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333" r:id="rId4"/>
    <p:sldId id="334" r:id="rId5"/>
    <p:sldId id="259" r:id="rId6"/>
    <p:sldId id="260" r:id="rId7"/>
    <p:sldId id="261" r:id="rId8"/>
    <p:sldId id="262" r:id="rId9"/>
    <p:sldId id="263" r:id="rId10"/>
    <p:sldId id="264" r:id="rId11"/>
    <p:sldId id="265" r:id="rId12"/>
    <p:sldId id="335" r:id="rId13"/>
    <p:sldId id="269" r:id="rId14"/>
    <p:sldId id="336" r:id="rId15"/>
    <p:sldId id="337" r:id="rId16"/>
    <p:sldId id="308" r:id="rId17"/>
    <p:sldId id="342" r:id="rId18"/>
    <p:sldId id="343" r:id="rId19"/>
    <p:sldId id="344" r:id="rId20"/>
    <p:sldId id="345" r:id="rId21"/>
    <p:sldId id="346" r:id="rId22"/>
    <p:sldId id="347" r:id="rId23"/>
    <p:sldId id="348" r:id="rId24"/>
    <p:sldId id="349" r:id="rId25"/>
    <p:sldId id="350" r:id="rId26"/>
    <p:sldId id="351" r:id="rId27"/>
    <p:sldId id="352" r:id="rId28"/>
    <p:sldId id="353" r:id="rId29"/>
    <p:sldId id="354" r:id="rId30"/>
    <p:sldId id="355" r:id="rId31"/>
    <p:sldId id="356" r:id="rId32"/>
    <p:sldId id="357" r:id="rId33"/>
    <p:sldId id="382" r:id="rId34"/>
    <p:sldId id="383" r:id="rId35"/>
    <p:sldId id="384" r:id="rId36"/>
    <p:sldId id="371" r:id="rId37"/>
    <p:sldId id="372" r:id="rId38"/>
    <p:sldId id="373" r:id="rId39"/>
    <p:sldId id="374" r:id="rId40"/>
    <p:sldId id="375" r:id="rId41"/>
    <p:sldId id="376" r:id="rId42"/>
    <p:sldId id="377" r:id="rId43"/>
    <p:sldId id="378" r:id="rId44"/>
    <p:sldId id="379" r:id="rId45"/>
    <p:sldId id="381" r:id="rId46"/>
    <p:sldId id="359" r:id="rId47"/>
    <p:sldId id="360" r:id="rId48"/>
    <p:sldId id="361" r:id="rId49"/>
    <p:sldId id="362" r:id="rId50"/>
    <p:sldId id="363" r:id="rId51"/>
    <p:sldId id="364" r:id="rId52"/>
    <p:sldId id="365" r:id="rId53"/>
    <p:sldId id="385"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60" d="100"/>
          <a:sy n="60" d="100"/>
        </p:scale>
        <p:origin x="-1572" y="-2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BEC902C4-4278-4872-864E-737615586861}" type="datetimeFigureOut">
              <a:rPr lang="en-US" smtClean="0"/>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CC1F1F1F-223B-4171-B0AB-B66A027DADE6}"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902C4-4278-4872-864E-73761558686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1F1F1F-223B-4171-B0AB-B66A027DADE6}"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902C4-4278-4872-864E-73761558686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1F1F1F-223B-4171-B0AB-B66A027DADE6}"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57350"/>
            <a:ext cx="7772400" cy="4114800"/>
          </a:xfrm>
        </p:spPr>
        <p:txBody>
          <a:bodyPr/>
          <a:lstStyle/>
          <a:p>
            <a:pPr lvl="0"/>
            <a:endParaRPr lang="en-US" noProof="0" smtClean="0"/>
          </a:p>
        </p:txBody>
      </p:sp>
      <p:sp>
        <p:nvSpPr>
          <p:cNvPr id="4" name="Slide Number Placeholder 3"/>
          <p:cNvSpPr>
            <a:spLocks noGrp="1"/>
          </p:cNvSpPr>
          <p:nvPr>
            <p:ph type="sldNum" sz="quarter" idx="10"/>
          </p:nvPr>
        </p:nvSpPr>
        <p:spPr/>
        <p:txBody>
          <a:bodyPr/>
          <a:lstStyle>
            <a:lvl1pPr>
              <a:defRPr/>
            </a:lvl1pPr>
          </a:lstStyle>
          <a:p>
            <a:pPr>
              <a:defRPr/>
            </a:pPr>
            <a:endParaRPr lang="en-US"/>
          </a:p>
        </p:txBody>
      </p:sp>
      <p:sp>
        <p:nvSpPr>
          <p:cNvPr id="5" name="Date Placeholder 4"/>
          <p:cNvSpPr>
            <a:spLocks noGrp="1"/>
          </p:cNvSpPr>
          <p:nvPr>
            <p:ph type="dt" sz="half" idx="11"/>
          </p:nvPr>
        </p:nvSpPr>
        <p:spPr/>
        <p:txBody>
          <a:bodyPr/>
          <a:lstStyle>
            <a:lvl1pPr>
              <a:defRPr/>
            </a:lvl1pPr>
          </a:lstStyle>
          <a:p>
            <a:pPr>
              <a:defRPr/>
            </a:pPr>
            <a:r>
              <a:rPr lang="en-US"/>
              <a:t>TEI Patra: 3-18 July 2006</a:t>
            </a:r>
            <a:endParaRPr lang="en-US"/>
          </a:p>
        </p:txBody>
      </p:sp>
      <p:sp>
        <p:nvSpPr>
          <p:cNvPr id="6" name="Footer Placeholder 5"/>
          <p:cNvSpPr>
            <a:spLocks noGrp="1"/>
          </p:cNvSpPr>
          <p:nvPr>
            <p:ph type="ftr" sz="quarter" idx="12"/>
          </p:nvPr>
        </p:nvSpPr>
        <p:spPr/>
        <p:txBody>
          <a:bodyPr/>
          <a:lstStyle>
            <a:lvl1pPr>
              <a:defRPr/>
            </a:lvl1pPr>
          </a:lstStyle>
          <a:p>
            <a:pPr>
              <a:defRPr/>
            </a:pPr>
            <a:r>
              <a:rPr lang="en-US"/>
              <a:t>Intensive program:</a:t>
            </a:r>
            <a:r>
              <a:rPr lang="en-US" b="0"/>
              <a:t> ICT tools in PV-systems Engineering</a:t>
            </a:r>
            <a:endParaRPr lang="en-US" b="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15913" y="404813"/>
            <a:ext cx="8510587" cy="10763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76400"/>
            <a:ext cx="8540750" cy="21351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301625" y="3963988"/>
            <a:ext cx="8540750" cy="2135187"/>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a:xfrm>
            <a:off x="0" y="6407150"/>
            <a:ext cx="3059113" cy="450850"/>
          </a:xfrm>
        </p:spPr>
        <p:txBody>
          <a:bodyPr/>
          <a:lstStyle>
            <a:lvl1pPr>
              <a:defRPr/>
            </a:lvl1pPr>
          </a:lstStyle>
          <a:p>
            <a:r>
              <a:rPr lang="en-IE"/>
              <a:t>Engineering@LIT</a:t>
            </a:r>
            <a:endParaRPr lang="en-US"/>
          </a:p>
          <a:p>
            <a:r>
              <a:rPr lang="en-US"/>
              <a:t>Limerick Institute of Technology</a:t>
            </a:r>
            <a:endParaRPr lang="en-US"/>
          </a:p>
        </p:txBody>
      </p:sp>
      <p:sp>
        <p:nvSpPr>
          <p:cNvPr id="6" name="Footer Placeholder 5"/>
          <p:cNvSpPr>
            <a:spLocks noGrp="1"/>
          </p:cNvSpPr>
          <p:nvPr>
            <p:ph type="ftr" sz="quarter" idx="11"/>
          </p:nvPr>
        </p:nvSpPr>
        <p:spPr>
          <a:xfrm>
            <a:off x="5535613" y="6381750"/>
            <a:ext cx="3608387" cy="476250"/>
          </a:xfrm>
        </p:spPr>
        <p:txBody>
          <a:bodyPr/>
          <a:lstStyle>
            <a:lvl1pPr>
              <a:defRPr/>
            </a:lvl1pPr>
          </a:lstStyle>
          <a:p>
            <a:r>
              <a:rPr lang="en-US"/>
              <a:t>Leaving Cert 2008 Topic - PV Cells</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5913" y="404813"/>
            <a:ext cx="8510587" cy="10763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76400"/>
            <a:ext cx="4194175" cy="44227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a:xfrm>
            <a:off x="0" y="6407150"/>
            <a:ext cx="3059113" cy="450850"/>
          </a:xfrm>
        </p:spPr>
        <p:txBody>
          <a:bodyPr/>
          <a:lstStyle>
            <a:lvl1pPr>
              <a:defRPr/>
            </a:lvl1pPr>
          </a:lstStyle>
          <a:p>
            <a:r>
              <a:rPr lang="en-IE"/>
              <a:t>Engineering@LIT</a:t>
            </a:r>
            <a:endParaRPr lang="en-US"/>
          </a:p>
          <a:p>
            <a:r>
              <a:rPr lang="en-US"/>
              <a:t>Limerick Institute of Technology</a:t>
            </a:r>
            <a:endParaRPr lang="en-US"/>
          </a:p>
        </p:txBody>
      </p:sp>
      <p:sp>
        <p:nvSpPr>
          <p:cNvPr id="6" name="Footer Placeholder 5"/>
          <p:cNvSpPr>
            <a:spLocks noGrp="1"/>
          </p:cNvSpPr>
          <p:nvPr>
            <p:ph type="ftr" sz="quarter" idx="11"/>
          </p:nvPr>
        </p:nvSpPr>
        <p:spPr>
          <a:xfrm>
            <a:off x="5535613" y="6381750"/>
            <a:ext cx="3608387" cy="476250"/>
          </a:xfrm>
        </p:spPr>
        <p:txBody>
          <a:bodyPr/>
          <a:lstStyle>
            <a:lvl1pPr>
              <a:defRPr/>
            </a:lvl1pPr>
          </a:lstStyle>
          <a:p>
            <a:r>
              <a:rPr lang="en-US"/>
              <a:t>Leaving Cert 2008 Topic - PV Cells</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15913" y="404813"/>
            <a:ext cx="8510587" cy="10763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76400"/>
            <a:ext cx="4194175" cy="44227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quarter" idx="2"/>
          </p:nvPr>
        </p:nvSpPr>
        <p:spPr>
          <a:xfrm>
            <a:off x="4648200" y="1676400"/>
            <a:ext cx="4194175" cy="21351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Content Placeholder 4"/>
          <p:cNvSpPr>
            <a:spLocks noGrp="1"/>
          </p:cNvSpPr>
          <p:nvPr>
            <p:ph sz="quarter" idx="3"/>
          </p:nvPr>
        </p:nvSpPr>
        <p:spPr>
          <a:xfrm>
            <a:off x="4648200" y="3963988"/>
            <a:ext cx="4194175" cy="2135187"/>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Date Placeholder 5"/>
          <p:cNvSpPr>
            <a:spLocks noGrp="1"/>
          </p:cNvSpPr>
          <p:nvPr>
            <p:ph type="dt" sz="half" idx="10"/>
          </p:nvPr>
        </p:nvSpPr>
        <p:spPr>
          <a:xfrm>
            <a:off x="0" y="6407150"/>
            <a:ext cx="3059113" cy="450850"/>
          </a:xfrm>
        </p:spPr>
        <p:txBody>
          <a:bodyPr/>
          <a:lstStyle>
            <a:lvl1pPr>
              <a:defRPr/>
            </a:lvl1pPr>
          </a:lstStyle>
          <a:p>
            <a:r>
              <a:rPr lang="en-IE"/>
              <a:t>Engineering@LIT</a:t>
            </a:r>
            <a:endParaRPr lang="en-US"/>
          </a:p>
          <a:p>
            <a:r>
              <a:rPr lang="en-US"/>
              <a:t>Limerick Institute of Technology</a:t>
            </a:r>
            <a:endParaRPr lang="en-US"/>
          </a:p>
        </p:txBody>
      </p:sp>
      <p:sp>
        <p:nvSpPr>
          <p:cNvPr id="7" name="Footer Placeholder 6"/>
          <p:cNvSpPr>
            <a:spLocks noGrp="1"/>
          </p:cNvSpPr>
          <p:nvPr>
            <p:ph type="ftr" sz="quarter" idx="11"/>
          </p:nvPr>
        </p:nvSpPr>
        <p:spPr>
          <a:xfrm>
            <a:off x="5535613" y="6381750"/>
            <a:ext cx="3608387" cy="476250"/>
          </a:xfrm>
        </p:spPr>
        <p:txBody>
          <a:bodyPr/>
          <a:lstStyle>
            <a:lvl1pPr>
              <a:defRPr/>
            </a:lvl1pPr>
          </a:lstStyle>
          <a:p>
            <a:r>
              <a:rPr lang="en-US"/>
              <a:t>Leaving Cert 2008 Topic - PV Cells</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BEC902C4-4278-4872-864E-737615586861}" type="datetimeFigureOut">
              <a:rPr lang="en-US" smtClean="0"/>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CC1F1F1F-223B-4171-B0AB-B66A027DADE6}"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endParaRPr kumimoji="0" lang="en-US" smtClean="0"/>
          </a:p>
        </p:txBody>
      </p:sp>
      <p:sp>
        <p:nvSpPr>
          <p:cNvPr id="19" name="Date Placeholder 18"/>
          <p:cNvSpPr>
            <a:spLocks noGrp="1"/>
          </p:cNvSpPr>
          <p:nvPr>
            <p:ph type="dt" sz="half" idx="10"/>
          </p:nvPr>
        </p:nvSpPr>
        <p:spPr/>
        <p:txBody>
          <a:bodyPr/>
          <a:lstStyle/>
          <a:p>
            <a:fld id="{BEC902C4-4278-4872-864E-737615586861}" type="datetimeFigureOut">
              <a:rPr lang="en-US" smtClean="0"/>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CC1F1F1F-223B-4171-B0AB-B66A027DADE6}" type="slidenum">
              <a:rPr lang="en-US" smtClean="0"/>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BEC902C4-4278-4872-864E-737615586861}" type="datetimeFigureOut">
              <a:rPr lang="en-US" smtClean="0"/>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CC1F1F1F-223B-4171-B0AB-B66A027DADE6}"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endParaRPr kumimoji="0" lang="en-US" smtClean="0"/>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endParaRPr kumimoji="0" lang="en-US" smtClean="0"/>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BEC902C4-4278-4872-864E-73761558686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CC1F1F1F-223B-4171-B0AB-B66A027DADE6}" type="slidenum">
              <a:rPr lang="en-US" smtClean="0"/>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BEC902C4-4278-4872-864E-737615586861}" type="datetimeFigureOut">
              <a:rPr lang="en-US" smtClean="0"/>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1F1F1F-223B-4171-B0AB-B66A027DADE6}"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EC902C4-4278-4872-864E-737615586861}" type="datetimeFigureOut">
              <a:rPr lang="en-US" smtClean="0"/>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1F1F1F-223B-4171-B0AB-B66A027DADE6}"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endParaRPr kumimoji="0" lang="en-US" smtClean="0"/>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BEC902C4-4278-4872-864E-737615586861}" type="datetimeFigureOut">
              <a:rPr lang="en-US" smtClean="0"/>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1F1F1F-223B-4171-B0AB-B66A027DADE6}"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BEC902C4-4278-4872-864E-73761558686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CC1F1F1F-223B-4171-B0AB-B66A027DADE6}" type="slidenum">
              <a:rPr lang="en-US" smtClean="0"/>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endParaRPr kumimoji="0" lang="en-US"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endParaRPr kumimoji="0" lang="en-US" smtClean="0"/>
          </a:p>
          <a:p>
            <a:pPr lvl="1" eaLnBrk="1" latinLnBrk="0" hangingPunct="1"/>
            <a:r>
              <a:rPr kumimoji="0" lang="en-US" smtClean="0"/>
              <a:t>Second level</a:t>
            </a:r>
            <a:endParaRPr kumimoji="0" lang="en-US" smtClean="0"/>
          </a:p>
          <a:p>
            <a:pPr lvl="2" eaLnBrk="1" latinLnBrk="0" hangingPunct="1"/>
            <a:r>
              <a:rPr kumimoji="0" lang="en-US" smtClean="0"/>
              <a:t>Third level</a:t>
            </a:r>
            <a:endParaRPr kumimoji="0" lang="en-US" smtClean="0"/>
          </a:p>
          <a:p>
            <a:pPr lvl="3" eaLnBrk="1" latinLnBrk="0" hangingPunct="1"/>
            <a:r>
              <a:rPr kumimoji="0" lang="en-US" smtClean="0"/>
              <a:t>Fourth level</a:t>
            </a:r>
            <a:endParaRPr kumimoji="0" lang="en-US" smtClean="0"/>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BEC902C4-4278-4872-864E-737615586861}" type="datetimeFigureOut">
              <a:rPr lang="en-US" smtClean="0"/>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CC1F1F1F-223B-4171-B0AB-B66A027DADE6}" type="slidenum">
              <a:rPr lang="en-US" smtClean="0"/>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3.jpeg"/><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2.xml"/><Relationship Id="rId4" Type="http://schemas.openxmlformats.org/officeDocument/2006/relationships/image" Target="../media/image15.wmf"/><Relationship Id="rId3" Type="http://schemas.openxmlformats.org/officeDocument/2006/relationships/oleObject" Target="../embeddings/oleObject2.bin"/><Relationship Id="rId2" Type="http://schemas.openxmlformats.org/officeDocument/2006/relationships/image" Target="../media/image14.wmf"/><Relationship Id="rId1"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5.jpeg"/><Relationship Id="rId1"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7.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8.emf"/></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1.jpeg"/><Relationship Id="rId3" Type="http://schemas.openxmlformats.org/officeDocument/2006/relationships/hyperlink" Target="http://images.google.com/imgres?imgurl=http://www.galleries.com/minerals/elements/silicon/silicon.jpg&amp;imgrefurl=http://www.galleries.com/minerals/elements/silicon/silicon.htm&amp;h=360&amp;w=480&amp;sz=56&amp;hl=en&amp;start=1&amp;tbnid=K0DwymMQ0SVovM:&amp;tbnh=97&amp;tbnw=129&amp;prev=/images?q=silicon&amp;gbv=2&amp;svnum=10&amp;hl=en" TargetMode="External"/><Relationship Id="rId2" Type="http://schemas.openxmlformats.org/officeDocument/2006/relationships/image" Target="../media/image30.jpeg"/><Relationship Id="rId1"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jpeg"/><Relationship Id="rId1" Type="http://schemas.openxmlformats.org/officeDocument/2006/relationships/hyperlink" Target="http://images.google.com/imgres?imgurl=http://career.4thd-group.com/images/Bulb.jpg&amp;imgrefurl=http://career.4thd-group.com/test.html&amp;h=549&amp;w=827&amp;sz=59&amp;hl=en&amp;start=13&amp;tbnid=V0fPVD_5NKOSSM:&amp;tbnh=96&amp;tbnw=144&amp;prev=/images?q=light+bulb&amp;gbv=2&amp;svnum=10&amp;hl=en"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37.jpeg"/><Relationship Id="rId1" Type="http://schemas.openxmlformats.org/officeDocument/2006/relationships/image" Target="../media/image36.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8.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wmf"/></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45.png"/><Relationship Id="rId1"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47.png"/><Relationship Id="rId1" Type="http://schemas.openxmlformats.org/officeDocument/2006/relationships/image" Target="../media/image46.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8.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9.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5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52.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54.jpeg"/><Relationship Id="rId1" Type="http://schemas.openxmlformats.org/officeDocument/2006/relationships/image" Target="../media/image5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8458200" cy="1222375"/>
          </a:xfrm>
        </p:spPr>
        <p:txBody>
          <a:bodyPr>
            <a:normAutofit/>
          </a:bodyPr>
          <a:lstStyle/>
          <a:p>
            <a:pPr algn="ctr"/>
            <a:r>
              <a:rPr lang="en-US" sz="4200" b="1" i="1" dirty="0" smtClean="0"/>
              <a:t>Solar Applications</a:t>
            </a:r>
            <a:endParaRPr lang="en-US" sz="4200" b="1"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4"/>
          <p:cNvSpPr>
            <a:spLocks noGrp="1"/>
          </p:cNvSpPr>
          <p:nvPr>
            <p:ph type="dt" sz="quarter" idx="11"/>
          </p:nvPr>
        </p:nvSpPr>
        <p:spPr/>
        <p:txBody>
          <a:bodyPr/>
          <a:lstStyle/>
          <a:p>
            <a:pPr>
              <a:defRPr/>
            </a:pPr>
            <a:r>
              <a:rPr lang="en-US"/>
              <a:t>TEI Patra: 3-18 July 2006</a:t>
            </a:r>
            <a:endParaRPr lang="en-US"/>
          </a:p>
        </p:txBody>
      </p:sp>
      <p:sp>
        <p:nvSpPr>
          <p:cNvPr id="5" name="Footer Placeholder 5"/>
          <p:cNvSpPr>
            <a:spLocks noGrp="1"/>
          </p:cNvSpPr>
          <p:nvPr>
            <p:ph type="ftr" sz="quarter" idx="12"/>
          </p:nvPr>
        </p:nvSpPr>
        <p:spPr/>
        <p:txBody>
          <a:bodyPr/>
          <a:lstStyle/>
          <a:p>
            <a:pPr>
              <a:defRPr/>
            </a:pPr>
            <a:r>
              <a:rPr lang="en-US"/>
              <a:t>Intensive program:</a:t>
            </a:r>
            <a:r>
              <a:rPr lang="en-US" b="0"/>
              <a:t> ICT tools in PV-systems Engineering</a:t>
            </a:r>
            <a:endParaRPr lang="en-US" b="0"/>
          </a:p>
        </p:txBody>
      </p:sp>
      <p:sp>
        <p:nvSpPr>
          <p:cNvPr id="291842" name="Rectangle 2"/>
          <p:cNvSpPr>
            <a:spLocks noGrp="1" noChangeArrowheads="1"/>
          </p:cNvSpPr>
          <p:nvPr>
            <p:ph type="title"/>
          </p:nvPr>
        </p:nvSpPr>
        <p:spPr/>
        <p:txBody>
          <a:bodyPr/>
          <a:lstStyle/>
          <a:p>
            <a:pPr>
              <a:defRPr/>
            </a:pPr>
            <a:r>
              <a:rPr lang="en-US" smtClean="0"/>
              <a:t>Laboratory model</a:t>
            </a:r>
            <a:endParaRPr lang="en-US" smtClean="0"/>
          </a:p>
        </p:txBody>
      </p:sp>
      <p:pic>
        <p:nvPicPr>
          <p:cNvPr id="87045" name="Picture 3" descr="Lab-model"/>
          <p:cNvPicPr>
            <a:picLocks noGrp="1" noChangeAspect="1" noChangeArrowheads="1"/>
          </p:cNvPicPr>
          <p:nvPr>
            <p:ph idx="1"/>
          </p:nvPr>
        </p:nvPicPr>
        <p:blipFill>
          <a:blip r:embed="rId1"/>
          <a:srcRect/>
          <a:stretch>
            <a:fillRect/>
          </a:stretch>
        </p:blipFill>
        <p:spPr>
          <a:xfrm>
            <a:off x="2438400" y="1371600"/>
            <a:ext cx="4259263" cy="5105400"/>
          </a:xfr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763000" cy="838200"/>
          </a:xfrm>
        </p:spPr>
        <p:txBody>
          <a:bodyPr>
            <a:noAutofit/>
          </a:bodyPr>
          <a:lstStyle/>
          <a:p>
            <a:r>
              <a:rPr lang="en-US" sz="3000" dirty="0" smtClean="0"/>
              <a:t>Force circulation SWH or active heating system</a:t>
            </a:r>
            <a:endParaRPr lang="en-US" sz="3000" dirty="0"/>
          </a:p>
        </p:txBody>
      </p:sp>
      <p:pic>
        <p:nvPicPr>
          <p:cNvPr id="68610" name="Picture 2"/>
          <p:cNvPicPr>
            <a:picLocks noGrp="1" noChangeAspect="1" noChangeArrowheads="1"/>
          </p:cNvPicPr>
          <p:nvPr>
            <p:ph idx="1"/>
          </p:nvPr>
        </p:nvPicPr>
        <p:blipFill>
          <a:blip r:embed="rId1" cstate="print"/>
          <a:srcRect/>
          <a:stretch>
            <a:fillRect/>
          </a:stretch>
        </p:blipFill>
        <p:spPr bwMode="auto">
          <a:xfrm>
            <a:off x="304800" y="1607815"/>
            <a:ext cx="8686800" cy="4716785"/>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1"/>
          </p:nvPr>
        </p:nvSpPr>
        <p:spPr/>
        <p:txBody>
          <a:bodyPr/>
          <a:lstStyle/>
          <a:p>
            <a:pPr>
              <a:defRPr/>
            </a:pPr>
            <a:r>
              <a:rPr lang="en-US"/>
              <a:t>TEI Patra: 3-18 July 2006</a:t>
            </a:r>
            <a:endParaRPr lang="en-US"/>
          </a:p>
        </p:txBody>
      </p:sp>
      <p:sp>
        <p:nvSpPr>
          <p:cNvPr id="5" name="Footer Placeholder 4"/>
          <p:cNvSpPr>
            <a:spLocks noGrp="1"/>
          </p:cNvSpPr>
          <p:nvPr>
            <p:ph type="ftr" sz="quarter" idx="12"/>
          </p:nvPr>
        </p:nvSpPr>
        <p:spPr/>
        <p:txBody>
          <a:bodyPr/>
          <a:lstStyle/>
          <a:p>
            <a:pPr>
              <a:defRPr/>
            </a:pPr>
            <a:r>
              <a:rPr lang="en-US"/>
              <a:t>Intensive program:</a:t>
            </a:r>
            <a:r>
              <a:rPr lang="en-US" b="0"/>
              <a:t> ICT tools in PV-systems Engineering</a:t>
            </a:r>
            <a:endParaRPr lang="en-US" b="0"/>
          </a:p>
        </p:txBody>
      </p:sp>
      <p:sp>
        <p:nvSpPr>
          <p:cNvPr id="296962" name="Rectangle 2"/>
          <p:cNvSpPr>
            <a:spLocks noGrp="1" noChangeArrowheads="1"/>
          </p:cNvSpPr>
          <p:nvPr>
            <p:ph type="title"/>
          </p:nvPr>
        </p:nvSpPr>
        <p:spPr>
          <a:xfrm>
            <a:off x="685800" y="381000"/>
            <a:ext cx="7772400" cy="1143000"/>
          </a:xfrm>
        </p:spPr>
        <p:txBody>
          <a:bodyPr>
            <a:normAutofit fontScale="90000"/>
          </a:bodyPr>
          <a:lstStyle/>
          <a:p>
            <a:pPr>
              <a:defRPr/>
            </a:pPr>
            <a:r>
              <a:rPr lang="en-US" sz="3600" b="0" smtClean="0"/>
              <a:t>Pressurized system on inclined roof</a:t>
            </a:r>
            <a:endParaRPr lang="en-GB" sz="3600" b="0" smtClean="0"/>
          </a:p>
        </p:txBody>
      </p:sp>
      <p:pic>
        <p:nvPicPr>
          <p:cNvPr id="92165" name="Picture 3" descr="collector4"/>
          <p:cNvPicPr>
            <a:picLocks noChangeAspect="1" noChangeArrowheads="1"/>
          </p:cNvPicPr>
          <p:nvPr/>
        </p:nvPicPr>
        <p:blipFill>
          <a:blip r:embed="rId1"/>
          <a:srcRect/>
          <a:stretch>
            <a:fillRect/>
          </a:stretch>
        </p:blipFill>
        <p:spPr bwMode="auto">
          <a:xfrm>
            <a:off x="533400" y="1524000"/>
            <a:ext cx="8001000" cy="483076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distillation or solar still</a:t>
            </a:r>
            <a:endParaRPr lang="en-US" dirty="0"/>
          </a:p>
        </p:txBody>
      </p:sp>
      <p:pic>
        <p:nvPicPr>
          <p:cNvPr id="69634" name="Picture 2"/>
          <p:cNvPicPr>
            <a:picLocks noGrp="1" noChangeAspect="1" noChangeArrowheads="1"/>
          </p:cNvPicPr>
          <p:nvPr>
            <p:ph idx="1"/>
          </p:nvPr>
        </p:nvPicPr>
        <p:blipFill>
          <a:blip r:embed="rId1"/>
          <a:srcRect/>
          <a:stretch>
            <a:fillRect/>
          </a:stretch>
        </p:blipFill>
        <p:spPr bwMode="auto">
          <a:xfrm>
            <a:off x="228600" y="1371600"/>
            <a:ext cx="8686800" cy="51054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7" name="Text Placeholder 6"/>
          <p:cNvSpPr>
            <a:spLocks noGrp="1"/>
          </p:cNvSpPr>
          <p:nvPr>
            <p:ph type="body" sz="half" idx="3"/>
          </p:nvPr>
        </p:nvSpPr>
        <p:spPr/>
        <p:txBody>
          <a:bodyPr/>
          <a:lstStyle/>
          <a:p>
            <a:r>
              <a:rPr lang="en-US" dirty="0" smtClean="0"/>
              <a:t>Solar still</a:t>
            </a:r>
            <a:endParaRPr lang="en-US" dirty="0"/>
          </a:p>
        </p:txBody>
      </p:sp>
      <p:pic>
        <p:nvPicPr>
          <p:cNvPr id="4" name="Content Placeholder 3" descr="D:\Education\Natural practice\Solar presentaation\application\Solar still.jpg"/>
          <p:cNvPicPr>
            <a:picLocks noGrp="1" noChangeAspect="1" noChangeArrowheads="1"/>
          </p:cNvPicPr>
          <p:nvPr>
            <p:ph sz="quarter" idx="2"/>
          </p:nvPr>
        </p:nvPicPr>
        <p:blipFill>
          <a:blip r:embed="rId1"/>
          <a:stretch>
            <a:fillRect/>
          </a:stretch>
        </p:blipFill>
        <p:spPr bwMode="auto">
          <a:xfrm>
            <a:off x="228600" y="3810000"/>
            <a:ext cx="7239000" cy="2819400"/>
          </a:xfrm>
          <a:prstGeom prst="rect">
            <a:avLst/>
          </a:prstGeom>
          <a:noFill/>
        </p:spPr>
      </p:pic>
      <p:sp>
        <p:nvSpPr>
          <p:cNvPr id="8" name="Content Placeholder 7"/>
          <p:cNvSpPr>
            <a:spLocks noGrp="1"/>
          </p:cNvSpPr>
          <p:nvPr>
            <p:ph sz="quarter" idx="4"/>
          </p:nvPr>
        </p:nvSpPr>
        <p:spPr>
          <a:xfrm>
            <a:off x="4855464" y="1219200"/>
            <a:ext cx="4288536" cy="5084763"/>
          </a:xfrm>
        </p:spPr>
        <p:txBody>
          <a:bodyPr/>
          <a:lstStyle/>
          <a:p>
            <a:r>
              <a:rPr lang="en-US" dirty="0" smtClean="0"/>
              <a:t>The depth of water is kept about 5-10cm.</a:t>
            </a:r>
            <a:endParaRPr lang="en-US" dirty="0" smtClean="0"/>
          </a:p>
          <a:p>
            <a:r>
              <a:rPr lang="en-US" dirty="0" smtClean="0"/>
              <a:t>Output about 3 liter/m2 with efficiency of 30-35% in sunny day.</a:t>
            </a:r>
            <a:endParaRPr lang="en-US" dirty="0"/>
          </a:p>
        </p:txBody>
      </p:sp>
      <p:pic>
        <p:nvPicPr>
          <p:cNvPr id="70658" name="Picture 2" descr="D:\Education\Natural practice\Solar presentaation\application\ClearDomeStill-Past-wstand-grass-sml.jpg"/>
          <p:cNvPicPr>
            <a:picLocks noChangeAspect="1" noChangeArrowheads="1"/>
          </p:cNvPicPr>
          <p:nvPr/>
        </p:nvPicPr>
        <p:blipFill>
          <a:blip r:embed="rId2"/>
          <a:srcRect/>
          <a:stretch>
            <a:fillRect/>
          </a:stretch>
        </p:blipFill>
        <p:spPr bwMode="auto">
          <a:xfrm>
            <a:off x="0" y="381000"/>
            <a:ext cx="4724400" cy="33528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4"/>
          <p:cNvSpPr>
            <a:spLocks noGrp="1"/>
          </p:cNvSpPr>
          <p:nvPr>
            <p:ph type="dt" sz="quarter" idx="11"/>
          </p:nvPr>
        </p:nvSpPr>
        <p:spPr/>
        <p:txBody>
          <a:bodyPr/>
          <a:lstStyle/>
          <a:p>
            <a:pPr>
              <a:defRPr/>
            </a:pPr>
            <a:r>
              <a:rPr lang="en-US"/>
              <a:t>TEI Patra: 3-18 July 2006</a:t>
            </a:r>
            <a:endParaRPr lang="en-US"/>
          </a:p>
        </p:txBody>
      </p:sp>
      <p:sp>
        <p:nvSpPr>
          <p:cNvPr id="8" name="Footer Placeholder 5"/>
          <p:cNvSpPr>
            <a:spLocks noGrp="1"/>
          </p:cNvSpPr>
          <p:nvPr>
            <p:ph type="ftr" sz="quarter" idx="12"/>
          </p:nvPr>
        </p:nvSpPr>
        <p:spPr/>
        <p:txBody>
          <a:bodyPr/>
          <a:lstStyle/>
          <a:p>
            <a:pPr>
              <a:defRPr/>
            </a:pPr>
            <a:r>
              <a:rPr lang="en-US"/>
              <a:t>Intensive program:</a:t>
            </a:r>
            <a:r>
              <a:rPr lang="en-US" b="0"/>
              <a:t> ICT tools in PV-systems Engineering</a:t>
            </a:r>
            <a:endParaRPr lang="en-US" b="0"/>
          </a:p>
        </p:txBody>
      </p:sp>
      <p:sp>
        <p:nvSpPr>
          <p:cNvPr id="328706" name="Rectangle 2"/>
          <p:cNvSpPr>
            <a:spLocks noGrp="1" noChangeArrowheads="1"/>
          </p:cNvSpPr>
          <p:nvPr>
            <p:ph type="title"/>
          </p:nvPr>
        </p:nvSpPr>
        <p:spPr>
          <a:xfrm>
            <a:off x="228600" y="4267200"/>
            <a:ext cx="3429000" cy="1219200"/>
          </a:xfrm>
        </p:spPr>
        <p:txBody>
          <a:bodyPr/>
          <a:lstStyle/>
          <a:p>
            <a:pPr>
              <a:defRPr/>
            </a:pPr>
            <a:r>
              <a:rPr lang="en-GB" smtClean="0"/>
              <a:t>Solar Stills</a:t>
            </a:r>
            <a:endParaRPr lang="en-US" smtClean="0"/>
          </a:p>
        </p:txBody>
      </p:sp>
      <p:sp>
        <p:nvSpPr>
          <p:cNvPr id="2055" name="Rectangle 3"/>
          <p:cNvSpPr>
            <a:spLocks noChangeArrowheads="1"/>
          </p:cNvSpPr>
          <p:nvPr/>
        </p:nvSpPr>
        <p:spPr bwMode="auto">
          <a:xfrm>
            <a:off x="0" y="0"/>
            <a:ext cx="9144000" cy="0"/>
          </a:xfrm>
          <a:prstGeom prst="rect">
            <a:avLst/>
          </a:prstGeom>
          <a:noFill/>
          <a:ln w="12700">
            <a:noFill/>
            <a:miter lim="800000"/>
            <a:headEnd type="none" w="sm" len="sm"/>
            <a:tailEnd type="none" w="sm" len="sm"/>
          </a:ln>
        </p:spPr>
        <p:txBody>
          <a:bodyPr wrap="none" anchor="ctr">
            <a:spAutoFit/>
          </a:bodyPr>
          <a:lstStyle/>
          <a:p>
            <a:endParaRPr lang="en-US"/>
          </a:p>
        </p:txBody>
      </p:sp>
      <p:graphicFrame>
        <p:nvGraphicFramePr>
          <p:cNvPr id="2050" name="Object 4"/>
          <p:cNvGraphicFramePr>
            <a:graphicFrameLocks noChangeAspect="1"/>
          </p:cNvGraphicFramePr>
          <p:nvPr/>
        </p:nvGraphicFramePr>
        <p:xfrm>
          <a:off x="304800" y="152400"/>
          <a:ext cx="8534400" cy="3546475"/>
        </p:xfrm>
        <a:graphic>
          <a:graphicData uri="http://schemas.openxmlformats.org/presentationml/2006/ole">
            <mc:AlternateContent xmlns:mc="http://schemas.openxmlformats.org/markup-compatibility/2006">
              <mc:Choice xmlns:v="urn:schemas-microsoft-com:vml" Requires="v">
                <p:oleObj spid="_x0000_s1025" name="" r:id="rId1" imgW="310019700" imgH="128673225" progId="">
                  <p:embed/>
                </p:oleObj>
              </mc:Choice>
              <mc:Fallback>
                <p:oleObj name="" r:id="rId1" imgW="310019700" imgH="128673225" progId="">
                  <p:embed/>
                  <p:pic>
                    <p:nvPicPr>
                      <p:cNvPr id="0" name="Object 4"/>
                      <p:cNvPicPr>
                        <a:picLocks noChangeAspect="1"/>
                      </p:cNvPicPr>
                      <p:nvPr/>
                    </p:nvPicPr>
                    <p:blipFill>
                      <a:blip r:embed="rId2"/>
                      <a:stretch>
                        <a:fillRect/>
                      </a:stretch>
                    </p:blipFill>
                    <p:spPr>
                      <a:xfrm>
                        <a:off x="304800" y="152400"/>
                        <a:ext cx="8534400" cy="3546475"/>
                      </a:xfrm>
                      <a:prstGeom prst="rect">
                        <a:avLst/>
                      </a:prstGeom>
                      <a:noFill/>
                      <a:ln w="9525">
                        <a:noFill/>
                      </a:ln>
                    </p:spPr>
                  </p:pic>
                </p:oleObj>
              </mc:Fallback>
            </mc:AlternateContent>
          </a:graphicData>
        </a:graphic>
      </p:graphicFrame>
      <p:sp>
        <p:nvSpPr>
          <p:cNvPr id="2056" name="Rectangle 5"/>
          <p:cNvSpPr>
            <a:spLocks noChangeArrowheads="1"/>
          </p:cNvSpPr>
          <p:nvPr/>
        </p:nvSpPr>
        <p:spPr bwMode="auto">
          <a:xfrm>
            <a:off x="0" y="1866900"/>
            <a:ext cx="9144000" cy="0"/>
          </a:xfrm>
          <a:prstGeom prst="rect">
            <a:avLst/>
          </a:prstGeom>
          <a:noFill/>
          <a:ln w="12700">
            <a:noFill/>
            <a:miter lim="800000"/>
            <a:headEnd type="none" w="sm" len="sm"/>
            <a:tailEnd type="none" w="sm" len="sm"/>
          </a:ln>
        </p:spPr>
        <p:txBody>
          <a:bodyPr wrap="none" anchor="ctr">
            <a:spAutoFit/>
          </a:bodyPr>
          <a:lstStyle/>
          <a:p>
            <a:endParaRPr lang="en-US"/>
          </a:p>
        </p:txBody>
      </p:sp>
      <p:graphicFrame>
        <p:nvGraphicFramePr>
          <p:cNvPr id="2051" name="Object 6"/>
          <p:cNvGraphicFramePr>
            <a:graphicFrameLocks noChangeAspect="1"/>
          </p:cNvGraphicFramePr>
          <p:nvPr/>
        </p:nvGraphicFramePr>
        <p:xfrm>
          <a:off x="3505200" y="3733800"/>
          <a:ext cx="5343525" cy="3124200"/>
        </p:xfrm>
        <a:graphic>
          <a:graphicData uri="http://schemas.openxmlformats.org/presentationml/2006/ole">
            <mc:AlternateContent xmlns:mc="http://schemas.openxmlformats.org/markup-compatibility/2006">
              <mc:Choice xmlns:v="urn:schemas-microsoft-com:vml" Requires="v">
                <p:oleObj spid="_x0000_s1027" name="" r:id="rId3" imgW="310238775" imgH="181051200" progId="">
                  <p:embed/>
                </p:oleObj>
              </mc:Choice>
              <mc:Fallback>
                <p:oleObj name="" r:id="rId3" imgW="310238775" imgH="181051200" progId="">
                  <p:embed/>
                  <p:pic>
                    <p:nvPicPr>
                      <p:cNvPr id="0" name="Object 6"/>
                      <p:cNvPicPr>
                        <a:picLocks noChangeAspect="1"/>
                      </p:cNvPicPr>
                      <p:nvPr/>
                    </p:nvPicPr>
                    <p:blipFill>
                      <a:blip r:embed="rId4"/>
                      <a:stretch>
                        <a:fillRect/>
                      </a:stretch>
                    </p:blipFill>
                    <p:spPr>
                      <a:xfrm>
                        <a:off x="3505200" y="3733800"/>
                        <a:ext cx="5343525" cy="3124200"/>
                      </a:xfrm>
                      <a:prstGeom prst="rect">
                        <a:avLst/>
                      </a:prstGeom>
                      <a:noFill/>
                      <a:ln w="9525">
                        <a:noFill/>
                      </a:ln>
                    </p:spPr>
                  </p:pic>
                </p:oleObj>
              </mc:Fallback>
            </mc:AlternateContent>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533400"/>
          </a:xfrm>
        </p:spPr>
        <p:txBody>
          <a:bodyPr>
            <a:normAutofit fontScale="90000"/>
          </a:bodyPr>
          <a:lstStyle/>
          <a:p>
            <a:r>
              <a:rPr lang="en-US" sz="3300" dirty="0" smtClean="0"/>
              <a:t>Comparison of passive and active system</a:t>
            </a:r>
            <a:r>
              <a:rPr lang="en-US" dirty="0" smtClean="0"/>
              <a:t> </a:t>
            </a:r>
            <a:endParaRPr lang="en-US" dirty="0"/>
          </a:p>
        </p:txBody>
      </p:sp>
      <p:sp>
        <p:nvSpPr>
          <p:cNvPr id="3" name="Content Placeholder 2"/>
          <p:cNvSpPr>
            <a:spLocks noGrp="1"/>
          </p:cNvSpPr>
          <p:nvPr>
            <p:ph sz="half" idx="1"/>
          </p:nvPr>
        </p:nvSpPr>
        <p:spPr>
          <a:xfrm>
            <a:off x="304800" y="762000"/>
            <a:ext cx="4191000" cy="5562600"/>
          </a:xfrm>
        </p:spPr>
        <p:txBody>
          <a:bodyPr>
            <a:normAutofit fontScale="92500" lnSpcReduction="10000"/>
          </a:bodyPr>
          <a:lstStyle/>
          <a:p>
            <a:r>
              <a:rPr lang="en-US" sz="2400" dirty="0" smtClean="0"/>
              <a:t>System operates without pumps, blower, or other mechanical devise.</a:t>
            </a:r>
            <a:endParaRPr lang="en-US" sz="2400" dirty="0" smtClean="0"/>
          </a:p>
          <a:p>
            <a:r>
              <a:rPr lang="en-US" sz="2400" dirty="0" smtClean="0"/>
              <a:t>Special building design is necessary.</a:t>
            </a:r>
            <a:endParaRPr lang="en-US" sz="2400" dirty="0" smtClean="0"/>
          </a:p>
          <a:p>
            <a:r>
              <a:rPr lang="en-US" sz="2400" dirty="0" smtClean="0"/>
              <a:t>The various elements of the buildings like wall, roof, windows, partitions etc., are so selected and so selected and so architecturally integrated that they participate in the collector, storage, transportation and distribution of thermal  energy.</a:t>
            </a:r>
            <a:endParaRPr lang="en-US" sz="2400" dirty="0" smtClean="0"/>
          </a:p>
          <a:p>
            <a:r>
              <a:rPr lang="en-US" sz="2400" dirty="0" smtClean="0"/>
              <a:t>Less expensive than active system to construct and operate.</a:t>
            </a:r>
            <a:endParaRPr lang="en-US" sz="2400" dirty="0"/>
          </a:p>
        </p:txBody>
      </p:sp>
      <p:sp>
        <p:nvSpPr>
          <p:cNvPr id="4" name="Content Placeholder 3"/>
          <p:cNvSpPr>
            <a:spLocks noGrp="1"/>
          </p:cNvSpPr>
          <p:nvPr>
            <p:ph sz="half" idx="2"/>
          </p:nvPr>
        </p:nvSpPr>
        <p:spPr>
          <a:xfrm>
            <a:off x="4800600" y="685800"/>
            <a:ext cx="4343400" cy="5486400"/>
          </a:xfrm>
        </p:spPr>
        <p:txBody>
          <a:bodyPr>
            <a:normAutofit fontScale="92500" lnSpcReduction="10000"/>
          </a:bodyPr>
          <a:lstStyle/>
          <a:p>
            <a:r>
              <a:rPr lang="en-US" sz="2400" dirty="0" smtClean="0"/>
              <a:t>System require pumps, blower, or other mechanical devise for circulate the working fluid for transportation of heat</a:t>
            </a:r>
            <a:endParaRPr lang="en-US" sz="2400" dirty="0" smtClean="0"/>
          </a:p>
          <a:p>
            <a:r>
              <a:rPr lang="en-US" sz="2400" dirty="0" smtClean="0"/>
              <a:t>Special building design is not necessary.</a:t>
            </a:r>
            <a:endParaRPr lang="en-US" sz="2400" dirty="0" smtClean="0"/>
          </a:p>
          <a:p>
            <a:r>
              <a:rPr lang="en-US" sz="2400" dirty="0" smtClean="0"/>
              <a:t>Solar radiation may be stored in sensible heat storage materials, or in latent heat storage material and the energy is redistributed in the building space using pumps, blowing, fans etc.</a:t>
            </a:r>
            <a:endParaRPr lang="en-US" sz="2400" dirty="0" smtClean="0"/>
          </a:p>
          <a:p>
            <a:r>
              <a:rPr lang="en-US" sz="2400" dirty="0" smtClean="0"/>
              <a:t>More expensive</a:t>
            </a:r>
            <a:endParaRPr lang="en-US" sz="2400" dirty="0" smtClean="0"/>
          </a:p>
          <a:p>
            <a:endParaRPr 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0"/>
            <a:ext cx="8686800" cy="533400"/>
          </a:xfrm>
        </p:spPr>
        <p:txBody>
          <a:bodyPr>
            <a:normAutofit/>
          </a:bodyPr>
          <a:lstStyle/>
          <a:p>
            <a:pPr algn="ctr"/>
            <a:r>
              <a:rPr lang="en-US" sz="2800" dirty="0" smtClean="0"/>
              <a:t>Passive solar space heating system</a:t>
            </a:r>
            <a:endParaRPr lang="en-US" dirty="0"/>
          </a:p>
        </p:txBody>
      </p:sp>
      <p:sp>
        <p:nvSpPr>
          <p:cNvPr id="6" name="Content Placeholder 5"/>
          <p:cNvSpPr>
            <a:spLocks noGrp="1"/>
          </p:cNvSpPr>
          <p:nvPr>
            <p:ph idx="1"/>
          </p:nvPr>
        </p:nvSpPr>
        <p:spPr>
          <a:xfrm>
            <a:off x="304800" y="609600"/>
            <a:ext cx="8686800" cy="5470525"/>
          </a:xfrm>
        </p:spPr>
        <p:txBody>
          <a:bodyPr/>
          <a:lstStyle/>
          <a:p>
            <a:r>
              <a:rPr lang="en-US" dirty="0" smtClean="0"/>
              <a:t>Direct gain</a:t>
            </a:r>
            <a:endParaRPr lang="en-US" dirty="0" smtClean="0"/>
          </a:p>
          <a:p>
            <a:endParaRPr lang="en-US" dirty="0" smtClean="0"/>
          </a:p>
          <a:p>
            <a:endParaRPr lang="en-US" dirty="0"/>
          </a:p>
        </p:txBody>
      </p:sp>
      <p:pic>
        <p:nvPicPr>
          <p:cNvPr id="8" name="Picture 2"/>
          <p:cNvPicPr>
            <a:picLocks noChangeAspect="1" noChangeArrowheads="1"/>
          </p:cNvPicPr>
          <p:nvPr/>
        </p:nvPicPr>
        <p:blipFill>
          <a:blip r:embed="rId1" cstate="print"/>
          <a:srcRect/>
          <a:stretch>
            <a:fillRect/>
          </a:stretch>
        </p:blipFill>
        <p:spPr bwMode="auto">
          <a:xfrm>
            <a:off x="1143000" y="1219200"/>
            <a:ext cx="6629399" cy="4724399"/>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686800" cy="5851525"/>
          </a:xfrm>
        </p:spPr>
        <p:txBody>
          <a:bodyPr>
            <a:normAutofit/>
          </a:bodyPr>
          <a:lstStyle/>
          <a:p>
            <a:r>
              <a:rPr lang="en-US" sz="2400" dirty="0" smtClean="0"/>
              <a:t>Thermal storage wall </a:t>
            </a:r>
            <a:endParaRPr lang="en-US" sz="2400" dirty="0"/>
          </a:p>
        </p:txBody>
      </p:sp>
      <p:pic>
        <p:nvPicPr>
          <p:cNvPr id="4" name="Picture 2"/>
          <p:cNvPicPr>
            <a:picLocks noChangeAspect="1" noChangeArrowheads="1"/>
          </p:cNvPicPr>
          <p:nvPr/>
        </p:nvPicPr>
        <p:blipFill>
          <a:blip r:embed="rId1" cstate="print"/>
          <a:srcRect/>
          <a:stretch>
            <a:fillRect/>
          </a:stretch>
        </p:blipFill>
        <p:spPr bwMode="auto">
          <a:xfrm>
            <a:off x="1219200" y="1066800"/>
            <a:ext cx="6400800" cy="51054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5562600"/>
          </a:xfrm>
        </p:spPr>
        <p:txBody>
          <a:bodyPr/>
          <a:lstStyle/>
          <a:p>
            <a:r>
              <a:rPr lang="en-US" sz="2400" dirty="0" smtClean="0"/>
              <a:t>Thermal storage roof:</a:t>
            </a:r>
            <a:endParaRPr lang="en-US" sz="2400" dirty="0"/>
          </a:p>
        </p:txBody>
      </p:sp>
      <p:pic>
        <p:nvPicPr>
          <p:cNvPr id="4" name="Picture 3"/>
          <p:cNvPicPr>
            <a:picLocks noChangeAspect="1" noChangeArrowheads="1"/>
          </p:cNvPicPr>
          <p:nvPr/>
        </p:nvPicPr>
        <p:blipFill>
          <a:blip r:embed="rId1" cstate="print"/>
          <a:srcRect/>
          <a:stretch>
            <a:fillRect/>
          </a:stretch>
        </p:blipFill>
        <p:spPr bwMode="auto">
          <a:xfrm>
            <a:off x="1143000" y="1447800"/>
            <a:ext cx="6476999" cy="44196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smtClean="0"/>
              <a:t>SOLAR POND</a:t>
            </a:r>
            <a:endParaRPr lang="en-US" b="1" cap="none" dirty="0"/>
          </a:p>
        </p:txBody>
      </p:sp>
      <p:sp>
        <p:nvSpPr>
          <p:cNvPr id="4" name="Content Placeholder 3"/>
          <p:cNvSpPr>
            <a:spLocks noGrp="1"/>
          </p:cNvSpPr>
          <p:nvPr>
            <p:ph idx="1"/>
          </p:nvPr>
        </p:nvSpPr>
        <p:spPr>
          <a:xfrm>
            <a:off x="304800" y="1219200"/>
            <a:ext cx="8686800" cy="4860925"/>
          </a:xfrm>
        </p:spPr>
        <p:txBody>
          <a:bodyPr>
            <a:normAutofit/>
          </a:bodyPr>
          <a:lstStyle/>
          <a:p>
            <a:pPr>
              <a:buFont typeface="Wingdings" panose="05000000000000000000" pitchFamily="2" charset="2"/>
              <a:buChar char="Ø"/>
            </a:pPr>
            <a:r>
              <a:rPr lang="en-US" sz="2400" dirty="0" smtClean="0"/>
              <a:t>Solar pond have three layers and can attain 90 C at the bottom layer and 30 C at the top layer.</a:t>
            </a:r>
            <a:endParaRPr lang="en-US" sz="2400" dirty="0" smtClean="0"/>
          </a:p>
          <a:p>
            <a:pPr>
              <a:buFont typeface="Wingdings" panose="05000000000000000000" pitchFamily="2" charset="2"/>
              <a:buChar char="Ø"/>
            </a:pPr>
            <a:r>
              <a:rPr lang="en-US" sz="2400" dirty="0" smtClean="0"/>
              <a:t>1) The top layer-</a:t>
            </a:r>
            <a:r>
              <a:rPr lang="en-US" sz="2400" b="1" i="1" dirty="0" smtClean="0"/>
              <a:t>Surface convection zone: </a:t>
            </a:r>
            <a:r>
              <a:rPr lang="en-US" sz="2400" dirty="0" smtClean="0"/>
              <a:t>thickness of 0.3 to o.5m. low,  uniform concentration(low salinity&lt;5%) temp.  Close to atm.</a:t>
            </a:r>
            <a:endParaRPr lang="en-US" sz="2400" b="1" i="1" dirty="0" smtClean="0"/>
          </a:p>
        </p:txBody>
      </p:sp>
      <p:pic>
        <p:nvPicPr>
          <p:cNvPr id="2050" name="Picture 2" descr="D:\Education\Natural practice\Solar presentaation\application\Solar-Pond-fig.jpg"/>
          <p:cNvPicPr>
            <a:picLocks noChangeAspect="1" noChangeArrowheads="1"/>
          </p:cNvPicPr>
          <p:nvPr/>
        </p:nvPicPr>
        <p:blipFill>
          <a:blip r:embed="rId1"/>
          <a:srcRect/>
          <a:stretch>
            <a:fillRect/>
          </a:stretch>
        </p:blipFill>
        <p:spPr bwMode="auto">
          <a:xfrm>
            <a:off x="1828800" y="2819400"/>
            <a:ext cx="6477000" cy="38862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686800" cy="6019800"/>
          </a:xfrm>
        </p:spPr>
        <p:txBody>
          <a:bodyPr/>
          <a:lstStyle/>
          <a:p>
            <a:r>
              <a:rPr lang="en-US" sz="2400" dirty="0" smtClean="0"/>
              <a:t>Attached sun space (green house):</a:t>
            </a:r>
            <a:endParaRPr lang="en-US" sz="2400" dirty="0"/>
          </a:p>
        </p:txBody>
      </p:sp>
      <p:pic>
        <p:nvPicPr>
          <p:cNvPr id="4" name="Picture 4"/>
          <p:cNvPicPr>
            <a:picLocks noChangeAspect="1" noChangeArrowheads="1"/>
          </p:cNvPicPr>
          <p:nvPr/>
        </p:nvPicPr>
        <p:blipFill>
          <a:blip r:embed="rId1" cstate="print"/>
          <a:srcRect/>
          <a:stretch>
            <a:fillRect/>
          </a:stretch>
        </p:blipFill>
        <p:spPr bwMode="auto">
          <a:xfrm>
            <a:off x="1295400" y="1219200"/>
            <a:ext cx="6629399" cy="47244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686800" cy="5699125"/>
          </a:xfrm>
        </p:spPr>
        <p:txBody>
          <a:bodyPr/>
          <a:lstStyle/>
          <a:p>
            <a:r>
              <a:rPr lang="en-US" dirty="0" smtClean="0"/>
              <a:t>Convective loop: thermo-</a:t>
            </a:r>
            <a:r>
              <a:rPr lang="en-US" dirty="0" err="1" smtClean="0"/>
              <a:t>syphon</a:t>
            </a:r>
            <a:r>
              <a:rPr lang="en-US" dirty="0" smtClean="0"/>
              <a:t> principle </a:t>
            </a:r>
            <a:endParaRPr lang="en-US" dirty="0"/>
          </a:p>
        </p:txBody>
      </p:sp>
      <p:pic>
        <p:nvPicPr>
          <p:cNvPr id="4" name="Picture 5"/>
          <p:cNvPicPr>
            <a:picLocks noChangeAspect="1" noChangeArrowheads="1"/>
          </p:cNvPicPr>
          <p:nvPr/>
        </p:nvPicPr>
        <p:blipFill>
          <a:blip r:embed="rId1" cstate="print"/>
          <a:srcRect/>
          <a:stretch>
            <a:fillRect/>
          </a:stretch>
        </p:blipFill>
        <p:spPr bwMode="auto">
          <a:xfrm>
            <a:off x="1219200" y="1219200"/>
            <a:ext cx="6400800" cy="48768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686800" cy="457200"/>
          </a:xfrm>
        </p:spPr>
        <p:txBody>
          <a:bodyPr>
            <a:normAutofit fontScale="90000"/>
          </a:bodyPr>
          <a:lstStyle/>
          <a:p>
            <a:r>
              <a:rPr lang="en-US" dirty="0" smtClean="0"/>
              <a:t>Active solar space heating system</a:t>
            </a:r>
            <a:endParaRPr lang="en-US" dirty="0"/>
          </a:p>
        </p:txBody>
      </p:sp>
      <p:sp>
        <p:nvSpPr>
          <p:cNvPr id="3" name="Content Placeholder 2"/>
          <p:cNvSpPr>
            <a:spLocks noGrp="1"/>
          </p:cNvSpPr>
          <p:nvPr>
            <p:ph idx="1"/>
          </p:nvPr>
        </p:nvSpPr>
        <p:spPr>
          <a:xfrm>
            <a:off x="304800" y="609600"/>
            <a:ext cx="8686800" cy="5470525"/>
          </a:xfrm>
        </p:spPr>
        <p:txBody>
          <a:bodyPr>
            <a:normAutofit/>
          </a:bodyPr>
          <a:lstStyle/>
          <a:p>
            <a:pPr marL="571500" indent="-571500">
              <a:buFont typeface="+mj-lt"/>
              <a:buAutoNum type="romanUcPeriod"/>
            </a:pPr>
            <a:r>
              <a:rPr lang="en-US" sz="2400" dirty="0" smtClean="0"/>
              <a:t>Solar water collectors</a:t>
            </a:r>
            <a:endParaRPr lang="en-US" sz="2400" dirty="0" smtClean="0"/>
          </a:p>
          <a:p>
            <a:pPr marL="571500" indent="-571500">
              <a:buFont typeface="+mj-lt"/>
              <a:buAutoNum type="romanUcPeriod"/>
            </a:pPr>
            <a:r>
              <a:rPr lang="en-US" sz="2400" dirty="0" smtClean="0"/>
              <a:t>Heat storage device</a:t>
            </a:r>
            <a:endParaRPr lang="en-US" sz="2400" dirty="0" smtClean="0"/>
          </a:p>
          <a:p>
            <a:pPr marL="571500" indent="-571500">
              <a:buFont typeface="+mj-lt"/>
              <a:buAutoNum type="romanUcPeriod"/>
            </a:pPr>
            <a:r>
              <a:rPr lang="en-US" sz="2400" dirty="0" smtClean="0"/>
              <a:t>Pumping device or distribution system</a:t>
            </a:r>
            <a:endParaRPr lang="en-US" sz="2400" dirty="0" smtClean="0"/>
          </a:p>
          <a:p>
            <a:pPr marL="571500" indent="-571500">
              <a:buFont typeface="+mj-lt"/>
              <a:buAutoNum type="romanUcPeriod"/>
            </a:pPr>
            <a:r>
              <a:rPr lang="en-US" sz="2400" dirty="0" smtClean="0"/>
              <a:t>Auxiliary heating system</a:t>
            </a:r>
            <a:endParaRPr lang="en-US" sz="2400" dirty="0" smtClean="0"/>
          </a:p>
          <a:p>
            <a:pPr marL="571500" indent="-571500">
              <a:buFont typeface="+mj-lt"/>
              <a:buAutoNum type="romanUcPeriod"/>
            </a:pPr>
            <a:r>
              <a:rPr lang="en-US" sz="2400" dirty="0" smtClean="0"/>
              <a:t>Control system</a:t>
            </a:r>
            <a:endParaRPr lang="en-US" sz="2400" dirty="0"/>
          </a:p>
        </p:txBody>
      </p:sp>
      <p:pic>
        <p:nvPicPr>
          <p:cNvPr id="4" name="Picture 6"/>
          <p:cNvPicPr>
            <a:picLocks noChangeAspect="1" noChangeArrowheads="1"/>
          </p:cNvPicPr>
          <p:nvPr/>
        </p:nvPicPr>
        <p:blipFill>
          <a:blip r:embed="rId1" cstate="print"/>
          <a:srcRect/>
          <a:stretch>
            <a:fillRect/>
          </a:stretch>
        </p:blipFill>
        <p:spPr bwMode="auto">
          <a:xfrm>
            <a:off x="609600" y="2819400"/>
            <a:ext cx="7848600" cy="403860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Grp="1" noChangeAspect="1" noChangeArrowheads="1"/>
          </p:cNvPicPr>
          <p:nvPr>
            <p:ph idx="1"/>
          </p:nvPr>
        </p:nvPicPr>
        <p:blipFill>
          <a:blip r:embed="rId1"/>
          <a:srcRect/>
          <a:stretch>
            <a:fillRect/>
          </a:stretch>
        </p:blipFill>
        <p:spPr bwMode="auto">
          <a:xfrm>
            <a:off x="381000" y="609600"/>
            <a:ext cx="8387421" cy="579120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838200"/>
          </a:xfrm>
        </p:spPr>
        <p:txBody>
          <a:bodyPr>
            <a:normAutofit/>
          </a:bodyPr>
          <a:lstStyle/>
          <a:p>
            <a:r>
              <a:rPr lang="en-US" sz="3000" dirty="0" smtClean="0"/>
              <a:t>Passive solar cooling of building</a:t>
            </a:r>
            <a:endParaRPr lang="en-US" sz="3000" dirty="0"/>
          </a:p>
        </p:txBody>
      </p:sp>
      <p:pic>
        <p:nvPicPr>
          <p:cNvPr id="31746" name="Picture 2"/>
          <p:cNvPicPr>
            <a:picLocks noGrp="1" noChangeAspect="1" noChangeArrowheads="1"/>
          </p:cNvPicPr>
          <p:nvPr>
            <p:ph idx="1"/>
          </p:nvPr>
        </p:nvPicPr>
        <p:blipFill>
          <a:blip r:embed="rId1" cstate="print"/>
          <a:srcRect/>
          <a:stretch>
            <a:fillRect/>
          </a:stretch>
        </p:blipFill>
        <p:spPr bwMode="auto">
          <a:xfrm>
            <a:off x="1277773" y="1554163"/>
            <a:ext cx="6740853" cy="4525962"/>
          </a:xfrm>
          <a:prstGeom prst="rect">
            <a:avLst/>
          </a:prstGeom>
          <a:noFill/>
          <a:ln w="9525">
            <a:noFill/>
            <a:miter lim="800000"/>
            <a:headEnd/>
            <a:tailEnd/>
          </a:ln>
          <a:effectLst/>
        </p:spPr>
      </p:pic>
      <p:sp>
        <p:nvSpPr>
          <p:cNvPr id="5" name="Title 1"/>
          <p:cNvSpPr txBox="1"/>
          <p:nvPr/>
        </p:nvSpPr>
        <p:spPr>
          <a:xfrm>
            <a:off x="533400" y="838200"/>
            <a:ext cx="8610600" cy="6096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defRPr/>
            </a:pPr>
            <a:r>
              <a:rPr lang="en-US" sz="2400" dirty="0" smtClean="0">
                <a:solidFill>
                  <a:schemeClr val="tx2"/>
                </a:solidFill>
                <a:effectLst>
                  <a:reflection blurRad="12700" stA="48000" endA="300" endPos="55000" dir="5400000" sy="-90000" algn="bl" rotWithShape="0"/>
                </a:effectLst>
                <a:latin typeface="+mj-lt"/>
                <a:ea typeface="+mj-ea"/>
                <a:cs typeface="+mj-cs"/>
              </a:rPr>
              <a:t>Shading</a:t>
            </a:r>
            <a:endParaRPr kumimoji="0" lang="en-US" sz="2400" b="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0" y="228600"/>
            <a:ext cx="4290556" cy="639762"/>
          </a:xfrm>
        </p:spPr>
        <p:txBody>
          <a:bodyPr/>
          <a:lstStyle/>
          <a:p>
            <a:pPr algn="ctr"/>
            <a:r>
              <a:rPr lang="en-US" dirty="0" smtClean="0"/>
              <a:t>Ventilation</a:t>
            </a:r>
            <a:endParaRPr lang="en-US" dirty="0"/>
          </a:p>
        </p:txBody>
      </p:sp>
      <p:sp>
        <p:nvSpPr>
          <p:cNvPr id="7" name="Text Placeholder 6"/>
          <p:cNvSpPr>
            <a:spLocks noGrp="1"/>
          </p:cNvSpPr>
          <p:nvPr>
            <p:ph type="body" sz="half" idx="3"/>
          </p:nvPr>
        </p:nvSpPr>
        <p:spPr>
          <a:xfrm>
            <a:off x="4648200" y="304800"/>
            <a:ext cx="4292241" cy="639762"/>
          </a:xfrm>
        </p:spPr>
        <p:txBody>
          <a:bodyPr/>
          <a:lstStyle/>
          <a:p>
            <a:pPr algn="ctr"/>
            <a:r>
              <a:rPr lang="en-US" dirty="0" smtClean="0"/>
              <a:t>Evaporation</a:t>
            </a:r>
            <a:endParaRPr lang="en-US" dirty="0"/>
          </a:p>
        </p:txBody>
      </p:sp>
      <p:pic>
        <p:nvPicPr>
          <p:cNvPr id="32770" name="Picture 2"/>
          <p:cNvPicPr>
            <a:picLocks noGrp="1" noChangeAspect="1" noChangeArrowheads="1"/>
          </p:cNvPicPr>
          <p:nvPr>
            <p:ph sz="quarter" idx="2"/>
          </p:nvPr>
        </p:nvPicPr>
        <p:blipFill>
          <a:blip r:embed="rId1" cstate="print"/>
          <a:srcRect/>
          <a:stretch>
            <a:fillRect/>
          </a:stretch>
        </p:blipFill>
        <p:spPr bwMode="auto">
          <a:xfrm>
            <a:off x="0" y="1143000"/>
            <a:ext cx="4572000" cy="4191000"/>
          </a:xfrm>
          <a:prstGeom prst="rect">
            <a:avLst/>
          </a:prstGeom>
          <a:noFill/>
          <a:ln w="9525">
            <a:noFill/>
            <a:miter lim="800000"/>
            <a:headEnd/>
            <a:tailEnd/>
          </a:ln>
          <a:effectLst/>
        </p:spPr>
      </p:pic>
      <p:pic>
        <p:nvPicPr>
          <p:cNvPr id="32771" name="Picture 3"/>
          <p:cNvPicPr>
            <a:picLocks noGrp="1" noChangeAspect="1" noChangeArrowheads="1"/>
          </p:cNvPicPr>
          <p:nvPr>
            <p:ph sz="quarter" idx="4"/>
          </p:nvPr>
        </p:nvPicPr>
        <p:blipFill>
          <a:blip r:embed="rId2" cstate="print"/>
          <a:srcRect/>
          <a:stretch>
            <a:fillRect/>
          </a:stretch>
        </p:blipFill>
        <p:spPr bwMode="auto">
          <a:xfrm>
            <a:off x="4648200" y="1219200"/>
            <a:ext cx="4289425" cy="403860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Radiation  cooling</a:t>
            </a:r>
            <a:endParaRPr lang="en-US" dirty="0"/>
          </a:p>
        </p:txBody>
      </p:sp>
      <p:pic>
        <p:nvPicPr>
          <p:cNvPr id="33794" name="Picture 2"/>
          <p:cNvPicPr>
            <a:picLocks noGrp="1" noChangeAspect="1" noChangeArrowheads="1"/>
          </p:cNvPicPr>
          <p:nvPr>
            <p:ph sz="quarter" idx="2"/>
          </p:nvPr>
        </p:nvPicPr>
        <p:blipFill>
          <a:blip r:embed="rId1" cstate="print"/>
          <a:srcRect/>
          <a:stretch>
            <a:fillRect/>
          </a:stretch>
        </p:blipFill>
        <p:spPr bwMode="auto">
          <a:xfrm>
            <a:off x="280988" y="1447800"/>
            <a:ext cx="8329612" cy="434340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Ground coupling</a:t>
            </a:r>
            <a:endParaRPr lang="en-US" dirty="0"/>
          </a:p>
        </p:txBody>
      </p:sp>
      <p:sp>
        <p:nvSpPr>
          <p:cNvPr id="4" name="Text Placeholder 3"/>
          <p:cNvSpPr>
            <a:spLocks noGrp="1"/>
          </p:cNvSpPr>
          <p:nvPr>
            <p:ph type="body" sz="half" idx="3"/>
          </p:nvPr>
        </p:nvSpPr>
        <p:spPr/>
        <p:txBody>
          <a:bodyPr/>
          <a:lstStyle/>
          <a:p>
            <a:r>
              <a:rPr lang="en-US" dirty="0" smtClean="0"/>
              <a:t>Dehumidification</a:t>
            </a:r>
            <a:endParaRPr lang="en-US" dirty="0"/>
          </a:p>
        </p:txBody>
      </p:sp>
      <p:sp>
        <p:nvSpPr>
          <p:cNvPr id="5" name="Content Placeholder 4"/>
          <p:cNvSpPr>
            <a:spLocks noGrp="1"/>
          </p:cNvSpPr>
          <p:nvPr>
            <p:ph sz="quarter" idx="2"/>
          </p:nvPr>
        </p:nvSpPr>
        <p:spPr/>
        <p:txBody>
          <a:bodyPr/>
          <a:lstStyle/>
          <a:p>
            <a:r>
              <a:rPr lang="en-US" dirty="0" smtClean="0"/>
              <a:t>The ground temp. is always lower than the air temp. Lower temp. ground can be used for cooling the building by partially sinking it into the ground.</a:t>
            </a:r>
            <a:endParaRPr lang="en-US" dirty="0"/>
          </a:p>
        </p:txBody>
      </p:sp>
      <p:pic>
        <p:nvPicPr>
          <p:cNvPr id="34818" name="Picture 2"/>
          <p:cNvPicPr>
            <a:picLocks noGrp="1" noChangeAspect="1" noChangeArrowheads="1"/>
          </p:cNvPicPr>
          <p:nvPr>
            <p:ph sz="quarter" idx="4"/>
          </p:nvPr>
        </p:nvPicPr>
        <p:blipFill>
          <a:blip r:embed="rId1" cstate="print"/>
          <a:srcRect/>
          <a:stretch>
            <a:fillRect/>
          </a:stretch>
        </p:blipFill>
        <p:spPr bwMode="auto">
          <a:xfrm>
            <a:off x="4572000" y="1219200"/>
            <a:ext cx="4365625" cy="426720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a:xfrm>
            <a:off x="316230" y="252730"/>
            <a:ext cx="8756015" cy="1076325"/>
          </a:xfrm>
        </p:spPr>
        <p:txBody>
          <a:bodyPr/>
          <a:lstStyle/>
          <a:p>
            <a:r>
              <a:rPr lang="en-IE" sz="3200" dirty="0"/>
              <a:t>How can this energy be captured ?</a:t>
            </a:r>
            <a:endParaRPr lang="en-IE" sz="3200" dirty="0"/>
          </a:p>
        </p:txBody>
      </p:sp>
      <p:sp>
        <p:nvSpPr>
          <p:cNvPr id="49155" name="Rectangle 3"/>
          <p:cNvSpPr>
            <a:spLocks noGrp="1" noRot="1" noChangeArrowheads="1"/>
          </p:cNvSpPr>
          <p:nvPr>
            <p:ph type="body" sz="half" idx="1"/>
          </p:nvPr>
        </p:nvSpPr>
        <p:spPr>
          <a:xfrm>
            <a:off x="301625" y="1112838"/>
            <a:ext cx="8540750" cy="2470150"/>
          </a:xfrm>
        </p:spPr>
        <p:txBody>
          <a:bodyPr/>
          <a:lstStyle/>
          <a:p>
            <a:pPr>
              <a:lnSpc>
                <a:spcPct val="90000"/>
              </a:lnSpc>
            </a:pPr>
            <a:r>
              <a:rPr lang="en-IE" sz="2800"/>
              <a:t>Radiated energy from sun has to be captured</a:t>
            </a:r>
            <a:endParaRPr lang="en-IE" sz="2800"/>
          </a:p>
          <a:p>
            <a:pPr>
              <a:lnSpc>
                <a:spcPct val="90000"/>
              </a:lnSpc>
            </a:pPr>
            <a:r>
              <a:rPr lang="en-IE" sz="2800"/>
              <a:t>Then converted into electricity by the </a:t>
            </a:r>
            <a:r>
              <a:rPr lang="en-IE" sz="2800" i="1">
                <a:solidFill>
                  <a:srgbClr val="FF3300"/>
                </a:solidFill>
              </a:rPr>
              <a:t>Photovoltaic effect</a:t>
            </a:r>
            <a:endParaRPr lang="en-IE" sz="2800" i="1">
              <a:solidFill>
                <a:srgbClr val="FF3300"/>
              </a:solidFill>
            </a:endParaRPr>
          </a:p>
          <a:p>
            <a:pPr>
              <a:lnSpc>
                <a:spcPct val="90000"/>
              </a:lnSpc>
            </a:pPr>
            <a:r>
              <a:rPr lang="en-IE" sz="2800"/>
              <a:t>Use special panels called Photovoltaic (PV) Cells</a:t>
            </a:r>
            <a:endParaRPr lang="en-IE" sz="2800"/>
          </a:p>
          <a:p>
            <a:pPr>
              <a:lnSpc>
                <a:spcPct val="90000"/>
              </a:lnSpc>
            </a:pPr>
            <a:r>
              <a:rPr lang="en-IE" sz="2800"/>
              <a:t>These cells make up Solar Panels</a:t>
            </a:r>
            <a:endParaRPr lang="en-IE" sz="2800"/>
          </a:p>
          <a:p>
            <a:pPr>
              <a:lnSpc>
                <a:spcPct val="90000"/>
              </a:lnSpc>
            </a:pPr>
            <a:endParaRPr lang="en-GB" sz="2800"/>
          </a:p>
        </p:txBody>
      </p:sp>
      <p:pic>
        <p:nvPicPr>
          <p:cNvPr id="8" name="Picture 4"/>
          <p:cNvPicPr>
            <a:picLocks noGrp="1" noChangeAspect="1" noChangeArrowheads="1"/>
          </p:cNvPicPr>
          <p:nvPr>
            <p:ph sz="half" idx="2"/>
          </p:nvPr>
        </p:nvPicPr>
        <p:blipFill>
          <a:blip r:embed="rId1"/>
          <a:srcRect/>
          <a:stretch>
            <a:fillRect/>
          </a:stretch>
        </p:blipFill>
        <p:spPr bwMode="auto">
          <a:xfrm>
            <a:off x="1447800" y="3975735"/>
            <a:ext cx="6096000" cy="2819400"/>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1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1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p:txBody>
          <a:bodyPr/>
          <a:lstStyle/>
          <a:p>
            <a:r>
              <a:rPr lang="en-IE"/>
              <a:t>Photons and Semiconductors</a:t>
            </a:r>
            <a:endParaRPr lang="en-GB"/>
          </a:p>
        </p:txBody>
      </p:sp>
      <p:sp>
        <p:nvSpPr>
          <p:cNvPr id="54275" name="Rectangle 3"/>
          <p:cNvSpPr>
            <a:spLocks noGrp="1" noRot="1" noChangeArrowheads="1"/>
          </p:cNvSpPr>
          <p:nvPr>
            <p:ph type="body" idx="1"/>
          </p:nvPr>
        </p:nvSpPr>
        <p:spPr>
          <a:xfrm>
            <a:off x="301625" y="1217613"/>
            <a:ext cx="5926138" cy="5380037"/>
          </a:xfrm>
        </p:spPr>
        <p:txBody>
          <a:bodyPr/>
          <a:lstStyle/>
          <a:p>
            <a:r>
              <a:rPr lang="en-IE" sz="2600"/>
              <a:t>Energy from the sun hits the surface of the cell, in the form of Photons</a:t>
            </a:r>
            <a:endParaRPr lang="en-IE" sz="2600"/>
          </a:p>
          <a:p>
            <a:r>
              <a:rPr lang="en-IE" sz="2600"/>
              <a:t>Photons :Energy in the form of light and electromagnetic radiation , no charge and no mass. </a:t>
            </a:r>
            <a:endParaRPr lang="en-IE" sz="2600"/>
          </a:p>
          <a:p>
            <a:r>
              <a:rPr lang="en-IE" sz="2600"/>
              <a:t>PV cell is a semiconductor made from a crystalline silicon (Si) material.</a:t>
            </a:r>
            <a:endParaRPr lang="en-IE" sz="2600"/>
          </a:p>
          <a:p>
            <a:r>
              <a:rPr lang="en-IE" sz="2600"/>
              <a:t>Semiconductor materials (Si and Ge) have a conductivity in-between conductors and insulators</a:t>
            </a:r>
            <a:endParaRPr lang="en-GB" sz="2600"/>
          </a:p>
        </p:txBody>
      </p:sp>
      <p:grpSp>
        <p:nvGrpSpPr>
          <p:cNvPr id="2" name="Group 14"/>
          <p:cNvGrpSpPr/>
          <p:nvPr/>
        </p:nvGrpSpPr>
        <p:grpSpPr bwMode="auto">
          <a:xfrm>
            <a:off x="6300788" y="1341438"/>
            <a:ext cx="2597150" cy="2519362"/>
            <a:chOff x="3969" y="845"/>
            <a:chExt cx="1636" cy="1587"/>
          </a:xfrm>
        </p:grpSpPr>
        <p:pic>
          <p:nvPicPr>
            <p:cNvPr id="54283" name="Picture 11" descr="virtual_photons"/>
            <p:cNvPicPr>
              <a:picLocks noChangeAspect="1" noChangeArrowheads="1"/>
            </p:cNvPicPr>
            <p:nvPr/>
          </p:nvPicPr>
          <p:blipFill>
            <a:blip r:embed="rId1"/>
            <a:srcRect l="16934" t="18791" r="20671" b="66084"/>
            <a:stretch>
              <a:fillRect/>
            </a:stretch>
          </p:blipFill>
          <p:spPr bwMode="auto">
            <a:xfrm>
              <a:off x="3969" y="2069"/>
              <a:ext cx="1636" cy="363"/>
            </a:xfrm>
            <a:prstGeom prst="rect">
              <a:avLst/>
            </a:prstGeom>
            <a:noFill/>
          </p:spPr>
        </p:pic>
        <p:pic>
          <p:nvPicPr>
            <p:cNvPr id="54285" name="Picture 13" descr="image"/>
            <p:cNvPicPr>
              <a:picLocks noChangeAspect="1" noChangeArrowheads="1"/>
            </p:cNvPicPr>
            <p:nvPr/>
          </p:nvPicPr>
          <p:blipFill>
            <a:blip r:embed="rId2"/>
            <a:srcRect/>
            <a:stretch>
              <a:fillRect/>
            </a:stretch>
          </p:blipFill>
          <p:spPr bwMode="auto">
            <a:xfrm>
              <a:off x="4014" y="845"/>
              <a:ext cx="1497" cy="1103"/>
            </a:xfrm>
            <a:prstGeom prst="rect">
              <a:avLst/>
            </a:prstGeom>
            <a:noFill/>
          </p:spPr>
        </p:pic>
      </p:grpSp>
      <p:pic>
        <p:nvPicPr>
          <p:cNvPr id="54279" name="Picture 7" descr="silicon">
            <a:hlinkClick r:id="rId3"/>
          </p:cNvPr>
          <p:cNvPicPr>
            <a:picLocks noChangeAspect="1" noChangeArrowheads="1"/>
          </p:cNvPicPr>
          <p:nvPr/>
        </p:nvPicPr>
        <p:blipFill>
          <a:blip r:embed="rId4"/>
          <a:srcRect/>
          <a:stretch>
            <a:fillRect/>
          </a:stretch>
        </p:blipFill>
        <p:spPr bwMode="auto">
          <a:xfrm>
            <a:off x="6659563" y="4437063"/>
            <a:ext cx="1800225" cy="13541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4275">
                                            <p:txEl>
                                              <p:pRg st="2" end="2"/>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5427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2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686800" cy="4525963"/>
          </a:xfrm>
        </p:spPr>
        <p:txBody>
          <a:bodyPr>
            <a:normAutofit/>
          </a:bodyPr>
          <a:lstStyle/>
          <a:p>
            <a:pPr>
              <a:buNone/>
            </a:pPr>
            <a:r>
              <a:rPr lang="en-US" dirty="0" smtClean="0"/>
              <a:t>2) </a:t>
            </a:r>
            <a:r>
              <a:rPr lang="en-US" sz="2400" dirty="0" smtClean="0"/>
              <a:t>Intermediate insulating layer with a salt gradient- </a:t>
            </a:r>
            <a:r>
              <a:rPr lang="en-US" sz="2400" b="1" i="1" dirty="0" smtClean="0"/>
              <a:t>Non-convective zone: </a:t>
            </a:r>
            <a:r>
              <a:rPr lang="en-US" sz="2400" dirty="0" smtClean="0"/>
              <a:t>thicker up to 1 to 1.5m concentration and temp. increase with depth. Due to density gradient prevent heat exchange by nature convection.</a:t>
            </a:r>
            <a:endParaRPr lang="en-US" sz="2400" dirty="0" smtClean="0"/>
          </a:p>
          <a:p>
            <a:pPr>
              <a:buNone/>
            </a:pPr>
            <a:r>
              <a:rPr lang="en-US" sz="2400" dirty="0" smtClean="0"/>
              <a:t>3) </a:t>
            </a:r>
            <a:r>
              <a:rPr lang="en-US" sz="2400" b="1" i="1" dirty="0" smtClean="0"/>
              <a:t>Lower convective  or storage zone: </a:t>
            </a:r>
            <a:r>
              <a:rPr lang="en-US" sz="2400" dirty="0" smtClean="0"/>
              <a:t>thicker about 0.5 to 1m and high salinity about 20%. Serves as main heat collection as  well  as thermal storage medium</a:t>
            </a:r>
            <a:endParaRPr lang="en-US" sz="2400" dirty="0"/>
          </a:p>
        </p:txBody>
      </p:sp>
      <p:pic>
        <p:nvPicPr>
          <p:cNvPr id="3074" name="Picture 2"/>
          <p:cNvPicPr>
            <a:picLocks noChangeAspect="1" noChangeArrowheads="1"/>
          </p:cNvPicPr>
          <p:nvPr/>
        </p:nvPicPr>
        <p:blipFill>
          <a:blip r:embed="rId1"/>
          <a:srcRect/>
          <a:stretch>
            <a:fillRect/>
          </a:stretch>
        </p:blipFill>
        <p:spPr bwMode="auto">
          <a:xfrm>
            <a:off x="0" y="3048000"/>
            <a:ext cx="5181600" cy="3810000"/>
          </a:xfrm>
          <a:prstGeom prst="rect">
            <a:avLst/>
          </a:prstGeom>
          <a:noFill/>
          <a:ln w="9525">
            <a:noFill/>
            <a:miter lim="800000"/>
            <a:headEnd/>
            <a:tailEnd/>
          </a:ln>
          <a:effectLst/>
        </p:spPr>
      </p:pic>
      <p:pic>
        <p:nvPicPr>
          <p:cNvPr id="3075" name="Picture 3" descr="D:\Education\Natural practice\Solar presentaation\application\dripkit-with-solar-powered-through-farm-pond.jpg"/>
          <p:cNvPicPr>
            <a:picLocks noChangeAspect="1" noChangeArrowheads="1"/>
          </p:cNvPicPr>
          <p:nvPr/>
        </p:nvPicPr>
        <p:blipFill>
          <a:blip r:embed="rId2"/>
          <a:srcRect/>
          <a:stretch>
            <a:fillRect/>
          </a:stretch>
        </p:blipFill>
        <p:spPr bwMode="auto">
          <a:xfrm>
            <a:off x="5257800" y="3124200"/>
            <a:ext cx="3886200" cy="28956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633413" y="260350"/>
            <a:ext cx="8510587" cy="1325563"/>
          </a:xfrm>
        </p:spPr>
        <p:txBody>
          <a:bodyPr/>
          <a:lstStyle/>
          <a:p>
            <a:r>
              <a:rPr lang="en-IE"/>
              <a:t>PV Cell construction</a:t>
            </a:r>
            <a:endParaRPr lang="en-GB"/>
          </a:p>
        </p:txBody>
      </p:sp>
      <p:sp>
        <p:nvSpPr>
          <p:cNvPr id="56324" name="Rectangle 4"/>
          <p:cNvSpPr>
            <a:spLocks noGrp="1" noRot="1" noChangeArrowheads="1"/>
          </p:cNvSpPr>
          <p:nvPr>
            <p:ph type="body" sz="half" idx="1"/>
          </p:nvPr>
        </p:nvSpPr>
        <p:spPr>
          <a:xfrm>
            <a:off x="827088" y="1844675"/>
            <a:ext cx="4194175" cy="4422775"/>
          </a:xfrm>
        </p:spPr>
        <p:txBody>
          <a:bodyPr/>
          <a:lstStyle/>
          <a:p>
            <a:pPr marL="533400" indent="-533400">
              <a:buFont typeface="Wingdings" panose="05000000000000000000" pitchFamily="2" charset="2"/>
              <a:buAutoNum type="arabicParenR"/>
            </a:pPr>
            <a:r>
              <a:rPr lang="en-IE" sz="2800"/>
              <a:t>Low Iron Glass</a:t>
            </a:r>
            <a:endParaRPr lang="en-IE" sz="2800"/>
          </a:p>
          <a:p>
            <a:pPr marL="533400" indent="-533400">
              <a:buFont typeface="Wingdings" panose="05000000000000000000" pitchFamily="2" charset="2"/>
              <a:buAutoNum type="arabicParenR"/>
            </a:pPr>
            <a:r>
              <a:rPr lang="en-IE" sz="2800"/>
              <a:t>Polymer layer (EVA)</a:t>
            </a:r>
            <a:endParaRPr lang="en-IE" sz="2800"/>
          </a:p>
          <a:p>
            <a:pPr marL="533400" indent="-533400">
              <a:buFont typeface="Wingdings" panose="05000000000000000000" pitchFamily="2" charset="2"/>
              <a:buAutoNum type="arabicParenR"/>
            </a:pPr>
            <a:r>
              <a:rPr lang="en-IE" sz="2800"/>
              <a:t>Anti-reflective coating</a:t>
            </a:r>
            <a:endParaRPr lang="en-IE" sz="2800"/>
          </a:p>
          <a:p>
            <a:pPr marL="533400" indent="-533400">
              <a:buFont typeface="Wingdings" panose="05000000000000000000" pitchFamily="2" charset="2"/>
              <a:buAutoNum type="arabicParenR"/>
            </a:pPr>
            <a:r>
              <a:rPr lang="en-IE" sz="2800"/>
              <a:t>PV Cell  consisting of </a:t>
            </a:r>
            <a:endParaRPr lang="en-IE" sz="2800"/>
          </a:p>
          <a:p>
            <a:pPr marL="914400" lvl="1" indent="-457200">
              <a:buFontTx/>
              <a:buAutoNum type="alphaLcParenR"/>
            </a:pPr>
            <a:r>
              <a:rPr lang="en-IE" sz="2400"/>
              <a:t>Contact for electricity</a:t>
            </a:r>
            <a:endParaRPr lang="en-IE" sz="2400"/>
          </a:p>
          <a:p>
            <a:pPr marL="914400" lvl="1" indent="-457200">
              <a:buFontTx/>
              <a:buAutoNum type="alphaLcParenR"/>
            </a:pPr>
            <a:r>
              <a:rPr lang="en-IE" sz="2400"/>
              <a:t>Emitter (n-type Si)</a:t>
            </a:r>
            <a:endParaRPr lang="en-IE" sz="2400"/>
          </a:p>
          <a:p>
            <a:pPr marL="914400" lvl="1" indent="-457200">
              <a:buFontTx/>
              <a:buAutoNum type="alphaLcParenR"/>
            </a:pPr>
            <a:r>
              <a:rPr lang="en-IE" sz="2400"/>
              <a:t>Base (p-type Si)</a:t>
            </a:r>
            <a:endParaRPr lang="en-IE" sz="2400"/>
          </a:p>
          <a:p>
            <a:pPr marL="914400" lvl="1" indent="-457200">
              <a:buFontTx/>
              <a:buAutoNum type="alphaLcParenR"/>
            </a:pPr>
            <a:r>
              <a:rPr lang="en-IE" sz="2400"/>
              <a:t>Contact</a:t>
            </a:r>
            <a:endParaRPr lang="en-IE" sz="2400"/>
          </a:p>
          <a:p>
            <a:pPr marL="533400" indent="-533400">
              <a:buFont typeface="Wingdings" panose="05000000000000000000" pitchFamily="2" charset="2"/>
              <a:buAutoNum type="arabicParenR"/>
            </a:pPr>
            <a:r>
              <a:rPr lang="en-IE" sz="2800"/>
              <a:t>Back polymer layer</a:t>
            </a:r>
            <a:endParaRPr lang="en-IE" sz="2800"/>
          </a:p>
          <a:p>
            <a:pPr marL="533400" indent="-533400">
              <a:buFont typeface="Wingdings" panose="05000000000000000000" pitchFamily="2" charset="2"/>
              <a:buAutoNum type="arabicParenR"/>
            </a:pPr>
            <a:endParaRPr lang="en-GB" sz="2800"/>
          </a:p>
        </p:txBody>
      </p:sp>
      <p:grpSp>
        <p:nvGrpSpPr>
          <p:cNvPr id="2" name="Group 26"/>
          <p:cNvGrpSpPr/>
          <p:nvPr/>
        </p:nvGrpSpPr>
        <p:grpSpPr bwMode="auto">
          <a:xfrm>
            <a:off x="5694363" y="2100263"/>
            <a:ext cx="3240087" cy="336550"/>
            <a:chOff x="3606" y="1268"/>
            <a:chExt cx="2041" cy="212"/>
          </a:xfrm>
        </p:grpSpPr>
        <p:sp>
          <p:nvSpPr>
            <p:cNvPr id="56326" name="Rectangle 6"/>
            <p:cNvSpPr>
              <a:spLocks noChangeArrowheads="1"/>
            </p:cNvSpPr>
            <p:nvPr/>
          </p:nvSpPr>
          <p:spPr bwMode="auto">
            <a:xfrm>
              <a:off x="3606" y="1298"/>
              <a:ext cx="2041" cy="182"/>
            </a:xfrm>
            <a:prstGeom prst="rect">
              <a:avLst/>
            </a:prstGeom>
            <a:noFill/>
            <a:ln w="28575">
              <a:solidFill>
                <a:schemeClr val="tx1"/>
              </a:solidFill>
              <a:miter lim="800000"/>
            </a:ln>
            <a:effectLst/>
          </p:spPr>
          <p:txBody>
            <a:bodyPr wrap="none" anchor="ctr"/>
            <a:lstStyle/>
            <a:p>
              <a:endParaRPr lang="en-US"/>
            </a:p>
          </p:txBody>
        </p:sp>
        <p:sp>
          <p:nvSpPr>
            <p:cNvPr id="56339" name="Text Box 19"/>
            <p:cNvSpPr txBox="1">
              <a:spLocks noChangeArrowheads="1"/>
            </p:cNvSpPr>
            <p:nvPr/>
          </p:nvSpPr>
          <p:spPr bwMode="auto">
            <a:xfrm>
              <a:off x="3629" y="1268"/>
              <a:ext cx="187" cy="212"/>
            </a:xfrm>
            <a:prstGeom prst="rect">
              <a:avLst/>
            </a:prstGeom>
            <a:noFill/>
            <a:ln w="9525">
              <a:noFill/>
              <a:miter lim="800000"/>
            </a:ln>
            <a:effectLst/>
          </p:spPr>
          <p:txBody>
            <a:bodyPr wrap="none">
              <a:spAutoFit/>
            </a:bodyPr>
            <a:lstStyle/>
            <a:p>
              <a:r>
                <a:rPr lang="en-IE" sz="1600" b="1"/>
                <a:t>1</a:t>
              </a:r>
              <a:endParaRPr lang="en-GB" sz="1600" b="1"/>
            </a:p>
          </p:txBody>
        </p:sp>
      </p:grpSp>
      <p:grpSp>
        <p:nvGrpSpPr>
          <p:cNvPr id="3" name="Group 27"/>
          <p:cNvGrpSpPr/>
          <p:nvPr/>
        </p:nvGrpSpPr>
        <p:grpSpPr bwMode="auto">
          <a:xfrm>
            <a:off x="5694363" y="2436813"/>
            <a:ext cx="3240087" cy="431800"/>
            <a:chOff x="3606" y="1480"/>
            <a:chExt cx="2041" cy="272"/>
          </a:xfrm>
        </p:grpSpPr>
        <p:sp>
          <p:nvSpPr>
            <p:cNvPr id="56328" name="Rectangle 8"/>
            <p:cNvSpPr>
              <a:spLocks noChangeArrowheads="1"/>
            </p:cNvSpPr>
            <p:nvPr/>
          </p:nvSpPr>
          <p:spPr bwMode="auto">
            <a:xfrm>
              <a:off x="3606" y="1480"/>
              <a:ext cx="2041" cy="272"/>
            </a:xfrm>
            <a:prstGeom prst="rect">
              <a:avLst/>
            </a:prstGeom>
            <a:solidFill>
              <a:srgbClr val="99FF66">
                <a:alpha val="24001"/>
              </a:srgbClr>
            </a:solidFill>
            <a:ln w="9525">
              <a:solidFill>
                <a:schemeClr val="tx1"/>
              </a:solidFill>
              <a:miter lim="800000"/>
            </a:ln>
            <a:effectLst/>
          </p:spPr>
          <p:txBody>
            <a:bodyPr wrap="none" anchor="ctr"/>
            <a:lstStyle/>
            <a:p>
              <a:endParaRPr lang="en-US"/>
            </a:p>
          </p:txBody>
        </p:sp>
        <p:sp>
          <p:nvSpPr>
            <p:cNvPr id="56340" name="Text Box 20"/>
            <p:cNvSpPr txBox="1">
              <a:spLocks noChangeArrowheads="1"/>
            </p:cNvSpPr>
            <p:nvPr/>
          </p:nvSpPr>
          <p:spPr bwMode="auto">
            <a:xfrm>
              <a:off x="3629" y="1525"/>
              <a:ext cx="187" cy="212"/>
            </a:xfrm>
            <a:prstGeom prst="rect">
              <a:avLst/>
            </a:prstGeom>
            <a:noFill/>
            <a:ln w="9525">
              <a:noFill/>
              <a:miter lim="800000"/>
            </a:ln>
            <a:effectLst/>
          </p:spPr>
          <p:txBody>
            <a:bodyPr wrap="none">
              <a:spAutoFit/>
            </a:bodyPr>
            <a:lstStyle/>
            <a:p>
              <a:r>
                <a:rPr lang="en-IE" sz="1600" b="1"/>
                <a:t>2</a:t>
              </a:r>
              <a:endParaRPr lang="en-GB" sz="1600" b="1"/>
            </a:p>
          </p:txBody>
        </p:sp>
      </p:grpSp>
      <p:grpSp>
        <p:nvGrpSpPr>
          <p:cNvPr id="4" name="Group 28"/>
          <p:cNvGrpSpPr/>
          <p:nvPr/>
        </p:nvGrpSpPr>
        <p:grpSpPr bwMode="auto">
          <a:xfrm>
            <a:off x="5694363" y="2828925"/>
            <a:ext cx="3240087" cy="336550"/>
            <a:chOff x="3606" y="1727"/>
            <a:chExt cx="2041" cy="212"/>
          </a:xfrm>
        </p:grpSpPr>
        <p:sp>
          <p:nvSpPr>
            <p:cNvPr id="56329" name="Rectangle 9"/>
            <p:cNvSpPr>
              <a:spLocks noChangeArrowheads="1"/>
            </p:cNvSpPr>
            <p:nvPr/>
          </p:nvSpPr>
          <p:spPr bwMode="auto">
            <a:xfrm>
              <a:off x="3606" y="1752"/>
              <a:ext cx="2041" cy="181"/>
            </a:xfrm>
            <a:prstGeom prst="rect">
              <a:avLst/>
            </a:prstGeom>
            <a:solidFill>
              <a:srgbClr val="FFFF00"/>
            </a:solidFill>
            <a:ln w="9525">
              <a:solidFill>
                <a:schemeClr val="tx1"/>
              </a:solidFill>
              <a:miter lim="800000"/>
            </a:ln>
            <a:effectLst/>
          </p:spPr>
          <p:txBody>
            <a:bodyPr wrap="none" anchor="ctr"/>
            <a:lstStyle/>
            <a:p>
              <a:endParaRPr lang="en-US"/>
            </a:p>
          </p:txBody>
        </p:sp>
        <p:sp>
          <p:nvSpPr>
            <p:cNvPr id="56341" name="Text Box 21"/>
            <p:cNvSpPr txBox="1">
              <a:spLocks noChangeArrowheads="1"/>
            </p:cNvSpPr>
            <p:nvPr/>
          </p:nvSpPr>
          <p:spPr bwMode="auto">
            <a:xfrm>
              <a:off x="3633" y="1727"/>
              <a:ext cx="187" cy="212"/>
            </a:xfrm>
            <a:prstGeom prst="rect">
              <a:avLst/>
            </a:prstGeom>
            <a:noFill/>
            <a:ln w="9525">
              <a:noFill/>
              <a:miter lim="800000"/>
            </a:ln>
            <a:effectLst/>
          </p:spPr>
          <p:txBody>
            <a:bodyPr wrap="none">
              <a:spAutoFit/>
            </a:bodyPr>
            <a:lstStyle/>
            <a:p>
              <a:r>
                <a:rPr lang="en-IE" sz="1600" b="1">
                  <a:solidFill>
                    <a:schemeClr val="bg2"/>
                  </a:solidFill>
                </a:rPr>
                <a:t>3</a:t>
              </a:r>
              <a:endParaRPr lang="en-GB" sz="1600" b="1">
                <a:solidFill>
                  <a:schemeClr val="bg2"/>
                </a:solidFill>
              </a:endParaRPr>
            </a:p>
          </p:txBody>
        </p:sp>
      </p:grpSp>
      <p:grpSp>
        <p:nvGrpSpPr>
          <p:cNvPr id="5" name="Group 29"/>
          <p:cNvGrpSpPr/>
          <p:nvPr/>
        </p:nvGrpSpPr>
        <p:grpSpPr bwMode="auto">
          <a:xfrm>
            <a:off x="5729288" y="3132138"/>
            <a:ext cx="3311525" cy="336550"/>
            <a:chOff x="3628" y="1948"/>
            <a:chExt cx="2086" cy="212"/>
          </a:xfrm>
        </p:grpSpPr>
        <p:sp>
          <p:nvSpPr>
            <p:cNvPr id="56331" name="AutoShape 11"/>
            <p:cNvSpPr>
              <a:spLocks noChangeArrowheads="1"/>
            </p:cNvSpPr>
            <p:nvPr/>
          </p:nvSpPr>
          <p:spPr bwMode="auto">
            <a:xfrm rot="5400000">
              <a:off x="4603" y="1003"/>
              <a:ext cx="135" cy="2086"/>
            </a:xfrm>
            <a:prstGeom prst="can">
              <a:avLst>
                <a:gd name="adj" fmla="val 124402"/>
              </a:avLst>
            </a:prstGeom>
            <a:solidFill>
              <a:srgbClr val="C0802A"/>
            </a:solidFill>
            <a:ln w="9525">
              <a:solidFill>
                <a:schemeClr val="tx1"/>
              </a:solidFill>
              <a:round/>
            </a:ln>
            <a:effectLst/>
          </p:spPr>
          <p:txBody>
            <a:bodyPr wrap="none" anchor="ctr"/>
            <a:lstStyle/>
            <a:p>
              <a:endParaRPr lang="en-US"/>
            </a:p>
          </p:txBody>
        </p:sp>
        <p:sp>
          <p:nvSpPr>
            <p:cNvPr id="56342" name="Text Box 22"/>
            <p:cNvSpPr txBox="1">
              <a:spLocks noChangeArrowheads="1"/>
            </p:cNvSpPr>
            <p:nvPr/>
          </p:nvSpPr>
          <p:spPr bwMode="auto">
            <a:xfrm>
              <a:off x="3696" y="1948"/>
              <a:ext cx="187" cy="212"/>
            </a:xfrm>
            <a:prstGeom prst="rect">
              <a:avLst/>
            </a:prstGeom>
            <a:noFill/>
            <a:ln w="9525">
              <a:noFill/>
              <a:miter lim="800000"/>
            </a:ln>
            <a:effectLst/>
          </p:spPr>
          <p:txBody>
            <a:bodyPr wrap="none">
              <a:spAutoFit/>
            </a:bodyPr>
            <a:lstStyle/>
            <a:p>
              <a:r>
                <a:rPr lang="en-IE" sz="1600" b="1">
                  <a:solidFill>
                    <a:schemeClr val="bg2"/>
                  </a:solidFill>
                </a:rPr>
                <a:t>a</a:t>
              </a:r>
              <a:endParaRPr lang="en-GB" sz="1600" b="1">
                <a:solidFill>
                  <a:schemeClr val="bg2"/>
                </a:solidFill>
              </a:endParaRPr>
            </a:p>
          </p:txBody>
        </p:sp>
      </p:grpSp>
      <p:grpSp>
        <p:nvGrpSpPr>
          <p:cNvPr id="6" name="Group 30"/>
          <p:cNvGrpSpPr/>
          <p:nvPr/>
        </p:nvGrpSpPr>
        <p:grpSpPr bwMode="auto">
          <a:xfrm>
            <a:off x="5795963" y="3429000"/>
            <a:ext cx="3095625" cy="792163"/>
            <a:chOff x="3674" y="2114"/>
            <a:chExt cx="1950" cy="499"/>
          </a:xfrm>
        </p:grpSpPr>
        <p:sp>
          <p:nvSpPr>
            <p:cNvPr id="56332" name="Rectangle 12"/>
            <p:cNvSpPr>
              <a:spLocks noChangeArrowheads="1"/>
            </p:cNvSpPr>
            <p:nvPr/>
          </p:nvSpPr>
          <p:spPr bwMode="auto">
            <a:xfrm>
              <a:off x="3674" y="2114"/>
              <a:ext cx="1950" cy="499"/>
            </a:xfrm>
            <a:prstGeom prst="rect">
              <a:avLst/>
            </a:prstGeom>
            <a:solidFill>
              <a:srgbClr val="777777">
                <a:alpha val="84000"/>
              </a:srgbClr>
            </a:solidFill>
            <a:ln w="9525">
              <a:solidFill>
                <a:schemeClr val="tx1"/>
              </a:solidFill>
              <a:miter lim="800000"/>
            </a:ln>
            <a:effectLst/>
          </p:spPr>
          <p:txBody>
            <a:bodyPr wrap="none" anchor="ctr"/>
            <a:lstStyle/>
            <a:p>
              <a:pPr algn="ctr"/>
              <a:r>
                <a:rPr lang="en-IE">
                  <a:solidFill>
                    <a:schemeClr val="bg2"/>
                  </a:solidFill>
                </a:rPr>
                <a:t>n-type</a:t>
              </a:r>
              <a:r>
                <a:rPr lang="en-IE"/>
                <a:t> Silicon</a:t>
              </a:r>
              <a:endParaRPr lang="en-GB"/>
            </a:p>
          </p:txBody>
        </p:sp>
        <p:sp>
          <p:nvSpPr>
            <p:cNvPr id="56343" name="Text Box 23"/>
            <p:cNvSpPr txBox="1">
              <a:spLocks noChangeArrowheads="1"/>
            </p:cNvSpPr>
            <p:nvPr/>
          </p:nvSpPr>
          <p:spPr bwMode="auto">
            <a:xfrm>
              <a:off x="3696" y="2160"/>
              <a:ext cx="194" cy="212"/>
            </a:xfrm>
            <a:prstGeom prst="rect">
              <a:avLst/>
            </a:prstGeom>
            <a:noFill/>
            <a:ln w="9525">
              <a:noFill/>
              <a:miter lim="800000"/>
            </a:ln>
            <a:effectLst/>
          </p:spPr>
          <p:txBody>
            <a:bodyPr wrap="none">
              <a:spAutoFit/>
            </a:bodyPr>
            <a:lstStyle/>
            <a:p>
              <a:r>
                <a:rPr lang="en-IE" sz="1600" b="1">
                  <a:solidFill>
                    <a:schemeClr val="bg2"/>
                  </a:solidFill>
                </a:rPr>
                <a:t>b</a:t>
              </a:r>
              <a:endParaRPr lang="en-GB" sz="1600" b="1">
                <a:solidFill>
                  <a:schemeClr val="bg2"/>
                </a:solidFill>
              </a:endParaRPr>
            </a:p>
          </p:txBody>
        </p:sp>
      </p:grpSp>
      <p:grpSp>
        <p:nvGrpSpPr>
          <p:cNvPr id="7" name="Group 31"/>
          <p:cNvGrpSpPr/>
          <p:nvPr/>
        </p:nvGrpSpPr>
        <p:grpSpPr bwMode="auto">
          <a:xfrm>
            <a:off x="5795963" y="4221163"/>
            <a:ext cx="3095625" cy="1079500"/>
            <a:chOff x="3674" y="2659"/>
            <a:chExt cx="1950" cy="680"/>
          </a:xfrm>
        </p:grpSpPr>
        <p:sp>
          <p:nvSpPr>
            <p:cNvPr id="56333" name="Rectangle 13"/>
            <p:cNvSpPr>
              <a:spLocks noChangeArrowheads="1"/>
            </p:cNvSpPr>
            <p:nvPr/>
          </p:nvSpPr>
          <p:spPr bwMode="auto">
            <a:xfrm>
              <a:off x="3674" y="2659"/>
              <a:ext cx="1950" cy="680"/>
            </a:xfrm>
            <a:prstGeom prst="rect">
              <a:avLst/>
            </a:prstGeom>
            <a:solidFill>
              <a:srgbClr val="983458">
                <a:alpha val="89000"/>
              </a:srgbClr>
            </a:solidFill>
            <a:ln w="9525">
              <a:solidFill>
                <a:schemeClr val="tx1"/>
              </a:solidFill>
              <a:miter lim="800000"/>
            </a:ln>
            <a:effectLst/>
          </p:spPr>
          <p:txBody>
            <a:bodyPr wrap="none" anchor="ctr"/>
            <a:lstStyle/>
            <a:p>
              <a:pPr algn="ctr">
                <a:lnSpc>
                  <a:spcPct val="105000"/>
                </a:lnSpc>
                <a:spcBef>
                  <a:spcPct val="510000"/>
                </a:spcBef>
              </a:pPr>
              <a:r>
                <a:rPr lang="en-IE">
                  <a:solidFill>
                    <a:srgbClr val="FF3300"/>
                  </a:solidFill>
                </a:rPr>
                <a:t>p-type</a:t>
              </a:r>
              <a:r>
                <a:rPr lang="en-IE"/>
                <a:t> Silicon</a:t>
              </a:r>
              <a:endParaRPr lang="en-GB"/>
            </a:p>
            <a:p>
              <a:pPr algn="ctr"/>
              <a:endParaRPr lang="en-GB"/>
            </a:p>
          </p:txBody>
        </p:sp>
        <p:sp>
          <p:nvSpPr>
            <p:cNvPr id="56344" name="Text Box 24"/>
            <p:cNvSpPr txBox="1">
              <a:spLocks noChangeArrowheads="1"/>
            </p:cNvSpPr>
            <p:nvPr/>
          </p:nvSpPr>
          <p:spPr bwMode="auto">
            <a:xfrm>
              <a:off x="3696" y="3067"/>
              <a:ext cx="187" cy="212"/>
            </a:xfrm>
            <a:prstGeom prst="rect">
              <a:avLst/>
            </a:prstGeom>
            <a:noFill/>
            <a:ln w="9525">
              <a:noFill/>
              <a:miter lim="800000"/>
            </a:ln>
            <a:effectLst/>
          </p:spPr>
          <p:txBody>
            <a:bodyPr wrap="none">
              <a:spAutoFit/>
            </a:bodyPr>
            <a:lstStyle/>
            <a:p>
              <a:r>
                <a:rPr lang="en-IE" sz="1600" b="1"/>
                <a:t>c</a:t>
              </a:r>
              <a:endParaRPr lang="en-GB" sz="1600" b="1"/>
            </a:p>
          </p:txBody>
        </p:sp>
      </p:grpSp>
      <p:grpSp>
        <p:nvGrpSpPr>
          <p:cNvPr id="8" name="Group 36"/>
          <p:cNvGrpSpPr/>
          <p:nvPr/>
        </p:nvGrpSpPr>
        <p:grpSpPr bwMode="auto">
          <a:xfrm>
            <a:off x="5724525" y="5229225"/>
            <a:ext cx="3311525" cy="336550"/>
            <a:chOff x="3606" y="3294"/>
            <a:chExt cx="2086" cy="212"/>
          </a:xfrm>
        </p:grpSpPr>
        <p:sp>
          <p:nvSpPr>
            <p:cNvPr id="56334" name="AutoShape 14"/>
            <p:cNvSpPr>
              <a:spLocks noChangeArrowheads="1"/>
            </p:cNvSpPr>
            <p:nvPr/>
          </p:nvSpPr>
          <p:spPr bwMode="auto">
            <a:xfrm rot="5400000">
              <a:off x="4581" y="2364"/>
              <a:ext cx="135" cy="2086"/>
            </a:xfrm>
            <a:prstGeom prst="can">
              <a:avLst>
                <a:gd name="adj" fmla="val 124402"/>
              </a:avLst>
            </a:prstGeom>
            <a:solidFill>
              <a:srgbClr val="C0802A"/>
            </a:solidFill>
            <a:ln w="9525">
              <a:solidFill>
                <a:schemeClr val="tx1"/>
              </a:solidFill>
              <a:round/>
            </a:ln>
            <a:effectLst/>
          </p:spPr>
          <p:txBody>
            <a:bodyPr wrap="none" anchor="ctr"/>
            <a:lstStyle/>
            <a:p>
              <a:endParaRPr lang="en-US"/>
            </a:p>
          </p:txBody>
        </p:sp>
        <p:sp>
          <p:nvSpPr>
            <p:cNvPr id="56345" name="Text Box 25"/>
            <p:cNvSpPr txBox="1">
              <a:spLocks noChangeArrowheads="1"/>
            </p:cNvSpPr>
            <p:nvPr/>
          </p:nvSpPr>
          <p:spPr bwMode="auto">
            <a:xfrm>
              <a:off x="3696" y="3294"/>
              <a:ext cx="194" cy="212"/>
            </a:xfrm>
            <a:prstGeom prst="rect">
              <a:avLst/>
            </a:prstGeom>
            <a:noFill/>
            <a:ln w="9525">
              <a:noFill/>
              <a:miter lim="800000"/>
            </a:ln>
            <a:effectLst/>
          </p:spPr>
          <p:txBody>
            <a:bodyPr wrap="none">
              <a:spAutoFit/>
            </a:bodyPr>
            <a:lstStyle/>
            <a:p>
              <a:r>
                <a:rPr lang="en-IE" sz="1600" b="1">
                  <a:solidFill>
                    <a:schemeClr val="bg2"/>
                  </a:solidFill>
                </a:rPr>
                <a:t>d</a:t>
              </a:r>
              <a:endParaRPr lang="en-GB" sz="1600" b="1">
                <a:solidFill>
                  <a:schemeClr val="bg2"/>
                </a:solidFill>
              </a:endParaRPr>
            </a:p>
          </p:txBody>
        </p:sp>
      </p:grpSp>
      <p:grpSp>
        <p:nvGrpSpPr>
          <p:cNvPr id="9" name="Group 35"/>
          <p:cNvGrpSpPr/>
          <p:nvPr/>
        </p:nvGrpSpPr>
        <p:grpSpPr bwMode="auto">
          <a:xfrm>
            <a:off x="5724525" y="5516563"/>
            <a:ext cx="3240088" cy="431800"/>
            <a:chOff x="3334" y="3657"/>
            <a:chExt cx="2041" cy="272"/>
          </a:xfrm>
        </p:grpSpPr>
        <p:sp>
          <p:nvSpPr>
            <p:cNvPr id="56353" name="Rectangle 33"/>
            <p:cNvSpPr>
              <a:spLocks noChangeArrowheads="1"/>
            </p:cNvSpPr>
            <p:nvPr/>
          </p:nvSpPr>
          <p:spPr bwMode="auto">
            <a:xfrm>
              <a:off x="3334" y="3657"/>
              <a:ext cx="2041" cy="272"/>
            </a:xfrm>
            <a:prstGeom prst="rect">
              <a:avLst/>
            </a:prstGeom>
            <a:solidFill>
              <a:srgbClr val="99FF66">
                <a:alpha val="24001"/>
              </a:srgbClr>
            </a:solidFill>
            <a:ln w="9525">
              <a:solidFill>
                <a:schemeClr val="tx1"/>
              </a:solidFill>
              <a:miter lim="800000"/>
            </a:ln>
            <a:effectLst/>
          </p:spPr>
          <p:txBody>
            <a:bodyPr wrap="none" anchor="ctr"/>
            <a:lstStyle/>
            <a:p>
              <a:endParaRPr lang="en-US"/>
            </a:p>
          </p:txBody>
        </p:sp>
        <p:sp>
          <p:nvSpPr>
            <p:cNvPr id="56354" name="Text Box 34"/>
            <p:cNvSpPr txBox="1">
              <a:spLocks noChangeArrowheads="1"/>
            </p:cNvSpPr>
            <p:nvPr/>
          </p:nvSpPr>
          <p:spPr bwMode="auto">
            <a:xfrm>
              <a:off x="3357" y="3702"/>
              <a:ext cx="187" cy="212"/>
            </a:xfrm>
            <a:prstGeom prst="rect">
              <a:avLst/>
            </a:prstGeom>
            <a:noFill/>
            <a:ln w="9525">
              <a:noFill/>
              <a:miter lim="800000"/>
            </a:ln>
            <a:effectLst/>
          </p:spPr>
          <p:txBody>
            <a:bodyPr wrap="none">
              <a:spAutoFit/>
            </a:bodyPr>
            <a:lstStyle/>
            <a:p>
              <a:r>
                <a:rPr lang="en-IE" sz="1600" b="1"/>
                <a:t>5</a:t>
              </a:r>
              <a:endParaRPr lang="en-GB" sz="1600" b="1"/>
            </a:p>
          </p:txBody>
        </p:sp>
      </p:grpSp>
      <p:sp>
        <p:nvSpPr>
          <p:cNvPr id="56336" name="Text Box 16"/>
          <p:cNvSpPr txBox="1">
            <a:spLocks noChangeArrowheads="1"/>
          </p:cNvSpPr>
          <p:nvPr/>
        </p:nvSpPr>
        <p:spPr bwMode="auto">
          <a:xfrm>
            <a:off x="5762625" y="3787775"/>
            <a:ext cx="3194050" cy="366713"/>
          </a:xfrm>
          <a:prstGeom prst="rect">
            <a:avLst/>
          </a:prstGeom>
          <a:noFill/>
          <a:ln w="9525">
            <a:noFill/>
            <a:miter lim="800000"/>
          </a:ln>
          <a:effectLst/>
        </p:spPr>
        <p:txBody>
          <a:bodyPr wrap="none">
            <a:spAutoFit/>
          </a:bodyPr>
          <a:lstStyle/>
          <a:p>
            <a:pPr algn="ctr"/>
            <a:r>
              <a:rPr lang="en-IE" b="1">
                <a:solidFill>
                  <a:schemeClr val="bg2"/>
                </a:solidFill>
              </a:rPr>
              <a:t>-   -   -   -   -   -   -   -   -   -  -  -  </a:t>
            </a:r>
            <a:endParaRPr lang="en-GB" b="1">
              <a:solidFill>
                <a:schemeClr val="bg2"/>
              </a:solidFill>
            </a:endParaRPr>
          </a:p>
        </p:txBody>
      </p:sp>
      <p:sp>
        <p:nvSpPr>
          <p:cNvPr id="56337" name="Text Box 17"/>
          <p:cNvSpPr txBox="1">
            <a:spLocks noChangeArrowheads="1"/>
          </p:cNvSpPr>
          <p:nvPr/>
        </p:nvSpPr>
        <p:spPr bwMode="auto">
          <a:xfrm>
            <a:off x="5759450" y="4221163"/>
            <a:ext cx="3181350" cy="366712"/>
          </a:xfrm>
          <a:prstGeom prst="rect">
            <a:avLst/>
          </a:prstGeom>
          <a:noFill/>
          <a:ln w="9525">
            <a:noFill/>
            <a:miter lim="800000"/>
          </a:ln>
          <a:effectLst/>
        </p:spPr>
        <p:txBody>
          <a:bodyPr wrap="none">
            <a:spAutoFit/>
          </a:bodyPr>
          <a:lstStyle/>
          <a:p>
            <a:pPr algn="ctr"/>
            <a:r>
              <a:rPr lang="en-IE" b="1">
                <a:solidFill>
                  <a:srgbClr val="CC3300"/>
                </a:solidFill>
              </a:rPr>
              <a:t>+  +  +  +  +  +  +  +  +  +  +  +</a:t>
            </a:r>
            <a:endParaRPr lang="en-GB" b="1">
              <a:solidFill>
                <a:srgbClr val="CC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4">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6324">
                                            <p:txEl>
                                              <p:pRg st="1" end="1"/>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324">
                                            <p:txEl>
                                              <p:pRg st="2" end="2"/>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324">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6324">
                                            <p:txEl>
                                              <p:pRg st="4" end="4"/>
                                            </p:txEl>
                                          </p:spTgt>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324">
                                            <p:txEl>
                                              <p:pRg st="5" end="5"/>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par>
                          <p:cTn id="42" fill="hold">
                            <p:stCondLst>
                              <p:cond delay="0"/>
                            </p:stCondLst>
                            <p:childTnLst>
                              <p:par>
                                <p:cTn id="43" presetID="9" presetClass="entr" presetSubtype="0" fill="hold" grpId="0" nodeType="afterEffect">
                                  <p:stCondLst>
                                    <p:cond delay="0"/>
                                  </p:stCondLst>
                                  <p:childTnLst>
                                    <p:set>
                                      <p:cBhvr>
                                        <p:cTn id="44" dur="1" fill="hold">
                                          <p:stCondLst>
                                            <p:cond delay="0"/>
                                          </p:stCondLst>
                                        </p:cTn>
                                        <p:tgtEl>
                                          <p:spTgt spid="56336"/>
                                        </p:tgtEl>
                                        <p:attrNameLst>
                                          <p:attrName>style.visibility</p:attrName>
                                        </p:attrNameLst>
                                      </p:cBhvr>
                                      <p:to>
                                        <p:strVal val="visible"/>
                                      </p:to>
                                    </p:set>
                                    <p:animEffect transition="in" filter="dissolve">
                                      <p:cBhvr>
                                        <p:cTn id="45" dur="1000"/>
                                        <p:tgtEl>
                                          <p:spTgt spid="5633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6324">
                                            <p:txEl>
                                              <p:pRg st="6" end="6"/>
                                            </p:txEl>
                                          </p:spTgt>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par>
                          <p:cTn id="53" fill="hold">
                            <p:stCondLst>
                              <p:cond delay="0"/>
                            </p:stCondLst>
                            <p:childTnLst>
                              <p:par>
                                <p:cTn id="54" presetID="9" presetClass="entr" presetSubtype="0" fill="hold" grpId="0" nodeType="afterEffect">
                                  <p:stCondLst>
                                    <p:cond delay="0"/>
                                  </p:stCondLst>
                                  <p:childTnLst>
                                    <p:set>
                                      <p:cBhvr>
                                        <p:cTn id="55" dur="1" fill="hold">
                                          <p:stCondLst>
                                            <p:cond delay="0"/>
                                          </p:stCondLst>
                                        </p:cTn>
                                        <p:tgtEl>
                                          <p:spTgt spid="56337"/>
                                        </p:tgtEl>
                                        <p:attrNameLst>
                                          <p:attrName>style.visibility</p:attrName>
                                        </p:attrNameLst>
                                      </p:cBhvr>
                                      <p:to>
                                        <p:strVal val="visible"/>
                                      </p:to>
                                    </p:set>
                                    <p:animEffect transition="in" filter="dissolve">
                                      <p:cBhvr>
                                        <p:cTn id="56" dur="1000"/>
                                        <p:tgtEl>
                                          <p:spTgt spid="56337"/>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6324">
                                            <p:txEl>
                                              <p:pRg st="7" end="7"/>
                                            </p:txEl>
                                          </p:spTgt>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nodeType="afterEffect">
                                  <p:stCondLst>
                                    <p:cond delay="0"/>
                                  </p:stCondLst>
                                  <p:childTnLst>
                                    <p:set>
                                      <p:cBhvr>
                                        <p:cTn id="63" dur="1" fill="hold">
                                          <p:stCondLst>
                                            <p:cond delay="0"/>
                                          </p:stCondLst>
                                        </p:cTn>
                                        <p:tgtEl>
                                          <p:spTgt spid="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6324">
                                            <p:txEl>
                                              <p:pRg st="8" end="8"/>
                                            </p:txEl>
                                          </p:spTgt>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nodeType="after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build="p"/>
      <p:bldP spid="56336" grpId="0"/>
      <p:bldP spid="563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p:txBody>
          <a:bodyPr/>
          <a:lstStyle/>
          <a:p>
            <a:r>
              <a:rPr lang="en-IE"/>
              <a:t>Converting Light into Electricity</a:t>
            </a:r>
            <a:endParaRPr lang="en-GB"/>
          </a:p>
        </p:txBody>
      </p:sp>
      <p:sp>
        <p:nvSpPr>
          <p:cNvPr id="55299" name="Rectangle 3"/>
          <p:cNvSpPr>
            <a:spLocks noGrp="1" noRot="1" noChangeArrowheads="1"/>
          </p:cNvSpPr>
          <p:nvPr>
            <p:ph type="body" idx="1"/>
          </p:nvPr>
        </p:nvSpPr>
        <p:spPr>
          <a:xfrm>
            <a:off x="107950" y="1628775"/>
            <a:ext cx="4991100" cy="4422775"/>
          </a:xfrm>
        </p:spPr>
        <p:txBody>
          <a:bodyPr/>
          <a:lstStyle/>
          <a:p>
            <a:pPr>
              <a:lnSpc>
                <a:spcPct val="90000"/>
              </a:lnSpc>
            </a:pPr>
            <a:r>
              <a:rPr lang="en-IE" sz="2400"/>
              <a:t>Photons reach emitter layer</a:t>
            </a:r>
            <a:endParaRPr lang="en-IE" sz="2400"/>
          </a:p>
          <a:p>
            <a:pPr>
              <a:lnSpc>
                <a:spcPct val="90000"/>
              </a:lnSpc>
            </a:pPr>
            <a:r>
              <a:rPr lang="en-IE" sz="2400"/>
              <a:t>Energy releases electrons from silicon</a:t>
            </a:r>
            <a:endParaRPr lang="en-IE" sz="2400"/>
          </a:p>
          <a:p>
            <a:pPr>
              <a:lnSpc>
                <a:spcPct val="90000"/>
              </a:lnSpc>
            </a:pPr>
            <a:r>
              <a:rPr lang="en-IE" sz="2400"/>
              <a:t>Electrons (-) are attracted to base region (+)</a:t>
            </a:r>
            <a:endParaRPr lang="en-IE" sz="2400"/>
          </a:p>
          <a:p>
            <a:pPr>
              <a:lnSpc>
                <a:spcPct val="90000"/>
              </a:lnSpc>
            </a:pPr>
            <a:r>
              <a:rPr lang="en-IE" sz="2400"/>
              <a:t>Holes (+) in the base are then attracted to emitter region</a:t>
            </a:r>
            <a:endParaRPr lang="en-IE" sz="2400"/>
          </a:p>
          <a:p>
            <a:pPr>
              <a:lnSpc>
                <a:spcPct val="90000"/>
              </a:lnSpc>
            </a:pPr>
            <a:r>
              <a:rPr lang="en-IE" sz="2400"/>
              <a:t>This is a flow of electricity</a:t>
            </a:r>
            <a:endParaRPr lang="en-IE" sz="2400"/>
          </a:p>
          <a:p>
            <a:pPr>
              <a:lnSpc>
                <a:spcPct val="90000"/>
              </a:lnSpc>
            </a:pPr>
            <a:r>
              <a:rPr lang="en-IE" sz="2400"/>
              <a:t>Electricity will flow through the two contacts</a:t>
            </a:r>
            <a:endParaRPr lang="en-IE" sz="2400"/>
          </a:p>
          <a:p>
            <a:pPr>
              <a:lnSpc>
                <a:spcPct val="90000"/>
              </a:lnSpc>
            </a:pPr>
            <a:r>
              <a:rPr lang="en-IE" sz="2400"/>
              <a:t>Same principle as a diode</a:t>
            </a:r>
            <a:endParaRPr lang="en-GB" sz="2400"/>
          </a:p>
        </p:txBody>
      </p:sp>
      <p:sp>
        <p:nvSpPr>
          <p:cNvPr id="55304" name="AutoShape 8"/>
          <p:cNvSpPr>
            <a:spLocks noChangeArrowheads="1"/>
          </p:cNvSpPr>
          <p:nvPr/>
        </p:nvSpPr>
        <p:spPr bwMode="auto">
          <a:xfrm rot="5400000">
            <a:off x="6446045" y="3752056"/>
            <a:ext cx="214312" cy="3311525"/>
          </a:xfrm>
          <a:prstGeom prst="can">
            <a:avLst>
              <a:gd name="adj" fmla="val 124402"/>
            </a:avLst>
          </a:prstGeom>
          <a:solidFill>
            <a:srgbClr val="C0802A"/>
          </a:solidFill>
          <a:ln w="9525">
            <a:solidFill>
              <a:schemeClr val="tx1"/>
            </a:solidFill>
            <a:round/>
          </a:ln>
          <a:effectLst/>
        </p:spPr>
        <p:txBody>
          <a:bodyPr wrap="none" anchor="ctr"/>
          <a:lstStyle/>
          <a:p>
            <a:endParaRPr lang="en-US"/>
          </a:p>
        </p:txBody>
      </p:sp>
      <p:sp>
        <p:nvSpPr>
          <p:cNvPr id="55315" name="AutoShape 19"/>
          <p:cNvSpPr>
            <a:spLocks noChangeArrowheads="1"/>
          </p:cNvSpPr>
          <p:nvPr/>
        </p:nvSpPr>
        <p:spPr bwMode="auto">
          <a:xfrm rot="5400000">
            <a:off x="6480969" y="1591469"/>
            <a:ext cx="214313" cy="3311525"/>
          </a:xfrm>
          <a:prstGeom prst="can">
            <a:avLst>
              <a:gd name="adj" fmla="val 124401"/>
            </a:avLst>
          </a:prstGeom>
          <a:solidFill>
            <a:srgbClr val="C0802A"/>
          </a:solidFill>
          <a:ln w="9525">
            <a:solidFill>
              <a:schemeClr val="tx1"/>
            </a:solidFill>
            <a:round/>
          </a:ln>
          <a:effectLst/>
        </p:spPr>
        <p:txBody>
          <a:bodyPr wrap="none" anchor="ctr"/>
          <a:lstStyle/>
          <a:p>
            <a:endParaRPr lang="en-US"/>
          </a:p>
        </p:txBody>
      </p:sp>
      <p:sp>
        <p:nvSpPr>
          <p:cNvPr id="55318" name="Rectangle 22"/>
          <p:cNvSpPr>
            <a:spLocks noChangeArrowheads="1"/>
          </p:cNvSpPr>
          <p:nvPr/>
        </p:nvSpPr>
        <p:spPr bwMode="auto">
          <a:xfrm>
            <a:off x="4968875" y="3429000"/>
            <a:ext cx="3095625" cy="792163"/>
          </a:xfrm>
          <a:prstGeom prst="rect">
            <a:avLst/>
          </a:prstGeom>
          <a:solidFill>
            <a:srgbClr val="777777">
              <a:alpha val="84000"/>
            </a:srgbClr>
          </a:solidFill>
          <a:ln w="9525">
            <a:solidFill>
              <a:schemeClr val="tx1"/>
            </a:solidFill>
            <a:miter lim="800000"/>
          </a:ln>
          <a:effectLst/>
        </p:spPr>
        <p:txBody>
          <a:bodyPr wrap="none" anchor="ctr"/>
          <a:lstStyle/>
          <a:p>
            <a:pPr algn="ctr"/>
            <a:r>
              <a:rPr lang="en-IE">
                <a:solidFill>
                  <a:schemeClr val="bg2"/>
                </a:solidFill>
              </a:rPr>
              <a:t>n-type</a:t>
            </a:r>
            <a:r>
              <a:rPr lang="en-IE"/>
              <a:t> Silicon</a:t>
            </a:r>
            <a:endParaRPr lang="en-GB"/>
          </a:p>
        </p:txBody>
      </p:sp>
      <p:sp>
        <p:nvSpPr>
          <p:cNvPr id="55321" name="Rectangle 25"/>
          <p:cNvSpPr>
            <a:spLocks noChangeArrowheads="1"/>
          </p:cNvSpPr>
          <p:nvPr/>
        </p:nvSpPr>
        <p:spPr bwMode="auto">
          <a:xfrm>
            <a:off x="4968875" y="4221163"/>
            <a:ext cx="3095625" cy="1079500"/>
          </a:xfrm>
          <a:prstGeom prst="rect">
            <a:avLst/>
          </a:prstGeom>
          <a:solidFill>
            <a:srgbClr val="983458">
              <a:alpha val="89000"/>
            </a:srgbClr>
          </a:solidFill>
          <a:ln w="9525">
            <a:solidFill>
              <a:schemeClr val="tx1"/>
            </a:solidFill>
            <a:miter lim="800000"/>
          </a:ln>
          <a:effectLst/>
        </p:spPr>
        <p:txBody>
          <a:bodyPr wrap="none" anchor="ctr"/>
          <a:lstStyle/>
          <a:p>
            <a:pPr algn="ctr">
              <a:lnSpc>
                <a:spcPct val="105000"/>
              </a:lnSpc>
              <a:spcBef>
                <a:spcPct val="510000"/>
              </a:spcBef>
            </a:pPr>
            <a:r>
              <a:rPr lang="en-IE">
                <a:solidFill>
                  <a:srgbClr val="FF3300"/>
                </a:solidFill>
              </a:rPr>
              <a:t>p-type</a:t>
            </a:r>
            <a:r>
              <a:rPr lang="en-IE"/>
              <a:t> Silicon</a:t>
            </a:r>
            <a:endParaRPr lang="en-GB"/>
          </a:p>
          <a:p>
            <a:pPr algn="ctr"/>
            <a:endParaRPr lang="en-GB"/>
          </a:p>
        </p:txBody>
      </p:sp>
      <p:sp>
        <p:nvSpPr>
          <p:cNvPr id="55325" name="Rectangle 29"/>
          <p:cNvSpPr>
            <a:spLocks noChangeArrowheads="1"/>
          </p:cNvSpPr>
          <p:nvPr/>
        </p:nvSpPr>
        <p:spPr bwMode="auto">
          <a:xfrm>
            <a:off x="4957763" y="5516563"/>
            <a:ext cx="3103562" cy="431800"/>
          </a:xfrm>
          <a:prstGeom prst="rect">
            <a:avLst/>
          </a:prstGeom>
          <a:solidFill>
            <a:srgbClr val="99FF66">
              <a:alpha val="24001"/>
            </a:srgbClr>
          </a:solidFill>
          <a:ln w="9525">
            <a:solidFill>
              <a:schemeClr val="tx1"/>
            </a:solidFill>
            <a:miter lim="800000"/>
          </a:ln>
          <a:effectLst/>
        </p:spPr>
        <p:txBody>
          <a:bodyPr wrap="none" anchor="ctr"/>
          <a:lstStyle/>
          <a:p>
            <a:endParaRPr lang="en-US"/>
          </a:p>
        </p:txBody>
      </p:sp>
      <p:sp>
        <p:nvSpPr>
          <p:cNvPr id="55327" name="Text Box 31"/>
          <p:cNvSpPr txBox="1">
            <a:spLocks noChangeArrowheads="1"/>
          </p:cNvSpPr>
          <p:nvPr/>
        </p:nvSpPr>
        <p:spPr bwMode="auto">
          <a:xfrm>
            <a:off x="4935538" y="3787775"/>
            <a:ext cx="3194050" cy="366713"/>
          </a:xfrm>
          <a:prstGeom prst="rect">
            <a:avLst/>
          </a:prstGeom>
          <a:noFill/>
          <a:ln w="9525">
            <a:noFill/>
            <a:miter lim="800000"/>
          </a:ln>
          <a:effectLst/>
        </p:spPr>
        <p:txBody>
          <a:bodyPr wrap="none">
            <a:spAutoFit/>
          </a:bodyPr>
          <a:lstStyle/>
          <a:p>
            <a:pPr algn="ctr"/>
            <a:r>
              <a:rPr lang="en-IE" b="1">
                <a:solidFill>
                  <a:schemeClr val="bg2"/>
                </a:solidFill>
              </a:rPr>
              <a:t>-   -   -   -   -   -   -   -   -   -  -  -  </a:t>
            </a:r>
            <a:endParaRPr lang="en-GB" b="1">
              <a:solidFill>
                <a:schemeClr val="bg2"/>
              </a:solidFill>
            </a:endParaRPr>
          </a:p>
        </p:txBody>
      </p:sp>
      <p:sp>
        <p:nvSpPr>
          <p:cNvPr id="55328" name="Text Box 32"/>
          <p:cNvSpPr txBox="1">
            <a:spLocks noChangeArrowheads="1"/>
          </p:cNvSpPr>
          <p:nvPr/>
        </p:nvSpPr>
        <p:spPr bwMode="auto">
          <a:xfrm>
            <a:off x="4932363" y="4221163"/>
            <a:ext cx="3181350" cy="366712"/>
          </a:xfrm>
          <a:prstGeom prst="rect">
            <a:avLst/>
          </a:prstGeom>
          <a:noFill/>
          <a:ln w="9525">
            <a:noFill/>
            <a:miter lim="800000"/>
          </a:ln>
          <a:effectLst/>
        </p:spPr>
        <p:txBody>
          <a:bodyPr wrap="none">
            <a:spAutoFit/>
          </a:bodyPr>
          <a:lstStyle/>
          <a:p>
            <a:pPr algn="ctr"/>
            <a:r>
              <a:rPr lang="en-IE" b="1">
                <a:solidFill>
                  <a:srgbClr val="CC3300"/>
                </a:solidFill>
              </a:rPr>
              <a:t>+  +  +  +  +  +  +  +  +  +  +  +</a:t>
            </a:r>
            <a:endParaRPr lang="en-GB" b="1">
              <a:solidFill>
                <a:srgbClr val="CC3300"/>
              </a:solidFill>
            </a:endParaRPr>
          </a:p>
        </p:txBody>
      </p:sp>
      <p:grpSp>
        <p:nvGrpSpPr>
          <p:cNvPr id="2" name="Group 53"/>
          <p:cNvGrpSpPr/>
          <p:nvPr/>
        </p:nvGrpSpPr>
        <p:grpSpPr bwMode="auto">
          <a:xfrm>
            <a:off x="5227638" y="2276475"/>
            <a:ext cx="922337" cy="1152525"/>
            <a:chOff x="3814" y="1434"/>
            <a:chExt cx="581" cy="726"/>
          </a:xfrm>
        </p:grpSpPr>
        <p:cxnSp>
          <p:nvCxnSpPr>
            <p:cNvPr id="55329" name="AutoShape 33"/>
            <p:cNvCxnSpPr>
              <a:cxnSpLocks noChangeShapeType="1"/>
            </p:cNvCxnSpPr>
            <p:nvPr/>
          </p:nvCxnSpPr>
          <p:spPr bwMode="auto">
            <a:xfrm rot="16200000" flipH="1">
              <a:off x="3596" y="1652"/>
              <a:ext cx="726" cy="290"/>
            </a:xfrm>
            <a:prstGeom prst="curvedConnector3">
              <a:avLst>
                <a:gd name="adj1" fmla="val 50000"/>
              </a:avLst>
            </a:prstGeom>
            <a:noFill/>
            <a:ln w="57150">
              <a:solidFill>
                <a:srgbClr val="FFFF00"/>
              </a:solidFill>
              <a:round/>
              <a:tailEnd type="triangle" w="med" len="med"/>
            </a:ln>
            <a:effectLst/>
          </p:spPr>
        </p:cxnSp>
        <p:cxnSp>
          <p:nvCxnSpPr>
            <p:cNvPr id="55330" name="AutoShape 34"/>
            <p:cNvCxnSpPr>
              <a:cxnSpLocks noChangeShapeType="1"/>
            </p:cNvCxnSpPr>
            <p:nvPr/>
          </p:nvCxnSpPr>
          <p:spPr bwMode="auto">
            <a:xfrm rot="16200000" flipH="1">
              <a:off x="3887" y="1652"/>
              <a:ext cx="726" cy="290"/>
            </a:xfrm>
            <a:prstGeom prst="curvedConnector3">
              <a:avLst>
                <a:gd name="adj1" fmla="val 29889"/>
              </a:avLst>
            </a:prstGeom>
            <a:noFill/>
            <a:ln w="57150">
              <a:solidFill>
                <a:srgbClr val="FFFF00"/>
              </a:solidFill>
              <a:round/>
              <a:tailEnd type="triangle" w="med" len="med"/>
            </a:ln>
            <a:effectLst/>
          </p:spPr>
        </p:cxnSp>
      </p:grpSp>
      <p:grpSp>
        <p:nvGrpSpPr>
          <p:cNvPr id="3" name="Group 47"/>
          <p:cNvGrpSpPr/>
          <p:nvPr/>
        </p:nvGrpSpPr>
        <p:grpSpPr bwMode="auto">
          <a:xfrm>
            <a:off x="5616575" y="3573463"/>
            <a:ext cx="647700" cy="142875"/>
            <a:chOff x="4059" y="2251"/>
            <a:chExt cx="408" cy="90"/>
          </a:xfrm>
        </p:grpSpPr>
        <p:sp>
          <p:nvSpPr>
            <p:cNvPr id="55331" name="Oval 35"/>
            <p:cNvSpPr>
              <a:spLocks noChangeArrowheads="1"/>
            </p:cNvSpPr>
            <p:nvPr/>
          </p:nvSpPr>
          <p:spPr bwMode="auto">
            <a:xfrm>
              <a:off x="4059" y="2251"/>
              <a:ext cx="90" cy="90"/>
            </a:xfrm>
            <a:prstGeom prst="ellipse">
              <a:avLst/>
            </a:prstGeom>
            <a:solidFill>
              <a:schemeClr val="bg2"/>
            </a:solidFill>
            <a:ln w="9525">
              <a:solidFill>
                <a:srgbClr val="FFFF00"/>
              </a:solidFill>
              <a:round/>
            </a:ln>
            <a:effectLst/>
          </p:spPr>
          <p:txBody>
            <a:bodyPr wrap="none" anchor="ctr"/>
            <a:lstStyle/>
            <a:p>
              <a:endParaRPr lang="en-US"/>
            </a:p>
          </p:txBody>
        </p:sp>
        <p:sp>
          <p:nvSpPr>
            <p:cNvPr id="55332" name="Oval 36"/>
            <p:cNvSpPr>
              <a:spLocks noChangeArrowheads="1"/>
            </p:cNvSpPr>
            <p:nvPr/>
          </p:nvSpPr>
          <p:spPr bwMode="auto">
            <a:xfrm>
              <a:off x="4377" y="2251"/>
              <a:ext cx="90" cy="90"/>
            </a:xfrm>
            <a:prstGeom prst="ellipse">
              <a:avLst/>
            </a:prstGeom>
            <a:solidFill>
              <a:schemeClr val="bg2"/>
            </a:solidFill>
            <a:ln w="9525">
              <a:solidFill>
                <a:srgbClr val="FFFF00"/>
              </a:solidFill>
              <a:round/>
            </a:ln>
            <a:effectLst/>
          </p:spPr>
          <p:txBody>
            <a:bodyPr wrap="none" anchor="ctr"/>
            <a:lstStyle/>
            <a:p>
              <a:endParaRPr lang="en-US"/>
            </a:p>
          </p:txBody>
        </p:sp>
      </p:grpSp>
      <p:grpSp>
        <p:nvGrpSpPr>
          <p:cNvPr id="4" name="Group 48"/>
          <p:cNvGrpSpPr/>
          <p:nvPr/>
        </p:nvGrpSpPr>
        <p:grpSpPr bwMode="auto">
          <a:xfrm>
            <a:off x="5616575" y="4005263"/>
            <a:ext cx="647700" cy="142875"/>
            <a:chOff x="4059" y="2523"/>
            <a:chExt cx="408" cy="90"/>
          </a:xfrm>
        </p:grpSpPr>
        <p:sp>
          <p:nvSpPr>
            <p:cNvPr id="55333" name="Oval 37"/>
            <p:cNvSpPr>
              <a:spLocks noChangeArrowheads="1"/>
            </p:cNvSpPr>
            <p:nvPr/>
          </p:nvSpPr>
          <p:spPr bwMode="auto">
            <a:xfrm>
              <a:off x="4059" y="2523"/>
              <a:ext cx="90" cy="90"/>
            </a:xfrm>
            <a:prstGeom prst="ellipse">
              <a:avLst/>
            </a:prstGeom>
            <a:solidFill>
              <a:schemeClr val="bg2"/>
            </a:solidFill>
            <a:ln w="9525">
              <a:solidFill>
                <a:srgbClr val="FFFF00"/>
              </a:solidFill>
              <a:round/>
            </a:ln>
            <a:effectLst/>
          </p:spPr>
          <p:txBody>
            <a:bodyPr wrap="none" anchor="ctr"/>
            <a:lstStyle/>
            <a:p>
              <a:endParaRPr lang="en-US"/>
            </a:p>
          </p:txBody>
        </p:sp>
        <p:sp>
          <p:nvSpPr>
            <p:cNvPr id="55334" name="Oval 38"/>
            <p:cNvSpPr>
              <a:spLocks noChangeArrowheads="1"/>
            </p:cNvSpPr>
            <p:nvPr/>
          </p:nvSpPr>
          <p:spPr bwMode="auto">
            <a:xfrm>
              <a:off x="4377" y="2523"/>
              <a:ext cx="90" cy="90"/>
            </a:xfrm>
            <a:prstGeom prst="ellipse">
              <a:avLst/>
            </a:prstGeom>
            <a:solidFill>
              <a:schemeClr val="bg2"/>
            </a:solidFill>
            <a:ln w="9525">
              <a:solidFill>
                <a:srgbClr val="FFFF00"/>
              </a:solidFill>
              <a:round/>
            </a:ln>
            <a:effectLst/>
          </p:spPr>
          <p:txBody>
            <a:bodyPr wrap="none" anchor="ctr"/>
            <a:lstStyle/>
            <a:p>
              <a:endParaRPr lang="en-US"/>
            </a:p>
          </p:txBody>
        </p:sp>
      </p:grpSp>
      <p:grpSp>
        <p:nvGrpSpPr>
          <p:cNvPr id="5" name="Group 49"/>
          <p:cNvGrpSpPr/>
          <p:nvPr/>
        </p:nvGrpSpPr>
        <p:grpSpPr bwMode="auto">
          <a:xfrm>
            <a:off x="5616575" y="4581525"/>
            <a:ext cx="647700" cy="142875"/>
            <a:chOff x="4059" y="2886"/>
            <a:chExt cx="408" cy="90"/>
          </a:xfrm>
        </p:grpSpPr>
        <p:sp>
          <p:nvSpPr>
            <p:cNvPr id="55335" name="Oval 39"/>
            <p:cNvSpPr>
              <a:spLocks noChangeArrowheads="1"/>
            </p:cNvSpPr>
            <p:nvPr/>
          </p:nvSpPr>
          <p:spPr bwMode="auto">
            <a:xfrm>
              <a:off x="4059" y="2886"/>
              <a:ext cx="90" cy="90"/>
            </a:xfrm>
            <a:prstGeom prst="ellipse">
              <a:avLst/>
            </a:prstGeom>
            <a:solidFill>
              <a:schemeClr val="bg2"/>
            </a:solidFill>
            <a:ln w="9525">
              <a:solidFill>
                <a:srgbClr val="FFFF00"/>
              </a:solidFill>
              <a:round/>
            </a:ln>
            <a:effectLst/>
          </p:spPr>
          <p:txBody>
            <a:bodyPr wrap="none" anchor="ctr"/>
            <a:lstStyle/>
            <a:p>
              <a:endParaRPr lang="en-US"/>
            </a:p>
          </p:txBody>
        </p:sp>
        <p:sp>
          <p:nvSpPr>
            <p:cNvPr id="55336" name="Oval 40"/>
            <p:cNvSpPr>
              <a:spLocks noChangeArrowheads="1"/>
            </p:cNvSpPr>
            <p:nvPr/>
          </p:nvSpPr>
          <p:spPr bwMode="auto">
            <a:xfrm>
              <a:off x="4377" y="2886"/>
              <a:ext cx="90" cy="90"/>
            </a:xfrm>
            <a:prstGeom prst="ellipse">
              <a:avLst/>
            </a:prstGeom>
            <a:solidFill>
              <a:schemeClr val="bg2"/>
            </a:solidFill>
            <a:ln w="9525">
              <a:solidFill>
                <a:srgbClr val="FFFF00"/>
              </a:solidFill>
              <a:round/>
            </a:ln>
            <a:effectLst/>
          </p:spPr>
          <p:txBody>
            <a:bodyPr wrap="none" anchor="ctr"/>
            <a:lstStyle/>
            <a:p>
              <a:endParaRPr lang="en-US"/>
            </a:p>
          </p:txBody>
        </p:sp>
      </p:grpSp>
      <p:grpSp>
        <p:nvGrpSpPr>
          <p:cNvPr id="6" name="Group 50"/>
          <p:cNvGrpSpPr/>
          <p:nvPr/>
        </p:nvGrpSpPr>
        <p:grpSpPr bwMode="auto">
          <a:xfrm>
            <a:off x="5616575" y="5013325"/>
            <a:ext cx="647700" cy="142875"/>
            <a:chOff x="4059" y="3158"/>
            <a:chExt cx="408" cy="90"/>
          </a:xfrm>
        </p:grpSpPr>
        <p:sp>
          <p:nvSpPr>
            <p:cNvPr id="55337" name="Oval 41"/>
            <p:cNvSpPr>
              <a:spLocks noChangeArrowheads="1"/>
            </p:cNvSpPr>
            <p:nvPr/>
          </p:nvSpPr>
          <p:spPr bwMode="auto">
            <a:xfrm>
              <a:off x="4059" y="3158"/>
              <a:ext cx="90" cy="90"/>
            </a:xfrm>
            <a:prstGeom prst="ellipse">
              <a:avLst/>
            </a:prstGeom>
            <a:solidFill>
              <a:schemeClr val="bg2"/>
            </a:solidFill>
            <a:ln w="9525">
              <a:solidFill>
                <a:srgbClr val="FFFF00"/>
              </a:solidFill>
              <a:round/>
            </a:ln>
            <a:effectLst/>
          </p:spPr>
          <p:txBody>
            <a:bodyPr wrap="none" anchor="ctr"/>
            <a:lstStyle/>
            <a:p>
              <a:endParaRPr lang="en-US"/>
            </a:p>
          </p:txBody>
        </p:sp>
        <p:sp>
          <p:nvSpPr>
            <p:cNvPr id="55338" name="Oval 42"/>
            <p:cNvSpPr>
              <a:spLocks noChangeArrowheads="1"/>
            </p:cNvSpPr>
            <p:nvPr/>
          </p:nvSpPr>
          <p:spPr bwMode="auto">
            <a:xfrm>
              <a:off x="4377" y="3158"/>
              <a:ext cx="90" cy="90"/>
            </a:xfrm>
            <a:prstGeom prst="ellipse">
              <a:avLst/>
            </a:prstGeom>
            <a:solidFill>
              <a:schemeClr val="bg2"/>
            </a:solidFill>
            <a:ln w="9525">
              <a:solidFill>
                <a:srgbClr val="FFFF00"/>
              </a:solidFill>
              <a:round/>
            </a:ln>
            <a:effectLst/>
          </p:spPr>
          <p:txBody>
            <a:bodyPr wrap="none" anchor="ctr"/>
            <a:lstStyle/>
            <a:p>
              <a:endParaRPr lang="en-US"/>
            </a:p>
          </p:txBody>
        </p:sp>
      </p:grpSp>
      <p:grpSp>
        <p:nvGrpSpPr>
          <p:cNvPr id="7" name="Group 51"/>
          <p:cNvGrpSpPr/>
          <p:nvPr/>
        </p:nvGrpSpPr>
        <p:grpSpPr bwMode="auto">
          <a:xfrm>
            <a:off x="5611813" y="5327650"/>
            <a:ext cx="647700" cy="142875"/>
            <a:chOff x="4056" y="3356"/>
            <a:chExt cx="408" cy="90"/>
          </a:xfrm>
        </p:grpSpPr>
        <p:sp>
          <p:nvSpPr>
            <p:cNvPr id="55339" name="Oval 43"/>
            <p:cNvSpPr>
              <a:spLocks noChangeArrowheads="1"/>
            </p:cNvSpPr>
            <p:nvPr/>
          </p:nvSpPr>
          <p:spPr bwMode="auto">
            <a:xfrm>
              <a:off x="4056" y="3356"/>
              <a:ext cx="90" cy="90"/>
            </a:xfrm>
            <a:prstGeom prst="ellipse">
              <a:avLst/>
            </a:prstGeom>
            <a:solidFill>
              <a:schemeClr val="bg2"/>
            </a:solidFill>
            <a:ln w="9525">
              <a:solidFill>
                <a:srgbClr val="FFFF00"/>
              </a:solidFill>
              <a:round/>
            </a:ln>
            <a:effectLst/>
          </p:spPr>
          <p:txBody>
            <a:bodyPr wrap="none" anchor="ctr"/>
            <a:lstStyle/>
            <a:p>
              <a:endParaRPr lang="en-US"/>
            </a:p>
          </p:txBody>
        </p:sp>
        <p:sp>
          <p:nvSpPr>
            <p:cNvPr id="55340" name="Oval 44"/>
            <p:cNvSpPr>
              <a:spLocks noChangeArrowheads="1"/>
            </p:cNvSpPr>
            <p:nvPr/>
          </p:nvSpPr>
          <p:spPr bwMode="auto">
            <a:xfrm>
              <a:off x="4374" y="3356"/>
              <a:ext cx="90" cy="90"/>
            </a:xfrm>
            <a:prstGeom prst="ellipse">
              <a:avLst/>
            </a:prstGeom>
            <a:solidFill>
              <a:schemeClr val="bg2"/>
            </a:solidFill>
            <a:ln w="9525">
              <a:solidFill>
                <a:srgbClr val="FFFF00"/>
              </a:solidFill>
              <a:round/>
            </a:ln>
            <a:effectLst/>
          </p:spPr>
          <p:txBody>
            <a:bodyPr wrap="none" anchor="ctr"/>
            <a:lstStyle/>
            <a:p>
              <a:endParaRPr lang="en-US"/>
            </a:p>
          </p:txBody>
        </p:sp>
      </p:grpSp>
      <p:grpSp>
        <p:nvGrpSpPr>
          <p:cNvPr id="8" name="Group 52"/>
          <p:cNvGrpSpPr/>
          <p:nvPr/>
        </p:nvGrpSpPr>
        <p:grpSpPr bwMode="auto">
          <a:xfrm>
            <a:off x="7469188" y="5322888"/>
            <a:ext cx="647700" cy="142875"/>
            <a:chOff x="5226" y="3353"/>
            <a:chExt cx="408" cy="90"/>
          </a:xfrm>
        </p:grpSpPr>
        <p:sp>
          <p:nvSpPr>
            <p:cNvPr id="55341" name="Oval 45"/>
            <p:cNvSpPr>
              <a:spLocks noChangeArrowheads="1"/>
            </p:cNvSpPr>
            <p:nvPr/>
          </p:nvSpPr>
          <p:spPr bwMode="auto">
            <a:xfrm>
              <a:off x="5226" y="3353"/>
              <a:ext cx="90" cy="90"/>
            </a:xfrm>
            <a:prstGeom prst="ellipse">
              <a:avLst/>
            </a:prstGeom>
            <a:solidFill>
              <a:schemeClr val="bg2"/>
            </a:solidFill>
            <a:ln w="9525">
              <a:solidFill>
                <a:srgbClr val="FFFF00"/>
              </a:solidFill>
              <a:round/>
            </a:ln>
            <a:effectLst/>
          </p:spPr>
          <p:txBody>
            <a:bodyPr wrap="none" anchor="ctr"/>
            <a:lstStyle/>
            <a:p>
              <a:endParaRPr lang="en-US"/>
            </a:p>
          </p:txBody>
        </p:sp>
        <p:sp>
          <p:nvSpPr>
            <p:cNvPr id="55342" name="Oval 46"/>
            <p:cNvSpPr>
              <a:spLocks noChangeArrowheads="1"/>
            </p:cNvSpPr>
            <p:nvPr/>
          </p:nvSpPr>
          <p:spPr bwMode="auto">
            <a:xfrm>
              <a:off x="5544" y="3353"/>
              <a:ext cx="90" cy="90"/>
            </a:xfrm>
            <a:prstGeom prst="ellipse">
              <a:avLst/>
            </a:prstGeom>
            <a:solidFill>
              <a:schemeClr val="bg2"/>
            </a:solidFill>
            <a:ln w="9525">
              <a:solidFill>
                <a:srgbClr val="FFFF00"/>
              </a:solidFill>
              <a:round/>
            </a:ln>
            <a:effectLst/>
          </p:spPr>
          <p:txBody>
            <a:bodyPr wrap="none" anchor="ctr"/>
            <a:lstStyle/>
            <a:p>
              <a:endParaRPr lang="en-US"/>
            </a:p>
          </p:txBody>
        </p:sp>
      </p:grpSp>
      <p:grpSp>
        <p:nvGrpSpPr>
          <p:cNvPr id="9" name="Group 58"/>
          <p:cNvGrpSpPr/>
          <p:nvPr/>
        </p:nvGrpSpPr>
        <p:grpSpPr bwMode="auto">
          <a:xfrm>
            <a:off x="6804025" y="5013325"/>
            <a:ext cx="574675" cy="142875"/>
            <a:chOff x="4286" y="3158"/>
            <a:chExt cx="362" cy="90"/>
          </a:xfrm>
        </p:grpSpPr>
        <p:sp>
          <p:nvSpPr>
            <p:cNvPr id="55352" name="Rectangle 56"/>
            <p:cNvSpPr>
              <a:spLocks noChangeArrowheads="1"/>
            </p:cNvSpPr>
            <p:nvPr/>
          </p:nvSpPr>
          <p:spPr bwMode="auto">
            <a:xfrm>
              <a:off x="4286" y="3158"/>
              <a:ext cx="90" cy="90"/>
            </a:xfrm>
            <a:prstGeom prst="rect">
              <a:avLst/>
            </a:prstGeom>
            <a:solidFill>
              <a:srgbClr val="CC3300"/>
            </a:solidFill>
            <a:ln w="9525">
              <a:solidFill>
                <a:srgbClr val="FFFF00"/>
              </a:solidFill>
              <a:miter lim="800000"/>
            </a:ln>
            <a:effectLst/>
          </p:spPr>
          <p:txBody>
            <a:bodyPr wrap="none" anchor="ctr"/>
            <a:lstStyle/>
            <a:p>
              <a:endParaRPr lang="en-US"/>
            </a:p>
          </p:txBody>
        </p:sp>
        <p:sp>
          <p:nvSpPr>
            <p:cNvPr id="55353" name="Rectangle 57"/>
            <p:cNvSpPr>
              <a:spLocks noChangeArrowheads="1"/>
            </p:cNvSpPr>
            <p:nvPr/>
          </p:nvSpPr>
          <p:spPr bwMode="auto">
            <a:xfrm>
              <a:off x="4558" y="3158"/>
              <a:ext cx="90" cy="90"/>
            </a:xfrm>
            <a:prstGeom prst="rect">
              <a:avLst/>
            </a:prstGeom>
            <a:solidFill>
              <a:srgbClr val="CC3300"/>
            </a:solidFill>
            <a:ln w="9525">
              <a:solidFill>
                <a:srgbClr val="FFFF00"/>
              </a:solidFill>
              <a:miter lim="800000"/>
            </a:ln>
            <a:effectLst/>
          </p:spPr>
          <p:txBody>
            <a:bodyPr wrap="none" anchor="ctr"/>
            <a:lstStyle/>
            <a:p>
              <a:endParaRPr lang="en-US"/>
            </a:p>
          </p:txBody>
        </p:sp>
      </p:grpSp>
      <p:grpSp>
        <p:nvGrpSpPr>
          <p:cNvPr id="10" name="Group 59"/>
          <p:cNvGrpSpPr/>
          <p:nvPr/>
        </p:nvGrpSpPr>
        <p:grpSpPr bwMode="auto">
          <a:xfrm>
            <a:off x="6804025" y="4437063"/>
            <a:ext cx="574675" cy="142875"/>
            <a:chOff x="4286" y="3158"/>
            <a:chExt cx="362" cy="90"/>
          </a:xfrm>
        </p:grpSpPr>
        <p:sp>
          <p:nvSpPr>
            <p:cNvPr id="55356" name="Rectangle 60"/>
            <p:cNvSpPr>
              <a:spLocks noChangeArrowheads="1"/>
            </p:cNvSpPr>
            <p:nvPr/>
          </p:nvSpPr>
          <p:spPr bwMode="auto">
            <a:xfrm>
              <a:off x="4286" y="3158"/>
              <a:ext cx="90" cy="90"/>
            </a:xfrm>
            <a:prstGeom prst="rect">
              <a:avLst/>
            </a:prstGeom>
            <a:solidFill>
              <a:srgbClr val="CC3300"/>
            </a:solidFill>
            <a:ln w="9525">
              <a:solidFill>
                <a:srgbClr val="FFFF00"/>
              </a:solidFill>
              <a:miter lim="800000"/>
            </a:ln>
            <a:effectLst/>
          </p:spPr>
          <p:txBody>
            <a:bodyPr wrap="none" anchor="ctr"/>
            <a:lstStyle/>
            <a:p>
              <a:endParaRPr lang="en-US"/>
            </a:p>
          </p:txBody>
        </p:sp>
        <p:sp>
          <p:nvSpPr>
            <p:cNvPr id="55357" name="Rectangle 61"/>
            <p:cNvSpPr>
              <a:spLocks noChangeArrowheads="1"/>
            </p:cNvSpPr>
            <p:nvPr/>
          </p:nvSpPr>
          <p:spPr bwMode="auto">
            <a:xfrm>
              <a:off x="4558" y="3158"/>
              <a:ext cx="90" cy="90"/>
            </a:xfrm>
            <a:prstGeom prst="rect">
              <a:avLst/>
            </a:prstGeom>
            <a:solidFill>
              <a:srgbClr val="CC3300"/>
            </a:solidFill>
            <a:ln w="9525">
              <a:solidFill>
                <a:srgbClr val="FFFF00"/>
              </a:solidFill>
              <a:miter lim="800000"/>
            </a:ln>
            <a:effectLst/>
          </p:spPr>
          <p:txBody>
            <a:bodyPr wrap="none" anchor="ctr"/>
            <a:lstStyle/>
            <a:p>
              <a:endParaRPr lang="en-US"/>
            </a:p>
          </p:txBody>
        </p:sp>
      </p:grpSp>
      <p:grpSp>
        <p:nvGrpSpPr>
          <p:cNvPr id="11" name="Group 62"/>
          <p:cNvGrpSpPr/>
          <p:nvPr/>
        </p:nvGrpSpPr>
        <p:grpSpPr bwMode="auto">
          <a:xfrm>
            <a:off x="6804025" y="4005263"/>
            <a:ext cx="574675" cy="142875"/>
            <a:chOff x="4286" y="3158"/>
            <a:chExt cx="362" cy="90"/>
          </a:xfrm>
        </p:grpSpPr>
        <p:sp>
          <p:nvSpPr>
            <p:cNvPr id="55359" name="Rectangle 63"/>
            <p:cNvSpPr>
              <a:spLocks noChangeArrowheads="1"/>
            </p:cNvSpPr>
            <p:nvPr/>
          </p:nvSpPr>
          <p:spPr bwMode="auto">
            <a:xfrm>
              <a:off x="4286" y="3158"/>
              <a:ext cx="90" cy="90"/>
            </a:xfrm>
            <a:prstGeom prst="rect">
              <a:avLst/>
            </a:prstGeom>
            <a:solidFill>
              <a:srgbClr val="CC3300"/>
            </a:solidFill>
            <a:ln w="9525">
              <a:solidFill>
                <a:srgbClr val="FFFF00"/>
              </a:solidFill>
              <a:miter lim="800000"/>
            </a:ln>
            <a:effectLst/>
          </p:spPr>
          <p:txBody>
            <a:bodyPr wrap="none" anchor="ctr"/>
            <a:lstStyle/>
            <a:p>
              <a:endParaRPr lang="en-US"/>
            </a:p>
          </p:txBody>
        </p:sp>
        <p:sp>
          <p:nvSpPr>
            <p:cNvPr id="55360" name="Rectangle 64"/>
            <p:cNvSpPr>
              <a:spLocks noChangeArrowheads="1"/>
            </p:cNvSpPr>
            <p:nvPr/>
          </p:nvSpPr>
          <p:spPr bwMode="auto">
            <a:xfrm>
              <a:off x="4558" y="3158"/>
              <a:ext cx="90" cy="90"/>
            </a:xfrm>
            <a:prstGeom prst="rect">
              <a:avLst/>
            </a:prstGeom>
            <a:solidFill>
              <a:srgbClr val="CC3300"/>
            </a:solidFill>
            <a:ln w="9525">
              <a:solidFill>
                <a:srgbClr val="FFFF00"/>
              </a:solidFill>
              <a:miter lim="800000"/>
            </a:ln>
            <a:effectLst/>
          </p:spPr>
          <p:txBody>
            <a:bodyPr wrap="none" anchor="ctr"/>
            <a:lstStyle/>
            <a:p>
              <a:endParaRPr lang="en-US"/>
            </a:p>
          </p:txBody>
        </p:sp>
      </p:grpSp>
      <p:grpSp>
        <p:nvGrpSpPr>
          <p:cNvPr id="12" name="Group 65"/>
          <p:cNvGrpSpPr/>
          <p:nvPr/>
        </p:nvGrpSpPr>
        <p:grpSpPr bwMode="auto">
          <a:xfrm>
            <a:off x="6804025" y="3573463"/>
            <a:ext cx="574675" cy="142875"/>
            <a:chOff x="4286" y="3158"/>
            <a:chExt cx="362" cy="90"/>
          </a:xfrm>
        </p:grpSpPr>
        <p:sp>
          <p:nvSpPr>
            <p:cNvPr id="55362" name="Rectangle 66"/>
            <p:cNvSpPr>
              <a:spLocks noChangeArrowheads="1"/>
            </p:cNvSpPr>
            <p:nvPr/>
          </p:nvSpPr>
          <p:spPr bwMode="auto">
            <a:xfrm>
              <a:off x="4286" y="3158"/>
              <a:ext cx="90" cy="90"/>
            </a:xfrm>
            <a:prstGeom prst="rect">
              <a:avLst/>
            </a:prstGeom>
            <a:solidFill>
              <a:srgbClr val="CC3300"/>
            </a:solidFill>
            <a:ln w="9525">
              <a:solidFill>
                <a:srgbClr val="FFFF00"/>
              </a:solidFill>
              <a:miter lim="800000"/>
            </a:ln>
            <a:effectLst/>
          </p:spPr>
          <p:txBody>
            <a:bodyPr wrap="none" anchor="ctr"/>
            <a:lstStyle/>
            <a:p>
              <a:endParaRPr lang="en-US"/>
            </a:p>
          </p:txBody>
        </p:sp>
        <p:sp>
          <p:nvSpPr>
            <p:cNvPr id="55363" name="Rectangle 67"/>
            <p:cNvSpPr>
              <a:spLocks noChangeArrowheads="1"/>
            </p:cNvSpPr>
            <p:nvPr/>
          </p:nvSpPr>
          <p:spPr bwMode="auto">
            <a:xfrm>
              <a:off x="4558" y="3158"/>
              <a:ext cx="90" cy="90"/>
            </a:xfrm>
            <a:prstGeom prst="rect">
              <a:avLst/>
            </a:prstGeom>
            <a:solidFill>
              <a:srgbClr val="CC3300"/>
            </a:solidFill>
            <a:ln w="9525">
              <a:solidFill>
                <a:srgbClr val="FFFF00"/>
              </a:solidFill>
              <a:miter lim="800000"/>
            </a:ln>
            <a:effectLst/>
          </p:spPr>
          <p:txBody>
            <a:bodyPr wrap="none" anchor="ctr"/>
            <a:lstStyle/>
            <a:p>
              <a:endParaRPr lang="en-US"/>
            </a:p>
          </p:txBody>
        </p:sp>
      </p:grpSp>
      <p:grpSp>
        <p:nvGrpSpPr>
          <p:cNvPr id="13" name="Group 68"/>
          <p:cNvGrpSpPr/>
          <p:nvPr/>
        </p:nvGrpSpPr>
        <p:grpSpPr bwMode="auto">
          <a:xfrm>
            <a:off x="6799263" y="3179763"/>
            <a:ext cx="574675" cy="142875"/>
            <a:chOff x="4286" y="3158"/>
            <a:chExt cx="362" cy="90"/>
          </a:xfrm>
        </p:grpSpPr>
        <p:sp>
          <p:nvSpPr>
            <p:cNvPr id="55365" name="Rectangle 69"/>
            <p:cNvSpPr>
              <a:spLocks noChangeArrowheads="1"/>
            </p:cNvSpPr>
            <p:nvPr/>
          </p:nvSpPr>
          <p:spPr bwMode="auto">
            <a:xfrm>
              <a:off x="4286" y="3158"/>
              <a:ext cx="90" cy="90"/>
            </a:xfrm>
            <a:prstGeom prst="rect">
              <a:avLst/>
            </a:prstGeom>
            <a:solidFill>
              <a:srgbClr val="CC3300"/>
            </a:solidFill>
            <a:ln w="9525">
              <a:solidFill>
                <a:srgbClr val="FFFF00"/>
              </a:solidFill>
              <a:miter lim="800000"/>
            </a:ln>
            <a:effectLst/>
          </p:spPr>
          <p:txBody>
            <a:bodyPr wrap="none" anchor="ctr"/>
            <a:lstStyle/>
            <a:p>
              <a:endParaRPr lang="en-US"/>
            </a:p>
          </p:txBody>
        </p:sp>
        <p:sp>
          <p:nvSpPr>
            <p:cNvPr id="55366" name="Rectangle 70"/>
            <p:cNvSpPr>
              <a:spLocks noChangeArrowheads="1"/>
            </p:cNvSpPr>
            <p:nvPr/>
          </p:nvSpPr>
          <p:spPr bwMode="auto">
            <a:xfrm>
              <a:off x="4558" y="3158"/>
              <a:ext cx="90" cy="90"/>
            </a:xfrm>
            <a:prstGeom prst="rect">
              <a:avLst/>
            </a:prstGeom>
            <a:solidFill>
              <a:srgbClr val="CC3300"/>
            </a:solidFill>
            <a:ln w="9525">
              <a:solidFill>
                <a:srgbClr val="FFFF00"/>
              </a:solidFill>
              <a:miter lim="800000"/>
            </a:ln>
            <a:effectLst/>
          </p:spPr>
          <p:txBody>
            <a:bodyPr wrap="none" anchor="ctr"/>
            <a:lstStyle/>
            <a:p>
              <a:endParaRPr lang="en-US"/>
            </a:p>
          </p:txBody>
        </p:sp>
      </p:grpSp>
      <p:grpSp>
        <p:nvGrpSpPr>
          <p:cNvPr id="14" name="Group 71"/>
          <p:cNvGrpSpPr/>
          <p:nvPr/>
        </p:nvGrpSpPr>
        <p:grpSpPr bwMode="auto">
          <a:xfrm>
            <a:off x="7588250" y="3175000"/>
            <a:ext cx="574675" cy="142875"/>
            <a:chOff x="4286" y="3158"/>
            <a:chExt cx="362" cy="90"/>
          </a:xfrm>
        </p:grpSpPr>
        <p:sp>
          <p:nvSpPr>
            <p:cNvPr id="55368" name="Rectangle 72"/>
            <p:cNvSpPr>
              <a:spLocks noChangeArrowheads="1"/>
            </p:cNvSpPr>
            <p:nvPr/>
          </p:nvSpPr>
          <p:spPr bwMode="auto">
            <a:xfrm>
              <a:off x="4286" y="3158"/>
              <a:ext cx="90" cy="90"/>
            </a:xfrm>
            <a:prstGeom prst="rect">
              <a:avLst/>
            </a:prstGeom>
            <a:solidFill>
              <a:srgbClr val="CC3300"/>
            </a:solidFill>
            <a:ln w="9525">
              <a:solidFill>
                <a:srgbClr val="FFFF00"/>
              </a:solidFill>
              <a:miter lim="800000"/>
            </a:ln>
            <a:effectLst/>
          </p:spPr>
          <p:txBody>
            <a:bodyPr wrap="none" anchor="ctr"/>
            <a:lstStyle/>
            <a:p>
              <a:endParaRPr lang="en-US"/>
            </a:p>
          </p:txBody>
        </p:sp>
        <p:sp>
          <p:nvSpPr>
            <p:cNvPr id="55369" name="Rectangle 73"/>
            <p:cNvSpPr>
              <a:spLocks noChangeArrowheads="1"/>
            </p:cNvSpPr>
            <p:nvPr/>
          </p:nvSpPr>
          <p:spPr bwMode="auto">
            <a:xfrm>
              <a:off x="4558" y="3158"/>
              <a:ext cx="90" cy="90"/>
            </a:xfrm>
            <a:prstGeom prst="rect">
              <a:avLst/>
            </a:prstGeom>
            <a:solidFill>
              <a:srgbClr val="CC3300"/>
            </a:solidFill>
            <a:ln w="9525">
              <a:solidFill>
                <a:srgbClr val="FFFF00"/>
              </a:solidFill>
              <a:miter lim="800000"/>
            </a:ln>
            <a:effectLst/>
          </p:spPr>
          <p:txBody>
            <a:bodyPr wrap="none" anchor="ctr"/>
            <a:lstStyle/>
            <a:p>
              <a:endParaRPr lang="en-US"/>
            </a:p>
          </p:txBody>
        </p:sp>
      </p:grpSp>
      <p:grpSp>
        <p:nvGrpSpPr>
          <p:cNvPr id="15" name="Group 83"/>
          <p:cNvGrpSpPr/>
          <p:nvPr/>
        </p:nvGrpSpPr>
        <p:grpSpPr bwMode="auto">
          <a:xfrm>
            <a:off x="8172450" y="3213100"/>
            <a:ext cx="828675" cy="2160588"/>
            <a:chOff x="5148" y="2024"/>
            <a:chExt cx="522" cy="1361"/>
          </a:xfrm>
        </p:grpSpPr>
        <p:pic>
          <p:nvPicPr>
            <p:cNvPr id="55371" name="Picture 75" descr="Bulb">
              <a:hlinkClick r:id="rId1"/>
            </p:cNvPr>
            <p:cNvPicPr>
              <a:picLocks noChangeAspect="1" noChangeArrowheads="1"/>
            </p:cNvPicPr>
            <p:nvPr/>
          </p:nvPicPr>
          <p:blipFill>
            <a:blip r:embed="rId2"/>
            <a:srcRect/>
            <a:stretch>
              <a:fillRect/>
            </a:stretch>
          </p:blipFill>
          <p:spPr bwMode="auto">
            <a:xfrm flipV="1">
              <a:off x="5186" y="2436"/>
              <a:ext cx="484" cy="726"/>
            </a:xfrm>
            <a:prstGeom prst="rect">
              <a:avLst/>
            </a:prstGeom>
            <a:noFill/>
          </p:spPr>
        </p:pic>
        <p:sp>
          <p:nvSpPr>
            <p:cNvPr id="55372" name="Line 76"/>
            <p:cNvSpPr>
              <a:spLocks noChangeShapeType="1"/>
            </p:cNvSpPr>
            <p:nvPr/>
          </p:nvSpPr>
          <p:spPr bwMode="auto">
            <a:xfrm>
              <a:off x="5148" y="3385"/>
              <a:ext cx="317" cy="0"/>
            </a:xfrm>
            <a:prstGeom prst="line">
              <a:avLst/>
            </a:prstGeom>
            <a:noFill/>
            <a:ln w="38100">
              <a:solidFill>
                <a:schemeClr val="folHlink"/>
              </a:solidFill>
              <a:round/>
            </a:ln>
            <a:effectLst/>
          </p:spPr>
          <p:txBody>
            <a:bodyPr/>
            <a:lstStyle/>
            <a:p>
              <a:endParaRPr lang="en-US"/>
            </a:p>
          </p:txBody>
        </p:sp>
        <p:sp>
          <p:nvSpPr>
            <p:cNvPr id="55373" name="Line 77"/>
            <p:cNvSpPr>
              <a:spLocks noChangeShapeType="1"/>
            </p:cNvSpPr>
            <p:nvPr/>
          </p:nvSpPr>
          <p:spPr bwMode="auto">
            <a:xfrm flipV="1">
              <a:off x="5465" y="3158"/>
              <a:ext cx="0" cy="227"/>
            </a:xfrm>
            <a:prstGeom prst="line">
              <a:avLst/>
            </a:prstGeom>
            <a:noFill/>
            <a:ln w="38100">
              <a:solidFill>
                <a:schemeClr val="folHlink"/>
              </a:solidFill>
              <a:round/>
              <a:tailEnd type="triangle" w="med" len="med"/>
            </a:ln>
            <a:effectLst/>
          </p:spPr>
          <p:txBody>
            <a:bodyPr/>
            <a:lstStyle/>
            <a:p>
              <a:endParaRPr lang="en-US"/>
            </a:p>
          </p:txBody>
        </p:sp>
        <p:sp>
          <p:nvSpPr>
            <p:cNvPr id="55374" name="Line 78"/>
            <p:cNvSpPr>
              <a:spLocks noChangeShapeType="1"/>
            </p:cNvSpPr>
            <p:nvPr/>
          </p:nvSpPr>
          <p:spPr bwMode="auto">
            <a:xfrm flipV="1">
              <a:off x="5420" y="2024"/>
              <a:ext cx="0" cy="408"/>
            </a:xfrm>
            <a:prstGeom prst="line">
              <a:avLst/>
            </a:prstGeom>
            <a:noFill/>
            <a:ln w="38100">
              <a:solidFill>
                <a:schemeClr val="folHlink"/>
              </a:solidFill>
              <a:round/>
            </a:ln>
            <a:effectLst/>
          </p:spPr>
          <p:txBody>
            <a:bodyPr/>
            <a:lstStyle/>
            <a:p>
              <a:endParaRPr lang="en-US"/>
            </a:p>
          </p:txBody>
        </p:sp>
        <p:sp>
          <p:nvSpPr>
            <p:cNvPr id="55375" name="Line 79"/>
            <p:cNvSpPr>
              <a:spLocks noChangeShapeType="1"/>
            </p:cNvSpPr>
            <p:nvPr/>
          </p:nvSpPr>
          <p:spPr bwMode="auto">
            <a:xfrm flipH="1">
              <a:off x="5193" y="2024"/>
              <a:ext cx="227" cy="0"/>
            </a:xfrm>
            <a:prstGeom prst="line">
              <a:avLst/>
            </a:prstGeom>
            <a:noFill/>
            <a:ln w="38100">
              <a:solidFill>
                <a:schemeClr val="folHlink"/>
              </a:solidFill>
              <a:round/>
              <a:tailEnd type="triangle" w="med" len="med"/>
            </a:ln>
            <a:effectLst/>
          </p:spPr>
          <p:txBody>
            <a:bodyPr/>
            <a:lstStyle/>
            <a:p>
              <a:endParaRPr lang="en-US"/>
            </a:p>
          </p:txBody>
        </p:sp>
      </p:grpSp>
      <p:grpSp>
        <p:nvGrpSpPr>
          <p:cNvPr id="16" name="Group 80"/>
          <p:cNvGrpSpPr/>
          <p:nvPr/>
        </p:nvGrpSpPr>
        <p:grpSpPr bwMode="auto">
          <a:xfrm>
            <a:off x="6627813" y="5329238"/>
            <a:ext cx="647700" cy="142875"/>
            <a:chOff x="5226" y="3353"/>
            <a:chExt cx="408" cy="90"/>
          </a:xfrm>
        </p:grpSpPr>
        <p:sp>
          <p:nvSpPr>
            <p:cNvPr id="55377" name="Oval 81"/>
            <p:cNvSpPr>
              <a:spLocks noChangeArrowheads="1"/>
            </p:cNvSpPr>
            <p:nvPr/>
          </p:nvSpPr>
          <p:spPr bwMode="auto">
            <a:xfrm>
              <a:off x="5226" y="3353"/>
              <a:ext cx="90" cy="90"/>
            </a:xfrm>
            <a:prstGeom prst="ellipse">
              <a:avLst/>
            </a:prstGeom>
            <a:solidFill>
              <a:schemeClr val="bg2"/>
            </a:solidFill>
            <a:ln w="9525">
              <a:solidFill>
                <a:srgbClr val="FFFF00"/>
              </a:solidFill>
              <a:round/>
            </a:ln>
            <a:effectLst/>
          </p:spPr>
          <p:txBody>
            <a:bodyPr wrap="none" anchor="ctr"/>
            <a:lstStyle/>
            <a:p>
              <a:endParaRPr lang="en-US"/>
            </a:p>
          </p:txBody>
        </p:sp>
        <p:sp>
          <p:nvSpPr>
            <p:cNvPr id="55378" name="Oval 82"/>
            <p:cNvSpPr>
              <a:spLocks noChangeArrowheads="1"/>
            </p:cNvSpPr>
            <p:nvPr/>
          </p:nvSpPr>
          <p:spPr bwMode="auto">
            <a:xfrm>
              <a:off x="5544" y="3353"/>
              <a:ext cx="90" cy="90"/>
            </a:xfrm>
            <a:prstGeom prst="ellipse">
              <a:avLst/>
            </a:prstGeom>
            <a:solidFill>
              <a:schemeClr val="bg2"/>
            </a:solidFill>
            <a:ln w="9525">
              <a:solidFill>
                <a:srgbClr val="FFFF00"/>
              </a:solidFill>
              <a:round/>
            </a:ln>
            <a:effec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299">
                                            <p:txEl>
                                              <p:pRg st="1" end="1"/>
                                            </p:txEl>
                                          </p:spTgt>
                                        </p:tgtEl>
                                        <p:attrNameLst>
                                          <p:attrName>style.visibility</p:attrName>
                                        </p:attrNameLst>
                                      </p:cBhvr>
                                      <p:to>
                                        <p:strVal val="visible"/>
                                      </p:to>
                                    </p:set>
                                  </p:childTnLst>
                                </p:cTn>
                              </p:par>
                            </p:childTnLst>
                          </p:cTn>
                        </p:par>
                        <p:par>
                          <p:cTn id="15" fill="hold">
                            <p:stCondLst>
                              <p:cond delay="0"/>
                            </p:stCondLst>
                            <p:childTnLst>
                              <p:par>
                                <p:cTn id="16" presetID="9"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299">
                                            <p:txEl>
                                              <p:pRg st="2" end="2"/>
                                            </p:txEl>
                                          </p:spTgt>
                                        </p:tgtEl>
                                        <p:attrNameLst>
                                          <p:attrName>style.visibility</p:attrName>
                                        </p:attrNameLst>
                                      </p:cBhvr>
                                      <p:to>
                                        <p:strVal val="visible"/>
                                      </p:to>
                                    </p:set>
                                  </p:childTnLst>
                                </p:cTn>
                              </p:par>
                            </p:childTnLst>
                          </p:cTn>
                        </p:par>
                        <p:par>
                          <p:cTn id="23" fill="hold">
                            <p:stCondLst>
                              <p:cond delay="0"/>
                            </p:stCondLst>
                            <p:childTnLst>
                              <p:par>
                                <p:cTn id="24" presetID="22" presetClass="entr" presetSubtype="1"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up)">
                                      <p:cBhvr>
                                        <p:cTn id="26" dur="500"/>
                                        <p:tgtEl>
                                          <p:spTgt spid="4"/>
                                        </p:tgtEl>
                                      </p:cBhvr>
                                    </p:animEffect>
                                  </p:childTnLst>
                                  <p:subTnLst>
                                    <p:set>
                                      <p:cBhvr override="childStyle">
                                        <p:cTn dur="1" fill="hold" display="0" masterRel="sameClick" afterEffect="1">
                                          <p:stCondLst>
                                            <p:cond evt="end" delay="0">
                                              <p:tn val="24"/>
                                            </p:cond>
                                          </p:stCondLst>
                                        </p:cTn>
                                        <p:tgtEl>
                                          <p:spTgt spid="4"/>
                                        </p:tgtEl>
                                        <p:attrNameLst>
                                          <p:attrName>style.visibility</p:attrName>
                                        </p:attrNameLst>
                                      </p:cBhvr>
                                      <p:to>
                                        <p:strVal val="hidden"/>
                                      </p:to>
                                    </p:set>
                                  </p:sub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up)">
                                      <p:cBhvr>
                                        <p:cTn id="34"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par>
                          <p:cTn id="35" fill="hold">
                            <p:stCondLst>
                              <p:cond delay="1500"/>
                            </p:stCondLst>
                            <p:childTnLst>
                              <p:par>
                                <p:cTn id="36" presetID="22" presetClass="entr" presetSubtype="1"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par>
                          <p:cTn id="39" fill="hold">
                            <p:stCondLst>
                              <p:cond delay="200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par>
                          <p:cTn id="43" fill="hold">
                            <p:stCondLst>
                              <p:cond delay="2500"/>
                            </p:stCondLst>
                            <p:childTnLst>
                              <p:par>
                                <p:cTn id="44" presetID="22" presetClass="entr" presetSubtype="8"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299">
                                            <p:txEl>
                                              <p:pRg st="3" end="3"/>
                                            </p:txEl>
                                          </p:spTgt>
                                        </p:tgtEl>
                                        <p:attrNameLst>
                                          <p:attrName>style.visibility</p:attrName>
                                        </p:attrNameLst>
                                      </p:cBhvr>
                                      <p:to>
                                        <p:strVal val="visible"/>
                                      </p:to>
                                    </p:set>
                                  </p:childTnLst>
                                </p:cTn>
                              </p:par>
                            </p:childTnLst>
                          </p:cTn>
                        </p:par>
                        <p:par>
                          <p:cTn id="51" fill="hold">
                            <p:stCondLst>
                              <p:cond delay="0"/>
                            </p:stCondLst>
                            <p:childTnLst>
                              <p:par>
                                <p:cTn id="52" presetID="9" presetClass="entr" presetSubtype="0" fill="hold" nodeType="after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subTnLst>
                                    <p:set>
                                      <p:cBhvr override="childStyle">
                                        <p:cTn dur="1" fill="hold" display="0" masterRel="sameClick" afterEffect="1">
                                          <p:stCondLst>
                                            <p:cond evt="end" delay="0">
                                              <p:tn val="52"/>
                                            </p:cond>
                                          </p:stCondLst>
                                        </p:cTn>
                                        <p:tgtEl>
                                          <p:spTgt spid="9"/>
                                        </p:tgtEl>
                                        <p:attrNameLst>
                                          <p:attrName>style.visibility</p:attrName>
                                        </p:attrNameLst>
                                      </p:cBhvr>
                                      <p:to>
                                        <p:strVal val="hidden"/>
                                      </p:to>
                                    </p:set>
                                  </p:subTnLst>
                                </p:cTn>
                              </p:par>
                            </p:childTnLst>
                          </p:cTn>
                        </p:par>
                        <p:par>
                          <p:cTn id="55" fill="hold">
                            <p:stCondLst>
                              <p:cond delay="500"/>
                            </p:stCondLst>
                            <p:childTnLst>
                              <p:par>
                                <p:cTn id="56" presetID="9" presetClass="entr" presetSubtype="0"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dissolve">
                                      <p:cBhvr>
                                        <p:cTn id="58"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par>
                          <p:cTn id="59" fill="hold">
                            <p:stCondLst>
                              <p:cond delay="1000"/>
                            </p:stCondLst>
                            <p:childTnLst>
                              <p:par>
                                <p:cTn id="60" presetID="9" presetClass="entr" presetSubtype="0" fill="hold" nodeType="after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par>
                          <p:cTn id="63" fill="hold">
                            <p:stCondLst>
                              <p:cond delay="1500"/>
                            </p:stCondLst>
                            <p:childTnLst>
                              <p:par>
                                <p:cTn id="64" presetID="9" presetClass="entr" presetSubtype="0" fill="hold" nodeType="after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dissolve">
                                      <p:cBhvr>
                                        <p:cTn id="66"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par>
                          <p:cTn id="67" fill="hold">
                            <p:stCondLst>
                              <p:cond delay="2000"/>
                            </p:stCondLst>
                            <p:childTnLst>
                              <p:par>
                                <p:cTn id="68" presetID="9" presetClass="entr" presetSubtype="0" fill="hold" nodeType="after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dissolve">
                                      <p:cBhvr>
                                        <p:cTn id="70"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par>
                          <p:cTn id="71" fill="hold">
                            <p:stCondLst>
                              <p:cond delay="2500"/>
                            </p:stCondLst>
                            <p:childTnLst>
                              <p:par>
                                <p:cTn id="72" presetID="22" presetClass="entr" presetSubtype="8" fill="hold" nodeType="after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left)">
                                      <p:cBhvr>
                                        <p:cTn id="74"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5299">
                                            <p:txEl>
                                              <p:pRg st="4" end="4"/>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5299">
                                            <p:txEl>
                                              <p:pRg st="5" end="5"/>
                                            </p:txEl>
                                          </p:spTgt>
                                        </p:tgtEl>
                                        <p:attrNameLst>
                                          <p:attrName>style.visibility</p:attrName>
                                        </p:attrNameLst>
                                      </p:cBhvr>
                                      <p:to>
                                        <p:strVal val="visible"/>
                                      </p:to>
                                    </p:set>
                                  </p:childTnLst>
                                </p:cTn>
                              </p:par>
                            </p:childTnLst>
                          </p:cTn>
                        </p:par>
                        <p:par>
                          <p:cTn id="83" fill="hold">
                            <p:stCondLst>
                              <p:cond delay="0"/>
                            </p:stCondLst>
                            <p:childTnLst>
                              <p:par>
                                <p:cTn id="84" presetID="22" presetClass="entr" presetSubtype="4" fill="hold" nodeType="after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down)">
                                      <p:cBhvr>
                                        <p:cTn id="86" dur="500"/>
                                        <p:tgtEl>
                                          <p:spTgt spid="15"/>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52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86800" cy="838200"/>
          </a:xfrm>
        </p:spPr>
        <p:txBody>
          <a:bodyPr>
            <a:normAutofit/>
          </a:bodyPr>
          <a:lstStyle/>
          <a:p>
            <a:r>
              <a:rPr lang="en-US" sz="3000" dirty="0" smtClean="0"/>
              <a:t>Photovoltaic cell, module, panel and array</a:t>
            </a:r>
            <a:endParaRPr lang="en-US" sz="3000" dirty="0"/>
          </a:p>
        </p:txBody>
      </p:sp>
      <p:sp>
        <p:nvSpPr>
          <p:cNvPr id="3" name="Content Placeholder 2"/>
          <p:cNvSpPr>
            <a:spLocks noGrp="1"/>
          </p:cNvSpPr>
          <p:nvPr>
            <p:ph idx="1"/>
          </p:nvPr>
        </p:nvSpPr>
        <p:spPr>
          <a:xfrm>
            <a:off x="228600" y="609600"/>
            <a:ext cx="8686800" cy="5638800"/>
          </a:xfrm>
        </p:spPr>
        <p:txBody>
          <a:bodyPr>
            <a:normAutofit/>
          </a:bodyPr>
          <a:lstStyle/>
          <a:p>
            <a:r>
              <a:rPr lang="en-US" sz="2400" dirty="0" err="1" smtClean="0"/>
              <a:t>Pv</a:t>
            </a:r>
            <a:r>
              <a:rPr lang="en-US" sz="2400" dirty="0" smtClean="0"/>
              <a:t> cell have very small voltage about 0.5V. The most common connection of 32 or 36 silicon cell to produce and capable of charging a 12V storage battery.</a:t>
            </a:r>
            <a:endParaRPr lang="en-US" sz="2400" dirty="0" smtClean="0"/>
          </a:p>
          <a:p>
            <a:r>
              <a:rPr lang="en-US" sz="2400" dirty="0" smtClean="0"/>
              <a:t>When series or parallel to  increase the voltage or current rating called solar PV panel.</a:t>
            </a:r>
            <a:endParaRPr lang="en-US" sz="2400" dirty="0" smtClean="0"/>
          </a:p>
          <a:p>
            <a:r>
              <a:rPr lang="en-US" sz="2400" dirty="0" smtClean="0"/>
              <a:t>When large number of panels are interconnected and installed in an array field, are called solar PV array.</a:t>
            </a:r>
            <a:endParaRPr lang="en-US" sz="2400" dirty="0" smtClean="0"/>
          </a:p>
          <a:p>
            <a:endParaRPr lang="en-US" sz="2400" dirty="0"/>
          </a:p>
        </p:txBody>
      </p:sp>
      <p:pic>
        <p:nvPicPr>
          <p:cNvPr id="4" name="Picture 2"/>
          <p:cNvPicPr>
            <a:picLocks noChangeAspect="1" noChangeArrowheads="1"/>
          </p:cNvPicPr>
          <p:nvPr/>
        </p:nvPicPr>
        <p:blipFill>
          <a:blip r:embed="rId1" cstate="print"/>
          <a:srcRect/>
          <a:stretch>
            <a:fillRect/>
          </a:stretch>
        </p:blipFill>
        <p:spPr bwMode="auto">
          <a:xfrm>
            <a:off x="0" y="3657600"/>
            <a:ext cx="4038600" cy="3336925"/>
          </a:xfrm>
          <a:prstGeom prst="rect">
            <a:avLst/>
          </a:prstGeom>
          <a:noFill/>
          <a:ln w="9525">
            <a:noFill/>
            <a:miter lim="800000"/>
            <a:headEnd/>
            <a:tailEnd/>
          </a:ln>
          <a:effectLst/>
        </p:spPr>
      </p:pic>
      <p:pic>
        <p:nvPicPr>
          <p:cNvPr id="5" name="Picture 3"/>
          <p:cNvPicPr>
            <a:picLocks noChangeAspect="1" noChangeArrowheads="1"/>
          </p:cNvPicPr>
          <p:nvPr/>
        </p:nvPicPr>
        <p:blipFill>
          <a:blip r:embed="rId2" cstate="print"/>
          <a:srcRect/>
          <a:stretch>
            <a:fillRect/>
          </a:stretch>
        </p:blipFill>
        <p:spPr bwMode="auto">
          <a:xfrm>
            <a:off x="4267200" y="3673475"/>
            <a:ext cx="4719834" cy="3489325"/>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838200"/>
          </a:xfrm>
        </p:spPr>
        <p:txBody>
          <a:bodyPr>
            <a:normAutofit/>
          </a:bodyPr>
          <a:lstStyle/>
          <a:p>
            <a:r>
              <a:rPr lang="en-US" sz="3000" dirty="0" smtClean="0"/>
              <a:t>Panel categories</a:t>
            </a:r>
            <a:endParaRPr lang="en-US" sz="3000" dirty="0"/>
          </a:p>
        </p:txBody>
      </p:sp>
      <p:sp>
        <p:nvSpPr>
          <p:cNvPr id="7" name="Content Placeholder 6"/>
          <p:cNvSpPr>
            <a:spLocks noGrp="1"/>
          </p:cNvSpPr>
          <p:nvPr>
            <p:ph idx="1"/>
          </p:nvPr>
        </p:nvSpPr>
        <p:spPr>
          <a:xfrm>
            <a:off x="228600" y="473075"/>
            <a:ext cx="8686800" cy="5318125"/>
          </a:xfrm>
        </p:spPr>
        <p:txBody>
          <a:bodyPr>
            <a:noAutofit/>
          </a:bodyPr>
          <a:lstStyle/>
          <a:p>
            <a:r>
              <a:rPr lang="en-US" sz="2400" dirty="0" smtClean="0"/>
              <a:t>Low voltage/low power panels connecting 3 to 12 small segments of amorphous silicon PV voltage between 1.5 and 6V and outputs of a few mill-watts. Used for </a:t>
            </a:r>
            <a:r>
              <a:rPr lang="en-US" sz="2400" b="1" dirty="0" smtClean="0"/>
              <a:t>watches, clocks and calculators, cameras and devices for sensing light and dark, such as night light.</a:t>
            </a:r>
            <a:endParaRPr lang="en-US" sz="2400" b="1" dirty="0" smtClean="0"/>
          </a:p>
          <a:p>
            <a:r>
              <a:rPr lang="en-US" sz="2400" dirty="0" smtClean="0"/>
              <a:t> Small panels of 1-10 watts and 3-12V, with area from 100cm2 to 1000cm2. uses for </a:t>
            </a:r>
            <a:r>
              <a:rPr lang="en-US" sz="2400" b="1" dirty="0" smtClean="0"/>
              <a:t>radios, toys, small pumps, electric fences and trickle charging of batteries</a:t>
            </a:r>
            <a:r>
              <a:rPr lang="en-US" sz="2400" dirty="0" smtClean="0"/>
              <a:t>.</a:t>
            </a:r>
            <a:endParaRPr lang="en-US" sz="2400" dirty="0" smtClean="0"/>
          </a:p>
          <a:p>
            <a:r>
              <a:rPr lang="en-US" sz="2400" dirty="0" smtClean="0"/>
              <a:t>Large panels, ranging from  10 to 60 watts and generally either 6 or 12 volts, area of 1000cm2 to 5000cm2 are usually made by connecting from 10 to 36 full sized cells in series. Used for </a:t>
            </a:r>
            <a:r>
              <a:rPr lang="en-US" sz="2400" b="1" dirty="0" smtClean="0"/>
              <a:t>small pumps and caravan power or in arrays to provide power for houses, communications pumping and remote area power supplies</a:t>
            </a:r>
            <a:r>
              <a:rPr lang="en-US" sz="2400" dirty="0" smtClean="0"/>
              <a:t>.</a:t>
            </a:r>
            <a:endParaRPr lang="en-US" sz="2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841248"/>
          </a:xfrm>
        </p:spPr>
        <p:txBody>
          <a:bodyPr>
            <a:noAutofit/>
          </a:bodyPr>
          <a:lstStyle/>
          <a:p>
            <a:r>
              <a:rPr lang="en-US" sz="2400" dirty="0" smtClean="0"/>
              <a:t>Photovoltaic system for power generation</a:t>
            </a:r>
            <a:endParaRPr lang="en-US" sz="2400" dirty="0" smtClean="0"/>
          </a:p>
        </p:txBody>
      </p:sp>
      <p:pic>
        <p:nvPicPr>
          <p:cNvPr id="33794" name="Picture 2"/>
          <p:cNvPicPr>
            <a:picLocks noGrp="1" noChangeAspect="1" noChangeArrowheads="1"/>
          </p:cNvPicPr>
          <p:nvPr>
            <p:ph sz="half" idx="1"/>
          </p:nvPr>
        </p:nvPicPr>
        <p:blipFill>
          <a:blip r:embed="rId1" cstate="print"/>
          <a:stretch>
            <a:fillRect/>
          </a:stretch>
        </p:blipFill>
        <p:spPr bwMode="auto">
          <a:xfrm>
            <a:off x="1828800" y="685800"/>
            <a:ext cx="5791200" cy="2743201"/>
          </a:xfrm>
          <a:prstGeom prst="rect">
            <a:avLst/>
          </a:prstGeom>
          <a:noFill/>
          <a:ln w="9525">
            <a:noFill/>
            <a:miter lim="800000"/>
            <a:headEnd/>
            <a:tailEnd/>
          </a:ln>
          <a:effectLst/>
        </p:spPr>
      </p:pic>
      <p:sp>
        <p:nvSpPr>
          <p:cNvPr id="5" name="Content Placeholder 4"/>
          <p:cNvSpPr>
            <a:spLocks noGrp="1"/>
          </p:cNvSpPr>
          <p:nvPr>
            <p:ph sz="half" idx="2"/>
          </p:nvPr>
        </p:nvSpPr>
        <p:spPr>
          <a:xfrm>
            <a:off x="381000" y="3505200"/>
            <a:ext cx="8610600" cy="2819400"/>
          </a:xfrm>
        </p:spPr>
        <p:txBody>
          <a:bodyPr>
            <a:normAutofit fontScale="85000" lnSpcReduction="10000"/>
          </a:bodyPr>
          <a:lstStyle/>
          <a:p>
            <a:pPr marL="514350" indent="-514350">
              <a:buAutoNum type="alphaLcParenR"/>
            </a:pPr>
            <a:r>
              <a:rPr lang="en-US" dirty="0" smtClean="0"/>
              <a:t>A PV panel array ranging from to two to many hundreds of panels</a:t>
            </a:r>
            <a:endParaRPr lang="en-US" dirty="0" smtClean="0"/>
          </a:p>
          <a:p>
            <a:pPr marL="514350" indent="-514350">
              <a:buAutoNum type="alphaLcParenR"/>
            </a:pPr>
            <a:r>
              <a:rPr lang="en-US" dirty="0" smtClean="0"/>
              <a:t>Control panel: regulate power from the panels.</a:t>
            </a:r>
            <a:endParaRPr lang="en-US" dirty="0" smtClean="0"/>
          </a:p>
          <a:p>
            <a:pPr marL="514350" indent="-514350">
              <a:buAutoNum type="alphaLcParenR"/>
            </a:pPr>
            <a:r>
              <a:rPr lang="en-US" dirty="0" smtClean="0"/>
              <a:t>Power storage system: contains number of designed batteries.</a:t>
            </a:r>
            <a:endParaRPr lang="en-US" dirty="0" smtClean="0"/>
          </a:p>
          <a:p>
            <a:pPr marL="514350" indent="-514350">
              <a:buAutoNum type="alphaLcParenR"/>
            </a:pPr>
            <a:r>
              <a:rPr lang="en-US" dirty="0" smtClean="0"/>
              <a:t>Inverter: converting the DC to AC power(</a:t>
            </a:r>
            <a:r>
              <a:rPr lang="en-US" dirty="0" err="1" smtClean="0"/>
              <a:t>eg</a:t>
            </a:r>
            <a:r>
              <a:rPr lang="en-US" dirty="0" smtClean="0"/>
              <a:t> 240 V AC)</a:t>
            </a:r>
            <a:endParaRPr lang="en-US" dirty="0" smtClean="0"/>
          </a:p>
          <a:p>
            <a:pPr marL="514350" indent="-514350">
              <a:buAutoNum type="alphaLcParenR"/>
            </a:pPr>
            <a:r>
              <a:rPr lang="en-US" dirty="0" smtClean="0"/>
              <a:t>A backup power supplies such as diesel start </a:t>
            </a:r>
            <a:r>
              <a:rPr lang="en-US" smtClean="0"/>
              <a:t>up generators.</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229600" cy="1249362"/>
          </a:xfrm>
        </p:spPr>
        <p:txBody>
          <a:bodyPr/>
          <a:lstStyle/>
          <a:p>
            <a:r>
              <a:rPr lang="en-US" sz="3600">
                <a:solidFill>
                  <a:srgbClr val="FFCC00"/>
                </a:solidFill>
                <a:latin typeface="Palatino Linotype" pitchFamily="18" charset="0"/>
              </a:rPr>
              <a:t>PV Technology Classification</a:t>
            </a:r>
            <a:endParaRPr lang="en-US" sz="3600">
              <a:solidFill>
                <a:srgbClr val="FFCC00"/>
              </a:solidFill>
              <a:latin typeface="Palatino Linotype" pitchFamily="18" charset="0"/>
            </a:endParaRPr>
          </a:p>
        </p:txBody>
      </p:sp>
      <p:sp>
        <p:nvSpPr>
          <p:cNvPr id="5123" name="Rectangle 3"/>
          <p:cNvSpPr>
            <a:spLocks noGrp="1" noChangeArrowheads="1"/>
          </p:cNvSpPr>
          <p:nvPr>
            <p:ph type="body" idx="1"/>
          </p:nvPr>
        </p:nvSpPr>
        <p:spPr>
          <a:xfrm>
            <a:off x="457200" y="1295400"/>
            <a:ext cx="9006840" cy="4526280"/>
          </a:xfrm>
        </p:spPr>
        <p:txBody>
          <a:bodyPr>
            <a:normAutofit lnSpcReduction="10000"/>
          </a:bodyPr>
          <a:lstStyle/>
          <a:p>
            <a:pPr algn="ctr">
              <a:buFontTx/>
              <a:buNone/>
            </a:pPr>
            <a:endParaRPr lang="en-US" sz="2000" dirty="0">
              <a:solidFill>
                <a:schemeClr val="tx1"/>
              </a:solidFill>
              <a:latin typeface="Palatino Linotype" pitchFamily="18" charset="0"/>
            </a:endParaRPr>
          </a:p>
          <a:p>
            <a:pPr>
              <a:buFontTx/>
              <a:buNone/>
            </a:pPr>
            <a:r>
              <a:rPr lang="en-US" sz="2000" dirty="0">
                <a:solidFill>
                  <a:schemeClr val="tx1"/>
                </a:solidFill>
                <a:latin typeface="Palatino Linotype" pitchFamily="18" charset="0"/>
              </a:rPr>
              <a:t>   Silicon Crystalline Technology                   Thin Film Technology    </a:t>
            </a:r>
            <a:endParaRPr lang="en-US" sz="2000" dirty="0">
              <a:solidFill>
                <a:schemeClr val="tx1"/>
              </a:solidFill>
              <a:latin typeface="Palatino Linotype" pitchFamily="18" charset="0"/>
            </a:endParaRPr>
          </a:p>
          <a:p>
            <a:pPr>
              <a:buFontTx/>
              <a:buNone/>
            </a:pPr>
            <a:endParaRPr lang="en-US" sz="2000" dirty="0">
              <a:solidFill>
                <a:schemeClr val="tx1"/>
              </a:solidFill>
              <a:latin typeface="Palatino Linotype" pitchFamily="18" charset="0"/>
            </a:endParaRPr>
          </a:p>
          <a:p>
            <a:pPr>
              <a:buFontTx/>
              <a:buNone/>
            </a:pPr>
            <a:r>
              <a:rPr lang="en-US" sz="2000" dirty="0">
                <a:solidFill>
                  <a:schemeClr val="tx1"/>
                </a:solidFill>
                <a:latin typeface="Palatino Linotype" pitchFamily="18" charset="0"/>
              </a:rPr>
              <a:t>            Mono Crystalline PV Cells                     Amorphous Silicon PV Cells                                                       </a:t>
            </a:r>
            <a:endParaRPr lang="en-US" sz="2000" dirty="0">
              <a:solidFill>
                <a:schemeClr val="tx1"/>
              </a:solidFill>
              <a:latin typeface="Palatino Linotype" pitchFamily="18" charset="0"/>
            </a:endParaRPr>
          </a:p>
          <a:p>
            <a:pPr>
              <a:buFontTx/>
              <a:buNone/>
            </a:pPr>
            <a:r>
              <a:rPr lang="en-US" sz="2000" dirty="0">
                <a:solidFill>
                  <a:schemeClr val="tx1"/>
                </a:solidFill>
                <a:latin typeface="Palatino Linotype" pitchFamily="18" charset="0"/>
              </a:rPr>
              <a:t> </a:t>
            </a:r>
            <a:endParaRPr lang="en-US" sz="2000" dirty="0">
              <a:solidFill>
                <a:schemeClr val="tx1"/>
              </a:solidFill>
              <a:latin typeface="Palatino Linotype" pitchFamily="18" charset="0"/>
            </a:endParaRPr>
          </a:p>
          <a:p>
            <a:pPr>
              <a:buFontTx/>
              <a:buNone/>
            </a:pPr>
            <a:r>
              <a:rPr lang="en-US" sz="2000" dirty="0">
                <a:solidFill>
                  <a:schemeClr val="tx1"/>
                </a:solidFill>
                <a:latin typeface="Palatino Linotype" pitchFamily="18" charset="0"/>
              </a:rPr>
              <a:t>            Multi Crystalline PV Cells                 Poly Crystalline PV Cells</a:t>
            </a:r>
            <a:endParaRPr lang="en-US" sz="2000" dirty="0">
              <a:solidFill>
                <a:schemeClr val="tx1"/>
              </a:solidFill>
              <a:latin typeface="Palatino Linotype" pitchFamily="18" charset="0"/>
            </a:endParaRPr>
          </a:p>
          <a:p>
            <a:pPr>
              <a:buFontTx/>
              <a:buNone/>
            </a:pPr>
            <a:r>
              <a:rPr lang="en-US" sz="2000" dirty="0">
                <a:solidFill>
                  <a:schemeClr val="tx1"/>
                </a:solidFill>
                <a:latin typeface="Palatino Linotype" pitchFamily="18" charset="0"/>
              </a:rPr>
              <a:t>                                                                           </a:t>
            </a:r>
            <a:r>
              <a:rPr lang="" altLang="en-US" sz="2000" dirty="0">
                <a:solidFill>
                  <a:schemeClr val="tx1"/>
                </a:solidFill>
                <a:latin typeface="Palatino Linotype" pitchFamily="18" charset="0"/>
              </a:rPr>
              <a:t>(N</a:t>
            </a:r>
            <a:r>
              <a:rPr lang="en-US" sz="2000" dirty="0">
                <a:solidFill>
                  <a:schemeClr val="tx1"/>
                </a:solidFill>
                <a:latin typeface="Palatino Linotype" pitchFamily="18" charset="0"/>
              </a:rPr>
              <a:t>on-Silicon based)</a:t>
            </a:r>
            <a:endParaRPr lang="en-US" sz="2000" dirty="0">
              <a:solidFill>
                <a:schemeClr val="tx1"/>
              </a:solidFill>
              <a:latin typeface="Palatino Linotype" pitchFamily="18" charset="0"/>
            </a:endParaRPr>
          </a:p>
          <a:p>
            <a:pPr>
              <a:buFontTx/>
              <a:buNone/>
            </a:pPr>
            <a:r>
              <a:rPr lang="en-US" sz="2000" dirty="0">
                <a:solidFill>
                  <a:schemeClr val="accent1"/>
                </a:solidFill>
                <a:latin typeface="Palatino Linotype" pitchFamily="18" charset="0"/>
              </a:rPr>
              <a:t>                                                                                     </a:t>
            </a:r>
            <a:endParaRPr lang="en-US" sz="2000" dirty="0">
              <a:solidFill>
                <a:schemeClr val="accent1"/>
              </a:solidFill>
              <a:latin typeface="Palatino Linotype" pitchFamily="18" charset="0"/>
            </a:endParaRPr>
          </a:p>
          <a:p>
            <a:pPr>
              <a:buFontTx/>
              <a:buNone/>
            </a:pPr>
            <a:r>
              <a:rPr lang="en-US" sz="2000" dirty="0">
                <a:solidFill>
                  <a:schemeClr val="accent1"/>
                </a:solidFill>
                <a:latin typeface="Palatino Linotype" pitchFamily="18" charset="0"/>
              </a:rPr>
              <a:t>                                                                                     </a:t>
            </a:r>
            <a:endParaRPr lang="en-US" sz="2000" dirty="0">
              <a:solidFill>
                <a:schemeClr val="accent1"/>
              </a:solidFill>
              <a:latin typeface="Palatino Linotype" pitchFamily="18" charset="0"/>
            </a:endParaRPr>
          </a:p>
        </p:txBody>
      </p:sp>
      <p:sp>
        <p:nvSpPr>
          <p:cNvPr id="5124" name="Rectangle 4"/>
          <p:cNvSpPr>
            <a:spLocks noChangeArrowheads="1"/>
          </p:cNvSpPr>
          <p:nvPr/>
        </p:nvSpPr>
        <p:spPr bwMode="auto">
          <a:xfrm>
            <a:off x="304800" y="228600"/>
            <a:ext cx="8610600" cy="6324600"/>
          </a:xfrm>
          <a:prstGeom prst="rect">
            <a:avLst/>
          </a:prstGeom>
          <a:noFill/>
          <a:ln w="9525">
            <a:solidFill>
              <a:srgbClr val="5F5F5F"/>
            </a:solidFill>
            <a:miter lim="800000"/>
          </a:ln>
          <a:effectLst/>
        </p:spPr>
        <p:txBody>
          <a:bodyPr wrap="none" anchor="ctr"/>
          <a:lstStyle/>
          <a:p>
            <a:endParaRPr lang="en-US"/>
          </a:p>
        </p:txBody>
      </p:sp>
      <p:sp>
        <p:nvSpPr>
          <p:cNvPr id="5125" name="Line 5"/>
          <p:cNvSpPr>
            <a:spLocks noChangeShapeType="1"/>
          </p:cNvSpPr>
          <p:nvPr/>
        </p:nvSpPr>
        <p:spPr bwMode="auto">
          <a:xfrm>
            <a:off x="800100" y="1333500"/>
            <a:ext cx="7696200" cy="0"/>
          </a:xfrm>
          <a:prstGeom prst="line">
            <a:avLst/>
          </a:prstGeom>
          <a:noFill/>
          <a:ln w="9525">
            <a:solidFill>
              <a:srgbClr val="B2B2B2"/>
            </a:solidFill>
            <a:round/>
          </a:ln>
          <a:effectLst/>
        </p:spPr>
        <p:txBody>
          <a:bodyPr/>
          <a:lstStyle/>
          <a:p>
            <a:endParaRPr lang="en-US"/>
          </a:p>
        </p:txBody>
      </p:sp>
      <p:sp>
        <p:nvSpPr>
          <p:cNvPr id="5126" name="Line 6"/>
          <p:cNvSpPr>
            <a:spLocks noChangeShapeType="1"/>
          </p:cNvSpPr>
          <p:nvPr/>
        </p:nvSpPr>
        <p:spPr bwMode="auto">
          <a:xfrm>
            <a:off x="825500" y="2032000"/>
            <a:ext cx="0" cy="1371600"/>
          </a:xfrm>
          <a:prstGeom prst="line">
            <a:avLst/>
          </a:prstGeom>
          <a:noFill/>
          <a:ln w="9525">
            <a:solidFill>
              <a:srgbClr val="B2B2B2"/>
            </a:solidFill>
            <a:round/>
          </a:ln>
          <a:effectLst/>
        </p:spPr>
        <p:txBody>
          <a:bodyPr/>
          <a:lstStyle/>
          <a:p>
            <a:endParaRPr lang="en-US"/>
          </a:p>
        </p:txBody>
      </p:sp>
      <p:sp>
        <p:nvSpPr>
          <p:cNvPr id="5127" name="Line 7"/>
          <p:cNvSpPr>
            <a:spLocks noChangeShapeType="1"/>
          </p:cNvSpPr>
          <p:nvPr/>
        </p:nvSpPr>
        <p:spPr bwMode="auto">
          <a:xfrm>
            <a:off x="825500" y="3416300"/>
            <a:ext cx="381000" cy="0"/>
          </a:xfrm>
          <a:prstGeom prst="line">
            <a:avLst/>
          </a:prstGeom>
          <a:noFill/>
          <a:ln w="9525">
            <a:solidFill>
              <a:srgbClr val="B2B2B2"/>
            </a:solidFill>
            <a:round/>
          </a:ln>
          <a:effectLst/>
        </p:spPr>
        <p:txBody>
          <a:bodyPr/>
          <a:lstStyle/>
          <a:p>
            <a:endParaRPr lang="en-US"/>
          </a:p>
        </p:txBody>
      </p:sp>
      <p:sp>
        <p:nvSpPr>
          <p:cNvPr id="5128" name="Line 8"/>
          <p:cNvSpPr>
            <a:spLocks noChangeShapeType="1"/>
          </p:cNvSpPr>
          <p:nvPr/>
        </p:nvSpPr>
        <p:spPr bwMode="auto">
          <a:xfrm>
            <a:off x="825500" y="2590800"/>
            <a:ext cx="381000" cy="0"/>
          </a:xfrm>
          <a:prstGeom prst="line">
            <a:avLst/>
          </a:prstGeom>
          <a:noFill/>
          <a:ln w="9525">
            <a:solidFill>
              <a:srgbClr val="B2B2B2"/>
            </a:solidFill>
            <a:round/>
          </a:ln>
          <a:effectLst/>
        </p:spPr>
        <p:txBody>
          <a:bodyPr/>
          <a:lstStyle/>
          <a:p>
            <a:endParaRPr lang="en-US"/>
          </a:p>
        </p:txBody>
      </p:sp>
      <p:sp>
        <p:nvSpPr>
          <p:cNvPr id="5129" name="Line 9"/>
          <p:cNvSpPr>
            <a:spLocks noChangeShapeType="1"/>
          </p:cNvSpPr>
          <p:nvPr/>
        </p:nvSpPr>
        <p:spPr bwMode="auto">
          <a:xfrm>
            <a:off x="5384800" y="2057400"/>
            <a:ext cx="0" cy="1371600"/>
          </a:xfrm>
          <a:prstGeom prst="line">
            <a:avLst/>
          </a:prstGeom>
          <a:noFill/>
          <a:ln w="9525">
            <a:solidFill>
              <a:srgbClr val="B2B2B2"/>
            </a:solidFill>
            <a:round/>
          </a:ln>
          <a:effectLst/>
        </p:spPr>
        <p:txBody>
          <a:bodyPr/>
          <a:lstStyle/>
          <a:p>
            <a:endParaRPr lang="en-US"/>
          </a:p>
        </p:txBody>
      </p:sp>
      <p:sp>
        <p:nvSpPr>
          <p:cNvPr id="5130" name="Line 10"/>
          <p:cNvSpPr>
            <a:spLocks noChangeShapeType="1"/>
          </p:cNvSpPr>
          <p:nvPr/>
        </p:nvSpPr>
        <p:spPr bwMode="auto">
          <a:xfrm>
            <a:off x="5397500" y="2590800"/>
            <a:ext cx="381000" cy="0"/>
          </a:xfrm>
          <a:prstGeom prst="line">
            <a:avLst/>
          </a:prstGeom>
          <a:noFill/>
          <a:ln w="9525">
            <a:solidFill>
              <a:srgbClr val="B2B2B2"/>
            </a:solidFill>
            <a:round/>
          </a:ln>
          <a:effectLst/>
        </p:spPr>
        <p:txBody>
          <a:bodyPr/>
          <a:lstStyle/>
          <a:p>
            <a:endParaRPr lang="en-US"/>
          </a:p>
        </p:txBody>
      </p:sp>
      <p:sp>
        <p:nvSpPr>
          <p:cNvPr id="5131" name="Line 11"/>
          <p:cNvSpPr>
            <a:spLocks noChangeShapeType="1"/>
          </p:cNvSpPr>
          <p:nvPr/>
        </p:nvSpPr>
        <p:spPr bwMode="auto">
          <a:xfrm>
            <a:off x="5384800" y="3429000"/>
            <a:ext cx="381000" cy="0"/>
          </a:xfrm>
          <a:prstGeom prst="line">
            <a:avLst/>
          </a:prstGeom>
          <a:noFill/>
          <a:ln w="9525">
            <a:solidFill>
              <a:srgbClr val="B2B2B2"/>
            </a:solidFill>
            <a:round/>
          </a:ln>
          <a:effectLst/>
        </p:spPr>
        <p:txBody>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p:txBody>
          <a:bodyPr>
            <a:normAutofit fontScale="90000"/>
          </a:bodyPr>
          <a:lstStyle/>
          <a:p>
            <a:r>
              <a:rPr lang="en-US" sz="3600">
                <a:solidFill>
                  <a:srgbClr val="FFCC00"/>
                </a:solidFill>
                <a:latin typeface="Palatino Linotype" pitchFamily="18" charset="0"/>
              </a:rPr>
              <a:t>Silicon Crystalline Technology</a:t>
            </a:r>
            <a:endParaRPr lang="en-US" sz="3600">
              <a:solidFill>
                <a:srgbClr val="FFCC00"/>
              </a:solidFill>
              <a:latin typeface="Palatino Linotype" pitchFamily="18" charset="0"/>
            </a:endParaRPr>
          </a:p>
        </p:txBody>
      </p:sp>
      <p:sp>
        <p:nvSpPr>
          <p:cNvPr id="6147" name="Rectangle 3"/>
          <p:cNvSpPr>
            <a:spLocks noGrp="1" noChangeArrowheads="1"/>
          </p:cNvSpPr>
          <p:nvPr>
            <p:ph type="body" sz="half" idx="1"/>
          </p:nvPr>
        </p:nvSpPr>
        <p:spPr>
          <a:xfrm>
            <a:off x="457200" y="1600200"/>
            <a:ext cx="7772400" cy="1066800"/>
          </a:xfrm>
        </p:spPr>
        <p:txBody>
          <a:bodyPr/>
          <a:lstStyle/>
          <a:p>
            <a:pPr>
              <a:buSzPct val="70000"/>
              <a:buFont typeface="Wingdings" panose="05000000000000000000" pitchFamily="2" charset="2"/>
              <a:buChar char="§"/>
            </a:pPr>
            <a:r>
              <a:rPr lang="en-US" sz="2000" dirty="0">
                <a:solidFill>
                  <a:schemeClr val="accent6">
                    <a:lumMod val="50000"/>
                  </a:schemeClr>
                </a:solidFill>
                <a:latin typeface="Palatino Linotype" pitchFamily="18" charset="0"/>
              </a:rPr>
              <a:t>Currently makes up 86% of PV market  </a:t>
            </a:r>
            <a:endParaRPr lang="en-US" sz="2000" dirty="0">
              <a:solidFill>
                <a:schemeClr val="accent6">
                  <a:lumMod val="50000"/>
                </a:schemeClr>
              </a:solidFill>
              <a:latin typeface="Palatino Linotype" pitchFamily="18" charset="0"/>
            </a:endParaRPr>
          </a:p>
          <a:p>
            <a:pPr>
              <a:buSzPct val="70000"/>
              <a:buFont typeface="Wingdings" panose="05000000000000000000" pitchFamily="2" charset="2"/>
              <a:buChar char="§"/>
            </a:pPr>
            <a:r>
              <a:rPr lang="en-US" sz="2000" dirty="0">
                <a:solidFill>
                  <a:schemeClr val="accent6">
                    <a:lumMod val="50000"/>
                  </a:schemeClr>
                </a:solidFill>
                <a:latin typeface="Palatino Linotype" pitchFamily="18" charset="0"/>
              </a:rPr>
              <a:t> Very stable with module efficiencies 10-16%</a:t>
            </a:r>
            <a:endParaRPr lang="en-US" sz="2000" dirty="0">
              <a:solidFill>
                <a:schemeClr val="accent6">
                  <a:lumMod val="50000"/>
                </a:schemeClr>
              </a:solidFill>
              <a:latin typeface="Palatino Linotype" pitchFamily="18" charset="0"/>
            </a:endParaRPr>
          </a:p>
          <a:p>
            <a:pPr>
              <a:buSzPct val="70000"/>
              <a:buFont typeface="Wingdings" panose="05000000000000000000" pitchFamily="2" charset="2"/>
              <a:buChar char="§"/>
            </a:pPr>
            <a:endParaRPr lang="en-US" sz="2000" dirty="0">
              <a:solidFill>
                <a:schemeClr val="accent1"/>
              </a:solidFill>
              <a:latin typeface="Palatino Linotype" pitchFamily="18" charset="0"/>
            </a:endParaRPr>
          </a:p>
          <a:p>
            <a:pPr>
              <a:buSzPct val="70000"/>
              <a:buFont typeface="Wingdings" panose="05000000000000000000" pitchFamily="2" charset="2"/>
              <a:buChar char="§"/>
            </a:pPr>
            <a:endParaRPr lang="en-US" sz="2000" dirty="0">
              <a:solidFill>
                <a:schemeClr val="accent1"/>
              </a:solidFill>
              <a:latin typeface="Palatino Linotype" pitchFamily="18" charset="0"/>
            </a:endParaRPr>
          </a:p>
        </p:txBody>
      </p:sp>
      <p:pic>
        <p:nvPicPr>
          <p:cNvPr id="6152" name="Picture 8" descr="singlesolarcell"/>
          <p:cNvPicPr>
            <a:picLocks noGrp="1" noChangeAspect="1" noChangeArrowheads="1"/>
          </p:cNvPicPr>
          <p:nvPr>
            <p:ph sz="quarter" idx="2"/>
          </p:nvPr>
        </p:nvPicPr>
        <p:blipFill>
          <a:blip r:embed="rId1"/>
          <a:srcRect/>
          <a:stretch>
            <a:fillRect/>
          </a:stretch>
        </p:blipFill>
        <p:spPr>
          <a:xfrm>
            <a:off x="1066800" y="4800600"/>
            <a:ext cx="1428750" cy="1276350"/>
          </a:xfrm>
          <a:noFill/>
        </p:spPr>
      </p:pic>
      <p:sp>
        <p:nvSpPr>
          <p:cNvPr id="6149" name="Rectangle 5"/>
          <p:cNvSpPr>
            <a:spLocks noChangeArrowheads="1"/>
          </p:cNvSpPr>
          <p:nvPr/>
        </p:nvSpPr>
        <p:spPr bwMode="auto">
          <a:xfrm>
            <a:off x="304800" y="228600"/>
            <a:ext cx="8610600" cy="6324600"/>
          </a:xfrm>
          <a:prstGeom prst="rect">
            <a:avLst/>
          </a:prstGeom>
          <a:noFill/>
          <a:ln w="9525">
            <a:solidFill>
              <a:srgbClr val="5F5F5F"/>
            </a:solidFill>
            <a:miter lim="800000"/>
          </a:ln>
          <a:effectLst/>
        </p:spPr>
        <p:txBody>
          <a:bodyPr wrap="none" anchor="ctr"/>
          <a:lstStyle/>
          <a:p>
            <a:endParaRPr lang="en-US"/>
          </a:p>
        </p:txBody>
      </p:sp>
      <p:sp>
        <p:nvSpPr>
          <p:cNvPr id="6150" name="Line 6"/>
          <p:cNvSpPr>
            <a:spLocks noChangeShapeType="1"/>
          </p:cNvSpPr>
          <p:nvPr/>
        </p:nvSpPr>
        <p:spPr bwMode="auto">
          <a:xfrm>
            <a:off x="800100" y="1270000"/>
            <a:ext cx="7696200" cy="0"/>
          </a:xfrm>
          <a:prstGeom prst="line">
            <a:avLst/>
          </a:prstGeom>
          <a:noFill/>
          <a:ln w="9525">
            <a:solidFill>
              <a:srgbClr val="B2B2B2"/>
            </a:solidFill>
            <a:round/>
          </a:ln>
          <a:effectLst/>
        </p:spPr>
        <p:txBody>
          <a:bodyPr/>
          <a:lstStyle/>
          <a:p>
            <a:endParaRPr lang="en-US"/>
          </a:p>
        </p:txBody>
      </p:sp>
      <p:sp>
        <p:nvSpPr>
          <p:cNvPr id="6151" name="Text Box 7"/>
          <p:cNvSpPr txBox="1">
            <a:spLocks noChangeArrowheads="1"/>
          </p:cNvSpPr>
          <p:nvPr/>
        </p:nvSpPr>
        <p:spPr bwMode="auto">
          <a:xfrm>
            <a:off x="457200" y="2524125"/>
            <a:ext cx="4114800" cy="2073275"/>
          </a:xfrm>
          <a:prstGeom prst="rect">
            <a:avLst/>
          </a:prstGeom>
          <a:noFill/>
          <a:ln w="9525">
            <a:noFill/>
            <a:miter lim="800000"/>
          </a:ln>
          <a:effectLst/>
        </p:spPr>
        <p:txBody>
          <a:bodyPr>
            <a:spAutoFit/>
          </a:bodyPr>
          <a:lstStyle/>
          <a:p>
            <a:pPr>
              <a:spcBef>
                <a:spcPct val="50000"/>
              </a:spcBef>
            </a:pPr>
            <a:r>
              <a:rPr lang="en-US" sz="2000" dirty="0">
                <a:latin typeface="Palatino Linotype" pitchFamily="18" charset="0"/>
              </a:rPr>
              <a:t>Mono crystalline PV Cells</a:t>
            </a:r>
            <a:endParaRPr lang="en-US" sz="2000" dirty="0">
              <a:latin typeface="Palatino Linotype" pitchFamily="18" charset="0"/>
            </a:endParaRPr>
          </a:p>
          <a:p>
            <a:pPr>
              <a:spcBef>
                <a:spcPct val="50000"/>
              </a:spcBef>
              <a:buClr>
                <a:schemeClr val="bg1"/>
              </a:buClr>
              <a:buSzPct val="70000"/>
              <a:buFontTx/>
              <a:buChar char="•"/>
            </a:pPr>
            <a:r>
              <a:rPr lang="en-US" sz="2000" dirty="0">
                <a:solidFill>
                  <a:schemeClr val="accent6">
                    <a:lumMod val="50000"/>
                  </a:schemeClr>
                </a:solidFill>
                <a:latin typeface="Palatino Linotype" pitchFamily="18" charset="0"/>
              </a:rPr>
              <a:t>Made using saw-cut from single cylindrical crystal of Si</a:t>
            </a:r>
            <a:endParaRPr lang="en-US" sz="2000" dirty="0">
              <a:solidFill>
                <a:schemeClr val="accent6">
                  <a:lumMod val="50000"/>
                </a:schemeClr>
              </a:solidFill>
              <a:latin typeface="Palatino Linotype" pitchFamily="18" charset="0"/>
            </a:endParaRPr>
          </a:p>
          <a:p>
            <a:pPr>
              <a:spcBef>
                <a:spcPct val="50000"/>
              </a:spcBef>
              <a:buClr>
                <a:schemeClr val="bg1"/>
              </a:buClr>
              <a:buSzPct val="70000"/>
              <a:buFontTx/>
              <a:buChar char="•"/>
            </a:pPr>
            <a:r>
              <a:rPr lang="en-US" sz="2000" dirty="0">
                <a:solidFill>
                  <a:schemeClr val="accent6">
                    <a:lumMod val="50000"/>
                  </a:schemeClr>
                </a:solidFill>
                <a:latin typeface="Palatino Linotype" pitchFamily="18" charset="0"/>
              </a:rPr>
              <a:t>Operating efficiency up to 15%</a:t>
            </a:r>
            <a:endParaRPr lang="en-US" sz="2000" dirty="0">
              <a:solidFill>
                <a:schemeClr val="accent6">
                  <a:lumMod val="50000"/>
                </a:schemeClr>
              </a:solidFill>
              <a:latin typeface="Palatino Linotype" pitchFamily="18" charset="0"/>
            </a:endParaRPr>
          </a:p>
          <a:p>
            <a:pPr>
              <a:spcBef>
                <a:spcPct val="50000"/>
              </a:spcBef>
            </a:pPr>
            <a:endParaRPr lang="en-US" sz="2000" dirty="0">
              <a:solidFill>
                <a:schemeClr val="accent1"/>
              </a:solidFill>
              <a:latin typeface="Palatino Linotype" pitchFamily="18" charset="0"/>
            </a:endParaRPr>
          </a:p>
        </p:txBody>
      </p:sp>
      <p:sp>
        <p:nvSpPr>
          <p:cNvPr id="6157" name="Text Box 13"/>
          <p:cNvSpPr txBox="1">
            <a:spLocks noChangeArrowheads="1"/>
          </p:cNvSpPr>
          <p:nvPr/>
        </p:nvSpPr>
        <p:spPr bwMode="auto">
          <a:xfrm>
            <a:off x="4953000" y="2514600"/>
            <a:ext cx="3352800" cy="2378075"/>
          </a:xfrm>
          <a:prstGeom prst="rect">
            <a:avLst/>
          </a:prstGeom>
          <a:noFill/>
          <a:ln w="9525">
            <a:noFill/>
            <a:miter lim="800000"/>
          </a:ln>
          <a:effectLst/>
        </p:spPr>
        <p:txBody>
          <a:bodyPr>
            <a:spAutoFit/>
          </a:bodyPr>
          <a:lstStyle/>
          <a:p>
            <a:pPr>
              <a:spcBef>
                <a:spcPct val="50000"/>
              </a:spcBef>
            </a:pPr>
            <a:r>
              <a:rPr lang="en-US" sz="2000" dirty="0">
                <a:latin typeface="Palatino Linotype" pitchFamily="18" charset="0"/>
              </a:rPr>
              <a:t>Multi Crystalline PV Cells</a:t>
            </a:r>
            <a:endParaRPr lang="en-US" sz="2000" dirty="0">
              <a:latin typeface="Palatino Linotype" pitchFamily="18" charset="0"/>
            </a:endParaRPr>
          </a:p>
          <a:p>
            <a:pPr>
              <a:spcBef>
                <a:spcPct val="50000"/>
              </a:spcBef>
              <a:buClr>
                <a:schemeClr val="bg1"/>
              </a:buClr>
              <a:buSzPct val="70000"/>
              <a:buFontTx/>
              <a:buChar char="•"/>
            </a:pPr>
            <a:r>
              <a:rPr lang="en-US" sz="2000" dirty="0">
                <a:solidFill>
                  <a:schemeClr val="accent6">
                    <a:lumMod val="50000"/>
                  </a:schemeClr>
                </a:solidFill>
                <a:latin typeface="Palatino Linotype" pitchFamily="18" charset="0"/>
              </a:rPr>
              <a:t>Caste from ingot of melted and </a:t>
            </a:r>
            <a:r>
              <a:rPr lang="en-US" sz="2000" dirty="0" err="1">
                <a:solidFill>
                  <a:schemeClr val="accent6">
                    <a:lumMod val="50000"/>
                  </a:schemeClr>
                </a:solidFill>
                <a:latin typeface="Palatino Linotype" pitchFamily="18" charset="0"/>
              </a:rPr>
              <a:t>recrystallised</a:t>
            </a:r>
            <a:r>
              <a:rPr lang="en-US" sz="2000" dirty="0">
                <a:solidFill>
                  <a:schemeClr val="accent6">
                    <a:lumMod val="50000"/>
                  </a:schemeClr>
                </a:solidFill>
                <a:latin typeface="Palatino Linotype" pitchFamily="18" charset="0"/>
              </a:rPr>
              <a:t> silicon</a:t>
            </a:r>
            <a:endParaRPr lang="en-US" sz="2000" dirty="0">
              <a:solidFill>
                <a:schemeClr val="accent6">
                  <a:lumMod val="50000"/>
                </a:schemeClr>
              </a:solidFill>
              <a:latin typeface="Palatino Linotype" pitchFamily="18" charset="0"/>
            </a:endParaRPr>
          </a:p>
          <a:p>
            <a:pPr>
              <a:spcBef>
                <a:spcPct val="50000"/>
              </a:spcBef>
              <a:buClr>
                <a:schemeClr val="bg1"/>
              </a:buClr>
              <a:buSzPct val="70000"/>
              <a:buFontTx/>
              <a:buChar char="•"/>
            </a:pPr>
            <a:r>
              <a:rPr lang="en-US" sz="2000" dirty="0">
                <a:solidFill>
                  <a:schemeClr val="accent6">
                    <a:lumMod val="50000"/>
                  </a:schemeClr>
                </a:solidFill>
                <a:latin typeface="Palatino Linotype" pitchFamily="18" charset="0"/>
              </a:rPr>
              <a:t>Cell efficiency ~12%</a:t>
            </a:r>
            <a:endParaRPr lang="en-US" sz="2000" dirty="0">
              <a:solidFill>
                <a:schemeClr val="accent6">
                  <a:lumMod val="50000"/>
                </a:schemeClr>
              </a:solidFill>
              <a:latin typeface="Palatino Linotype" pitchFamily="18" charset="0"/>
            </a:endParaRPr>
          </a:p>
          <a:p>
            <a:pPr>
              <a:spcBef>
                <a:spcPct val="50000"/>
              </a:spcBef>
              <a:buClr>
                <a:schemeClr val="bg1"/>
              </a:buClr>
              <a:buSzPct val="70000"/>
              <a:buFontTx/>
              <a:buChar char="•"/>
            </a:pPr>
            <a:r>
              <a:rPr lang="en-US" sz="2000" dirty="0">
                <a:solidFill>
                  <a:schemeClr val="accent6">
                    <a:lumMod val="50000"/>
                  </a:schemeClr>
                </a:solidFill>
                <a:latin typeface="Palatino Linotype" pitchFamily="18" charset="0"/>
              </a:rPr>
              <a:t>Accounts for 90% of crystalline Si market </a:t>
            </a:r>
            <a:endParaRPr lang="en-US" sz="2000" dirty="0">
              <a:solidFill>
                <a:schemeClr val="accent6">
                  <a:lumMod val="50000"/>
                </a:schemeClr>
              </a:solidFill>
              <a:latin typeface="Palatino Linotype" pitchFamily="18" charset="0"/>
            </a:endParaRPr>
          </a:p>
        </p:txBody>
      </p:sp>
      <p:sp>
        <p:nvSpPr>
          <p:cNvPr id="6158" name="Line 14"/>
          <p:cNvSpPr>
            <a:spLocks noChangeShapeType="1"/>
          </p:cNvSpPr>
          <p:nvPr/>
        </p:nvSpPr>
        <p:spPr bwMode="auto">
          <a:xfrm>
            <a:off x="533400" y="2921000"/>
            <a:ext cx="3048000" cy="0"/>
          </a:xfrm>
          <a:prstGeom prst="line">
            <a:avLst/>
          </a:prstGeom>
          <a:noFill/>
          <a:ln w="9525">
            <a:solidFill>
              <a:srgbClr val="808080"/>
            </a:solidFill>
            <a:round/>
          </a:ln>
          <a:effectLst/>
        </p:spPr>
        <p:txBody>
          <a:bodyPr/>
          <a:lstStyle/>
          <a:p>
            <a:endParaRPr lang="en-US"/>
          </a:p>
        </p:txBody>
      </p:sp>
      <p:sp>
        <p:nvSpPr>
          <p:cNvPr id="6159" name="Line 15"/>
          <p:cNvSpPr>
            <a:spLocks noChangeShapeType="1"/>
          </p:cNvSpPr>
          <p:nvPr/>
        </p:nvSpPr>
        <p:spPr bwMode="auto">
          <a:xfrm>
            <a:off x="5029200" y="2921000"/>
            <a:ext cx="3048000" cy="0"/>
          </a:xfrm>
          <a:prstGeom prst="line">
            <a:avLst/>
          </a:prstGeom>
          <a:noFill/>
          <a:ln w="9525">
            <a:solidFill>
              <a:srgbClr val="808080"/>
            </a:solidFill>
            <a:round/>
          </a:ln>
          <a:effectLst/>
        </p:spPr>
        <p:txBody>
          <a:bodyPr/>
          <a:lstStyle/>
          <a:p>
            <a:endParaRPr lang="en-US"/>
          </a:p>
        </p:txBody>
      </p:sp>
      <p:pic>
        <p:nvPicPr>
          <p:cNvPr id="6162" name="Picture 18" descr="light125"/>
          <p:cNvPicPr>
            <a:picLocks noGrp="1" noChangeAspect="1" noChangeArrowheads="1"/>
          </p:cNvPicPr>
          <p:nvPr>
            <p:ph sz="quarter" idx="3"/>
          </p:nvPr>
        </p:nvPicPr>
        <p:blipFill>
          <a:blip r:embed="rId2"/>
          <a:srcRect/>
          <a:stretch>
            <a:fillRect/>
          </a:stretch>
        </p:blipFill>
        <p:spPr>
          <a:xfrm>
            <a:off x="5309870" y="5133975"/>
            <a:ext cx="2486025" cy="1419225"/>
          </a:xfr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noFill/>
        </p:spPr>
        <p:txBody>
          <a:bodyPr/>
          <a:lstStyle/>
          <a:p>
            <a:r>
              <a:rPr lang="en-US" sz="3600">
                <a:solidFill>
                  <a:srgbClr val="FFCC00"/>
                </a:solidFill>
                <a:latin typeface="Palatino Linotype" pitchFamily="18" charset="0"/>
              </a:rPr>
              <a:t>Thin Film Technology</a:t>
            </a:r>
            <a:r>
              <a:rPr lang="en-US" sz="3600">
                <a:latin typeface="Palatino Linotype" pitchFamily="18" charset="0"/>
              </a:rPr>
              <a:t> </a:t>
            </a:r>
            <a:endParaRPr lang="en-US" sz="3600">
              <a:latin typeface="Palatino Linotype" pitchFamily="18" charset="0"/>
            </a:endParaRPr>
          </a:p>
        </p:txBody>
      </p:sp>
      <p:sp>
        <p:nvSpPr>
          <p:cNvPr id="11267" name="Rectangle 3"/>
          <p:cNvSpPr>
            <a:spLocks noGrp="1" noChangeArrowheads="1"/>
          </p:cNvSpPr>
          <p:nvPr>
            <p:ph type="body" sz="half" idx="1"/>
          </p:nvPr>
        </p:nvSpPr>
        <p:spPr>
          <a:xfrm>
            <a:off x="457200" y="1536700"/>
            <a:ext cx="8001000" cy="1739900"/>
          </a:xfrm>
        </p:spPr>
        <p:txBody>
          <a:bodyPr/>
          <a:lstStyle/>
          <a:p>
            <a:pPr>
              <a:lnSpc>
                <a:spcPct val="80000"/>
              </a:lnSpc>
              <a:buSzPct val="70000"/>
              <a:buFont typeface="Wingdings" panose="05000000000000000000" pitchFamily="2" charset="2"/>
              <a:buChar char="§"/>
            </a:pPr>
            <a:r>
              <a:rPr lang="en-US" sz="2000" dirty="0">
                <a:solidFill>
                  <a:schemeClr val="accent6">
                    <a:lumMod val="50000"/>
                  </a:schemeClr>
                </a:solidFill>
                <a:latin typeface="Palatino Linotype" pitchFamily="18" charset="0"/>
              </a:rPr>
              <a:t>Silicon deposited in a continuous on a base material such as glass, metal or polymers</a:t>
            </a:r>
            <a:endParaRPr lang="en-US" sz="2000" dirty="0">
              <a:solidFill>
                <a:schemeClr val="accent6">
                  <a:lumMod val="50000"/>
                </a:schemeClr>
              </a:solidFill>
              <a:latin typeface="Palatino Linotype" pitchFamily="18" charset="0"/>
            </a:endParaRPr>
          </a:p>
          <a:p>
            <a:pPr>
              <a:lnSpc>
                <a:spcPct val="80000"/>
              </a:lnSpc>
              <a:buSzPct val="70000"/>
              <a:buFont typeface="Wingdings" panose="05000000000000000000" pitchFamily="2" charset="2"/>
              <a:buChar char="§"/>
            </a:pPr>
            <a:r>
              <a:rPr lang="en-US" sz="2000" dirty="0">
                <a:solidFill>
                  <a:schemeClr val="accent6">
                    <a:lumMod val="50000"/>
                  </a:schemeClr>
                </a:solidFill>
                <a:latin typeface="Palatino Linotype" pitchFamily="18" charset="0"/>
              </a:rPr>
              <a:t>Thin-film crystalline solar cell consists of layers about 10μm thick compared with 200-300μm layers for crystalline silicon cells</a:t>
            </a:r>
            <a:endParaRPr lang="en-US" sz="2000" dirty="0">
              <a:solidFill>
                <a:schemeClr val="accent6">
                  <a:lumMod val="50000"/>
                </a:schemeClr>
              </a:solidFill>
              <a:latin typeface="Palatino Linotype" pitchFamily="18" charset="0"/>
            </a:endParaRPr>
          </a:p>
          <a:p>
            <a:pPr>
              <a:lnSpc>
                <a:spcPct val="80000"/>
              </a:lnSpc>
              <a:buSzPct val="70000"/>
              <a:buFont typeface="Wingdings" panose="05000000000000000000" pitchFamily="2" charset="2"/>
              <a:buNone/>
            </a:pPr>
            <a:endParaRPr lang="en-US" sz="2000" dirty="0">
              <a:solidFill>
                <a:schemeClr val="accent1"/>
              </a:solidFill>
              <a:latin typeface="Palatino Linotype" pitchFamily="18" charset="0"/>
            </a:endParaRPr>
          </a:p>
          <a:p>
            <a:pPr>
              <a:lnSpc>
                <a:spcPct val="80000"/>
              </a:lnSpc>
              <a:buSzPct val="70000"/>
              <a:buFont typeface="Wingdings" panose="05000000000000000000" pitchFamily="2" charset="2"/>
              <a:buNone/>
            </a:pPr>
            <a:r>
              <a:rPr lang="en-US" sz="1600" dirty="0">
                <a:solidFill>
                  <a:schemeClr val="accent1"/>
                </a:solidFill>
                <a:latin typeface="Palatino Linotype" pitchFamily="18" charset="0"/>
              </a:rPr>
              <a:t>   </a:t>
            </a:r>
            <a:endParaRPr lang="en-US" sz="1600" dirty="0">
              <a:solidFill>
                <a:schemeClr val="accent1"/>
              </a:solidFill>
              <a:latin typeface="Palatino Linotype" pitchFamily="18" charset="0"/>
            </a:endParaRPr>
          </a:p>
        </p:txBody>
      </p:sp>
      <p:sp>
        <p:nvSpPr>
          <p:cNvPr id="11268" name="Rectangle 4"/>
          <p:cNvSpPr>
            <a:spLocks noChangeArrowheads="1"/>
          </p:cNvSpPr>
          <p:nvPr/>
        </p:nvSpPr>
        <p:spPr bwMode="auto">
          <a:xfrm>
            <a:off x="304800" y="228600"/>
            <a:ext cx="8610600" cy="6324600"/>
          </a:xfrm>
          <a:prstGeom prst="rect">
            <a:avLst/>
          </a:prstGeom>
          <a:noFill/>
          <a:ln w="9525">
            <a:solidFill>
              <a:srgbClr val="5F5F5F"/>
            </a:solidFill>
            <a:miter lim="800000"/>
          </a:ln>
          <a:effectLst/>
        </p:spPr>
        <p:txBody>
          <a:bodyPr wrap="none" anchor="ctr"/>
          <a:lstStyle/>
          <a:p>
            <a:endParaRPr lang="en-US"/>
          </a:p>
        </p:txBody>
      </p:sp>
      <p:sp>
        <p:nvSpPr>
          <p:cNvPr id="11269" name="Line 5"/>
          <p:cNvSpPr>
            <a:spLocks noChangeShapeType="1"/>
          </p:cNvSpPr>
          <p:nvPr/>
        </p:nvSpPr>
        <p:spPr bwMode="auto">
          <a:xfrm>
            <a:off x="762000" y="1257300"/>
            <a:ext cx="7696200" cy="0"/>
          </a:xfrm>
          <a:prstGeom prst="line">
            <a:avLst/>
          </a:prstGeom>
          <a:noFill/>
          <a:ln w="9525">
            <a:solidFill>
              <a:srgbClr val="B2B2B2"/>
            </a:solidFill>
            <a:round/>
          </a:ln>
          <a:effectLst/>
        </p:spPr>
        <p:txBody>
          <a:bodyPr/>
          <a:lstStyle/>
          <a:p>
            <a:endParaRPr lang="en-US"/>
          </a:p>
        </p:txBody>
      </p:sp>
      <p:pic>
        <p:nvPicPr>
          <p:cNvPr id="11278" name="Picture 14" descr="thinfilm"/>
          <p:cNvPicPr>
            <a:picLocks noGrp="1" noChangeAspect="1" noChangeArrowheads="1"/>
          </p:cNvPicPr>
          <p:nvPr>
            <p:ph sz="half" idx="2"/>
          </p:nvPr>
        </p:nvPicPr>
        <p:blipFill>
          <a:blip r:embed="rId1"/>
          <a:srcRect/>
          <a:stretch>
            <a:fillRect/>
          </a:stretch>
        </p:blipFill>
        <p:spPr>
          <a:xfrm>
            <a:off x="5105400" y="3276600"/>
            <a:ext cx="3429000" cy="2563813"/>
          </a:xfrm>
          <a:noFill/>
        </p:spPr>
      </p:pic>
      <p:sp>
        <p:nvSpPr>
          <p:cNvPr id="11280" name="Text Box 16"/>
          <p:cNvSpPr txBox="1">
            <a:spLocks noChangeArrowheads="1"/>
          </p:cNvSpPr>
          <p:nvPr/>
        </p:nvSpPr>
        <p:spPr bwMode="auto">
          <a:xfrm>
            <a:off x="838200" y="2971800"/>
            <a:ext cx="3200400" cy="2682875"/>
          </a:xfrm>
          <a:prstGeom prst="rect">
            <a:avLst/>
          </a:prstGeom>
          <a:noFill/>
          <a:ln w="9525">
            <a:noFill/>
            <a:miter lim="800000"/>
          </a:ln>
          <a:effectLst/>
        </p:spPr>
        <p:txBody>
          <a:bodyPr>
            <a:spAutoFit/>
          </a:bodyPr>
          <a:lstStyle/>
          <a:p>
            <a:r>
              <a:rPr lang="en-US" sz="2000" dirty="0">
                <a:solidFill>
                  <a:schemeClr val="accent6">
                    <a:lumMod val="50000"/>
                  </a:schemeClr>
                </a:solidFill>
                <a:latin typeface="Palatino Linotype" pitchFamily="18" charset="0"/>
              </a:rPr>
              <a:t>PROS</a:t>
            </a:r>
            <a:endParaRPr lang="en-US" sz="2000" dirty="0">
              <a:solidFill>
                <a:schemeClr val="accent6">
                  <a:lumMod val="50000"/>
                </a:schemeClr>
              </a:solidFill>
              <a:latin typeface="Palatino Linotype" pitchFamily="18" charset="0"/>
            </a:endParaRPr>
          </a:p>
          <a:p>
            <a:pPr>
              <a:buSzPct val="85000"/>
              <a:buFontTx/>
              <a:buChar char="•"/>
            </a:pPr>
            <a:r>
              <a:rPr lang="en-US" sz="2000" dirty="0">
                <a:solidFill>
                  <a:schemeClr val="accent6">
                    <a:lumMod val="50000"/>
                  </a:schemeClr>
                </a:solidFill>
                <a:latin typeface="Palatino Linotype" pitchFamily="18" charset="0"/>
              </a:rPr>
              <a:t> Low cost substrate and fabrication process</a:t>
            </a:r>
            <a:endParaRPr lang="en-US" sz="2000" dirty="0">
              <a:solidFill>
                <a:schemeClr val="accent6">
                  <a:lumMod val="50000"/>
                </a:schemeClr>
              </a:solidFill>
              <a:latin typeface="Palatino Linotype" pitchFamily="18" charset="0"/>
            </a:endParaRPr>
          </a:p>
          <a:p>
            <a:endParaRPr lang="en-US" sz="2000" dirty="0">
              <a:solidFill>
                <a:schemeClr val="accent6">
                  <a:lumMod val="50000"/>
                </a:schemeClr>
              </a:solidFill>
              <a:latin typeface="Palatino Linotype" pitchFamily="18" charset="0"/>
            </a:endParaRPr>
          </a:p>
          <a:p>
            <a:pPr>
              <a:buSzPct val="85000"/>
            </a:pPr>
            <a:r>
              <a:rPr lang="en-US" sz="2000" dirty="0">
                <a:solidFill>
                  <a:schemeClr val="accent6">
                    <a:lumMod val="50000"/>
                  </a:schemeClr>
                </a:solidFill>
                <a:latin typeface="Palatino Linotype" pitchFamily="18" charset="0"/>
              </a:rPr>
              <a:t>CONS</a:t>
            </a:r>
            <a:endParaRPr lang="en-US" sz="2000" dirty="0">
              <a:solidFill>
                <a:schemeClr val="accent6">
                  <a:lumMod val="50000"/>
                </a:schemeClr>
              </a:solidFill>
              <a:latin typeface="Palatino Linotype" pitchFamily="18" charset="0"/>
            </a:endParaRPr>
          </a:p>
          <a:p>
            <a:pPr>
              <a:buSzPct val="85000"/>
              <a:buFontTx/>
              <a:buChar char="•"/>
            </a:pPr>
            <a:r>
              <a:rPr lang="en-US" sz="2000" dirty="0">
                <a:solidFill>
                  <a:schemeClr val="accent6">
                    <a:lumMod val="50000"/>
                  </a:schemeClr>
                </a:solidFill>
                <a:latin typeface="Palatino Linotype" pitchFamily="18" charset="0"/>
              </a:rPr>
              <a:t> Not very stable </a:t>
            </a:r>
            <a:endParaRPr lang="en-US" sz="2000" dirty="0">
              <a:solidFill>
                <a:schemeClr val="accent6">
                  <a:lumMod val="50000"/>
                </a:schemeClr>
              </a:solidFill>
              <a:latin typeface="Palatino Linotype" pitchFamily="18" charset="0"/>
            </a:endParaRPr>
          </a:p>
          <a:p>
            <a:endParaRPr lang="en-US" sz="2000" dirty="0">
              <a:solidFill>
                <a:schemeClr val="accent1"/>
              </a:solidFill>
              <a:latin typeface="Palatino Linotype" pitchFamily="18" charset="0"/>
            </a:endParaRPr>
          </a:p>
          <a:p>
            <a:pPr>
              <a:spcBef>
                <a:spcPct val="50000"/>
              </a:spcBef>
            </a:pPr>
            <a:endParaRPr lang="en-US" sz="2000" dirty="0">
              <a:latin typeface="Palatino Linotype" pitchFamily="18" charset="0"/>
            </a:endParaRPr>
          </a:p>
        </p:txBody>
      </p:sp>
      <p:sp>
        <p:nvSpPr>
          <p:cNvPr id="11281" name="Rectangle 17"/>
          <p:cNvSpPr>
            <a:spLocks noChangeArrowheads="1"/>
          </p:cNvSpPr>
          <p:nvPr/>
        </p:nvSpPr>
        <p:spPr bwMode="auto">
          <a:xfrm>
            <a:off x="4965700" y="3136900"/>
            <a:ext cx="3657600" cy="2819400"/>
          </a:xfrm>
          <a:prstGeom prst="rect">
            <a:avLst/>
          </a:prstGeom>
          <a:noFill/>
          <a:ln w="9525">
            <a:solidFill>
              <a:srgbClr val="808080"/>
            </a:solidFill>
            <a:miter lim="800000"/>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Grp="1" noChangeArrowheads="1"/>
          </p:cNvSpPr>
          <p:nvPr>
            <p:ph type="title"/>
          </p:nvPr>
        </p:nvSpPr>
        <p:spPr/>
        <p:txBody>
          <a:bodyPr/>
          <a:lstStyle/>
          <a:p>
            <a:r>
              <a:rPr lang="en-US" sz="3600">
                <a:solidFill>
                  <a:srgbClr val="FFCC00"/>
                </a:solidFill>
                <a:latin typeface="Palatino Linotype" pitchFamily="18" charset="0"/>
              </a:rPr>
              <a:t>Amorphous Silicon PV Cells</a:t>
            </a:r>
            <a:endParaRPr lang="en-US" sz="3600">
              <a:solidFill>
                <a:srgbClr val="FFCC00"/>
              </a:solidFill>
              <a:latin typeface="Palatino Linotype" pitchFamily="18" charset="0"/>
            </a:endParaRPr>
          </a:p>
        </p:txBody>
      </p:sp>
      <p:sp>
        <p:nvSpPr>
          <p:cNvPr id="13320" name="Rectangle 8"/>
          <p:cNvSpPr>
            <a:spLocks noChangeArrowheads="1"/>
          </p:cNvSpPr>
          <p:nvPr/>
        </p:nvSpPr>
        <p:spPr bwMode="auto">
          <a:xfrm>
            <a:off x="304800" y="228600"/>
            <a:ext cx="8610600" cy="6324600"/>
          </a:xfrm>
          <a:prstGeom prst="rect">
            <a:avLst/>
          </a:prstGeom>
          <a:noFill/>
          <a:ln w="9525">
            <a:solidFill>
              <a:srgbClr val="5F5F5F"/>
            </a:solidFill>
            <a:miter lim="800000"/>
          </a:ln>
          <a:effectLst/>
        </p:spPr>
        <p:txBody>
          <a:bodyPr wrap="none" anchor="ctr"/>
          <a:lstStyle/>
          <a:p>
            <a:endParaRPr lang="en-US"/>
          </a:p>
        </p:txBody>
      </p:sp>
      <p:sp>
        <p:nvSpPr>
          <p:cNvPr id="13321" name="Line 9"/>
          <p:cNvSpPr>
            <a:spLocks noChangeShapeType="1"/>
          </p:cNvSpPr>
          <p:nvPr/>
        </p:nvSpPr>
        <p:spPr bwMode="auto">
          <a:xfrm>
            <a:off x="762000" y="1244600"/>
            <a:ext cx="7696200" cy="0"/>
          </a:xfrm>
          <a:prstGeom prst="line">
            <a:avLst/>
          </a:prstGeom>
          <a:noFill/>
          <a:ln w="9525">
            <a:solidFill>
              <a:srgbClr val="B2B2B2"/>
            </a:solidFill>
            <a:round/>
          </a:ln>
          <a:effectLst/>
        </p:spPr>
        <p:txBody>
          <a:bodyPr/>
          <a:lstStyle/>
          <a:p>
            <a:endParaRPr lang="en-US"/>
          </a:p>
        </p:txBody>
      </p:sp>
      <p:sp>
        <p:nvSpPr>
          <p:cNvPr id="13322" name="Text Box 10"/>
          <p:cNvSpPr txBox="1">
            <a:spLocks noChangeArrowheads="1"/>
          </p:cNvSpPr>
          <p:nvPr/>
        </p:nvSpPr>
        <p:spPr bwMode="auto">
          <a:xfrm>
            <a:off x="685800" y="1447800"/>
            <a:ext cx="5486400" cy="1768475"/>
          </a:xfrm>
          <a:prstGeom prst="rect">
            <a:avLst/>
          </a:prstGeom>
          <a:noFill/>
          <a:ln w="9525">
            <a:noFill/>
            <a:miter lim="800000"/>
          </a:ln>
          <a:effectLst/>
        </p:spPr>
        <p:txBody>
          <a:bodyPr>
            <a:spAutoFit/>
          </a:bodyPr>
          <a:lstStyle/>
          <a:p>
            <a:pPr>
              <a:spcBef>
                <a:spcPct val="50000"/>
              </a:spcBef>
              <a:buSzPct val="70000"/>
              <a:buFont typeface="Wingdings" panose="05000000000000000000" pitchFamily="2" charset="2"/>
              <a:buChar char="§"/>
            </a:pPr>
            <a:r>
              <a:rPr lang="en-US" sz="2000" dirty="0">
                <a:solidFill>
                  <a:schemeClr val="accent1"/>
                </a:solidFill>
                <a:latin typeface="Palatino Linotype" pitchFamily="18" charset="0"/>
              </a:rPr>
              <a:t> </a:t>
            </a:r>
            <a:r>
              <a:rPr lang="en-US" sz="2000" dirty="0">
                <a:solidFill>
                  <a:schemeClr val="tx2">
                    <a:lumMod val="75000"/>
                  </a:schemeClr>
                </a:solidFill>
                <a:latin typeface="Palatino Linotype" pitchFamily="18" charset="0"/>
              </a:rPr>
              <a:t>The most advanced of thin film technologies </a:t>
            </a:r>
            <a:endParaRPr lang="en-US" sz="2000" dirty="0">
              <a:solidFill>
                <a:schemeClr val="tx2">
                  <a:lumMod val="75000"/>
                </a:schemeClr>
              </a:solidFill>
              <a:latin typeface="Palatino Linotype" pitchFamily="18" charset="0"/>
            </a:endParaRPr>
          </a:p>
          <a:p>
            <a:pPr>
              <a:spcBef>
                <a:spcPct val="50000"/>
              </a:spcBef>
              <a:buSzPct val="70000"/>
              <a:buFont typeface="Wingdings" panose="05000000000000000000" pitchFamily="2" charset="2"/>
              <a:buChar char="§"/>
            </a:pPr>
            <a:r>
              <a:rPr lang="en-US" sz="2000" dirty="0">
                <a:solidFill>
                  <a:schemeClr val="tx2">
                    <a:lumMod val="75000"/>
                  </a:schemeClr>
                </a:solidFill>
                <a:latin typeface="Palatino Linotype" pitchFamily="18" charset="0"/>
              </a:rPr>
              <a:t> Operating efficiency ~6%</a:t>
            </a:r>
            <a:endParaRPr lang="en-US" sz="2000" dirty="0">
              <a:solidFill>
                <a:schemeClr val="tx2">
                  <a:lumMod val="75000"/>
                </a:schemeClr>
              </a:solidFill>
              <a:latin typeface="Palatino Linotype" pitchFamily="18" charset="0"/>
            </a:endParaRPr>
          </a:p>
          <a:p>
            <a:pPr>
              <a:spcBef>
                <a:spcPct val="50000"/>
              </a:spcBef>
              <a:buSzPct val="70000"/>
              <a:buFont typeface="Wingdings" panose="05000000000000000000" pitchFamily="2" charset="2"/>
              <a:buChar char="§"/>
            </a:pPr>
            <a:r>
              <a:rPr lang="en-US" sz="2000" dirty="0">
                <a:solidFill>
                  <a:schemeClr val="tx2">
                    <a:lumMod val="75000"/>
                  </a:schemeClr>
                </a:solidFill>
                <a:latin typeface="Palatino Linotype" pitchFamily="18" charset="0"/>
              </a:rPr>
              <a:t> Makes up about 13% of PV market</a:t>
            </a:r>
            <a:endParaRPr lang="en-US" sz="2000" dirty="0">
              <a:solidFill>
                <a:schemeClr val="tx2">
                  <a:lumMod val="75000"/>
                </a:schemeClr>
              </a:solidFill>
              <a:latin typeface="Palatino Linotype" pitchFamily="18" charset="0"/>
            </a:endParaRPr>
          </a:p>
          <a:p>
            <a:pPr>
              <a:spcBef>
                <a:spcPct val="50000"/>
              </a:spcBef>
              <a:buSzPct val="70000"/>
              <a:buFont typeface="Wingdings" panose="05000000000000000000" pitchFamily="2" charset="2"/>
              <a:buNone/>
            </a:pPr>
            <a:endParaRPr lang="en-US" sz="2000" dirty="0">
              <a:solidFill>
                <a:schemeClr val="accent1"/>
              </a:solidFill>
              <a:latin typeface="Palatino Linotype" pitchFamily="18" charset="0"/>
            </a:endParaRPr>
          </a:p>
        </p:txBody>
      </p:sp>
      <p:pic>
        <p:nvPicPr>
          <p:cNvPr id="13323" name="Picture 11" descr="amorphous1"/>
          <p:cNvPicPr>
            <a:picLocks noGrp="1" noChangeAspect="1" noChangeArrowheads="1"/>
          </p:cNvPicPr>
          <p:nvPr>
            <p:ph idx="1"/>
          </p:nvPr>
        </p:nvPicPr>
        <p:blipFill>
          <a:blip r:embed="rId1"/>
          <a:srcRect/>
          <a:stretch>
            <a:fillRect/>
          </a:stretch>
        </p:blipFill>
        <p:spPr>
          <a:xfrm>
            <a:off x="5257800" y="3200400"/>
            <a:ext cx="3352800" cy="2514600"/>
          </a:xfrm>
          <a:noFill/>
        </p:spPr>
      </p:pic>
      <p:sp>
        <p:nvSpPr>
          <p:cNvPr id="13325" name="Rectangle 13"/>
          <p:cNvSpPr>
            <a:spLocks noChangeArrowheads="1"/>
          </p:cNvSpPr>
          <p:nvPr/>
        </p:nvSpPr>
        <p:spPr bwMode="auto">
          <a:xfrm>
            <a:off x="5118100" y="3048000"/>
            <a:ext cx="3657600" cy="2819400"/>
          </a:xfrm>
          <a:prstGeom prst="rect">
            <a:avLst/>
          </a:prstGeom>
          <a:noFill/>
          <a:ln w="9525">
            <a:solidFill>
              <a:srgbClr val="808080"/>
            </a:solidFill>
            <a:miter lim="800000"/>
          </a:ln>
          <a:effectLst/>
        </p:spPr>
        <p:txBody>
          <a:bodyPr wrap="none" anchor="ctr"/>
          <a:lstStyle/>
          <a:p>
            <a:endParaRPr lang="en-US"/>
          </a:p>
        </p:txBody>
      </p:sp>
      <p:sp>
        <p:nvSpPr>
          <p:cNvPr id="13326" name="Text Box 14"/>
          <p:cNvSpPr txBox="1">
            <a:spLocks noChangeArrowheads="1"/>
          </p:cNvSpPr>
          <p:nvPr/>
        </p:nvSpPr>
        <p:spPr bwMode="auto">
          <a:xfrm>
            <a:off x="533400" y="3200400"/>
            <a:ext cx="4267200" cy="366713"/>
          </a:xfrm>
          <a:prstGeom prst="rect">
            <a:avLst/>
          </a:prstGeom>
          <a:noFill/>
          <a:ln w="9525">
            <a:noFill/>
            <a:miter lim="800000"/>
          </a:ln>
          <a:effectLst/>
        </p:spPr>
        <p:txBody>
          <a:bodyPr>
            <a:spAutoFit/>
          </a:bodyPr>
          <a:lstStyle/>
          <a:p>
            <a:pPr>
              <a:spcBef>
                <a:spcPct val="50000"/>
              </a:spcBef>
            </a:pPr>
            <a:endParaRPr lang="en-US"/>
          </a:p>
        </p:txBody>
      </p:sp>
      <p:sp>
        <p:nvSpPr>
          <p:cNvPr id="13327" name="Text Box 15"/>
          <p:cNvSpPr txBox="1">
            <a:spLocks noChangeArrowheads="1"/>
          </p:cNvSpPr>
          <p:nvPr/>
        </p:nvSpPr>
        <p:spPr bwMode="auto">
          <a:xfrm>
            <a:off x="685800" y="3200400"/>
            <a:ext cx="3810000" cy="2225675"/>
          </a:xfrm>
          <a:prstGeom prst="rect">
            <a:avLst/>
          </a:prstGeom>
          <a:noFill/>
          <a:ln w="9525">
            <a:noFill/>
            <a:miter lim="800000"/>
          </a:ln>
          <a:effectLst/>
        </p:spPr>
        <p:txBody>
          <a:bodyPr>
            <a:spAutoFit/>
          </a:bodyPr>
          <a:lstStyle/>
          <a:p>
            <a:r>
              <a:rPr lang="en-US" sz="2000" dirty="0">
                <a:solidFill>
                  <a:schemeClr val="tx2">
                    <a:lumMod val="75000"/>
                  </a:schemeClr>
                </a:solidFill>
                <a:latin typeface="Palatino Linotype" pitchFamily="18" charset="0"/>
              </a:rPr>
              <a:t>PROS</a:t>
            </a:r>
            <a:endParaRPr lang="en-US" sz="2000" dirty="0">
              <a:solidFill>
                <a:schemeClr val="tx2">
                  <a:lumMod val="75000"/>
                </a:schemeClr>
              </a:solidFill>
              <a:latin typeface="Palatino Linotype" pitchFamily="18" charset="0"/>
            </a:endParaRPr>
          </a:p>
          <a:p>
            <a:pPr>
              <a:buSzPct val="85000"/>
              <a:buFontTx/>
              <a:buChar char="•"/>
            </a:pPr>
            <a:r>
              <a:rPr lang="en-US" sz="2000" dirty="0">
                <a:solidFill>
                  <a:schemeClr val="tx2">
                    <a:lumMod val="75000"/>
                  </a:schemeClr>
                </a:solidFill>
                <a:latin typeface="Palatino Linotype" pitchFamily="18" charset="0"/>
              </a:rPr>
              <a:t> Mature manufacturing technologies available </a:t>
            </a:r>
            <a:endParaRPr lang="en-US" sz="2000" dirty="0">
              <a:solidFill>
                <a:schemeClr val="tx2">
                  <a:lumMod val="75000"/>
                </a:schemeClr>
              </a:solidFill>
              <a:latin typeface="Palatino Linotype" pitchFamily="18" charset="0"/>
            </a:endParaRPr>
          </a:p>
          <a:p>
            <a:endParaRPr lang="en-US" sz="2000" dirty="0">
              <a:solidFill>
                <a:schemeClr val="tx2">
                  <a:lumMod val="75000"/>
                </a:schemeClr>
              </a:solidFill>
              <a:latin typeface="Palatino Linotype" pitchFamily="18" charset="0"/>
            </a:endParaRPr>
          </a:p>
          <a:p>
            <a:r>
              <a:rPr lang="en-US" sz="2000" dirty="0">
                <a:solidFill>
                  <a:schemeClr val="tx2">
                    <a:lumMod val="75000"/>
                  </a:schemeClr>
                </a:solidFill>
                <a:latin typeface="Palatino Linotype" pitchFamily="18" charset="0"/>
              </a:rPr>
              <a:t>CONS</a:t>
            </a:r>
            <a:endParaRPr lang="en-US" sz="2000" dirty="0">
              <a:solidFill>
                <a:schemeClr val="tx2">
                  <a:lumMod val="75000"/>
                </a:schemeClr>
              </a:solidFill>
              <a:latin typeface="Palatino Linotype" pitchFamily="18" charset="0"/>
            </a:endParaRPr>
          </a:p>
          <a:p>
            <a:pPr>
              <a:buSzPct val="85000"/>
              <a:buFontTx/>
              <a:buChar char="•"/>
            </a:pPr>
            <a:r>
              <a:rPr lang="en-US" sz="2000" dirty="0">
                <a:solidFill>
                  <a:schemeClr val="tx2">
                    <a:lumMod val="75000"/>
                  </a:schemeClr>
                </a:solidFill>
                <a:latin typeface="Palatino Linotype" pitchFamily="18" charset="0"/>
              </a:rPr>
              <a:t> Initial 20-40% loss in efficiency </a:t>
            </a:r>
            <a:endParaRPr lang="en-US" sz="2000" dirty="0">
              <a:solidFill>
                <a:schemeClr val="tx2">
                  <a:lumMod val="75000"/>
                </a:schemeClr>
              </a:solidFill>
              <a:latin typeface="Palatino Linotype"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z="3600">
                <a:solidFill>
                  <a:srgbClr val="FFCC00"/>
                </a:solidFill>
                <a:latin typeface="Palatino Linotype" pitchFamily="18" charset="0"/>
              </a:rPr>
              <a:t>Poly Crystalline PV Cells</a:t>
            </a:r>
            <a:endParaRPr lang="en-US" sz="3600">
              <a:solidFill>
                <a:srgbClr val="FFCC00"/>
              </a:solidFill>
              <a:latin typeface="Palatino Linotype" pitchFamily="18" charset="0"/>
            </a:endParaRPr>
          </a:p>
        </p:txBody>
      </p:sp>
      <p:sp>
        <p:nvSpPr>
          <p:cNvPr id="18436" name="Rectangle 4"/>
          <p:cNvSpPr>
            <a:spLocks noChangeArrowheads="1"/>
          </p:cNvSpPr>
          <p:nvPr/>
        </p:nvSpPr>
        <p:spPr bwMode="auto">
          <a:xfrm>
            <a:off x="304800" y="228600"/>
            <a:ext cx="8610600" cy="6324600"/>
          </a:xfrm>
          <a:prstGeom prst="rect">
            <a:avLst/>
          </a:prstGeom>
          <a:noFill/>
          <a:ln w="9525">
            <a:solidFill>
              <a:srgbClr val="5F5F5F"/>
            </a:solidFill>
            <a:miter lim="800000"/>
          </a:ln>
          <a:effectLst/>
        </p:spPr>
        <p:txBody>
          <a:bodyPr wrap="none" anchor="ctr"/>
          <a:lstStyle/>
          <a:p>
            <a:endParaRPr lang="en-US"/>
          </a:p>
        </p:txBody>
      </p:sp>
      <p:sp>
        <p:nvSpPr>
          <p:cNvPr id="18437" name="Line 5"/>
          <p:cNvSpPr>
            <a:spLocks noChangeShapeType="1"/>
          </p:cNvSpPr>
          <p:nvPr/>
        </p:nvSpPr>
        <p:spPr bwMode="auto">
          <a:xfrm>
            <a:off x="762000" y="1244600"/>
            <a:ext cx="7696200" cy="0"/>
          </a:xfrm>
          <a:prstGeom prst="line">
            <a:avLst/>
          </a:prstGeom>
          <a:noFill/>
          <a:ln w="9525">
            <a:solidFill>
              <a:srgbClr val="B2B2B2"/>
            </a:solidFill>
            <a:round/>
          </a:ln>
          <a:effectLst/>
        </p:spPr>
        <p:txBody>
          <a:bodyPr/>
          <a:lstStyle/>
          <a:p>
            <a:endParaRPr lang="en-US"/>
          </a:p>
        </p:txBody>
      </p:sp>
      <p:sp>
        <p:nvSpPr>
          <p:cNvPr id="18438" name="Text Box 6"/>
          <p:cNvSpPr txBox="1">
            <a:spLocks noChangeArrowheads="1"/>
          </p:cNvSpPr>
          <p:nvPr/>
        </p:nvSpPr>
        <p:spPr bwMode="auto">
          <a:xfrm>
            <a:off x="609600" y="1965325"/>
            <a:ext cx="3657600" cy="4572000"/>
          </a:xfrm>
          <a:prstGeom prst="rect">
            <a:avLst/>
          </a:prstGeom>
          <a:noFill/>
          <a:ln w="9525">
            <a:noFill/>
            <a:miter lim="800000"/>
          </a:ln>
          <a:effectLst/>
        </p:spPr>
        <p:txBody>
          <a:bodyPr>
            <a:spAutoFit/>
          </a:bodyPr>
          <a:lstStyle/>
          <a:p>
            <a:pPr>
              <a:spcBef>
                <a:spcPct val="50000"/>
              </a:spcBef>
            </a:pPr>
            <a:r>
              <a:rPr lang="en-US" sz="2000" dirty="0">
                <a:latin typeface="Palatino Linotype" pitchFamily="18" charset="0"/>
              </a:rPr>
              <a:t>Copper Indium </a:t>
            </a:r>
            <a:r>
              <a:rPr lang="en-US" sz="2000" dirty="0" err="1">
                <a:latin typeface="Palatino Linotype" pitchFamily="18" charset="0"/>
              </a:rPr>
              <a:t>Diselinide</a:t>
            </a:r>
            <a:endParaRPr lang="en-US" sz="2000" dirty="0">
              <a:latin typeface="Palatino Linotype" pitchFamily="18" charset="0"/>
            </a:endParaRPr>
          </a:p>
          <a:p>
            <a:pPr>
              <a:spcBef>
                <a:spcPct val="50000"/>
              </a:spcBef>
              <a:buSzPct val="70000"/>
              <a:buFont typeface="Wingdings" panose="05000000000000000000" pitchFamily="2" charset="2"/>
              <a:buChar char="§"/>
            </a:pPr>
            <a:r>
              <a:rPr lang="en-US" sz="2000" dirty="0">
                <a:solidFill>
                  <a:srgbClr val="FF0000"/>
                </a:solidFill>
                <a:latin typeface="Palatino Linotype" pitchFamily="18" charset="0"/>
              </a:rPr>
              <a:t> CIS with band gap  1eV, high absorption coefficient 10</a:t>
            </a:r>
            <a:r>
              <a:rPr lang="en-US" sz="2000" baseline="30000" dirty="0">
                <a:solidFill>
                  <a:srgbClr val="FF0000"/>
                </a:solidFill>
                <a:latin typeface="Palatino Linotype" pitchFamily="18" charset="0"/>
              </a:rPr>
              <a:t>5</a:t>
            </a:r>
            <a:r>
              <a:rPr lang="en-US" sz="2000" dirty="0">
                <a:solidFill>
                  <a:srgbClr val="FF0000"/>
                </a:solidFill>
                <a:latin typeface="Palatino Linotype" pitchFamily="18" charset="0"/>
              </a:rPr>
              <a:t>cm</a:t>
            </a:r>
            <a:r>
              <a:rPr lang="en-US" sz="2000" baseline="30000" dirty="0">
                <a:solidFill>
                  <a:srgbClr val="FF0000"/>
                </a:solidFill>
                <a:latin typeface="Palatino Linotype" pitchFamily="18" charset="0"/>
              </a:rPr>
              <a:t>-1</a:t>
            </a:r>
            <a:endParaRPr lang="en-US" sz="2000" baseline="30000" dirty="0">
              <a:solidFill>
                <a:srgbClr val="FF0000"/>
              </a:solidFill>
              <a:latin typeface="Palatino Linotype" pitchFamily="18" charset="0"/>
            </a:endParaRPr>
          </a:p>
          <a:p>
            <a:pPr>
              <a:spcBef>
                <a:spcPct val="50000"/>
              </a:spcBef>
              <a:buSzPct val="70000"/>
              <a:buFont typeface="Wingdings" panose="05000000000000000000" pitchFamily="2" charset="2"/>
              <a:buChar char="§"/>
            </a:pPr>
            <a:r>
              <a:rPr lang="en-US" sz="2000" baseline="30000" dirty="0">
                <a:solidFill>
                  <a:srgbClr val="FF0000"/>
                </a:solidFill>
                <a:latin typeface="Palatino Linotype" pitchFamily="18" charset="0"/>
              </a:rPr>
              <a:t>  </a:t>
            </a:r>
            <a:r>
              <a:rPr lang="en-US" sz="2000" dirty="0">
                <a:solidFill>
                  <a:srgbClr val="FF0000"/>
                </a:solidFill>
                <a:latin typeface="Palatino Linotype" pitchFamily="18" charset="0"/>
              </a:rPr>
              <a:t>High efficiency levels</a:t>
            </a:r>
            <a:endParaRPr lang="en-US" sz="2000" dirty="0">
              <a:solidFill>
                <a:srgbClr val="FF0000"/>
              </a:solidFill>
              <a:latin typeface="Palatino Linotype" pitchFamily="18" charset="0"/>
            </a:endParaRPr>
          </a:p>
          <a:p>
            <a:pPr>
              <a:spcBef>
                <a:spcPct val="50000"/>
              </a:spcBef>
              <a:buSzPct val="70000"/>
              <a:buFont typeface="Wingdings" panose="05000000000000000000" pitchFamily="2" charset="2"/>
              <a:buNone/>
            </a:pPr>
            <a:endParaRPr lang="en-US" sz="2000" dirty="0">
              <a:solidFill>
                <a:srgbClr val="FF0000"/>
              </a:solidFill>
              <a:latin typeface="Palatino Linotype" pitchFamily="18" charset="0"/>
            </a:endParaRPr>
          </a:p>
          <a:p>
            <a:r>
              <a:rPr lang="en-US" sz="2000" dirty="0">
                <a:solidFill>
                  <a:srgbClr val="FF0000"/>
                </a:solidFill>
                <a:latin typeface="Palatino Linotype" pitchFamily="18" charset="0"/>
              </a:rPr>
              <a:t>PROS</a:t>
            </a:r>
            <a:endParaRPr lang="en-US" sz="2000" dirty="0">
              <a:solidFill>
                <a:srgbClr val="FF0000"/>
              </a:solidFill>
              <a:latin typeface="Palatino Linotype" pitchFamily="18" charset="0"/>
            </a:endParaRPr>
          </a:p>
          <a:p>
            <a:pPr>
              <a:buSzPct val="70000"/>
              <a:buFontTx/>
              <a:buChar char="•"/>
            </a:pPr>
            <a:r>
              <a:rPr lang="en-US" sz="2000" dirty="0">
                <a:solidFill>
                  <a:srgbClr val="FF0000"/>
                </a:solidFill>
                <a:latin typeface="Palatino Linotype" pitchFamily="18" charset="0"/>
              </a:rPr>
              <a:t>  18% laboratory efficiency</a:t>
            </a:r>
            <a:endParaRPr lang="en-US" sz="2000" dirty="0">
              <a:solidFill>
                <a:srgbClr val="FF0000"/>
              </a:solidFill>
              <a:latin typeface="Palatino Linotype" pitchFamily="18" charset="0"/>
            </a:endParaRPr>
          </a:p>
          <a:p>
            <a:pPr>
              <a:buSzPct val="70000"/>
              <a:buFontTx/>
              <a:buChar char="•"/>
            </a:pPr>
            <a:r>
              <a:rPr lang="en-US" sz="2000" dirty="0">
                <a:solidFill>
                  <a:srgbClr val="FF0000"/>
                </a:solidFill>
                <a:latin typeface="Palatino Linotype" pitchFamily="18" charset="0"/>
              </a:rPr>
              <a:t>  &gt;11% module efficiency</a:t>
            </a:r>
            <a:endParaRPr lang="en-US" sz="2000" dirty="0">
              <a:solidFill>
                <a:srgbClr val="FF0000"/>
              </a:solidFill>
              <a:latin typeface="Palatino Linotype" pitchFamily="18" charset="0"/>
            </a:endParaRPr>
          </a:p>
          <a:p>
            <a:pPr>
              <a:buSzPct val="70000"/>
            </a:pPr>
            <a:r>
              <a:rPr lang="en-US" sz="2000" dirty="0">
                <a:solidFill>
                  <a:srgbClr val="FF0000"/>
                </a:solidFill>
                <a:latin typeface="Palatino Linotype" pitchFamily="18" charset="0"/>
              </a:rPr>
              <a:t>CONS</a:t>
            </a:r>
            <a:endParaRPr lang="en-US" sz="2000" dirty="0">
              <a:solidFill>
                <a:srgbClr val="FF0000"/>
              </a:solidFill>
              <a:latin typeface="Palatino Linotype" pitchFamily="18" charset="0"/>
            </a:endParaRPr>
          </a:p>
          <a:p>
            <a:pPr>
              <a:buSzPct val="70000"/>
              <a:buFontTx/>
              <a:buChar char="•"/>
            </a:pPr>
            <a:r>
              <a:rPr lang="en-US" sz="2000" dirty="0">
                <a:solidFill>
                  <a:srgbClr val="FF0000"/>
                </a:solidFill>
                <a:latin typeface="Palatino Linotype" pitchFamily="18" charset="0"/>
              </a:rPr>
              <a:t>  Immature manufacturing process</a:t>
            </a:r>
            <a:endParaRPr lang="en-US" sz="2000" dirty="0">
              <a:solidFill>
                <a:srgbClr val="FF0000"/>
              </a:solidFill>
              <a:latin typeface="Palatino Linotype" pitchFamily="18" charset="0"/>
            </a:endParaRPr>
          </a:p>
          <a:p>
            <a:pPr>
              <a:buSzPct val="70000"/>
              <a:buFontTx/>
              <a:buChar char="•"/>
            </a:pPr>
            <a:r>
              <a:rPr lang="en-US" sz="2000" dirty="0">
                <a:solidFill>
                  <a:srgbClr val="FF0000"/>
                </a:solidFill>
                <a:latin typeface="Palatino Linotype" pitchFamily="18" charset="0"/>
              </a:rPr>
              <a:t>  Slow vacuum process</a:t>
            </a:r>
            <a:endParaRPr lang="en-US" sz="2000" dirty="0">
              <a:solidFill>
                <a:srgbClr val="FF0000"/>
              </a:solidFill>
              <a:latin typeface="Palatino Linotype" pitchFamily="18" charset="0"/>
            </a:endParaRPr>
          </a:p>
          <a:p>
            <a:pPr>
              <a:spcBef>
                <a:spcPct val="20000"/>
              </a:spcBef>
              <a:buSzPct val="70000"/>
              <a:buFontTx/>
              <a:buChar char="•"/>
            </a:pPr>
            <a:endParaRPr lang="en-US" sz="2000" dirty="0">
              <a:solidFill>
                <a:schemeClr val="accent1"/>
              </a:solidFill>
              <a:latin typeface="Palatino Linotype" pitchFamily="18" charset="0"/>
            </a:endParaRPr>
          </a:p>
        </p:txBody>
      </p:sp>
      <p:pic>
        <p:nvPicPr>
          <p:cNvPr id="18440" name="Picture 8" descr="CdTe"/>
          <p:cNvPicPr>
            <a:picLocks noGrp="1" noChangeAspect="1" noChangeArrowheads="1"/>
          </p:cNvPicPr>
          <p:nvPr>
            <p:ph sz="half" idx="2"/>
          </p:nvPr>
        </p:nvPicPr>
        <p:blipFill>
          <a:blip r:embed="rId1"/>
          <a:srcRect/>
          <a:stretch>
            <a:fillRect/>
          </a:stretch>
        </p:blipFill>
        <p:spPr>
          <a:xfrm>
            <a:off x="4508500" y="2070100"/>
            <a:ext cx="4038600" cy="3427413"/>
          </a:xfrm>
          <a:noFill/>
        </p:spPr>
      </p:pic>
      <p:sp>
        <p:nvSpPr>
          <p:cNvPr id="18442" name="Rectangle 10"/>
          <p:cNvSpPr>
            <a:spLocks noChangeArrowheads="1"/>
          </p:cNvSpPr>
          <p:nvPr/>
        </p:nvSpPr>
        <p:spPr bwMode="auto">
          <a:xfrm>
            <a:off x="2819400" y="1371600"/>
            <a:ext cx="4800600" cy="396875"/>
          </a:xfrm>
          <a:prstGeom prst="rect">
            <a:avLst/>
          </a:prstGeom>
          <a:noFill/>
          <a:ln w="9525">
            <a:noFill/>
            <a:miter lim="800000"/>
          </a:ln>
          <a:effectLst/>
        </p:spPr>
        <p:txBody>
          <a:bodyPr>
            <a:spAutoFit/>
          </a:bodyPr>
          <a:lstStyle/>
          <a:p>
            <a:r>
              <a:rPr lang="en-US" sz="2000">
                <a:solidFill>
                  <a:srgbClr val="C0C0C0"/>
                </a:solidFill>
                <a:latin typeface="Palatino Linotype" pitchFamily="18" charset="0"/>
              </a:rPr>
              <a:t>Non – Silicon Based Technology</a:t>
            </a:r>
            <a:endParaRPr lang="en-US" sz="2000">
              <a:solidFill>
                <a:srgbClr val="C0C0C0"/>
              </a:solidFill>
              <a:latin typeface="Palatino Linotype" pitchFamily="18" charset="0"/>
            </a:endParaRPr>
          </a:p>
        </p:txBody>
      </p:sp>
      <p:sp>
        <p:nvSpPr>
          <p:cNvPr id="18443" name="Rectangle 11"/>
          <p:cNvSpPr>
            <a:spLocks noChangeArrowheads="1"/>
          </p:cNvSpPr>
          <p:nvPr/>
        </p:nvSpPr>
        <p:spPr bwMode="auto">
          <a:xfrm>
            <a:off x="4457700" y="2006600"/>
            <a:ext cx="4152900" cy="3581400"/>
          </a:xfrm>
          <a:prstGeom prst="rect">
            <a:avLst/>
          </a:prstGeom>
          <a:noFill/>
          <a:ln w="9525">
            <a:solidFill>
              <a:srgbClr val="808080"/>
            </a:solidFill>
            <a:miter lim="800000"/>
          </a:ln>
          <a:effectLst/>
        </p:spPr>
        <p:txBody>
          <a:bodyPr wrap="none" anchor="ctr"/>
          <a:lstStyle/>
          <a:p>
            <a:endParaRPr lang="en-US"/>
          </a:p>
        </p:txBody>
      </p:sp>
      <p:sp>
        <p:nvSpPr>
          <p:cNvPr id="18444" name="Line 12"/>
          <p:cNvSpPr>
            <a:spLocks noChangeShapeType="1"/>
          </p:cNvSpPr>
          <p:nvPr/>
        </p:nvSpPr>
        <p:spPr bwMode="auto">
          <a:xfrm>
            <a:off x="622300" y="2362200"/>
            <a:ext cx="3340100" cy="0"/>
          </a:xfrm>
          <a:prstGeom prst="line">
            <a:avLst/>
          </a:prstGeom>
          <a:noFill/>
          <a:ln w="9525">
            <a:solidFill>
              <a:srgbClr val="808080"/>
            </a:solidFill>
            <a:round/>
          </a:ln>
          <a:effectLst/>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4"/>
          <p:cNvSpPr>
            <a:spLocks noGrp="1"/>
          </p:cNvSpPr>
          <p:nvPr>
            <p:ph type="dt" sz="quarter" idx="11"/>
          </p:nvPr>
        </p:nvSpPr>
        <p:spPr/>
        <p:txBody>
          <a:bodyPr/>
          <a:lstStyle/>
          <a:p>
            <a:pPr>
              <a:defRPr/>
            </a:pPr>
            <a:r>
              <a:rPr lang="en-US"/>
              <a:t>TEI Patra: 3-18 July 2006</a:t>
            </a:r>
            <a:endParaRPr lang="en-US"/>
          </a:p>
        </p:txBody>
      </p:sp>
      <p:sp>
        <p:nvSpPr>
          <p:cNvPr id="27" name="Footer Placeholder 5"/>
          <p:cNvSpPr>
            <a:spLocks noGrp="1"/>
          </p:cNvSpPr>
          <p:nvPr>
            <p:ph type="ftr" sz="quarter" idx="12"/>
          </p:nvPr>
        </p:nvSpPr>
        <p:spPr/>
        <p:txBody>
          <a:bodyPr/>
          <a:lstStyle/>
          <a:p>
            <a:pPr>
              <a:defRPr/>
            </a:pPr>
            <a:r>
              <a:rPr lang="en-US"/>
              <a:t>Intensive program:</a:t>
            </a:r>
            <a:r>
              <a:rPr lang="en-US" b="0"/>
              <a:t> ICT tools in PV-systems Engineering</a:t>
            </a:r>
            <a:endParaRPr lang="en-US" b="0"/>
          </a:p>
        </p:txBody>
      </p:sp>
      <p:sp>
        <p:nvSpPr>
          <p:cNvPr id="80900" name="Rectangle 246"/>
          <p:cNvSpPr>
            <a:spLocks noChangeArrowheads="1"/>
          </p:cNvSpPr>
          <p:nvPr/>
        </p:nvSpPr>
        <p:spPr bwMode="auto">
          <a:xfrm>
            <a:off x="533400" y="1371600"/>
            <a:ext cx="8077200" cy="5029200"/>
          </a:xfrm>
          <a:prstGeom prst="rect">
            <a:avLst/>
          </a:prstGeom>
          <a:solidFill>
            <a:schemeClr val="tx2"/>
          </a:solidFill>
          <a:ln w="12700">
            <a:solidFill>
              <a:schemeClr val="tx1"/>
            </a:solidFill>
            <a:miter lim="800000"/>
            <a:headEnd type="none" w="sm" len="sm"/>
            <a:tailEnd type="none" w="sm" len="sm"/>
          </a:ln>
        </p:spPr>
        <p:txBody>
          <a:bodyPr wrap="none" anchor="ctr"/>
          <a:lstStyle/>
          <a:p>
            <a:endParaRPr lang="en-US"/>
          </a:p>
        </p:txBody>
      </p:sp>
      <p:sp>
        <p:nvSpPr>
          <p:cNvPr id="180228" name="Rectangle 4"/>
          <p:cNvSpPr>
            <a:spLocks noGrp="1" noChangeArrowheads="1"/>
          </p:cNvSpPr>
          <p:nvPr>
            <p:ph type="title"/>
          </p:nvPr>
        </p:nvSpPr>
        <p:spPr>
          <a:xfrm>
            <a:off x="685800" y="285750"/>
            <a:ext cx="7772400" cy="1085850"/>
          </a:xfrm>
        </p:spPr>
        <p:txBody>
          <a:bodyPr>
            <a:normAutofit fontScale="90000"/>
          </a:bodyPr>
          <a:lstStyle/>
          <a:p>
            <a:pPr>
              <a:defRPr/>
            </a:pPr>
            <a:r>
              <a:rPr lang="en-GB" sz="3600" b="0" smtClean="0"/>
              <a:t>Solar energy applications and type of collectors used</a:t>
            </a:r>
            <a:endParaRPr lang="en-US" sz="3600" b="0" smtClean="0"/>
          </a:p>
        </p:txBody>
      </p:sp>
      <p:graphicFrame>
        <p:nvGraphicFramePr>
          <p:cNvPr id="180469" name="Group 245"/>
          <p:cNvGraphicFramePr>
            <a:graphicFrameLocks noGrp="1"/>
          </p:cNvGraphicFramePr>
          <p:nvPr>
            <p:ph type="tbl" idx="1"/>
          </p:nvPr>
        </p:nvGraphicFramePr>
        <p:xfrm>
          <a:off x="685800" y="1524000"/>
          <a:ext cx="7772400" cy="4754880"/>
        </p:xfrm>
        <a:graphic>
          <a:graphicData uri="http://schemas.openxmlformats.org/drawingml/2006/table">
            <a:tbl>
              <a:tblPr/>
              <a:tblGrid>
                <a:gridCol w="3795713"/>
                <a:gridCol w="1446212"/>
                <a:gridCol w="2530475"/>
              </a:tblGrid>
              <a:tr h="26352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Application</a:t>
                      </a:r>
                      <a:endParaRPr kumimoji="0" lang="en-GB" sz="32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System</a:t>
                      </a:r>
                      <a:endParaRPr kumimoji="0" lang="en-GB" sz="32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Collector</a:t>
                      </a:r>
                      <a:endParaRPr kumimoji="0" lang="en-GB" sz="32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1138238">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GB" sz="1600" b="1" i="0" u="none" strike="noStrike" cap="none" normalizeH="0" baseline="0" dirty="0" smtClean="0">
                          <a:ln>
                            <a:noFill/>
                          </a:ln>
                          <a:solidFill>
                            <a:schemeClr val="bg1"/>
                          </a:solidFill>
                          <a:effectLst/>
                          <a:latin typeface="Times New Roman" pitchFamily="18" charset="0"/>
                          <a:cs typeface="Times New Roman" pitchFamily="18" charset="0"/>
                        </a:rPr>
                        <a:t>Solar water heating</a:t>
                      </a:r>
                      <a:endParaRPr kumimoji="0" lang="en-US" sz="14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dirty="0" smtClean="0">
                          <a:ln>
                            <a:noFill/>
                          </a:ln>
                          <a:solidFill>
                            <a:schemeClr val="bg1"/>
                          </a:solidFill>
                          <a:effectLst/>
                          <a:latin typeface="Times New Roman" pitchFamily="18" charset="0"/>
                          <a:cs typeface="Times New Roman" pitchFamily="18" charset="0"/>
                        </a:rPr>
                        <a:t>Thermosyphon systems</a:t>
                      </a:r>
                      <a:endParaRPr kumimoji="0" lang="en-US" sz="14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dirty="0" smtClean="0">
                          <a:ln>
                            <a:noFill/>
                          </a:ln>
                          <a:solidFill>
                            <a:schemeClr val="bg1"/>
                          </a:solidFill>
                          <a:effectLst/>
                          <a:latin typeface="Times New Roman" pitchFamily="18" charset="0"/>
                          <a:cs typeface="Times New Roman" pitchFamily="18" charset="0"/>
                        </a:rPr>
                        <a:t>Integrated collector storage</a:t>
                      </a:r>
                      <a:endParaRPr kumimoji="0" lang="en-US" sz="14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dirty="0" smtClean="0">
                          <a:ln>
                            <a:noFill/>
                          </a:ln>
                          <a:solidFill>
                            <a:schemeClr val="bg1"/>
                          </a:solidFill>
                          <a:effectLst/>
                          <a:latin typeface="Times New Roman" pitchFamily="18" charset="0"/>
                          <a:cs typeface="Times New Roman" pitchFamily="18" charset="0"/>
                        </a:rPr>
                        <a:t>Direct circulation</a:t>
                      </a:r>
                      <a:endParaRPr kumimoji="0" lang="en-US" sz="14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dirty="0" smtClean="0">
                          <a:ln>
                            <a:noFill/>
                          </a:ln>
                          <a:solidFill>
                            <a:schemeClr val="bg1"/>
                          </a:solidFill>
                          <a:effectLst/>
                          <a:latin typeface="Times New Roman" pitchFamily="18" charset="0"/>
                          <a:cs typeface="Times New Roman" pitchFamily="18" charset="0"/>
                        </a:rPr>
                        <a:t>Indirect water heating systems</a:t>
                      </a:r>
                      <a:endParaRPr kumimoji="0" lang="en-US" sz="14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dirty="0" smtClean="0">
                          <a:ln>
                            <a:noFill/>
                          </a:ln>
                          <a:solidFill>
                            <a:schemeClr val="bg1"/>
                          </a:solidFill>
                          <a:effectLst/>
                          <a:latin typeface="Times New Roman" pitchFamily="18" charset="0"/>
                          <a:cs typeface="Times New Roman" pitchFamily="18" charset="0"/>
                        </a:rPr>
                        <a:t>Air systems</a:t>
                      </a:r>
                      <a:endParaRPr kumimoji="0" lang="en-GB" sz="3200" b="0" i="0" u="none" strike="noStrike" cap="none" normalizeH="0" baseline="0" dirty="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en-GB" sz="16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Passive</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Passive</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Active</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Active</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Active</a:t>
                      </a:r>
                      <a:endParaRPr kumimoji="0" lang="en-GB" sz="32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en-GB" sz="16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FPC</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CPC</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FPC, CPC ETC</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FPC, CPC ETC</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FPC</a:t>
                      </a:r>
                      <a:endParaRPr kumimoji="0" lang="en-GB" sz="32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1487488">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GB" sz="1600" b="1" i="0" u="none" strike="noStrike" cap="none" normalizeH="0" baseline="0" smtClean="0">
                          <a:ln>
                            <a:noFill/>
                          </a:ln>
                          <a:solidFill>
                            <a:schemeClr val="bg1"/>
                          </a:solidFill>
                          <a:effectLst/>
                          <a:latin typeface="Times New Roman" pitchFamily="18" charset="0"/>
                          <a:cs typeface="Times New Roman" pitchFamily="18" charset="0"/>
                        </a:rPr>
                        <a:t>Space heating and cooling</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Space heating and service hot water</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Air systems</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Water systems</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Heat pump systems</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Absorption systems</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Adsorption (desiccant) cooling</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Mechanical systems</a:t>
                      </a:r>
                      <a:endParaRPr kumimoji="0" lang="en-GB" sz="32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en-GB" sz="16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Active</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Active</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Active</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Active</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Active</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Active</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Active</a:t>
                      </a:r>
                      <a:endParaRPr kumimoji="0" lang="en-GB" sz="32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en-GB" sz="16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FPC, CPC ETC</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FPC</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FPC, CPC ETC</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FPC, CPC ETC</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FPC, CPC ETC</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FPC, CPC ETC</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PDR</a:t>
                      </a:r>
                      <a:endParaRPr kumimoji="0" lang="en-GB" sz="32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612775">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GB" sz="1600" b="1" i="0" u="none" strike="noStrike" cap="none" normalizeH="0" baseline="0" smtClean="0">
                          <a:ln>
                            <a:noFill/>
                          </a:ln>
                          <a:solidFill>
                            <a:schemeClr val="bg1"/>
                          </a:solidFill>
                          <a:effectLst/>
                          <a:latin typeface="Times New Roman" pitchFamily="18" charset="0"/>
                          <a:cs typeface="Times New Roman" pitchFamily="18" charset="0"/>
                        </a:rPr>
                        <a:t>Solar refrigeration</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Adsorption units</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Absorption units</a:t>
                      </a:r>
                      <a:endParaRPr kumimoji="0" lang="en-GB" sz="32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en-GB" sz="16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Active</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Active</a:t>
                      </a:r>
                      <a:endParaRPr kumimoji="0" lang="en-GB" sz="32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en-GB" sz="16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FPC, CPC ETC</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FPC, CPC ETC</a:t>
                      </a:r>
                      <a:endParaRPr kumimoji="0" lang="en-GB" sz="32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z="3600" dirty="0">
                <a:solidFill>
                  <a:srgbClr val="FFCC00"/>
                </a:solidFill>
                <a:latin typeface="Palatino Linotype" pitchFamily="18" charset="0"/>
              </a:rPr>
              <a:t>Poly Crystalline PV Cells</a:t>
            </a:r>
            <a:endParaRPr lang="en-US" sz="3600" dirty="0">
              <a:solidFill>
                <a:srgbClr val="FFCC00"/>
              </a:solidFill>
              <a:latin typeface="Palatino Linotype" pitchFamily="18" charset="0"/>
            </a:endParaRPr>
          </a:p>
        </p:txBody>
      </p:sp>
      <p:sp>
        <p:nvSpPr>
          <p:cNvPr id="21507" name="Rectangle 3"/>
          <p:cNvSpPr>
            <a:spLocks noGrp="1" noChangeArrowheads="1"/>
          </p:cNvSpPr>
          <p:nvPr>
            <p:ph type="body" sz="half" idx="1"/>
          </p:nvPr>
        </p:nvSpPr>
        <p:spPr>
          <a:xfrm>
            <a:off x="457200" y="1905000"/>
            <a:ext cx="4419600" cy="4525963"/>
          </a:xfrm>
        </p:spPr>
        <p:txBody>
          <a:bodyPr/>
          <a:lstStyle/>
          <a:p>
            <a:pPr>
              <a:buFontTx/>
              <a:buNone/>
            </a:pPr>
            <a:r>
              <a:rPr lang="en-US" sz="2000" dirty="0">
                <a:solidFill>
                  <a:schemeClr val="tx1"/>
                </a:solidFill>
                <a:latin typeface="Palatino Linotype" pitchFamily="18" charset="0"/>
              </a:rPr>
              <a:t>Cadmium Telluride ( </a:t>
            </a:r>
            <a:r>
              <a:rPr lang="en-US" sz="2000" dirty="0" err="1">
                <a:solidFill>
                  <a:schemeClr val="tx1"/>
                </a:solidFill>
                <a:latin typeface="Palatino Linotype" pitchFamily="18" charset="0"/>
              </a:rPr>
              <a:t>CdTe</a:t>
            </a:r>
            <a:r>
              <a:rPr lang="en-US" sz="2000" dirty="0">
                <a:solidFill>
                  <a:schemeClr val="tx1"/>
                </a:solidFill>
                <a:latin typeface="Palatino Linotype" pitchFamily="18" charset="0"/>
              </a:rPr>
              <a:t>)</a:t>
            </a:r>
            <a:endParaRPr lang="en-US" sz="2000" dirty="0">
              <a:solidFill>
                <a:schemeClr val="tx1"/>
              </a:solidFill>
              <a:latin typeface="Palatino Linotype" pitchFamily="18" charset="0"/>
            </a:endParaRPr>
          </a:p>
          <a:p>
            <a:pPr>
              <a:buSzPct val="70000"/>
              <a:buFont typeface="Wingdings" panose="05000000000000000000" pitchFamily="2" charset="2"/>
              <a:buChar char="§"/>
            </a:pPr>
            <a:r>
              <a:rPr lang="en-US" sz="2000" dirty="0">
                <a:solidFill>
                  <a:schemeClr val="accent6">
                    <a:lumMod val="50000"/>
                  </a:schemeClr>
                </a:solidFill>
                <a:latin typeface="Palatino Linotype" pitchFamily="18" charset="0"/>
              </a:rPr>
              <a:t>Unlike most other II/IV material </a:t>
            </a:r>
            <a:r>
              <a:rPr lang="en-US" sz="2000" dirty="0" err="1">
                <a:solidFill>
                  <a:schemeClr val="accent6">
                    <a:lumMod val="50000"/>
                  </a:schemeClr>
                </a:solidFill>
                <a:latin typeface="Palatino Linotype" pitchFamily="18" charset="0"/>
              </a:rPr>
              <a:t>CdTe</a:t>
            </a:r>
            <a:r>
              <a:rPr lang="en-US" sz="2000" dirty="0">
                <a:solidFill>
                  <a:schemeClr val="accent6">
                    <a:lumMod val="50000"/>
                  </a:schemeClr>
                </a:solidFill>
                <a:latin typeface="Palatino Linotype" pitchFamily="18" charset="0"/>
              </a:rPr>
              <a:t> exhibits direct band gap of 1.4eV and high absorption coefficient </a:t>
            </a:r>
            <a:endParaRPr lang="en-US" sz="2000" dirty="0">
              <a:solidFill>
                <a:schemeClr val="accent6">
                  <a:lumMod val="50000"/>
                </a:schemeClr>
              </a:solidFill>
              <a:latin typeface="Palatino Linotype" pitchFamily="18" charset="0"/>
            </a:endParaRPr>
          </a:p>
          <a:p>
            <a:pPr>
              <a:buSzPct val="70000"/>
              <a:buFont typeface="Wingdings" panose="05000000000000000000" pitchFamily="2" charset="2"/>
              <a:buNone/>
            </a:pPr>
            <a:endParaRPr lang="en-US" sz="2000" dirty="0">
              <a:solidFill>
                <a:schemeClr val="accent1"/>
              </a:solidFill>
              <a:latin typeface="Palatino Linotype" pitchFamily="18" charset="0"/>
            </a:endParaRPr>
          </a:p>
          <a:p>
            <a:pPr>
              <a:buFontTx/>
              <a:buNone/>
            </a:pPr>
            <a:r>
              <a:rPr lang="en-US" sz="2000" dirty="0">
                <a:solidFill>
                  <a:srgbClr val="C0C0C0"/>
                </a:solidFill>
                <a:latin typeface="Palatino Linotype" pitchFamily="18" charset="0"/>
              </a:rPr>
              <a:t>     </a:t>
            </a:r>
            <a:r>
              <a:rPr lang="en-US" sz="2000" dirty="0">
                <a:solidFill>
                  <a:schemeClr val="tx1"/>
                </a:solidFill>
                <a:latin typeface="Palatino Linotype" pitchFamily="18" charset="0"/>
              </a:rPr>
              <a:t>PROS</a:t>
            </a:r>
            <a:endParaRPr lang="en-US" sz="2000" dirty="0">
              <a:solidFill>
                <a:schemeClr val="tx1"/>
              </a:solidFill>
              <a:latin typeface="Palatino Linotype" pitchFamily="18" charset="0"/>
            </a:endParaRPr>
          </a:p>
          <a:p>
            <a:pPr>
              <a:buSzPct val="70000"/>
            </a:pPr>
            <a:r>
              <a:rPr lang="en-US" sz="2000" dirty="0">
                <a:solidFill>
                  <a:schemeClr val="accent1"/>
                </a:solidFill>
                <a:latin typeface="Palatino Linotype" pitchFamily="18" charset="0"/>
              </a:rPr>
              <a:t> </a:t>
            </a:r>
            <a:r>
              <a:rPr lang="en-US" sz="2000" dirty="0">
                <a:solidFill>
                  <a:schemeClr val="accent6">
                    <a:lumMod val="50000"/>
                  </a:schemeClr>
                </a:solidFill>
                <a:latin typeface="Palatino Linotype" pitchFamily="18" charset="0"/>
              </a:rPr>
              <a:t>16% laboratory efficiency</a:t>
            </a:r>
            <a:endParaRPr lang="en-US" sz="2000" dirty="0">
              <a:solidFill>
                <a:schemeClr val="accent6">
                  <a:lumMod val="50000"/>
                </a:schemeClr>
              </a:solidFill>
              <a:latin typeface="Palatino Linotype" pitchFamily="18" charset="0"/>
            </a:endParaRPr>
          </a:p>
          <a:p>
            <a:pPr>
              <a:buSzPct val="70000"/>
            </a:pPr>
            <a:r>
              <a:rPr lang="en-US" sz="2000" dirty="0">
                <a:solidFill>
                  <a:schemeClr val="accent6">
                    <a:lumMod val="50000"/>
                  </a:schemeClr>
                </a:solidFill>
                <a:latin typeface="Palatino Linotype" pitchFamily="18" charset="0"/>
              </a:rPr>
              <a:t>6-9% module efficiency</a:t>
            </a:r>
            <a:endParaRPr lang="en-US" sz="2000" dirty="0">
              <a:solidFill>
                <a:schemeClr val="accent6">
                  <a:lumMod val="50000"/>
                </a:schemeClr>
              </a:solidFill>
              <a:latin typeface="Palatino Linotype" pitchFamily="18" charset="0"/>
            </a:endParaRPr>
          </a:p>
          <a:p>
            <a:pPr>
              <a:buFontTx/>
              <a:buNone/>
            </a:pPr>
            <a:r>
              <a:rPr lang="en-US" sz="2000" dirty="0">
                <a:solidFill>
                  <a:schemeClr val="tx1"/>
                </a:solidFill>
                <a:latin typeface="Palatino Linotype" pitchFamily="18" charset="0"/>
              </a:rPr>
              <a:t>     CONS</a:t>
            </a:r>
            <a:endParaRPr lang="en-US" sz="2000" dirty="0">
              <a:solidFill>
                <a:schemeClr val="tx1"/>
              </a:solidFill>
              <a:latin typeface="Palatino Linotype" pitchFamily="18" charset="0"/>
            </a:endParaRPr>
          </a:p>
          <a:p>
            <a:pPr>
              <a:buSzPct val="70000"/>
            </a:pPr>
            <a:r>
              <a:rPr lang="en-US" sz="2000" dirty="0">
                <a:solidFill>
                  <a:schemeClr val="accent6">
                    <a:lumMod val="50000"/>
                  </a:schemeClr>
                </a:solidFill>
                <a:latin typeface="Palatino Linotype" pitchFamily="18" charset="0"/>
              </a:rPr>
              <a:t>Immature manufacturing process</a:t>
            </a:r>
            <a:endParaRPr lang="en-US" sz="2000" dirty="0">
              <a:solidFill>
                <a:schemeClr val="accent6">
                  <a:lumMod val="50000"/>
                </a:schemeClr>
              </a:solidFill>
              <a:latin typeface="Palatino Linotype" pitchFamily="18" charset="0"/>
            </a:endParaRPr>
          </a:p>
          <a:p>
            <a:endParaRPr lang="en-US" sz="2000" dirty="0">
              <a:solidFill>
                <a:schemeClr val="accent1"/>
              </a:solidFill>
              <a:latin typeface="Palatino Linotype" pitchFamily="18" charset="0"/>
            </a:endParaRPr>
          </a:p>
          <a:p>
            <a:pPr>
              <a:buSzPct val="70000"/>
              <a:buFont typeface="Wingdings" panose="05000000000000000000" pitchFamily="2" charset="2"/>
              <a:buNone/>
            </a:pPr>
            <a:endParaRPr lang="en-US" sz="2400" dirty="0">
              <a:solidFill>
                <a:schemeClr val="accent1"/>
              </a:solidFill>
              <a:latin typeface="Palatino Linotype" pitchFamily="18" charset="0"/>
            </a:endParaRPr>
          </a:p>
        </p:txBody>
      </p:sp>
      <p:sp>
        <p:nvSpPr>
          <p:cNvPr id="21508" name="Rectangle 4"/>
          <p:cNvSpPr>
            <a:spLocks noChangeArrowheads="1"/>
          </p:cNvSpPr>
          <p:nvPr/>
        </p:nvSpPr>
        <p:spPr bwMode="auto">
          <a:xfrm>
            <a:off x="2574925" y="1293813"/>
            <a:ext cx="3805238" cy="396875"/>
          </a:xfrm>
          <a:prstGeom prst="rect">
            <a:avLst/>
          </a:prstGeom>
          <a:noFill/>
          <a:ln w="9525">
            <a:noFill/>
            <a:miter lim="800000"/>
          </a:ln>
          <a:effectLst/>
        </p:spPr>
        <p:txBody>
          <a:bodyPr wrap="none">
            <a:spAutoFit/>
          </a:bodyPr>
          <a:lstStyle/>
          <a:p>
            <a:r>
              <a:rPr lang="en-US" sz="2000">
                <a:solidFill>
                  <a:srgbClr val="C0C0C0"/>
                </a:solidFill>
                <a:latin typeface="Palatino Linotype" pitchFamily="18" charset="0"/>
              </a:rPr>
              <a:t>Non – Silicon Based Technology</a:t>
            </a:r>
            <a:endParaRPr lang="en-US" sz="2000">
              <a:solidFill>
                <a:srgbClr val="C0C0C0"/>
              </a:solidFill>
              <a:latin typeface="Palatino Linotype" pitchFamily="18" charset="0"/>
            </a:endParaRPr>
          </a:p>
        </p:txBody>
      </p:sp>
      <p:sp>
        <p:nvSpPr>
          <p:cNvPr id="21509" name="Rectangle 5"/>
          <p:cNvSpPr>
            <a:spLocks noChangeArrowheads="1"/>
          </p:cNvSpPr>
          <p:nvPr/>
        </p:nvSpPr>
        <p:spPr bwMode="auto">
          <a:xfrm>
            <a:off x="304800" y="228600"/>
            <a:ext cx="8610600" cy="6324600"/>
          </a:xfrm>
          <a:prstGeom prst="rect">
            <a:avLst/>
          </a:prstGeom>
          <a:noFill/>
          <a:ln w="9525">
            <a:solidFill>
              <a:srgbClr val="5F5F5F"/>
            </a:solidFill>
            <a:miter lim="800000"/>
          </a:ln>
          <a:effectLst/>
        </p:spPr>
        <p:txBody>
          <a:bodyPr wrap="none" anchor="ctr"/>
          <a:lstStyle/>
          <a:p>
            <a:endParaRPr lang="en-US"/>
          </a:p>
        </p:txBody>
      </p:sp>
      <p:sp>
        <p:nvSpPr>
          <p:cNvPr id="21510" name="Line 6"/>
          <p:cNvSpPr>
            <a:spLocks noChangeShapeType="1"/>
          </p:cNvSpPr>
          <p:nvPr/>
        </p:nvSpPr>
        <p:spPr bwMode="auto">
          <a:xfrm>
            <a:off x="723900" y="1244600"/>
            <a:ext cx="7696200" cy="0"/>
          </a:xfrm>
          <a:prstGeom prst="line">
            <a:avLst/>
          </a:prstGeom>
          <a:noFill/>
          <a:ln w="9525">
            <a:solidFill>
              <a:srgbClr val="B2B2B2"/>
            </a:solidFill>
            <a:round/>
          </a:ln>
          <a:effectLst/>
        </p:spPr>
        <p:txBody>
          <a:bodyPr/>
          <a:lstStyle/>
          <a:p>
            <a:endParaRPr lang="en-US"/>
          </a:p>
        </p:txBody>
      </p:sp>
      <p:sp>
        <p:nvSpPr>
          <p:cNvPr id="21511" name="Line 7"/>
          <p:cNvSpPr>
            <a:spLocks noChangeShapeType="1"/>
          </p:cNvSpPr>
          <p:nvPr/>
        </p:nvSpPr>
        <p:spPr bwMode="auto">
          <a:xfrm>
            <a:off x="508000" y="2260600"/>
            <a:ext cx="3340100" cy="0"/>
          </a:xfrm>
          <a:prstGeom prst="line">
            <a:avLst/>
          </a:prstGeom>
          <a:noFill/>
          <a:ln w="9525">
            <a:solidFill>
              <a:srgbClr val="808080"/>
            </a:solidFill>
            <a:round/>
          </a:ln>
          <a:effectLst/>
        </p:spPr>
        <p:txBody>
          <a:bodyPr/>
          <a:lstStyle/>
          <a:p>
            <a:endParaRPr lang="en-US"/>
          </a:p>
        </p:txBody>
      </p:sp>
      <p:pic>
        <p:nvPicPr>
          <p:cNvPr id="21512" name="Picture 8" descr="legacy3"/>
          <p:cNvPicPr>
            <a:picLocks noGrp="1" noChangeAspect="1" noChangeArrowheads="1"/>
          </p:cNvPicPr>
          <p:nvPr>
            <p:ph sz="half" idx="2"/>
          </p:nvPr>
        </p:nvPicPr>
        <p:blipFill>
          <a:blip r:embed="rId1"/>
          <a:srcRect/>
          <a:stretch>
            <a:fillRect/>
          </a:stretch>
        </p:blipFill>
        <p:spPr>
          <a:xfrm>
            <a:off x="5257800" y="2349500"/>
            <a:ext cx="3429000" cy="2706688"/>
          </a:xfrm>
          <a:noFill/>
        </p:spPr>
      </p:pic>
      <p:sp>
        <p:nvSpPr>
          <p:cNvPr id="21515" name="Rectangle 11"/>
          <p:cNvSpPr>
            <a:spLocks noChangeArrowheads="1"/>
          </p:cNvSpPr>
          <p:nvPr/>
        </p:nvSpPr>
        <p:spPr bwMode="auto">
          <a:xfrm>
            <a:off x="5118100" y="2286000"/>
            <a:ext cx="3657600" cy="2819400"/>
          </a:xfrm>
          <a:prstGeom prst="rect">
            <a:avLst/>
          </a:prstGeom>
          <a:noFill/>
          <a:ln w="9525">
            <a:solidFill>
              <a:srgbClr val="808080"/>
            </a:solidFill>
            <a:miter lim="800000"/>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04800" y="457200"/>
            <a:ext cx="9037955" cy="838200"/>
          </a:xfrm>
        </p:spPr>
        <p:txBody>
          <a:bodyPr>
            <a:normAutofit fontScale="90000"/>
          </a:bodyPr>
          <a:lstStyle/>
          <a:p>
            <a:r>
              <a:rPr lang="en-US" sz="3600">
                <a:solidFill>
                  <a:srgbClr val="FFCC00"/>
                </a:solidFill>
                <a:latin typeface="Palatino Linotype" pitchFamily="18" charset="0"/>
              </a:rPr>
              <a:t>Semiconductor Material Efficiencies</a:t>
            </a:r>
            <a:endParaRPr lang="en-US" sz="3600">
              <a:solidFill>
                <a:srgbClr val="FFCC00"/>
              </a:solidFill>
              <a:latin typeface="Palatino Linotype" pitchFamily="18" charset="0"/>
            </a:endParaRPr>
          </a:p>
        </p:txBody>
      </p:sp>
      <p:pic>
        <p:nvPicPr>
          <p:cNvPr id="24580" name="Picture 4"/>
          <p:cNvPicPr>
            <a:picLocks noGrp="1" noChangeAspect="1" noChangeArrowheads="1"/>
          </p:cNvPicPr>
          <p:nvPr>
            <p:ph idx="1"/>
          </p:nvPr>
        </p:nvPicPr>
        <p:blipFill>
          <a:blip r:embed="rId1"/>
          <a:srcRect/>
          <a:stretch>
            <a:fillRect/>
          </a:stretch>
        </p:blipFill>
        <p:spPr>
          <a:xfrm>
            <a:off x="1803400" y="1395413"/>
            <a:ext cx="5410200" cy="5157787"/>
          </a:xfrm>
          <a:noFill/>
        </p:spPr>
      </p:pic>
      <p:sp>
        <p:nvSpPr>
          <p:cNvPr id="24582" name="Rectangle 6"/>
          <p:cNvSpPr>
            <a:spLocks noChangeArrowheads="1"/>
          </p:cNvSpPr>
          <p:nvPr/>
        </p:nvSpPr>
        <p:spPr bwMode="auto">
          <a:xfrm>
            <a:off x="1727200" y="1308100"/>
            <a:ext cx="5562600" cy="5334000"/>
          </a:xfrm>
          <a:prstGeom prst="rect">
            <a:avLst/>
          </a:prstGeom>
          <a:noFill/>
          <a:ln w="9525" algn="ctr">
            <a:solidFill>
              <a:srgbClr val="C0C0C0"/>
            </a:solidFill>
            <a:miter lim="800000"/>
          </a:ln>
          <a:effectLst/>
        </p:spPr>
        <p:txBody>
          <a:bodyPr anchor="ctr">
            <a:spAutoFit/>
          </a:bodyPr>
          <a:lstStyle/>
          <a:p>
            <a:endParaRPr lang="en-US"/>
          </a:p>
        </p:txBody>
      </p:sp>
      <p:sp>
        <p:nvSpPr>
          <p:cNvPr id="24584" name="Line 8"/>
          <p:cNvSpPr>
            <a:spLocks noChangeShapeType="1"/>
          </p:cNvSpPr>
          <p:nvPr/>
        </p:nvSpPr>
        <p:spPr bwMode="auto">
          <a:xfrm>
            <a:off x="736600" y="1104900"/>
            <a:ext cx="7696200" cy="0"/>
          </a:xfrm>
          <a:prstGeom prst="line">
            <a:avLst/>
          </a:prstGeom>
          <a:noFill/>
          <a:ln w="9525">
            <a:solidFill>
              <a:srgbClr val="B2B2B2"/>
            </a:solidFill>
            <a:round/>
          </a:ln>
          <a:effectLst/>
        </p:spPr>
        <p:txBody>
          <a:bodyPr/>
          <a:lstStyle/>
          <a:p>
            <a:endParaRPr lang="en-US"/>
          </a:p>
        </p:txBody>
      </p:sp>
      <p:sp>
        <p:nvSpPr>
          <p:cNvPr id="24585" name="Rectangle 9"/>
          <p:cNvSpPr>
            <a:spLocks noChangeArrowheads="1"/>
          </p:cNvSpPr>
          <p:nvPr/>
        </p:nvSpPr>
        <p:spPr bwMode="auto">
          <a:xfrm>
            <a:off x="304800" y="228600"/>
            <a:ext cx="8610600" cy="6477000"/>
          </a:xfrm>
          <a:prstGeom prst="rect">
            <a:avLst/>
          </a:prstGeom>
          <a:noFill/>
          <a:ln w="9525">
            <a:solidFill>
              <a:srgbClr val="5F5F5F"/>
            </a:solidFill>
            <a:miter lim="800000"/>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z="3600">
                <a:solidFill>
                  <a:srgbClr val="FFCC00"/>
                </a:solidFill>
                <a:latin typeface="Palatino Linotype" pitchFamily="18" charset="0"/>
              </a:rPr>
              <a:t>Emerging Technologies </a:t>
            </a:r>
            <a:endParaRPr lang="en-US" sz="3600">
              <a:solidFill>
                <a:srgbClr val="FFCC00"/>
              </a:solidFill>
              <a:latin typeface="Palatino Linotype" pitchFamily="18" charset="0"/>
            </a:endParaRPr>
          </a:p>
        </p:txBody>
      </p:sp>
      <p:sp>
        <p:nvSpPr>
          <p:cNvPr id="23555" name="Rectangle 3"/>
          <p:cNvSpPr>
            <a:spLocks noGrp="1" noChangeArrowheads="1"/>
          </p:cNvSpPr>
          <p:nvPr>
            <p:ph type="body" sz="half" idx="1"/>
          </p:nvPr>
        </p:nvSpPr>
        <p:spPr>
          <a:xfrm>
            <a:off x="457200" y="1785938"/>
            <a:ext cx="4038600" cy="4525962"/>
          </a:xfrm>
        </p:spPr>
        <p:txBody>
          <a:bodyPr/>
          <a:lstStyle/>
          <a:p>
            <a:pPr>
              <a:buSzPct val="70000"/>
              <a:buFont typeface="Wingdings" panose="05000000000000000000" pitchFamily="2" charset="2"/>
              <a:buChar char="§"/>
            </a:pPr>
            <a:r>
              <a:rPr lang="en-US" sz="2000" dirty="0">
                <a:solidFill>
                  <a:schemeClr val="accent6">
                    <a:lumMod val="50000"/>
                  </a:schemeClr>
                </a:solidFill>
                <a:latin typeface="Palatino Linotype" pitchFamily="18" charset="0"/>
              </a:rPr>
              <a:t>Electrochemical solar cells </a:t>
            </a:r>
            <a:r>
              <a:rPr lang="en-US" sz="2000" dirty="0">
                <a:solidFill>
                  <a:schemeClr val="tx1"/>
                </a:solidFill>
                <a:latin typeface="Palatino Linotype" pitchFamily="18" charset="0"/>
              </a:rPr>
              <a:t>have their active component in liquid phase </a:t>
            </a:r>
            <a:endParaRPr lang="en-US" sz="2000" dirty="0">
              <a:solidFill>
                <a:schemeClr val="tx1"/>
              </a:solidFill>
              <a:latin typeface="Palatino Linotype" pitchFamily="18" charset="0"/>
            </a:endParaRPr>
          </a:p>
          <a:p>
            <a:pPr>
              <a:buSzPct val="70000"/>
              <a:buFont typeface="Wingdings" panose="05000000000000000000" pitchFamily="2" charset="2"/>
              <a:buNone/>
            </a:pPr>
            <a:endParaRPr lang="en-US" sz="2000" dirty="0">
              <a:solidFill>
                <a:schemeClr val="tx1"/>
              </a:solidFill>
              <a:latin typeface="Palatino Linotype" pitchFamily="18" charset="0"/>
            </a:endParaRPr>
          </a:p>
          <a:p>
            <a:pPr>
              <a:buSzPct val="70000"/>
              <a:buFont typeface="Wingdings" panose="05000000000000000000" pitchFamily="2" charset="2"/>
              <a:buChar char="§"/>
            </a:pPr>
            <a:r>
              <a:rPr lang="en-US" sz="2000" dirty="0">
                <a:solidFill>
                  <a:schemeClr val="tx1"/>
                </a:solidFill>
                <a:latin typeface="Palatino Linotype" pitchFamily="18" charset="0"/>
              </a:rPr>
              <a:t>Dye sensitizers are used to absorb </a:t>
            </a:r>
            <a:r>
              <a:rPr lang="en-US" sz="2000" dirty="0" err="1" smtClean="0">
                <a:solidFill>
                  <a:schemeClr val="tx1"/>
                </a:solidFill>
                <a:latin typeface="Palatino Linotype" pitchFamily="18" charset="0"/>
              </a:rPr>
              <a:t>lig`ht</a:t>
            </a:r>
            <a:r>
              <a:rPr lang="en-US" sz="2000" dirty="0" smtClean="0">
                <a:solidFill>
                  <a:schemeClr val="tx1"/>
                </a:solidFill>
                <a:latin typeface="Palatino Linotype" pitchFamily="18" charset="0"/>
              </a:rPr>
              <a:t> </a:t>
            </a:r>
            <a:r>
              <a:rPr lang="en-US" sz="2000" dirty="0">
                <a:solidFill>
                  <a:schemeClr val="tx1"/>
                </a:solidFill>
                <a:latin typeface="Palatino Linotype" pitchFamily="18" charset="0"/>
              </a:rPr>
              <a:t>and create electron-hole pairs in </a:t>
            </a:r>
            <a:r>
              <a:rPr lang="en-US" sz="2000" dirty="0" err="1">
                <a:solidFill>
                  <a:schemeClr val="tx1"/>
                </a:solidFill>
                <a:latin typeface="Palatino Linotype" pitchFamily="18" charset="0"/>
              </a:rPr>
              <a:t>nanocrystalline</a:t>
            </a:r>
            <a:r>
              <a:rPr lang="en-US" sz="2000" dirty="0">
                <a:solidFill>
                  <a:schemeClr val="tx1"/>
                </a:solidFill>
                <a:latin typeface="Palatino Linotype" pitchFamily="18" charset="0"/>
              </a:rPr>
              <a:t> titanium dioxide semiconductor layer </a:t>
            </a:r>
            <a:endParaRPr lang="en-US" sz="2000" dirty="0">
              <a:solidFill>
                <a:schemeClr val="tx1"/>
              </a:solidFill>
              <a:latin typeface="Palatino Linotype" pitchFamily="18" charset="0"/>
            </a:endParaRPr>
          </a:p>
          <a:p>
            <a:pPr>
              <a:buSzPct val="70000"/>
              <a:buFont typeface="Wingdings" panose="05000000000000000000" pitchFamily="2" charset="2"/>
              <a:buNone/>
            </a:pPr>
            <a:endParaRPr lang="en-US" sz="2000" dirty="0">
              <a:solidFill>
                <a:schemeClr val="tx1"/>
              </a:solidFill>
              <a:latin typeface="Palatino Linotype" pitchFamily="18" charset="0"/>
            </a:endParaRPr>
          </a:p>
          <a:p>
            <a:pPr>
              <a:buSzPct val="70000"/>
              <a:buFont typeface="Wingdings" panose="05000000000000000000" pitchFamily="2" charset="2"/>
              <a:buChar char="§"/>
            </a:pPr>
            <a:r>
              <a:rPr lang="en-US" sz="2000" dirty="0">
                <a:solidFill>
                  <a:schemeClr val="tx1"/>
                </a:solidFill>
                <a:latin typeface="Palatino Linotype" pitchFamily="18" charset="0"/>
              </a:rPr>
              <a:t>Cell efficiency ~ 7%</a:t>
            </a:r>
            <a:endParaRPr lang="en-US" sz="2000" dirty="0">
              <a:solidFill>
                <a:schemeClr val="tx1"/>
              </a:solidFill>
              <a:latin typeface="Palatino Linotype" pitchFamily="18" charset="0"/>
            </a:endParaRPr>
          </a:p>
          <a:p>
            <a:pPr>
              <a:buSzPct val="70000"/>
              <a:buFont typeface="Wingdings" panose="05000000000000000000" pitchFamily="2" charset="2"/>
              <a:buChar char="§"/>
            </a:pPr>
            <a:endParaRPr lang="en-US" sz="2000" dirty="0">
              <a:solidFill>
                <a:schemeClr val="accent1"/>
              </a:solidFill>
              <a:latin typeface="Palatino Linotype" pitchFamily="18" charset="0"/>
            </a:endParaRPr>
          </a:p>
        </p:txBody>
      </p:sp>
      <p:sp>
        <p:nvSpPr>
          <p:cNvPr id="23556" name="Rectangle 4"/>
          <p:cNvSpPr>
            <a:spLocks noChangeArrowheads="1"/>
          </p:cNvSpPr>
          <p:nvPr/>
        </p:nvSpPr>
        <p:spPr bwMode="auto">
          <a:xfrm>
            <a:off x="304800" y="228600"/>
            <a:ext cx="8610600" cy="6324600"/>
          </a:xfrm>
          <a:prstGeom prst="rect">
            <a:avLst/>
          </a:prstGeom>
          <a:noFill/>
          <a:ln w="9525">
            <a:solidFill>
              <a:srgbClr val="5F5F5F"/>
            </a:solidFill>
            <a:miter lim="800000"/>
          </a:ln>
          <a:effectLst/>
        </p:spPr>
        <p:txBody>
          <a:bodyPr wrap="none" anchor="ctr"/>
          <a:lstStyle/>
          <a:p>
            <a:endParaRPr lang="en-US"/>
          </a:p>
        </p:txBody>
      </p:sp>
      <p:sp>
        <p:nvSpPr>
          <p:cNvPr id="23557" name="Line 5"/>
          <p:cNvSpPr>
            <a:spLocks noChangeShapeType="1"/>
          </p:cNvSpPr>
          <p:nvPr/>
        </p:nvSpPr>
        <p:spPr bwMode="auto">
          <a:xfrm>
            <a:off x="723900" y="1244600"/>
            <a:ext cx="7696200" cy="0"/>
          </a:xfrm>
          <a:prstGeom prst="line">
            <a:avLst/>
          </a:prstGeom>
          <a:noFill/>
          <a:ln w="9525">
            <a:solidFill>
              <a:srgbClr val="B2B2B2"/>
            </a:solidFill>
            <a:round/>
          </a:ln>
          <a:effectLst/>
        </p:spPr>
        <p:txBody>
          <a:bodyPr/>
          <a:lstStyle/>
          <a:p>
            <a:endParaRPr lang="en-US"/>
          </a:p>
        </p:txBody>
      </p:sp>
      <p:sp>
        <p:nvSpPr>
          <p:cNvPr id="23558" name="Text Box 6"/>
          <p:cNvSpPr txBox="1">
            <a:spLocks noChangeArrowheads="1"/>
          </p:cNvSpPr>
          <p:nvPr/>
        </p:nvSpPr>
        <p:spPr bwMode="auto">
          <a:xfrm>
            <a:off x="533400" y="1295400"/>
            <a:ext cx="7924800" cy="396875"/>
          </a:xfrm>
          <a:prstGeom prst="rect">
            <a:avLst/>
          </a:prstGeom>
          <a:noFill/>
          <a:ln w="9525">
            <a:noFill/>
            <a:miter lim="800000"/>
          </a:ln>
          <a:effectLst/>
        </p:spPr>
        <p:txBody>
          <a:bodyPr>
            <a:spAutoFit/>
          </a:bodyPr>
          <a:lstStyle/>
          <a:p>
            <a:pPr algn="ctr">
              <a:spcBef>
                <a:spcPct val="50000"/>
              </a:spcBef>
            </a:pPr>
            <a:r>
              <a:rPr lang="en-US" sz="2000" dirty="0">
                <a:solidFill>
                  <a:schemeClr val="accent6">
                    <a:lumMod val="50000"/>
                  </a:schemeClr>
                </a:solidFill>
                <a:latin typeface="Palatino Linotype" pitchFamily="18" charset="0"/>
              </a:rPr>
              <a:t>‘ Discovering new realms of Photovoltaic Technologies ‘ </a:t>
            </a:r>
            <a:endParaRPr lang="en-US" sz="2000" dirty="0">
              <a:solidFill>
                <a:schemeClr val="accent6">
                  <a:lumMod val="50000"/>
                </a:schemeClr>
              </a:solidFill>
              <a:latin typeface="Palatino Linotype" pitchFamily="18" charset="0"/>
            </a:endParaRPr>
          </a:p>
        </p:txBody>
      </p:sp>
      <p:pic>
        <p:nvPicPr>
          <p:cNvPr id="23559" name="Picture 7" descr="electrochemical1"/>
          <p:cNvPicPr>
            <a:picLocks noGrp="1" noChangeAspect="1" noChangeArrowheads="1"/>
          </p:cNvPicPr>
          <p:nvPr>
            <p:ph sz="half" idx="2"/>
          </p:nvPr>
        </p:nvPicPr>
        <p:blipFill>
          <a:blip r:embed="rId1"/>
          <a:srcRect/>
          <a:stretch>
            <a:fillRect/>
          </a:stretch>
        </p:blipFill>
        <p:spPr>
          <a:xfrm>
            <a:off x="4724400" y="2362200"/>
            <a:ext cx="3810000" cy="2746375"/>
          </a:xfrm>
          <a:noFill/>
        </p:spPr>
      </p:pic>
      <p:sp>
        <p:nvSpPr>
          <p:cNvPr id="23561" name="Text Box 9"/>
          <p:cNvSpPr txBox="1">
            <a:spLocks noChangeArrowheads="1"/>
          </p:cNvSpPr>
          <p:nvPr/>
        </p:nvSpPr>
        <p:spPr bwMode="auto">
          <a:xfrm>
            <a:off x="5397500" y="5181600"/>
            <a:ext cx="2743200" cy="336550"/>
          </a:xfrm>
          <a:prstGeom prst="rect">
            <a:avLst/>
          </a:prstGeom>
          <a:noFill/>
          <a:ln w="9525">
            <a:noFill/>
            <a:miter lim="800000"/>
          </a:ln>
          <a:effectLst/>
        </p:spPr>
        <p:txBody>
          <a:bodyPr>
            <a:spAutoFit/>
          </a:bodyPr>
          <a:lstStyle/>
          <a:p>
            <a:pPr>
              <a:spcBef>
                <a:spcPct val="50000"/>
              </a:spcBef>
            </a:pPr>
            <a:r>
              <a:rPr lang="en-US" sz="1600">
                <a:solidFill>
                  <a:schemeClr val="bg1"/>
                </a:solidFill>
                <a:latin typeface="Palatino Linotype" pitchFamily="18" charset="0"/>
              </a:rPr>
              <a:t>Electrochemical solar cells</a:t>
            </a:r>
            <a:endParaRPr lang="en-US" sz="1600">
              <a:solidFill>
                <a:schemeClr val="bg1"/>
              </a:solidFill>
              <a:latin typeface="Palatino Linotype"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z="3600">
                <a:solidFill>
                  <a:srgbClr val="FFCC00"/>
                </a:solidFill>
                <a:latin typeface="Palatino Linotype" pitchFamily="18" charset="0"/>
              </a:rPr>
              <a:t>Emerging Technologies</a:t>
            </a:r>
            <a:endParaRPr lang="en-US" sz="3600">
              <a:solidFill>
                <a:srgbClr val="FFCC00"/>
              </a:solidFill>
              <a:latin typeface="Palatino Linotype" pitchFamily="18" charset="0"/>
            </a:endParaRPr>
          </a:p>
        </p:txBody>
      </p:sp>
      <p:sp>
        <p:nvSpPr>
          <p:cNvPr id="27651" name="Rectangle 3"/>
          <p:cNvSpPr>
            <a:spLocks noGrp="1" noChangeArrowheads="1"/>
          </p:cNvSpPr>
          <p:nvPr>
            <p:ph type="body" sz="half" idx="1"/>
          </p:nvPr>
        </p:nvSpPr>
        <p:spPr>
          <a:xfrm>
            <a:off x="457200" y="1600200"/>
            <a:ext cx="4038600" cy="2362200"/>
          </a:xfrm>
        </p:spPr>
        <p:txBody>
          <a:bodyPr/>
          <a:lstStyle/>
          <a:p>
            <a:pPr>
              <a:buFontTx/>
              <a:buNone/>
            </a:pPr>
            <a:r>
              <a:rPr lang="en-US" sz="2000" dirty="0">
                <a:solidFill>
                  <a:schemeClr val="tx1"/>
                </a:solidFill>
                <a:latin typeface="Palatino Linotype" pitchFamily="18" charset="0"/>
              </a:rPr>
              <a:t>Ultra Thin Wafer Solar Cells</a:t>
            </a:r>
            <a:endParaRPr lang="en-US" sz="2000" dirty="0">
              <a:solidFill>
                <a:schemeClr val="tx1"/>
              </a:solidFill>
              <a:latin typeface="Palatino Linotype" pitchFamily="18" charset="0"/>
            </a:endParaRPr>
          </a:p>
          <a:p>
            <a:pPr>
              <a:buFontTx/>
              <a:buNone/>
            </a:pPr>
            <a:endParaRPr lang="en-US" sz="2000" dirty="0">
              <a:solidFill>
                <a:srgbClr val="C0C0C0"/>
              </a:solidFill>
              <a:latin typeface="Palatino Linotype" pitchFamily="18" charset="0"/>
            </a:endParaRPr>
          </a:p>
          <a:p>
            <a:pPr>
              <a:buSzPct val="70000"/>
              <a:buFont typeface="Wingdings" panose="05000000000000000000" pitchFamily="2" charset="2"/>
              <a:buChar char="§"/>
            </a:pPr>
            <a:r>
              <a:rPr lang="en-US" sz="2000" dirty="0">
                <a:solidFill>
                  <a:schemeClr val="accent1"/>
                </a:solidFill>
                <a:latin typeface="Palatino Linotype" pitchFamily="18" charset="0"/>
              </a:rPr>
              <a:t>Thickness ~ 45</a:t>
            </a:r>
            <a:r>
              <a:rPr lang="el-GR" sz="2000" dirty="0">
                <a:solidFill>
                  <a:schemeClr val="accent1"/>
                </a:solidFill>
                <a:latin typeface="Palatino Linotype" pitchFamily="18" charset="0"/>
              </a:rPr>
              <a:t>μ</a:t>
            </a:r>
            <a:r>
              <a:rPr lang="en-US" sz="2000" dirty="0">
                <a:solidFill>
                  <a:schemeClr val="accent1"/>
                </a:solidFill>
                <a:latin typeface="Palatino Linotype" pitchFamily="18" charset="0"/>
              </a:rPr>
              <a:t>m </a:t>
            </a:r>
            <a:endParaRPr lang="en-US" sz="2000" dirty="0">
              <a:solidFill>
                <a:schemeClr val="accent1"/>
              </a:solidFill>
              <a:latin typeface="Palatino Linotype" pitchFamily="18" charset="0"/>
            </a:endParaRPr>
          </a:p>
          <a:p>
            <a:pPr>
              <a:buSzPct val="70000"/>
              <a:buFont typeface="Wingdings" panose="05000000000000000000" pitchFamily="2" charset="2"/>
              <a:buChar char="§"/>
            </a:pPr>
            <a:r>
              <a:rPr lang="en-US" sz="2000" dirty="0">
                <a:solidFill>
                  <a:schemeClr val="accent1"/>
                </a:solidFill>
                <a:latin typeface="Palatino Linotype" pitchFamily="18" charset="0"/>
              </a:rPr>
              <a:t>Cell Efficiency as high as 20.3%</a:t>
            </a:r>
            <a:endParaRPr lang="en-US" sz="2000" dirty="0">
              <a:solidFill>
                <a:schemeClr val="accent1"/>
              </a:solidFill>
              <a:latin typeface="Palatino Linotype" pitchFamily="18" charset="0"/>
            </a:endParaRPr>
          </a:p>
          <a:p>
            <a:pPr>
              <a:buSzPct val="70000"/>
              <a:buFont typeface="Wingdings" panose="05000000000000000000" pitchFamily="2" charset="2"/>
              <a:buChar char="§"/>
            </a:pPr>
            <a:endParaRPr lang="el-GR" sz="1800" dirty="0">
              <a:solidFill>
                <a:schemeClr val="accent1"/>
              </a:solidFill>
              <a:latin typeface="Palatino Linotype" pitchFamily="18" charset="0"/>
            </a:endParaRPr>
          </a:p>
        </p:txBody>
      </p:sp>
      <p:pic>
        <p:nvPicPr>
          <p:cNvPr id="27654" name="Picture 6"/>
          <p:cNvPicPr>
            <a:picLocks noGrp="1" noChangeAspect="1" noChangeArrowheads="1"/>
          </p:cNvPicPr>
          <p:nvPr>
            <p:ph sz="quarter" idx="2"/>
          </p:nvPr>
        </p:nvPicPr>
        <p:blipFill>
          <a:blip r:embed="rId1"/>
          <a:srcRect/>
          <a:stretch>
            <a:fillRect/>
          </a:stretch>
        </p:blipFill>
        <p:spPr>
          <a:xfrm>
            <a:off x="4038600" y="1676400"/>
            <a:ext cx="2689225" cy="2012950"/>
          </a:xfrm>
          <a:noFill/>
        </p:spPr>
      </p:pic>
      <p:sp>
        <p:nvSpPr>
          <p:cNvPr id="27652" name="Rectangle 4"/>
          <p:cNvSpPr>
            <a:spLocks noChangeArrowheads="1"/>
          </p:cNvSpPr>
          <p:nvPr/>
        </p:nvSpPr>
        <p:spPr bwMode="auto">
          <a:xfrm>
            <a:off x="304800" y="228600"/>
            <a:ext cx="8610600" cy="6324600"/>
          </a:xfrm>
          <a:prstGeom prst="rect">
            <a:avLst/>
          </a:prstGeom>
          <a:noFill/>
          <a:ln w="9525">
            <a:solidFill>
              <a:srgbClr val="5F5F5F"/>
            </a:solidFill>
            <a:miter lim="800000"/>
          </a:ln>
          <a:effectLst/>
        </p:spPr>
        <p:txBody>
          <a:bodyPr wrap="none" anchor="ctr"/>
          <a:lstStyle/>
          <a:p>
            <a:endParaRPr lang="en-US"/>
          </a:p>
        </p:txBody>
      </p:sp>
      <p:sp>
        <p:nvSpPr>
          <p:cNvPr id="27653" name="Line 5"/>
          <p:cNvSpPr>
            <a:spLocks noChangeShapeType="1"/>
          </p:cNvSpPr>
          <p:nvPr/>
        </p:nvSpPr>
        <p:spPr bwMode="auto">
          <a:xfrm>
            <a:off x="723900" y="1244600"/>
            <a:ext cx="7696200" cy="0"/>
          </a:xfrm>
          <a:prstGeom prst="line">
            <a:avLst/>
          </a:prstGeom>
          <a:noFill/>
          <a:ln w="9525">
            <a:solidFill>
              <a:srgbClr val="B2B2B2"/>
            </a:solidFill>
            <a:round/>
          </a:ln>
          <a:effectLst/>
        </p:spPr>
        <p:txBody>
          <a:bodyPr/>
          <a:lstStyle/>
          <a:p>
            <a:endParaRPr lang="en-US"/>
          </a:p>
        </p:txBody>
      </p:sp>
      <p:pic>
        <p:nvPicPr>
          <p:cNvPr id="27656" name="Picture 8"/>
          <p:cNvPicPr>
            <a:picLocks noGrp="1" noChangeAspect="1" noChangeArrowheads="1"/>
          </p:cNvPicPr>
          <p:nvPr>
            <p:ph sz="quarter" idx="3"/>
          </p:nvPr>
        </p:nvPicPr>
        <p:blipFill>
          <a:blip r:embed="rId2"/>
          <a:srcRect/>
          <a:stretch>
            <a:fillRect/>
          </a:stretch>
        </p:blipFill>
        <p:spPr>
          <a:xfrm>
            <a:off x="6248400" y="2514600"/>
            <a:ext cx="2643188" cy="2058988"/>
          </a:xfrm>
          <a:noFill/>
        </p:spPr>
      </p:pic>
      <p:sp>
        <p:nvSpPr>
          <p:cNvPr id="27658" name="Rectangle 10"/>
          <p:cNvSpPr>
            <a:spLocks noChangeArrowheads="1"/>
          </p:cNvSpPr>
          <p:nvPr/>
        </p:nvSpPr>
        <p:spPr bwMode="auto">
          <a:xfrm>
            <a:off x="6375400" y="2590800"/>
            <a:ext cx="2362200" cy="228600"/>
          </a:xfrm>
          <a:prstGeom prst="rect">
            <a:avLst/>
          </a:prstGeom>
          <a:solidFill>
            <a:srgbClr val="6E9BDC"/>
          </a:solidFill>
          <a:ln w="9525">
            <a:noFill/>
            <a:miter lim="800000"/>
          </a:ln>
          <a:effectLst/>
        </p:spPr>
        <p:txBody>
          <a:bodyPr wrap="none" anchor="ctr"/>
          <a:lstStyle/>
          <a:p>
            <a:endParaRPr lang="en-US"/>
          </a:p>
        </p:txBody>
      </p:sp>
      <p:sp>
        <p:nvSpPr>
          <p:cNvPr id="27659" name="Line 11"/>
          <p:cNvSpPr>
            <a:spLocks noChangeShapeType="1"/>
          </p:cNvSpPr>
          <p:nvPr/>
        </p:nvSpPr>
        <p:spPr bwMode="auto">
          <a:xfrm>
            <a:off x="6743700" y="2438400"/>
            <a:ext cx="2057400" cy="0"/>
          </a:xfrm>
          <a:prstGeom prst="line">
            <a:avLst/>
          </a:prstGeom>
          <a:noFill/>
          <a:ln w="9525">
            <a:solidFill>
              <a:srgbClr val="808080"/>
            </a:solidFill>
            <a:round/>
          </a:ln>
          <a:effectLst/>
        </p:spPr>
        <p:txBody>
          <a:bodyPr/>
          <a:lstStyle/>
          <a:p>
            <a:endParaRPr lang="en-US"/>
          </a:p>
        </p:txBody>
      </p:sp>
      <p:sp>
        <p:nvSpPr>
          <p:cNvPr id="27660" name="Line 12"/>
          <p:cNvSpPr>
            <a:spLocks noChangeShapeType="1"/>
          </p:cNvSpPr>
          <p:nvPr/>
        </p:nvSpPr>
        <p:spPr bwMode="auto">
          <a:xfrm flipH="1">
            <a:off x="6172200" y="3670300"/>
            <a:ext cx="12700" cy="901700"/>
          </a:xfrm>
          <a:prstGeom prst="line">
            <a:avLst/>
          </a:prstGeom>
          <a:noFill/>
          <a:ln w="9525">
            <a:solidFill>
              <a:srgbClr val="808080"/>
            </a:solidFill>
            <a:round/>
          </a:ln>
          <a:effectLst/>
        </p:spPr>
        <p:txBody>
          <a:bodyPr/>
          <a:lstStyle/>
          <a:p>
            <a:endParaRPr lang="en-US"/>
          </a:p>
        </p:txBody>
      </p:sp>
      <p:sp>
        <p:nvSpPr>
          <p:cNvPr id="27661" name="Line 13"/>
          <p:cNvSpPr>
            <a:spLocks noChangeShapeType="1"/>
          </p:cNvSpPr>
          <p:nvPr/>
        </p:nvSpPr>
        <p:spPr bwMode="auto">
          <a:xfrm>
            <a:off x="508000" y="2006600"/>
            <a:ext cx="3340100" cy="0"/>
          </a:xfrm>
          <a:prstGeom prst="line">
            <a:avLst/>
          </a:prstGeom>
          <a:noFill/>
          <a:ln w="9525">
            <a:solidFill>
              <a:srgbClr val="808080"/>
            </a:solidFill>
            <a:round/>
          </a:ln>
          <a:effectLst/>
        </p:spPr>
        <p:txBody>
          <a:bodyPr/>
          <a:lstStyle/>
          <a:p>
            <a:endParaRPr lang="en-US"/>
          </a:p>
        </p:txBody>
      </p:sp>
      <p:sp>
        <p:nvSpPr>
          <p:cNvPr id="27662" name="Text Box 14"/>
          <p:cNvSpPr txBox="1">
            <a:spLocks noChangeArrowheads="1"/>
          </p:cNvSpPr>
          <p:nvPr/>
        </p:nvSpPr>
        <p:spPr bwMode="auto">
          <a:xfrm>
            <a:off x="609600" y="4191000"/>
            <a:ext cx="4953000" cy="1463675"/>
          </a:xfrm>
          <a:prstGeom prst="rect">
            <a:avLst/>
          </a:prstGeom>
          <a:noFill/>
          <a:ln w="9525">
            <a:noFill/>
            <a:miter lim="800000"/>
          </a:ln>
          <a:effectLst/>
        </p:spPr>
        <p:txBody>
          <a:bodyPr>
            <a:spAutoFit/>
          </a:bodyPr>
          <a:lstStyle/>
          <a:p>
            <a:pPr>
              <a:spcBef>
                <a:spcPct val="50000"/>
              </a:spcBef>
            </a:pPr>
            <a:r>
              <a:rPr lang="en-US" sz="2000" dirty="0">
                <a:latin typeface="Palatino Linotype" pitchFamily="18" charset="0"/>
              </a:rPr>
              <a:t>Anti- Reflection Coating</a:t>
            </a:r>
            <a:endParaRPr lang="en-US" sz="2000" dirty="0">
              <a:latin typeface="Palatino Linotype" pitchFamily="18" charset="0"/>
            </a:endParaRPr>
          </a:p>
          <a:p>
            <a:pPr>
              <a:spcBef>
                <a:spcPct val="50000"/>
              </a:spcBef>
              <a:buClr>
                <a:schemeClr val="accent1"/>
              </a:buClr>
              <a:buSzPct val="70000"/>
              <a:buFont typeface="Wingdings" panose="05000000000000000000" pitchFamily="2" charset="2"/>
              <a:buChar char="§"/>
            </a:pPr>
            <a:r>
              <a:rPr lang="en-US" sz="2000" dirty="0">
                <a:solidFill>
                  <a:srgbClr val="C0C0C0"/>
                </a:solidFill>
                <a:latin typeface="Palatino Linotype" pitchFamily="18" charset="0"/>
              </a:rPr>
              <a:t> </a:t>
            </a:r>
            <a:r>
              <a:rPr lang="en-US" sz="2000" dirty="0">
                <a:solidFill>
                  <a:schemeClr val="accent1"/>
                </a:solidFill>
                <a:latin typeface="Palatino Linotype" pitchFamily="18" charset="0"/>
              </a:rPr>
              <a:t>Low cost deposition techniques use a </a:t>
            </a:r>
            <a:r>
              <a:rPr lang="en-US" sz="2000" dirty="0" err="1">
                <a:solidFill>
                  <a:schemeClr val="accent1"/>
                </a:solidFill>
                <a:latin typeface="Palatino Linotype" pitchFamily="18" charset="0"/>
              </a:rPr>
              <a:t>metalorganic</a:t>
            </a:r>
            <a:r>
              <a:rPr lang="en-US" sz="2000" dirty="0">
                <a:solidFill>
                  <a:schemeClr val="accent1"/>
                </a:solidFill>
                <a:latin typeface="Palatino Linotype" pitchFamily="18" charset="0"/>
              </a:rPr>
              <a:t> titanium or </a:t>
            </a:r>
            <a:r>
              <a:rPr lang="en-US" sz="2000" dirty="0" err="1">
                <a:solidFill>
                  <a:schemeClr val="accent1"/>
                </a:solidFill>
                <a:latin typeface="Palatino Linotype" pitchFamily="18" charset="0"/>
              </a:rPr>
              <a:t>tantanum</a:t>
            </a:r>
            <a:r>
              <a:rPr lang="en-US" sz="2000" dirty="0">
                <a:solidFill>
                  <a:schemeClr val="accent1"/>
                </a:solidFill>
                <a:latin typeface="Palatino Linotype" pitchFamily="18" charset="0"/>
              </a:rPr>
              <a:t> mixed with suitable organic additives</a:t>
            </a:r>
            <a:endParaRPr lang="en-US" sz="2000" dirty="0">
              <a:solidFill>
                <a:srgbClr val="C0C0C0"/>
              </a:solidFill>
              <a:latin typeface="Palatino Linotype" pitchFamily="18" charset="0"/>
            </a:endParaRPr>
          </a:p>
        </p:txBody>
      </p:sp>
      <p:sp>
        <p:nvSpPr>
          <p:cNvPr id="27663" name="Line 15"/>
          <p:cNvSpPr>
            <a:spLocks noChangeShapeType="1"/>
          </p:cNvSpPr>
          <p:nvPr/>
        </p:nvSpPr>
        <p:spPr bwMode="auto">
          <a:xfrm>
            <a:off x="660400" y="4610100"/>
            <a:ext cx="3340100" cy="0"/>
          </a:xfrm>
          <a:prstGeom prst="line">
            <a:avLst/>
          </a:prstGeom>
          <a:noFill/>
          <a:ln w="9525">
            <a:solidFill>
              <a:srgbClr val="808080"/>
            </a:solidFill>
            <a:round/>
          </a:ln>
          <a:effectLst/>
        </p:spPr>
        <p:txBody>
          <a:bodyP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z="4000">
                <a:solidFill>
                  <a:srgbClr val="FFCC00"/>
                </a:solidFill>
                <a:latin typeface="Palatino Linotype" pitchFamily="18" charset="0"/>
              </a:rPr>
              <a:t>PV</a:t>
            </a:r>
            <a:r>
              <a:rPr lang="en-US" sz="3600">
                <a:solidFill>
                  <a:srgbClr val="FFCC00"/>
                </a:solidFill>
                <a:latin typeface="Palatino Linotype" pitchFamily="18" charset="0"/>
              </a:rPr>
              <a:t>’nomics </a:t>
            </a:r>
            <a:endParaRPr lang="en-US" sz="3600">
              <a:solidFill>
                <a:srgbClr val="FFCC00"/>
              </a:solidFill>
              <a:latin typeface="Palatino Linotype" pitchFamily="18" charset="0"/>
            </a:endParaRPr>
          </a:p>
        </p:txBody>
      </p:sp>
      <p:sp>
        <p:nvSpPr>
          <p:cNvPr id="33795" name="Rectangle 3"/>
          <p:cNvSpPr>
            <a:spLocks noGrp="1" noChangeArrowheads="1"/>
          </p:cNvSpPr>
          <p:nvPr>
            <p:ph type="body" idx="1"/>
          </p:nvPr>
        </p:nvSpPr>
        <p:spPr/>
        <p:txBody>
          <a:bodyPr/>
          <a:lstStyle/>
          <a:p>
            <a:pPr>
              <a:buSzPct val="70000"/>
            </a:pPr>
            <a:r>
              <a:rPr lang="en-US" sz="2400" dirty="0">
                <a:solidFill>
                  <a:srgbClr val="FF0000"/>
                </a:solidFill>
                <a:latin typeface="Palatino Linotype" pitchFamily="18" charset="0"/>
              </a:rPr>
              <a:t>PV unit : Price per peak watt (</a:t>
            </a:r>
            <a:r>
              <a:rPr lang="en-US" sz="2400" dirty="0" err="1">
                <a:solidFill>
                  <a:srgbClr val="FF0000"/>
                </a:solidFill>
                <a:latin typeface="Palatino Linotype" pitchFamily="18" charset="0"/>
              </a:rPr>
              <a:t>Wp</a:t>
            </a:r>
            <a:r>
              <a:rPr lang="en-US" sz="2400" dirty="0">
                <a:solidFill>
                  <a:srgbClr val="FF0000"/>
                </a:solidFill>
                <a:latin typeface="Palatino Linotype" pitchFamily="18" charset="0"/>
              </a:rPr>
              <a:t>) </a:t>
            </a:r>
            <a:endParaRPr lang="en-US" sz="2400" dirty="0">
              <a:solidFill>
                <a:srgbClr val="FF0000"/>
              </a:solidFill>
              <a:latin typeface="Palatino Linotype" pitchFamily="18" charset="0"/>
            </a:endParaRPr>
          </a:p>
          <a:p>
            <a:pPr>
              <a:buFontTx/>
              <a:buNone/>
            </a:pPr>
            <a:r>
              <a:rPr lang="en-US" sz="2400" i="1" dirty="0">
                <a:solidFill>
                  <a:srgbClr val="FF0000"/>
                </a:solidFill>
                <a:latin typeface="Palatino Linotype" pitchFamily="18" charset="0"/>
              </a:rPr>
              <a:t>    </a:t>
            </a:r>
            <a:r>
              <a:rPr lang="en-US" sz="1800" dirty="0">
                <a:solidFill>
                  <a:srgbClr val="FF0000"/>
                </a:solidFill>
                <a:latin typeface="Palatino Linotype" pitchFamily="18" charset="0"/>
              </a:rPr>
              <a:t>( Peak watt is the amount of power output a PV module produces at Standard Test Conditions (STC) of a module operating temperature of 25°C in full noontime sunshine (irradiance) of 1,000 Watts per square meter )</a:t>
            </a:r>
            <a:r>
              <a:rPr lang="en-US" sz="2400" dirty="0">
                <a:solidFill>
                  <a:srgbClr val="FF0000"/>
                </a:solidFill>
                <a:latin typeface="Palatino Linotype" pitchFamily="18" charset="0"/>
              </a:rPr>
              <a:t> </a:t>
            </a:r>
            <a:endParaRPr lang="en-US" sz="2400" dirty="0">
              <a:solidFill>
                <a:srgbClr val="FF0000"/>
              </a:solidFill>
              <a:latin typeface="Palatino Linotype" pitchFamily="18" charset="0"/>
            </a:endParaRPr>
          </a:p>
          <a:p>
            <a:pPr>
              <a:buFontTx/>
              <a:buNone/>
            </a:pPr>
            <a:endParaRPr lang="en-US" sz="2400" dirty="0">
              <a:solidFill>
                <a:srgbClr val="FF0000"/>
              </a:solidFill>
              <a:latin typeface="Palatino Linotype" pitchFamily="18" charset="0"/>
            </a:endParaRPr>
          </a:p>
          <a:p>
            <a:pPr>
              <a:buSzPct val="70000"/>
            </a:pPr>
            <a:r>
              <a:rPr lang="en-US" sz="2400" dirty="0">
                <a:solidFill>
                  <a:srgbClr val="FF0000"/>
                </a:solidFill>
                <a:latin typeface="Palatino Linotype" pitchFamily="18" charset="0"/>
              </a:rPr>
              <a:t>A typical 1kWp System produces approximately</a:t>
            </a:r>
            <a:endParaRPr lang="en-US" sz="2400" dirty="0">
              <a:solidFill>
                <a:srgbClr val="FF0000"/>
              </a:solidFill>
              <a:latin typeface="Palatino Linotype" pitchFamily="18" charset="0"/>
            </a:endParaRPr>
          </a:p>
          <a:p>
            <a:pPr>
              <a:buSzPct val="70000"/>
              <a:buFontTx/>
              <a:buNone/>
            </a:pPr>
            <a:r>
              <a:rPr lang="en-US" sz="2400" dirty="0">
                <a:solidFill>
                  <a:srgbClr val="FF0000"/>
                </a:solidFill>
                <a:latin typeface="Palatino Linotype" pitchFamily="18" charset="0"/>
              </a:rPr>
              <a:t>   1600-2000 kWh energy  in India and Australia</a:t>
            </a:r>
            <a:endParaRPr lang="en-US" sz="2400" dirty="0">
              <a:solidFill>
                <a:srgbClr val="FF0000"/>
              </a:solidFill>
              <a:latin typeface="Palatino Linotype" pitchFamily="18" charset="0"/>
            </a:endParaRPr>
          </a:p>
          <a:p>
            <a:pPr>
              <a:buSzPct val="70000"/>
              <a:buFontTx/>
              <a:buNone/>
            </a:pPr>
            <a:endParaRPr lang="en-US" sz="2400" dirty="0">
              <a:solidFill>
                <a:srgbClr val="FF0000"/>
              </a:solidFill>
              <a:latin typeface="Palatino Linotype" pitchFamily="18" charset="0"/>
            </a:endParaRPr>
          </a:p>
          <a:p>
            <a:pPr>
              <a:buSzPct val="70000"/>
            </a:pPr>
            <a:r>
              <a:rPr lang="en-US" sz="2400" dirty="0">
                <a:solidFill>
                  <a:srgbClr val="FF0000"/>
                </a:solidFill>
                <a:latin typeface="Palatino Linotype" pitchFamily="18" charset="0"/>
              </a:rPr>
              <a:t>A typical 2000 watt peak (2KWp) solar energy system costing $8000 (including installation) will correspond to a price of $4/</a:t>
            </a:r>
            <a:r>
              <a:rPr lang="en-US" sz="2400" dirty="0" err="1">
                <a:solidFill>
                  <a:srgbClr val="FF0000"/>
                </a:solidFill>
                <a:latin typeface="Palatino Linotype" pitchFamily="18" charset="0"/>
              </a:rPr>
              <a:t>Wp</a:t>
            </a:r>
            <a:r>
              <a:rPr lang="en-US" sz="2400" dirty="0">
                <a:solidFill>
                  <a:srgbClr val="FF0000"/>
                </a:solidFill>
                <a:latin typeface="Palatino Linotype" pitchFamily="18" charset="0"/>
              </a:rPr>
              <a:t> </a:t>
            </a:r>
            <a:endParaRPr lang="en-US" sz="2400" dirty="0">
              <a:solidFill>
                <a:srgbClr val="FF0000"/>
              </a:solidFill>
              <a:latin typeface="Palatino Linotype" pitchFamily="18" charset="0"/>
            </a:endParaRPr>
          </a:p>
        </p:txBody>
      </p:sp>
      <p:sp>
        <p:nvSpPr>
          <p:cNvPr id="33797" name="Rectangle 5"/>
          <p:cNvSpPr>
            <a:spLocks noChangeArrowheads="1"/>
          </p:cNvSpPr>
          <p:nvPr/>
        </p:nvSpPr>
        <p:spPr bwMode="auto">
          <a:xfrm>
            <a:off x="304800" y="228600"/>
            <a:ext cx="8610600" cy="6324600"/>
          </a:xfrm>
          <a:prstGeom prst="rect">
            <a:avLst/>
          </a:prstGeom>
          <a:noFill/>
          <a:ln w="9525">
            <a:solidFill>
              <a:srgbClr val="5F5F5F"/>
            </a:solidFill>
            <a:miter lim="800000"/>
          </a:ln>
          <a:effectLst/>
        </p:spPr>
        <p:txBody>
          <a:bodyPr wrap="none" anchor="ctr"/>
          <a:lstStyle/>
          <a:p>
            <a:endParaRPr lang="en-US"/>
          </a:p>
        </p:txBody>
      </p:sp>
      <p:sp>
        <p:nvSpPr>
          <p:cNvPr id="33798" name="Line 6"/>
          <p:cNvSpPr>
            <a:spLocks noChangeShapeType="1"/>
          </p:cNvSpPr>
          <p:nvPr/>
        </p:nvSpPr>
        <p:spPr bwMode="auto">
          <a:xfrm>
            <a:off x="685800" y="1219200"/>
            <a:ext cx="7696200" cy="0"/>
          </a:xfrm>
          <a:prstGeom prst="line">
            <a:avLst/>
          </a:prstGeom>
          <a:noFill/>
          <a:ln w="9525">
            <a:solidFill>
              <a:srgbClr val="B2B2B2"/>
            </a:solidFill>
            <a:round/>
          </a:ln>
          <a:effectLst/>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IE"/>
              <a:t>Engineering@LIT</a:t>
            </a:r>
            <a:endParaRPr lang="en-US"/>
          </a:p>
          <a:p>
            <a:r>
              <a:rPr lang="en-US"/>
              <a:t>Limerick Institute of Technology</a:t>
            </a:r>
            <a:endParaRPr lang="en-US"/>
          </a:p>
        </p:txBody>
      </p:sp>
      <p:sp>
        <p:nvSpPr>
          <p:cNvPr id="7" name="Footer Placeholder 6"/>
          <p:cNvSpPr>
            <a:spLocks noGrp="1"/>
          </p:cNvSpPr>
          <p:nvPr>
            <p:ph type="ftr" sz="quarter" idx="11"/>
          </p:nvPr>
        </p:nvSpPr>
        <p:spPr/>
        <p:txBody>
          <a:bodyPr/>
          <a:lstStyle/>
          <a:p>
            <a:r>
              <a:rPr lang="en-US"/>
              <a:t>Leaving Cert 2008 Topic - PV Cells</a:t>
            </a:r>
            <a:endParaRPr lang="en-US"/>
          </a:p>
        </p:txBody>
      </p:sp>
      <p:sp>
        <p:nvSpPr>
          <p:cNvPr id="61442" name="Rectangle 2"/>
          <p:cNvSpPr>
            <a:spLocks noGrp="1" noRot="1" noChangeArrowheads="1"/>
          </p:cNvSpPr>
          <p:nvPr>
            <p:ph type="title"/>
          </p:nvPr>
        </p:nvSpPr>
        <p:spPr/>
        <p:txBody>
          <a:bodyPr/>
          <a:lstStyle/>
          <a:p>
            <a:r>
              <a:rPr lang="en-IE"/>
              <a:t>Solar Panel Construction</a:t>
            </a:r>
            <a:endParaRPr lang="en-GB"/>
          </a:p>
        </p:txBody>
      </p:sp>
      <p:sp>
        <p:nvSpPr>
          <p:cNvPr id="61443" name="Rectangle 3"/>
          <p:cNvSpPr>
            <a:spLocks noGrp="1" noRot="1" noChangeArrowheads="1"/>
          </p:cNvSpPr>
          <p:nvPr>
            <p:ph type="body" sz="half" idx="1"/>
          </p:nvPr>
        </p:nvSpPr>
        <p:spPr>
          <a:xfrm>
            <a:off x="301625" y="1557338"/>
            <a:ext cx="4194175" cy="4895850"/>
          </a:xfrm>
        </p:spPr>
        <p:txBody>
          <a:bodyPr/>
          <a:lstStyle/>
          <a:p>
            <a:pPr>
              <a:lnSpc>
                <a:spcPct val="90000"/>
              </a:lnSpc>
            </a:pPr>
            <a:r>
              <a:rPr lang="en-IE" sz="2400"/>
              <a:t>One PV Cell is approx 150mm in diameter</a:t>
            </a:r>
            <a:endParaRPr lang="en-IE" sz="2400"/>
          </a:p>
          <a:p>
            <a:pPr>
              <a:lnSpc>
                <a:spcPct val="90000"/>
              </a:lnSpc>
            </a:pPr>
            <a:r>
              <a:rPr lang="en-IE" sz="2400"/>
              <a:t>In bright sunshine it produces 0.4V d.c.</a:t>
            </a:r>
            <a:endParaRPr lang="en-IE" sz="2400"/>
          </a:p>
          <a:p>
            <a:pPr>
              <a:lnSpc>
                <a:spcPct val="90000"/>
              </a:lnSpc>
            </a:pPr>
            <a:r>
              <a:rPr lang="en-IE" sz="2400"/>
              <a:t>One Module is an array of approx 30 cells </a:t>
            </a:r>
            <a:endParaRPr lang="en-IE" sz="2400"/>
          </a:p>
          <a:p>
            <a:pPr>
              <a:lnSpc>
                <a:spcPct val="90000"/>
              </a:lnSpc>
            </a:pPr>
            <a:r>
              <a:rPr lang="en-IE" sz="2400"/>
              <a:t>Connected together in series/parallel for desired voltage</a:t>
            </a:r>
            <a:endParaRPr lang="en-IE" sz="2400"/>
          </a:p>
          <a:p>
            <a:pPr>
              <a:lnSpc>
                <a:spcPct val="90000"/>
              </a:lnSpc>
            </a:pPr>
            <a:r>
              <a:rPr lang="en-IE" sz="2400"/>
              <a:t>Life span is about 25 yrs</a:t>
            </a:r>
            <a:endParaRPr lang="en-IE" sz="2400"/>
          </a:p>
          <a:p>
            <a:pPr>
              <a:lnSpc>
                <a:spcPct val="90000"/>
              </a:lnSpc>
            </a:pPr>
            <a:r>
              <a:rPr lang="en-IE" sz="2400"/>
              <a:t>Cost varies</a:t>
            </a:r>
            <a:endParaRPr lang="en-IE" sz="2400"/>
          </a:p>
          <a:p>
            <a:pPr>
              <a:lnSpc>
                <a:spcPct val="90000"/>
              </a:lnSpc>
            </a:pPr>
            <a:r>
              <a:rPr lang="en-IE" sz="2400"/>
              <a:t>€300 - €600 per m</a:t>
            </a:r>
            <a:r>
              <a:rPr lang="en-IE" sz="2400" baseline="30000"/>
              <a:t>2</a:t>
            </a:r>
            <a:endParaRPr lang="en-IE" sz="2400" baseline="30000"/>
          </a:p>
          <a:p>
            <a:pPr>
              <a:lnSpc>
                <a:spcPct val="90000"/>
              </a:lnSpc>
            </a:pPr>
            <a:endParaRPr lang="en-GB" sz="2400"/>
          </a:p>
        </p:txBody>
      </p:sp>
      <p:pic>
        <p:nvPicPr>
          <p:cNvPr id="61447" name="Picture 7" descr="PV-cell-contacts"/>
          <p:cNvPicPr>
            <a:picLocks noGrp="1" noChangeAspect="1" noChangeArrowheads="1"/>
          </p:cNvPicPr>
          <p:nvPr>
            <p:ph sz="quarter" idx="2"/>
          </p:nvPr>
        </p:nvPicPr>
        <p:blipFill>
          <a:blip r:embed="rId1"/>
          <a:srcRect/>
          <a:stretch>
            <a:fillRect/>
          </a:stretch>
        </p:blipFill>
        <p:spPr>
          <a:xfrm>
            <a:off x="5795963" y="1293813"/>
            <a:ext cx="1944687" cy="1870075"/>
          </a:xfrm>
          <a:noFill/>
        </p:spPr>
      </p:pic>
      <p:pic>
        <p:nvPicPr>
          <p:cNvPr id="61450" name="Picture 10"/>
          <p:cNvPicPr>
            <a:picLocks noGrp="1" noChangeAspect="1" noChangeArrowheads="1"/>
          </p:cNvPicPr>
          <p:nvPr>
            <p:ph sz="quarter" idx="3"/>
          </p:nvPr>
        </p:nvPicPr>
        <p:blipFill>
          <a:blip r:embed="rId2"/>
          <a:srcRect b="8229"/>
          <a:stretch>
            <a:fillRect/>
          </a:stretch>
        </p:blipFill>
        <p:spPr>
          <a:xfrm>
            <a:off x="4356100" y="3249613"/>
            <a:ext cx="4787900" cy="3030537"/>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144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144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1443">
                                            <p:txEl>
                                              <p:pRg st="2" end="2"/>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614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44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44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144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4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IE"/>
              <a:t>Engineering@LIT</a:t>
            </a:r>
            <a:endParaRPr lang="en-US"/>
          </a:p>
          <a:p>
            <a:r>
              <a:rPr lang="en-US"/>
              <a:t>Limerick Institute of Technology</a:t>
            </a:r>
            <a:endParaRPr lang="en-US"/>
          </a:p>
        </p:txBody>
      </p:sp>
      <p:sp>
        <p:nvSpPr>
          <p:cNvPr id="6" name="Footer Placeholder 5"/>
          <p:cNvSpPr>
            <a:spLocks noGrp="1"/>
          </p:cNvSpPr>
          <p:nvPr>
            <p:ph type="ftr" sz="quarter" idx="11"/>
          </p:nvPr>
        </p:nvSpPr>
        <p:spPr/>
        <p:txBody>
          <a:bodyPr/>
          <a:lstStyle/>
          <a:p>
            <a:r>
              <a:rPr lang="en-US"/>
              <a:t>Leaving Cert 2008 Topic - PV Cells</a:t>
            </a:r>
            <a:endParaRPr lang="en-US"/>
          </a:p>
        </p:txBody>
      </p:sp>
      <p:sp>
        <p:nvSpPr>
          <p:cNvPr id="88066" name="Rectangle 2"/>
          <p:cNvSpPr>
            <a:spLocks noGrp="1" noRot="1" noChangeArrowheads="1"/>
          </p:cNvSpPr>
          <p:nvPr>
            <p:ph type="title"/>
          </p:nvPr>
        </p:nvSpPr>
        <p:spPr/>
        <p:txBody>
          <a:bodyPr/>
          <a:lstStyle/>
          <a:p>
            <a:r>
              <a:rPr lang="en-IE"/>
              <a:t>Solar Panel Ratings</a:t>
            </a:r>
            <a:endParaRPr lang="en-GB"/>
          </a:p>
        </p:txBody>
      </p:sp>
      <p:sp>
        <p:nvSpPr>
          <p:cNvPr id="88068" name="Rectangle 4"/>
          <p:cNvSpPr>
            <a:spLocks noGrp="1" noRot="1" noChangeArrowheads="1"/>
          </p:cNvSpPr>
          <p:nvPr>
            <p:ph type="body" sz="half" idx="1"/>
          </p:nvPr>
        </p:nvSpPr>
        <p:spPr/>
        <p:txBody>
          <a:bodyPr/>
          <a:lstStyle/>
          <a:p>
            <a:r>
              <a:rPr lang="en-IE" sz="2800"/>
              <a:t>Max voltage in single PV Cell is approx 0.4V (D.C.)</a:t>
            </a:r>
            <a:endParaRPr lang="en-IE" sz="2800"/>
          </a:p>
          <a:p>
            <a:r>
              <a:rPr lang="en-IE" sz="2800"/>
              <a:t>Current depends on sun intensity</a:t>
            </a:r>
            <a:endParaRPr lang="en-IE" sz="2800"/>
          </a:p>
          <a:p>
            <a:r>
              <a:rPr lang="en-IE" sz="2800"/>
              <a:t>Max of 2.5A</a:t>
            </a:r>
            <a:endParaRPr lang="en-IE" sz="2800"/>
          </a:p>
          <a:p>
            <a:r>
              <a:rPr lang="en-IE" sz="2800"/>
              <a:t>Average voltage from a module is 20V (D.C.)</a:t>
            </a:r>
            <a:endParaRPr lang="en-GB" sz="2800"/>
          </a:p>
        </p:txBody>
      </p:sp>
      <p:pic>
        <p:nvPicPr>
          <p:cNvPr id="88070" name="Picture 6" descr="photovoltaics: current-voltage line of a si-solar cell"/>
          <p:cNvPicPr>
            <a:picLocks noGrp="1" noChangeAspect="1" noChangeArrowheads="1"/>
          </p:cNvPicPr>
          <p:nvPr>
            <p:ph sz="half" idx="2"/>
          </p:nvPr>
        </p:nvPicPr>
        <p:blipFill>
          <a:blip r:embed="rId1"/>
          <a:srcRect/>
          <a:stretch>
            <a:fillRect/>
          </a:stretch>
        </p:blipFill>
        <p:spPr>
          <a:xfrm>
            <a:off x="5030788" y="2087563"/>
            <a:ext cx="3933825" cy="319087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068">
                                            <p:txEl>
                                              <p:pRg st="1" end="1"/>
                                            </p:txEl>
                                          </p:spTgt>
                                        </p:tgtEl>
                                        <p:attrNameLst>
                                          <p:attrName>style.visibility</p:attrName>
                                        </p:attrNameLst>
                                      </p:cBhvr>
                                      <p:to>
                                        <p:strVal val="visible"/>
                                      </p:to>
                                    </p:set>
                                  </p:childTnLst>
                                </p:cTn>
                              </p:par>
                            </p:childTnLst>
                          </p:cTn>
                        </p:par>
                        <p:par>
                          <p:cTn id="11" fill="hold">
                            <p:stCondLst>
                              <p:cond delay="0"/>
                            </p:stCondLst>
                            <p:childTnLst>
                              <p:par>
                                <p:cTn id="12" presetID="22" presetClass="entr" presetSubtype="1" fill="hold" nodeType="afterEffect">
                                  <p:stCondLst>
                                    <p:cond delay="0"/>
                                  </p:stCondLst>
                                  <p:childTnLst>
                                    <p:set>
                                      <p:cBhvr>
                                        <p:cTn id="13" dur="1" fill="hold">
                                          <p:stCondLst>
                                            <p:cond delay="0"/>
                                          </p:stCondLst>
                                        </p:cTn>
                                        <p:tgtEl>
                                          <p:spTgt spid="88070"/>
                                        </p:tgtEl>
                                        <p:attrNameLst>
                                          <p:attrName>style.visibility</p:attrName>
                                        </p:attrNameLst>
                                      </p:cBhvr>
                                      <p:to>
                                        <p:strVal val="visible"/>
                                      </p:to>
                                    </p:set>
                                    <p:animEffect transition="in" filter="wipe(up)">
                                      <p:cBhvr>
                                        <p:cTn id="14" dur="500"/>
                                        <p:tgtEl>
                                          <p:spTgt spid="8807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06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06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IE"/>
              <a:t>Engineering@LIT</a:t>
            </a:r>
            <a:endParaRPr lang="en-US"/>
          </a:p>
          <a:p>
            <a:r>
              <a:rPr lang="en-US"/>
              <a:t>Limerick Institute of Technology</a:t>
            </a:r>
            <a:endParaRPr lang="en-US"/>
          </a:p>
        </p:txBody>
      </p:sp>
      <p:sp>
        <p:nvSpPr>
          <p:cNvPr id="6" name="Footer Placeholder 5"/>
          <p:cNvSpPr>
            <a:spLocks noGrp="1"/>
          </p:cNvSpPr>
          <p:nvPr>
            <p:ph type="ftr" sz="quarter" idx="11"/>
          </p:nvPr>
        </p:nvSpPr>
        <p:spPr/>
        <p:txBody>
          <a:bodyPr/>
          <a:lstStyle/>
          <a:p>
            <a:r>
              <a:rPr lang="en-US"/>
              <a:t>Leaving Cert 2008 Topic - PV Cells</a:t>
            </a:r>
            <a:endParaRPr lang="en-US"/>
          </a:p>
        </p:txBody>
      </p:sp>
      <p:sp>
        <p:nvSpPr>
          <p:cNvPr id="71682" name="Rectangle 2"/>
          <p:cNvSpPr>
            <a:spLocks noGrp="1" noRot="1" noChangeArrowheads="1"/>
          </p:cNvSpPr>
          <p:nvPr>
            <p:ph type="title"/>
          </p:nvPr>
        </p:nvSpPr>
        <p:spPr/>
        <p:txBody>
          <a:bodyPr/>
          <a:lstStyle/>
          <a:p>
            <a:r>
              <a:rPr lang="en-US"/>
              <a:t>Performance of Solar Panels</a:t>
            </a:r>
            <a:endParaRPr lang="en-GB"/>
          </a:p>
        </p:txBody>
      </p:sp>
      <p:sp>
        <p:nvSpPr>
          <p:cNvPr id="71683" name="Rectangle 3"/>
          <p:cNvSpPr>
            <a:spLocks noGrp="1" noRot="1" noChangeArrowheads="1"/>
          </p:cNvSpPr>
          <p:nvPr>
            <p:ph type="body" sz="half" idx="1"/>
          </p:nvPr>
        </p:nvSpPr>
        <p:spPr>
          <a:xfrm>
            <a:off x="0" y="1844675"/>
            <a:ext cx="4572000" cy="4776788"/>
          </a:xfrm>
        </p:spPr>
        <p:txBody>
          <a:bodyPr/>
          <a:lstStyle/>
          <a:p>
            <a:pPr>
              <a:lnSpc>
                <a:spcPct val="90000"/>
              </a:lnSpc>
            </a:pPr>
            <a:r>
              <a:rPr lang="en-US" sz="2400"/>
              <a:t>Various factors effect power o/p from panels</a:t>
            </a:r>
            <a:endParaRPr lang="en-US" sz="2400"/>
          </a:p>
          <a:p>
            <a:pPr>
              <a:lnSpc>
                <a:spcPct val="90000"/>
              </a:lnSpc>
            </a:pPr>
            <a:r>
              <a:rPr lang="en-US" sz="2400"/>
              <a:t>Shade or Clouds</a:t>
            </a:r>
            <a:endParaRPr lang="en-US" sz="2400"/>
          </a:p>
          <a:p>
            <a:pPr>
              <a:lnSpc>
                <a:spcPct val="90000"/>
              </a:lnSpc>
            </a:pPr>
            <a:r>
              <a:rPr lang="en-US" sz="2400"/>
              <a:t>Panel position or angle</a:t>
            </a:r>
            <a:endParaRPr lang="en-US" sz="2400"/>
          </a:p>
          <a:p>
            <a:pPr>
              <a:lnSpc>
                <a:spcPct val="90000"/>
              </a:lnSpc>
            </a:pPr>
            <a:r>
              <a:rPr lang="en-US" sz="2400"/>
              <a:t>Active panels can track the sun</a:t>
            </a:r>
            <a:endParaRPr lang="en-US" sz="2400"/>
          </a:p>
          <a:p>
            <a:pPr>
              <a:lnSpc>
                <a:spcPct val="90000"/>
              </a:lnSpc>
            </a:pPr>
            <a:r>
              <a:rPr lang="en-US" sz="2400"/>
              <a:t>Temperature and solar irradiance variations</a:t>
            </a:r>
            <a:endParaRPr lang="en-US" sz="2400"/>
          </a:p>
          <a:p>
            <a:pPr>
              <a:lnSpc>
                <a:spcPct val="90000"/>
              </a:lnSpc>
            </a:pPr>
            <a:r>
              <a:rPr lang="en-US" sz="2400"/>
              <a:t>Air gap required for cooling</a:t>
            </a:r>
            <a:endParaRPr lang="en-US" sz="2400"/>
          </a:p>
          <a:p>
            <a:pPr>
              <a:lnSpc>
                <a:spcPct val="90000"/>
              </a:lnSpc>
            </a:pPr>
            <a:r>
              <a:rPr lang="en-US" sz="2400"/>
              <a:t>Partial shading will reduce performance and can cause damage</a:t>
            </a:r>
            <a:endParaRPr lang="en-GB" sz="2400"/>
          </a:p>
        </p:txBody>
      </p:sp>
      <p:pic>
        <p:nvPicPr>
          <p:cNvPr id="71685" name="Picture 5" descr="solar path"/>
          <p:cNvPicPr>
            <a:picLocks noGrp="1" noChangeAspect="1" noChangeArrowheads="1"/>
          </p:cNvPicPr>
          <p:nvPr>
            <p:ph sz="half" idx="2"/>
          </p:nvPr>
        </p:nvPicPr>
        <p:blipFill>
          <a:blip r:embed="rId1"/>
          <a:srcRect b="7422"/>
          <a:stretch>
            <a:fillRect/>
          </a:stretch>
        </p:blipFill>
        <p:spPr>
          <a:xfrm>
            <a:off x="4949825" y="1773238"/>
            <a:ext cx="4194175" cy="376237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6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683">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7168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1683">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1683">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16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IE"/>
              <a:t>Engineering@LIT</a:t>
            </a:r>
            <a:endParaRPr lang="en-US"/>
          </a:p>
          <a:p>
            <a:r>
              <a:rPr lang="en-US"/>
              <a:t>Limerick Institute of Technology</a:t>
            </a:r>
            <a:endParaRPr lang="en-US"/>
          </a:p>
        </p:txBody>
      </p:sp>
      <p:sp>
        <p:nvSpPr>
          <p:cNvPr id="6" name="Footer Placeholder 4"/>
          <p:cNvSpPr>
            <a:spLocks noGrp="1"/>
          </p:cNvSpPr>
          <p:nvPr>
            <p:ph type="ftr" sz="quarter" idx="11"/>
          </p:nvPr>
        </p:nvSpPr>
        <p:spPr/>
        <p:txBody>
          <a:bodyPr/>
          <a:lstStyle/>
          <a:p>
            <a:r>
              <a:rPr lang="en-US"/>
              <a:t>Leaving Cert 2008 Topic - PV Cells</a:t>
            </a:r>
            <a:endParaRPr lang="en-US"/>
          </a:p>
        </p:txBody>
      </p:sp>
      <p:sp>
        <p:nvSpPr>
          <p:cNvPr id="73730" name="Rectangle 2"/>
          <p:cNvSpPr>
            <a:spLocks noGrp="1" noRot="1" noChangeArrowheads="1"/>
          </p:cNvSpPr>
          <p:nvPr>
            <p:ph type="title"/>
          </p:nvPr>
        </p:nvSpPr>
        <p:spPr/>
        <p:txBody>
          <a:bodyPr/>
          <a:lstStyle/>
          <a:p>
            <a:r>
              <a:rPr lang="en-US"/>
              <a:t>Domestic Solar Panels</a:t>
            </a:r>
            <a:endParaRPr lang="en-GB"/>
          </a:p>
        </p:txBody>
      </p:sp>
      <p:sp>
        <p:nvSpPr>
          <p:cNvPr id="73731" name="Rectangle 3"/>
          <p:cNvSpPr>
            <a:spLocks noGrp="1" noRot="1" noChangeArrowheads="1"/>
          </p:cNvSpPr>
          <p:nvPr>
            <p:ph type="body" idx="1"/>
          </p:nvPr>
        </p:nvSpPr>
        <p:spPr>
          <a:xfrm>
            <a:off x="179388" y="1700213"/>
            <a:ext cx="4176712" cy="4705350"/>
          </a:xfrm>
        </p:spPr>
        <p:txBody>
          <a:bodyPr/>
          <a:lstStyle/>
          <a:p>
            <a:r>
              <a:rPr lang="en-US" sz="2800"/>
              <a:t>Panels connected to inverter</a:t>
            </a:r>
            <a:endParaRPr lang="en-US" sz="2800"/>
          </a:p>
          <a:p>
            <a:r>
              <a:rPr lang="en-US" sz="2800"/>
              <a:t>This changes DC to AC</a:t>
            </a:r>
            <a:endParaRPr lang="en-US" sz="2800"/>
          </a:p>
          <a:p>
            <a:r>
              <a:rPr lang="en-US" sz="2800"/>
              <a:t>Fed into Distribution Board</a:t>
            </a:r>
            <a:endParaRPr lang="en-US" sz="2800"/>
          </a:p>
          <a:p>
            <a:r>
              <a:rPr lang="en-US" sz="2800"/>
              <a:t>Can supply domestic needs (e.g. hot water)</a:t>
            </a:r>
            <a:endParaRPr lang="en-US" sz="2800"/>
          </a:p>
          <a:p>
            <a:r>
              <a:rPr lang="en-US" sz="2800"/>
              <a:t>Or feed into main grid</a:t>
            </a:r>
            <a:endParaRPr lang="en-GB" sz="2800"/>
          </a:p>
        </p:txBody>
      </p:sp>
      <p:pic>
        <p:nvPicPr>
          <p:cNvPr id="73732" name="Picture 4" descr="solar_cfg"/>
          <p:cNvPicPr>
            <a:picLocks noChangeAspect="1" noChangeArrowheads="1"/>
          </p:cNvPicPr>
          <p:nvPr/>
        </p:nvPicPr>
        <p:blipFill>
          <a:blip r:embed="rId1"/>
          <a:srcRect r="909" b="1552"/>
          <a:stretch>
            <a:fillRect/>
          </a:stretch>
        </p:blipFill>
        <p:spPr bwMode="auto">
          <a:xfrm>
            <a:off x="4356100" y="1628775"/>
            <a:ext cx="4614863" cy="31337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7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7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IE"/>
              <a:t>Engineering@LIT</a:t>
            </a:r>
            <a:endParaRPr lang="en-US"/>
          </a:p>
          <a:p>
            <a:r>
              <a:rPr lang="en-US"/>
              <a:t>Limerick Institute of Technology</a:t>
            </a:r>
            <a:endParaRPr lang="en-US"/>
          </a:p>
        </p:txBody>
      </p:sp>
      <p:sp>
        <p:nvSpPr>
          <p:cNvPr id="6" name="Footer Placeholder 5"/>
          <p:cNvSpPr>
            <a:spLocks noGrp="1"/>
          </p:cNvSpPr>
          <p:nvPr>
            <p:ph type="ftr" sz="quarter" idx="11"/>
          </p:nvPr>
        </p:nvSpPr>
        <p:spPr/>
        <p:txBody>
          <a:bodyPr/>
          <a:lstStyle/>
          <a:p>
            <a:r>
              <a:rPr lang="en-US"/>
              <a:t>Leaving Cert 2008 Topic - PV Cells</a:t>
            </a:r>
            <a:endParaRPr lang="en-US"/>
          </a:p>
        </p:txBody>
      </p:sp>
      <p:sp>
        <p:nvSpPr>
          <p:cNvPr id="64514" name="Rectangle 2"/>
          <p:cNvSpPr>
            <a:spLocks noGrp="1" noRot="1" noChangeArrowheads="1"/>
          </p:cNvSpPr>
          <p:nvPr>
            <p:ph type="title"/>
          </p:nvPr>
        </p:nvSpPr>
        <p:spPr/>
        <p:txBody>
          <a:bodyPr/>
          <a:lstStyle/>
          <a:p>
            <a:r>
              <a:rPr lang="en-IE"/>
              <a:t>Types of Solar Panels</a:t>
            </a:r>
            <a:endParaRPr lang="en-GB"/>
          </a:p>
        </p:txBody>
      </p:sp>
      <p:sp>
        <p:nvSpPr>
          <p:cNvPr id="64515" name="Rectangle 3"/>
          <p:cNvSpPr>
            <a:spLocks noGrp="1" noRot="1" noChangeArrowheads="1"/>
          </p:cNvSpPr>
          <p:nvPr>
            <p:ph type="body" sz="half" idx="1"/>
          </p:nvPr>
        </p:nvSpPr>
        <p:spPr/>
        <p:txBody>
          <a:bodyPr/>
          <a:lstStyle/>
          <a:p>
            <a:pPr marL="609600" indent="-609600">
              <a:buFont typeface="Wingdings" panose="05000000000000000000" pitchFamily="2" charset="2"/>
              <a:buAutoNum type="arabicParenR"/>
            </a:pPr>
            <a:r>
              <a:rPr lang="en-IE" sz="2800" b="1"/>
              <a:t>Monocrystalline </a:t>
            </a:r>
            <a:endParaRPr lang="en-IE" sz="2800" b="1"/>
          </a:p>
          <a:p>
            <a:pPr marL="609600" indent="-609600"/>
            <a:r>
              <a:rPr lang="en-IE" sz="2400"/>
              <a:t>Uniform Blue Colour</a:t>
            </a:r>
            <a:endParaRPr lang="en-IE" sz="2400"/>
          </a:p>
          <a:p>
            <a:pPr marL="609600" indent="-609600"/>
            <a:r>
              <a:rPr lang="en-IE" sz="2400"/>
              <a:t>Oldest and most efficient PV cell</a:t>
            </a:r>
            <a:endParaRPr lang="en-IE" sz="2400"/>
          </a:p>
          <a:p>
            <a:pPr marL="609600" indent="-609600"/>
            <a:r>
              <a:rPr lang="en-IE" sz="2400"/>
              <a:t>Production process is slow and expensive</a:t>
            </a:r>
            <a:endParaRPr lang="en-IE" sz="2400"/>
          </a:p>
          <a:p>
            <a:pPr marL="609600" indent="-609600"/>
            <a:r>
              <a:rPr lang="en-IE" sz="2400"/>
              <a:t>20 Year guarantee (usually for 80% rated Watts)</a:t>
            </a:r>
            <a:endParaRPr lang="en-IE" sz="2400"/>
          </a:p>
          <a:p>
            <a:pPr marL="609600" indent="-609600"/>
            <a:r>
              <a:rPr lang="en-GB" sz="2400"/>
              <a:t>BP Solar, Siemens</a:t>
            </a:r>
            <a:endParaRPr lang="en-IE" sz="2400"/>
          </a:p>
          <a:p>
            <a:pPr marL="609600" indent="-609600"/>
            <a:endParaRPr lang="en-GB" sz="2400"/>
          </a:p>
        </p:txBody>
      </p:sp>
      <p:pic>
        <p:nvPicPr>
          <p:cNvPr id="64526" name="Picture 14" descr="Living%20Off%20the%20Grid"/>
          <p:cNvPicPr>
            <a:picLocks noGrp="1" noChangeAspect="1" noChangeArrowheads="1"/>
          </p:cNvPicPr>
          <p:nvPr>
            <p:ph sz="half" idx="2"/>
          </p:nvPr>
        </p:nvPicPr>
        <p:blipFill>
          <a:blip r:embed="rId1"/>
          <a:srcRect/>
          <a:stretch>
            <a:fillRect/>
          </a:stretch>
        </p:blipFill>
        <p:spPr>
          <a:xfrm>
            <a:off x="4572000" y="1905000"/>
            <a:ext cx="4321175" cy="30480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6452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4515">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4515">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45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144"/>
          <p:cNvSpPr>
            <a:spLocks noChangeArrowheads="1"/>
          </p:cNvSpPr>
          <p:nvPr/>
        </p:nvSpPr>
        <p:spPr bwMode="auto">
          <a:xfrm>
            <a:off x="533400" y="1524000"/>
            <a:ext cx="8077200" cy="4267200"/>
          </a:xfrm>
          <a:prstGeom prst="rect">
            <a:avLst/>
          </a:prstGeom>
          <a:solidFill>
            <a:schemeClr val="tx2"/>
          </a:solidFill>
          <a:ln w="12700">
            <a:solidFill>
              <a:schemeClr val="tx1"/>
            </a:solidFill>
            <a:miter lim="800000"/>
            <a:headEnd type="none" w="sm" len="sm"/>
            <a:tailEnd type="none" w="sm" len="sm"/>
          </a:ln>
        </p:spPr>
        <p:txBody>
          <a:bodyPr wrap="none" anchor="ctr"/>
          <a:lstStyle/>
          <a:p>
            <a:endParaRPr lang="en-US"/>
          </a:p>
        </p:txBody>
      </p:sp>
      <p:sp>
        <p:nvSpPr>
          <p:cNvPr id="182274" name="Rectangle 2"/>
          <p:cNvSpPr>
            <a:spLocks noGrp="1" noChangeArrowheads="1"/>
          </p:cNvSpPr>
          <p:nvPr>
            <p:ph type="title"/>
          </p:nvPr>
        </p:nvSpPr>
        <p:spPr/>
        <p:txBody>
          <a:bodyPr>
            <a:normAutofit fontScale="90000"/>
          </a:bodyPr>
          <a:lstStyle/>
          <a:p>
            <a:pPr>
              <a:defRPr/>
            </a:pPr>
            <a:r>
              <a:rPr lang="en-GB" sz="3600" b="0" dirty="0" smtClean="0"/>
              <a:t>Solar energy applications and type of collectors used</a:t>
            </a:r>
            <a:endParaRPr lang="en-US" sz="3600" b="0" dirty="0" smtClean="0"/>
          </a:p>
        </p:txBody>
      </p:sp>
      <p:graphicFrame>
        <p:nvGraphicFramePr>
          <p:cNvPr id="182415" name="Group 143"/>
          <p:cNvGraphicFramePr>
            <a:graphicFrameLocks noGrp="1"/>
          </p:cNvGraphicFramePr>
          <p:nvPr>
            <p:ph type="tbl" idx="1"/>
          </p:nvPr>
        </p:nvGraphicFramePr>
        <p:xfrm>
          <a:off x="685800" y="1657350"/>
          <a:ext cx="7772400" cy="4023360"/>
        </p:xfrm>
        <a:graphic>
          <a:graphicData uri="http://schemas.openxmlformats.org/drawingml/2006/table">
            <a:tbl>
              <a:tblPr/>
              <a:tblGrid>
                <a:gridCol w="3795713"/>
                <a:gridCol w="1446212"/>
                <a:gridCol w="2530475"/>
              </a:tblGrid>
              <a:tr h="17462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Application</a:t>
                      </a:r>
                      <a:endParaRPr kumimoji="0" lang="en-GB" sz="32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System</a:t>
                      </a:r>
                      <a:endParaRPr kumimoji="0" lang="en-GB" sz="32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Collector</a:t>
                      </a:r>
                      <a:endParaRPr kumimoji="0" lang="en-GB" sz="32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406400">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GB" sz="1600" b="1" i="0" u="none" strike="noStrike" cap="none" normalizeH="0" baseline="0" smtClean="0">
                          <a:ln>
                            <a:noFill/>
                          </a:ln>
                          <a:solidFill>
                            <a:schemeClr val="bg1"/>
                          </a:solidFill>
                          <a:effectLst/>
                          <a:latin typeface="Times New Roman" pitchFamily="18" charset="0"/>
                          <a:cs typeface="Times New Roman" pitchFamily="18" charset="0"/>
                        </a:rPr>
                        <a:t>Industrial process heat</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Industrial air and water systems</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Steam generation systems</a:t>
                      </a:r>
                      <a:endParaRPr kumimoji="0" lang="en-GB" sz="32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en-GB" sz="16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Active</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Active</a:t>
                      </a:r>
                      <a:endParaRPr kumimoji="0" lang="en-GB" sz="32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en-GB" sz="16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FPC, CPC ETC</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PTC, LFR</a:t>
                      </a:r>
                      <a:endParaRPr kumimoji="0" lang="en-GB" sz="32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63658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GB" sz="1600" b="1" i="0" u="none" strike="noStrike" cap="none" normalizeH="0" baseline="0" smtClean="0">
                          <a:ln>
                            <a:noFill/>
                          </a:ln>
                          <a:solidFill>
                            <a:schemeClr val="bg1"/>
                          </a:solidFill>
                          <a:effectLst/>
                          <a:latin typeface="Times New Roman" pitchFamily="18" charset="0"/>
                          <a:cs typeface="Times New Roman" pitchFamily="18" charset="0"/>
                        </a:rPr>
                        <a:t>Solar desalination</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Solar stills</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Multi-stage flash (MSF)</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Multiple effect boiling (MEB)</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Vapour compression (VC)</a:t>
                      </a:r>
                      <a:endParaRPr kumimoji="0" lang="en-GB" sz="32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en-GB" sz="16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Passive</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Active</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Active</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Active</a:t>
                      </a:r>
                      <a:endParaRPr kumimoji="0" lang="en-GB" sz="32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en-GB" sz="16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FPC, CPC ETC</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FPC, CPC ETC</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FPC, CPC ETC</a:t>
                      </a:r>
                      <a:endParaRPr kumimoji="0" lang="en-GB" sz="32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754063">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GB" sz="1600" b="1" i="0" u="none" strike="noStrike" cap="none" normalizeH="0" baseline="0" smtClean="0">
                          <a:ln>
                            <a:noFill/>
                          </a:ln>
                          <a:solidFill>
                            <a:schemeClr val="bg1"/>
                          </a:solidFill>
                          <a:effectLst/>
                          <a:latin typeface="Times New Roman" pitchFamily="18" charset="0"/>
                          <a:cs typeface="Times New Roman" pitchFamily="18" charset="0"/>
                        </a:rPr>
                        <a:t>Solar thermal power systems</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Parabolic trough collector systems</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Parabolic tower systems</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Parabolic dish systems</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Solar furnaces</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Solar chemistry systems</a:t>
                      </a:r>
                      <a:endParaRPr kumimoji="0" lang="en-GB" sz="32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en-GB" sz="16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Active</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Active</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Active</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Active</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Active</a:t>
                      </a:r>
                      <a:endParaRPr kumimoji="0" lang="en-GB" sz="32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en-GB" sz="16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PTC</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HFC</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PDR</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HFC, PDR</a:t>
                      </a: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GB" sz="1600" b="0" i="0" u="none" strike="noStrike" cap="none" normalizeH="0" baseline="0" smtClean="0">
                          <a:ln>
                            <a:noFill/>
                          </a:ln>
                          <a:solidFill>
                            <a:schemeClr val="bg1"/>
                          </a:solidFill>
                          <a:effectLst/>
                          <a:latin typeface="Times New Roman" pitchFamily="18" charset="0"/>
                          <a:cs typeface="Times New Roman" pitchFamily="18" charset="0"/>
                        </a:rPr>
                        <a:t>CPC, PTC, LFR</a:t>
                      </a:r>
                      <a:endParaRPr kumimoji="0" lang="en-GB" sz="32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IE"/>
              <a:t>Engineering@LIT</a:t>
            </a:r>
            <a:endParaRPr lang="en-US"/>
          </a:p>
          <a:p>
            <a:r>
              <a:rPr lang="en-US"/>
              <a:t>Limerick Institute of Technology</a:t>
            </a:r>
            <a:endParaRPr lang="en-US"/>
          </a:p>
        </p:txBody>
      </p:sp>
      <p:sp>
        <p:nvSpPr>
          <p:cNvPr id="6" name="Footer Placeholder 5"/>
          <p:cNvSpPr>
            <a:spLocks noGrp="1"/>
          </p:cNvSpPr>
          <p:nvPr>
            <p:ph type="ftr" sz="quarter" idx="11"/>
          </p:nvPr>
        </p:nvSpPr>
        <p:spPr/>
        <p:txBody>
          <a:bodyPr/>
          <a:lstStyle/>
          <a:p>
            <a:r>
              <a:rPr lang="en-US"/>
              <a:t>Leaving Cert 2008 Topic - PV Cells</a:t>
            </a:r>
            <a:endParaRPr lang="en-US"/>
          </a:p>
        </p:txBody>
      </p:sp>
      <p:sp>
        <p:nvSpPr>
          <p:cNvPr id="66562" name="Rectangle 2"/>
          <p:cNvSpPr>
            <a:spLocks noGrp="1" noRot="1" noChangeArrowheads="1"/>
          </p:cNvSpPr>
          <p:nvPr>
            <p:ph type="title"/>
          </p:nvPr>
        </p:nvSpPr>
        <p:spPr/>
        <p:txBody>
          <a:bodyPr/>
          <a:lstStyle/>
          <a:p>
            <a:r>
              <a:rPr lang="en-IE"/>
              <a:t>2/ Polycrystalline </a:t>
            </a:r>
            <a:endParaRPr lang="en-GB"/>
          </a:p>
        </p:txBody>
      </p:sp>
      <p:sp>
        <p:nvSpPr>
          <p:cNvPr id="66563" name="Rectangle 3"/>
          <p:cNvSpPr>
            <a:spLocks noGrp="1" noRot="1" noChangeArrowheads="1"/>
          </p:cNvSpPr>
          <p:nvPr>
            <p:ph type="body" sz="half" idx="1"/>
          </p:nvPr>
        </p:nvSpPr>
        <p:spPr>
          <a:xfrm>
            <a:off x="250825" y="1700213"/>
            <a:ext cx="5999163" cy="4681537"/>
          </a:xfrm>
        </p:spPr>
        <p:txBody>
          <a:bodyPr>
            <a:normAutofit lnSpcReduction="10000"/>
          </a:bodyPr>
          <a:lstStyle/>
          <a:p>
            <a:r>
              <a:rPr lang="en-IE" sz="2800"/>
              <a:t>Module efficiency ~ 9 - 13%</a:t>
            </a:r>
            <a:endParaRPr lang="en-IE" sz="2800"/>
          </a:p>
          <a:p>
            <a:r>
              <a:rPr lang="en-IE" sz="2800"/>
              <a:t>Irregular blue colour</a:t>
            </a:r>
            <a:endParaRPr lang="en-IE" sz="2800"/>
          </a:p>
          <a:p>
            <a:r>
              <a:rPr lang="en-IE" sz="2800"/>
              <a:t>Less expensive to produce due to simpler manufacturing process</a:t>
            </a:r>
            <a:endParaRPr lang="en-IE" sz="2800"/>
          </a:p>
          <a:p>
            <a:r>
              <a:rPr lang="en-IE" sz="2800"/>
              <a:t>Advantage over monocrystalline is that it is less likely to be damaged when it is partly shaded</a:t>
            </a:r>
            <a:endParaRPr lang="en-IE" sz="2800"/>
          </a:p>
          <a:p>
            <a:r>
              <a:rPr lang="en-IE" sz="2800"/>
              <a:t>20 Year guarantee (usually for 80% rated Watts)</a:t>
            </a:r>
            <a:endParaRPr lang="en-IE" sz="2800"/>
          </a:p>
          <a:p>
            <a:r>
              <a:rPr lang="en-IE" sz="2800"/>
              <a:t>Solarex, Kyocera</a:t>
            </a:r>
            <a:endParaRPr lang="en-GB" sz="2800"/>
          </a:p>
        </p:txBody>
      </p:sp>
      <p:pic>
        <p:nvPicPr>
          <p:cNvPr id="66567" name="Picture 7" descr="Solar_Panel"/>
          <p:cNvPicPr>
            <a:picLocks noGrp="1" noChangeAspect="1" noChangeArrowheads="1"/>
          </p:cNvPicPr>
          <p:nvPr>
            <p:ph sz="half" idx="2"/>
          </p:nvPr>
        </p:nvPicPr>
        <p:blipFill>
          <a:blip r:embed="rId1"/>
          <a:srcRect l="23102" r="22314"/>
          <a:stretch>
            <a:fillRect/>
          </a:stretch>
        </p:blipFill>
        <p:spPr>
          <a:xfrm>
            <a:off x="7019925" y="1714500"/>
            <a:ext cx="1871663" cy="34290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6656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6563">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6563">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65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p:cNvSpPr>
            <a:spLocks noGrp="1"/>
          </p:cNvSpPr>
          <p:nvPr>
            <p:ph type="dt" sz="half" idx="10"/>
          </p:nvPr>
        </p:nvSpPr>
        <p:spPr/>
        <p:txBody>
          <a:bodyPr/>
          <a:lstStyle/>
          <a:p>
            <a:r>
              <a:rPr lang="en-IE"/>
              <a:t>Engineering@LIT</a:t>
            </a:r>
            <a:endParaRPr lang="en-US"/>
          </a:p>
          <a:p>
            <a:r>
              <a:rPr lang="en-US"/>
              <a:t>Limerick Institute of Technology</a:t>
            </a:r>
            <a:endParaRPr lang="en-US"/>
          </a:p>
        </p:txBody>
      </p:sp>
      <p:sp>
        <p:nvSpPr>
          <p:cNvPr id="7" name="Footer Placeholder 5"/>
          <p:cNvSpPr>
            <a:spLocks noGrp="1"/>
          </p:cNvSpPr>
          <p:nvPr>
            <p:ph type="ftr" sz="quarter" idx="11"/>
          </p:nvPr>
        </p:nvSpPr>
        <p:spPr/>
        <p:txBody>
          <a:bodyPr/>
          <a:lstStyle/>
          <a:p>
            <a:r>
              <a:rPr lang="en-US"/>
              <a:t>Leaving Cert 2008 Topic - PV Cells</a:t>
            </a:r>
            <a:endParaRPr lang="en-US"/>
          </a:p>
        </p:txBody>
      </p:sp>
      <p:sp>
        <p:nvSpPr>
          <p:cNvPr id="68610" name="Rectangle 2"/>
          <p:cNvSpPr>
            <a:spLocks noGrp="1" noRot="1" noChangeArrowheads="1"/>
          </p:cNvSpPr>
          <p:nvPr>
            <p:ph type="title"/>
          </p:nvPr>
        </p:nvSpPr>
        <p:spPr/>
        <p:txBody>
          <a:bodyPr/>
          <a:lstStyle/>
          <a:p>
            <a:r>
              <a:rPr lang="en-IE"/>
              <a:t>3/ Amorphous Silicon</a:t>
            </a:r>
            <a:endParaRPr lang="en-GB"/>
          </a:p>
        </p:txBody>
      </p:sp>
      <p:sp>
        <p:nvSpPr>
          <p:cNvPr id="68612" name="Rectangle 4"/>
          <p:cNvSpPr>
            <a:spLocks noGrp="1" noRot="1" noChangeArrowheads="1"/>
          </p:cNvSpPr>
          <p:nvPr>
            <p:ph type="body" sz="half" idx="1"/>
          </p:nvPr>
        </p:nvSpPr>
        <p:spPr>
          <a:xfrm>
            <a:off x="301625" y="1676400"/>
            <a:ext cx="5349875" cy="4422775"/>
          </a:xfrm>
        </p:spPr>
        <p:txBody>
          <a:bodyPr/>
          <a:lstStyle/>
          <a:p>
            <a:r>
              <a:rPr lang="en-IE" sz="2800"/>
              <a:t>Low Module efficiencies</a:t>
            </a:r>
            <a:endParaRPr lang="en-IE" sz="2800"/>
          </a:p>
          <a:p>
            <a:r>
              <a:rPr lang="en-IE" sz="2800"/>
              <a:t>Only   3 - 10%</a:t>
            </a:r>
            <a:endParaRPr lang="en-IE" sz="2800"/>
          </a:p>
          <a:p>
            <a:r>
              <a:rPr lang="en-IE" sz="2800"/>
              <a:t>Production process considerably less expensive than crystalline cells</a:t>
            </a:r>
            <a:endParaRPr lang="en-IE" sz="2800"/>
          </a:p>
          <a:p>
            <a:r>
              <a:rPr lang="en-IE" sz="2800"/>
              <a:t>Light and </a:t>
            </a:r>
            <a:r>
              <a:rPr lang="en-IE" sz="2800" b="1" i="1"/>
              <a:t>flexible</a:t>
            </a:r>
            <a:r>
              <a:rPr lang="en-IE" sz="2800"/>
              <a:t>, so can meet a range of applications</a:t>
            </a:r>
            <a:endParaRPr lang="en-IE" sz="2800"/>
          </a:p>
          <a:p>
            <a:r>
              <a:rPr lang="en-IE" sz="2800"/>
              <a:t>10 year guarantee</a:t>
            </a:r>
            <a:endParaRPr lang="en-IE" sz="2800"/>
          </a:p>
          <a:p>
            <a:r>
              <a:rPr lang="en-IE" sz="2800"/>
              <a:t>Unisolar, Intersolar</a:t>
            </a:r>
            <a:endParaRPr lang="en-GB" sz="2800"/>
          </a:p>
        </p:txBody>
      </p:sp>
      <p:pic>
        <p:nvPicPr>
          <p:cNvPr id="68614" name="Picture 6" descr="03541"/>
          <p:cNvPicPr>
            <a:picLocks noGrp="1" noChangeAspect="1" noChangeArrowheads="1"/>
          </p:cNvPicPr>
          <p:nvPr>
            <p:ph sz="half" idx="2"/>
          </p:nvPr>
        </p:nvPicPr>
        <p:blipFill>
          <a:blip r:embed="rId1"/>
          <a:srcRect/>
          <a:stretch>
            <a:fillRect/>
          </a:stretch>
        </p:blipFill>
        <p:spPr>
          <a:xfrm>
            <a:off x="6588125" y="1412875"/>
            <a:ext cx="2012950" cy="1639888"/>
          </a:xfrm>
          <a:noFill/>
        </p:spPr>
      </p:pic>
      <p:pic>
        <p:nvPicPr>
          <p:cNvPr id="68616" name="Picture 8" descr="yhst-87870217511018_1960_368666"/>
          <p:cNvPicPr>
            <a:picLocks noChangeAspect="1" noChangeArrowheads="1"/>
          </p:cNvPicPr>
          <p:nvPr/>
        </p:nvPicPr>
        <p:blipFill>
          <a:blip r:embed="rId2"/>
          <a:srcRect/>
          <a:stretch>
            <a:fillRect/>
          </a:stretch>
        </p:blipFill>
        <p:spPr bwMode="auto">
          <a:xfrm>
            <a:off x="6443663" y="3213100"/>
            <a:ext cx="2436812" cy="31607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2">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686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8612">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8612">
                                            <p:txEl>
                                              <p:pRg st="3" end="3"/>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686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8612">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86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of solar cells</a:t>
            </a:r>
            <a:endParaRPr lang="en-US" dirty="0"/>
          </a:p>
        </p:txBody>
      </p:sp>
      <p:sp>
        <p:nvSpPr>
          <p:cNvPr id="3" name="Text Placeholder 2"/>
          <p:cNvSpPr>
            <a:spLocks noGrp="1"/>
          </p:cNvSpPr>
          <p:nvPr>
            <p:ph type="body" sz="half" idx="1"/>
          </p:nvPr>
        </p:nvSpPr>
        <p:spPr>
          <a:xfrm>
            <a:off x="301625" y="1676400"/>
            <a:ext cx="8156575" cy="4422775"/>
          </a:xfrm>
        </p:spPr>
        <p:txBody>
          <a:bodyPr>
            <a:normAutofit/>
          </a:bodyPr>
          <a:lstStyle/>
          <a:p>
            <a:r>
              <a:rPr lang="en-US" sz="2400" dirty="0" smtClean="0"/>
              <a:t>Catholic protection system</a:t>
            </a:r>
            <a:endParaRPr lang="en-US" sz="2400" dirty="0" smtClean="0"/>
          </a:p>
          <a:p>
            <a:r>
              <a:rPr lang="en-US" sz="2400" dirty="0" smtClean="0"/>
              <a:t>Electric fences</a:t>
            </a:r>
            <a:endParaRPr lang="en-US" sz="2400" dirty="0" smtClean="0"/>
          </a:p>
          <a:p>
            <a:r>
              <a:rPr lang="en-US" sz="2400" dirty="0" smtClean="0"/>
              <a:t>Remote lighting systems</a:t>
            </a:r>
            <a:endParaRPr lang="en-US" sz="2400" dirty="0" smtClean="0"/>
          </a:p>
          <a:p>
            <a:r>
              <a:rPr lang="en-US" sz="2400" dirty="0" smtClean="0"/>
              <a:t>Telecommunications and remote monitoring system</a:t>
            </a:r>
            <a:endParaRPr lang="en-US" sz="2400" dirty="0" smtClean="0"/>
          </a:p>
          <a:p>
            <a:r>
              <a:rPr lang="en-US" sz="2400" dirty="0" smtClean="0"/>
              <a:t>Solar powered water pumping</a:t>
            </a:r>
            <a:endParaRPr lang="en-US" sz="2400" dirty="0" smtClean="0"/>
          </a:p>
          <a:p>
            <a:r>
              <a:rPr lang="en-US" sz="2400" dirty="0" smtClean="0"/>
              <a:t>Rural electrification</a:t>
            </a:r>
            <a:endParaRPr lang="en-US" sz="2400" dirty="0" smtClean="0"/>
          </a:p>
          <a:p>
            <a:r>
              <a:rPr lang="en-US" sz="2400" dirty="0" smtClean="0"/>
              <a:t>Water treatment system</a:t>
            </a:r>
            <a:endParaRPr lang="en-US" sz="2400" dirty="0" smtClean="0"/>
          </a:p>
          <a:p>
            <a:r>
              <a:rPr lang="en-US" sz="2400" dirty="0" smtClean="0"/>
              <a:t>Miscellaneous application…..</a:t>
            </a:r>
            <a:endParaRPr lang="en-US" sz="2400" dirty="0" smtClean="0"/>
          </a:p>
          <a:p>
            <a:pPr>
              <a:buNone/>
            </a:pPr>
            <a:endParaRPr lang="en-US"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2" name="Rectangle 4"/>
          <p:cNvSpPr>
            <a:spLocks noGrp="1" noChangeArrowheads="1"/>
          </p:cNvSpPr>
          <p:nvPr>
            <p:ph type="ctrTitle"/>
          </p:nvPr>
        </p:nvSpPr>
        <p:spPr>
          <a:xfrm>
            <a:off x="533400" y="838200"/>
            <a:ext cx="7772400" cy="1143000"/>
          </a:xfrm>
        </p:spPr>
        <p:txBody>
          <a:bodyPr/>
          <a:lstStyle/>
          <a:p>
            <a:pPr>
              <a:defRPr/>
            </a:pPr>
            <a:r>
              <a:rPr lang="en-GB" sz="4000" dirty="0" smtClean="0"/>
              <a:t>Solar Water Heating Systems</a:t>
            </a:r>
            <a:endParaRPr lang="en-US" sz="4000" dirty="0" smtClean="0"/>
          </a:p>
        </p:txBody>
      </p:sp>
      <p:sp>
        <p:nvSpPr>
          <p:cNvPr id="82947" name="Rectangle 5"/>
          <p:cNvSpPr>
            <a:spLocks noGrp="1" noChangeArrowheads="1"/>
          </p:cNvSpPr>
          <p:nvPr>
            <p:ph type="subTitle" idx="1"/>
          </p:nvPr>
        </p:nvSpPr>
        <p:spPr>
          <a:xfrm>
            <a:off x="762000" y="2057400"/>
            <a:ext cx="6400800" cy="2286000"/>
          </a:xfrm>
        </p:spPr>
        <p:txBody>
          <a:bodyPr/>
          <a:lstStyle/>
          <a:p>
            <a:pPr>
              <a:lnSpc>
                <a:spcPct val="80000"/>
              </a:lnSpc>
            </a:pPr>
            <a:r>
              <a:rPr lang="en-GB" sz="2800" b="1" dirty="0" smtClean="0"/>
              <a:t>Thermosyphon systems</a:t>
            </a:r>
            <a:endParaRPr lang="en-US" sz="2800" dirty="0" smtClean="0"/>
          </a:p>
          <a:p>
            <a:pPr>
              <a:lnSpc>
                <a:spcPct val="80000"/>
              </a:lnSpc>
            </a:pPr>
            <a:r>
              <a:rPr lang="en-GB" sz="2800" b="1" dirty="0" smtClean="0"/>
              <a:t>Integrated collector storage systems</a:t>
            </a:r>
            <a:endParaRPr lang="en-US" sz="2800" dirty="0" smtClean="0"/>
          </a:p>
          <a:p>
            <a:pPr>
              <a:lnSpc>
                <a:spcPct val="80000"/>
              </a:lnSpc>
            </a:pPr>
            <a:r>
              <a:rPr lang="en-GB" sz="2800" b="1" dirty="0" smtClean="0"/>
              <a:t>Direct circulation systems</a:t>
            </a:r>
            <a:r>
              <a:rPr lang="en-US" sz="2800" dirty="0" smtClean="0"/>
              <a:t> </a:t>
            </a:r>
            <a:endParaRPr lang="en-US" sz="2800" dirty="0" smtClean="0"/>
          </a:p>
          <a:p>
            <a:pPr>
              <a:lnSpc>
                <a:spcPct val="80000"/>
              </a:lnSpc>
            </a:pPr>
            <a:r>
              <a:rPr lang="en-GB" sz="2800" b="1" dirty="0" smtClean="0"/>
              <a:t>Indirect water heating systems</a:t>
            </a:r>
            <a:r>
              <a:rPr lang="en-US" sz="2800" dirty="0" smtClean="0"/>
              <a:t> </a:t>
            </a:r>
            <a:endParaRPr lang="en-US" sz="2800" dirty="0" smtClean="0"/>
          </a:p>
          <a:p>
            <a:pPr>
              <a:lnSpc>
                <a:spcPct val="80000"/>
              </a:lnSpc>
            </a:pPr>
            <a:r>
              <a:rPr lang="en-GB" sz="2800" b="1" dirty="0" smtClean="0"/>
              <a:t>Air systems</a:t>
            </a:r>
            <a:r>
              <a:rPr lang="en-US" sz="2800" dirty="0" smtClean="0"/>
              <a:t> </a:t>
            </a:r>
            <a:endParaRPr lang="en-US" sz="2800" dirty="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p:txBody>
          <a:bodyPr/>
          <a:lstStyle/>
          <a:p>
            <a:pPr>
              <a:defRPr/>
            </a:pPr>
            <a:r>
              <a:rPr lang="en-GB" sz="4000" dirty="0" smtClean="0"/>
              <a:t>Thermosyphon systems (passive)</a:t>
            </a:r>
            <a:endParaRPr lang="en-US" sz="4000" dirty="0" smtClean="0"/>
          </a:p>
        </p:txBody>
      </p:sp>
      <p:sp>
        <p:nvSpPr>
          <p:cNvPr id="83973" name="Rectangle 3"/>
          <p:cNvSpPr>
            <a:spLocks noGrp="1" noChangeArrowheads="1"/>
          </p:cNvSpPr>
          <p:nvPr>
            <p:ph type="body" idx="1"/>
          </p:nvPr>
        </p:nvSpPr>
        <p:spPr/>
        <p:txBody>
          <a:bodyPr>
            <a:normAutofit/>
          </a:bodyPr>
          <a:lstStyle/>
          <a:p>
            <a:pPr>
              <a:lnSpc>
                <a:spcPct val="80000"/>
              </a:lnSpc>
            </a:pPr>
            <a:r>
              <a:rPr lang="en-GB" sz="2300" dirty="0" smtClean="0"/>
              <a:t>Thermosyphon systems heat potable water or heat transfer fluid and use natural convection to transport it from the collector to storage. </a:t>
            </a:r>
            <a:endParaRPr lang="en-GB" sz="2300" dirty="0" smtClean="0"/>
          </a:p>
          <a:p>
            <a:pPr>
              <a:lnSpc>
                <a:spcPct val="80000"/>
              </a:lnSpc>
            </a:pPr>
            <a:r>
              <a:rPr lang="en-GB" sz="2300" dirty="0" smtClean="0"/>
              <a:t>The water in the collector expands becoming less dense as the sun heats it and rises through the collector into the top of the storage tank. </a:t>
            </a:r>
            <a:endParaRPr lang="en-GB" sz="2300" dirty="0" smtClean="0"/>
          </a:p>
          <a:p>
            <a:pPr>
              <a:lnSpc>
                <a:spcPct val="80000"/>
              </a:lnSpc>
            </a:pPr>
            <a:r>
              <a:rPr lang="en-GB" sz="2300" dirty="0" smtClean="0"/>
              <a:t>There it is replaced by the cooler water that has sunk to the bottom of the tank, from which it flows down the collector. </a:t>
            </a:r>
            <a:endParaRPr lang="en-GB" sz="2300" dirty="0" smtClean="0"/>
          </a:p>
          <a:p>
            <a:pPr>
              <a:lnSpc>
                <a:spcPct val="80000"/>
              </a:lnSpc>
            </a:pPr>
            <a:r>
              <a:rPr lang="en-GB" sz="2300" dirty="0" smtClean="0"/>
              <a:t>The circulation continuous as long as there is sunshine. </a:t>
            </a:r>
            <a:endParaRPr lang="en-GB" sz="2300" dirty="0" smtClean="0"/>
          </a:p>
          <a:p>
            <a:pPr>
              <a:lnSpc>
                <a:spcPct val="80000"/>
              </a:lnSpc>
            </a:pPr>
            <a:r>
              <a:rPr lang="en-GB" sz="2300" dirty="0" smtClean="0"/>
              <a:t>Since the driving force is only a small density difference larger than normal pipe sizes must be used to minimise pipe friction. </a:t>
            </a:r>
            <a:endParaRPr lang="en-GB" sz="2300" dirty="0" smtClean="0"/>
          </a:p>
          <a:p>
            <a:pPr>
              <a:lnSpc>
                <a:spcPct val="80000"/>
              </a:lnSpc>
            </a:pPr>
            <a:r>
              <a:rPr lang="en-GB" sz="2300" dirty="0" smtClean="0"/>
              <a:t>Connecting lines must be well insulated to prevent heat losses and sloped to prevent formation of air pockets which would stop circulation. </a:t>
            </a:r>
            <a:endParaRPr lang="en-US" sz="2300" dirty="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4" name="Rectangle 4"/>
          <p:cNvSpPr>
            <a:spLocks noGrp="1" noChangeArrowheads="1"/>
          </p:cNvSpPr>
          <p:nvPr>
            <p:ph type="title"/>
          </p:nvPr>
        </p:nvSpPr>
        <p:spPr/>
        <p:txBody>
          <a:bodyPr>
            <a:normAutofit fontScale="90000"/>
          </a:bodyPr>
          <a:lstStyle/>
          <a:p>
            <a:pPr>
              <a:defRPr/>
            </a:pPr>
            <a:r>
              <a:rPr lang="en-GB" sz="4000" b="0" dirty="0" smtClean="0"/>
              <a:t>Schematic diagram of a </a:t>
            </a:r>
            <a:r>
              <a:rPr lang="en-GB" sz="4000" b="0" dirty="0" err="1" smtClean="0"/>
              <a:t>thermosyphon</a:t>
            </a:r>
            <a:r>
              <a:rPr lang="en-GB" sz="4000" b="0" dirty="0" smtClean="0"/>
              <a:t> solar water heater</a:t>
            </a:r>
            <a:r>
              <a:rPr lang="en-US" sz="4000" b="0" dirty="0" smtClean="0"/>
              <a:t> </a:t>
            </a:r>
            <a:endParaRPr lang="en-US" sz="4000" b="0" dirty="0" smtClean="0"/>
          </a:p>
        </p:txBody>
      </p:sp>
      <p:sp>
        <p:nvSpPr>
          <p:cNvPr id="25" name="Content Placeholder 24"/>
          <p:cNvSpPr>
            <a:spLocks noGrp="1"/>
          </p:cNvSpPr>
          <p:nvPr>
            <p:ph idx="1"/>
          </p:nvPr>
        </p:nvSpPr>
        <p:spPr/>
        <p:txBody>
          <a:bodyPr>
            <a:normAutofit/>
          </a:bodyPr>
          <a:lstStyle/>
          <a:p>
            <a:r>
              <a:rPr lang="en-US" sz="2400" dirty="0" smtClean="0"/>
              <a:t>Storage tank is located above level  of collector, at least 0.3m above the top edge of collector.</a:t>
            </a:r>
            <a:endParaRPr lang="en-US" sz="2400" dirty="0"/>
          </a:p>
        </p:txBody>
      </p:sp>
      <p:pic>
        <p:nvPicPr>
          <p:cNvPr id="47105" name="Picture 1"/>
          <p:cNvPicPr>
            <a:picLocks noChangeAspect="1" noChangeArrowheads="1"/>
          </p:cNvPicPr>
          <p:nvPr/>
        </p:nvPicPr>
        <p:blipFill>
          <a:blip r:embed="rId1" cstate="print"/>
          <a:srcRect/>
          <a:stretch>
            <a:fillRect/>
          </a:stretch>
        </p:blipFill>
        <p:spPr bwMode="auto">
          <a:xfrm>
            <a:off x="685800" y="2514600"/>
            <a:ext cx="7620000" cy="411480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1"/>
          </p:nvPr>
        </p:nvSpPr>
        <p:spPr/>
        <p:txBody>
          <a:bodyPr/>
          <a:lstStyle/>
          <a:p>
            <a:pPr>
              <a:defRPr/>
            </a:pPr>
            <a:r>
              <a:rPr lang="en-US"/>
              <a:t>TEI Patra: 3-18 July 2006</a:t>
            </a:r>
            <a:endParaRPr lang="en-US"/>
          </a:p>
        </p:txBody>
      </p:sp>
      <p:sp>
        <p:nvSpPr>
          <p:cNvPr id="5" name="Footer Placeholder 4"/>
          <p:cNvSpPr>
            <a:spLocks noGrp="1"/>
          </p:cNvSpPr>
          <p:nvPr>
            <p:ph type="ftr" sz="quarter" idx="12"/>
          </p:nvPr>
        </p:nvSpPr>
        <p:spPr/>
        <p:txBody>
          <a:bodyPr/>
          <a:lstStyle/>
          <a:p>
            <a:pPr>
              <a:defRPr/>
            </a:pPr>
            <a:r>
              <a:rPr lang="en-US"/>
              <a:t>Intensive program:</a:t>
            </a:r>
            <a:r>
              <a:rPr lang="en-US" b="0"/>
              <a:t> ICT tools in PV-systems Engineering</a:t>
            </a:r>
            <a:endParaRPr lang="en-US" b="0"/>
          </a:p>
        </p:txBody>
      </p:sp>
      <p:sp>
        <p:nvSpPr>
          <p:cNvPr id="290818" name="Rectangle 2"/>
          <p:cNvSpPr>
            <a:spLocks noGrp="1" noChangeArrowheads="1"/>
          </p:cNvSpPr>
          <p:nvPr>
            <p:ph type="title"/>
          </p:nvPr>
        </p:nvSpPr>
        <p:spPr/>
        <p:txBody>
          <a:bodyPr>
            <a:normAutofit fontScale="90000"/>
          </a:bodyPr>
          <a:lstStyle/>
          <a:p>
            <a:pPr>
              <a:defRPr/>
            </a:pPr>
            <a:r>
              <a:rPr lang="en-GB" sz="4000" b="0" dirty="0" smtClean="0">
                <a:cs typeface="Arial" panose="02080604020202020204" pitchFamily="34" charset="0"/>
              </a:rPr>
              <a:t>Typical </a:t>
            </a:r>
            <a:r>
              <a:rPr lang="en-GB" sz="4000" b="0" dirty="0" err="1" smtClean="0">
                <a:cs typeface="Arial" panose="02080604020202020204" pitchFamily="34" charset="0"/>
              </a:rPr>
              <a:t>thermosyphon</a:t>
            </a:r>
            <a:r>
              <a:rPr lang="en-GB" sz="4000" b="0" dirty="0" smtClean="0">
                <a:cs typeface="Arial" panose="02080604020202020204" pitchFamily="34" charset="0"/>
              </a:rPr>
              <a:t> solar water heater</a:t>
            </a:r>
            <a:endParaRPr lang="en-GB" sz="4000" b="0" dirty="0" smtClean="0">
              <a:cs typeface="Arial" panose="02080604020202020204" pitchFamily="34" charset="0"/>
            </a:endParaRPr>
          </a:p>
        </p:txBody>
      </p:sp>
      <p:pic>
        <p:nvPicPr>
          <p:cNvPr id="86021" name="Picture 3" descr="collector11"/>
          <p:cNvPicPr>
            <a:picLocks noChangeAspect="1" noChangeArrowheads="1"/>
          </p:cNvPicPr>
          <p:nvPr/>
        </p:nvPicPr>
        <p:blipFill>
          <a:blip r:embed="rId1"/>
          <a:srcRect/>
          <a:stretch>
            <a:fillRect/>
          </a:stretch>
        </p:blipFill>
        <p:spPr bwMode="auto">
          <a:xfrm>
            <a:off x="990600" y="1676400"/>
            <a:ext cx="7254875" cy="4684713"/>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Trek</Template>
  <TotalTime>0</TotalTime>
  <Words>13131</Words>
  <Application>WPS Presentation</Application>
  <PresentationFormat>On-screen Show (4:3)</PresentationFormat>
  <Paragraphs>561</Paragraphs>
  <Slides>52</Slides>
  <Notes>0</Notes>
  <HiddenSlides>0</HiddenSlides>
  <MMClips>0</MMClips>
  <ScaleCrop>false</ScaleCrop>
  <HeadingPairs>
    <vt:vector size="8" baseType="variant">
      <vt:variant>
        <vt:lpstr>已用的字体</vt:lpstr>
      </vt:variant>
      <vt:variant>
        <vt:i4>16</vt:i4>
      </vt:variant>
      <vt:variant>
        <vt:lpstr>主题</vt:lpstr>
      </vt:variant>
      <vt:variant>
        <vt:i4>1</vt:i4>
      </vt:variant>
      <vt:variant>
        <vt:lpstr>嵌入 OLE 服务器</vt:lpstr>
      </vt:variant>
      <vt:variant>
        <vt:i4>0</vt:i4>
      </vt:variant>
      <vt:variant>
        <vt:lpstr>幻灯片标题</vt:lpstr>
      </vt:variant>
      <vt:variant>
        <vt:i4>52</vt:i4>
      </vt:variant>
    </vt:vector>
  </HeadingPairs>
  <TitlesOfParts>
    <vt:vector size="69" baseType="lpstr">
      <vt:lpstr>Arial</vt:lpstr>
      <vt:lpstr>SimSun</vt:lpstr>
      <vt:lpstr>Wingdings</vt:lpstr>
      <vt:lpstr>Wingdings 2</vt:lpstr>
      <vt:lpstr>Gubbi</vt:lpstr>
      <vt:lpstr>MT Extra</vt:lpstr>
      <vt:lpstr>Times New Roman</vt:lpstr>
      <vt:lpstr>DejaVu Sans</vt:lpstr>
      <vt:lpstr>Palatino Linotype</vt:lpstr>
      <vt:lpstr>Franklin Gothic Book</vt:lpstr>
      <vt:lpstr>Franklin Gothic Medium</vt:lpstr>
      <vt:lpstr>微软雅黑</vt:lpstr>
      <vt:lpstr>Droid Sans Fallback</vt:lpstr>
      <vt:lpstr>Arial Unicode MS</vt:lpstr>
      <vt:lpstr>Calibri</vt:lpstr>
      <vt:lpstr>Abyssinica SIL</vt:lpstr>
      <vt:lpstr>Trek</vt:lpstr>
      <vt:lpstr>Solar Applications</vt:lpstr>
      <vt:lpstr>SOLAR POND</vt:lpstr>
      <vt:lpstr>PowerPoint 演示文稿</vt:lpstr>
      <vt:lpstr>Solar energy applications and type of collectors used</vt:lpstr>
      <vt:lpstr>Solar energy applications and type of collectors used</vt:lpstr>
      <vt:lpstr>Solar Water Heating Systems</vt:lpstr>
      <vt:lpstr>Thermosyphon systems (passive)</vt:lpstr>
      <vt:lpstr>Schematic diagram of a thermosyphon solar water heater </vt:lpstr>
      <vt:lpstr>Typical thermosyphon solar water heater</vt:lpstr>
      <vt:lpstr>Laboratory model</vt:lpstr>
      <vt:lpstr>Force circulation SWH or active heating system</vt:lpstr>
      <vt:lpstr>Pressurized system on inclined roof</vt:lpstr>
      <vt:lpstr>Solar  distillation or solar still</vt:lpstr>
      <vt:lpstr>PowerPoint 演示文稿</vt:lpstr>
      <vt:lpstr>Solar Stills</vt:lpstr>
      <vt:lpstr>Comparison of passive and active system </vt:lpstr>
      <vt:lpstr>Passive solar space heating system</vt:lpstr>
      <vt:lpstr>PowerPoint 演示文稿</vt:lpstr>
      <vt:lpstr>PowerPoint 演示文稿</vt:lpstr>
      <vt:lpstr>PowerPoint 演示文稿</vt:lpstr>
      <vt:lpstr>PowerPoint 演示文稿</vt:lpstr>
      <vt:lpstr>Active solar space heating system</vt:lpstr>
      <vt:lpstr>PowerPoint 演示文稿</vt:lpstr>
      <vt:lpstr>Passive solar cooling of building</vt:lpstr>
      <vt:lpstr>PowerPoint 演示文稿</vt:lpstr>
      <vt:lpstr>PowerPoint 演示文稿</vt:lpstr>
      <vt:lpstr>PowerPoint 演示文稿</vt:lpstr>
      <vt:lpstr>How can this energy be captured ?</vt:lpstr>
      <vt:lpstr>Photons and Semiconductors</vt:lpstr>
      <vt:lpstr>PV Cell construction</vt:lpstr>
      <vt:lpstr>Converting Light into Electricity</vt:lpstr>
      <vt:lpstr>Photovoltaic cell, module, panel and array</vt:lpstr>
      <vt:lpstr>Panel categories</vt:lpstr>
      <vt:lpstr>Photovoltaic system for power generation</vt:lpstr>
      <vt:lpstr>PV Technology Classification</vt:lpstr>
      <vt:lpstr>Silicon Crystalline Technology</vt:lpstr>
      <vt:lpstr>Thin Film Technology </vt:lpstr>
      <vt:lpstr>Amorphous Silicon PV Cells</vt:lpstr>
      <vt:lpstr>Poly Crystalline PV Cells</vt:lpstr>
      <vt:lpstr>Poly Crystalline PV Cells</vt:lpstr>
      <vt:lpstr>Semiconductor Material Efficiencies</vt:lpstr>
      <vt:lpstr>Emerging Technologies </vt:lpstr>
      <vt:lpstr>Emerging Technologies</vt:lpstr>
      <vt:lpstr>PV’nomics </vt:lpstr>
      <vt:lpstr>Solar Panel Construction</vt:lpstr>
      <vt:lpstr>Solar Panel Ratings</vt:lpstr>
      <vt:lpstr>Performance of Solar Panels</vt:lpstr>
      <vt:lpstr>Domestic Solar Panels</vt:lpstr>
      <vt:lpstr>Types of Solar Panels</vt:lpstr>
      <vt:lpstr>2/ Polycrystalline </vt:lpstr>
      <vt:lpstr>3/ Amorphous Silicon</vt:lpstr>
      <vt:lpstr>Application of solar cells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Applications</dc:title>
  <dc:creator>Dharmendra</dc:creator>
  <cp:lastModifiedBy>faculty</cp:lastModifiedBy>
  <cp:revision>31</cp:revision>
  <dcterms:created xsi:type="dcterms:W3CDTF">2021-08-16T09:11:21Z</dcterms:created>
  <dcterms:modified xsi:type="dcterms:W3CDTF">2021-08-16T09:11:21Z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1033-11.1.0.9080</vt:lpwstr>
  </property>
</Properties>
</file>