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825BC-873B-401F-909C-1E22BC2BB5E5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F4066-DD12-4236-B446-B9EB60A52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4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E174-20A9-4853-BEC3-14AD323768CD}" type="datetime1">
              <a:rPr lang="en-US" smtClean="0"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16AC-7344-456E-9D5F-C12F38E038A7}" type="datetime1">
              <a:rPr lang="en-US" smtClean="0"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EF42-6ED6-43D2-9E8D-07E4147A84A1}" type="datetime1">
              <a:rPr lang="en-US" smtClean="0"/>
              <a:t>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endParaRPr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CFE48-1F2D-4203-AFE6-87267E0E2BF4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endParaRPr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5E31A-6FEC-467C-B230-120CE829FF1D}" type="datetime1">
              <a:rPr lang="en-US" smtClean="0"/>
              <a:t>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  <a:path w="1116965" h="1111885">
                <a:moveTo>
                  <a:pt x="220477" y="286041"/>
                </a:moveTo>
                <a:lnTo>
                  <a:pt x="193856" y="323455"/>
                </a:lnTo>
                <a:lnTo>
                  <a:pt x="171955" y="362810"/>
                </a:lnTo>
                <a:lnTo>
                  <a:pt x="154729" y="403741"/>
                </a:lnTo>
                <a:lnTo>
                  <a:pt x="142131" y="445881"/>
                </a:lnTo>
                <a:lnTo>
                  <a:pt x="134116" y="488865"/>
                </a:lnTo>
                <a:lnTo>
                  <a:pt x="130638" y="532328"/>
                </a:lnTo>
                <a:lnTo>
                  <a:pt x="131651" y="575903"/>
                </a:lnTo>
                <a:lnTo>
                  <a:pt x="137108" y="619227"/>
                </a:lnTo>
                <a:lnTo>
                  <a:pt x="146964" y="661933"/>
                </a:lnTo>
                <a:lnTo>
                  <a:pt x="161173" y="703655"/>
                </a:lnTo>
                <a:lnTo>
                  <a:pt x="179689" y="744028"/>
                </a:lnTo>
                <a:lnTo>
                  <a:pt x="202465" y="782686"/>
                </a:lnTo>
                <a:lnTo>
                  <a:pt x="229457" y="819265"/>
                </a:lnTo>
                <a:lnTo>
                  <a:pt x="260618" y="853397"/>
                </a:lnTo>
                <a:lnTo>
                  <a:pt x="295902" y="884719"/>
                </a:lnTo>
                <a:lnTo>
                  <a:pt x="334265" y="912179"/>
                </a:lnTo>
                <a:lnTo>
                  <a:pt x="374453" y="934995"/>
                </a:lnTo>
                <a:lnTo>
                  <a:pt x="416101" y="953204"/>
                </a:lnTo>
                <a:lnTo>
                  <a:pt x="458841" y="966841"/>
                </a:lnTo>
                <a:lnTo>
                  <a:pt x="502308" y="975943"/>
                </a:lnTo>
                <a:lnTo>
                  <a:pt x="546136" y="980546"/>
                </a:lnTo>
                <a:lnTo>
                  <a:pt x="589957" y="980687"/>
                </a:lnTo>
                <a:lnTo>
                  <a:pt x="633406" y="976403"/>
                </a:lnTo>
                <a:lnTo>
                  <a:pt x="676117" y="967728"/>
                </a:lnTo>
                <a:lnTo>
                  <a:pt x="717723" y="954701"/>
                </a:lnTo>
                <a:lnTo>
                  <a:pt x="757858" y="937356"/>
                </a:lnTo>
                <a:lnTo>
                  <a:pt x="796155" y="915731"/>
                </a:lnTo>
                <a:lnTo>
                  <a:pt x="832248" y="889862"/>
                </a:lnTo>
                <a:lnTo>
                  <a:pt x="865771" y="859785"/>
                </a:lnTo>
                <a:lnTo>
                  <a:pt x="896358" y="825537"/>
                </a:lnTo>
                <a:lnTo>
                  <a:pt x="922982" y="788101"/>
                </a:lnTo>
                <a:lnTo>
                  <a:pt x="944884" y="748730"/>
                </a:lnTo>
                <a:lnTo>
                  <a:pt x="962111" y="707789"/>
                </a:lnTo>
                <a:lnTo>
                  <a:pt x="974709" y="665643"/>
                </a:lnTo>
                <a:lnTo>
                  <a:pt x="982725" y="622657"/>
                </a:lnTo>
                <a:lnTo>
                  <a:pt x="986203" y="579196"/>
                </a:lnTo>
                <a:lnTo>
                  <a:pt x="985191" y="535624"/>
                </a:lnTo>
                <a:lnTo>
                  <a:pt x="979734" y="492307"/>
                </a:lnTo>
                <a:lnTo>
                  <a:pt x="969878" y="449609"/>
                </a:lnTo>
                <a:lnTo>
                  <a:pt x="955669" y="407895"/>
                </a:lnTo>
                <a:lnTo>
                  <a:pt x="937154" y="367530"/>
                </a:lnTo>
                <a:lnTo>
                  <a:pt x="914378" y="328880"/>
                </a:lnTo>
                <a:lnTo>
                  <a:pt x="887387" y="292308"/>
                </a:lnTo>
                <a:lnTo>
                  <a:pt x="856228" y="258179"/>
                </a:lnTo>
                <a:lnTo>
                  <a:pt x="820946" y="226859"/>
                </a:lnTo>
                <a:lnTo>
                  <a:pt x="782581" y="199399"/>
                </a:lnTo>
                <a:lnTo>
                  <a:pt x="742390" y="176583"/>
                </a:lnTo>
                <a:lnTo>
                  <a:pt x="700741" y="158375"/>
                </a:lnTo>
                <a:lnTo>
                  <a:pt x="657999" y="144737"/>
                </a:lnTo>
                <a:lnTo>
                  <a:pt x="614531" y="135635"/>
                </a:lnTo>
                <a:lnTo>
                  <a:pt x="570702" y="131032"/>
                </a:lnTo>
                <a:lnTo>
                  <a:pt x="526880" y="130891"/>
                </a:lnTo>
                <a:lnTo>
                  <a:pt x="483430" y="135175"/>
                </a:lnTo>
                <a:lnTo>
                  <a:pt x="440719" y="143850"/>
                </a:lnTo>
                <a:lnTo>
                  <a:pt x="399113" y="156877"/>
                </a:lnTo>
                <a:lnTo>
                  <a:pt x="358978" y="174222"/>
                </a:lnTo>
                <a:lnTo>
                  <a:pt x="320681" y="195847"/>
                </a:lnTo>
                <a:lnTo>
                  <a:pt x="284587" y="221716"/>
                </a:lnTo>
                <a:lnTo>
                  <a:pt x="251064" y="251793"/>
                </a:lnTo>
                <a:lnTo>
                  <a:pt x="220477" y="28604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3460" y="0"/>
            <a:ext cx="8130540" cy="6858000"/>
          </a:xfrm>
          <a:custGeom>
            <a:avLst/>
            <a:gdLst/>
            <a:ahLst/>
            <a:cxnLst/>
            <a:rect l="l" t="t" r="r" b="b"/>
            <a:pathLst>
              <a:path w="8130540" h="6858000">
                <a:moveTo>
                  <a:pt x="8130540" y="0"/>
                </a:moveTo>
                <a:lnTo>
                  <a:pt x="0" y="0"/>
                </a:lnTo>
                <a:lnTo>
                  <a:pt x="0" y="6858000"/>
                </a:lnTo>
                <a:lnTo>
                  <a:pt x="8130540" y="6858000"/>
                </a:lnTo>
                <a:lnTo>
                  <a:pt x="8130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4602" y="225678"/>
            <a:ext cx="5996305" cy="1214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9847" y="1378661"/>
            <a:ext cx="8544305" cy="4735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794628" y="6551888"/>
            <a:ext cx="273557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41954-0C6E-4FE5-B4F3-A473AEBB7BB8}" type="datetime1">
              <a:rPr lang="en-US" smtClean="0"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s.stanford.edu/people/eroberts/courses/soco/projects/risc/developments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1892" y="1339596"/>
            <a:ext cx="305435" cy="287020"/>
            <a:chOff x="921892" y="1339596"/>
            <a:chExt cx="305435" cy="287020"/>
          </a:xfrm>
        </p:grpSpPr>
        <p:sp>
          <p:nvSpPr>
            <p:cNvPr id="3" name="object 3"/>
            <p:cNvSpPr/>
            <p:nvPr/>
          </p:nvSpPr>
          <p:spPr>
            <a:xfrm>
              <a:off x="922781" y="1415034"/>
              <a:ext cx="210312" cy="2103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1892" y="1339596"/>
              <a:ext cx="304927" cy="286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272539" y="2350007"/>
            <a:ext cx="6675120" cy="1876425"/>
            <a:chOff x="1272539" y="2350007"/>
            <a:chExt cx="6675120" cy="1876425"/>
          </a:xfrm>
        </p:grpSpPr>
        <p:sp>
          <p:nvSpPr>
            <p:cNvPr id="6" name="object 6"/>
            <p:cNvSpPr/>
            <p:nvPr/>
          </p:nvSpPr>
          <p:spPr>
            <a:xfrm>
              <a:off x="1272539" y="2350007"/>
              <a:ext cx="6675120" cy="12207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19299" y="3005327"/>
              <a:ext cx="5026152" cy="12207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24964" y="2502230"/>
            <a:ext cx="5819140" cy="1336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9460" marR="5080" indent="-74676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252525"/>
                </a:solidFill>
              </a:rPr>
              <a:t>RISC Vs CISC,</a:t>
            </a:r>
            <a:r>
              <a:rPr sz="4300" spc="-20" dirty="0">
                <a:solidFill>
                  <a:srgbClr val="252525"/>
                </a:solidFill>
              </a:rPr>
              <a:t> </a:t>
            </a:r>
            <a:r>
              <a:rPr sz="4300" spc="-5" dirty="0">
                <a:solidFill>
                  <a:srgbClr val="252525"/>
                </a:solidFill>
              </a:rPr>
              <a:t>Harvard  v/s </a:t>
            </a:r>
            <a:r>
              <a:rPr sz="4300" spc="-110" dirty="0">
                <a:solidFill>
                  <a:srgbClr val="252525"/>
                </a:solidFill>
              </a:rPr>
              <a:t>Van</a:t>
            </a:r>
            <a:r>
              <a:rPr sz="4300" spc="-5" dirty="0">
                <a:solidFill>
                  <a:srgbClr val="252525"/>
                </a:solidFill>
              </a:rPr>
              <a:t> Neumann</a:t>
            </a:r>
            <a:endParaRPr sz="43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58088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8774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The RISC</a:t>
            </a:r>
            <a:r>
              <a:rPr sz="4300" spc="-310" dirty="0"/>
              <a:t> </a:t>
            </a:r>
            <a:r>
              <a:rPr sz="4300" spc="-5" dirty="0"/>
              <a:t>Approach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24381"/>
            <a:ext cx="7245350" cy="508698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296545" indent="-283845">
              <a:lnSpc>
                <a:spcPct val="90000"/>
              </a:lnSpc>
              <a:spcBef>
                <a:spcPts val="459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RISC </a:t>
            </a:r>
            <a:r>
              <a:rPr sz="3000" spc="-5" dirty="0">
                <a:latin typeface="Arial"/>
                <a:cs typeface="Arial"/>
              </a:rPr>
              <a:t>processors </a:t>
            </a:r>
            <a:r>
              <a:rPr sz="3000" dirty="0">
                <a:latin typeface="Arial"/>
                <a:cs typeface="Arial"/>
              </a:rPr>
              <a:t>only use simple  </a:t>
            </a:r>
            <a:r>
              <a:rPr sz="3000" spc="-5" dirty="0">
                <a:latin typeface="Arial"/>
                <a:cs typeface="Arial"/>
              </a:rPr>
              <a:t>instructions </a:t>
            </a:r>
            <a:r>
              <a:rPr sz="3000" dirty="0">
                <a:latin typeface="Arial"/>
                <a:cs typeface="Arial"/>
              </a:rPr>
              <a:t>that </a:t>
            </a:r>
            <a:r>
              <a:rPr sz="3000" spc="-5" dirty="0">
                <a:latin typeface="Arial"/>
                <a:cs typeface="Arial"/>
              </a:rPr>
              <a:t>can be executed </a:t>
            </a:r>
            <a:r>
              <a:rPr sz="3000" dirty="0">
                <a:latin typeface="Arial"/>
                <a:cs typeface="Arial"/>
              </a:rPr>
              <a:t>within  </a:t>
            </a:r>
            <a:r>
              <a:rPr sz="3000" spc="-5" dirty="0">
                <a:latin typeface="Arial"/>
                <a:cs typeface="Arial"/>
              </a:rPr>
              <a:t>one clock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cycle.</a:t>
            </a:r>
            <a:endParaRPr sz="3000">
              <a:latin typeface="Arial"/>
              <a:cs typeface="Arial"/>
            </a:endParaRPr>
          </a:p>
          <a:p>
            <a:pPr marL="295910" marR="5080" indent="-283845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Thus, the </a:t>
            </a:r>
            <a:r>
              <a:rPr sz="3000" spc="-40" dirty="0">
                <a:latin typeface="Arial"/>
                <a:cs typeface="Arial"/>
              </a:rPr>
              <a:t>"MULT" </a:t>
            </a:r>
            <a:r>
              <a:rPr sz="3000" spc="-5" dirty="0">
                <a:latin typeface="Arial"/>
                <a:cs typeface="Arial"/>
              </a:rPr>
              <a:t>command described  </a:t>
            </a:r>
            <a:r>
              <a:rPr sz="3000" dirty="0">
                <a:latin typeface="Arial"/>
                <a:cs typeface="Arial"/>
              </a:rPr>
              <a:t>above could be divided into </a:t>
            </a:r>
            <a:r>
              <a:rPr sz="3000" spc="-5" dirty="0">
                <a:latin typeface="Arial"/>
                <a:cs typeface="Arial"/>
              </a:rPr>
              <a:t>three  separate commands: </a:t>
            </a:r>
            <a:r>
              <a:rPr sz="3000" dirty="0">
                <a:latin typeface="Arial"/>
                <a:cs typeface="Arial"/>
              </a:rPr>
              <a:t>"LOAD," </a:t>
            </a:r>
            <a:r>
              <a:rPr sz="3000" spc="-5" dirty="0">
                <a:latin typeface="Arial"/>
                <a:cs typeface="Arial"/>
              </a:rPr>
              <a:t>which  moves data from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memory bank </a:t>
            </a:r>
            <a:r>
              <a:rPr sz="3000" dirty="0">
                <a:latin typeface="Arial"/>
                <a:cs typeface="Arial"/>
              </a:rPr>
              <a:t>to </a:t>
            </a:r>
            <a:r>
              <a:rPr sz="3000" spc="-5" dirty="0">
                <a:latin typeface="Arial"/>
                <a:cs typeface="Arial"/>
              </a:rPr>
              <a:t>a  </a:t>
            </a:r>
            <a:r>
              <a:rPr sz="3000" spc="-20" dirty="0">
                <a:latin typeface="Arial"/>
                <a:cs typeface="Arial"/>
              </a:rPr>
              <a:t>register, </a:t>
            </a:r>
            <a:r>
              <a:rPr sz="3000" dirty="0">
                <a:latin typeface="Arial"/>
                <a:cs typeface="Arial"/>
              </a:rPr>
              <a:t>"PROD," which finds the</a:t>
            </a:r>
            <a:r>
              <a:rPr sz="3000" spc="-9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product 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5" dirty="0">
                <a:latin typeface="Arial"/>
                <a:cs typeface="Arial"/>
              </a:rPr>
              <a:t>two operands located </a:t>
            </a:r>
            <a:r>
              <a:rPr sz="3000" dirty="0">
                <a:latin typeface="Arial"/>
                <a:cs typeface="Arial"/>
              </a:rPr>
              <a:t>within the  registers, </a:t>
            </a:r>
            <a:r>
              <a:rPr sz="3000" spc="-5" dirty="0">
                <a:latin typeface="Arial"/>
                <a:cs typeface="Arial"/>
              </a:rPr>
              <a:t>and "STORE," which moves  data from a register </a:t>
            </a:r>
            <a:r>
              <a:rPr sz="3000" spc="-10" dirty="0">
                <a:latin typeface="Arial"/>
                <a:cs typeface="Arial"/>
              </a:rPr>
              <a:t>to </a:t>
            </a:r>
            <a:r>
              <a:rPr sz="3000" dirty="0">
                <a:latin typeface="Arial"/>
                <a:cs typeface="Arial"/>
              </a:rPr>
              <a:t>the memory  </a:t>
            </a:r>
            <a:r>
              <a:rPr sz="3000" spc="-5" dirty="0">
                <a:latin typeface="Arial"/>
                <a:cs typeface="Arial"/>
              </a:rPr>
              <a:t>banks.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58088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8774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The RISC</a:t>
            </a:r>
            <a:r>
              <a:rPr sz="4300" spc="-310" dirty="0"/>
              <a:t> </a:t>
            </a:r>
            <a:r>
              <a:rPr sz="4300" spc="-5" dirty="0"/>
              <a:t>Approach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68577"/>
            <a:ext cx="7259320" cy="40055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</a:pPr>
            <a:r>
              <a:rPr sz="2550" spc="-660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order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perform the </a:t>
            </a:r>
            <a:r>
              <a:rPr sz="3200" dirty="0">
                <a:latin typeface="Arial"/>
                <a:cs typeface="Arial"/>
              </a:rPr>
              <a:t>exact series of  steps </a:t>
            </a:r>
            <a:r>
              <a:rPr sz="3200" spc="-5" dirty="0">
                <a:latin typeface="Arial"/>
                <a:cs typeface="Arial"/>
              </a:rPr>
              <a:t>described </a:t>
            </a:r>
            <a:r>
              <a:rPr sz="3200" dirty="0">
                <a:latin typeface="Arial"/>
                <a:cs typeface="Arial"/>
              </a:rPr>
              <a:t>in the CISC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approach, 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programmer would need </a:t>
            </a:r>
            <a:r>
              <a:rPr sz="3200" dirty="0">
                <a:latin typeface="Arial"/>
                <a:cs typeface="Arial"/>
              </a:rPr>
              <a:t>to code  four </a:t>
            </a:r>
            <a:r>
              <a:rPr sz="3200" spc="-5" dirty="0">
                <a:latin typeface="Arial"/>
                <a:cs typeface="Arial"/>
              </a:rPr>
              <a:t>lines of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assembly:</a:t>
            </a:r>
            <a:endParaRPr sz="320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  <a:spcBef>
                <a:spcPts val="605"/>
              </a:spcBef>
            </a:pPr>
            <a:r>
              <a:rPr sz="3200" dirty="0">
                <a:latin typeface="Arial"/>
                <a:cs typeface="Arial"/>
              </a:rPr>
              <a:t>LOAD A,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2:3</a:t>
            </a:r>
            <a:endParaRPr sz="3200">
              <a:latin typeface="Arial"/>
              <a:cs typeface="Arial"/>
            </a:endParaRPr>
          </a:p>
          <a:p>
            <a:pPr marL="634365" marR="4072254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LOAD B, 5:2  PROD A, B  </a:t>
            </a:r>
            <a:r>
              <a:rPr sz="3200" spc="-10" dirty="0">
                <a:latin typeface="Arial"/>
                <a:cs typeface="Arial"/>
              </a:rPr>
              <a:t>STORE </a:t>
            </a:r>
            <a:r>
              <a:rPr sz="3200" spc="-5" dirty="0">
                <a:latin typeface="Arial"/>
                <a:cs typeface="Arial"/>
              </a:rPr>
              <a:t>2:3,</a:t>
            </a:r>
            <a:r>
              <a:rPr sz="3200" spc="-2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58088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8774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The RISC</a:t>
            </a:r>
            <a:r>
              <a:rPr sz="4300" spc="-310" dirty="0"/>
              <a:t> </a:t>
            </a:r>
            <a:r>
              <a:rPr sz="4300" spc="-5" dirty="0"/>
              <a:t>Approach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68577"/>
            <a:ext cx="7167245" cy="456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96900" indent="-283845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At </a:t>
            </a:r>
            <a:r>
              <a:rPr sz="3200" spc="-5" dirty="0">
                <a:latin typeface="Arial"/>
                <a:cs typeface="Arial"/>
              </a:rPr>
              <a:t>first, this may </a:t>
            </a:r>
            <a:r>
              <a:rPr sz="3200" dirty="0">
                <a:latin typeface="Arial"/>
                <a:cs typeface="Arial"/>
              </a:rPr>
              <a:t>seem like a </a:t>
            </a:r>
            <a:r>
              <a:rPr sz="3200" spc="-5" dirty="0">
                <a:latin typeface="Arial"/>
                <a:cs typeface="Arial"/>
              </a:rPr>
              <a:t>much  </a:t>
            </a:r>
            <a:r>
              <a:rPr sz="3200" dirty="0">
                <a:latin typeface="Arial"/>
                <a:cs typeface="Arial"/>
              </a:rPr>
              <a:t>less </a:t>
            </a:r>
            <a:r>
              <a:rPr sz="3200" spc="-10" dirty="0">
                <a:latin typeface="Arial"/>
                <a:cs typeface="Arial"/>
              </a:rPr>
              <a:t>efficient </a:t>
            </a:r>
            <a:r>
              <a:rPr sz="3200" dirty="0">
                <a:latin typeface="Arial"/>
                <a:cs typeface="Arial"/>
              </a:rPr>
              <a:t>way of </a:t>
            </a:r>
            <a:r>
              <a:rPr sz="3200" spc="-5" dirty="0">
                <a:latin typeface="Arial"/>
                <a:cs typeface="Arial"/>
              </a:rPr>
              <a:t>completing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  </a:t>
            </a:r>
            <a:r>
              <a:rPr sz="3200" spc="-5" dirty="0">
                <a:latin typeface="Arial"/>
                <a:cs typeface="Arial"/>
              </a:rPr>
              <a:t>operation.</a:t>
            </a:r>
            <a:endParaRPr sz="320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Because there </a:t>
            </a:r>
            <a:r>
              <a:rPr sz="3200" spc="-5" dirty="0">
                <a:latin typeface="Arial"/>
                <a:cs typeface="Arial"/>
              </a:rPr>
              <a:t>are more lines of </a:t>
            </a:r>
            <a:r>
              <a:rPr sz="3200" spc="-100" dirty="0">
                <a:latin typeface="Arial"/>
                <a:cs typeface="Arial"/>
              </a:rPr>
              <a:t>code,  </a:t>
            </a:r>
            <a:r>
              <a:rPr sz="3200" spc="-5" dirty="0">
                <a:latin typeface="Arial"/>
                <a:cs typeface="Arial"/>
              </a:rPr>
              <a:t>more </a:t>
            </a:r>
            <a:r>
              <a:rPr sz="3200" dirty="0">
                <a:latin typeface="Arial"/>
                <a:cs typeface="Arial"/>
              </a:rPr>
              <a:t>RAM is </a:t>
            </a:r>
            <a:r>
              <a:rPr sz="3200" spc="-5" dirty="0">
                <a:latin typeface="Arial"/>
                <a:cs typeface="Arial"/>
              </a:rPr>
              <a:t>needed </a:t>
            </a:r>
            <a:r>
              <a:rPr sz="3200" dirty="0">
                <a:latin typeface="Arial"/>
                <a:cs typeface="Arial"/>
              </a:rPr>
              <a:t>to store the  assembly level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instructions.</a:t>
            </a:r>
            <a:endParaRPr sz="3200">
              <a:latin typeface="Arial"/>
              <a:cs typeface="Arial"/>
            </a:endParaRPr>
          </a:p>
          <a:p>
            <a:pPr marL="295910" marR="118745" indent="-28384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compiler </a:t>
            </a:r>
            <a:r>
              <a:rPr sz="3200" dirty="0">
                <a:latin typeface="Arial"/>
                <a:cs typeface="Arial"/>
              </a:rPr>
              <a:t>must also </a:t>
            </a:r>
            <a:r>
              <a:rPr sz="3200" spc="-5" dirty="0">
                <a:latin typeface="Arial"/>
                <a:cs typeface="Arial"/>
              </a:rPr>
              <a:t>perform </a:t>
            </a:r>
            <a:r>
              <a:rPr sz="3200" spc="-125" dirty="0">
                <a:latin typeface="Arial"/>
                <a:cs typeface="Arial"/>
              </a:rPr>
              <a:t>more  </a:t>
            </a:r>
            <a:r>
              <a:rPr sz="3200" dirty="0">
                <a:latin typeface="Arial"/>
                <a:cs typeface="Arial"/>
              </a:rPr>
              <a:t>work to convert a </a:t>
            </a:r>
            <a:r>
              <a:rPr sz="3200" spc="-5" dirty="0">
                <a:latin typeface="Arial"/>
                <a:cs typeface="Arial"/>
              </a:rPr>
              <a:t>high-level </a:t>
            </a:r>
            <a:r>
              <a:rPr sz="3200" dirty="0">
                <a:latin typeface="Arial"/>
                <a:cs typeface="Arial"/>
              </a:rPr>
              <a:t>language  </a:t>
            </a:r>
            <a:r>
              <a:rPr sz="3200" spc="-5" dirty="0">
                <a:latin typeface="Arial"/>
                <a:cs typeface="Arial"/>
              </a:rPr>
              <a:t>statement into code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this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form.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58088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8774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The RISC</a:t>
            </a:r>
            <a:r>
              <a:rPr sz="4300" spc="-310" dirty="0"/>
              <a:t> </a:t>
            </a:r>
            <a:r>
              <a:rPr sz="4300" spc="-5" dirty="0"/>
              <a:t>Approach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389634"/>
            <a:ext cx="7225030" cy="461708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95910" marR="5080" indent="-283845">
              <a:lnSpc>
                <a:spcPct val="80000"/>
              </a:lnSpc>
              <a:spcBef>
                <a:spcPts val="745"/>
              </a:spcBef>
              <a:buClr>
                <a:srgbClr val="3891A7"/>
              </a:buClr>
              <a:buSzPct val="79629"/>
              <a:buChar char=""/>
              <a:tabLst>
                <a:tab pos="295910" algn="l"/>
                <a:tab pos="296545" algn="l"/>
              </a:tabLst>
            </a:pPr>
            <a:r>
              <a:rPr sz="2700" spc="-25" dirty="0">
                <a:latin typeface="Arial"/>
                <a:cs typeface="Arial"/>
              </a:rPr>
              <a:t>However,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-5" dirty="0">
                <a:latin typeface="Arial"/>
                <a:cs typeface="Arial"/>
              </a:rPr>
              <a:t>RISC </a:t>
            </a:r>
            <a:r>
              <a:rPr sz="2700" dirty="0">
                <a:latin typeface="Arial"/>
                <a:cs typeface="Arial"/>
              </a:rPr>
              <a:t>strategy </a:t>
            </a:r>
            <a:r>
              <a:rPr sz="2700" spc="-5" dirty="0">
                <a:latin typeface="Arial"/>
                <a:cs typeface="Arial"/>
              </a:rPr>
              <a:t>also brings some  </a:t>
            </a:r>
            <a:r>
              <a:rPr sz="2700" dirty="0">
                <a:latin typeface="Arial"/>
                <a:cs typeface="Arial"/>
              </a:rPr>
              <a:t>very </a:t>
            </a:r>
            <a:r>
              <a:rPr sz="2700" spc="-5" dirty="0">
                <a:latin typeface="Arial"/>
                <a:cs typeface="Arial"/>
              </a:rPr>
              <a:t>important</a:t>
            </a:r>
            <a:r>
              <a:rPr sz="2700" spc="-1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advantages.</a:t>
            </a:r>
            <a:endParaRPr sz="2700">
              <a:latin typeface="Arial"/>
              <a:cs typeface="Arial"/>
            </a:endParaRPr>
          </a:p>
          <a:p>
            <a:pPr marL="295910" marR="5715" indent="-283845">
              <a:lnSpc>
                <a:spcPct val="80000"/>
              </a:lnSpc>
              <a:spcBef>
                <a:spcPts val="605"/>
              </a:spcBef>
              <a:buClr>
                <a:srgbClr val="3891A7"/>
              </a:buClr>
              <a:buSzPct val="79629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latin typeface="Arial"/>
                <a:cs typeface="Arial"/>
              </a:rPr>
              <a:t>Because each </a:t>
            </a:r>
            <a:r>
              <a:rPr sz="2700" dirty="0">
                <a:latin typeface="Arial"/>
                <a:cs typeface="Arial"/>
              </a:rPr>
              <a:t>instruction </a:t>
            </a:r>
            <a:r>
              <a:rPr sz="2700" spc="-5" dirty="0">
                <a:latin typeface="Arial"/>
                <a:cs typeface="Arial"/>
              </a:rPr>
              <a:t>requires only one  </a:t>
            </a:r>
            <a:r>
              <a:rPr sz="2700" dirty="0">
                <a:latin typeface="Arial"/>
                <a:cs typeface="Arial"/>
              </a:rPr>
              <a:t>clock cycle to execute, the </a:t>
            </a:r>
            <a:r>
              <a:rPr sz="2700" spc="-5" dirty="0">
                <a:latin typeface="Arial"/>
                <a:cs typeface="Arial"/>
              </a:rPr>
              <a:t>entire program will  </a:t>
            </a:r>
            <a:r>
              <a:rPr sz="2700" dirty="0">
                <a:latin typeface="Arial"/>
                <a:cs typeface="Arial"/>
              </a:rPr>
              <a:t>execute </a:t>
            </a:r>
            <a:r>
              <a:rPr sz="2700" spc="-5" dirty="0">
                <a:latin typeface="Arial"/>
                <a:cs typeface="Arial"/>
              </a:rPr>
              <a:t>in approximately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-5" dirty="0">
                <a:latin typeface="Arial"/>
                <a:cs typeface="Arial"/>
              </a:rPr>
              <a:t>same amount </a:t>
            </a:r>
            <a:r>
              <a:rPr sz="2700" dirty="0">
                <a:latin typeface="Arial"/>
                <a:cs typeface="Arial"/>
              </a:rPr>
              <a:t>of  time as the multi-cycle </a:t>
            </a:r>
            <a:r>
              <a:rPr sz="2700" spc="-40" dirty="0">
                <a:latin typeface="Arial"/>
                <a:cs typeface="Arial"/>
              </a:rPr>
              <a:t>"MULT" </a:t>
            </a:r>
            <a:r>
              <a:rPr sz="2700" spc="-5" dirty="0">
                <a:latin typeface="Arial"/>
                <a:cs typeface="Arial"/>
              </a:rPr>
              <a:t>command.</a:t>
            </a:r>
            <a:endParaRPr sz="2700">
              <a:latin typeface="Arial"/>
              <a:cs typeface="Arial"/>
            </a:endParaRPr>
          </a:p>
          <a:p>
            <a:pPr marL="295910" marR="290830" indent="-283845" algn="just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79629"/>
              <a:buChar char=""/>
              <a:tabLst>
                <a:tab pos="296545" algn="l"/>
              </a:tabLst>
            </a:pPr>
            <a:r>
              <a:rPr sz="2700" spc="-5" dirty="0">
                <a:latin typeface="Arial"/>
                <a:cs typeface="Arial"/>
              </a:rPr>
              <a:t>These </a:t>
            </a:r>
            <a:r>
              <a:rPr sz="2700" dirty="0">
                <a:latin typeface="Arial"/>
                <a:cs typeface="Arial"/>
              </a:rPr>
              <a:t>RISC </a:t>
            </a:r>
            <a:r>
              <a:rPr sz="2700" spc="-5" dirty="0">
                <a:latin typeface="Arial"/>
                <a:cs typeface="Arial"/>
              </a:rPr>
              <a:t>"reduced </a:t>
            </a:r>
            <a:r>
              <a:rPr sz="2700" dirty="0">
                <a:latin typeface="Arial"/>
                <a:cs typeface="Arial"/>
              </a:rPr>
              <a:t>instructions" </a:t>
            </a:r>
            <a:r>
              <a:rPr sz="2700" spc="-5" dirty="0">
                <a:latin typeface="Arial"/>
                <a:cs typeface="Arial"/>
              </a:rPr>
              <a:t>require  less </a:t>
            </a:r>
            <a:r>
              <a:rPr sz="2700" dirty="0">
                <a:latin typeface="Arial"/>
                <a:cs typeface="Arial"/>
              </a:rPr>
              <a:t>transistors of </a:t>
            </a:r>
            <a:r>
              <a:rPr sz="2700" spc="-5" dirty="0">
                <a:latin typeface="Arial"/>
                <a:cs typeface="Arial"/>
              </a:rPr>
              <a:t>hardware </a:t>
            </a:r>
            <a:r>
              <a:rPr sz="2700" dirty="0">
                <a:latin typeface="Arial"/>
                <a:cs typeface="Arial"/>
              </a:rPr>
              <a:t>space </a:t>
            </a:r>
            <a:r>
              <a:rPr sz="2700" spc="-5" dirty="0">
                <a:latin typeface="Arial"/>
                <a:cs typeface="Arial"/>
              </a:rPr>
              <a:t>than </a:t>
            </a:r>
            <a:r>
              <a:rPr sz="2700" dirty="0">
                <a:latin typeface="Arial"/>
                <a:cs typeface="Arial"/>
              </a:rPr>
              <a:t>the  </a:t>
            </a:r>
            <a:r>
              <a:rPr sz="2700" spc="-5" dirty="0">
                <a:latin typeface="Arial"/>
                <a:cs typeface="Arial"/>
              </a:rPr>
              <a:t>complex </a:t>
            </a:r>
            <a:r>
              <a:rPr sz="2700" dirty="0">
                <a:latin typeface="Arial"/>
                <a:cs typeface="Arial"/>
              </a:rPr>
              <a:t>instructions, </a:t>
            </a:r>
            <a:r>
              <a:rPr sz="2700" spc="-5" dirty="0">
                <a:latin typeface="Arial"/>
                <a:cs typeface="Arial"/>
              </a:rPr>
              <a:t>leaving more room </a:t>
            </a:r>
            <a:r>
              <a:rPr sz="2700" dirty="0">
                <a:latin typeface="Arial"/>
                <a:cs typeface="Arial"/>
              </a:rPr>
              <a:t>for  </a:t>
            </a:r>
            <a:r>
              <a:rPr sz="2700" spc="-5" dirty="0">
                <a:latin typeface="Arial"/>
                <a:cs typeface="Arial"/>
              </a:rPr>
              <a:t>general purpose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registers.</a:t>
            </a:r>
            <a:endParaRPr sz="2700">
              <a:latin typeface="Arial"/>
              <a:cs typeface="Arial"/>
            </a:endParaRPr>
          </a:p>
          <a:p>
            <a:pPr marL="295910" marR="426084" indent="-283845">
              <a:lnSpc>
                <a:spcPct val="80000"/>
              </a:lnSpc>
              <a:spcBef>
                <a:spcPts val="605"/>
              </a:spcBef>
              <a:buClr>
                <a:srgbClr val="3891A7"/>
              </a:buClr>
              <a:buSzPct val="79629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latin typeface="Arial"/>
                <a:cs typeface="Arial"/>
              </a:rPr>
              <a:t>Because all </a:t>
            </a:r>
            <a:r>
              <a:rPr sz="2700" dirty="0">
                <a:latin typeface="Arial"/>
                <a:cs typeface="Arial"/>
              </a:rPr>
              <a:t>of the instructions execute </a:t>
            </a:r>
            <a:r>
              <a:rPr sz="2700" spc="-5" dirty="0">
                <a:latin typeface="Arial"/>
                <a:cs typeface="Arial"/>
              </a:rPr>
              <a:t>in</a:t>
            </a:r>
            <a:r>
              <a:rPr sz="2700" spc="-9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a  uniform amount </a:t>
            </a:r>
            <a:r>
              <a:rPr sz="2700" dirty="0">
                <a:latin typeface="Arial"/>
                <a:cs typeface="Arial"/>
              </a:rPr>
              <a:t>of </a:t>
            </a:r>
            <a:r>
              <a:rPr sz="2700" spc="-5" dirty="0">
                <a:latin typeface="Arial"/>
                <a:cs typeface="Arial"/>
              </a:rPr>
              <a:t>time </a:t>
            </a:r>
            <a:r>
              <a:rPr sz="2700" dirty="0">
                <a:latin typeface="Arial"/>
                <a:cs typeface="Arial"/>
              </a:rPr>
              <a:t>(i.e. </a:t>
            </a:r>
            <a:r>
              <a:rPr sz="2700" spc="-5" dirty="0">
                <a:latin typeface="Arial"/>
                <a:cs typeface="Arial"/>
              </a:rPr>
              <a:t>one </a:t>
            </a:r>
            <a:r>
              <a:rPr sz="2700" dirty="0">
                <a:latin typeface="Arial"/>
                <a:cs typeface="Arial"/>
              </a:rPr>
              <a:t>clock),  </a:t>
            </a:r>
            <a:r>
              <a:rPr sz="2700" spc="-5" dirty="0">
                <a:latin typeface="Arial"/>
                <a:cs typeface="Arial"/>
              </a:rPr>
              <a:t>pipelining is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possible.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5842" y="706882"/>
            <a:ext cx="1117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000000"/>
                </a:solidFill>
                <a:latin typeface="Arial"/>
                <a:cs typeface="Arial"/>
              </a:rPr>
              <a:t>CISC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8194" y="1451609"/>
            <a:ext cx="2546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1.Emphasis on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hardware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70728" y="706882"/>
            <a:ext cx="2459355" cy="1044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984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RISC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1800" spc="-5" dirty="0">
                <a:latin typeface="Arial"/>
                <a:cs typeface="Arial"/>
              </a:rPr>
              <a:t>1.Emphasis on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software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8194" y="2088260"/>
            <a:ext cx="22085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2.Includes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multi-clock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complex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instructions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70728" y="2088260"/>
            <a:ext cx="2437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2.Single-clock,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reduced instruction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only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8194" y="3147186"/>
            <a:ext cx="27533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9212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3.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mor</a:t>
            </a:r>
            <a:r>
              <a:rPr sz="1800" spc="-3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5" dirty="0">
                <a:latin typeface="Arial"/>
                <a:cs typeface="Arial"/>
              </a:rPr>
              <a:t>mem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:  </a:t>
            </a:r>
            <a:r>
              <a:rPr sz="1800" spc="-5" dirty="0">
                <a:latin typeface="Arial"/>
                <a:cs typeface="Arial"/>
              </a:rPr>
              <a:t>"LOAD" and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"STORE"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incorporated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instructions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70728" y="3147186"/>
            <a:ext cx="28943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436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3.Register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register:  "LOAD" and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"STORE"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are </a:t>
            </a:r>
            <a:r>
              <a:rPr sz="1800" spc="-10" dirty="0">
                <a:latin typeface="Arial"/>
                <a:cs typeface="Arial"/>
              </a:rPr>
              <a:t>independent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instructions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8194" y="4480305"/>
            <a:ext cx="2348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4.Small code sizes,  high </a:t>
            </a:r>
            <a:r>
              <a:rPr sz="1800" spc="-10" dirty="0">
                <a:latin typeface="Arial"/>
                <a:cs typeface="Arial"/>
              </a:rPr>
              <a:t>cycles </a:t>
            </a:r>
            <a:r>
              <a:rPr sz="1800" spc="-5" dirty="0">
                <a:latin typeface="Arial"/>
                <a:cs typeface="Arial"/>
              </a:rPr>
              <a:t>per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second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70728" y="4480305"/>
            <a:ext cx="2588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4.Low </a:t>
            </a:r>
            <a:r>
              <a:rPr sz="1800" spc="-10" dirty="0">
                <a:latin typeface="Arial"/>
                <a:cs typeface="Arial"/>
              </a:rPr>
              <a:t>cycles </a:t>
            </a:r>
            <a:r>
              <a:rPr sz="1800" spc="-5" dirty="0">
                <a:latin typeface="Arial"/>
                <a:cs typeface="Arial"/>
              </a:rPr>
              <a:t>per second,  large code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sizes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98194" y="5464861"/>
            <a:ext cx="29762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5.Transistors </a:t>
            </a:r>
            <a:r>
              <a:rPr sz="1800" spc="-5" dirty="0">
                <a:latin typeface="Arial"/>
                <a:cs typeface="Arial"/>
              </a:rPr>
              <a:t>used for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storing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complex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instructions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70728" y="5464861"/>
            <a:ext cx="26917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5.Spends more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transistors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memory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registers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6197600"/>
            <a:ext cx="70612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  <a:hlinkClick r:id="rId2"/>
              </a:rPr>
              <a:t>http://cs.stanford.edu/people/eroberts/courses/soco/projects/risc/developments/index.html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701284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99999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Harvard</a:t>
            </a:r>
            <a:r>
              <a:rPr sz="4300" spc="-270" dirty="0"/>
              <a:t> </a:t>
            </a:r>
            <a:r>
              <a:rPr sz="4300" spc="-5" dirty="0"/>
              <a:t>Architecture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04289" y="1428953"/>
            <a:ext cx="4030345" cy="43700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5910" marR="5080" indent="-283845">
              <a:lnSpc>
                <a:spcPct val="90000"/>
              </a:lnSpc>
              <a:spcBef>
                <a:spcPts val="434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The name Harvard  Architecture comes 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the Harvard Mark  I </a:t>
            </a:r>
            <a:r>
              <a:rPr sz="2800" dirty="0">
                <a:latin typeface="Arial"/>
                <a:cs typeface="Arial"/>
              </a:rPr>
              <a:t>relay-based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computer.</a:t>
            </a:r>
            <a:endParaRPr sz="2800">
              <a:latin typeface="Arial"/>
              <a:cs typeface="Arial"/>
            </a:endParaRPr>
          </a:p>
          <a:p>
            <a:pPr marL="295910" marR="282575" indent="-283845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357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The Harvard  </a:t>
            </a:r>
            <a:r>
              <a:rPr sz="2800" dirty="0">
                <a:latin typeface="Arial"/>
                <a:cs typeface="Arial"/>
              </a:rPr>
              <a:t>architecture </a:t>
            </a:r>
            <a:r>
              <a:rPr sz="2800" spc="-5" dirty="0">
                <a:latin typeface="Arial"/>
                <a:cs typeface="Arial"/>
              </a:rPr>
              <a:t>is a  computer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architecture 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physically  separate storage </a:t>
            </a:r>
            <a:r>
              <a:rPr sz="2800" spc="-5" dirty="0">
                <a:latin typeface="Arial"/>
                <a:cs typeface="Arial"/>
              </a:rPr>
              <a:t>and  signal pathways </a:t>
            </a:r>
            <a:r>
              <a:rPr sz="2800" dirty="0">
                <a:latin typeface="Arial"/>
                <a:cs typeface="Arial"/>
              </a:rPr>
              <a:t>for  instructions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data.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86200" y="1219200"/>
            <a:ext cx="5181600" cy="3299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701284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99999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Harvard</a:t>
            </a:r>
            <a:r>
              <a:rPr sz="4300" spc="-270" dirty="0"/>
              <a:t> </a:t>
            </a:r>
            <a:r>
              <a:rPr sz="4300" spc="-5" dirty="0"/>
              <a:t>Architecture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19808"/>
            <a:ext cx="7143115" cy="513334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95910" marR="115570" indent="-283845">
              <a:lnSpc>
                <a:spcPct val="90000"/>
              </a:lnSpc>
              <a:spcBef>
                <a:spcPts val="49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other </a:t>
            </a:r>
            <a:r>
              <a:rPr sz="3200" dirty="0">
                <a:latin typeface="Arial"/>
                <a:cs typeface="Arial"/>
              </a:rPr>
              <a:t>words, it physically </a:t>
            </a:r>
            <a:r>
              <a:rPr sz="3200" spc="-5" dirty="0">
                <a:latin typeface="Arial"/>
                <a:cs typeface="Arial"/>
              </a:rPr>
              <a:t>separate  signals and storage </a:t>
            </a:r>
            <a:r>
              <a:rPr sz="3200" dirty="0">
                <a:latin typeface="Arial"/>
                <a:cs typeface="Arial"/>
              </a:rPr>
              <a:t>for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code/program  and data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memory.</a:t>
            </a:r>
            <a:endParaRPr sz="3200">
              <a:latin typeface="Arial"/>
              <a:cs typeface="Arial"/>
            </a:endParaRPr>
          </a:p>
          <a:p>
            <a:pPr marL="295910" marR="1151890" indent="-283845">
              <a:lnSpc>
                <a:spcPts val="3460"/>
              </a:lnSpc>
              <a:spcBef>
                <a:spcPts val="64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It is possible to access </a:t>
            </a:r>
            <a:r>
              <a:rPr sz="3200" spc="-75" dirty="0">
                <a:latin typeface="Arial"/>
                <a:cs typeface="Arial"/>
              </a:rPr>
              <a:t>program  </a:t>
            </a:r>
            <a:r>
              <a:rPr sz="3200" spc="-5" dirty="0">
                <a:latin typeface="Arial"/>
                <a:cs typeface="Arial"/>
              </a:rPr>
              <a:t>memory and data memory  </a:t>
            </a:r>
            <a:r>
              <a:rPr sz="3200" spc="-20" dirty="0">
                <a:latin typeface="Arial"/>
                <a:cs typeface="Arial"/>
              </a:rPr>
              <a:t>simultaneously.</a:t>
            </a:r>
            <a:endParaRPr sz="3200">
              <a:latin typeface="Arial"/>
              <a:cs typeface="Arial"/>
            </a:endParaRPr>
          </a:p>
          <a:p>
            <a:pPr marL="295910" marR="5715" indent="-283845">
              <a:lnSpc>
                <a:spcPct val="90000"/>
              </a:lnSpc>
              <a:spcBef>
                <a:spcPts val="54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45" dirty="0">
                <a:latin typeface="Arial"/>
                <a:cs typeface="Arial"/>
              </a:rPr>
              <a:t>Typically, </a:t>
            </a:r>
            <a:r>
              <a:rPr sz="3200" dirty="0">
                <a:latin typeface="Arial"/>
                <a:cs typeface="Arial"/>
              </a:rPr>
              <a:t>code (or </a:t>
            </a:r>
            <a:r>
              <a:rPr sz="3200" spc="-5" dirty="0">
                <a:latin typeface="Arial"/>
                <a:cs typeface="Arial"/>
              </a:rPr>
              <a:t>program) memory 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read-only and data memory is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read-  </a:t>
            </a:r>
            <a:r>
              <a:rPr sz="3200" dirty="0">
                <a:latin typeface="Arial"/>
                <a:cs typeface="Arial"/>
              </a:rPr>
              <a:t>write.</a:t>
            </a:r>
            <a:endParaRPr sz="3200">
              <a:latin typeface="Arial"/>
              <a:cs typeface="Arial"/>
            </a:endParaRPr>
          </a:p>
          <a:p>
            <a:pPr marL="295910" marR="5080" indent="-283845">
              <a:lnSpc>
                <a:spcPts val="3460"/>
              </a:lnSpc>
              <a:spcBef>
                <a:spcPts val="64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Therefore, </a:t>
            </a:r>
            <a:r>
              <a:rPr sz="3200" dirty="0">
                <a:latin typeface="Arial"/>
                <a:cs typeface="Arial"/>
              </a:rPr>
              <a:t>it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impossible for </a:t>
            </a:r>
            <a:r>
              <a:rPr sz="3200" spc="-75" dirty="0">
                <a:latin typeface="Arial"/>
                <a:cs typeface="Arial"/>
              </a:rPr>
              <a:t>program  </a:t>
            </a:r>
            <a:r>
              <a:rPr sz="3200" spc="-5" dirty="0">
                <a:latin typeface="Arial"/>
                <a:cs typeface="Arial"/>
              </a:rPr>
              <a:t>contents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be modified </a:t>
            </a:r>
            <a:r>
              <a:rPr sz="3200" dirty="0">
                <a:latin typeface="Arial"/>
                <a:cs typeface="Arial"/>
              </a:rPr>
              <a:t>by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0361" y="6478015"/>
            <a:ext cx="25971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program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itself.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4628" y="6537452"/>
            <a:ext cx="2735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B5A787"/>
                </a:solidFill>
                <a:latin typeface="Arial"/>
                <a:cs typeface="Arial"/>
              </a:rPr>
              <a:t>R.K.Tiwari(ravikumar.tiwari@raisoni.net)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7217664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65163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85" dirty="0"/>
              <a:t>Von </a:t>
            </a:r>
            <a:r>
              <a:rPr sz="4300" spc="-5" dirty="0"/>
              <a:t>Neumann</a:t>
            </a:r>
            <a:r>
              <a:rPr sz="4300" spc="-195" dirty="0"/>
              <a:t> </a:t>
            </a:r>
            <a:r>
              <a:rPr sz="4300" spc="-5" dirty="0"/>
              <a:t>Architecture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68577"/>
            <a:ext cx="7079615" cy="5277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39243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The von </a:t>
            </a:r>
            <a:r>
              <a:rPr sz="3200" spc="-5" dirty="0">
                <a:latin typeface="Arial"/>
                <a:cs typeface="Arial"/>
              </a:rPr>
              <a:t>Neumann </a:t>
            </a:r>
            <a:r>
              <a:rPr sz="3200" dirty="0">
                <a:latin typeface="Arial"/>
                <a:cs typeface="Arial"/>
              </a:rPr>
              <a:t>Architecture is  </a:t>
            </a:r>
            <a:r>
              <a:rPr sz="3200" spc="-5" dirty="0">
                <a:latin typeface="Arial"/>
                <a:cs typeface="Arial"/>
              </a:rPr>
              <a:t>named after the mathematician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and  early computer </a:t>
            </a:r>
            <a:r>
              <a:rPr sz="3200" dirty="0">
                <a:latin typeface="Arial"/>
                <a:cs typeface="Arial"/>
              </a:rPr>
              <a:t>scientist John von  </a:t>
            </a:r>
            <a:r>
              <a:rPr sz="3200" spc="-5" dirty="0">
                <a:latin typeface="Arial"/>
                <a:cs typeface="Arial"/>
              </a:rPr>
              <a:t>Neumann.</a:t>
            </a:r>
            <a:endParaRPr sz="3200" dirty="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60" dirty="0">
                <a:latin typeface="Arial"/>
                <a:cs typeface="Arial"/>
              </a:rPr>
              <a:t>Von </a:t>
            </a:r>
            <a:r>
              <a:rPr sz="3200" spc="-5" dirty="0">
                <a:latin typeface="Arial"/>
                <a:cs typeface="Arial"/>
              </a:rPr>
              <a:t>Neumann machines have </a:t>
            </a:r>
            <a:r>
              <a:rPr sz="3200" spc="-85" dirty="0">
                <a:latin typeface="Arial"/>
                <a:cs typeface="Arial"/>
              </a:rPr>
              <a:t>shared  </a:t>
            </a:r>
            <a:r>
              <a:rPr sz="3200" spc="-5" dirty="0">
                <a:latin typeface="Arial"/>
                <a:cs typeface="Arial"/>
              </a:rPr>
              <a:t>signals and memory </a:t>
            </a:r>
            <a:r>
              <a:rPr sz="3200" dirty="0">
                <a:latin typeface="Arial"/>
                <a:cs typeface="Arial"/>
              </a:rPr>
              <a:t>for code </a:t>
            </a:r>
            <a:r>
              <a:rPr sz="3200" spc="-5" dirty="0">
                <a:latin typeface="Arial"/>
                <a:cs typeface="Arial"/>
              </a:rPr>
              <a:t>and  data.</a:t>
            </a:r>
            <a:endParaRPr sz="3200" dirty="0">
              <a:latin typeface="Arial"/>
              <a:cs typeface="Arial"/>
            </a:endParaRPr>
          </a:p>
          <a:p>
            <a:pPr marL="295910" marR="300355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Thus,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program </a:t>
            </a:r>
            <a:r>
              <a:rPr sz="3200" dirty="0">
                <a:latin typeface="Arial"/>
                <a:cs typeface="Arial"/>
              </a:rPr>
              <a:t>can be </a:t>
            </a:r>
            <a:r>
              <a:rPr sz="3200" spc="-5" dirty="0">
                <a:latin typeface="Arial"/>
                <a:cs typeface="Arial"/>
              </a:rPr>
              <a:t>easily  modified </a:t>
            </a:r>
            <a:r>
              <a:rPr sz="3200" dirty="0">
                <a:latin typeface="Arial"/>
                <a:cs typeface="Arial"/>
              </a:rPr>
              <a:t>by itself since it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stored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  read-write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memory</a:t>
            </a:r>
            <a:r>
              <a:rPr sz="3200" spc="-35" dirty="0" smtClean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6696" y="641602"/>
            <a:ext cx="7917180" cy="6216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62037" y="681037"/>
            <a:ext cx="7781925" cy="6149975"/>
            <a:chOff x="1062037" y="681037"/>
            <a:chExt cx="7781925" cy="6149975"/>
          </a:xfrm>
        </p:grpSpPr>
        <p:sp>
          <p:nvSpPr>
            <p:cNvPr id="4" name="object 4"/>
            <p:cNvSpPr/>
            <p:nvPr/>
          </p:nvSpPr>
          <p:spPr>
            <a:xfrm>
              <a:off x="1066800" y="685798"/>
              <a:ext cx="7772400" cy="61401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2037" y="681100"/>
              <a:ext cx="7781925" cy="6149975"/>
            </a:xfrm>
            <a:custGeom>
              <a:avLst/>
              <a:gdLst/>
              <a:ahLst/>
              <a:cxnLst/>
              <a:rect l="l" t="t" r="r" b="b"/>
              <a:pathLst>
                <a:path w="7781925" h="6149975">
                  <a:moveTo>
                    <a:pt x="3890962" y="0"/>
                  </a:moveTo>
                  <a:lnTo>
                    <a:pt x="3890962" y="6149574"/>
                  </a:lnTo>
                </a:path>
                <a:path w="7781925" h="6149975">
                  <a:moveTo>
                    <a:pt x="0" y="614299"/>
                  </a:moveTo>
                  <a:lnTo>
                    <a:pt x="7781861" y="614299"/>
                  </a:lnTo>
                </a:path>
                <a:path w="7781925" h="6149975">
                  <a:moveTo>
                    <a:pt x="0" y="2443099"/>
                  </a:moveTo>
                  <a:lnTo>
                    <a:pt x="7781861" y="2443099"/>
                  </a:lnTo>
                </a:path>
                <a:path w="7781925" h="6149975">
                  <a:moveTo>
                    <a:pt x="0" y="3357499"/>
                  </a:moveTo>
                  <a:lnTo>
                    <a:pt x="7781861" y="3357499"/>
                  </a:lnTo>
                </a:path>
                <a:path w="7781925" h="6149975">
                  <a:moveTo>
                    <a:pt x="0" y="4271899"/>
                  </a:moveTo>
                  <a:lnTo>
                    <a:pt x="7781861" y="4271899"/>
                  </a:lnTo>
                </a:path>
                <a:path w="7781925" h="6149975">
                  <a:moveTo>
                    <a:pt x="0" y="4777232"/>
                  </a:moveTo>
                  <a:lnTo>
                    <a:pt x="7781861" y="4777232"/>
                  </a:lnTo>
                </a:path>
                <a:path w="7781925" h="6149975">
                  <a:moveTo>
                    <a:pt x="0" y="5535218"/>
                  </a:moveTo>
                  <a:lnTo>
                    <a:pt x="7781861" y="5535218"/>
                  </a:lnTo>
                </a:path>
                <a:path w="7781925" h="6149975">
                  <a:moveTo>
                    <a:pt x="4762" y="0"/>
                  </a:moveTo>
                  <a:lnTo>
                    <a:pt x="4762" y="6149574"/>
                  </a:lnTo>
                </a:path>
                <a:path w="7781925" h="6149975">
                  <a:moveTo>
                    <a:pt x="7777162" y="0"/>
                  </a:moveTo>
                  <a:lnTo>
                    <a:pt x="7777162" y="6149574"/>
                  </a:lnTo>
                </a:path>
                <a:path w="7781925" h="6149975">
                  <a:moveTo>
                    <a:pt x="0" y="4699"/>
                  </a:moveTo>
                  <a:lnTo>
                    <a:pt x="7781861" y="4699"/>
                  </a:lnTo>
                </a:path>
              </a:pathLst>
            </a:custGeom>
            <a:ln w="9525">
              <a:solidFill>
                <a:srgbClr val="465A8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62037" y="681037"/>
          <a:ext cx="7772400" cy="6144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3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9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  <a:lnB w="9525">
                      <a:solidFill>
                        <a:srgbClr val="465A8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65A8D"/>
                      </a:solidFill>
                      <a:prstDash val="solid"/>
                    </a:lnL>
                    <a:lnR w="9525">
                      <a:solidFill>
                        <a:srgbClr val="465A8D"/>
                      </a:solidFill>
                      <a:prstDash val="solid"/>
                    </a:lnR>
                    <a:lnT w="9525">
                      <a:solidFill>
                        <a:srgbClr val="465A8D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062037" y="6825914"/>
            <a:ext cx="7781925" cy="0"/>
          </a:xfrm>
          <a:custGeom>
            <a:avLst/>
            <a:gdLst/>
            <a:ahLst/>
            <a:cxnLst/>
            <a:rect l="l" t="t" r="r" b="b"/>
            <a:pathLst>
              <a:path w="7781925">
                <a:moveTo>
                  <a:pt x="0" y="0"/>
                </a:moveTo>
                <a:lnTo>
                  <a:pt x="7781861" y="0"/>
                </a:lnTo>
              </a:path>
            </a:pathLst>
          </a:custGeom>
          <a:ln w="9525">
            <a:solidFill>
              <a:srgbClr val="465A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54404" y="665733"/>
            <a:ext cx="203517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solidFill>
                  <a:srgbClr val="000000"/>
                </a:solidFill>
                <a:latin typeface="Arial"/>
                <a:cs typeface="Arial"/>
              </a:rPr>
              <a:t>VAN-NEUMANN  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2000" b="1" spc="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sz="2000" b="1" spc="5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IT</a:t>
            </a:r>
            <a:r>
              <a:rPr sz="2000" b="1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CT</a:t>
            </a:r>
            <a:r>
              <a:rPr sz="2000" b="1" spc="5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1189" y="665733"/>
            <a:ext cx="33464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25" dirty="0">
                <a:latin typeface="Arial"/>
                <a:cs typeface="Arial"/>
              </a:rPr>
              <a:t>HARVARD</a:t>
            </a:r>
            <a:r>
              <a:rPr sz="2000" b="1" spc="-1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4404" y="1275333"/>
            <a:ext cx="369951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Used in conventional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processors  found in PCs and Servers, and  embedded systems with only  control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functions.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41189" y="1275333"/>
            <a:ext cx="3567429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Used in DSPs and other  processors found in latest  embedded systems and Mobile  communication systems,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audio,  speech, image processing  systems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4404" y="3104210"/>
            <a:ext cx="761047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98900" algn="l"/>
              </a:tabLst>
            </a:pPr>
            <a:r>
              <a:rPr sz="2000" dirty="0">
                <a:latin typeface="Arial"/>
                <a:cs typeface="Arial"/>
              </a:rPr>
              <a:t>The data and program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stored	The data and program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memories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898900" algn="l"/>
              </a:tabLst>
            </a:pP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same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memory	are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separate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12700" marR="13144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The code is executed serially and The code is executed in parallel  takes more clock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cycles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4404" y="4933950"/>
            <a:ext cx="34975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There is no exclusive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Multiplier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1189" y="4933950"/>
            <a:ext cx="37661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It has MAC (Multiply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Accumulate)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54404" y="5439257"/>
            <a:ext cx="28473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Absence of Barrel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Shifter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41189" y="5439257"/>
            <a:ext cx="369442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Barrel Shifter help in shifting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  rotating operations of the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54404" y="6197295"/>
            <a:ext cx="75069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The programs can be optimized in The program tend to grow big</a:t>
            </a:r>
            <a:r>
              <a:rPr sz="2000" spc="-3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54404" y="6501790"/>
            <a:ext cx="436626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98900" algn="l"/>
              </a:tabLst>
            </a:pPr>
            <a:r>
              <a:rPr sz="2000" dirty="0">
                <a:latin typeface="Arial"/>
                <a:cs typeface="Arial"/>
              </a:rPr>
              <a:t>les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</a:t>
            </a:r>
            <a:r>
              <a:rPr sz="2000" spc="5" dirty="0">
                <a:latin typeface="Arial"/>
                <a:cs typeface="Arial"/>
              </a:rPr>
              <a:t>z</a:t>
            </a:r>
            <a:r>
              <a:rPr sz="2000" dirty="0">
                <a:latin typeface="Arial"/>
                <a:cs typeface="Arial"/>
              </a:rPr>
              <a:t>e	si</a:t>
            </a:r>
            <a:r>
              <a:rPr sz="2000" spc="5" dirty="0">
                <a:latin typeface="Arial"/>
                <a:cs typeface="Arial"/>
              </a:rPr>
              <a:t>z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94628" y="6537452"/>
            <a:ext cx="2735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B5A787"/>
                </a:solidFill>
                <a:latin typeface="Arial"/>
                <a:cs typeface="Arial"/>
              </a:rPr>
              <a:t>R.K.Tiwari(ravikumar.tiwari@raisoni.net)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4578096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387540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Microcontrollers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970889" y="1454396"/>
            <a:ext cx="7667625" cy="43554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434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Embedded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Systems</a:t>
            </a:r>
            <a:endParaRPr sz="3200">
              <a:latin typeface="Arial"/>
              <a:cs typeface="Arial"/>
            </a:endParaRPr>
          </a:p>
          <a:p>
            <a:pPr marL="570230" marR="5080" lvl="1" indent="-238125">
              <a:lnSpc>
                <a:spcPts val="3020"/>
              </a:lnSpc>
              <a:spcBef>
                <a:spcPts val="66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Operations managed behind the scenes by a  </a:t>
            </a:r>
            <a:r>
              <a:rPr sz="2800" dirty="0">
                <a:latin typeface="Arial"/>
                <a:cs typeface="Arial"/>
              </a:rPr>
              <a:t>microcontroller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16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Microcontroller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(MCU)</a:t>
            </a:r>
            <a:endParaRPr sz="3200">
              <a:latin typeface="Arial"/>
              <a:cs typeface="Arial"/>
            </a:endParaRPr>
          </a:p>
          <a:p>
            <a:pPr marL="570230" marR="24765" lvl="1" indent="-238125">
              <a:lnSpc>
                <a:spcPts val="3020"/>
              </a:lnSpc>
              <a:spcBef>
                <a:spcPts val="66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Integrated </a:t>
            </a:r>
            <a:r>
              <a:rPr sz="2800" dirty="0">
                <a:latin typeface="Arial"/>
                <a:cs typeface="Arial"/>
              </a:rPr>
              <a:t>electronic </a:t>
            </a:r>
            <a:r>
              <a:rPr sz="2800" spc="-5" dirty="0">
                <a:latin typeface="Arial"/>
                <a:cs typeface="Arial"/>
              </a:rPr>
              <a:t>computing device that  includes </a:t>
            </a:r>
            <a:r>
              <a:rPr sz="2800" dirty="0">
                <a:latin typeface="Arial"/>
                <a:cs typeface="Arial"/>
              </a:rPr>
              <a:t>three </a:t>
            </a:r>
            <a:r>
              <a:rPr sz="2800" spc="-5" dirty="0">
                <a:latin typeface="Arial"/>
                <a:cs typeface="Arial"/>
              </a:rPr>
              <a:t>major components on a single  chip</a:t>
            </a:r>
            <a:endParaRPr sz="2800">
              <a:latin typeface="Arial"/>
              <a:cs typeface="Arial"/>
            </a:endParaRPr>
          </a:p>
          <a:p>
            <a:pPr marL="817244" lvl="2" indent="-229235">
              <a:lnSpc>
                <a:spcPct val="100000"/>
              </a:lnSpc>
              <a:spcBef>
                <a:spcPts val="270"/>
              </a:spcBef>
              <a:buClr>
                <a:srgbClr val="FDB809"/>
              </a:buClr>
              <a:buChar char=""/>
              <a:tabLst>
                <a:tab pos="817880" algn="l"/>
              </a:tabLst>
            </a:pPr>
            <a:r>
              <a:rPr sz="2400" spc="-5" dirty="0">
                <a:latin typeface="Arial"/>
                <a:cs typeface="Arial"/>
              </a:rPr>
              <a:t>Microprocessor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(MPU)</a:t>
            </a:r>
            <a:endParaRPr sz="2400">
              <a:latin typeface="Arial"/>
              <a:cs typeface="Arial"/>
            </a:endParaRPr>
          </a:p>
          <a:p>
            <a:pPr marL="817244" lvl="2" indent="-229235">
              <a:lnSpc>
                <a:spcPct val="100000"/>
              </a:lnSpc>
              <a:spcBef>
                <a:spcPts val="290"/>
              </a:spcBef>
              <a:buClr>
                <a:srgbClr val="FDB809"/>
              </a:buClr>
              <a:buChar char=""/>
              <a:tabLst>
                <a:tab pos="817880" algn="l"/>
              </a:tabLst>
            </a:pPr>
            <a:r>
              <a:rPr sz="2400" spc="-5" dirty="0">
                <a:latin typeface="Arial"/>
                <a:cs typeface="Arial"/>
              </a:rPr>
              <a:t>Memory</a:t>
            </a:r>
            <a:endParaRPr sz="2400">
              <a:latin typeface="Arial"/>
              <a:cs typeface="Arial"/>
            </a:endParaRPr>
          </a:p>
          <a:p>
            <a:pPr marL="817244" lvl="2" indent="-229235">
              <a:lnSpc>
                <a:spcPct val="100000"/>
              </a:lnSpc>
              <a:spcBef>
                <a:spcPts val="285"/>
              </a:spcBef>
              <a:buClr>
                <a:srgbClr val="FDB809"/>
              </a:buClr>
              <a:buChar char=""/>
              <a:tabLst>
                <a:tab pos="817880" algn="l"/>
              </a:tabLst>
            </a:pPr>
            <a:r>
              <a:rPr sz="2400" dirty="0">
                <a:latin typeface="Arial"/>
                <a:cs typeface="Arial"/>
              </a:rPr>
              <a:t>I/O (Input/Output)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ports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06272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3618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CISC</a:t>
            </a:r>
            <a:r>
              <a:rPr sz="4300" spc="-290" dirty="0"/>
              <a:t> </a:t>
            </a:r>
            <a:r>
              <a:rPr sz="4300" spc="-5" dirty="0"/>
              <a:t>Architecture</a:t>
            </a:r>
            <a:endParaRPr sz="4300"/>
          </a:p>
        </p:txBody>
      </p:sp>
      <p:sp>
        <p:nvSpPr>
          <p:cNvPr id="5" name="object 5"/>
          <p:cNvSpPr txBox="1"/>
          <p:nvPr/>
        </p:nvSpPr>
        <p:spPr>
          <a:xfrm>
            <a:off x="1596897" y="1468577"/>
            <a:ext cx="45224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15720" algn="l"/>
                <a:tab pos="3126740" algn="l"/>
                <a:tab pos="4170679" algn="l"/>
              </a:tabLst>
            </a:pPr>
            <a:r>
              <a:rPr sz="2550" spc="-660" dirty="0">
                <a:solidFill>
                  <a:srgbClr val="3891A7"/>
                </a:solidFill>
                <a:latin typeface="Arial"/>
                <a:cs typeface="Arial"/>
              </a:rPr>
              <a:t></a:t>
            </a:r>
            <a:r>
              <a:rPr sz="2550" spc="105" dirty="0">
                <a:solidFill>
                  <a:srgbClr val="3891A7"/>
                </a:solidFill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	sim</a:t>
            </a:r>
            <a:r>
              <a:rPr sz="3200" spc="-15" dirty="0">
                <a:latin typeface="Arial"/>
                <a:cs typeface="Arial"/>
              </a:rPr>
              <a:t>p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st	way	</a:t>
            </a:r>
            <a:r>
              <a:rPr sz="3200" spc="-5" dirty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80361" y="1956943"/>
            <a:ext cx="62325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18410" algn="l"/>
                <a:tab pos="3600450" algn="l"/>
              </a:tabLst>
            </a:pPr>
            <a:r>
              <a:rPr sz="3200" spc="-5" dirty="0">
                <a:latin typeface="Arial"/>
                <a:cs typeface="Arial"/>
              </a:rPr>
              <a:t>advantages	</a:t>
            </a:r>
            <a:r>
              <a:rPr sz="3200" spc="-10" dirty="0">
                <a:latin typeface="Arial"/>
                <a:cs typeface="Arial"/>
              </a:rPr>
              <a:t>and	</a:t>
            </a:r>
            <a:r>
              <a:rPr sz="3200" spc="-5" dirty="0">
                <a:latin typeface="Arial"/>
                <a:cs typeface="Arial"/>
              </a:rPr>
              <a:t>disadvantages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13753" y="1468577"/>
            <a:ext cx="244538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  <a:tabLst>
                <a:tab pos="1854835" algn="l"/>
              </a:tabLst>
            </a:pPr>
            <a:r>
              <a:rPr sz="3200" dirty="0">
                <a:latin typeface="Arial"/>
                <a:cs typeface="Arial"/>
              </a:rPr>
              <a:t>exa</a:t>
            </a:r>
            <a:r>
              <a:rPr sz="3200" spc="-15" dirty="0">
                <a:latin typeface="Arial"/>
                <a:cs typeface="Arial"/>
              </a:rPr>
              <a:t>m</a:t>
            </a:r>
            <a:r>
              <a:rPr sz="3200" spc="-20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ne	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5"/>
              </a:spcBef>
            </a:pPr>
            <a:r>
              <a:rPr sz="3200" spc="-10" dirty="0"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0361" y="2444623"/>
            <a:ext cx="6976109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RISC </a:t>
            </a:r>
            <a:r>
              <a:rPr sz="3200" spc="-5" dirty="0">
                <a:latin typeface="Arial"/>
                <a:cs typeface="Arial"/>
              </a:rPr>
              <a:t>architecture is </a:t>
            </a:r>
            <a:r>
              <a:rPr sz="3200" spc="-10" dirty="0">
                <a:latin typeface="Arial"/>
                <a:cs typeface="Arial"/>
              </a:rPr>
              <a:t>by </a:t>
            </a:r>
            <a:r>
              <a:rPr sz="3200" spc="-5" dirty="0">
                <a:latin typeface="Arial"/>
                <a:cs typeface="Arial"/>
              </a:rPr>
              <a:t>contrasting it  </a:t>
            </a:r>
            <a:r>
              <a:rPr sz="3200" dirty="0">
                <a:latin typeface="Arial"/>
                <a:cs typeface="Arial"/>
              </a:rPr>
              <a:t>with it's </a:t>
            </a:r>
            <a:r>
              <a:rPr sz="3200" spc="-5" dirty="0">
                <a:latin typeface="Arial"/>
                <a:cs typeface="Arial"/>
              </a:rPr>
              <a:t>predecessor: </a:t>
            </a:r>
            <a:r>
              <a:rPr sz="3200" dirty="0">
                <a:latin typeface="Arial"/>
                <a:cs typeface="Arial"/>
              </a:rPr>
              <a:t>CISC </a:t>
            </a:r>
            <a:r>
              <a:rPr sz="3200" spc="-5" dirty="0">
                <a:latin typeface="Arial"/>
                <a:cs typeface="Arial"/>
              </a:rPr>
              <a:t>(Complex  Instruction </a:t>
            </a:r>
            <a:r>
              <a:rPr sz="3200" dirty="0">
                <a:latin typeface="Arial"/>
                <a:cs typeface="Arial"/>
              </a:rPr>
              <a:t>Set </a:t>
            </a:r>
            <a:r>
              <a:rPr sz="3200" spc="-5" dirty="0">
                <a:latin typeface="Arial"/>
                <a:cs typeface="Arial"/>
              </a:rPr>
              <a:t>Computers)  </a:t>
            </a:r>
            <a:r>
              <a:rPr sz="3200" dirty="0">
                <a:latin typeface="Arial"/>
                <a:cs typeface="Arial"/>
              </a:rPr>
              <a:t>architecture.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4578096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387540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Microcontrollers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970889" y="1454229"/>
            <a:ext cx="5744845" cy="318262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82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Support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Devices</a:t>
            </a:r>
            <a:endParaRPr sz="32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25" dirty="0">
                <a:latin typeface="Arial"/>
                <a:cs typeface="Arial"/>
              </a:rPr>
              <a:t>Timers</a:t>
            </a:r>
            <a:endParaRPr sz="28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A/D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converter</a:t>
            </a:r>
            <a:endParaRPr sz="28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Serial </a:t>
            </a:r>
            <a:r>
              <a:rPr sz="2800" dirty="0">
                <a:latin typeface="Arial"/>
                <a:cs typeface="Arial"/>
              </a:rPr>
              <a:t>I/O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59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Common communication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lines</a:t>
            </a:r>
            <a:endParaRPr sz="32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System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Bus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2811" y="329184"/>
            <a:ext cx="5730240" cy="1247140"/>
            <a:chOff x="1162811" y="329184"/>
            <a:chExt cx="5730240" cy="1247140"/>
          </a:xfrm>
        </p:grpSpPr>
        <p:sp>
          <p:nvSpPr>
            <p:cNvPr id="3" name="object 3"/>
            <p:cNvSpPr/>
            <p:nvPr/>
          </p:nvSpPr>
          <p:spPr>
            <a:xfrm>
              <a:off x="1162811" y="344424"/>
              <a:ext cx="1972056" cy="1220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06395" y="344424"/>
              <a:ext cx="909828" cy="1220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87751" y="344424"/>
              <a:ext cx="2275331" cy="12207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82439" y="329184"/>
              <a:ext cx="2610612" cy="124663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14602" y="483234"/>
            <a:ext cx="50196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300" spc="-5" dirty="0"/>
              <a:t>MCU-Based</a:t>
            </a:r>
            <a:r>
              <a:rPr sz="4300" spc="-25" dirty="0"/>
              <a:t> </a:t>
            </a:r>
            <a:r>
              <a:rPr sz="4400" dirty="0"/>
              <a:t>System</a:t>
            </a:r>
            <a:endParaRPr sz="4400"/>
          </a:p>
        </p:txBody>
      </p:sp>
      <p:sp>
        <p:nvSpPr>
          <p:cNvPr id="8" name="object 8"/>
          <p:cNvSpPr/>
          <p:nvPr/>
        </p:nvSpPr>
        <p:spPr>
          <a:xfrm>
            <a:off x="1828800" y="1447800"/>
            <a:ext cx="6019800" cy="48996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5191" y="329184"/>
            <a:ext cx="2950464" cy="1246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83234"/>
            <a:ext cx="22326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Software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970889" y="1454229"/>
            <a:ext cx="6358255" cy="29819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82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Machine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Language</a:t>
            </a:r>
            <a:endParaRPr sz="32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Binary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Instructions</a:t>
            </a:r>
            <a:endParaRPr sz="28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latin typeface="Arial"/>
                <a:cs typeface="Arial"/>
              </a:rPr>
              <a:t>Difficult </a:t>
            </a:r>
            <a:r>
              <a:rPr sz="2800" spc="-5" dirty="0">
                <a:latin typeface="Arial"/>
                <a:cs typeface="Arial"/>
              </a:rPr>
              <a:t>to decipher and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write</a:t>
            </a:r>
            <a:endParaRPr sz="2800">
              <a:latin typeface="Arial"/>
              <a:cs typeface="Arial"/>
            </a:endParaRPr>
          </a:p>
          <a:p>
            <a:pPr marL="588645">
              <a:lnSpc>
                <a:spcPct val="100000"/>
              </a:lnSpc>
              <a:spcBef>
                <a:spcPts val="595"/>
              </a:spcBef>
            </a:pPr>
            <a:r>
              <a:rPr sz="2400" spc="-1245" dirty="0">
                <a:solidFill>
                  <a:srgbClr val="FDB809"/>
                </a:solidFill>
                <a:latin typeface="Arial"/>
                <a:cs typeface="Arial"/>
              </a:rPr>
              <a:t></a:t>
            </a:r>
            <a:r>
              <a:rPr sz="2400" spc="260" dirty="0">
                <a:solidFill>
                  <a:srgbClr val="FDB809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Error-prone</a:t>
            </a:r>
            <a:endParaRPr sz="2400">
              <a:latin typeface="Arial"/>
              <a:cs typeface="Arial"/>
            </a:endParaRPr>
          </a:p>
          <a:p>
            <a:pPr marL="570230" marR="5080" lvl="1" indent="-238125">
              <a:lnSpc>
                <a:spcPct val="100000"/>
              </a:lnSpc>
              <a:spcBef>
                <a:spcPts val="58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All programs converted into machine  language for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execution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66800" y="4664011"/>
          <a:ext cx="7696198" cy="15847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8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1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Instruction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Hex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Mnemonic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Description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Processor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33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10000000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80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ADD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Add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reg B to</a:t>
                      </a:r>
                      <a:r>
                        <a:rPr sz="2000" spc="-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Acc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Intel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8085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00101000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28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ADD A,</a:t>
                      </a:r>
                      <a:r>
                        <a:rPr sz="20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R0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Add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Reg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R0 to</a:t>
                      </a:r>
                      <a:r>
                        <a:rPr sz="2000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Acc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Intel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8051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00011011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ABA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Add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sz="2000" spc="-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 and 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Motorola</a:t>
                      </a: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6811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2880360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21786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Software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970889" y="1454229"/>
            <a:ext cx="6605905" cy="30454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82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Assembly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Language</a:t>
            </a:r>
            <a:endParaRPr sz="3200">
              <a:latin typeface="Arial"/>
              <a:cs typeface="Arial"/>
            </a:endParaRPr>
          </a:p>
          <a:p>
            <a:pPr marL="570230" marR="408305" lvl="1" indent="-238125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Machine </a:t>
            </a:r>
            <a:r>
              <a:rPr sz="2800" dirty="0">
                <a:latin typeface="Arial"/>
                <a:cs typeface="Arial"/>
              </a:rPr>
              <a:t>instructions </a:t>
            </a:r>
            <a:r>
              <a:rPr sz="2800" spc="-5" dirty="0">
                <a:latin typeface="Arial"/>
                <a:cs typeface="Arial"/>
              </a:rPr>
              <a:t>represented in  mnemonics</a:t>
            </a:r>
            <a:endParaRPr sz="28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One-to-one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correspondence</a:t>
            </a:r>
            <a:endParaRPr sz="28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latin typeface="Arial"/>
                <a:cs typeface="Arial"/>
              </a:rPr>
              <a:t>Efficient </a:t>
            </a:r>
            <a:r>
              <a:rPr sz="2800" spc="-5" dirty="0">
                <a:latin typeface="Arial"/>
                <a:cs typeface="Arial"/>
              </a:rPr>
              <a:t>execution and </a:t>
            </a:r>
            <a:r>
              <a:rPr sz="2800" dirty="0">
                <a:latin typeface="Arial"/>
                <a:cs typeface="Arial"/>
              </a:rPr>
              <a:t>use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memory</a:t>
            </a:r>
            <a:endParaRPr sz="28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dirty="0">
                <a:latin typeface="Arial"/>
                <a:cs typeface="Arial"/>
              </a:rPr>
              <a:t>Machine-specific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700582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630301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Evolution of</a:t>
            </a:r>
            <a:r>
              <a:rPr sz="4300" spc="-40" dirty="0"/>
              <a:t> </a:t>
            </a:r>
            <a:r>
              <a:rPr sz="4300" spc="-5" dirty="0"/>
              <a:t>Programming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216863" y="1323847"/>
            <a:ext cx="6932930" cy="429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indent="-283845">
              <a:lnSpc>
                <a:spcPts val="3810"/>
              </a:lnSpc>
              <a:spcBef>
                <a:spcPts val="1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Machine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Language</a:t>
            </a:r>
            <a:endParaRPr sz="3200">
              <a:latin typeface="Arial"/>
              <a:cs typeface="Arial"/>
            </a:endParaRPr>
          </a:p>
          <a:p>
            <a:pPr marL="570230" lvl="1" indent="-238125">
              <a:lnSpc>
                <a:spcPts val="3329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Binary </a:t>
            </a:r>
            <a:r>
              <a:rPr sz="2800" dirty="0">
                <a:latin typeface="Arial"/>
                <a:cs typeface="Arial"/>
              </a:rPr>
              <a:t>format</a:t>
            </a:r>
            <a:endParaRPr sz="2800">
              <a:latin typeface="Arial"/>
              <a:cs typeface="Arial"/>
            </a:endParaRPr>
          </a:p>
          <a:p>
            <a:pPr marL="1078230">
              <a:lnSpc>
                <a:spcPts val="2870"/>
              </a:lnSpc>
              <a:spcBef>
                <a:spcPts val="5"/>
              </a:spcBef>
            </a:pPr>
            <a:r>
              <a:rPr sz="2400" b="1" spc="-10" dirty="0">
                <a:latin typeface="Courier New"/>
                <a:cs typeface="Courier New"/>
              </a:rPr>
              <a:t>11100101100111110001000000010000</a:t>
            </a:r>
            <a:endParaRPr sz="2400">
              <a:latin typeface="Courier New"/>
              <a:cs typeface="Courier New"/>
            </a:endParaRPr>
          </a:p>
          <a:p>
            <a:pPr marL="1078230">
              <a:lnSpc>
                <a:spcPts val="2870"/>
              </a:lnSpc>
            </a:pPr>
            <a:r>
              <a:rPr sz="2400" b="1" spc="-10" dirty="0">
                <a:latin typeface="Courier New"/>
                <a:cs typeface="Courier New"/>
              </a:rPr>
              <a:t>11100101100111110000000000001000</a:t>
            </a:r>
            <a:endParaRPr sz="2400">
              <a:latin typeface="Courier New"/>
              <a:cs typeface="Courier New"/>
            </a:endParaRPr>
          </a:p>
          <a:p>
            <a:pPr marL="1078230">
              <a:lnSpc>
                <a:spcPct val="100000"/>
              </a:lnSpc>
              <a:spcBef>
                <a:spcPts val="25"/>
              </a:spcBef>
            </a:pPr>
            <a:r>
              <a:rPr sz="2400" b="1" spc="-10" dirty="0">
                <a:latin typeface="Courier New"/>
                <a:cs typeface="Courier New"/>
              </a:rPr>
              <a:t>11100000100000010101000000000000</a:t>
            </a:r>
            <a:endParaRPr sz="2400">
              <a:latin typeface="Courier New"/>
              <a:cs typeface="Courier New"/>
            </a:endParaRPr>
          </a:p>
          <a:p>
            <a:pPr marL="1078230">
              <a:lnSpc>
                <a:spcPct val="100000"/>
              </a:lnSpc>
              <a:spcBef>
                <a:spcPts val="20"/>
              </a:spcBef>
            </a:pPr>
            <a:r>
              <a:rPr sz="2400" b="1" spc="-10" dirty="0">
                <a:latin typeface="Courier New"/>
                <a:cs typeface="Courier New"/>
              </a:rPr>
              <a:t>11100101100011110101000000001000</a:t>
            </a:r>
            <a:endParaRPr sz="2400">
              <a:latin typeface="Courier New"/>
              <a:cs typeface="Courier New"/>
            </a:endParaRPr>
          </a:p>
          <a:p>
            <a:pPr marL="570865" marR="3188335" lvl="1" indent="-570865">
              <a:lnSpc>
                <a:spcPct val="99700"/>
              </a:lnSpc>
              <a:spcBef>
                <a:spcPts val="1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Hexadecimal format  </a:t>
            </a:r>
            <a:r>
              <a:rPr sz="2400" b="1" spc="-10" dirty="0">
                <a:latin typeface="Courier New"/>
                <a:cs typeface="Courier New"/>
              </a:rPr>
              <a:t>E59F1010  E59F0008</a:t>
            </a:r>
            <a:endParaRPr sz="2400">
              <a:latin typeface="Courier New"/>
              <a:cs typeface="Courier New"/>
            </a:endParaRPr>
          </a:p>
          <a:p>
            <a:pPr marL="1078230">
              <a:lnSpc>
                <a:spcPct val="100000"/>
              </a:lnSpc>
              <a:spcBef>
                <a:spcPts val="25"/>
              </a:spcBef>
            </a:pPr>
            <a:r>
              <a:rPr sz="2400" b="1" spc="-5" dirty="0">
                <a:latin typeface="Courier New"/>
                <a:cs typeface="Courier New"/>
              </a:rPr>
              <a:t>E0815000</a:t>
            </a:r>
            <a:endParaRPr sz="2400">
              <a:latin typeface="Courier New"/>
              <a:cs typeface="Courier New"/>
            </a:endParaRPr>
          </a:p>
          <a:p>
            <a:pPr marL="1078230">
              <a:lnSpc>
                <a:spcPct val="100000"/>
              </a:lnSpc>
              <a:spcBef>
                <a:spcPts val="25"/>
              </a:spcBef>
            </a:pPr>
            <a:r>
              <a:rPr sz="2400" b="1" spc="-10" dirty="0">
                <a:latin typeface="Courier New"/>
                <a:cs typeface="Courier New"/>
              </a:rPr>
              <a:t>E58F5008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700582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630301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Evolution of</a:t>
            </a:r>
            <a:r>
              <a:rPr sz="4300" spc="-40" dirty="0"/>
              <a:t> </a:t>
            </a:r>
            <a:r>
              <a:rPr sz="4300" spc="-5" dirty="0"/>
              <a:t>Programming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216863" y="1331696"/>
            <a:ext cx="3992879" cy="11087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81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Assembly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Language</a:t>
            </a:r>
            <a:endParaRPr sz="32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Mnemonic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codes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30222" y="2527802"/>
          <a:ext cx="4631055" cy="16715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7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620">
                <a:tc>
                  <a:txBody>
                    <a:bodyPr/>
                    <a:lstStyle/>
                    <a:p>
                      <a:pPr marL="31750">
                        <a:lnSpc>
                          <a:spcPts val="2480"/>
                        </a:lnSpc>
                      </a:pPr>
                      <a:r>
                        <a:rPr sz="2400" b="1" spc="-10" dirty="0">
                          <a:latin typeface="Courier New"/>
                          <a:cs typeface="Courier New"/>
                        </a:rPr>
                        <a:t>E59F1010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48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LDR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248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R1,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480"/>
                        </a:lnSpc>
                      </a:pPr>
                      <a:r>
                        <a:rPr sz="2400" b="1" spc="-10" dirty="0">
                          <a:latin typeface="Courier New"/>
                          <a:cs typeface="Courier New"/>
                        </a:rPr>
                        <a:t>num1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31750">
                        <a:lnSpc>
                          <a:spcPts val="2860"/>
                        </a:lnSpc>
                      </a:pPr>
                      <a:r>
                        <a:rPr sz="2400" b="1" spc="-10" dirty="0">
                          <a:latin typeface="Courier New"/>
                          <a:cs typeface="Courier New"/>
                        </a:rPr>
                        <a:t>E59F0008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6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LDR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286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R0,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860"/>
                        </a:lnSpc>
                      </a:pPr>
                      <a:r>
                        <a:rPr sz="2400" b="1" spc="-10" dirty="0">
                          <a:latin typeface="Courier New"/>
                          <a:cs typeface="Courier New"/>
                        </a:rPr>
                        <a:t>num2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150">
                <a:tc>
                  <a:txBody>
                    <a:bodyPr/>
                    <a:lstStyle/>
                    <a:p>
                      <a:pPr marL="31750">
                        <a:lnSpc>
                          <a:spcPts val="2860"/>
                        </a:lnSpc>
                      </a:pPr>
                      <a:r>
                        <a:rPr sz="2400" b="1" spc="-10" dirty="0">
                          <a:latin typeface="Courier New"/>
                          <a:cs typeface="Courier New"/>
                        </a:rPr>
                        <a:t>E0815000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6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ADD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286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R5,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86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R1,</a:t>
                      </a:r>
                      <a:r>
                        <a:rPr sz="2400" b="1" spc="-10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b="1" spc="-5" dirty="0">
                          <a:latin typeface="Courier New"/>
                          <a:cs typeface="Courier New"/>
                        </a:rPr>
                        <a:t>R0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11">
                <a:tc>
                  <a:txBody>
                    <a:bodyPr/>
                    <a:lstStyle/>
                    <a:p>
                      <a:pPr marL="31750">
                        <a:lnSpc>
                          <a:spcPts val="2860"/>
                        </a:lnSpc>
                      </a:pPr>
                      <a:r>
                        <a:rPr sz="2400" b="1" spc="-10" dirty="0">
                          <a:latin typeface="Courier New"/>
                          <a:cs typeface="Courier New"/>
                        </a:rPr>
                        <a:t>E58F5008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6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STR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286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R5,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86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sum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16863" y="4166972"/>
            <a:ext cx="4168775" cy="152400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81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High-Level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Language</a:t>
            </a:r>
            <a:endParaRPr sz="3200">
              <a:latin typeface="Arial"/>
              <a:cs typeface="Arial"/>
            </a:endParaRPr>
          </a:p>
          <a:p>
            <a:pPr marL="570230" lvl="1" indent="-238125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latin typeface="Arial"/>
                <a:cs typeface="Arial"/>
              </a:rPr>
              <a:t>C language</a:t>
            </a:r>
            <a:endParaRPr sz="2800">
              <a:latin typeface="Arial"/>
              <a:cs typeface="Arial"/>
            </a:endParaRPr>
          </a:p>
          <a:p>
            <a:pPr marL="844550">
              <a:lnSpc>
                <a:spcPct val="100000"/>
              </a:lnSpc>
              <a:spcBef>
                <a:spcPts val="390"/>
              </a:spcBef>
            </a:pPr>
            <a:r>
              <a:rPr sz="2400" b="1" spc="-5" dirty="0">
                <a:latin typeface="Courier New"/>
                <a:cs typeface="Courier New"/>
              </a:rPr>
              <a:t>sum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10" dirty="0">
                <a:latin typeface="Courier New"/>
                <a:cs typeface="Courier New"/>
              </a:rPr>
              <a:t>num1 </a:t>
            </a:r>
            <a:r>
              <a:rPr sz="2400" b="1" dirty="0">
                <a:latin typeface="Courier New"/>
                <a:cs typeface="Courier New"/>
              </a:rPr>
              <a:t>+</a:t>
            </a:r>
            <a:r>
              <a:rPr sz="2400" b="1" spc="-85" dirty="0">
                <a:latin typeface="Courier New"/>
                <a:cs typeface="Courier New"/>
              </a:rPr>
              <a:t> </a:t>
            </a:r>
            <a:r>
              <a:rPr sz="2400" b="1" spc="-10" dirty="0">
                <a:latin typeface="Courier New"/>
                <a:cs typeface="Courier New"/>
              </a:rPr>
              <a:t>num2;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3639312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293687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Approaches</a:t>
            </a:r>
            <a:endParaRPr sz="4300"/>
          </a:p>
        </p:txBody>
      </p:sp>
      <p:sp>
        <p:nvSpPr>
          <p:cNvPr id="4" name="object 4"/>
          <p:cNvSpPr/>
          <p:nvPr/>
        </p:nvSpPr>
        <p:spPr>
          <a:xfrm>
            <a:off x="1055687" y="1385950"/>
            <a:ext cx="0" cy="4578350"/>
          </a:xfrm>
          <a:custGeom>
            <a:avLst/>
            <a:gdLst/>
            <a:ahLst/>
            <a:cxnLst/>
            <a:rect l="l" t="t" r="r" b="b"/>
            <a:pathLst>
              <a:path h="4578350">
                <a:moveTo>
                  <a:pt x="0" y="0"/>
                </a:moveTo>
                <a:lnTo>
                  <a:pt x="0" y="457828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027112" y="1371663"/>
            <a:ext cx="7829550" cy="4606925"/>
            <a:chOff x="1027112" y="1371663"/>
            <a:chExt cx="7829550" cy="4606925"/>
          </a:xfrm>
        </p:grpSpPr>
        <p:sp>
          <p:nvSpPr>
            <p:cNvPr id="6" name="object 6"/>
            <p:cNvSpPr/>
            <p:nvPr/>
          </p:nvSpPr>
          <p:spPr>
            <a:xfrm>
              <a:off x="1041400" y="1385950"/>
              <a:ext cx="7800975" cy="4578350"/>
            </a:xfrm>
            <a:custGeom>
              <a:avLst/>
              <a:gdLst/>
              <a:ahLst/>
              <a:cxnLst/>
              <a:rect l="l" t="t" r="r" b="b"/>
              <a:pathLst>
                <a:path w="7800975" h="4578350">
                  <a:moveTo>
                    <a:pt x="1730375" y="0"/>
                  </a:moveTo>
                  <a:lnTo>
                    <a:pt x="1730375" y="4578286"/>
                  </a:lnTo>
                </a:path>
                <a:path w="7800975" h="4578350">
                  <a:moveTo>
                    <a:pt x="4754626" y="0"/>
                  </a:moveTo>
                  <a:lnTo>
                    <a:pt x="4754626" y="4578286"/>
                  </a:lnTo>
                </a:path>
                <a:path w="7800975" h="4578350">
                  <a:moveTo>
                    <a:pt x="0" y="877824"/>
                  </a:moveTo>
                  <a:lnTo>
                    <a:pt x="7800975" y="877824"/>
                  </a:lnTo>
                </a:path>
                <a:path w="7800975" h="4578350">
                  <a:moveTo>
                    <a:pt x="0" y="2720848"/>
                  </a:moveTo>
                  <a:lnTo>
                    <a:pt x="7800975" y="272084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1400" y="1385950"/>
              <a:ext cx="7800975" cy="4578350"/>
            </a:xfrm>
            <a:custGeom>
              <a:avLst/>
              <a:gdLst/>
              <a:ahLst/>
              <a:cxnLst/>
              <a:rect l="l" t="t" r="r" b="b"/>
              <a:pathLst>
                <a:path w="7800975" h="4578350">
                  <a:moveTo>
                    <a:pt x="7786751" y="0"/>
                  </a:moveTo>
                  <a:lnTo>
                    <a:pt x="7786751" y="4578286"/>
                  </a:lnTo>
                </a:path>
                <a:path w="7800975" h="4578350">
                  <a:moveTo>
                    <a:pt x="0" y="14224"/>
                  </a:moveTo>
                  <a:lnTo>
                    <a:pt x="7800975" y="14224"/>
                  </a:lnTo>
                </a:path>
                <a:path w="7800975" h="4578350">
                  <a:moveTo>
                    <a:pt x="0" y="4563999"/>
                  </a:moveTo>
                  <a:lnTo>
                    <a:pt x="7800975" y="4563999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27112" y="1385887"/>
          <a:ext cx="7787004" cy="4549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850895" y="1422908"/>
            <a:ext cx="2673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Machine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Independent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75782" y="1422908"/>
            <a:ext cx="24866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Machine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Dependent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4567" y="2286761"/>
            <a:ext cx="11595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Human  </a:t>
            </a:r>
            <a:r>
              <a:rPr sz="2400" spc="-5" dirty="0">
                <a:latin typeface="Times New Roman"/>
                <a:cs typeface="Times New Roman"/>
              </a:rPr>
              <a:t>Readable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0895" y="2213610"/>
            <a:ext cx="282575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High-Level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Languages  (C, </a:t>
            </a:r>
            <a:r>
              <a:rPr sz="2400" dirty="0">
                <a:latin typeface="Times New Roman"/>
                <a:cs typeface="Times New Roman"/>
              </a:rPr>
              <a:t>C++, </a:t>
            </a:r>
            <a:r>
              <a:rPr sz="2400" spc="-5" dirty="0">
                <a:latin typeface="Times New Roman"/>
                <a:cs typeface="Times New Roman"/>
              </a:rPr>
              <a:t>Java,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Pascal)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75782" y="2286761"/>
            <a:ext cx="2640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Assembly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Languages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4567" y="5150611"/>
            <a:ext cx="14312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Human  </a:t>
            </a:r>
            <a:r>
              <a:rPr sz="2400" spc="-5" dirty="0">
                <a:latin typeface="Times New Roman"/>
                <a:cs typeface="Times New Roman"/>
              </a:rPr>
              <a:t>Unreadab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50895" y="5004308"/>
            <a:ext cx="237807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Pseudo </a:t>
            </a:r>
            <a:r>
              <a:rPr sz="2400" dirty="0">
                <a:latin typeface="Times New Roman"/>
                <a:cs typeface="Times New Roman"/>
              </a:rPr>
              <a:t>Code  (Bytecode,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P-code)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75782" y="5004308"/>
            <a:ext cx="248729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Machine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Languages  (x86, MIPS,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ARM)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053840" y="3055620"/>
            <a:ext cx="3395979" cy="2098675"/>
            <a:chOff x="4053840" y="3055620"/>
            <a:chExt cx="3395979" cy="2098675"/>
          </a:xfrm>
        </p:grpSpPr>
        <p:sp>
          <p:nvSpPr>
            <p:cNvPr id="18" name="object 18"/>
            <p:cNvSpPr/>
            <p:nvPr/>
          </p:nvSpPr>
          <p:spPr>
            <a:xfrm>
              <a:off x="5293614" y="3070098"/>
              <a:ext cx="977265" cy="485140"/>
            </a:xfrm>
            <a:custGeom>
              <a:avLst/>
              <a:gdLst/>
              <a:ahLst/>
              <a:cxnLst/>
              <a:rect l="l" t="t" r="r" b="b"/>
              <a:pathLst>
                <a:path w="977264" h="485139">
                  <a:moveTo>
                    <a:pt x="733425" y="0"/>
                  </a:moveTo>
                  <a:lnTo>
                    <a:pt x="733425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3425" y="363474"/>
                  </a:lnTo>
                  <a:lnTo>
                    <a:pt x="733425" y="484631"/>
                  </a:lnTo>
                  <a:lnTo>
                    <a:pt x="976884" y="242315"/>
                  </a:lnTo>
                  <a:lnTo>
                    <a:pt x="733425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93614" y="3070098"/>
              <a:ext cx="977265" cy="485140"/>
            </a:xfrm>
            <a:custGeom>
              <a:avLst/>
              <a:gdLst/>
              <a:ahLst/>
              <a:cxnLst/>
              <a:rect l="l" t="t" r="r" b="b"/>
              <a:pathLst>
                <a:path w="977264" h="485139">
                  <a:moveTo>
                    <a:pt x="0" y="121157"/>
                  </a:moveTo>
                  <a:lnTo>
                    <a:pt x="733425" y="121157"/>
                  </a:lnTo>
                  <a:lnTo>
                    <a:pt x="733425" y="0"/>
                  </a:lnTo>
                  <a:lnTo>
                    <a:pt x="976884" y="242315"/>
                  </a:lnTo>
                  <a:lnTo>
                    <a:pt x="733425" y="484631"/>
                  </a:lnTo>
                  <a:lnTo>
                    <a:pt x="733425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948678" y="3574542"/>
              <a:ext cx="486409" cy="975360"/>
            </a:xfrm>
            <a:custGeom>
              <a:avLst/>
              <a:gdLst/>
              <a:ahLst/>
              <a:cxnLst/>
              <a:rect l="l" t="t" r="r" b="b"/>
              <a:pathLst>
                <a:path w="486409" h="975360">
                  <a:moveTo>
                    <a:pt x="364617" y="0"/>
                  </a:moveTo>
                  <a:lnTo>
                    <a:pt x="121539" y="0"/>
                  </a:lnTo>
                  <a:lnTo>
                    <a:pt x="121539" y="731139"/>
                  </a:lnTo>
                  <a:lnTo>
                    <a:pt x="0" y="731139"/>
                  </a:lnTo>
                  <a:lnTo>
                    <a:pt x="243077" y="975360"/>
                  </a:lnTo>
                  <a:lnTo>
                    <a:pt x="486155" y="731139"/>
                  </a:lnTo>
                  <a:lnTo>
                    <a:pt x="364617" y="731139"/>
                  </a:lnTo>
                  <a:lnTo>
                    <a:pt x="364617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948678" y="3574542"/>
              <a:ext cx="486409" cy="975360"/>
            </a:xfrm>
            <a:custGeom>
              <a:avLst/>
              <a:gdLst/>
              <a:ahLst/>
              <a:cxnLst/>
              <a:rect l="l" t="t" r="r" b="b"/>
              <a:pathLst>
                <a:path w="486409" h="975360">
                  <a:moveTo>
                    <a:pt x="0" y="731139"/>
                  </a:moveTo>
                  <a:lnTo>
                    <a:pt x="121539" y="731139"/>
                  </a:lnTo>
                  <a:lnTo>
                    <a:pt x="121539" y="0"/>
                  </a:lnTo>
                  <a:lnTo>
                    <a:pt x="364617" y="0"/>
                  </a:lnTo>
                  <a:lnTo>
                    <a:pt x="364617" y="731139"/>
                  </a:lnTo>
                  <a:lnTo>
                    <a:pt x="486155" y="731139"/>
                  </a:lnTo>
                  <a:lnTo>
                    <a:pt x="243077" y="975360"/>
                  </a:lnTo>
                  <a:lnTo>
                    <a:pt x="0" y="73113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68318" y="3574542"/>
              <a:ext cx="486409" cy="975360"/>
            </a:xfrm>
            <a:custGeom>
              <a:avLst/>
              <a:gdLst/>
              <a:ahLst/>
              <a:cxnLst/>
              <a:rect l="l" t="t" r="r" b="b"/>
              <a:pathLst>
                <a:path w="486410" h="975360">
                  <a:moveTo>
                    <a:pt x="364617" y="0"/>
                  </a:moveTo>
                  <a:lnTo>
                    <a:pt x="121539" y="0"/>
                  </a:lnTo>
                  <a:lnTo>
                    <a:pt x="121539" y="731139"/>
                  </a:lnTo>
                  <a:lnTo>
                    <a:pt x="0" y="731139"/>
                  </a:lnTo>
                  <a:lnTo>
                    <a:pt x="243078" y="975360"/>
                  </a:lnTo>
                  <a:lnTo>
                    <a:pt x="486156" y="731139"/>
                  </a:lnTo>
                  <a:lnTo>
                    <a:pt x="364617" y="731139"/>
                  </a:lnTo>
                  <a:lnTo>
                    <a:pt x="364617" y="0"/>
                  </a:lnTo>
                  <a:close/>
                </a:path>
              </a:pathLst>
            </a:custGeom>
            <a:solidFill>
              <a:srgbClr val="FDB8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68318" y="3574542"/>
              <a:ext cx="486409" cy="975360"/>
            </a:xfrm>
            <a:custGeom>
              <a:avLst/>
              <a:gdLst/>
              <a:ahLst/>
              <a:cxnLst/>
              <a:rect l="l" t="t" r="r" b="b"/>
              <a:pathLst>
                <a:path w="486410" h="975360">
                  <a:moveTo>
                    <a:pt x="0" y="731139"/>
                  </a:moveTo>
                  <a:lnTo>
                    <a:pt x="121539" y="731139"/>
                  </a:lnTo>
                  <a:lnTo>
                    <a:pt x="121539" y="0"/>
                  </a:lnTo>
                  <a:lnTo>
                    <a:pt x="364617" y="0"/>
                  </a:lnTo>
                  <a:lnTo>
                    <a:pt x="364617" y="731139"/>
                  </a:lnTo>
                  <a:lnTo>
                    <a:pt x="486156" y="731139"/>
                  </a:lnTo>
                  <a:lnTo>
                    <a:pt x="243078" y="975360"/>
                  </a:lnTo>
                  <a:lnTo>
                    <a:pt x="0" y="731139"/>
                  </a:lnTo>
                  <a:close/>
                </a:path>
              </a:pathLst>
            </a:custGeom>
            <a:ln w="289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93614" y="4653534"/>
              <a:ext cx="977265" cy="486409"/>
            </a:xfrm>
            <a:custGeom>
              <a:avLst/>
              <a:gdLst/>
              <a:ahLst/>
              <a:cxnLst/>
              <a:rect l="l" t="t" r="r" b="b"/>
              <a:pathLst>
                <a:path w="977264" h="486410">
                  <a:moveTo>
                    <a:pt x="732663" y="0"/>
                  </a:moveTo>
                  <a:lnTo>
                    <a:pt x="732663" y="121539"/>
                  </a:lnTo>
                  <a:lnTo>
                    <a:pt x="0" y="121539"/>
                  </a:lnTo>
                  <a:lnTo>
                    <a:pt x="0" y="364617"/>
                  </a:lnTo>
                  <a:lnTo>
                    <a:pt x="732663" y="364617"/>
                  </a:lnTo>
                  <a:lnTo>
                    <a:pt x="732663" y="486156"/>
                  </a:lnTo>
                  <a:lnTo>
                    <a:pt x="976884" y="243078"/>
                  </a:lnTo>
                  <a:lnTo>
                    <a:pt x="732663" y="0"/>
                  </a:lnTo>
                  <a:close/>
                </a:path>
              </a:pathLst>
            </a:custGeom>
            <a:solidFill>
              <a:srgbClr val="FDB8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93614" y="4653534"/>
              <a:ext cx="977265" cy="486409"/>
            </a:xfrm>
            <a:custGeom>
              <a:avLst/>
              <a:gdLst/>
              <a:ahLst/>
              <a:cxnLst/>
              <a:rect l="l" t="t" r="r" b="b"/>
              <a:pathLst>
                <a:path w="977264" h="486410">
                  <a:moveTo>
                    <a:pt x="0" y="121539"/>
                  </a:moveTo>
                  <a:lnTo>
                    <a:pt x="732663" y="121539"/>
                  </a:lnTo>
                  <a:lnTo>
                    <a:pt x="732663" y="0"/>
                  </a:lnTo>
                  <a:lnTo>
                    <a:pt x="976884" y="243078"/>
                  </a:lnTo>
                  <a:lnTo>
                    <a:pt x="732663" y="486156"/>
                  </a:lnTo>
                  <a:lnTo>
                    <a:pt x="732663" y="364617"/>
                  </a:lnTo>
                  <a:lnTo>
                    <a:pt x="0" y="364617"/>
                  </a:lnTo>
                  <a:lnTo>
                    <a:pt x="0" y="12153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7344156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664019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From Source to</a:t>
            </a:r>
            <a:r>
              <a:rPr sz="4300" spc="-10" dirty="0"/>
              <a:t> </a:t>
            </a:r>
            <a:r>
              <a:rPr sz="4300" spc="-5" dirty="0"/>
              <a:t>Executable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066800" y="2209800"/>
            <a:ext cx="2133600" cy="413384"/>
          </a:xfrm>
          <a:prstGeom prst="rect">
            <a:avLst/>
          </a:prstGeom>
          <a:solidFill>
            <a:srgbClr val="FFFFFF"/>
          </a:solidFill>
          <a:ln w="15239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40894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Preprocessor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1026" y="2996311"/>
            <a:ext cx="19646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Preprocessed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800" y="3733800"/>
            <a:ext cx="2133600" cy="413384"/>
          </a:xfrm>
          <a:prstGeom prst="rect">
            <a:avLst/>
          </a:prstGeom>
          <a:solidFill>
            <a:srgbClr val="FFFFFF"/>
          </a:solidFill>
          <a:ln w="15239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587375">
              <a:lnSpc>
                <a:spcPct val="100000"/>
              </a:lnSpc>
              <a:spcBef>
                <a:spcPts val="300"/>
              </a:spcBef>
            </a:pPr>
            <a:r>
              <a:rPr sz="2000" spc="-5" dirty="0">
                <a:latin typeface="Times New Roman"/>
                <a:cs typeface="Times New Roman"/>
              </a:rPr>
              <a:t>Compiler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2544" y="4520260"/>
            <a:ext cx="164083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Assembly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800" y="5257800"/>
            <a:ext cx="2133600" cy="413384"/>
          </a:xfrm>
          <a:prstGeom prst="rect">
            <a:avLst/>
          </a:prstGeom>
          <a:solidFill>
            <a:srgbClr val="FFFFFF"/>
          </a:solidFill>
          <a:ln w="15239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523240">
              <a:lnSpc>
                <a:spcPct val="100000"/>
              </a:lnSpc>
              <a:spcBef>
                <a:spcPts val="300"/>
              </a:spcBef>
            </a:pPr>
            <a:r>
              <a:rPr sz="2000" spc="-5" dirty="0">
                <a:latin typeface="Times New Roman"/>
                <a:cs typeface="Times New Roman"/>
              </a:rPr>
              <a:t>Assembler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7992" y="1471930"/>
            <a:ext cx="45935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03270" algn="l"/>
              </a:tabLst>
            </a:pPr>
            <a:r>
              <a:rPr sz="2000" dirty="0">
                <a:latin typeface="Times New Roman"/>
                <a:cs typeface="Times New Roman"/>
              </a:rPr>
              <a:t>Source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Code	Object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43400" y="2209800"/>
            <a:ext cx="2133600" cy="413384"/>
          </a:xfrm>
          <a:prstGeom prst="rect">
            <a:avLst/>
          </a:prstGeom>
          <a:solidFill>
            <a:srgbClr val="FFFFFF"/>
          </a:solidFill>
          <a:ln w="1524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Linker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33391" y="2996311"/>
            <a:ext cx="17538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Executable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43400" y="3733800"/>
            <a:ext cx="2133600" cy="413384"/>
          </a:xfrm>
          <a:prstGeom prst="rect">
            <a:avLst/>
          </a:prstGeom>
          <a:solidFill>
            <a:srgbClr val="FFFFFF"/>
          </a:solidFill>
          <a:ln w="15240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Times New Roman"/>
                <a:cs typeface="Times New Roman"/>
              </a:rPr>
              <a:t>Loader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719637" y="4643386"/>
            <a:ext cx="1381125" cy="1076960"/>
            <a:chOff x="4719637" y="4643386"/>
            <a:chExt cx="1381125" cy="1076960"/>
          </a:xfrm>
        </p:grpSpPr>
        <p:sp>
          <p:nvSpPr>
            <p:cNvPr id="14" name="object 14"/>
            <p:cNvSpPr/>
            <p:nvPr/>
          </p:nvSpPr>
          <p:spPr>
            <a:xfrm>
              <a:off x="4724400" y="4648149"/>
              <a:ext cx="1371600" cy="1067435"/>
            </a:xfrm>
            <a:custGeom>
              <a:avLst/>
              <a:gdLst/>
              <a:ahLst/>
              <a:cxnLst/>
              <a:rect l="l" t="t" r="r" b="b"/>
              <a:pathLst>
                <a:path w="1371600" h="1067435">
                  <a:moveTo>
                    <a:pt x="1163764" y="0"/>
                  </a:moveTo>
                  <a:lnTo>
                    <a:pt x="213487" y="0"/>
                  </a:lnTo>
                  <a:lnTo>
                    <a:pt x="213487" y="708583"/>
                  </a:lnTo>
                  <a:lnTo>
                    <a:pt x="1163764" y="708583"/>
                  </a:lnTo>
                  <a:lnTo>
                    <a:pt x="1163764" y="0"/>
                  </a:lnTo>
                  <a:close/>
                </a:path>
                <a:path w="1371600" h="1067435">
                  <a:moveTo>
                    <a:pt x="1371600" y="981760"/>
                  </a:moveTo>
                  <a:lnTo>
                    <a:pt x="0" y="981760"/>
                  </a:lnTo>
                  <a:lnTo>
                    <a:pt x="0" y="1066850"/>
                  </a:lnTo>
                  <a:lnTo>
                    <a:pt x="1371600" y="1066850"/>
                  </a:lnTo>
                  <a:lnTo>
                    <a:pt x="1371600" y="981760"/>
                  </a:lnTo>
                  <a:close/>
                </a:path>
                <a:path w="1371600" h="1067435">
                  <a:moveTo>
                    <a:pt x="1371600" y="981748"/>
                  </a:moveTo>
                  <a:lnTo>
                    <a:pt x="1163701" y="744270"/>
                  </a:lnTo>
                  <a:lnTo>
                    <a:pt x="212090" y="744270"/>
                  </a:lnTo>
                  <a:lnTo>
                    <a:pt x="0" y="981748"/>
                  </a:lnTo>
                  <a:lnTo>
                    <a:pt x="1371600" y="981748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24400" y="4648149"/>
              <a:ext cx="1371600" cy="1067435"/>
            </a:xfrm>
            <a:custGeom>
              <a:avLst/>
              <a:gdLst/>
              <a:ahLst/>
              <a:cxnLst/>
              <a:rect l="l" t="t" r="r" b="b"/>
              <a:pathLst>
                <a:path w="1371600" h="1067435">
                  <a:moveTo>
                    <a:pt x="213487" y="708583"/>
                  </a:moveTo>
                  <a:lnTo>
                    <a:pt x="1163764" y="708583"/>
                  </a:lnTo>
                  <a:lnTo>
                    <a:pt x="1163764" y="0"/>
                  </a:lnTo>
                  <a:lnTo>
                    <a:pt x="213487" y="0"/>
                  </a:lnTo>
                  <a:lnTo>
                    <a:pt x="213487" y="708583"/>
                  </a:lnTo>
                  <a:close/>
                </a:path>
                <a:path w="1371600" h="1067435">
                  <a:moveTo>
                    <a:pt x="212089" y="744270"/>
                  </a:moveTo>
                  <a:lnTo>
                    <a:pt x="0" y="981748"/>
                  </a:lnTo>
                  <a:lnTo>
                    <a:pt x="1371600" y="981748"/>
                  </a:lnTo>
                  <a:lnTo>
                    <a:pt x="1163701" y="744270"/>
                  </a:lnTo>
                  <a:lnTo>
                    <a:pt x="212089" y="744270"/>
                  </a:lnTo>
                  <a:close/>
                </a:path>
                <a:path w="1371600" h="1067435">
                  <a:moveTo>
                    <a:pt x="0" y="1066850"/>
                  </a:moveTo>
                  <a:lnTo>
                    <a:pt x="1371600" y="1066850"/>
                  </a:lnTo>
                  <a:lnTo>
                    <a:pt x="1371600" y="981753"/>
                  </a:lnTo>
                  <a:lnTo>
                    <a:pt x="0" y="981753"/>
                  </a:lnTo>
                  <a:lnTo>
                    <a:pt x="0" y="1066850"/>
                  </a:lnTo>
                  <a:close/>
                </a:path>
                <a:path w="1371600" h="1067435">
                  <a:moveTo>
                    <a:pt x="265811" y="629462"/>
                  </a:moveTo>
                  <a:lnTo>
                    <a:pt x="1114234" y="629462"/>
                  </a:lnTo>
                  <a:lnTo>
                    <a:pt x="1114234" y="75272"/>
                  </a:lnTo>
                  <a:lnTo>
                    <a:pt x="265811" y="75272"/>
                  </a:lnTo>
                  <a:lnTo>
                    <a:pt x="265811" y="629462"/>
                  </a:lnTo>
                  <a:close/>
                </a:path>
                <a:path w="1371600" h="1067435">
                  <a:moveTo>
                    <a:pt x="210692" y="768019"/>
                  </a:moveTo>
                  <a:lnTo>
                    <a:pt x="185165" y="795705"/>
                  </a:lnTo>
                  <a:lnTo>
                    <a:pt x="1189101" y="795705"/>
                  </a:lnTo>
                  <a:lnTo>
                    <a:pt x="1163701" y="768019"/>
                  </a:lnTo>
                  <a:lnTo>
                    <a:pt x="210692" y="768019"/>
                  </a:lnTo>
                  <a:close/>
                </a:path>
                <a:path w="1371600" h="1067435">
                  <a:moveTo>
                    <a:pt x="394462" y="904544"/>
                  </a:moveTo>
                  <a:lnTo>
                    <a:pt x="377571" y="932230"/>
                  </a:lnTo>
                  <a:lnTo>
                    <a:pt x="1001140" y="932230"/>
                  </a:lnTo>
                  <a:lnTo>
                    <a:pt x="984123" y="904544"/>
                  </a:lnTo>
                  <a:lnTo>
                    <a:pt x="394462" y="904544"/>
                  </a:lnTo>
                  <a:close/>
                </a:path>
                <a:path w="1371600" h="1067435">
                  <a:moveTo>
                    <a:pt x="179577" y="813485"/>
                  </a:moveTo>
                  <a:lnTo>
                    <a:pt x="152653" y="843203"/>
                  </a:lnTo>
                  <a:lnTo>
                    <a:pt x="1224534" y="843203"/>
                  </a:lnTo>
                  <a:lnTo>
                    <a:pt x="1196213" y="813485"/>
                  </a:lnTo>
                  <a:lnTo>
                    <a:pt x="179577" y="813485"/>
                  </a:lnTo>
                  <a:close/>
                </a:path>
                <a:path w="1371600" h="1067435">
                  <a:moveTo>
                    <a:pt x="147065" y="857046"/>
                  </a:moveTo>
                  <a:lnTo>
                    <a:pt x="118745" y="886764"/>
                  </a:lnTo>
                  <a:lnTo>
                    <a:pt x="1261237" y="886764"/>
                  </a:lnTo>
                  <a:lnTo>
                    <a:pt x="1231519" y="857046"/>
                  </a:lnTo>
                  <a:lnTo>
                    <a:pt x="147065" y="85704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477000" y="4800600"/>
            <a:ext cx="2133600" cy="413384"/>
          </a:xfrm>
          <a:prstGeom prst="rect">
            <a:avLst/>
          </a:prstGeom>
          <a:solidFill>
            <a:srgbClr val="FFFFFF"/>
          </a:solidFill>
          <a:ln w="15240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563880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Times New Roman"/>
                <a:cs typeface="Times New Roman"/>
              </a:rPr>
              <a:t>Debugger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95500" y="1844039"/>
            <a:ext cx="76200" cy="357505"/>
          </a:xfrm>
          <a:custGeom>
            <a:avLst/>
            <a:gdLst/>
            <a:ahLst/>
            <a:cxnLst/>
            <a:rect l="l" t="t" r="r" b="b"/>
            <a:pathLst>
              <a:path w="76200" h="357505">
                <a:moveTo>
                  <a:pt x="30480" y="280924"/>
                </a:moveTo>
                <a:lnTo>
                  <a:pt x="0" y="280924"/>
                </a:lnTo>
                <a:lnTo>
                  <a:pt x="38100" y="357124"/>
                </a:lnTo>
                <a:lnTo>
                  <a:pt x="69850" y="293624"/>
                </a:lnTo>
                <a:lnTo>
                  <a:pt x="30480" y="293624"/>
                </a:lnTo>
                <a:lnTo>
                  <a:pt x="30480" y="280924"/>
                </a:lnTo>
                <a:close/>
              </a:path>
              <a:path w="76200" h="357505">
                <a:moveTo>
                  <a:pt x="45719" y="0"/>
                </a:moveTo>
                <a:lnTo>
                  <a:pt x="30480" y="0"/>
                </a:lnTo>
                <a:lnTo>
                  <a:pt x="30480" y="293624"/>
                </a:lnTo>
                <a:lnTo>
                  <a:pt x="45719" y="293624"/>
                </a:lnTo>
                <a:lnTo>
                  <a:pt x="45719" y="0"/>
                </a:lnTo>
                <a:close/>
              </a:path>
              <a:path w="76200" h="357505">
                <a:moveTo>
                  <a:pt x="76200" y="280924"/>
                </a:moveTo>
                <a:lnTo>
                  <a:pt x="45719" y="280924"/>
                </a:lnTo>
                <a:lnTo>
                  <a:pt x="45719" y="293624"/>
                </a:lnTo>
                <a:lnTo>
                  <a:pt x="69850" y="293624"/>
                </a:lnTo>
                <a:lnTo>
                  <a:pt x="76200" y="280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95500" y="2630423"/>
            <a:ext cx="76200" cy="341630"/>
          </a:xfrm>
          <a:custGeom>
            <a:avLst/>
            <a:gdLst/>
            <a:ahLst/>
            <a:cxnLst/>
            <a:rect l="l" t="t" r="r" b="b"/>
            <a:pathLst>
              <a:path w="76200" h="341630">
                <a:moveTo>
                  <a:pt x="30480" y="265049"/>
                </a:moveTo>
                <a:lnTo>
                  <a:pt x="0" y="265049"/>
                </a:lnTo>
                <a:lnTo>
                  <a:pt x="38100" y="341249"/>
                </a:lnTo>
                <a:lnTo>
                  <a:pt x="69850" y="277749"/>
                </a:lnTo>
                <a:lnTo>
                  <a:pt x="30480" y="277749"/>
                </a:lnTo>
                <a:lnTo>
                  <a:pt x="30480" y="265049"/>
                </a:lnTo>
                <a:close/>
              </a:path>
              <a:path w="76200" h="341630">
                <a:moveTo>
                  <a:pt x="45719" y="0"/>
                </a:moveTo>
                <a:lnTo>
                  <a:pt x="30480" y="0"/>
                </a:lnTo>
                <a:lnTo>
                  <a:pt x="30480" y="277749"/>
                </a:lnTo>
                <a:lnTo>
                  <a:pt x="45719" y="277749"/>
                </a:lnTo>
                <a:lnTo>
                  <a:pt x="45719" y="0"/>
                </a:lnTo>
                <a:close/>
              </a:path>
              <a:path w="76200" h="341630">
                <a:moveTo>
                  <a:pt x="76200" y="265049"/>
                </a:moveTo>
                <a:lnTo>
                  <a:pt x="45719" y="265049"/>
                </a:lnTo>
                <a:lnTo>
                  <a:pt x="45719" y="277749"/>
                </a:lnTo>
                <a:lnTo>
                  <a:pt x="69850" y="277749"/>
                </a:lnTo>
                <a:lnTo>
                  <a:pt x="76200" y="265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95500" y="3368040"/>
            <a:ext cx="76200" cy="357505"/>
          </a:xfrm>
          <a:custGeom>
            <a:avLst/>
            <a:gdLst/>
            <a:ahLst/>
            <a:cxnLst/>
            <a:rect l="l" t="t" r="r" b="b"/>
            <a:pathLst>
              <a:path w="76200" h="357504">
                <a:moveTo>
                  <a:pt x="30480" y="280924"/>
                </a:moveTo>
                <a:lnTo>
                  <a:pt x="0" y="280924"/>
                </a:lnTo>
                <a:lnTo>
                  <a:pt x="38100" y="357124"/>
                </a:lnTo>
                <a:lnTo>
                  <a:pt x="69786" y="293751"/>
                </a:lnTo>
                <a:lnTo>
                  <a:pt x="30480" y="293751"/>
                </a:lnTo>
                <a:lnTo>
                  <a:pt x="30480" y="280924"/>
                </a:lnTo>
                <a:close/>
              </a:path>
              <a:path w="76200" h="357504">
                <a:moveTo>
                  <a:pt x="45719" y="0"/>
                </a:moveTo>
                <a:lnTo>
                  <a:pt x="30480" y="0"/>
                </a:lnTo>
                <a:lnTo>
                  <a:pt x="30480" y="293751"/>
                </a:lnTo>
                <a:lnTo>
                  <a:pt x="45719" y="293751"/>
                </a:lnTo>
                <a:lnTo>
                  <a:pt x="45719" y="0"/>
                </a:lnTo>
                <a:close/>
              </a:path>
              <a:path w="76200" h="357504">
                <a:moveTo>
                  <a:pt x="76200" y="280924"/>
                </a:moveTo>
                <a:lnTo>
                  <a:pt x="45719" y="280924"/>
                </a:lnTo>
                <a:lnTo>
                  <a:pt x="45719" y="293751"/>
                </a:lnTo>
                <a:lnTo>
                  <a:pt x="69786" y="293751"/>
                </a:lnTo>
                <a:lnTo>
                  <a:pt x="76200" y="280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5500" y="4154423"/>
            <a:ext cx="76200" cy="341630"/>
          </a:xfrm>
          <a:custGeom>
            <a:avLst/>
            <a:gdLst/>
            <a:ahLst/>
            <a:cxnLst/>
            <a:rect l="l" t="t" r="r" b="b"/>
            <a:pathLst>
              <a:path w="76200" h="341629">
                <a:moveTo>
                  <a:pt x="30480" y="265049"/>
                </a:moveTo>
                <a:lnTo>
                  <a:pt x="0" y="265049"/>
                </a:lnTo>
                <a:lnTo>
                  <a:pt x="38100" y="341249"/>
                </a:lnTo>
                <a:lnTo>
                  <a:pt x="69850" y="277749"/>
                </a:lnTo>
                <a:lnTo>
                  <a:pt x="30480" y="277749"/>
                </a:lnTo>
                <a:lnTo>
                  <a:pt x="30480" y="265049"/>
                </a:lnTo>
                <a:close/>
              </a:path>
              <a:path w="76200" h="341629">
                <a:moveTo>
                  <a:pt x="45719" y="0"/>
                </a:moveTo>
                <a:lnTo>
                  <a:pt x="30480" y="0"/>
                </a:lnTo>
                <a:lnTo>
                  <a:pt x="30480" y="277749"/>
                </a:lnTo>
                <a:lnTo>
                  <a:pt x="45719" y="277749"/>
                </a:lnTo>
                <a:lnTo>
                  <a:pt x="45719" y="0"/>
                </a:lnTo>
                <a:close/>
              </a:path>
              <a:path w="76200" h="341629">
                <a:moveTo>
                  <a:pt x="76200" y="265049"/>
                </a:moveTo>
                <a:lnTo>
                  <a:pt x="45719" y="265049"/>
                </a:lnTo>
                <a:lnTo>
                  <a:pt x="45719" y="277749"/>
                </a:lnTo>
                <a:lnTo>
                  <a:pt x="69850" y="277749"/>
                </a:lnTo>
                <a:lnTo>
                  <a:pt x="76200" y="265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95500" y="4892040"/>
            <a:ext cx="76200" cy="357505"/>
          </a:xfrm>
          <a:custGeom>
            <a:avLst/>
            <a:gdLst/>
            <a:ahLst/>
            <a:cxnLst/>
            <a:rect l="l" t="t" r="r" b="b"/>
            <a:pathLst>
              <a:path w="76200" h="357504">
                <a:moveTo>
                  <a:pt x="30480" y="280924"/>
                </a:moveTo>
                <a:lnTo>
                  <a:pt x="0" y="280924"/>
                </a:lnTo>
                <a:lnTo>
                  <a:pt x="38100" y="357124"/>
                </a:lnTo>
                <a:lnTo>
                  <a:pt x="69850" y="293624"/>
                </a:lnTo>
                <a:lnTo>
                  <a:pt x="30480" y="293624"/>
                </a:lnTo>
                <a:lnTo>
                  <a:pt x="30480" y="280924"/>
                </a:lnTo>
                <a:close/>
              </a:path>
              <a:path w="76200" h="357504">
                <a:moveTo>
                  <a:pt x="45719" y="0"/>
                </a:moveTo>
                <a:lnTo>
                  <a:pt x="30480" y="0"/>
                </a:lnTo>
                <a:lnTo>
                  <a:pt x="30480" y="293624"/>
                </a:lnTo>
                <a:lnTo>
                  <a:pt x="45719" y="293624"/>
                </a:lnTo>
                <a:lnTo>
                  <a:pt x="45719" y="0"/>
                </a:lnTo>
                <a:close/>
              </a:path>
              <a:path w="76200" h="357504">
                <a:moveTo>
                  <a:pt x="76200" y="280924"/>
                </a:moveTo>
                <a:lnTo>
                  <a:pt x="45719" y="280924"/>
                </a:lnTo>
                <a:lnTo>
                  <a:pt x="45719" y="293624"/>
                </a:lnTo>
                <a:lnTo>
                  <a:pt x="69850" y="293624"/>
                </a:lnTo>
                <a:lnTo>
                  <a:pt x="76200" y="280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07257" y="1630172"/>
            <a:ext cx="1136015" cy="3841750"/>
          </a:xfrm>
          <a:custGeom>
            <a:avLst/>
            <a:gdLst/>
            <a:ahLst/>
            <a:cxnLst/>
            <a:rect l="l" t="t" r="r" b="b"/>
            <a:pathLst>
              <a:path w="1136014" h="3841750">
                <a:moveTo>
                  <a:pt x="25423" y="3823549"/>
                </a:moveTo>
                <a:lnTo>
                  <a:pt x="0" y="3826129"/>
                </a:lnTo>
                <a:lnTo>
                  <a:pt x="1524" y="3841368"/>
                </a:lnTo>
                <a:lnTo>
                  <a:pt x="28702" y="3838448"/>
                </a:lnTo>
                <a:lnTo>
                  <a:pt x="56388" y="3829939"/>
                </a:lnTo>
                <a:lnTo>
                  <a:pt x="68497" y="3823716"/>
                </a:lnTo>
                <a:lnTo>
                  <a:pt x="24892" y="3823716"/>
                </a:lnTo>
                <a:lnTo>
                  <a:pt x="25423" y="3823549"/>
                </a:lnTo>
                <a:close/>
              </a:path>
              <a:path w="1136014" h="3841750">
                <a:moveTo>
                  <a:pt x="26289" y="3823462"/>
                </a:moveTo>
                <a:lnTo>
                  <a:pt x="25423" y="3823549"/>
                </a:lnTo>
                <a:lnTo>
                  <a:pt x="24892" y="3823716"/>
                </a:lnTo>
                <a:lnTo>
                  <a:pt x="26289" y="3823462"/>
                </a:lnTo>
                <a:close/>
              </a:path>
              <a:path w="1136014" h="3841750">
                <a:moveTo>
                  <a:pt x="68991" y="3823462"/>
                </a:moveTo>
                <a:lnTo>
                  <a:pt x="26289" y="3823462"/>
                </a:lnTo>
                <a:lnTo>
                  <a:pt x="24892" y="3823716"/>
                </a:lnTo>
                <a:lnTo>
                  <a:pt x="68497" y="3823716"/>
                </a:lnTo>
                <a:lnTo>
                  <a:pt x="68991" y="3823462"/>
                </a:lnTo>
                <a:close/>
              </a:path>
              <a:path w="1136014" h="3841750">
                <a:moveTo>
                  <a:pt x="50608" y="3815679"/>
                </a:moveTo>
                <a:lnTo>
                  <a:pt x="25423" y="3823549"/>
                </a:lnTo>
                <a:lnTo>
                  <a:pt x="26289" y="3823462"/>
                </a:lnTo>
                <a:lnTo>
                  <a:pt x="68991" y="3823462"/>
                </a:lnTo>
                <a:lnTo>
                  <a:pt x="83572" y="3815968"/>
                </a:lnTo>
                <a:lnTo>
                  <a:pt x="50038" y="3815968"/>
                </a:lnTo>
                <a:lnTo>
                  <a:pt x="50608" y="3815679"/>
                </a:lnTo>
                <a:close/>
              </a:path>
              <a:path w="1136014" h="3841750">
                <a:moveTo>
                  <a:pt x="51307" y="3815461"/>
                </a:moveTo>
                <a:lnTo>
                  <a:pt x="50608" y="3815679"/>
                </a:lnTo>
                <a:lnTo>
                  <a:pt x="50038" y="3815968"/>
                </a:lnTo>
                <a:lnTo>
                  <a:pt x="51307" y="3815461"/>
                </a:lnTo>
                <a:close/>
              </a:path>
              <a:path w="1136014" h="3841750">
                <a:moveTo>
                  <a:pt x="84358" y="3815461"/>
                </a:moveTo>
                <a:lnTo>
                  <a:pt x="51307" y="3815461"/>
                </a:lnTo>
                <a:lnTo>
                  <a:pt x="50038" y="3815968"/>
                </a:lnTo>
                <a:lnTo>
                  <a:pt x="83572" y="3815968"/>
                </a:lnTo>
                <a:lnTo>
                  <a:pt x="83819" y="3815841"/>
                </a:lnTo>
                <a:lnTo>
                  <a:pt x="84358" y="3815461"/>
                </a:lnTo>
                <a:close/>
              </a:path>
              <a:path w="1136014" h="3841750">
                <a:moveTo>
                  <a:pt x="102487" y="3802633"/>
                </a:moveTo>
                <a:lnTo>
                  <a:pt x="76327" y="3802633"/>
                </a:lnTo>
                <a:lnTo>
                  <a:pt x="75438" y="3803141"/>
                </a:lnTo>
                <a:lnTo>
                  <a:pt x="50608" y="3815679"/>
                </a:lnTo>
                <a:lnTo>
                  <a:pt x="51307" y="3815461"/>
                </a:lnTo>
                <a:lnTo>
                  <a:pt x="84358" y="3815461"/>
                </a:lnTo>
                <a:lnTo>
                  <a:pt x="102487" y="3802633"/>
                </a:lnTo>
                <a:close/>
              </a:path>
              <a:path w="1136014" h="3841750">
                <a:moveTo>
                  <a:pt x="75723" y="3802940"/>
                </a:moveTo>
                <a:lnTo>
                  <a:pt x="75325" y="3803141"/>
                </a:lnTo>
                <a:lnTo>
                  <a:pt x="75723" y="3802940"/>
                </a:lnTo>
                <a:close/>
              </a:path>
              <a:path w="1136014" h="3841750">
                <a:moveTo>
                  <a:pt x="76327" y="3802633"/>
                </a:moveTo>
                <a:lnTo>
                  <a:pt x="75723" y="3802940"/>
                </a:lnTo>
                <a:lnTo>
                  <a:pt x="75438" y="3803141"/>
                </a:lnTo>
                <a:lnTo>
                  <a:pt x="76327" y="3802633"/>
                </a:lnTo>
                <a:close/>
              </a:path>
              <a:path w="1136014" h="3841750">
                <a:moveTo>
                  <a:pt x="124092" y="3784727"/>
                </a:moveTo>
                <a:lnTo>
                  <a:pt x="101472" y="3784727"/>
                </a:lnTo>
                <a:lnTo>
                  <a:pt x="100838" y="3785234"/>
                </a:lnTo>
                <a:lnTo>
                  <a:pt x="75723" y="3802940"/>
                </a:lnTo>
                <a:lnTo>
                  <a:pt x="76327" y="3802633"/>
                </a:lnTo>
                <a:lnTo>
                  <a:pt x="102487" y="3802633"/>
                </a:lnTo>
                <a:lnTo>
                  <a:pt x="110743" y="3796791"/>
                </a:lnTo>
                <a:lnTo>
                  <a:pt x="124092" y="3784727"/>
                </a:lnTo>
                <a:close/>
              </a:path>
              <a:path w="1136014" h="3841750">
                <a:moveTo>
                  <a:pt x="101140" y="3784962"/>
                </a:moveTo>
                <a:lnTo>
                  <a:pt x="100754" y="3785234"/>
                </a:lnTo>
                <a:lnTo>
                  <a:pt x="101140" y="3784962"/>
                </a:lnTo>
                <a:close/>
              </a:path>
              <a:path w="1136014" h="3841750">
                <a:moveTo>
                  <a:pt x="101472" y="3784727"/>
                </a:moveTo>
                <a:lnTo>
                  <a:pt x="101140" y="3784962"/>
                </a:lnTo>
                <a:lnTo>
                  <a:pt x="100838" y="3785234"/>
                </a:lnTo>
                <a:lnTo>
                  <a:pt x="101472" y="3784727"/>
                </a:lnTo>
                <a:close/>
              </a:path>
              <a:path w="1136014" h="3841750">
                <a:moveTo>
                  <a:pt x="147231" y="3761866"/>
                </a:moveTo>
                <a:lnTo>
                  <a:pt x="126745" y="3761866"/>
                </a:lnTo>
                <a:lnTo>
                  <a:pt x="126238" y="3762375"/>
                </a:lnTo>
                <a:lnTo>
                  <a:pt x="101140" y="3784962"/>
                </a:lnTo>
                <a:lnTo>
                  <a:pt x="101472" y="3784727"/>
                </a:lnTo>
                <a:lnTo>
                  <a:pt x="124092" y="3784727"/>
                </a:lnTo>
                <a:lnTo>
                  <a:pt x="137159" y="3772916"/>
                </a:lnTo>
                <a:lnTo>
                  <a:pt x="147231" y="3761866"/>
                </a:lnTo>
                <a:close/>
              </a:path>
              <a:path w="1136014" h="3841750">
                <a:moveTo>
                  <a:pt x="126483" y="3762103"/>
                </a:moveTo>
                <a:lnTo>
                  <a:pt x="126182" y="3762375"/>
                </a:lnTo>
                <a:lnTo>
                  <a:pt x="126483" y="3762103"/>
                </a:lnTo>
                <a:close/>
              </a:path>
              <a:path w="1136014" h="3841750">
                <a:moveTo>
                  <a:pt x="126745" y="3761866"/>
                </a:moveTo>
                <a:lnTo>
                  <a:pt x="126483" y="3762103"/>
                </a:lnTo>
                <a:lnTo>
                  <a:pt x="126238" y="3762375"/>
                </a:lnTo>
                <a:lnTo>
                  <a:pt x="126745" y="3761866"/>
                </a:lnTo>
                <a:close/>
              </a:path>
              <a:path w="1136014" h="3841750">
                <a:moveTo>
                  <a:pt x="219130" y="3665474"/>
                </a:moveTo>
                <a:lnTo>
                  <a:pt x="201421" y="3665474"/>
                </a:lnTo>
                <a:lnTo>
                  <a:pt x="176530" y="3702430"/>
                </a:lnTo>
                <a:lnTo>
                  <a:pt x="151383" y="3734689"/>
                </a:lnTo>
                <a:lnTo>
                  <a:pt x="126483" y="3762103"/>
                </a:lnTo>
                <a:lnTo>
                  <a:pt x="126745" y="3761866"/>
                </a:lnTo>
                <a:lnTo>
                  <a:pt x="147231" y="3761866"/>
                </a:lnTo>
                <a:lnTo>
                  <a:pt x="163321" y="3744214"/>
                </a:lnTo>
                <a:lnTo>
                  <a:pt x="188976" y="3711193"/>
                </a:lnTo>
                <a:lnTo>
                  <a:pt x="214121" y="3673855"/>
                </a:lnTo>
                <a:lnTo>
                  <a:pt x="219130" y="3665474"/>
                </a:lnTo>
                <a:close/>
              </a:path>
              <a:path w="1136014" h="3841750">
                <a:moveTo>
                  <a:pt x="151765" y="3734180"/>
                </a:moveTo>
                <a:lnTo>
                  <a:pt x="151305" y="3734689"/>
                </a:lnTo>
                <a:lnTo>
                  <a:pt x="151765" y="3734180"/>
                </a:lnTo>
                <a:close/>
              </a:path>
              <a:path w="1136014" h="3841750">
                <a:moveTo>
                  <a:pt x="176783" y="3702050"/>
                </a:moveTo>
                <a:lnTo>
                  <a:pt x="176487" y="3702430"/>
                </a:lnTo>
                <a:lnTo>
                  <a:pt x="176783" y="3702050"/>
                </a:lnTo>
                <a:close/>
              </a:path>
              <a:path w="1136014" h="3841750">
                <a:moveTo>
                  <a:pt x="243079" y="3624579"/>
                </a:moveTo>
                <a:lnTo>
                  <a:pt x="225806" y="3624579"/>
                </a:lnTo>
                <a:lnTo>
                  <a:pt x="201188" y="3665820"/>
                </a:lnTo>
                <a:lnTo>
                  <a:pt x="201421" y="3665474"/>
                </a:lnTo>
                <a:lnTo>
                  <a:pt x="219130" y="3665474"/>
                </a:lnTo>
                <a:lnTo>
                  <a:pt x="239014" y="3632200"/>
                </a:lnTo>
                <a:lnTo>
                  <a:pt x="243079" y="3624579"/>
                </a:lnTo>
                <a:close/>
              </a:path>
              <a:path w="1136014" h="3841750">
                <a:moveTo>
                  <a:pt x="289719" y="3530854"/>
                </a:moveTo>
                <a:lnTo>
                  <a:pt x="273050" y="3530854"/>
                </a:lnTo>
                <a:lnTo>
                  <a:pt x="249555" y="3580003"/>
                </a:lnTo>
                <a:lnTo>
                  <a:pt x="225552" y="3624961"/>
                </a:lnTo>
                <a:lnTo>
                  <a:pt x="225806" y="3624579"/>
                </a:lnTo>
                <a:lnTo>
                  <a:pt x="243079" y="3624579"/>
                </a:lnTo>
                <a:lnTo>
                  <a:pt x="263270" y="3586733"/>
                </a:lnTo>
                <a:lnTo>
                  <a:pt x="286893" y="3537330"/>
                </a:lnTo>
                <a:lnTo>
                  <a:pt x="289719" y="3530854"/>
                </a:lnTo>
                <a:close/>
              </a:path>
              <a:path w="1136014" h="3841750">
                <a:moveTo>
                  <a:pt x="249681" y="3579622"/>
                </a:moveTo>
                <a:lnTo>
                  <a:pt x="249479" y="3580003"/>
                </a:lnTo>
                <a:lnTo>
                  <a:pt x="249681" y="3579622"/>
                </a:lnTo>
                <a:close/>
              </a:path>
              <a:path w="1136014" h="3841750">
                <a:moveTo>
                  <a:pt x="312381" y="3478403"/>
                </a:moveTo>
                <a:lnTo>
                  <a:pt x="296037" y="3478403"/>
                </a:lnTo>
                <a:lnTo>
                  <a:pt x="272922" y="3531107"/>
                </a:lnTo>
                <a:lnTo>
                  <a:pt x="273050" y="3530854"/>
                </a:lnTo>
                <a:lnTo>
                  <a:pt x="289719" y="3530854"/>
                </a:lnTo>
                <a:lnTo>
                  <a:pt x="310006" y="3484372"/>
                </a:lnTo>
                <a:lnTo>
                  <a:pt x="312381" y="3478403"/>
                </a:lnTo>
                <a:close/>
              </a:path>
              <a:path w="1136014" h="3841750">
                <a:moveTo>
                  <a:pt x="355945" y="3362959"/>
                </a:moveTo>
                <a:lnTo>
                  <a:pt x="339852" y="3362959"/>
                </a:lnTo>
                <a:lnTo>
                  <a:pt x="318262" y="3422523"/>
                </a:lnTo>
                <a:lnTo>
                  <a:pt x="295909" y="3478656"/>
                </a:lnTo>
                <a:lnTo>
                  <a:pt x="296037" y="3478403"/>
                </a:lnTo>
                <a:lnTo>
                  <a:pt x="312381" y="3478403"/>
                </a:lnTo>
                <a:lnTo>
                  <a:pt x="332486" y="3427856"/>
                </a:lnTo>
                <a:lnTo>
                  <a:pt x="354203" y="3368166"/>
                </a:lnTo>
                <a:lnTo>
                  <a:pt x="355945" y="3362959"/>
                </a:lnTo>
                <a:close/>
              </a:path>
              <a:path w="1136014" h="3841750">
                <a:moveTo>
                  <a:pt x="318262" y="3422269"/>
                </a:moveTo>
                <a:lnTo>
                  <a:pt x="318161" y="3422523"/>
                </a:lnTo>
                <a:lnTo>
                  <a:pt x="318262" y="3422269"/>
                </a:lnTo>
                <a:close/>
              </a:path>
              <a:path w="1136014" h="3841750">
                <a:moveTo>
                  <a:pt x="396862" y="3234944"/>
                </a:moveTo>
                <a:lnTo>
                  <a:pt x="381000" y="3234944"/>
                </a:lnTo>
                <a:lnTo>
                  <a:pt x="360806" y="3300603"/>
                </a:lnTo>
                <a:lnTo>
                  <a:pt x="339725" y="3363214"/>
                </a:lnTo>
                <a:lnTo>
                  <a:pt x="339852" y="3362959"/>
                </a:lnTo>
                <a:lnTo>
                  <a:pt x="355945" y="3362959"/>
                </a:lnTo>
                <a:lnTo>
                  <a:pt x="375284" y="3305175"/>
                </a:lnTo>
                <a:lnTo>
                  <a:pt x="395605" y="3239389"/>
                </a:lnTo>
                <a:lnTo>
                  <a:pt x="396862" y="3234944"/>
                </a:lnTo>
                <a:close/>
              </a:path>
              <a:path w="1136014" h="3841750">
                <a:moveTo>
                  <a:pt x="360806" y="3300349"/>
                </a:moveTo>
                <a:lnTo>
                  <a:pt x="360721" y="3300603"/>
                </a:lnTo>
                <a:lnTo>
                  <a:pt x="360806" y="3300349"/>
                </a:lnTo>
                <a:close/>
              </a:path>
              <a:path w="1136014" h="3841750">
                <a:moveTo>
                  <a:pt x="511655" y="2707640"/>
                </a:moveTo>
                <a:lnTo>
                  <a:pt x="496316" y="2707640"/>
                </a:lnTo>
                <a:lnTo>
                  <a:pt x="482981" y="2789301"/>
                </a:lnTo>
                <a:lnTo>
                  <a:pt x="468503" y="2868929"/>
                </a:lnTo>
                <a:lnTo>
                  <a:pt x="452881" y="2946654"/>
                </a:lnTo>
                <a:lnTo>
                  <a:pt x="436371" y="3022346"/>
                </a:lnTo>
                <a:lnTo>
                  <a:pt x="418719" y="3095752"/>
                </a:lnTo>
                <a:lnTo>
                  <a:pt x="400304" y="3166745"/>
                </a:lnTo>
                <a:lnTo>
                  <a:pt x="380872" y="3235071"/>
                </a:lnTo>
                <a:lnTo>
                  <a:pt x="381000" y="3234944"/>
                </a:lnTo>
                <a:lnTo>
                  <a:pt x="396862" y="3234944"/>
                </a:lnTo>
                <a:lnTo>
                  <a:pt x="415036" y="3170682"/>
                </a:lnTo>
                <a:lnTo>
                  <a:pt x="433578" y="3099435"/>
                </a:lnTo>
                <a:lnTo>
                  <a:pt x="451231" y="3025775"/>
                </a:lnTo>
                <a:lnTo>
                  <a:pt x="467741" y="2949829"/>
                </a:lnTo>
                <a:lnTo>
                  <a:pt x="483489" y="2871723"/>
                </a:lnTo>
                <a:lnTo>
                  <a:pt x="497967" y="2791714"/>
                </a:lnTo>
                <a:lnTo>
                  <a:pt x="511302" y="2710053"/>
                </a:lnTo>
                <a:lnTo>
                  <a:pt x="511655" y="2707640"/>
                </a:lnTo>
                <a:close/>
              </a:path>
              <a:path w="1136014" h="3841750">
                <a:moveTo>
                  <a:pt x="400304" y="3166617"/>
                </a:moveTo>
                <a:lnTo>
                  <a:pt x="400267" y="3166745"/>
                </a:lnTo>
                <a:lnTo>
                  <a:pt x="400304" y="3166617"/>
                </a:lnTo>
                <a:close/>
              </a:path>
              <a:path w="1136014" h="3841750">
                <a:moveTo>
                  <a:pt x="418719" y="3095625"/>
                </a:moveTo>
                <a:close/>
              </a:path>
              <a:path w="1136014" h="3841750">
                <a:moveTo>
                  <a:pt x="436371" y="3022219"/>
                </a:moveTo>
                <a:close/>
              </a:path>
              <a:path w="1136014" h="3841750">
                <a:moveTo>
                  <a:pt x="452881" y="2946527"/>
                </a:moveTo>
                <a:close/>
              </a:path>
              <a:path w="1136014" h="3841750">
                <a:moveTo>
                  <a:pt x="468503" y="2868803"/>
                </a:moveTo>
                <a:close/>
              </a:path>
              <a:path w="1136014" h="3841750">
                <a:moveTo>
                  <a:pt x="482981" y="2789173"/>
                </a:moveTo>
                <a:lnTo>
                  <a:pt x="482957" y="2789301"/>
                </a:lnTo>
                <a:lnTo>
                  <a:pt x="482981" y="2789173"/>
                </a:lnTo>
                <a:close/>
              </a:path>
              <a:path w="1136014" h="3841750">
                <a:moveTo>
                  <a:pt x="1060700" y="30186"/>
                </a:moveTo>
                <a:lnTo>
                  <a:pt x="1024508" y="52577"/>
                </a:lnTo>
                <a:lnTo>
                  <a:pt x="971169" y="105155"/>
                </a:lnTo>
                <a:lnTo>
                  <a:pt x="945261" y="138302"/>
                </a:lnTo>
                <a:lnTo>
                  <a:pt x="919607" y="175640"/>
                </a:lnTo>
                <a:lnTo>
                  <a:pt x="894461" y="217169"/>
                </a:lnTo>
                <a:lnTo>
                  <a:pt x="869950" y="262763"/>
                </a:lnTo>
                <a:lnTo>
                  <a:pt x="845819" y="312038"/>
                </a:lnTo>
                <a:lnTo>
                  <a:pt x="822452" y="365125"/>
                </a:lnTo>
                <a:lnTo>
                  <a:pt x="799719" y="421639"/>
                </a:lnTo>
                <a:lnTo>
                  <a:pt x="777620" y="481329"/>
                </a:lnTo>
                <a:lnTo>
                  <a:pt x="756157" y="544322"/>
                </a:lnTo>
                <a:lnTo>
                  <a:pt x="735711" y="610107"/>
                </a:lnTo>
                <a:lnTo>
                  <a:pt x="716026" y="678814"/>
                </a:lnTo>
                <a:lnTo>
                  <a:pt x="697103" y="750062"/>
                </a:lnTo>
                <a:lnTo>
                  <a:pt x="679195" y="823722"/>
                </a:lnTo>
                <a:lnTo>
                  <a:pt x="662305" y="899667"/>
                </a:lnTo>
                <a:lnTo>
                  <a:pt x="646557" y="977773"/>
                </a:lnTo>
                <a:lnTo>
                  <a:pt x="631825" y="1057655"/>
                </a:lnTo>
                <a:lnTo>
                  <a:pt x="618236" y="1139443"/>
                </a:lnTo>
                <a:lnTo>
                  <a:pt x="605917" y="1222755"/>
                </a:lnTo>
                <a:lnTo>
                  <a:pt x="585089" y="1393316"/>
                </a:lnTo>
                <a:lnTo>
                  <a:pt x="569594" y="1568068"/>
                </a:lnTo>
                <a:lnTo>
                  <a:pt x="564133" y="1656714"/>
                </a:lnTo>
                <a:lnTo>
                  <a:pt x="559943" y="1745741"/>
                </a:lnTo>
                <a:lnTo>
                  <a:pt x="557653" y="1835530"/>
                </a:lnTo>
                <a:lnTo>
                  <a:pt x="555868" y="2014346"/>
                </a:lnTo>
                <a:lnTo>
                  <a:pt x="553466" y="2103247"/>
                </a:lnTo>
                <a:lnTo>
                  <a:pt x="549529" y="2192020"/>
                </a:lnTo>
                <a:lnTo>
                  <a:pt x="544068" y="2280285"/>
                </a:lnTo>
                <a:lnTo>
                  <a:pt x="528955" y="2454783"/>
                </a:lnTo>
                <a:lnTo>
                  <a:pt x="508381" y="2624835"/>
                </a:lnTo>
                <a:lnTo>
                  <a:pt x="496189" y="2707766"/>
                </a:lnTo>
                <a:lnTo>
                  <a:pt x="511655" y="2707640"/>
                </a:lnTo>
                <a:lnTo>
                  <a:pt x="523494" y="2626741"/>
                </a:lnTo>
                <a:lnTo>
                  <a:pt x="544068" y="2456179"/>
                </a:lnTo>
                <a:lnTo>
                  <a:pt x="559307" y="2281301"/>
                </a:lnTo>
                <a:lnTo>
                  <a:pt x="564769" y="2192782"/>
                </a:lnTo>
                <a:lnTo>
                  <a:pt x="568723" y="2103120"/>
                </a:lnTo>
                <a:lnTo>
                  <a:pt x="571122" y="2013965"/>
                </a:lnTo>
                <a:lnTo>
                  <a:pt x="572007" y="1924812"/>
                </a:lnTo>
                <a:lnTo>
                  <a:pt x="572780" y="1835150"/>
                </a:lnTo>
                <a:lnTo>
                  <a:pt x="575212" y="1745741"/>
                </a:lnTo>
                <a:lnTo>
                  <a:pt x="579255" y="1657477"/>
                </a:lnTo>
                <a:lnTo>
                  <a:pt x="584846" y="1569212"/>
                </a:lnTo>
                <a:lnTo>
                  <a:pt x="600179" y="1395094"/>
                </a:lnTo>
                <a:lnTo>
                  <a:pt x="600233" y="1394840"/>
                </a:lnTo>
                <a:lnTo>
                  <a:pt x="621014" y="1224914"/>
                </a:lnTo>
                <a:lnTo>
                  <a:pt x="633330" y="1141856"/>
                </a:lnTo>
                <a:lnTo>
                  <a:pt x="646790" y="1060450"/>
                </a:lnTo>
                <a:lnTo>
                  <a:pt x="661519" y="980693"/>
                </a:lnTo>
                <a:lnTo>
                  <a:pt x="677265" y="902969"/>
                </a:lnTo>
                <a:lnTo>
                  <a:pt x="694026" y="827277"/>
                </a:lnTo>
                <a:lnTo>
                  <a:pt x="711804" y="753872"/>
                </a:lnTo>
                <a:lnTo>
                  <a:pt x="711868" y="753744"/>
                </a:lnTo>
                <a:lnTo>
                  <a:pt x="730597" y="682878"/>
                </a:lnTo>
                <a:lnTo>
                  <a:pt x="750279" y="614552"/>
                </a:lnTo>
                <a:lnTo>
                  <a:pt x="770683" y="549148"/>
                </a:lnTo>
                <a:lnTo>
                  <a:pt x="791928" y="486537"/>
                </a:lnTo>
                <a:lnTo>
                  <a:pt x="813849" y="427227"/>
                </a:lnTo>
                <a:lnTo>
                  <a:pt x="836446" y="371220"/>
                </a:lnTo>
                <a:lnTo>
                  <a:pt x="859677" y="318642"/>
                </a:lnTo>
                <a:lnTo>
                  <a:pt x="883415" y="269875"/>
                </a:lnTo>
                <a:lnTo>
                  <a:pt x="907659" y="224916"/>
                </a:lnTo>
                <a:lnTo>
                  <a:pt x="932406" y="184023"/>
                </a:lnTo>
                <a:lnTo>
                  <a:pt x="957580" y="147065"/>
                </a:lnTo>
                <a:lnTo>
                  <a:pt x="957723" y="147065"/>
                </a:lnTo>
                <a:lnTo>
                  <a:pt x="982980" y="114807"/>
                </a:lnTo>
                <a:lnTo>
                  <a:pt x="1008162" y="87756"/>
                </a:lnTo>
                <a:lnTo>
                  <a:pt x="1007999" y="87756"/>
                </a:lnTo>
                <a:lnTo>
                  <a:pt x="1034288" y="64262"/>
                </a:lnTo>
                <a:lnTo>
                  <a:pt x="1034557" y="64262"/>
                </a:lnTo>
                <a:lnTo>
                  <a:pt x="1058802" y="47243"/>
                </a:lnTo>
                <a:lnTo>
                  <a:pt x="1058418" y="47243"/>
                </a:lnTo>
                <a:lnTo>
                  <a:pt x="1060069" y="46354"/>
                </a:lnTo>
                <a:lnTo>
                  <a:pt x="1060887" y="46354"/>
                </a:lnTo>
                <a:lnTo>
                  <a:pt x="1064909" y="44906"/>
                </a:lnTo>
                <a:lnTo>
                  <a:pt x="1060700" y="30186"/>
                </a:lnTo>
                <a:close/>
              </a:path>
              <a:path w="1136014" h="3841750">
                <a:moveTo>
                  <a:pt x="508381" y="2624582"/>
                </a:moveTo>
                <a:lnTo>
                  <a:pt x="508343" y="2624835"/>
                </a:lnTo>
                <a:lnTo>
                  <a:pt x="508381" y="2624582"/>
                </a:lnTo>
                <a:close/>
              </a:path>
              <a:path w="1136014" h="3841750">
                <a:moveTo>
                  <a:pt x="528955" y="2454529"/>
                </a:moveTo>
                <a:lnTo>
                  <a:pt x="528924" y="2454783"/>
                </a:lnTo>
                <a:lnTo>
                  <a:pt x="528955" y="2454529"/>
                </a:lnTo>
                <a:close/>
              </a:path>
              <a:path w="1136014" h="3841750">
                <a:moveTo>
                  <a:pt x="544068" y="2280158"/>
                </a:moveTo>
                <a:close/>
              </a:path>
              <a:path w="1136014" h="3841750">
                <a:moveTo>
                  <a:pt x="549529" y="2191892"/>
                </a:moveTo>
                <a:lnTo>
                  <a:pt x="549521" y="2192020"/>
                </a:lnTo>
                <a:lnTo>
                  <a:pt x="549529" y="2191892"/>
                </a:lnTo>
                <a:close/>
              </a:path>
              <a:path w="1136014" h="3841750">
                <a:moveTo>
                  <a:pt x="553466" y="2103120"/>
                </a:moveTo>
                <a:close/>
              </a:path>
              <a:path w="1136014" h="3841750">
                <a:moveTo>
                  <a:pt x="555879" y="2013965"/>
                </a:moveTo>
                <a:close/>
              </a:path>
              <a:path w="1136014" h="3841750">
                <a:moveTo>
                  <a:pt x="572773" y="1835403"/>
                </a:moveTo>
                <a:close/>
              </a:path>
              <a:path w="1136014" h="3841750">
                <a:moveTo>
                  <a:pt x="575188" y="1746250"/>
                </a:moveTo>
                <a:close/>
              </a:path>
              <a:path w="1136014" h="3841750">
                <a:moveTo>
                  <a:pt x="579255" y="1657477"/>
                </a:moveTo>
                <a:close/>
              </a:path>
              <a:path w="1136014" h="3841750">
                <a:moveTo>
                  <a:pt x="584846" y="1569212"/>
                </a:moveTo>
                <a:close/>
              </a:path>
              <a:path w="1136014" h="3841750">
                <a:moveTo>
                  <a:pt x="600233" y="1394840"/>
                </a:moveTo>
                <a:lnTo>
                  <a:pt x="600202" y="1395094"/>
                </a:lnTo>
                <a:lnTo>
                  <a:pt x="600233" y="1394840"/>
                </a:lnTo>
                <a:close/>
              </a:path>
              <a:path w="1136014" h="3841750">
                <a:moveTo>
                  <a:pt x="621048" y="1224788"/>
                </a:moveTo>
                <a:close/>
              </a:path>
              <a:path w="1136014" h="3841750">
                <a:moveTo>
                  <a:pt x="633369" y="1141729"/>
                </a:moveTo>
                <a:close/>
              </a:path>
              <a:path w="1136014" h="3841750">
                <a:moveTo>
                  <a:pt x="646834" y="1060323"/>
                </a:moveTo>
                <a:close/>
              </a:path>
              <a:path w="1136014" h="3841750">
                <a:moveTo>
                  <a:pt x="661568" y="980566"/>
                </a:moveTo>
                <a:close/>
              </a:path>
              <a:path w="1136014" h="3841750">
                <a:moveTo>
                  <a:pt x="677319" y="902842"/>
                </a:moveTo>
                <a:close/>
              </a:path>
              <a:path w="1136014" h="3841750">
                <a:moveTo>
                  <a:pt x="694085" y="827151"/>
                </a:moveTo>
                <a:close/>
              </a:path>
              <a:path w="1136014" h="3841750">
                <a:moveTo>
                  <a:pt x="711868" y="753744"/>
                </a:moveTo>
                <a:lnTo>
                  <a:pt x="711834" y="753872"/>
                </a:lnTo>
                <a:lnTo>
                  <a:pt x="711868" y="753744"/>
                </a:lnTo>
                <a:close/>
              </a:path>
              <a:path w="1136014" h="3841750">
                <a:moveTo>
                  <a:pt x="730667" y="682751"/>
                </a:moveTo>
                <a:close/>
              </a:path>
              <a:path w="1136014" h="3841750">
                <a:moveTo>
                  <a:pt x="750316" y="614426"/>
                </a:moveTo>
                <a:close/>
              </a:path>
              <a:path w="1136014" h="3841750">
                <a:moveTo>
                  <a:pt x="770763" y="548893"/>
                </a:moveTo>
                <a:lnTo>
                  <a:pt x="770636" y="549148"/>
                </a:lnTo>
                <a:lnTo>
                  <a:pt x="770763" y="548893"/>
                </a:lnTo>
                <a:close/>
              </a:path>
              <a:path w="1136014" h="3841750">
                <a:moveTo>
                  <a:pt x="792018" y="486410"/>
                </a:moveTo>
                <a:close/>
              </a:path>
              <a:path w="1136014" h="3841750">
                <a:moveTo>
                  <a:pt x="813943" y="426974"/>
                </a:moveTo>
                <a:lnTo>
                  <a:pt x="813816" y="427227"/>
                </a:lnTo>
                <a:lnTo>
                  <a:pt x="813943" y="426974"/>
                </a:lnTo>
                <a:close/>
              </a:path>
              <a:path w="1136014" h="3841750">
                <a:moveTo>
                  <a:pt x="836549" y="370966"/>
                </a:moveTo>
                <a:lnTo>
                  <a:pt x="836421" y="371220"/>
                </a:lnTo>
                <a:lnTo>
                  <a:pt x="836549" y="370966"/>
                </a:lnTo>
                <a:close/>
              </a:path>
              <a:path w="1136014" h="3841750">
                <a:moveTo>
                  <a:pt x="859790" y="318388"/>
                </a:moveTo>
                <a:lnTo>
                  <a:pt x="859663" y="318642"/>
                </a:lnTo>
                <a:lnTo>
                  <a:pt x="859790" y="318388"/>
                </a:lnTo>
                <a:close/>
              </a:path>
              <a:path w="1136014" h="3841750">
                <a:moveTo>
                  <a:pt x="907795" y="224662"/>
                </a:moveTo>
                <a:lnTo>
                  <a:pt x="907542" y="224916"/>
                </a:lnTo>
                <a:lnTo>
                  <a:pt x="907795" y="224662"/>
                </a:lnTo>
                <a:close/>
              </a:path>
              <a:path w="1136014" h="3841750">
                <a:moveTo>
                  <a:pt x="932561" y="183768"/>
                </a:moveTo>
                <a:lnTo>
                  <a:pt x="932307" y="184023"/>
                </a:lnTo>
                <a:lnTo>
                  <a:pt x="932561" y="183768"/>
                </a:lnTo>
                <a:close/>
              </a:path>
              <a:path w="1136014" h="3841750">
                <a:moveTo>
                  <a:pt x="957723" y="147065"/>
                </a:moveTo>
                <a:lnTo>
                  <a:pt x="957580" y="147065"/>
                </a:lnTo>
                <a:lnTo>
                  <a:pt x="957326" y="147574"/>
                </a:lnTo>
                <a:lnTo>
                  <a:pt x="957723" y="147065"/>
                </a:lnTo>
                <a:close/>
              </a:path>
              <a:path w="1136014" h="3841750">
                <a:moveTo>
                  <a:pt x="983070" y="114807"/>
                </a:moveTo>
                <a:lnTo>
                  <a:pt x="982599" y="115315"/>
                </a:lnTo>
                <a:lnTo>
                  <a:pt x="983070" y="114807"/>
                </a:lnTo>
                <a:close/>
              </a:path>
              <a:path w="1136014" h="3841750">
                <a:moveTo>
                  <a:pt x="1008633" y="87249"/>
                </a:moveTo>
                <a:lnTo>
                  <a:pt x="1007999" y="87756"/>
                </a:lnTo>
                <a:lnTo>
                  <a:pt x="1008162" y="87756"/>
                </a:lnTo>
                <a:lnTo>
                  <a:pt x="1008633" y="87249"/>
                </a:lnTo>
                <a:close/>
              </a:path>
              <a:path w="1136014" h="3841750">
                <a:moveTo>
                  <a:pt x="1124647" y="26035"/>
                </a:moveTo>
                <a:lnTo>
                  <a:pt x="1072133" y="26035"/>
                </a:lnTo>
                <a:lnTo>
                  <a:pt x="1077468" y="40386"/>
                </a:lnTo>
                <a:lnTo>
                  <a:pt x="1064909" y="44906"/>
                </a:lnTo>
                <a:lnTo>
                  <a:pt x="1073022" y="73278"/>
                </a:lnTo>
                <a:lnTo>
                  <a:pt x="1124647" y="26035"/>
                </a:lnTo>
                <a:close/>
              </a:path>
              <a:path w="1136014" h="3841750">
                <a:moveTo>
                  <a:pt x="1034557" y="64262"/>
                </a:moveTo>
                <a:lnTo>
                  <a:pt x="1034288" y="64262"/>
                </a:lnTo>
                <a:lnTo>
                  <a:pt x="1033653" y="64897"/>
                </a:lnTo>
                <a:lnTo>
                  <a:pt x="1034557" y="64262"/>
                </a:lnTo>
                <a:close/>
              </a:path>
              <a:path w="1136014" h="3841750">
                <a:moveTo>
                  <a:pt x="1060069" y="46354"/>
                </a:moveTo>
                <a:lnTo>
                  <a:pt x="1058418" y="47243"/>
                </a:lnTo>
                <a:lnTo>
                  <a:pt x="1059207" y="46959"/>
                </a:lnTo>
                <a:lnTo>
                  <a:pt x="1060069" y="46354"/>
                </a:lnTo>
                <a:close/>
              </a:path>
              <a:path w="1136014" h="3841750">
                <a:moveTo>
                  <a:pt x="1059207" y="46959"/>
                </a:moveTo>
                <a:lnTo>
                  <a:pt x="1058418" y="47243"/>
                </a:lnTo>
                <a:lnTo>
                  <a:pt x="1058802" y="47243"/>
                </a:lnTo>
                <a:lnTo>
                  <a:pt x="1059207" y="46959"/>
                </a:lnTo>
                <a:close/>
              </a:path>
              <a:path w="1136014" h="3841750">
                <a:moveTo>
                  <a:pt x="1060887" y="46354"/>
                </a:moveTo>
                <a:lnTo>
                  <a:pt x="1060069" y="46354"/>
                </a:lnTo>
                <a:lnTo>
                  <a:pt x="1059207" y="46959"/>
                </a:lnTo>
                <a:lnTo>
                  <a:pt x="1060887" y="46354"/>
                </a:lnTo>
                <a:close/>
              </a:path>
              <a:path w="1136014" h="3841750">
                <a:moveTo>
                  <a:pt x="1072133" y="26035"/>
                </a:moveTo>
                <a:lnTo>
                  <a:pt x="1060700" y="30186"/>
                </a:lnTo>
                <a:lnTo>
                  <a:pt x="1064909" y="44906"/>
                </a:lnTo>
                <a:lnTo>
                  <a:pt x="1077468" y="40386"/>
                </a:lnTo>
                <a:lnTo>
                  <a:pt x="1072133" y="26035"/>
                </a:lnTo>
                <a:close/>
              </a:path>
              <a:path w="1136014" h="3841750">
                <a:moveTo>
                  <a:pt x="1052068" y="0"/>
                </a:moveTo>
                <a:lnTo>
                  <a:pt x="1060700" y="30186"/>
                </a:lnTo>
                <a:lnTo>
                  <a:pt x="1072133" y="26035"/>
                </a:lnTo>
                <a:lnTo>
                  <a:pt x="1124647" y="26035"/>
                </a:lnTo>
                <a:lnTo>
                  <a:pt x="1135888" y="15748"/>
                </a:lnTo>
                <a:lnTo>
                  <a:pt x="10520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72100" y="1844039"/>
            <a:ext cx="76200" cy="357505"/>
          </a:xfrm>
          <a:custGeom>
            <a:avLst/>
            <a:gdLst/>
            <a:ahLst/>
            <a:cxnLst/>
            <a:rect l="l" t="t" r="r" b="b"/>
            <a:pathLst>
              <a:path w="76200" h="357505">
                <a:moveTo>
                  <a:pt x="30479" y="280924"/>
                </a:moveTo>
                <a:lnTo>
                  <a:pt x="0" y="280924"/>
                </a:lnTo>
                <a:lnTo>
                  <a:pt x="38100" y="357124"/>
                </a:lnTo>
                <a:lnTo>
                  <a:pt x="69850" y="293624"/>
                </a:lnTo>
                <a:lnTo>
                  <a:pt x="30479" y="293624"/>
                </a:lnTo>
                <a:lnTo>
                  <a:pt x="30479" y="280924"/>
                </a:lnTo>
                <a:close/>
              </a:path>
              <a:path w="76200" h="357505">
                <a:moveTo>
                  <a:pt x="45720" y="0"/>
                </a:moveTo>
                <a:lnTo>
                  <a:pt x="30479" y="0"/>
                </a:lnTo>
                <a:lnTo>
                  <a:pt x="30479" y="293624"/>
                </a:lnTo>
                <a:lnTo>
                  <a:pt x="45720" y="293624"/>
                </a:lnTo>
                <a:lnTo>
                  <a:pt x="45720" y="0"/>
                </a:lnTo>
                <a:close/>
              </a:path>
              <a:path w="76200" h="357505">
                <a:moveTo>
                  <a:pt x="76200" y="280924"/>
                </a:moveTo>
                <a:lnTo>
                  <a:pt x="45720" y="280924"/>
                </a:lnTo>
                <a:lnTo>
                  <a:pt x="45720" y="293624"/>
                </a:lnTo>
                <a:lnTo>
                  <a:pt x="69850" y="293624"/>
                </a:lnTo>
                <a:lnTo>
                  <a:pt x="76200" y="280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72100" y="2630423"/>
            <a:ext cx="76200" cy="341630"/>
          </a:xfrm>
          <a:custGeom>
            <a:avLst/>
            <a:gdLst/>
            <a:ahLst/>
            <a:cxnLst/>
            <a:rect l="l" t="t" r="r" b="b"/>
            <a:pathLst>
              <a:path w="76200" h="341630">
                <a:moveTo>
                  <a:pt x="30479" y="265049"/>
                </a:moveTo>
                <a:lnTo>
                  <a:pt x="0" y="265049"/>
                </a:lnTo>
                <a:lnTo>
                  <a:pt x="38100" y="341249"/>
                </a:lnTo>
                <a:lnTo>
                  <a:pt x="69850" y="277749"/>
                </a:lnTo>
                <a:lnTo>
                  <a:pt x="30479" y="277749"/>
                </a:lnTo>
                <a:lnTo>
                  <a:pt x="30479" y="265049"/>
                </a:lnTo>
                <a:close/>
              </a:path>
              <a:path w="76200" h="341630">
                <a:moveTo>
                  <a:pt x="45720" y="0"/>
                </a:moveTo>
                <a:lnTo>
                  <a:pt x="30479" y="0"/>
                </a:lnTo>
                <a:lnTo>
                  <a:pt x="30479" y="277749"/>
                </a:lnTo>
                <a:lnTo>
                  <a:pt x="45720" y="277749"/>
                </a:lnTo>
                <a:lnTo>
                  <a:pt x="45720" y="0"/>
                </a:lnTo>
                <a:close/>
              </a:path>
              <a:path w="76200" h="341630">
                <a:moveTo>
                  <a:pt x="76200" y="265049"/>
                </a:moveTo>
                <a:lnTo>
                  <a:pt x="45720" y="265049"/>
                </a:lnTo>
                <a:lnTo>
                  <a:pt x="45720" y="277749"/>
                </a:lnTo>
                <a:lnTo>
                  <a:pt x="69850" y="277749"/>
                </a:lnTo>
                <a:lnTo>
                  <a:pt x="76200" y="265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72100" y="3368040"/>
            <a:ext cx="76200" cy="357505"/>
          </a:xfrm>
          <a:custGeom>
            <a:avLst/>
            <a:gdLst/>
            <a:ahLst/>
            <a:cxnLst/>
            <a:rect l="l" t="t" r="r" b="b"/>
            <a:pathLst>
              <a:path w="76200" h="357504">
                <a:moveTo>
                  <a:pt x="30479" y="280924"/>
                </a:moveTo>
                <a:lnTo>
                  <a:pt x="0" y="280924"/>
                </a:lnTo>
                <a:lnTo>
                  <a:pt x="38100" y="357124"/>
                </a:lnTo>
                <a:lnTo>
                  <a:pt x="69786" y="293751"/>
                </a:lnTo>
                <a:lnTo>
                  <a:pt x="30479" y="293751"/>
                </a:lnTo>
                <a:lnTo>
                  <a:pt x="30479" y="280924"/>
                </a:lnTo>
                <a:close/>
              </a:path>
              <a:path w="76200" h="357504">
                <a:moveTo>
                  <a:pt x="45720" y="0"/>
                </a:moveTo>
                <a:lnTo>
                  <a:pt x="30479" y="0"/>
                </a:lnTo>
                <a:lnTo>
                  <a:pt x="30479" y="293751"/>
                </a:lnTo>
                <a:lnTo>
                  <a:pt x="45720" y="293751"/>
                </a:lnTo>
                <a:lnTo>
                  <a:pt x="45720" y="0"/>
                </a:lnTo>
                <a:close/>
              </a:path>
              <a:path w="76200" h="357504">
                <a:moveTo>
                  <a:pt x="76200" y="280924"/>
                </a:moveTo>
                <a:lnTo>
                  <a:pt x="45720" y="280924"/>
                </a:lnTo>
                <a:lnTo>
                  <a:pt x="45720" y="293751"/>
                </a:lnTo>
                <a:lnTo>
                  <a:pt x="69786" y="293751"/>
                </a:lnTo>
                <a:lnTo>
                  <a:pt x="76200" y="280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72100" y="4154423"/>
            <a:ext cx="1097915" cy="889635"/>
          </a:xfrm>
          <a:custGeom>
            <a:avLst/>
            <a:gdLst/>
            <a:ahLst/>
            <a:cxnLst/>
            <a:rect l="l" t="t" r="r" b="b"/>
            <a:pathLst>
              <a:path w="1097914" h="889635">
                <a:moveTo>
                  <a:pt x="76200" y="417449"/>
                </a:moveTo>
                <a:lnTo>
                  <a:pt x="45720" y="417449"/>
                </a:lnTo>
                <a:lnTo>
                  <a:pt x="45720" y="0"/>
                </a:lnTo>
                <a:lnTo>
                  <a:pt x="30480" y="0"/>
                </a:lnTo>
                <a:lnTo>
                  <a:pt x="30480" y="417449"/>
                </a:lnTo>
                <a:lnTo>
                  <a:pt x="0" y="417449"/>
                </a:lnTo>
                <a:lnTo>
                  <a:pt x="38100" y="493649"/>
                </a:lnTo>
                <a:lnTo>
                  <a:pt x="69850" y="430149"/>
                </a:lnTo>
                <a:lnTo>
                  <a:pt x="76200" y="417449"/>
                </a:lnTo>
                <a:close/>
              </a:path>
              <a:path w="1097914" h="889635">
                <a:moveTo>
                  <a:pt x="1083195" y="859155"/>
                </a:moveTo>
                <a:lnTo>
                  <a:pt x="1034161" y="859155"/>
                </a:lnTo>
                <a:lnTo>
                  <a:pt x="1021410" y="859155"/>
                </a:lnTo>
                <a:lnTo>
                  <a:pt x="1021207" y="889635"/>
                </a:lnTo>
                <a:lnTo>
                  <a:pt x="1083195" y="859155"/>
                </a:lnTo>
                <a:close/>
              </a:path>
              <a:path w="1097914" h="889635">
                <a:moveTo>
                  <a:pt x="1097661" y="852043"/>
                </a:moveTo>
                <a:lnTo>
                  <a:pt x="1021715" y="813435"/>
                </a:lnTo>
                <a:lnTo>
                  <a:pt x="1021511" y="843813"/>
                </a:lnTo>
                <a:lnTo>
                  <a:pt x="516636" y="839724"/>
                </a:lnTo>
                <a:lnTo>
                  <a:pt x="516509" y="854964"/>
                </a:lnTo>
                <a:lnTo>
                  <a:pt x="1021410" y="859053"/>
                </a:lnTo>
                <a:lnTo>
                  <a:pt x="1034161" y="859155"/>
                </a:lnTo>
                <a:lnTo>
                  <a:pt x="1083398" y="859053"/>
                </a:lnTo>
                <a:lnTo>
                  <a:pt x="1097661" y="8520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484620" y="2129027"/>
            <a:ext cx="1521460" cy="571500"/>
            <a:chOff x="6484620" y="2129027"/>
            <a:chExt cx="1521460" cy="571500"/>
          </a:xfrm>
        </p:grpSpPr>
        <p:sp>
          <p:nvSpPr>
            <p:cNvPr id="28" name="object 28"/>
            <p:cNvSpPr/>
            <p:nvPr/>
          </p:nvSpPr>
          <p:spPr>
            <a:xfrm>
              <a:off x="6484620" y="2377312"/>
              <a:ext cx="601980" cy="76200"/>
            </a:xfrm>
            <a:custGeom>
              <a:avLst/>
              <a:gdLst/>
              <a:ahLst/>
              <a:cxnLst/>
              <a:rect l="l" t="t" r="r" b="b"/>
              <a:pathLst>
                <a:path w="601979" h="76200">
                  <a:moveTo>
                    <a:pt x="76073" y="0"/>
                  </a:moveTo>
                  <a:lnTo>
                    <a:pt x="0" y="38226"/>
                  </a:lnTo>
                  <a:lnTo>
                    <a:pt x="76326" y="76200"/>
                  </a:lnTo>
                  <a:lnTo>
                    <a:pt x="76225" y="45720"/>
                  </a:lnTo>
                  <a:lnTo>
                    <a:pt x="63500" y="45720"/>
                  </a:lnTo>
                  <a:lnTo>
                    <a:pt x="63500" y="30479"/>
                  </a:lnTo>
                  <a:lnTo>
                    <a:pt x="76174" y="30447"/>
                  </a:lnTo>
                  <a:lnTo>
                    <a:pt x="76073" y="0"/>
                  </a:lnTo>
                  <a:close/>
                </a:path>
                <a:path w="601979" h="76200">
                  <a:moveTo>
                    <a:pt x="76174" y="30447"/>
                  </a:moveTo>
                  <a:lnTo>
                    <a:pt x="63500" y="30479"/>
                  </a:lnTo>
                  <a:lnTo>
                    <a:pt x="63500" y="45720"/>
                  </a:lnTo>
                  <a:lnTo>
                    <a:pt x="76225" y="45686"/>
                  </a:lnTo>
                  <a:lnTo>
                    <a:pt x="76174" y="30447"/>
                  </a:lnTo>
                  <a:close/>
                </a:path>
                <a:path w="601979" h="76200">
                  <a:moveTo>
                    <a:pt x="76225" y="45686"/>
                  </a:moveTo>
                  <a:lnTo>
                    <a:pt x="63500" y="45720"/>
                  </a:lnTo>
                  <a:lnTo>
                    <a:pt x="76225" y="45720"/>
                  </a:lnTo>
                  <a:close/>
                </a:path>
                <a:path w="601979" h="76200">
                  <a:moveTo>
                    <a:pt x="601599" y="29083"/>
                  </a:moveTo>
                  <a:lnTo>
                    <a:pt x="76174" y="30447"/>
                  </a:lnTo>
                  <a:lnTo>
                    <a:pt x="76225" y="45686"/>
                  </a:lnTo>
                  <a:lnTo>
                    <a:pt x="601726" y="44323"/>
                  </a:lnTo>
                  <a:lnTo>
                    <a:pt x="601599" y="29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086600" y="2133599"/>
              <a:ext cx="914400" cy="562610"/>
            </a:xfrm>
            <a:custGeom>
              <a:avLst/>
              <a:gdLst/>
              <a:ahLst/>
              <a:cxnLst/>
              <a:rect l="l" t="t" r="r" b="b"/>
              <a:pathLst>
                <a:path w="914400" h="562610">
                  <a:moveTo>
                    <a:pt x="457200" y="0"/>
                  </a:moveTo>
                  <a:lnTo>
                    <a:pt x="383046" y="1225"/>
                  </a:lnTo>
                  <a:lnTo>
                    <a:pt x="312700" y="4773"/>
                  </a:lnTo>
                  <a:lnTo>
                    <a:pt x="247102" y="10451"/>
                  </a:lnTo>
                  <a:lnTo>
                    <a:pt x="187195" y="18068"/>
                  </a:lnTo>
                  <a:lnTo>
                    <a:pt x="133921" y="27431"/>
                  </a:lnTo>
                  <a:lnTo>
                    <a:pt x="88221" y="38349"/>
                  </a:lnTo>
                  <a:lnTo>
                    <a:pt x="51037" y="50630"/>
                  </a:lnTo>
                  <a:lnTo>
                    <a:pt x="5984" y="78510"/>
                  </a:lnTo>
                  <a:lnTo>
                    <a:pt x="0" y="93725"/>
                  </a:lnTo>
                  <a:lnTo>
                    <a:pt x="0" y="468629"/>
                  </a:lnTo>
                  <a:lnTo>
                    <a:pt x="51037" y="511725"/>
                  </a:lnTo>
                  <a:lnTo>
                    <a:pt x="88221" y="524006"/>
                  </a:lnTo>
                  <a:lnTo>
                    <a:pt x="133921" y="534924"/>
                  </a:lnTo>
                  <a:lnTo>
                    <a:pt x="187195" y="544287"/>
                  </a:lnTo>
                  <a:lnTo>
                    <a:pt x="247102" y="551904"/>
                  </a:lnTo>
                  <a:lnTo>
                    <a:pt x="312700" y="557582"/>
                  </a:lnTo>
                  <a:lnTo>
                    <a:pt x="383046" y="561130"/>
                  </a:lnTo>
                  <a:lnTo>
                    <a:pt x="457200" y="562355"/>
                  </a:lnTo>
                  <a:lnTo>
                    <a:pt x="531353" y="561130"/>
                  </a:lnTo>
                  <a:lnTo>
                    <a:pt x="601699" y="557582"/>
                  </a:lnTo>
                  <a:lnTo>
                    <a:pt x="667297" y="551904"/>
                  </a:lnTo>
                  <a:lnTo>
                    <a:pt x="727204" y="544287"/>
                  </a:lnTo>
                  <a:lnTo>
                    <a:pt x="780478" y="534923"/>
                  </a:lnTo>
                  <a:lnTo>
                    <a:pt x="826178" y="524006"/>
                  </a:lnTo>
                  <a:lnTo>
                    <a:pt x="863362" y="511725"/>
                  </a:lnTo>
                  <a:lnTo>
                    <a:pt x="908415" y="483845"/>
                  </a:lnTo>
                  <a:lnTo>
                    <a:pt x="914400" y="468629"/>
                  </a:lnTo>
                  <a:lnTo>
                    <a:pt x="914400" y="93725"/>
                  </a:lnTo>
                  <a:lnTo>
                    <a:pt x="863362" y="50630"/>
                  </a:lnTo>
                  <a:lnTo>
                    <a:pt x="826178" y="38349"/>
                  </a:lnTo>
                  <a:lnTo>
                    <a:pt x="780478" y="27431"/>
                  </a:lnTo>
                  <a:lnTo>
                    <a:pt x="727204" y="18068"/>
                  </a:lnTo>
                  <a:lnTo>
                    <a:pt x="667297" y="10451"/>
                  </a:lnTo>
                  <a:lnTo>
                    <a:pt x="601699" y="4773"/>
                  </a:lnTo>
                  <a:lnTo>
                    <a:pt x="531353" y="1225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086600" y="2133599"/>
              <a:ext cx="914400" cy="562610"/>
            </a:xfrm>
            <a:custGeom>
              <a:avLst/>
              <a:gdLst/>
              <a:ahLst/>
              <a:cxnLst/>
              <a:rect l="l" t="t" r="r" b="b"/>
              <a:pathLst>
                <a:path w="914400" h="562610">
                  <a:moveTo>
                    <a:pt x="914400" y="93725"/>
                  </a:moveTo>
                  <a:lnTo>
                    <a:pt x="863362" y="136821"/>
                  </a:lnTo>
                  <a:lnTo>
                    <a:pt x="826178" y="149102"/>
                  </a:lnTo>
                  <a:lnTo>
                    <a:pt x="780478" y="160020"/>
                  </a:lnTo>
                  <a:lnTo>
                    <a:pt x="727204" y="169383"/>
                  </a:lnTo>
                  <a:lnTo>
                    <a:pt x="667297" y="177000"/>
                  </a:lnTo>
                  <a:lnTo>
                    <a:pt x="601699" y="182678"/>
                  </a:lnTo>
                  <a:lnTo>
                    <a:pt x="531353" y="186226"/>
                  </a:lnTo>
                  <a:lnTo>
                    <a:pt x="457200" y="187451"/>
                  </a:lnTo>
                  <a:lnTo>
                    <a:pt x="383046" y="186226"/>
                  </a:lnTo>
                  <a:lnTo>
                    <a:pt x="312700" y="182678"/>
                  </a:lnTo>
                  <a:lnTo>
                    <a:pt x="247102" y="177000"/>
                  </a:lnTo>
                  <a:lnTo>
                    <a:pt x="187195" y="169383"/>
                  </a:lnTo>
                  <a:lnTo>
                    <a:pt x="133921" y="160020"/>
                  </a:lnTo>
                  <a:lnTo>
                    <a:pt x="88221" y="149102"/>
                  </a:lnTo>
                  <a:lnTo>
                    <a:pt x="51037" y="136821"/>
                  </a:lnTo>
                  <a:lnTo>
                    <a:pt x="5984" y="108941"/>
                  </a:lnTo>
                  <a:lnTo>
                    <a:pt x="0" y="93725"/>
                  </a:lnTo>
                </a:path>
                <a:path w="914400" h="562610">
                  <a:moveTo>
                    <a:pt x="0" y="93725"/>
                  </a:moveTo>
                  <a:lnTo>
                    <a:pt x="51037" y="50630"/>
                  </a:lnTo>
                  <a:lnTo>
                    <a:pt x="88221" y="38349"/>
                  </a:lnTo>
                  <a:lnTo>
                    <a:pt x="133921" y="27431"/>
                  </a:lnTo>
                  <a:lnTo>
                    <a:pt x="187195" y="18068"/>
                  </a:lnTo>
                  <a:lnTo>
                    <a:pt x="247102" y="10451"/>
                  </a:lnTo>
                  <a:lnTo>
                    <a:pt x="312700" y="4773"/>
                  </a:lnTo>
                  <a:lnTo>
                    <a:pt x="383046" y="1225"/>
                  </a:lnTo>
                  <a:lnTo>
                    <a:pt x="457200" y="0"/>
                  </a:lnTo>
                  <a:lnTo>
                    <a:pt x="531353" y="1225"/>
                  </a:lnTo>
                  <a:lnTo>
                    <a:pt x="601699" y="4773"/>
                  </a:lnTo>
                  <a:lnTo>
                    <a:pt x="667297" y="10451"/>
                  </a:lnTo>
                  <a:lnTo>
                    <a:pt x="727204" y="18068"/>
                  </a:lnTo>
                  <a:lnTo>
                    <a:pt x="780478" y="27431"/>
                  </a:lnTo>
                  <a:lnTo>
                    <a:pt x="826178" y="38349"/>
                  </a:lnTo>
                  <a:lnTo>
                    <a:pt x="863362" y="50630"/>
                  </a:lnTo>
                  <a:lnTo>
                    <a:pt x="908415" y="78510"/>
                  </a:lnTo>
                  <a:lnTo>
                    <a:pt x="914400" y="93725"/>
                  </a:lnTo>
                  <a:lnTo>
                    <a:pt x="914400" y="468629"/>
                  </a:lnTo>
                  <a:lnTo>
                    <a:pt x="863362" y="511725"/>
                  </a:lnTo>
                  <a:lnTo>
                    <a:pt x="826178" y="524006"/>
                  </a:lnTo>
                  <a:lnTo>
                    <a:pt x="780478" y="534923"/>
                  </a:lnTo>
                  <a:lnTo>
                    <a:pt x="727204" y="544287"/>
                  </a:lnTo>
                  <a:lnTo>
                    <a:pt x="667297" y="551904"/>
                  </a:lnTo>
                  <a:lnTo>
                    <a:pt x="601699" y="557582"/>
                  </a:lnTo>
                  <a:lnTo>
                    <a:pt x="531353" y="561130"/>
                  </a:lnTo>
                  <a:lnTo>
                    <a:pt x="457200" y="562355"/>
                  </a:lnTo>
                  <a:lnTo>
                    <a:pt x="383046" y="561130"/>
                  </a:lnTo>
                  <a:lnTo>
                    <a:pt x="312700" y="557582"/>
                  </a:lnTo>
                  <a:lnTo>
                    <a:pt x="247102" y="551904"/>
                  </a:lnTo>
                  <a:lnTo>
                    <a:pt x="187195" y="544287"/>
                  </a:lnTo>
                  <a:lnTo>
                    <a:pt x="133921" y="534924"/>
                  </a:lnTo>
                  <a:lnTo>
                    <a:pt x="88221" y="524006"/>
                  </a:lnTo>
                  <a:lnTo>
                    <a:pt x="51037" y="511725"/>
                  </a:lnTo>
                  <a:lnTo>
                    <a:pt x="5984" y="483845"/>
                  </a:lnTo>
                  <a:lnTo>
                    <a:pt x="0" y="468629"/>
                  </a:lnTo>
                  <a:lnTo>
                    <a:pt x="0" y="93725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072630" y="2691511"/>
            <a:ext cx="94424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Libra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1892" y="295656"/>
            <a:ext cx="8007350" cy="1876425"/>
            <a:chOff x="921892" y="295656"/>
            <a:chExt cx="8007350" cy="1876425"/>
          </a:xfrm>
        </p:grpSpPr>
        <p:sp>
          <p:nvSpPr>
            <p:cNvPr id="3" name="object 3"/>
            <p:cNvSpPr/>
            <p:nvPr/>
          </p:nvSpPr>
          <p:spPr>
            <a:xfrm>
              <a:off x="922781" y="1415034"/>
              <a:ext cx="210312" cy="2103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1892" y="1339595"/>
              <a:ext cx="304927" cy="286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9763" y="295656"/>
              <a:ext cx="7769352" cy="12207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59763" y="950975"/>
              <a:ext cx="4911852" cy="12207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11553" y="447497"/>
            <a:ext cx="6913245" cy="133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300" spc="-30" dirty="0"/>
              <a:t>Compiler, Assembler,</a:t>
            </a:r>
            <a:r>
              <a:rPr sz="4300" spc="-200" dirty="0"/>
              <a:t> </a:t>
            </a:r>
            <a:r>
              <a:rPr sz="4300" spc="-40" dirty="0"/>
              <a:t>Linker,  </a:t>
            </a:r>
            <a:r>
              <a:rPr sz="4300" spc="-5" dirty="0"/>
              <a:t>Cross</a:t>
            </a:r>
            <a:r>
              <a:rPr sz="4300" spc="-10" dirty="0"/>
              <a:t> </a:t>
            </a:r>
            <a:r>
              <a:rPr sz="4300" spc="-25" dirty="0"/>
              <a:t>Compiler...</a:t>
            </a:r>
            <a:endParaRPr sz="43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2912364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220980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Compiler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19808"/>
            <a:ext cx="7143115" cy="461772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95910" marR="229870" indent="-283845">
              <a:lnSpc>
                <a:spcPct val="90000"/>
              </a:lnSpc>
              <a:spcBef>
                <a:spcPts val="49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A software </a:t>
            </a:r>
            <a:r>
              <a:rPr sz="3200" spc="-5" dirty="0">
                <a:latin typeface="Arial"/>
                <a:cs typeface="Arial"/>
              </a:rPr>
              <a:t>program </a:t>
            </a:r>
            <a:r>
              <a:rPr sz="3200" dirty="0">
                <a:latin typeface="Arial"/>
                <a:cs typeface="Arial"/>
              </a:rPr>
              <a:t>that converts  source code </a:t>
            </a:r>
            <a:r>
              <a:rPr sz="3200" spc="-5" dirty="0">
                <a:latin typeface="Arial"/>
                <a:cs typeface="Arial"/>
              </a:rPr>
              <a:t>that </a:t>
            </a:r>
            <a:r>
              <a:rPr sz="3200" dirty="0">
                <a:latin typeface="Times New Roman"/>
                <a:cs typeface="Times New Roman"/>
              </a:rPr>
              <a:t>written </a:t>
            </a:r>
            <a:r>
              <a:rPr sz="3200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high level  programming language into </a:t>
            </a:r>
            <a:r>
              <a:rPr sz="3200" dirty="0">
                <a:latin typeface="Arial"/>
                <a:cs typeface="Arial"/>
              </a:rPr>
              <a:t>low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level  language.</a:t>
            </a:r>
            <a:endParaRPr sz="3200">
              <a:latin typeface="Arial"/>
              <a:cs typeface="Arial"/>
            </a:endParaRPr>
          </a:p>
          <a:p>
            <a:pPr marL="295910" marR="5080" indent="-283845">
              <a:lnSpc>
                <a:spcPts val="3460"/>
              </a:lnSpc>
              <a:spcBef>
                <a:spcPts val="65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b="1" i="1" spc="-5" dirty="0">
                <a:latin typeface="Arial"/>
                <a:cs typeface="Arial"/>
              </a:rPr>
              <a:t>Native-compiler </a:t>
            </a:r>
            <a:r>
              <a:rPr sz="3200" spc="-5" dirty="0">
                <a:latin typeface="Arial"/>
                <a:cs typeface="Arial"/>
              </a:rPr>
              <a:t>runs </a:t>
            </a:r>
            <a:r>
              <a:rPr sz="3200" spc="-10" dirty="0">
                <a:latin typeface="Arial"/>
                <a:cs typeface="Arial"/>
              </a:rPr>
              <a:t>on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-5" dirty="0">
                <a:latin typeface="Arial"/>
                <a:cs typeface="Arial"/>
              </a:rPr>
              <a:t>computer platform and produces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code  for that same computer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platform.</a:t>
            </a:r>
            <a:endParaRPr sz="3200">
              <a:latin typeface="Arial"/>
              <a:cs typeface="Arial"/>
            </a:endParaRPr>
          </a:p>
          <a:p>
            <a:pPr marL="295910" marR="5080" indent="-283845">
              <a:lnSpc>
                <a:spcPts val="3460"/>
              </a:lnSpc>
              <a:spcBef>
                <a:spcPts val="59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b="1" i="1" spc="-5" dirty="0">
                <a:latin typeface="Arial"/>
                <a:cs typeface="Arial"/>
              </a:rPr>
              <a:t>Cross-compiler </a:t>
            </a:r>
            <a:r>
              <a:rPr sz="3200" spc="-5" dirty="0">
                <a:latin typeface="Arial"/>
                <a:cs typeface="Arial"/>
              </a:rPr>
              <a:t>runs </a:t>
            </a:r>
            <a:r>
              <a:rPr sz="3200" dirty="0">
                <a:latin typeface="Arial"/>
                <a:cs typeface="Arial"/>
              </a:rPr>
              <a:t>on </a:t>
            </a:r>
            <a:r>
              <a:rPr sz="3200" spc="-5" dirty="0">
                <a:latin typeface="Arial"/>
                <a:cs typeface="Arial"/>
              </a:rPr>
              <a:t>one  computer platform and produces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code  for </a:t>
            </a:r>
            <a:r>
              <a:rPr sz="3200" i="1" spc="-5" dirty="0">
                <a:latin typeface="Arial"/>
                <a:cs typeface="Arial"/>
              </a:rPr>
              <a:t>another </a:t>
            </a:r>
            <a:r>
              <a:rPr sz="3200" i="1" dirty="0">
                <a:latin typeface="Arial"/>
                <a:cs typeface="Arial"/>
              </a:rPr>
              <a:t>computer</a:t>
            </a:r>
            <a:r>
              <a:rPr sz="3200" i="1" spc="-60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platform.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816" y="86868"/>
            <a:ext cx="6776084" cy="1705610"/>
            <a:chOff x="1194816" y="86868"/>
            <a:chExt cx="6776084" cy="1705610"/>
          </a:xfrm>
        </p:grpSpPr>
        <p:sp>
          <p:nvSpPr>
            <p:cNvPr id="3" name="object 3"/>
            <p:cNvSpPr/>
            <p:nvPr/>
          </p:nvSpPr>
          <p:spPr>
            <a:xfrm>
              <a:off x="1194816" y="86868"/>
              <a:ext cx="6775704" cy="11109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4816" y="681227"/>
              <a:ext cx="2455164" cy="11109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Multiplying </a:t>
            </a:r>
            <a:r>
              <a:rPr spc="-75" dirty="0"/>
              <a:t>Two </a:t>
            </a:r>
            <a:r>
              <a:rPr dirty="0"/>
              <a:t>numbers </a:t>
            </a:r>
            <a:r>
              <a:rPr spc="-5" dirty="0"/>
              <a:t>in  </a:t>
            </a:r>
            <a:r>
              <a:rPr dirty="0"/>
              <a:t>Memory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96897" y="1424381"/>
            <a:ext cx="3503295" cy="501078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5080" indent="-283845">
              <a:lnSpc>
                <a:spcPct val="90000"/>
              </a:lnSpc>
              <a:spcBef>
                <a:spcPts val="459"/>
              </a:spcBef>
              <a:buClr>
                <a:srgbClr val="3891A7"/>
              </a:buClr>
              <a:buSzPct val="80000"/>
              <a:buFont typeface="Wingdings"/>
              <a:buChar char=""/>
              <a:tabLst>
                <a:tab pos="295910" algn="l"/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On the right is a  </a:t>
            </a:r>
            <a:r>
              <a:rPr sz="3000" spc="-5" dirty="0">
                <a:latin typeface="Arial"/>
                <a:cs typeface="Arial"/>
              </a:rPr>
              <a:t>diagram  representing </a:t>
            </a:r>
            <a:r>
              <a:rPr sz="300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storage scheme  </a:t>
            </a:r>
            <a:r>
              <a:rPr sz="3000" dirty="0">
                <a:latin typeface="Arial"/>
                <a:cs typeface="Arial"/>
              </a:rPr>
              <a:t>for a </a:t>
            </a:r>
            <a:r>
              <a:rPr sz="3000" spc="-5" dirty="0">
                <a:latin typeface="Arial"/>
                <a:cs typeface="Arial"/>
              </a:rPr>
              <a:t>generic  </a:t>
            </a:r>
            <a:r>
              <a:rPr sz="3000" spc="-25" dirty="0">
                <a:latin typeface="Arial"/>
                <a:cs typeface="Arial"/>
              </a:rPr>
              <a:t>computer. </a:t>
            </a:r>
            <a:r>
              <a:rPr sz="300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main </a:t>
            </a:r>
            <a:r>
              <a:rPr sz="3000" dirty="0">
                <a:latin typeface="Arial"/>
                <a:cs typeface="Arial"/>
              </a:rPr>
              <a:t>memory </a:t>
            </a:r>
            <a:r>
              <a:rPr sz="3000" spc="-5" dirty="0">
                <a:latin typeface="Arial"/>
                <a:cs typeface="Arial"/>
              </a:rPr>
              <a:t>is  </a:t>
            </a:r>
            <a:r>
              <a:rPr sz="3000" dirty="0">
                <a:latin typeface="Arial"/>
                <a:cs typeface="Arial"/>
              </a:rPr>
              <a:t>divided into  </a:t>
            </a:r>
            <a:r>
              <a:rPr sz="3000" spc="-5" dirty="0">
                <a:latin typeface="Arial"/>
                <a:cs typeface="Arial"/>
              </a:rPr>
              <a:t>locations  numbered from  (row) </a:t>
            </a:r>
            <a:r>
              <a:rPr sz="3000" dirty="0">
                <a:latin typeface="Arial"/>
                <a:cs typeface="Arial"/>
              </a:rPr>
              <a:t>1: </a:t>
            </a:r>
            <a:r>
              <a:rPr sz="3000" spc="-5" dirty="0">
                <a:latin typeface="Arial"/>
                <a:cs typeface="Arial"/>
              </a:rPr>
              <a:t>(column)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1  </a:t>
            </a:r>
            <a:r>
              <a:rPr sz="3000" dirty="0">
                <a:latin typeface="Arial"/>
                <a:cs typeface="Arial"/>
              </a:rPr>
              <a:t>to </a:t>
            </a:r>
            <a:r>
              <a:rPr sz="3000" spc="-5" dirty="0">
                <a:latin typeface="Arial"/>
                <a:cs typeface="Arial"/>
              </a:rPr>
              <a:t>(row)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6: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0361" y="6363715"/>
            <a:ext cx="19310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Arial"/>
                <a:cs typeface="Arial"/>
              </a:rPr>
              <a:t>(column)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4.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81600" y="1196340"/>
            <a:ext cx="3733800" cy="4946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3305555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260223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Assembler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68577"/>
            <a:ext cx="61531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50" spc="-660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dirty="0">
                <a:latin typeface="Arial"/>
                <a:cs typeface="Arial"/>
              </a:rPr>
              <a:t>Convert assembly </a:t>
            </a:r>
            <a:r>
              <a:rPr sz="3200" spc="-5" dirty="0">
                <a:latin typeface="Arial"/>
                <a:cs typeface="Arial"/>
              </a:rPr>
              <a:t>into object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file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2214372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151130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Linker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68577"/>
            <a:ext cx="7211695" cy="40055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A linker or </a:t>
            </a:r>
            <a:r>
              <a:rPr sz="3200" spc="-5" dirty="0">
                <a:latin typeface="Arial"/>
                <a:cs typeface="Arial"/>
              </a:rPr>
              <a:t>link editor </a:t>
            </a:r>
            <a:r>
              <a:rPr sz="3200" dirty="0">
                <a:latin typeface="Arial"/>
                <a:cs typeface="Arial"/>
              </a:rPr>
              <a:t>is a </a:t>
            </a:r>
            <a:r>
              <a:rPr sz="3200" spc="-5" dirty="0">
                <a:latin typeface="Arial"/>
                <a:cs typeface="Arial"/>
              </a:rPr>
              <a:t>program </a:t>
            </a:r>
            <a:r>
              <a:rPr sz="3200" dirty="0">
                <a:latin typeface="Arial"/>
                <a:cs typeface="Arial"/>
              </a:rPr>
              <a:t>that  takes </a:t>
            </a:r>
            <a:r>
              <a:rPr sz="3200" spc="-5" dirty="0">
                <a:latin typeface="Arial"/>
                <a:cs typeface="Arial"/>
              </a:rPr>
              <a:t>one </a:t>
            </a:r>
            <a:r>
              <a:rPr sz="3200" spc="-10" dirty="0">
                <a:latin typeface="Arial"/>
                <a:cs typeface="Arial"/>
              </a:rPr>
              <a:t>or </a:t>
            </a:r>
            <a:r>
              <a:rPr sz="3200" spc="-5" dirty="0">
                <a:latin typeface="Arial"/>
                <a:cs typeface="Arial"/>
              </a:rPr>
              <a:t>more </a:t>
            </a:r>
            <a:r>
              <a:rPr sz="3200" dirty="0">
                <a:latin typeface="Arial"/>
                <a:cs typeface="Arial"/>
              </a:rPr>
              <a:t>objects </a:t>
            </a:r>
            <a:r>
              <a:rPr sz="3200" spc="-5" dirty="0">
                <a:latin typeface="Arial"/>
                <a:cs typeface="Arial"/>
              </a:rPr>
              <a:t>generated  </a:t>
            </a:r>
            <a:r>
              <a:rPr sz="3200" dirty="0">
                <a:latin typeface="Arial"/>
                <a:cs typeface="Arial"/>
              </a:rPr>
              <a:t>by </a:t>
            </a:r>
            <a:r>
              <a:rPr sz="3200" spc="-5" dirty="0">
                <a:latin typeface="Arial"/>
                <a:cs typeface="Arial"/>
              </a:rPr>
              <a:t>compilers and </a:t>
            </a:r>
            <a:r>
              <a:rPr sz="3200" dirty="0">
                <a:latin typeface="Arial"/>
                <a:cs typeface="Arial"/>
              </a:rPr>
              <a:t>assembles </a:t>
            </a:r>
            <a:r>
              <a:rPr sz="3200" spc="-5" dirty="0">
                <a:latin typeface="Arial"/>
                <a:cs typeface="Arial"/>
              </a:rPr>
              <a:t>them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into 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single executable program </a:t>
            </a:r>
            <a:r>
              <a:rPr sz="3200" dirty="0">
                <a:latin typeface="Arial"/>
                <a:cs typeface="Arial"/>
              </a:rPr>
              <a:t>or a  </a:t>
            </a:r>
            <a:r>
              <a:rPr sz="3200" spc="-5" dirty="0">
                <a:latin typeface="Arial"/>
                <a:cs typeface="Arial"/>
              </a:rPr>
              <a:t>library that </a:t>
            </a:r>
            <a:r>
              <a:rPr sz="3200" dirty="0">
                <a:latin typeface="Arial"/>
                <a:cs typeface="Arial"/>
              </a:rPr>
              <a:t>can </a:t>
            </a:r>
            <a:r>
              <a:rPr sz="3200" spc="-5" dirty="0">
                <a:latin typeface="Arial"/>
                <a:cs typeface="Arial"/>
              </a:rPr>
              <a:t>later </a:t>
            </a:r>
            <a:r>
              <a:rPr sz="3200" dirty="0">
                <a:latin typeface="Arial"/>
                <a:cs typeface="Arial"/>
              </a:rPr>
              <a:t>be </a:t>
            </a:r>
            <a:r>
              <a:rPr sz="3200" spc="-5" dirty="0">
                <a:latin typeface="Arial"/>
                <a:cs typeface="Arial"/>
              </a:rPr>
              <a:t>linked to </a:t>
            </a:r>
            <a:r>
              <a:rPr sz="3200" spc="-10" dirty="0">
                <a:latin typeface="Arial"/>
                <a:cs typeface="Arial"/>
              </a:rPr>
              <a:t>in  </a:t>
            </a:r>
            <a:r>
              <a:rPr sz="3200" spc="-5" dirty="0">
                <a:latin typeface="Arial"/>
                <a:cs typeface="Arial"/>
              </a:rPr>
              <a:t>itself.</a:t>
            </a:r>
            <a:endParaRPr sz="3200">
              <a:latin typeface="Arial"/>
              <a:cs typeface="Arial"/>
            </a:endParaRPr>
          </a:p>
          <a:p>
            <a:pPr marL="295910" marR="67945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Link </a:t>
            </a:r>
            <a:r>
              <a:rPr sz="3200" spc="-5" dirty="0">
                <a:latin typeface="Arial"/>
                <a:cs typeface="Arial"/>
              </a:rPr>
              <a:t>the object files and libraries </a:t>
            </a:r>
            <a:r>
              <a:rPr sz="3200" spc="-245" dirty="0">
                <a:latin typeface="Arial"/>
                <a:cs typeface="Arial"/>
              </a:rPr>
              <a:t>to  </a:t>
            </a:r>
            <a:r>
              <a:rPr sz="3200" dirty="0">
                <a:latin typeface="Arial"/>
                <a:cs typeface="Arial"/>
              </a:rPr>
              <a:t>form an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executable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2811" y="338327"/>
            <a:ext cx="4518660" cy="1221105"/>
            <a:chOff x="1162811" y="338327"/>
            <a:chExt cx="4518660" cy="1221105"/>
          </a:xfrm>
        </p:grpSpPr>
        <p:sp>
          <p:nvSpPr>
            <p:cNvPr id="3" name="object 3"/>
            <p:cNvSpPr/>
            <p:nvPr/>
          </p:nvSpPr>
          <p:spPr>
            <a:xfrm>
              <a:off x="1162811" y="338327"/>
              <a:ext cx="2153412" cy="1220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87751" y="338327"/>
              <a:ext cx="909827" cy="1220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69108" y="338327"/>
              <a:ext cx="2912364" cy="12207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381635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Cross-Compiler</a:t>
            </a:r>
            <a:endParaRPr sz="430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3251" rIns="0" bIns="0" rtlCol="0">
            <a:spAutoFit/>
          </a:bodyPr>
          <a:lstStyle/>
          <a:p>
            <a:pPr marL="1592580" marR="45085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Char char=""/>
              <a:tabLst>
                <a:tab pos="1593850" algn="l"/>
              </a:tabLst>
            </a:pPr>
            <a:r>
              <a:rPr dirty="0"/>
              <a:t>A cross </a:t>
            </a:r>
            <a:r>
              <a:rPr spc="-5" dirty="0"/>
              <a:t>compiler </a:t>
            </a:r>
            <a:r>
              <a:rPr dirty="0"/>
              <a:t>is a </a:t>
            </a:r>
            <a:r>
              <a:rPr spc="-5" dirty="0"/>
              <a:t>compiler </a:t>
            </a:r>
            <a:r>
              <a:rPr spc="-75" dirty="0"/>
              <a:t>capable  </a:t>
            </a:r>
            <a:r>
              <a:rPr dirty="0"/>
              <a:t>of creating executable code for a  </a:t>
            </a:r>
            <a:r>
              <a:rPr spc="-5" dirty="0"/>
              <a:t>platform other than </a:t>
            </a:r>
            <a:r>
              <a:rPr dirty="0"/>
              <a:t>the </a:t>
            </a:r>
            <a:r>
              <a:rPr spc="-5" dirty="0"/>
              <a:t>one </a:t>
            </a:r>
            <a:r>
              <a:rPr spc="-10" dirty="0"/>
              <a:t>on </a:t>
            </a:r>
            <a:r>
              <a:rPr spc="-5" dirty="0"/>
              <a:t>which  the compiler </a:t>
            </a:r>
            <a:r>
              <a:rPr dirty="0"/>
              <a:t>is</a:t>
            </a:r>
            <a:r>
              <a:rPr spc="-20" dirty="0"/>
              <a:t> </a:t>
            </a:r>
            <a:r>
              <a:rPr spc="-5" dirty="0"/>
              <a:t>running.</a:t>
            </a:r>
          </a:p>
          <a:p>
            <a:pPr marL="1592580" marR="508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1593850" algn="l"/>
              </a:tabLst>
            </a:pPr>
            <a:r>
              <a:rPr dirty="0"/>
              <a:t>For </a:t>
            </a:r>
            <a:r>
              <a:rPr spc="-5" dirty="0"/>
              <a:t>example, </a:t>
            </a:r>
            <a:r>
              <a:rPr dirty="0"/>
              <a:t>a </a:t>
            </a:r>
            <a:r>
              <a:rPr spc="-5" dirty="0"/>
              <a:t>compiler that runs </a:t>
            </a:r>
            <a:r>
              <a:rPr dirty="0"/>
              <a:t>on </a:t>
            </a:r>
            <a:r>
              <a:rPr spc="-484" dirty="0"/>
              <a:t>a  </a:t>
            </a:r>
            <a:r>
              <a:rPr spc="-5" dirty="0"/>
              <a:t>Windows </a:t>
            </a:r>
            <a:r>
              <a:rPr dirty="0"/>
              <a:t>7 PC </a:t>
            </a:r>
            <a:r>
              <a:rPr spc="-5" dirty="0"/>
              <a:t>but generates </a:t>
            </a:r>
            <a:r>
              <a:rPr dirty="0"/>
              <a:t>code  that runs on </a:t>
            </a:r>
            <a:r>
              <a:rPr spc="-5" dirty="0"/>
              <a:t>Android smartphone </a:t>
            </a:r>
            <a:r>
              <a:rPr dirty="0"/>
              <a:t>is a  cross</a:t>
            </a:r>
            <a:r>
              <a:rPr spc="-35" dirty="0"/>
              <a:t> </a:t>
            </a:r>
            <a:r>
              <a:rPr spc="-25" dirty="0"/>
              <a:t>compiler.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3124200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242125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Debugger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378661"/>
            <a:ext cx="7249795" cy="510222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95910" marR="640715" indent="-283845">
              <a:lnSpc>
                <a:spcPct val="80000"/>
              </a:lnSpc>
              <a:spcBef>
                <a:spcPts val="819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A </a:t>
            </a:r>
            <a:r>
              <a:rPr sz="3000" b="1" dirty="0">
                <a:latin typeface="Arial"/>
                <a:cs typeface="Arial"/>
              </a:rPr>
              <a:t>debugger </a:t>
            </a:r>
            <a:r>
              <a:rPr sz="3000" dirty="0">
                <a:latin typeface="Arial"/>
                <a:cs typeface="Arial"/>
              </a:rPr>
              <a:t>or </a:t>
            </a:r>
            <a:r>
              <a:rPr sz="3000" b="1" dirty="0">
                <a:latin typeface="Arial"/>
                <a:cs typeface="Arial"/>
              </a:rPr>
              <a:t>debugging tool </a:t>
            </a:r>
            <a:r>
              <a:rPr sz="3000" dirty="0">
                <a:latin typeface="Arial"/>
                <a:cs typeface="Arial"/>
              </a:rPr>
              <a:t>is a  </a:t>
            </a:r>
            <a:r>
              <a:rPr sz="3000" spc="-5" dirty="0">
                <a:latin typeface="Arial"/>
                <a:cs typeface="Arial"/>
              </a:rPr>
              <a:t>computer program </a:t>
            </a:r>
            <a:r>
              <a:rPr sz="3000" dirty="0">
                <a:latin typeface="Arial"/>
                <a:cs typeface="Arial"/>
              </a:rPr>
              <a:t>that </a:t>
            </a:r>
            <a:r>
              <a:rPr sz="3000" spc="-5" dirty="0">
                <a:latin typeface="Arial"/>
                <a:cs typeface="Arial"/>
              </a:rPr>
              <a:t>is used </a:t>
            </a:r>
            <a:r>
              <a:rPr sz="3000" dirty="0">
                <a:latin typeface="Arial"/>
                <a:cs typeface="Arial"/>
              </a:rPr>
              <a:t>to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test  </a:t>
            </a:r>
            <a:r>
              <a:rPr sz="3000" spc="-5" dirty="0">
                <a:latin typeface="Arial"/>
                <a:cs typeface="Arial"/>
              </a:rPr>
              <a:t>and debug other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programs.</a:t>
            </a:r>
            <a:endParaRPr sz="3000">
              <a:latin typeface="Arial"/>
              <a:cs typeface="Arial"/>
            </a:endParaRPr>
          </a:p>
          <a:p>
            <a:pPr marL="295910" marR="113030" indent="-283845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code </a:t>
            </a:r>
            <a:r>
              <a:rPr sz="3000" dirty="0">
                <a:latin typeface="Arial"/>
                <a:cs typeface="Arial"/>
              </a:rPr>
              <a:t>to </a:t>
            </a:r>
            <a:r>
              <a:rPr sz="3000" spc="-5" dirty="0">
                <a:latin typeface="Arial"/>
                <a:cs typeface="Arial"/>
              </a:rPr>
              <a:t>be examined might  </a:t>
            </a:r>
            <a:r>
              <a:rPr sz="3000" dirty="0">
                <a:latin typeface="Arial"/>
                <a:cs typeface="Arial"/>
              </a:rPr>
              <a:t>alternatively be running on an</a:t>
            </a:r>
            <a:r>
              <a:rPr sz="3000" spc="-130" dirty="0">
                <a:latin typeface="Arial"/>
                <a:cs typeface="Arial"/>
              </a:rPr>
              <a:t> </a:t>
            </a:r>
            <a:r>
              <a:rPr sz="3000" i="1" spc="-5" dirty="0">
                <a:latin typeface="Arial"/>
                <a:cs typeface="Arial"/>
              </a:rPr>
              <a:t>instruction  set simulator</a:t>
            </a:r>
            <a:r>
              <a:rPr sz="3000" i="1" spc="-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295910" marR="265430" indent="-283845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spc="-5" dirty="0">
                <a:latin typeface="Arial"/>
                <a:cs typeface="Arial"/>
              </a:rPr>
              <a:t>When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program </a:t>
            </a:r>
            <a:r>
              <a:rPr sz="3000" dirty="0">
                <a:latin typeface="Arial"/>
                <a:cs typeface="Arial"/>
              </a:rPr>
              <a:t>crashes, the  </a:t>
            </a:r>
            <a:r>
              <a:rPr sz="3000" spc="-5" dirty="0">
                <a:latin typeface="Arial"/>
                <a:cs typeface="Arial"/>
              </a:rPr>
              <a:t>debugger shows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actual  position(Segment) </a:t>
            </a:r>
            <a:r>
              <a:rPr sz="3000" dirty="0">
                <a:latin typeface="Arial"/>
                <a:cs typeface="Arial"/>
              </a:rPr>
              <a:t>in the original </a:t>
            </a:r>
            <a:r>
              <a:rPr sz="3000" spc="-5" dirty="0">
                <a:latin typeface="Arial"/>
                <a:cs typeface="Arial"/>
              </a:rPr>
              <a:t>code</a:t>
            </a:r>
            <a:r>
              <a:rPr sz="3000" spc="-10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if  it is </a:t>
            </a:r>
            <a:r>
              <a:rPr sz="3000" spc="-5" dirty="0">
                <a:latin typeface="Arial"/>
                <a:cs typeface="Arial"/>
              </a:rPr>
              <a:t>a source-level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debugger.</a:t>
            </a:r>
            <a:endParaRPr sz="3000">
              <a:latin typeface="Arial"/>
              <a:cs typeface="Arial"/>
            </a:endParaRPr>
          </a:p>
          <a:p>
            <a:pPr marL="295910" marR="5080" indent="-283845">
              <a:lnSpc>
                <a:spcPts val="2880"/>
              </a:lnSpc>
              <a:spcBef>
                <a:spcPts val="575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If it is </a:t>
            </a:r>
            <a:r>
              <a:rPr sz="3000" spc="-5" dirty="0">
                <a:latin typeface="Arial"/>
                <a:cs typeface="Arial"/>
              </a:rPr>
              <a:t>a </a:t>
            </a:r>
            <a:r>
              <a:rPr sz="3000" dirty="0">
                <a:latin typeface="Arial"/>
                <a:cs typeface="Arial"/>
              </a:rPr>
              <a:t>low-level </a:t>
            </a:r>
            <a:r>
              <a:rPr sz="3000" spc="-5" dirty="0">
                <a:latin typeface="Arial"/>
                <a:cs typeface="Arial"/>
              </a:rPr>
              <a:t>debugger or a </a:t>
            </a:r>
            <a:r>
              <a:rPr sz="3000" spc="-60" dirty="0">
                <a:latin typeface="Arial"/>
                <a:cs typeface="Arial"/>
              </a:rPr>
              <a:t>machine-  </a:t>
            </a:r>
            <a:r>
              <a:rPr sz="3000" spc="-5" dirty="0">
                <a:latin typeface="Arial"/>
                <a:cs typeface="Arial"/>
              </a:rPr>
              <a:t>language debugger </a:t>
            </a:r>
            <a:r>
              <a:rPr sz="3000" dirty="0">
                <a:latin typeface="Arial"/>
                <a:cs typeface="Arial"/>
              </a:rPr>
              <a:t>it shows that line </a:t>
            </a:r>
            <a:r>
              <a:rPr sz="3000" spc="-5" dirty="0">
                <a:latin typeface="Arial"/>
                <a:cs typeface="Arial"/>
              </a:rPr>
              <a:t>in 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program.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2910840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220853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Emulator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68577"/>
            <a:ext cx="7209790" cy="5057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1435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  <a:tab pos="2708910" algn="l"/>
                <a:tab pos="3994785" algn="l"/>
              </a:tabLst>
            </a:pPr>
            <a:r>
              <a:rPr sz="3200" dirty="0">
                <a:latin typeface="Arial"/>
                <a:cs typeface="Arial"/>
              </a:rPr>
              <a:t>An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emulator	</a:t>
            </a:r>
            <a:r>
              <a:rPr sz="3200" dirty="0">
                <a:latin typeface="Arial"/>
                <a:cs typeface="Arial"/>
              </a:rPr>
              <a:t>is a </a:t>
            </a:r>
            <a:r>
              <a:rPr sz="3200" spc="-5" dirty="0">
                <a:latin typeface="Arial"/>
                <a:cs typeface="Arial"/>
              </a:rPr>
              <a:t>piece </a:t>
            </a:r>
            <a:r>
              <a:rPr sz="3200" dirty="0">
                <a:latin typeface="Arial"/>
                <a:cs typeface="Arial"/>
              </a:rPr>
              <a:t>of  Hardware/Software	</a:t>
            </a:r>
            <a:r>
              <a:rPr sz="3200" spc="-5" dirty="0">
                <a:latin typeface="Arial"/>
                <a:cs typeface="Arial"/>
              </a:rPr>
              <a:t>that enables one  computer </a:t>
            </a:r>
            <a:r>
              <a:rPr sz="3200" dirty="0">
                <a:latin typeface="Arial"/>
                <a:cs typeface="Arial"/>
              </a:rPr>
              <a:t>system to run </a:t>
            </a:r>
            <a:r>
              <a:rPr sz="3200" spc="-5" dirty="0">
                <a:latin typeface="Arial"/>
                <a:cs typeface="Arial"/>
              </a:rPr>
              <a:t>programs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that  </a:t>
            </a:r>
            <a:r>
              <a:rPr sz="3200" dirty="0">
                <a:latin typeface="Arial"/>
                <a:cs typeface="Arial"/>
              </a:rPr>
              <a:t>are </a:t>
            </a:r>
            <a:r>
              <a:rPr sz="3200" spc="-5" dirty="0">
                <a:latin typeface="Arial"/>
                <a:cs typeface="Arial"/>
              </a:rPr>
              <a:t>written for another computer  </a:t>
            </a:r>
            <a:r>
              <a:rPr sz="3200" dirty="0">
                <a:latin typeface="Arial"/>
                <a:cs typeface="Arial"/>
              </a:rPr>
              <a:t>system.</a:t>
            </a:r>
            <a:endParaRPr sz="3200">
              <a:latin typeface="Arial"/>
              <a:cs typeface="Arial"/>
            </a:endParaRPr>
          </a:p>
          <a:p>
            <a:pPr marL="295910" marR="815975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For example </a:t>
            </a:r>
            <a:r>
              <a:rPr sz="3200" spc="-5" dirty="0">
                <a:latin typeface="Arial"/>
                <a:cs typeface="Arial"/>
              </a:rPr>
              <a:t>emulator 8086, </a:t>
            </a:r>
            <a:r>
              <a:rPr sz="3200" spc="-130" dirty="0">
                <a:latin typeface="Arial"/>
                <a:cs typeface="Arial"/>
              </a:rPr>
              <a:t>8086  </a:t>
            </a:r>
            <a:r>
              <a:rPr sz="3200" dirty="0">
                <a:latin typeface="Arial"/>
                <a:cs typeface="Arial"/>
              </a:rPr>
              <a:t>microprocessor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programs.</a:t>
            </a:r>
            <a:endParaRPr sz="320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An </a:t>
            </a:r>
            <a:r>
              <a:rPr sz="3200" spc="-5" dirty="0">
                <a:latin typeface="Arial"/>
                <a:cs typeface="Arial"/>
              </a:rPr>
              <a:t>emulator </a:t>
            </a:r>
            <a:r>
              <a:rPr sz="3200" dirty="0">
                <a:latin typeface="Arial"/>
                <a:cs typeface="Arial"/>
              </a:rPr>
              <a:t>is used on </a:t>
            </a:r>
            <a:r>
              <a:rPr sz="3200" spc="-5" dirty="0">
                <a:latin typeface="Arial"/>
                <a:cs typeface="Arial"/>
              </a:rPr>
              <a:t>the target  </a:t>
            </a:r>
            <a:r>
              <a:rPr sz="3200" dirty="0">
                <a:latin typeface="Arial"/>
                <a:cs typeface="Arial"/>
              </a:rPr>
              <a:t>processor (the processor for which</a:t>
            </a:r>
            <a:r>
              <a:rPr sz="3200" spc="-2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  </a:t>
            </a:r>
            <a:r>
              <a:rPr sz="3200" spc="-5" dirty="0">
                <a:latin typeface="Arial"/>
                <a:cs typeface="Arial"/>
              </a:rPr>
              <a:t>program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being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written).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187696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4837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Emulator</a:t>
            </a:r>
            <a:r>
              <a:rPr sz="4300" spc="-55" dirty="0"/>
              <a:t> </a:t>
            </a:r>
            <a:r>
              <a:rPr sz="4300" spc="-5" dirty="0"/>
              <a:t>Example</a:t>
            </a:r>
            <a:endParaRPr sz="4300"/>
          </a:p>
        </p:txBody>
      </p:sp>
      <p:sp>
        <p:nvSpPr>
          <p:cNvPr id="4" name="object 4"/>
          <p:cNvSpPr/>
          <p:nvPr/>
        </p:nvSpPr>
        <p:spPr>
          <a:xfrm>
            <a:off x="2362200" y="1752600"/>
            <a:ext cx="5105400" cy="434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740" y="5057394"/>
            <a:ext cx="15767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Android  Virtual  </a:t>
            </a:r>
            <a:r>
              <a:rPr sz="1800" b="1" spc="-5" dirty="0">
                <a:latin typeface="Arial"/>
                <a:cs typeface="Arial"/>
              </a:rPr>
              <a:t>Ma</a:t>
            </a:r>
            <a:r>
              <a:rPr sz="1800" b="1" spc="-1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spc="-5" dirty="0">
                <a:latin typeface="Arial"/>
                <a:cs typeface="Arial"/>
              </a:rPr>
              <a:t>ne(</a:t>
            </a:r>
            <a:r>
              <a:rPr sz="1800" b="1" spc="-19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VM)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816" y="86868"/>
            <a:ext cx="6776084" cy="1705610"/>
            <a:chOff x="1194816" y="86868"/>
            <a:chExt cx="6776084" cy="1705610"/>
          </a:xfrm>
        </p:grpSpPr>
        <p:sp>
          <p:nvSpPr>
            <p:cNvPr id="3" name="object 3"/>
            <p:cNvSpPr/>
            <p:nvPr/>
          </p:nvSpPr>
          <p:spPr>
            <a:xfrm>
              <a:off x="1194816" y="86868"/>
              <a:ext cx="6775704" cy="11109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4816" y="681227"/>
              <a:ext cx="2455164" cy="11109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Multiplying </a:t>
            </a:r>
            <a:r>
              <a:rPr spc="-75" dirty="0"/>
              <a:t>Two </a:t>
            </a:r>
            <a:r>
              <a:rPr dirty="0"/>
              <a:t>numbers </a:t>
            </a:r>
            <a:r>
              <a:rPr spc="-5" dirty="0"/>
              <a:t>in  </a:t>
            </a:r>
            <a:r>
              <a:rPr dirty="0"/>
              <a:t>Memory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96897" y="1424381"/>
            <a:ext cx="3463925" cy="501078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5080" indent="-283845">
              <a:lnSpc>
                <a:spcPct val="90000"/>
              </a:lnSpc>
              <a:spcBef>
                <a:spcPts val="459"/>
              </a:spcBef>
              <a:buClr>
                <a:srgbClr val="3891A7"/>
              </a:buClr>
              <a:buSzPct val="80000"/>
              <a:buFont typeface="Wingdings"/>
              <a:buChar char=""/>
              <a:tabLst>
                <a:tab pos="295910" algn="l"/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execution </a:t>
            </a:r>
            <a:r>
              <a:rPr sz="3000" dirty="0">
                <a:latin typeface="Arial"/>
                <a:cs typeface="Arial"/>
              </a:rPr>
              <a:t>unit  </a:t>
            </a:r>
            <a:r>
              <a:rPr sz="3000" spc="-5" dirty="0">
                <a:latin typeface="Arial"/>
                <a:cs typeface="Arial"/>
              </a:rPr>
              <a:t>is responsible </a:t>
            </a:r>
            <a:r>
              <a:rPr sz="3000" dirty="0">
                <a:latin typeface="Arial"/>
                <a:cs typeface="Arial"/>
              </a:rPr>
              <a:t>for  </a:t>
            </a:r>
            <a:r>
              <a:rPr sz="3000" spc="-5" dirty="0">
                <a:latin typeface="Arial"/>
                <a:cs typeface="Arial"/>
              </a:rPr>
              <a:t>carrying </a:t>
            </a:r>
            <a:r>
              <a:rPr sz="3000" dirty="0">
                <a:latin typeface="Arial"/>
                <a:cs typeface="Arial"/>
              </a:rPr>
              <a:t>out </a:t>
            </a:r>
            <a:r>
              <a:rPr sz="3000" spc="-5" dirty="0">
                <a:latin typeface="Arial"/>
                <a:cs typeface="Arial"/>
              </a:rPr>
              <a:t>all  computations.  </a:t>
            </a:r>
            <a:r>
              <a:rPr sz="3000" spc="-25" dirty="0">
                <a:latin typeface="Arial"/>
                <a:cs typeface="Arial"/>
              </a:rPr>
              <a:t>However, </a:t>
            </a:r>
            <a:r>
              <a:rPr sz="300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execution unit can  only operate on  data that </a:t>
            </a:r>
            <a:r>
              <a:rPr sz="3000" dirty="0">
                <a:latin typeface="Arial"/>
                <a:cs typeface="Arial"/>
              </a:rPr>
              <a:t>has</a:t>
            </a:r>
            <a:r>
              <a:rPr sz="3000" spc="-7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been  </a:t>
            </a:r>
            <a:r>
              <a:rPr sz="3000" spc="-5" dirty="0">
                <a:latin typeface="Arial"/>
                <a:cs typeface="Arial"/>
              </a:rPr>
              <a:t>loaded into one </a:t>
            </a:r>
            <a:r>
              <a:rPr sz="3000" dirty="0">
                <a:latin typeface="Arial"/>
                <a:cs typeface="Arial"/>
              </a:rPr>
              <a:t>of  the </a:t>
            </a:r>
            <a:r>
              <a:rPr sz="3000" spc="-5" dirty="0">
                <a:latin typeface="Arial"/>
                <a:cs typeface="Arial"/>
              </a:rPr>
              <a:t>six registers  </a:t>
            </a:r>
            <a:r>
              <a:rPr sz="3000" dirty="0">
                <a:latin typeface="Arial"/>
                <a:cs typeface="Arial"/>
              </a:rPr>
              <a:t>(A, B, C, D, E, </a:t>
            </a:r>
            <a:r>
              <a:rPr sz="3000" spc="-5" dirty="0">
                <a:latin typeface="Arial"/>
                <a:cs typeface="Arial"/>
              </a:rPr>
              <a:t>or  </a:t>
            </a:r>
            <a:r>
              <a:rPr sz="3000" dirty="0">
                <a:latin typeface="Arial"/>
                <a:cs typeface="Arial"/>
              </a:rPr>
              <a:t>F).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81600" y="1196340"/>
            <a:ext cx="3733800" cy="4946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816" y="86868"/>
            <a:ext cx="6776084" cy="1705610"/>
            <a:chOff x="1194816" y="86868"/>
            <a:chExt cx="6776084" cy="1705610"/>
          </a:xfrm>
        </p:grpSpPr>
        <p:sp>
          <p:nvSpPr>
            <p:cNvPr id="3" name="object 3"/>
            <p:cNvSpPr/>
            <p:nvPr/>
          </p:nvSpPr>
          <p:spPr>
            <a:xfrm>
              <a:off x="1194816" y="86868"/>
              <a:ext cx="6775704" cy="11109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4816" y="681227"/>
              <a:ext cx="2455164" cy="11109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Multiplying </a:t>
            </a:r>
            <a:r>
              <a:rPr spc="-75" dirty="0"/>
              <a:t>Two </a:t>
            </a:r>
            <a:r>
              <a:rPr dirty="0"/>
              <a:t>numbers </a:t>
            </a:r>
            <a:r>
              <a:rPr spc="-5" dirty="0"/>
              <a:t>in  </a:t>
            </a:r>
            <a:r>
              <a:rPr dirty="0"/>
              <a:t>Memory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96897" y="1419808"/>
            <a:ext cx="3500754" cy="490474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95910" marR="5080" indent="-283845">
              <a:lnSpc>
                <a:spcPct val="90000"/>
              </a:lnSpc>
              <a:spcBef>
                <a:spcPts val="490"/>
              </a:spcBef>
              <a:buClr>
                <a:srgbClr val="3891A7"/>
              </a:buClr>
              <a:buSzPct val="79687"/>
              <a:buFont typeface="Wingdings"/>
              <a:buChar char=""/>
              <a:tabLst>
                <a:tab pos="295910" algn="l"/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Let's </a:t>
            </a:r>
            <a:r>
              <a:rPr sz="3200" dirty="0">
                <a:latin typeface="Arial"/>
                <a:cs typeface="Arial"/>
              </a:rPr>
              <a:t>say we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want 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find the  product </a:t>
            </a:r>
            <a:r>
              <a:rPr sz="3200" dirty="0">
                <a:latin typeface="Arial"/>
                <a:cs typeface="Arial"/>
              </a:rPr>
              <a:t>of two  </a:t>
            </a:r>
            <a:r>
              <a:rPr sz="3200" spc="-5" dirty="0">
                <a:latin typeface="Arial"/>
                <a:cs typeface="Arial"/>
              </a:rPr>
              <a:t>numbers </a:t>
            </a:r>
            <a:r>
              <a:rPr sz="3200" dirty="0">
                <a:latin typeface="Arial"/>
                <a:cs typeface="Arial"/>
              </a:rPr>
              <a:t>- </a:t>
            </a:r>
            <a:r>
              <a:rPr sz="3200" spc="-10" dirty="0">
                <a:latin typeface="Arial"/>
                <a:cs typeface="Arial"/>
              </a:rPr>
              <a:t>one  </a:t>
            </a:r>
            <a:r>
              <a:rPr sz="3200" dirty="0">
                <a:latin typeface="Arial"/>
                <a:cs typeface="Arial"/>
              </a:rPr>
              <a:t>stored in location  2:3 </a:t>
            </a:r>
            <a:r>
              <a:rPr sz="3200" spc="-5" dirty="0">
                <a:latin typeface="Arial"/>
                <a:cs typeface="Arial"/>
              </a:rPr>
              <a:t>and another  </a:t>
            </a:r>
            <a:r>
              <a:rPr sz="3200" dirty="0">
                <a:latin typeface="Arial"/>
                <a:cs typeface="Arial"/>
              </a:rPr>
              <a:t>stored in location  </a:t>
            </a:r>
            <a:r>
              <a:rPr sz="3200" spc="-5" dirty="0">
                <a:latin typeface="Arial"/>
                <a:cs typeface="Arial"/>
              </a:rPr>
              <a:t>5:2 </a:t>
            </a:r>
            <a:r>
              <a:rPr sz="3200" dirty="0">
                <a:latin typeface="Arial"/>
                <a:cs typeface="Arial"/>
              </a:rPr>
              <a:t>-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dirty="0">
                <a:latin typeface="Arial"/>
                <a:cs typeface="Arial"/>
              </a:rPr>
              <a:t>then  store the </a:t>
            </a:r>
            <a:r>
              <a:rPr sz="3200" spc="-5" dirty="0">
                <a:latin typeface="Arial"/>
                <a:cs typeface="Arial"/>
              </a:rPr>
              <a:t>product  back </a:t>
            </a:r>
            <a:r>
              <a:rPr sz="3200" dirty="0">
                <a:latin typeface="Arial"/>
                <a:cs typeface="Arial"/>
              </a:rPr>
              <a:t>in the  </a:t>
            </a:r>
            <a:r>
              <a:rPr sz="3200" spc="-5" dirty="0">
                <a:latin typeface="Arial"/>
                <a:cs typeface="Arial"/>
              </a:rPr>
              <a:t>location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2:3.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81600" y="1196340"/>
            <a:ext cx="3733800" cy="4946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58088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8774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The CISC</a:t>
            </a:r>
            <a:r>
              <a:rPr sz="4300" spc="-310" dirty="0"/>
              <a:t> </a:t>
            </a:r>
            <a:r>
              <a:rPr sz="4300" spc="-5" dirty="0"/>
              <a:t>Approach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68577"/>
            <a:ext cx="7171055" cy="3517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0" indent="-283845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primary goal of CISC </a:t>
            </a:r>
            <a:r>
              <a:rPr sz="3200" spc="-40" dirty="0">
                <a:latin typeface="Arial"/>
                <a:cs typeface="Arial"/>
              </a:rPr>
              <a:t>architecture  </a:t>
            </a:r>
            <a:r>
              <a:rPr sz="3200" dirty="0">
                <a:latin typeface="Arial"/>
                <a:cs typeface="Arial"/>
              </a:rPr>
              <a:t>is to </a:t>
            </a:r>
            <a:r>
              <a:rPr sz="3200" spc="-5" dirty="0">
                <a:latin typeface="Arial"/>
                <a:cs typeface="Arial"/>
              </a:rPr>
              <a:t>complete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task </a:t>
            </a:r>
            <a:r>
              <a:rPr sz="3200" dirty="0">
                <a:latin typeface="Arial"/>
                <a:cs typeface="Arial"/>
              </a:rPr>
              <a:t>in as </a:t>
            </a:r>
            <a:r>
              <a:rPr sz="3200" spc="-5" dirty="0">
                <a:latin typeface="Arial"/>
                <a:cs typeface="Arial"/>
              </a:rPr>
              <a:t>few lines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  assembly as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possible.</a:t>
            </a:r>
            <a:endParaRPr sz="320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This is achieved by </a:t>
            </a:r>
            <a:r>
              <a:rPr sz="3200" spc="-5" dirty="0">
                <a:latin typeface="Arial"/>
                <a:cs typeface="Arial"/>
              </a:rPr>
              <a:t>building </a:t>
            </a:r>
            <a:r>
              <a:rPr sz="3200" spc="-55" dirty="0">
                <a:latin typeface="Arial"/>
                <a:cs typeface="Arial"/>
              </a:rPr>
              <a:t>processor  </a:t>
            </a:r>
            <a:r>
              <a:rPr sz="3200" dirty="0">
                <a:latin typeface="Arial"/>
                <a:cs typeface="Arial"/>
              </a:rPr>
              <a:t>hardware </a:t>
            </a:r>
            <a:r>
              <a:rPr sz="3200" spc="-5" dirty="0">
                <a:latin typeface="Arial"/>
                <a:cs typeface="Arial"/>
              </a:rPr>
              <a:t>that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capable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understanding and executing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series 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operations.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58088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8774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The CISC</a:t>
            </a:r>
            <a:r>
              <a:rPr sz="4300" spc="-310" dirty="0"/>
              <a:t> </a:t>
            </a:r>
            <a:r>
              <a:rPr sz="4300" spc="-5" dirty="0"/>
              <a:t>Approach</a:t>
            </a:r>
            <a:endParaRPr sz="43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592580" marR="283845" indent="-283845">
              <a:lnSpc>
                <a:spcPct val="80000"/>
              </a:lnSpc>
              <a:spcBef>
                <a:spcPts val="819"/>
              </a:spcBef>
              <a:buClr>
                <a:srgbClr val="3891A7"/>
              </a:buClr>
              <a:buSzPct val="80000"/>
              <a:buChar char=""/>
              <a:tabLst>
                <a:tab pos="1593850" algn="l"/>
              </a:tabLst>
            </a:pPr>
            <a:r>
              <a:rPr sz="3000" dirty="0"/>
              <a:t>For this </a:t>
            </a:r>
            <a:r>
              <a:rPr sz="3000" spc="-5" dirty="0"/>
              <a:t>particular task, </a:t>
            </a:r>
            <a:r>
              <a:rPr sz="3000" dirty="0"/>
              <a:t>a </a:t>
            </a:r>
            <a:r>
              <a:rPr sz="3000" spc="-5" dirty="0"/>
              <a:t>CISC  processor </a:t>
            </a:r>
            <a:r>
              <a:rPr sz="3000" dirty="0"/>
              <a:t>would </a:t>
            </a:r>
            <a:r>
              <a:rPr sz="3000" spc="-5" dirty="0"/>
              <a:t>come prepared </a:t>
            </a:r>
            <a:r>
              <a:rPr sz="3000" dirty="0"/>
              <a:t>with </a:t>
            </a:r>
            <a:r>
              <a:rPr sz="3000" spc="-5" dirty="0"/>
              <a:t>a  specific instruction </a:t>
            </a:r>
            <a:r>
              <a:rPr sz="3000" dirty="0"/>
              <a:t>(we'll </a:t>
            </a:r>
            <a:r>
              <a:rPr sz="3000" spc="-5" dirty="0"/>
              <a:t>call </a:t>
            </a:r>
            <a:r>
              <a:rPr sz="3000" dirty="0"/>
              <a:t>it</a:t>
            </a:r>
            <a:r>
              <a:rPr sz="3000" spc="-40" dirty="0"/>
              <a:t> </a:t>
            </a:r>
            <a:r>
              <a:rPr sz="3000" spc="-30" dirty="0"/>
              <a:t>"MULT").</a:t>
            </a:r>
            <a:endParaRPr sz="3000"/>
          </a:p>
          <a:p>
            <a:pPr marL="1592580" marR="5080" indent="-283845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000"/>
              <a:buChar char=""/>
              <a:tabLst>
                <a:tab pos="1593850" algn="l"/>
              </a:tabLst>
            </a:pPr>
            <a:r>
              <a:rPr sz="3000" spc="-5" dirty="0"/>
              <a:t>When executed, </a:t>
            </a:r>
            <a:r>
              <a:rPr sz="3000" dirty="0"/>
              <a:t>this </a:t>
            </a:r>
            <a:r>
              <a:rPr sz="3000" spc="-5" dirty="0"/>
              <a:t>instruction loads </a:t>
            </a:r>
            <a:r>
              <a:rPr sz="3000" spc="-160" dirty="0"/>
              <a:t>the  </a:t>
            </a:r>
            <a:r>
              <a:rPr sz="3000" dirty="0"/>
              <a:t>two values into </a:t>
            </a:r>
            <a:r>
              <a:rPr sz="3000" spc="-5" dirty="0"/>
              <a:t>separate registers,  </a:t>
            </a:r>
            <a:r>
              <a:rPr sz="3000" dirty="0"/>
              <a:t>multiplies the </a:t>
            </a:r>
            <a:r>
              <a:rPr sz="3000" spc="-5" dirty="0"/>
              <a:t>operands in </a:t>
            </a:r>
            <a:r>
              <a:rPr sz="3000" dirty="0"/>
              <a:t>the </a:t>
            </a:r>
            <a:r>
              <a:rPr sz="3000" spc="-5" dirty="0"/>
              <a:t>execution  unit, and then stores </a:t>
            </a:r>
            <a:r>
              <a:rPr sz="3000" dirty="0"/>
              <a:t>the </a:t>
            </a:r>
            <a:r>
              <a:rPr sz="3000" spc="-5" dirty="0"/>
              <a:t>product in </a:t>
            </a:r>
            <a:r>
              <a:rPr sz="3000" spc="-10" dirty="0"/>
              <a:t>the  </a:t>
            </a:r>
            <a:r>
              <a:rPr sz="3000" spc="-5" dirty="0"/>
              <a:t>appropriate</a:t>
            </a:r>
            <a:r>
              <a:rPr sz="3000" spc="-45" dirty="0"/>
              <a:t> </a:t>
            </a:r>
            <a:r>
              <a:rPr sz="3000" spc="-20" dirty="0"/>
              <a:t>register.</a:t>
            </a:r>
            <a:endParaRPr sz="3000"/>
          </a:p>
          <a:p>
            <a:pPr marL="1592580" marR="467995" indent="-283845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000"/>
              <a:buChar char=""/>
              <a:tabLst>
                <a:tab pos="1593850" algn="l"/>
              </a:tabLst>
            </a:pPr>
            <a:r>
              <a:rPr sz="3000" dirty="0"/>
              <a:t>Thus, </a:t>
            </a:r>
            <a:r>
              <a:rPr sz="3000" spc="-5" dirty="0"/>
              <a:t>the entire task </a:t>
            </a:r>
            <a:r>
              <a:rPr sz="3000" dirty="0"/>
              <a:t>of multiplying </a:t>
            </a:r>
            <a:r>
              <a:rPr sz="3000" spc="-155" dirty="0"/>
              <a:t>two  </a:t>
            </a:r>
            <a:r>
              <a:rPr sz="3000" spc="-5" dirty="0"/>
              <a:t>numbers can be completed </a:t>
            </a:r>
            <a:r>
              <a:rPr sz="3000" dirty="0"/>
              <a:t>with </a:t>
            </a:r>
            <a:r>
              <a:rPr sz="3000" spc="-5" dirty="0"/>
              <a:t>one  instruction:</a:t>
            </a:r>
            <a:endParaRPr sz="3000"/>
          </a:p>
          <a:p>
            <a:pPr marL="1296670" marR="366395" algn="ctr">
              <a:lnSpc>
                <a:spcPts val="3479"/>
              </a:lnSpc>
            </a:pPr>
            <a:r>
              <a:rPr sz="3000" spc="-60" dirty="0"/>
              <a:t>MULT </a:t>
            </a:r>
            <a:r>
              <a:rPr sz="3000" spc="-5" dirty="0"/>
              <a:t>2:3,</a:t>
            </a:r>
            <a:r>
              <a:rPr sz="3000" spc="5" dirty="0"/>
              <a:t> </a:t>
            </a:r>
            <a:r>
              <a:rPr sz="3000" dirty="0"/>
              <a:t>5:2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58088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8774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The CISC</a:t>
            </a:r>
            <a:r>
              <a:rPr sz="4300" spc="-310" dirty="0"/>
              <a:t> </a:t>
            </a:r>
            <a:r>
              <a:rPr sz="4300" spc="-5" dirty="0"/>
              <a:t>Approach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378661"/>
            <a:ext cx="7078345" cy="473583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95910" marR="409575" indent="-283845">
              <a:lnSpc>
                <a:spcPts val="2880"/>
              </a:lnSpc>
              <a:spcBef>
                <a:spcPts val="795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spc="-60" dirty="0">
                <a:latin typeface="Arial"/>
                <a:cs typeface="Arial"/>
              </a:rPr>
              <a:t>MULT </a:t>
            </a:r>
            <a:r>
              <a:rPr sz="3000" dirty="0">
                <a:latin typeface="Arial"/>
                <a:cs typeface="Arial"/>
              </a:rPr>
              <a:t>is what is known as a </a:t>
            </a:r>
            <a:r>
              <a:rPr sz="3000" spc="-65" dirty="0">
                <a:latin typeface="Arial"/>
                <a:cs typeface="Arial"/>
              </a:rPr>
              <a:t>"complex  </a:t>
            </a:r>
            <a:r>
              <a:rPr sz="3000" spc="-5" dirty="0">
                <a:latin typeface="Arial"/>
                <a:cs typeface="Arial"/>
              </a:rPr>
              <a:t>instruction."</a:t>
            </a:r>
            <a:endParaRPr sz="3000">
              <a:latin typeface="Arial"/>
              <a:cs typeface="Arial"/>
            </a:endParaRPr>
          </a:p>
          <a:p>
            <a:pPr marL="295910" marR="5080" indent="-283845">
              <a:lnSpc>
                <a:spcPct val="80000"/>
              </a:lnSpc>
              <a:spcBef>
                <a:spcPts val="630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It </a:t>
            </a:r>
            <a:r>
              <a:rPr sz="3000" spc="-5" dirty="0">
                <a:latin typeface="Arial"/>
                <a:cs typeface="Arial"/>
              </a:rPr>
              <a:t>operates directly on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dirty="0">
                <a:latin typeface="Arial"/>
                <a:cs typeface="Arial"/>
              </a:rPr>
              <a:t>computer's  memory </a:t>
            </a:r>
            <a:r>
              <a:rPr sz="3000" spc="-5" dirty="0">
                <a:latin typeface="Arial"/>
                <a:cs typeface="Arial"/>
              </a:rPr>
              <a:t>banks and does </a:t>
            </a:r>
            <a:r>
              <a:rPr sz="3000" dirty="0">
                <a:latin typeface="Arial"/>
                <a:cs typeface="Arial"/>
              </a:rPr>
              <a:t>not </a:t>
            </a:r>
            <a:r>
              <a:rPr sz="3000" spc="-5" dirty="0">
                <a:latin typeface="Arial"/>
                <a:cs typeface="Arial"/>
              </a:rPr>
              <a:t>require </a:t>
            </a:r>
            <a:r>
              <a:rPr sz="300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programmer </a:t>
            </a:r>
            <a:r>
              <a:rPr sz="3000" dirty="0">
                <a:latin typeface="Arial"/>
                <a:cs typeface="Arial"/>
              </a:rPr>
              <a:t>to explicitly call any</a:t>
            </a:r>
            <a:r>
              <a:rPr sz="3000" spc="-1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loading  </a:t>
            </a:r>
            <a:r>
              <a:rPr sz="3000" spc="-5" dirty="0">
                <a:latin typeface="Arial"/>
                <a:cs typeface="Arial"/>
              </a:rPr>
              <a:t>or storing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functions.</a:t>
            </a:r>
            <a:endParaRPr sz="3000">
              <a:latin typeface="Arial"/>
              <a:cs typeface="Arial"/>
            </a:endParaRPr>
          </a:p>
          <a:p>
            <a:pPr marL="295910" marR="619125" indent="-283845">
              <a:lnSpc>
                <a:spcPts val="2880"/>
              </a:lnSpc>
              <a:spcBef>
                <a:spcPts val="575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It closely </a:t>
            </a:r>
            <a:r>
              <a:rPr sz="3000" spc="-5" dirty="0">
                <a:latin typeface="Arial"/>
                <a:cs typeface="Arial"/>
              </a:rPr>
              <a:t>resembles a command in </a:t>
            </a:r>
            <a:r>
              <a:rPr sz="3000" spc="-465" dirty="0">
                <a:latin typeface="Arial"/>
                <a:cs typeface="Arial"/>
              </a:rPr>
              <a:t>a  </a:t>
            </a:r>
            <a:r>
              <a:rPr sz="3000" spc="-5" dirty="0">
                <a:latin typeface="Arial"/>
                <a:cs typeface="Arial"/>
              </a:rPr>
              <a:t>higher level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language.</a:t>
            </a:r>
            <a:endParaRPr sz="3000">
              <a:latin typeface="Arial"/>
              <a:cs typeface="Arial"/>
            </a:endParaRPr>
          </a:p>
          <a:p>
            <a:pPr marL="295910" marR="86995" indent="-283845">
              <a:lnSpc>
                <a:spcPct val="80000"/>
              </a:lnSpc>
              <a:spcBef>
                <a:spcPts val="625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For instance, if we let "a" </a:t>
            </a:r>
            <a:r>
              <a:rPr sz="3000" spc="-5" dirty="0">
                <a:latin typeface="Arial"/>
                <a:cs typeface="Arial"/>
              </a:rPr>
              <a:t>represent the  value </a:t>
            </a:r>
            <a:r>
              <a:rPr sz="3000" dirty="0">
                <a:latin typeface="Arial"/>
                <a:cs typeface="Arial"/>
              </a:rPr>
              <a:t>of 2:3 </a:t>
            </a:r>
            <a:r>
              <a:rPr sz="3000" spc="-5" dirty="0">
                <a:latin typeface="Arial"/>
                <a:cs typeface="Arial"/>
              </a:rPr>
              <a:t>and </a:t>
            </a:r>
            <a:r>
              <a:rPr sz="3000" dirty="0">
                <a:latin typeface="Arial"/>
                <a:cs typeface="Arial"/>
              </a:rPr>
              <a:t>"b" </a:t>
            </a:r>
            <a:r>
              <a:rPr sz="3000" spc="-5" dirty="0">
                <a:latin typeface="Arial"/>
                <a:cs typeface="Arial"/>
              </a:rPr>
              <a:t>represent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dirty="0">
                <a:latin typeface="Arial"/>
                <a:cs typeface="Arial"/>
              </a:rPr>
              <a:t>value  of 5:2, </a:t>
            </a:r>
            <a:r>
              <a:rPr sz="3000" spc="-5" dirty="0">
                <a:latin typeface="Arial"/>
                <a:cs typeface="Arial"/>
              </a:rPr>
              <a:t>then </a:t>
            </a:r>
            <a:r>
              <a:rPr sz="3000" dirty="0">
                <a:latin typeface="Arial"/>
                <a:cs typeface="Arial"/>
              </a:rPr>
              <a:t>this </a:t>
            </a:r>
            <a:r>
              <a:rPr sz="3000" spc="-5" dirty="0">
                <a:latin typeface="Arial"/>
                <a:cs typeface="Arial"/>
              </a:rPr>
              <a:t>command is identical </a:t>
            </a:r>
            <a:r>
              <a:rPr sz="3000" spc="-10" dirty="0">
                <a:latin typeface="Arial"/>
                <a:cs typeface="Arial"/>
              </a:rPr>
              <a:t>to  </a:t>
            </a:r>
            <a:r>
              <a:rPr sz="3000" spc="-5" dirty="0">
                <a:latin typeface="Arial"/>
                <a:cs typeface="Arial"/>
              </a:rPr>
              <a:t>the C statement "a </a:t>
            </a:r>
            <a:r>
              <a:rPr sz="3000" dirty="0">
                <a:latin typeface="Arial"/>
                <a:cs typeface="Arial"/>
              </a:rPr>
              <a:t>= </a:t>
            </a:r>
            <a:r>
              <a:rPr sz="3000" spc="-5" dirty="0">
                <a:latin typeface="Arial"/>
                <a:cs typeface="Arial"/>
              </a:rPr>
              <a:t>a *</a:t>
            </a:r>
            <a:r>
              <a:rPr sz="3000" spc="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b."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58088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8774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The CISC</a:t>
            </a:r>
            <a:r>
              <a:rPr sz="4300" spc="-310" dirty="0"/>
              <a:t> </a:t>
            </a:r>
            <a:r>
              <a:rPr sz="4300" spc="-5" dirty="0"/>
              <a:t>Approach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68577"/>
            <a:ext cx="7191375" cy="5057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One of </a:t>
            </a:r>
            <a:r>
              <a:rPr sz="3200" spc="-5" dirty="0">
                <a:latin typeface="Arial"/>
                <a:cs typeface="Arial"/>
              </a:rPr>
              <a:t>the primary advantages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this  </a:t>
            </a:r>
            <a:r>
              <a:rPr sz="3200" dirty="0">
                <a:latin typeface="Arial"/>
                <a:cs typeface="Arial"/>
              </a:rPr>
              <a:t>system is </a:t>
            </a:r>
            <a:r>
              <a:rPr sz="3200" spc="-5" dirty="0">
                <a:latin typeface="Arial"/>
                <a:cs typeface="Arial"/>
              </a:rPr>
              <a:t>that the compiler has </a:t>
            </a:r>
            <a:r>
              <a:rPr sz="3200" spc="-10" dirty="0">
                <a:latin typeface="Arial"/>
                <a:cs typeface="Arial"/>
              </a:rPr>
              <a:t>to do  </a:t>
            </a:r>
            <a:r>
              <a:rPr sz="3200" dirty="0">
                <a:latin typeface="Arial"/>
                <a:cs typeface="Arial"/>
              </a:rPr>
              <a:t>very </a:t>
            </a:r>
            <a:r>
              <a:rPr sz="3200" spc="-5" dirty="0">
                <a:latin typeface="Arial"/>
                <a:cs typeface="Arial"/>
              </a:rPr>
              <a:t>little </a:t>
            </a:r>
            <a:r>
              <a:rPr sz="3200" dirty="0">
                <a:latin typeface="Arial"/>
                <a:cs typeface="Arial"/>
              </a:rPr>
              <a:t>work to </a:t>
            </a:r>
            <a:r>
              <a:rPr sz="3200" spc="-5" dirty="0">
                <a:latin typeface="Arial"/>
                <a:cs typeface="Arial"/>
              </a:rPr>
              <a:t>translate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high-level  language statement into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assembly.</a:t>
            </a:r>
            <a:endParaRPr sz="3200">
              <a:latin typeface="Arial"/>
              <a:cs typeface="Arial"/>
            </a:endParaRPr>
          </a:p>
          <a:p>
            <a:pPr marL="295910" marR="887094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Because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length </a:t>
            </a:r>
            <a:r>
              <a:rPr sz="3200" dirty="0">
                <a:latin typeface="Arial"/>
                <a:cs typeface="Arial"/>
              </a:rPr>
              <a:t>of the code </a:t>
            </a:r>
            <a:r>
              <a:rPr sz="3200" spc="-245" dirty="0">
                <a:latin typeface="Arial"/>
                <a:cs typeface="Arial"/>
              </a:rPr>
              <a:t>is  </a:t>
            </a:r>
            <a:r>
              <a:rPr sz="3200" spc="-5" dirty="0">
                <a:latin typeface="Arial"/>
                <a:cs typeface="Arial"/>
              </a:rPr>
              <a:t>relatively </a:t>
            </a:r>
            <a:r>
              <a:rPr sz="3200" dirty="0">
                <a:latin typeface="Arial"/>
                <a:cs typeface="Arial"/>
              </a:rPr>
              <a:t>short, very </a:t>
            </a:r>
            <a:r>
              <a:rPr sz="3200" spc="-5" dirty="0">
                <a:latin typeface="Arial"/>
                <a:cs typeface="Arial"/>
              </a:rPr>
              <a:t>little </a:t>
            </a:r>
            <a:r>
              <a:rPr sz="3200" dirty="0">
                <a:latin typeface="Arial"/>
                <a:cs typeface="Arial"/>
              </a:rPr>
              <a:t>RAM is  </a:t>
            </a:r>
            <a:r>
              <a:rPr sz="3200" spc="-5" dirty="0">
                <a:latin typeface="Arial"/>
                <a:cs typeface="Arial"/>
              </a:rPr>
              <a:t>required </a:t>
            </a:r>
            <a:r>
              <a:rPr sz="3200" dirty="0">
                <a:latin typeface="Arial"/>
                <a:cs typeface="Arial"/>
              </a:rPr>
              <a:t>to store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instructions.</a:t>
            </a:r>
            <a:endParaRPr sz="3200">
              <a:latin typeface="Arial"/>
              <a:cs typeface="Arial"/>
            </a:endParaRPr>
          </a:p>
          <a:p>
            <a:pPr marL="295910" marR="36703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emphasis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put </a:t>
            </a:r>
            <a:r>
              <a:rPr sz="3200" dirty="0">
                <a:latin typeface="Arial"/>
                <a:cs typeface="Arial"/>
              </a:rPr>
              <a:t>on </a:t>
            </a:r>
            <a:r>
              <a:rPr sz="3200" spc="-5" dirty="0">
                <a:latin typeface="Arial"/>
                <a:cs typeface="Arial"/>
              </a:rPr>
              <a:t>building  </a:t>
            </a:r>
            <a:r>
              <a:rPr sz="3200" dirty="0">
                <a:latin typeface="Arial"/>
                <a:cs typeface="Arial"/>
              </a:rPr>
              <a:t>complex </a:t>
            </a:r>
            <a:r>
              <a:rPr sz="3200" spc="-5" dirty="0">
                <a:latin typeface="Arial"/>
                <a:cs typeface="Arial"/>
              </a:rPr>
              <a:t>instructions directly into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  hardware.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1529</Words>
  <Application>Microsoft Office PowerPoint</Application>
  <PresentationFormat>On-screen Show (4:3)</PresentationFormat>
  <Paragraphs>220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RISC Vs CISC, Harvard  v/s Van Neumann</vt:lpstr>
      <vt:lpstr>CISC Architecture</vt:lpstr>
      <vt:lpstr>Multiplying Two numbers in  Memory</vt:lpstr>
      <vt:lpstr>Multiplying Two numbers in  Memory</vt:lpstr>
      <vt:lpstr>Multiplying Two numbers in  Memory</vt:lpstr>
      <vt:lpstr>The CISC Approach</vt:lpstr>
      <vt:lpstr>The CISC Approach</vt:lpstr>
      <vt:lpstr>The CISC Approach</vt:lpstr>
      <vt:lpstr>The CISC Approach</vt:lpstr>
      <vt:lpstr>The RISC Approach</vt:lpstr>
      <vt:lpstr>The RISC Approach</vt:lpstr>
      <vt:lpstr>The RISC Approach</vt:lpstr>
      <vt:lpstr>The RISC Approach</vt:lpstr>
      <vt:lpstr>CISC</vt:lpstr>
      <vt:lpstr>Harvard Architecture</vt:lpstr>
      <vt:lpstr>Harvard Architecture</vt:lpstr>
      <vt:lpstr>Von Neumann Architecture</vt:lpstr>
      <vt:lpstr>VAN-NEUMANN  ARCHITECTURE</vt:lpstr>
      <vt:lpstr>Microcontrollers</vt:lpstr>
      <vt:lpstr>Microcontrollers</vt:lpstr>
      <vt:lpstr>MCU-Based System</vt:lpstr>
      <vt:lpstr>Software</vt:lpstr>
      <vt:lpstr>Software</vt:lpstr>
      <vt:lpstr>Evolution of Programming</vt:lpstr>
      <vt:lpstr>Evolution of Programming</vt:lpstr>
      <vt:lpstr>Approaches</vt:lpstr>
      <vt:lpstr>From Source to Executable</vt:lpstr>
      <vt:lpstr>Compiler, Assembler, Linker,  Cross Compiler...</vt:lpstr>
      <vt:lpstr>Compiler</vt:lpstr>
      <vt:lpstr>Assembler</vt:lpstr>
      <vt:lpstr>Linker</vt:lpstr>
      <vt:lpstr>Cross-Compiler</vt:lpstr>
      <vt:lpstr>Debugger</vt:lpstr>
      <vt:lpstr>Emulator</vt:lpstr>
      <vt:lpstr>Emulator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RISC Vs CISC, Harvard  v/s Van Neumann</dc:title>
  <dc:creator>Mr. Ashwin R Patani</dc:creator>
  <cp:lastModifiedBy>Mr. Ashwin R Patani</cp:lastModifiedBy>
  <cp:revision>2</cp:revision>
  <dcterms:created xsi:type="dcterms:W3CDTF">2021-01-08T06:45:55Z</dcterms:created>
  <dcterms:modified xsi:type="dcterms:W3CDTF">2021-01-18T06:45:57Z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2021-01-08T00:00:00Z</vt:filetime>
  </property>
</Properties>
</file>