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</p:sldIdLst>
  <p:sldSz cx="9144000" cy="6858000" type="screen4x3"/>
  <p:notesSz cx="9144000" cy="6858000"/>
  <p:embeddedFontLst>
    <p:embeddedFont>
      <p:font typeface="Times New Roman" panose="02020603050405020304" pitchFamily="18" charset="0"/>
      <p:regular r:id="rId110"/>
      <p:boldItalic r:id="rId111"/>
    </p:embeddedFont>
    <p:embeddedFont>
      <p:font typeface="Arial" panose="020B0604020202020204" pitchFamily="34" charset="0"/>
      <p:regular r:id="rId112"/>
      <p:bold r:id="rId113"/>
      <p:boldItalic r:id="rId114"/>
    </p:embeddedFont>
    <p:embeddedFont>
      <p:font typeface="Calibri" panose="020F0502020204030204" pitchFamily="34" charset="0"/>
      <p:regular r:id="rId115"/>
      <p:bold r:id="rId116"/>
      <p:italic r:id="rId117"/>
      <p:boldItalic r:id="rId118"/>
    </p:embeddedFont>
    <p:embeddedFont>
      <p:font typeface="Wingdings" panose="05000000000000000000" pitchFamily="2" charset="2"/>
      <p:regular r:id="rId119"/>
    </p:embeddedFont>
    <p:embeddedFont>
      <p:font typeface="Verdana" panose="020B0604030504040204" pitchFamily="34" charset="0"/>
      <p:regular r:id="rId120"/>
      <p:bold r:id="rId121"/>
      <p:italic r:id="rId122"/>
      <p:boldItalic r:id="rId12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æ·±è²æ ·å¼ 1 - å¼ºè°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æ æ ·å¼ï¼æ ç½æ 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4660"/>
  </p:normalViewPr>
  <p:slideViewPr>
    <p:cSldViewPr>
      <p:cViewPr>
        <p:scale>
          <a:sx n="81" d="100"/>
          <a:sy n="81" d="100"/>
        </p:scale>
        <p:origin x="102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8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3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14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4.fntdata"/><Relationship Id="rId118" Type="http://schemas.openxmlformats.org/officeDocument/2006/relationships/font" Target="fonts/font9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5.fntdata"/><Relationship Id="rId119" Type="http://schemas.openxmlformats.org/officeDocument/2006/relationships/font" Target="fonts/font10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11.fntdata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1.fntdata"/><Relationship Id="rId115" Type="http://schemas.openxmlformats.org/officeDocument/2006/relationships/font" Target="fonts/font6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12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2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ngsana New"/>
                <a:cs typeface="Angsana New"/>
              </a:defRPr>
            </a:lvl1pPr>
          </a:lstStyle>
          <a:p>
            <a:pPr marL="12700">
              <a:lnSpc>
                <a:spcPts val="1675"/>
              </a:lnSpc>
            </a:pPr>
            <a:r>
              <a:rPr dirty="0"/>
              <a:t>Copyright </a:t>
            </a:r>
            <a:r>
              <a:rPr spc="-5" dirty="0"/>
              <a:t>Mr.Anjan </a:t>
            </a:r>
            <a:r>
              <a:rPr dirty="0"/>
              <a:t>Mahanta LCCT </a:t>
            </a:r>
            <a:r>
              <a:rPr spc="-5" dirty="0"/>
              <a:t>International Studies</a:t>
            </a:r>
            <a:r>
              <a:rPr spc="-45" dirty="0"/>
              <a:t> </a:t>
            </a:r>
            <a:r>
              <a:rPr dirty="0"/>
              <a:t>Program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ngsana New"/>
                <a:cs typeface="Angsana New"/>
              </a:defRPr>
            </a:lvl1pPr>
          </a:lstStyle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ngsana New"/>
                <a:cs typeface="Angsana New"/>
              </a:defRPr>
            </a:lvl1pPr>
          </a:lstStyle>
          <a:p>
            <a:pPr marL="12700">
              <a:lnSpc>
                <a:spcPts val="1675"/>
              </a:lnSpc>
            </a:pPr>
            <a:r>
              <a:rPr dirty="0"/>
              <a:t>Copyright </a:t>
            </a:r>
            <a:r>
              <a:rPr spc="-5" dirty="0"/>
              <a:t>Mr.Anjan </a:t>
            </a:r>
            <a:r>
              <a:rPr dirty="0"/>
              <a:t>Mahanta LCCT </a:t>
            </a:r>
            <a:r>
              <a:rPr spc="-5" dirty="0"/>
              <a:t>International Studies</a:t>
            </a:r>
            <a:r>
              <a:rPr spc="-45" dirty="0"/>
              <a:t> </a:t>
            </a:r>
            <a:r>
              <a:rPr dirty="0"/>
              <a:t>Program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ngsana New"/>
                <a:cs typeface="Angsana New"/>
              </a:defRPr>
            </a:lvl1pPr>
          </a:lstStyle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ngsana New"/>
                <a:cs typeface="Angsana New"/>
              </a:defRPr>
            </a:lvl1pPr>
          </a:lstStyle>
          <a:p>
            <a:pPr marL="12700">
              <a:lnSpc>
                <a:spcPts val="1675"/>
              </a:lnSpc>
            </a:pPr>
            <a:r>
              <a:rPr dirty="0"/>
              <a:t>Copyright </a:t>
            </a:r>
            <a:r>
              <a:rPr spc="-5" dirty="0"/>
              <a:t>Mr.Anjan </a:t>
            </a:r>
            <a:r>
              <a:rPr dirty="0"/>
              <a:t>Mahanta LCCT </a:t>
            </a:r>
            <a:r>
              <a:rPr spc="-5" dirty="0"/>
              <a:t>International Studies</a:t>
            </a:r>
            <a:r>
              <a:rPr spc="-45" dirty="0"/>
              <a:t> </a:t>
            </a:r>
            <a:r>
              <a:rPr dirty="0"/>
              <a:t>Program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ngsana New"/>
                <a:cs typeface="Angsana New"/>
              </a:defRPr>
            </a:lvl1pPr>
          </a:lstStyle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ngsana New"/>
                <a:cs typeface="Angsana New"/>
              </a:defRPr>
            </a:lvl1pPr>
          </a:lstStyle>
          <a:p>
            <a:pPr marL="12700">
              <a:lnSpc>
                <a:spcPts val="1675"/>
              </a:lnSpc>
            </a:pPr>
            <a:r>
              <a:rPr dirty="0"/>
              <a:t>Copyright </a:t>
            </a:r>
            <a:r>
              <a:rPr spc="-5" dirty="0"/>
              <a:t>Mr.Anjan </a:t>
            </a:r>
            <a:r>
              <a:rPr dirty="0"/>
              <a:t>Mahanta LCCT </a:t>
            </a:r>
            <a:r>
              <a:rPr spc="-5" dirty="0"/>
              <a:t>International Studies</a:t>
            </a:r>
            <a:r>
              <a:rPr spc="-45" dirty="0"/>
              <a:t> </a:t>
            </a:r>
            <a:r>
              <a:rPr dirty="0"/>
              <a:t>Program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ngsana New"/>
                <a:cs typeface="Angsana New"/>
              </a:defRPr>
            </a:lvl1pPr>
          </a:lstStyle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ngsana New"/>
                <a:cs typeface="Angsana New"/>
              </a:defRPr>
            </a:lvl1pPr>
          </a:lstStyle>
          <a:p>
            <a:pPr marL="12700">
              <a:lnSpc>
                <a:spcPts val="1675"/>
              </a:lnSpc>
            </a:pPr>
            <a:r>
              <a:rPr dirty="0"/>
              <a:t>Copyright </a:t>
            </a:r>
            <a:r>
              <a:rPr spc="-5" dirty="0"/>
              <a:t>Mr.Anjan </a:t>
            </a:r>
            <a:r>
              <a:rPr dirty="0"/>
              <a:t>Mahanta LCCT </a:t>
            </a:r>
            <a:r>
              <a:rPr spc="-5" dirty="0"/>
              <a:t>International Studies</a:t>
            </a:r>
            <a:r>
              <a:rPr spc="-45" dirty="0"/>
              <a:t> </a:t>
            </a:r>
            <a:r>
              <a:rPr dirty="0"/>
              <a:t>Program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ngsana New"/>
                <a:cs typeface="Angsana New"/>
              </a:defRPr>
            </a:lvl1pPr>
          </a:lstStyle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006" y="0"/>
            <a:ext cx="990600" cy="6833870"/>
          </a:xfrm>
          <a:custGeom>
            <a:avLst/>
            <a:gdLst/>
            <a:ahLst/>
            <a:cxnLst/>
            <a:rect l="l" t="t" r="r" b="b"/>
            <a:pathLst>
              <a:path w="990600" h="6833870">
                <a:moveTo>
                  <a:pt x="0" y="6833598"/>
                </a:moveTo>
                <a:lnTo>
                  <a:pt x="990600" y="6833598"/>
                </a:lnTo>
                <a:lnTo>
                  <a:pt x="990600" y="0"/>
                </a:lnTo>
                <a:lnTo>
                  <a:pt x="0" y="0"/>
                </a:lnTo>
                <a:lnTo>
                  <a:pt x="0" y="6833598"/>
                </a:lnTo>
                <a:close/>
              </a:path>
            </a:pathLst>
          </a:custGeom>
          <a:solidFill>
            <a:srgbClr val="00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006" y="1693036"/>
            <a:ext cx="990600" cy="450215"/>
          </a:xfrm>
          <a:custGeom>
            <a:avLst/>
            <a:gdLst/>
            <a:ahLst/>
            <a:cxnLst/>
            <a:rect l="l" t="t" r="r" b="b"/>
            <a:pathLst>
              <a:path w="990600" h="450214">
                <a:moveTo>
                  <a:pt x="990593" y="0"/>
                </a:moveTo>
                <a:lnTo>
                  <a:pt x="0" y="0"/>
                </a:lnTo>
                <a:lnTo>
                  <a:pt x="0" y="430022"/>
                </a:lnTo>
                <a:lnTo>
                  <a:pt x="23473" y="438745"/>
                </a:lnTo>
                <a:lnTo>
                  <a:pt x="46972" y="444786"/>
                </a:lnTo>
                <a:lnTo>
                  <a:pt x="70865" y="448429"/>
                </a:lnTo>
                <a:lnTo>
                  <a:pt x="95524" y="449962"/>
                </a:lnTo>
                <a:lnTo>
                  <a:pt x="121319" y="449670"/>
                </a:lnTo>
                <a:lnTo>
                  <a:pt x="148619" y="447839"/>
                </a:lnTo>
                <a:lnTo>
                  <a:pt x="177795" y="444753"/>
                </a:lnTo>
                <a:lnTo>
                  <a:pt x="209218" y="440701"/>
                </a:lnTo>
                <a:lnTo>
                  <a:pt x="280283" y="430836"/>
                </a:lnTo>
                <a:lnTo>
                  <a:pt x="320666" y="425596"/>
                </a:lnTo>
                <a:lnTo>
                  <a:pt x="364776" y="420531"/>
                </a:lnTo>
                <a:lnTo>
                  <a:pt x="412984" y="415928"/>
                </a:lnTo>
                <a:lnTo>
                  <a:pt x="465660" y="412072"/>
                </a:lnTo>
                <a:lnTo>
                  <a:pt x="523174" y="409250"/>
                </a:lnTo>
                <a:lnTo>
                  <a:pt x="585896" y="407747"/>
                </a:lnTo>
                <a:lnTo>
                  <a:pt x="654197" y="407848"/>
                </a:lnTo>
                <a:lnTo>
                  <a:pt x="728447" y="409841"/>
                </a:lnTo>
                <a:lnTo>
                  <a:pt x="809016" y="414010"/>
                </a:lnTo>
                <a:lnTo>
                  <a:pt x="896275" y="420642"/>
                </a:lnTo>
                <a:lnTo>
                  <a:pt x="990593" y="430022"/>
                </a:lnTo>
                <a:lnTo>
                  <a:pt x="990593" y="0"/>
                </a:lnTo>
                <a:close/>
              </a:path>
            </a:pathLst>
          </a:custGeom>
          <a:solidFill>
            <a:srgbClr val="539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0799" y="1286636"/>
            <a:ext cx="990600" cy="454025"/>
          </a:xfrm>
          <a:custGeom>
            <a:avLst/>
            <a:gdLst/>
            <a:ahLst/>
            <a:cxnLst/>
            <a:rect l="l" t="t" r="r" b="b"/>
            <a:pathLst>
              <a:path w="990600" h="454025">
                <a:moveTo>
                  <a:pt x="990600" y="0"/>
                </a:moveTo>
                <a:lnTo>
                  <a:pt x="0" y="0"/>
                </a:lnTo>
                <a:lnTo>
                  <a:pt x="0" y="430911"/>
                </a:lnTo>
                <a:lnTo>
                  <a:pt x="47267" y="424559"/>
                </a:lnTo>
                <a:lnTo>
                  <a:pt x="97345" y="420524"/>
                </a:lnTo>
                <a:lnTo>
                  <a:pt x="149804" y="418531"/>
                </a:lnTo>
                <a:lnTo>
                  <a:pt x="204215" y="418304"/>
                </a:lnTo>
                <a:lnTo>
                  <a:pt x="260151" y="419570"/>
                </a:lnTo>
                <a:lnTo>
                  <a:pt x="317182" y="422053"/>
                </a:lnTo>
                <a:lnTo>
                  <a:pt x="374880" y="425480"/>
                </a:lnTo>
                <a:lnTo>
                  <a:pt x="432815" y="429575"/>
                </a:lnTo>
                <a:lnTo>
                  <a:pt x="603765" y="443127"/>
                </a:lnTo>
                <a:lnTo>
                  <a:pt x="658367" y="447150"/>
                </a:lnTo>
                <a:lnTo>
                  <a:pt x="711065" y="450469"/>
                </a:lnTo>
                <a:lnTo>
                  <a:pt x="761428" y="452809"/>
                </a:lnTo>
                <a:lnTo>
                  <a:pt x="809029" y="453896"/>
                </a:lnTo>
                <a:lnTo>
                  <a:pt x="853439" y="453454"/>
                </a:lnTo>
                <a:lnTo>
                  <a:pt x="894230" y="451209"/>
                </a:lnTo>
                <a:lnTo>
                  <a:pt x="930973" y="446886"/>
                </a:lnTo>
                <a:lnTo>
                  <a:pt x="963239" y="440212"/>
                </a:lnTo>
                <a:lnTo>
                  <a:pt x="990600" y="430911"/>
                </a:lnTo>
                <a:lnTo>
                  <a:pt x="990600" y="0"/>
                </a:lnTo>
                <a:close/>
              </a:path>
            </a:pathLst>
          </a:custGeom>
          <a:solidFill>
            <a:srgbClr val="E0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0006" y="155602"/>
            <a:ext cx="990600" cy="288290"/>
          </a:xfrm>
          <a:custGeom>
            <a:avLst/>
            <a:gdLst/>
            <a:ahLst/>
            <a:cxnLst/>
            <a:rect l="l" t="t" r="r" b="b"/>
            <a:pathLst>
              <a:path w="990600" h="288290">
                <a:moveTo>
                  <a:pt x="260741" y="0"/>
                </a:moveTo>
                <a:lnTo>
                  <a:pt x="204634" y="554"/>
                </a:lnTo>
                <a:lnTo>
                  <a:pt x="152396" y="2480"/>
                </a:lnTo>
                <a:lnTo>
                  <a:pt x="104921" y="6442"/>
                </a:lnTo>
                <a:lnTo>
                  <a:pt x="63102" y="13104"/>
                </a:lnTo>
                <a:lnTo>
                  <a:pt x="0" y="37183"/>
                </a:lnTo>
                <a:lnTo>
                  <a:pt x="0" y="260322"/>
                </a:lnTo>
                <a:lnTo>
                  <a:pt x="63396" y="270300"/>
                </a:lnTo>
                <a:lnTo>
                  <a:pt x="104382" y="274458"/>
                </a:lnTo>
                <a:lnTo>
                  <a:pt x="150568" y="278061"/>
                </a:lnTo>
                <a:lnTo>
                  <a:pt x="201211" y="281110"/>
                </a:lnTo>
                <a:lnTo>
                  <a:pt x="255570" y="283605"/>
                </a:lnTo>
                <a:lnTo>
                  <a:pt x="312901" y="285545"/>
                </a:lnTo>
                <a:lnTo>
                  <a:pt x="372460" y="286931"/>
                </a:lnTo>
                <a:lnTo>
                  <a:pt x="433506" y="287762"/>
                </a:lnTo>
                <a:lnTo>
                  <a:pt x="495294" y="288039"/>
                </a:lnTo>
                <a:lnTo>
                  <a:pt x="557082" y="287762"/>
                </a:lnTo>
                <a:lnTo>
                  <a:pt x="618128" y="286931"/>
                </a:lnTo>
                <a:lnTo>
                  <a:pt x="677688" y="285545"/>
                </a:lnTo>
                <a:lnTo>
                  <a:pt x="735019" y="283605"/>
                </a:lnTo>
                <a:lnTo>
                  <a:pt x="789378" y="281110"/>
                </a:lnTo>
                <a:lnTo>
                  <a:pt x="840022" y="278061"/>
                </a:lnTo>
                <a:lnTo>
                  <a:pt x="886209" y="274458"/>
                </a:lnTo>
                <a:lnTo>
                  <a:pt x="927195" y="270300"/>
                </a:lnTo>
                <a:lnTo>
                  <a:pt x="990593" y="260322"/>
                </a:lnTo>
                <a:lnTo>
                  <a:pt x="990593" y="37183"/>
                </a:lnTo>
                <a:lnTo>
                  <a:pt x="955073" y="34911"/>
                </a:lnTo>
                <a:lnTo>
                  <a:pt x="912806" y="31897"/>
                </a:lnTo>
                <a:lnTo>
                  <a:pt x="757429" y="20196"/>
                </a:lnTo>
                <a:lnTo>
                  <a:pt x="641938" y="11969"/>
                </a:lnTo>
                <a:lnTo>
                  <a:pt x="584193" y="8264"/>
                </a:lnTo>
                <a:lnTo>
                  <a:pt x="528035" y="5072"/>
                </a:lnTo>
                <a:lnTo>
                  <a:pt x="474656" y="2569"/>
                </a:lnTo>
                <a:lnTo>
                  <a:pt x="425245" y="937"/>
                </a:lnTo>
                <a:lnTo>
                  <a:pt x="380993" y="353"/>
                </a:lnTo>
                <a:lnTo>
                  <a:pt x="260741" y="0"/>
                </a:lnTo>
                <a:close/>
              </a:path>
            </a:pathLst>
          </a:custGeom>
          <a:solidFill>
            <a:srgbClr val="539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0799" y="984249"/>
            <a:ext cx="990600" cy="337820"/>
          </a:xfrm>
          <a:custGeom>
            <a:avLst/>
            <a:gdLst/>
            <a:ahLst/>
            <a:cxnLst/>
            <a:rect l="l" t="t" r="r" b="b"/>
            <a:pathLst>
              <a:path w="990600" h="337819">
                <a:moveTo>
                  <a:pt x="990600" y="0"/>
                </a:moveTo>
                <a:lnTo>
                  <a:pt x="929173" y="1251"/>
                </a:lnTo>
                <a:lnTo>
                  <a:pt x="866851" y="4450"/>
                </a:lnTo>
                <a:lnTo>
                  <a:pt x="728319" y="13350"/>
                </a:lnTo>
                <a:lnTo>
                  <a:pt x="688751" y="15488"/>
                </a:lnTo>
                <a:lnTo>
                  <a:pt x="646509" y="17383"/>
                </a:lnTo>
                <a:lnTo>
                  <a:pt x="601243" y="18930"/>
                </a:lnTo>
                <a:lnTo>
                  <a:pt x="552602" y="20025"/>
                </a:lnTo>
                <a:lnTo>
                  <a:pt x="500237" y="20564"/>
                </a:lnTo>
                <a:lnTo>
                  <a:pt x="443798" y="20442"/>
                </a:lnTo>
                <a:lnTo>
                  <a:pt x="382934" y="19556"/>
                </a:lnTo>
                <a:lnTo>
                  <a:pt x="317296" y="17800"/>
                </a:lnTo>
                <a:lnTo>
                  <a:pt x="246534" y="15071"/>
                </a:lnTo>
                <a:lnTo>
                  <a:pt x="170297" y="11264"/>
                </a:lnTo>
                <a:lnTo>
                  <a:pt x="88236" y="6275"/>
                </a:lnTo>
                <a:lnTo>
                  <a:pt x="0" y="0"/>
                </a:lnTo>
                <a:lnTo>
                  <a:pt x="0" y="300354"/>
                </a:lnTo>
                <a:lnTo>
                  <a:pt x="63398" y="313762"/>
                </a:lnTo>
                <a:lnTo>
                  <a:pt x="104384" y="319348"/>
                </a:lnTo>
                <a:lnTo>
                  <a:pt x="150571" y="324190"/>
                </a:lnTo>
                <a:lnTo>
                  <a:pt x="201215" y="328287"/>
                </a:lnTo>
                <a:lnTo>
                  <a:pt x="255574" y="331638"/>
                </a:lnTo>
                <a:lnTo>
                  <a:pt x="312905" y="334245"/>
                </a:lnTo>
                <a:lnTo>
                  <a:pt x="372465" y="336108"/>
                </a:lnTo>
                <a:lnTo>
                  <a:pt x="433511" y="337225"/>
                </a:lnTo>
                <a:lnTo>
                  <a:pt x="495299" y="337597"/>
                </a:lnTo>
                <a:lnTo>
                  <a:pt x="557088" y="337225"/>
                </a:lnTo>
                <a:lnTo>
                  <a:pt x="618134" y="336108"/>
                </a:lnTo>
                <a:lnTo>
                  <a:pt x="677694" y="334245"/>
                </a:lnTo>
                <a:lnTo>
                  <a:pt x="735025" y="331638"/>
                </a:lnTo>
                <a:lnTo>
                  <a:pt x="789384" y="328287"/>
                </a:lnTo>
                <a:lnTo>
                  <a:pt x="840028" y="324190"/>
                </a:lnTo>
                <a:lnTo>
                  <a:pt x="886215" y="319348"/>
                </a:lnTo>
                <a:lnTo>
                  <a:pt x="927201" y="313762"/>
                </a:lnTo>
                <a:lnTo>
                  <a:pt x="990600" y="300354"/>
                </a:lnTo>
                <a:lnTo>
                  <a:pt x="990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0799" y="679576"/>
            <a:ext cx="990600" cy="431165"/>
          </a:xfrm>
          <a:custGeom>
            <a:avLst/>
            <a:gdLst/>
            <a:ahLst/>
            <a:cxnLst/>
            <a:rect l="l" t="t" r="r" b="b"/>
            <a:pathLst>
              <a:path w="990600" h="431165">
                <a:moveTo>
                  <a:pt x="990600" y="0"/>
                </a:moveTo>
                <a:lnTo>
                  <a:pt x="0" y="0"/>
                </a:lnTo>
                <a:lnTo>
                  <a:pt x="0" y="430911"/>
                </a:lnTo>
                <a:lnTo>
                  <a:pt x="40856" y="429913"/>
                </a:lnTo>
                <a:lnTo>
                  <a:pt x="86606" y="427157"/>
                </a:lnTo>
                <a:lnTo>
                  <a:pt x="136326" y="422993"/>
                </a:lnTo>
                <a:lnTo>
                  <a:pt x="189088" y="417773"/>
                </a:lnTo>
                <a:lnTo>
                  <a:pt x="243967" y="411849"/>
                </a:lnTo>
                <a:lnTo>
                  <a:pt x="356371" y="399299"/>
                </a:lnTo>
                <a:lnTo>
                  <a:pt x="412044" y="393375"/>
                </a:lnTo>
                <a:lnTo>
                  <a:pt x="466129" y="388155"/>
                </a:lnTo>
                <a:lnTo>
                  <a:pt x="517701" y="383991"/>
                </a:lnTo>
                <a:lnTo>
                  <a:pt x="565833" y="381235"/>
                </a:lnTo>
                <a:lnTo>
                  <a:pt x="609600" y="380238"/>
                </a:lnTo>
                <a:lnTo>
                  <a:pt x="667122" y="380336"/>
                </a:lnTo>
                <a:lnTo>
                  <a:pt x="717351" y="381029"/>
                </a:lnTo>
                <a:lnTo>
                  <a:pt x="762520" y="382910"/>
                </a:lnTo>
                <a:lnTo>
                  <a:pt x="804862" y="386572"/>
                </a:lnTo>
                <a:lnTo>
                  <a:pt x="846608" y="392609"/>
                </a:lnTo>
                <a:lnTo>
                  <a:pt x="889992" y="401615"/>
                </a:lnTo>
                <a:lnTo>
                  <a:pt x="937245" y="414184"/>
                </a:lnTo>
                <a:lnTo>
                  <a:pt x="990600" y="430911"/>
                </a:lnTo>
                <a:lnTo>
                  <a:pt x="990600" y="0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0006" y="397929"/>
            <a:ext cx="990600" cy="323215"/>
          </a:xfrm>
          <a:custGeom>
            <a:avLst/>
            <a:gdLst/>
            <a:ahLst/>
            <a:cxnLst/>
            <a:rect l="l" t="t" r="r" b="b"/>
            <a:pathLst>
              <a:path w="990600" h="323215">
                <a:moveTo>
                  <a:pt x="261538" y="0"/>
                </a:moveTo>
                <a:lnTo>
                  <a:pt x="206044" y="170"/>
                </a:lnTo>
                <a:lnTo>
                  <a:pt x="154071" y="1423"/>
                </a:lnTo>
                <a:lnTo>
                  <a:pt x="106550" y="3927"/>
                </a:lnTo>
                <a:lnTo>
                  <a:pt x="64410" y="7855"/>
                </a:lnTo>
                <a:lnTo>
                  <a:pt x="0" y="20662"/>
                </a:lnTo>
                <a:lnTo>
                  <a:pt x="0" y="302348"/>
                </a:lnTo>
                <a:lnTo>
                  <a:pt x="30183" y="312139"/>
                </a:lnTo>
                <a:lnTo>
                  <a:pt x="68965" y="318532"/>
                </a:lnTo>
                <a:lnTo>
                  <a:pt x="114891" y="322011"/>
                </a:lnTo>
                <a:lnTo>
                  <a:pt x="166506" y="323063"/>
                </a:lnTo>
                <a:lnTo>
                  <a:pt x="222355" y="322173"/>
                </a:lnTo>
                <a:lnTo>
                  <a:pt x="280981" y="319826"/>
                </a:lnTo>
                <a:lnTo>
                  <a:pt x="340931" y="316509"/>
                </a:lnTo>
                <a:lnTo>
                  <a:pt x="458979" y="308902"/>
                </a:lnTo>
                <a:lnTo>
                  <a:pt x="514167" y="305585"/>
                </a:lnTo>
                <a:lnTo>
                  <a:pt x="564857" y="303238"/>
                </a:lnTo>
                <a:lnTo>
                  <a:pt x="609593" y="302348"/>
                </a:lnTo>
                <a:lnTo>
                  <a:pt x="670762" y="304260"/>
                </a:lnTo>
                <a:lnTo>
                  <a:pt x="729846" y="308902"/>
                </a:lnTo>
                <a:lnTo>
                  <a:pt x="838193" y="319826"/>
                </a:lnTo>
                <a:lnTo>
                  <a:pt x="885669" y="322830"/>
                </a:lnTo>
                <a:lnTo>
                  <a:pt x="927490" y="322011"/>
                </a:lnTo>
                <a:lnTo>
                  <a:pt x="962762" y="315730"/>
                </a:lnTo>
                <a:lnTo>
                  <a:pt x="990593" y="302348"/>
                </a:lnTo>
                <a:lnTo>
                  <a:pt x="990593" y="20662"/>
                </a:lnTo>
                <a:lnTo>
                  <a:pt x="838193" y="20662"/>
                </a:lnTo>
                <a:lnTo>
                  <a:pt x="805390" y="20207"/>
                </a:lnTo>
                <a:lnTo>
                  <a:pt x="765871" y="18954"/>
                </a:lnTo>
                <a:lnTo>
                  <a:pt x="720566" y="17076"/>
                </a:lnTo>
                <a:lnTo>
                  <a:pt x="500109" y="6716"/>
                </a:lnTo>
                <a:lnTo>
                  <a:pt x="439838" y="4269"/>
                </a:lnTo>
                <a:lnTo>
                  <a:pt x="379366" y="2219"/>
                </a:lnTo>
                <a:lnTo>
                  <a:pt x="319622" y="739"/>
                </a:lnTo>
                <a:lnTo>
                  <a:pt x="261538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2068" y="3940174"/>
            <a:ext cx="990600" cy="450215"/>
          </a:xfrm>
          <a:custGeom>
            <a:avLst/>
            <a:gdLst/>
            <a:ahLst/>
            <a:cxnLst/>
            <a:rect l="l" t="t" r="r" b="b"/>
            <a:pathLst>
              <a:path w="990600" h="450214">
                <a:moveTo>
                  <a:pt x="990606" y="0"/>
                </a:moveTo>
                <a:lnTo>
                  <a:pt x="0" y="0"/>
                </a:lnTo>
                <a:lnTo>
                  <a:pt x="0" y="430022"/>
                </a:lnTo>
                <a:lnTo>
                  <a:pt x="23475" y="438745"/>
                </a:lnTo>
                <a:lnTo>
                  <a:pt x="46975" y="444786"/>
                </a:lnTo>
                <a:lnTo>
                  <a:pt x="70870" y="448429"/>
                </a:lnTo>
                <a:lnTo>
                  <a:pt x="95530" y="449962"/>
                </a:lnTo>
                <a:lnTo>
                  <a:pt x="121326" y="449670"/>
                </a:lnTo>
                <a:lnTo>
                  <a:pt x="148627" y="447839"/>
                </a:lnTo>
                <a:lnTo>
                  <a:pt x="177804" y="444754"/>
                </a:lnTo>
                <a:lnTo>
                  <a:pt x="209227" y="440701"/>
                </a:lnTo>
                <a:lnTo>
                  <a:pt x="280294" y="430836"/>
                </a:lnTo>
                <a:lnTo>
                  <a:pt x="320677" y="425596"/>
                </a:lnTo>
                <a:lnTo>
                  <a:pt x="364788" y="420531"/>
                </a:lnTo>
                <a:lnTo>
                  <a:pt x="412996" y="415928"/>
                </a:lnTo>
                <a:lnTo>
                  <a:pt x="465672" y="412072"/>
                </a:lnTo>
                <a:lnTo>
                  <a:pt x="523186" y="409250"/>
                </a:lnTo>
                <a:lnTo>
                  <a:pt x="585909" y="407747"/>
                </a:lnTo>
                <a:lnTo>
                  <a:pt x="654210" y="407848"/>
                </a:lnTo>
                <a:lnTo>
                  <a:pt x="728460" y="409841"/>
                </a:lnTo>
                <a:lnTo>
                  <a:pt x="809029" y="414010"/>
                </a:lnTo>
                <a:lnTo>
                  <a:pt x="896288" y="420642"/>
                </a:lnTo>
                <a:lnTo>
                  <a:pt x="990606" y="430022"/>
                </a:lnTo>
                <a:lnTo>
                  <a:pt x="990606" y="0"/>
                </a:lnTo>
                <a:close/>
              </a:path>
            </a:pathLst>
          </a:custGeom>
          <a:solidFill>
            <a:srgbClr val="539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2862" y="3533774"/>
            <a:ext cx="990600" cy="454025"/>
          </a:xfrm>
          <a:custGeom>
            <a:avLst/>
            <a:gdLst/>
            <a:ahLst/>
            <a:cxnLst/>
            <a:rect l="l" t="t" r="r" b="b"/>
            <a:pathLst>
              <a:path w="990600" h="454025">
                <a:moveTo>
                  <a:pt x="990600" y="0"/>
                </a:moveTo>
                <a:lnTo>
                  <a:pt x="0" y="0"/>
                </a:lnTo>
                <a:lnTo>
                  <a:pt x="0" y="430911"/>
                </a:lnTo>
                <a:lnTo>
                  <a:pt x="47267" y="424559"/>
                </a:lnTo>
                <a:lnTo>
                  <a:pt x="97345" y="420524"/>
                </a:lnTo>
                <a:lnTo>
                  <a:pt x="149804" y="418531"/>
                </a:lnTo>
                <a:lnTo>
                  <a:pt x="204215" y="418304"/>
                </a:lnTo>
                <a:lnTo>
                  <a:pt x="260151" y="419570"/>
                </a:lnTo>
                <a:lnTo>
                  <a:pt x="317182" y="422053"/>
                </a:lnTo>
                <a:lnTo>
                  <a:pt x="374880" y="425480"/>
                </a:lnTo>
                <a:lnTo>
                  <a:pt x="432815" y="429575"/>
                </a:lnTo>
                <a:lnTo>
                  <a:pt x="603765" y="443127"/>
                </a:lnTo>
                <a:lnTo>
                  <a:pt x="658367" y="447150"/>
                </a:lnTo>
                <a:lnTo>
                  <a:pt x="711065" y="450469"/>
                </a:lnTo>
                <a:lnTo>
                  <a:pt x="761428" y="452809"/>
                </a:lnTo>
                <a:lnTo>
                  <a:pt x="809029" y="453896"/>
                </a:lnTo>
                <a:lnTo>
                  <a:pt x="853439" y="453454"/>
                </a:lnTo>
                <a:lnTo>
                  <a:pt x="894230" y="451209"/>
                </a:lnTo>
                <a:lnTo>
                  <a:pt x="930973" y="446886"/>
                </a:lnTo>
                <a:lnTo>
                  <a:pt x="963239" y="440212"/>
                </a:lnTo>
                <a:lnTo>
                  <a:pt x="990600" y="430911"/>
                </a:lnTo>
                <a:lnTo>
                  <a:pt x="990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2068" y="2401490"/>
            <a:ext cx="990600" cy="288290"/>
          </a:xfrm>
          <a:custGeom>
            <a:avLst/>
            <a:gdLst/>
            <a:ahLst/>
            <a:cxnLst/>
            <a:rect l="l" t="t" r="r" b="b"/>
            <a:pathLst>
              <a:path w="990600" h="288289">
                <a:moveTo>
                  <a:pt x="260752" y="0"/>
                </a:moveTo>
                <a:lnTo>
                  <a:pt x="204643" y="574"/>
                </a:lnTo>
                <a:lnTo>
                  <a:pt x="152403" y="2524"/>
                </a:lnTo>
                <a:lnTo>
                  <a:pt x="104925" y="6509"/>
                </a:lnTo>
                <a:lnTo>
                  <a:pt x="63104" y="13192"/>
                </a:lnTo>
                <a:lnTo>
                  <a:pt x="0" y="37290"/>
                </a:lnTo>
                <a:lnTo>
                  <a:pt x="0" y="260429"/>
                </a:lnTo>
                <a:lnTo>
                  <a:pt x="63400" y="270373"/>
                </a:lnTo>
                <a:lnTo>
                  <a:pt x="104386" y="274516"/>
                </a:lnTo>
                <a:lnTo>
                  <a:pt x="150574" y="278107"/>
                </a:lnTo>
                <a:lnTo>
                  <a:pt x="201219" y="281146"/>
                </a:lnTo>
                <a:lnTo>
                  <a:pt x="255578" y="283632"/>
                </a:lnTo>
                <a:lnTo>
                  <a:pt x="312910" y="285565"/>
                </a:lnTo>
                <a:lnTo>
                  <a:pt x="372470" y="286946"/>
                </a:lnTo>
                <a:lnTo>
                  <a:pt x="433516" y="287775"/>
                </a:lnTo>
                <a:lnTo>
                  <a:pt x="495305" y="288051"/>
                </a:lnTo>
                <a:lnTo>
                  <a:pt x="557094" y="287775"/>
                </a:lnTo>
                <a:lnTo>
                  <a:pt x="618140" y="286946"/>
                </a:lnTo>
                <a:lnTo>
                  <a:pt x="677700" y="285565"/>
                </a:lnTo>
                <a:lnTo>
                  <a:pt x="735031" y="283632"/>
                </a:lnTo>
                <a:lnTo>
                  <a:pt x="789390" y="281146"/>
                </a:lnTo>
                <a:lnTo>
                  <a:pt x="840035" y="278107"/>
                </a:lnTo>
                <a:lnTo>
                  <a:pt x="886221" y="274516"/>
                </a:lnTo>
                <a:lnTo>
                  <a:pt x="927207" y="270373"/>
                </a:lnTo>
                <a:lnTo>
                  <a:pt x="990606" y="260429"/>
                </a:lnTo>
                <a:lnTo>
                  <a:pt x="990606" y="37290"/>
                </a:lnTo>
                <a:lnTo>
                  <a:pt x="955086" y="35015"/>
                </a:lnTo>
                <a:lnTo>
                  <a:pt x="912818" y="31995"/>
                </a:lnTo>
                <a:lnTo>
                  <a:pt x="757442" y="20255"/>
                </a:lnTo>
                <a:lnTo>
                  <a:pt x="641951" y="11997"/>
                </a:lnTo>
                <a:lnTo>
                  <a:pt x="584206" y="8277"/>
                </a:lnTo>
                <a:lnTo>
                  <a:pt x="528048" y="5072"/>
                </a:lnTo>
                <a:lnTo>
                  <a:pt x="474668" y="2559"/>
                </a:lnTo>
                <a:lnTo>
                  <a:pt x="425257" y="919"/>
                </a:lnTo>
                <a:lnTo>
                  <a:pt x="381006" y="333"/>
                </a:lnTo>
                <a:lnTo>
                  <a:pt x="260752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2862" y="3230245"/>
            <a:ext cx="990600" cy="337820"/>
          </a:xfrm>
          <a:custGeom>
            <a:avLst/>
            <a:gdLst/>
            <a:ahLst/>
            <a:cxnLst/>
            <a:rect l="l" t="t" r="r" b="b"/>
            <a:pathLst>
              <a:path w="990600" h="337820">
                <a:moveTo>
                  <a:pt x="990600" y="0"/>
                </a:moveTo>
                <a:lnTo>
                  <a:pt x="929173" y="1251"/>
                </a:lnTo>
                <a:lnTo>
                  <a:pt x="866851" y="4450"/>
                </a:lnTo>
                <a:lnTo>
                  <a:pt x="728319" y="13350"/>
                </a:lnTo>
                <a:lnTo>
                  <a:pt x="688751" y="15488"/>
                </a:lnTo>
                <a:lnTo>
                  <a:pt x="646509" y="17383"/>
                </a:lnTo>
                <a:lnTo>
                  <a:pt x="601243" y="18930"/>
                </a:lnTo>
                <a:lnTo>
                  <a:pt x="552602" y="20025"/>
                </a:lnTo>
                <a:lnTo>
                  <a:pt x="500237" y="20564"/>
                </a:lnTo>
                <a:lnTo>
                  <a:pt x="443798" y="20442"/>
                </a:lnTo>
                <a:lnTo>
                  <a:pt x="382934" y="19556"/>
                </a:lnTo>
                <a:lnTo>
                  <a:pt x="317296" y="17800"/>
                </a:lnTo>
                <a:lnTo>
                  <a:pt x="246534" y="15071"/>
                </a:lnTo>
                <a:lnTo>
                  <a:pt x="170297" y="11264"/>
                </a:lnTo>
                <a:lnTo>
                  <a:pt x="88236" y="6275"/>
                </a:lnTo>
                <a:lnTo>
                  <a:pt x="0" y="0"/>
                </a:lnTo>
                <a:lnTo>
                  <a:pt x="0" y="300227"/>
                </a:lnTo>
                <a:lnTo>
                  <a:pt x="63398" y="313635"/>
                </a:lnTo>
                <a:lnTo>
                  <a:pt x="104384" y="319221"/>
                </a:lnTo>
                <a:lnTo>
                  <a:pt x="150571" y="324063"/>
                </a:lnTo>
                <a:lnTo>
                  <a:pt x="201215" y="328160"/>
                </a:lnTo>
                <a:lnTo>
                  <a:pt x="255574" y="331511"/>
                </a:lnTo>
                <a:lnTo>
                  <a:pt x="312905" y="334118"/>
                </a:lnTo>
                <a:lnTo>
                  <a:pt x="372465" y="335981"/>
                </a:lnTo>
                <a:lnTo>
                  <a:pt x="433511" y="337098"/>
                </a:lnTo>
                <a:lnTo>
                  <a:pt x="495299" y="337470"/>
                </a:lnTo>
                <a:lnTo>
                  <a:pt x="557088" y="337098"/>
                </a:lnTo>
                <a:lnTo>
                  <a:pt x="618134" y="335981"/>
                </a:lnTo>
                <a:lnTo>
                  <a:pt x="677694" y="334118"/>
                </a:lnTo>
                <a:lnTo>
                  <a:pt x="735025" y="331511"/>
                </a:lnTo>
                <a:lnTo>
                  <a:pt x="789384" y="328160"/>
                </a:lnTo>
                <a:lnTo>
                  <a:pt x="840028" y="324063"/>
                </a:lnTo>
                <a:lnTo>
                  <a:pt x="886215" y="319221"/>
                </a:lnTo>
                <a:lnTo>
                  <a:pt x="927201" y="313635"/>
                </a:lnTo>
                <a:lnTo>
                  <a:pt x="990600" y="300227"/>
                </a:lnTo>
                <a:lnTo>
                  <a:pt x="990600" y="0"/>
                </a:lnTo>
                <a:close/>
              </a:path>
            </a:pathLst>
          </a:custGeom>
          <a:solidFill>
            <a:srgbClr val="E0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2068" y="2927349"/>
            <a:ext cx="990600" cy="429895"/>
          </a:xfrm>
          <a:custGeom>
            <a:avLst/>
            <a:gdLst/>
            <a:ahLst/>
            <a:cxnLst/>
            <a:rect l="l" t="t" r="r" b="b"/>
            <a:pathLst>
              <a:path w="990600" h="429895">
                <a:moveTo>
                  <a:pt x="990606" y="0"/>
                </a:moveTo>
                <a:lnTo>
                  <a:pt x="0" y="0"/>
                </a:lnTo>
                <a:lnTo>
                  <a:pt x="0" y="429640"/>
                </a:lnTo>
                <a:lnTo>
                  <a:pt x="40857" y="428646"/>
                </a:lnTo>
                <a:lnTo>
                  <a:pt x="86609" y="425896"/>
                </a:lnTo>
                <a:lnTo>
                  <a:pt x="136330" y="421743"/>
                </a:lnTo>
                <a:lnTo>
                  <a:pt x="189093" y="416536"/>
                </a:lnTo>
                <a:lnTo>
                  <a:pt x="243972" y="410627"/>
                </a:lnTo>
                <a:lnTo>
                  <a:pt x="356377" y="398108"/>
                </a:lnTo>
                <a:lnTo>
                  <a:pt x="412050" y="392199"/>
                </a:lnTo>
                <a:lnTo>
                  <a:pt x="466135" y="386992"/>
                </a:lnTo>
                <a:lnTo>
                  <a:pt x="517707" y="382839"/>
                </a:lnTo>
                <a:lnTo>
                  <a:pt x="565839" y="380089"/>
                </a:lnTo>
                <a:lnTo>
                  <a:pt x="609606" y="379095"/>
                </a:lnTo>
                <a:lnTo>
                  <a:pt x="667128" y="379193"/>
                </a:lnTo>
                <a:lnTo>
                  <a:pt x="717357" y="379884"/>
                </a:lnTo>
                <a:lnTo>
                  <a:pt x="762527" y="381760"/>
                </a:lnTo>
                <a:lnTo>
                  <a:pt x="804868" y="385413"/>
                </a:lnTo>
                <a:lnTo>
                  <a:pt x="846615" y="391435"/>
                </a:lnTo>
                <a:lnTo>
                  <a:pt x="889998" y="400419"/>
                </a:lnTo>
                <a:lnTo>
                  <a:pt x="937251" y="412956"/>
                </a:lnTo>
                <a:lnTo>
                  <a:pt x="990606" y="429640"/>
                </a:lnTo>
                <a:lnTo>
                  <a:pt x="990606" y="0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2862" y="2643314"/>
            <a:ext cx="998219" cy="2778125"/>
          </a:xfrm>
          <a:custGeom>
            <a:avLst/>
            <a:gdLst/>
            <a:ahLst/>
            <a:cxnLst/>
            <a:rect l="l" t="t" r="r" b="b"/>
            <a:pathLst>
              <a:path w="998219" h="2778125">
                <a:moveTo>
                  <a:pt x="990600" y="20764"/>
                </a:moveTo>
                <a:lnTo>
                  <a:pt x="838200" y="20764"/>
                </a:lnTo>
                <a:lnTo>
                  <a:pt x="805395" y="20307"/>
                </a:lnTo>
                <a:lnTo>
                  <a:pt x="765873" y="19050"/>
                </a:lnTo>
                <a:lnTo>
                  <a:pt x="720572" y="17170"/>
                </a:lnTo>
                <a:lnTo>
                  <a:pt x="500113" y="6743"/>
                </a:lnTo>
                <a:lnTo>
                  <a:pt x="439839" y="4292"/>
                </a:lnTo>
                <a:lnTo>
                  <a:pt x="379361" y="2222"/>
                </a:lnTo>
                <a:lnTo>
                  <a:pt x="319620" y="736"/>
                </a:lnTo>
                <a:lnTo>
                  <a:pt x="261531" y="0"/>
                </a:lnTo>
                <a:lnTo>
                  <a:pt x="206044" y="165"/>
                </a:lnTo>
                <a:lnTo>
                  <a:pt x="154063" y="1422"/>
                </a:lnTo>
                <a:lnTo>
                  <a:pt x="106540" y="3949"/>
                </a:lnTo>
                <a:lnTo>
                  <a:pt x="64401" y="7899"/>
                </a:lnTo>
                <a:lnTo>
                  <a:pt x="0" y="20764"/>
                </a:lnTo>
                <a:lnTo>
                  <a:pt x="0" y="303339"/>
                </a:lnTo>
                <a:lnTo>
                  <a:pt x="30175" y="313169"/>
                </a:lnTo>
                <a:lnTo>
                  <a:pt x="68961" y="319570"/>
                </a:lnTo>
                <a:lnTo>
                  <a:pt x="114884" y="323062"/>
                </a:lnTo>
                <a:lnTo>
                  <a:pt x="166509" y="324116"/>
                </a:lnTo>
                <a:lnTo>
                  <a:pt x="222351" y="323227"/>
                </a:lnTo>
                <a:lnTo>
                  <a:pt x="280987" y="320865"/>
                </a:lnTo>
                <a:lnTo>
                  <a:pt x="340931" y="317550"/>
                </a:lnTo>
                <a:lnTo>
                  <a:pt x="458978" y="309918"/>
                </a:lnTo>
                <a:lnTo>
                  <a:pt x="514172" y="306590"/>
                </a:lnTo>
                <a:lnTo>
                  <a:pt x="564857" y="304241"/>
                </a:lnTo>
                <a:lnTo>
                  <a:pt x="609600" y="303339"/>
                </a:lnTo>
                <a:lnTo>
                  <a:pt x="670763" y="305257"/>
                </a:lnTo>
                <a:lnTo>
                  <a:pt x="729843" y="309918"/>
                </a:lnTo>
                <a:lnTo>
                  <a:pt x="838200" y="320865"/>
                </a:lnTo>
                <a:lnTo>
                  <a:pt x="885672" y="323888"/>
                </a:lnTo>
                <a:lnTo>
                  <a:pt x="927493" y="323062"/>
                </a:lnTo>
                <a:lnTo>
                  <a:pt x="962761" y="316763"/>
                </a:lnTo>
                <a:lnTo>
                  <a:pt x="990600" y="303339"/>
                </a:lnTo>
                <a:lnTo>
                  <a:pt x="990600" y="20764"/>
                </a:lnTo>
                <a:close/>
              </a:path>
              <a:path w="998219" h="2778125">
                <a:moveTo>
                  <a:pt x="997737" y="2327592"/>
                </a:moveTo>
                <a:lnTo>
                  <a:pt x="7137" y="2327592"/>
                </a:lnTo>
                <a:lnTo>
                  <a:pt x="7137" y="2757614"/>
                </a:lnTo>
                <a:lnTo>
                  <a:pt x="30607" y="2766339"/>
                </a:lnTo>
                <a:lnTo>
                  <a:pt x="54114" y="2772384"/>
                </a:lnTo>
                <a:lnTo>
                  <a:pt x="78003" y="2776029"/>
                </a:lnTo>
                <a:lnTo>
                  <a:pt x="102666" y="2777566"/>
                </a:lnTo>
                <a:lnTo>
                  <a:pt x="128460" y="2777274"/>
                </a:lnTo>
                <a:lnTo>
                  <a:pt x="155752" y="2775432"/>
                </a:lnTo>
                <a:lnTo>
                  <a:pt x="184937" y="2772346"/>
                </a:lnTo>
                <a:lnTo>
                  <a:pt x="216357" y="2768295"/>
                </a:lnTo>
                <a:lnTo>
                  <a:pt x="287426" y="2758440"/>
                </a:lnTo>
                <a:lnTo>
                  <a:pt x="327799" y="2753195"/>
                </a:lnTo>
                <a:lnTo>
                  <a:pt x="371919" y="2748127"/>
                </a:lnTo>
                <a:lnTo>
                  <a:pt x="420116" y="2743530"/>
                </a:lnTo>
                <a:lnTo>
                  <a:pt x="472795" y="2739669"/>
                </a:lnTo>
                <a:lnTo>
                  <a:pt x="530313" y="2736850"/>
                </a:lnTo>
                <a:lnTo>
                  <a:pt x="593039" y="2735351"/>
                </a:lnTo>
                <a:lnTo>
                  <a:pt x="661339" y="2735453"/>
                </a:lnTo>
                <a:lnTo>
                  <a:pt x="735584" y="2737434"/>
                </a:lnTo>
                <a:lnTo>
                  <a:pt x="816152" y="2741612"/>
                </a:lnTo>
                <a:lnTo>
                  <a:pt x="903414" y="2748242"/>
                </a:lnTo>
                <a:lnTo>
                  <a:pt x="997737" y="2757614"/>
                </a:lnTo>
                <a:lnTo>
                  <a:pt x="997737" y="2327592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0799" y="4564507"/>
            <a:ext cx="990600" cy="454025"/>
          </a:xfrm>
          <a:custGeom>
            <a:avLst/>
            <a:gdLst/>
            <a:ahLst/>
            <a:cxnLst/>
            <a:rect l="l" t="t" r="r" b="b"/>
            <a:pathLst>
              <a:path w="990600" h="454025">
                <a:moveTo>
                  <a:pt x="990600" y="0"/>
                </a:moveTo>
                <a:lnTo>
                  <a:pt x="0" y="0"/>
                </a:lnTo>
                <a:lnTo>
                  <a:pt x="0" y="430911"/>
                </a:lnTo>
                <a:lnTo>
                  <a:pt x="47267" y="424559"/>
                </a:lnTo>
                <a:lnTo>
                  <a:pt x="97345" y="420524"/>
                </a:lnTo>
                <a:lnTo>
                  <a:pt x="149804" y="418531"/>
                </a:lnTo>
                <a:lnTo>
                  <a:pt x="204215" y="418304"/>
                </a:lnTo>
                <a:lnTo>
                  <a:pt x="260151" y="419570"/>
                </a:lnTo>
                <a:lnTo>
                  <a:pt x="317182" y="422053"/>
                </a:lnTo>
                <a:lnTo>
                  <a:pt x="374880" y="425480"/>
                </a:lnTo>
                <a:lnTo>
                  <a:pt x="432815" y="429575"/>
                </a:lnTo>
                <a:lnTo>
                  <a:pt x="603765" y="443127"/>
                </a:lnTo>
                <a:lnTo>
                  <a:pt x="658367" y="447150"/>
                </a:lnTo>
                <a:lnTo>
                  <a:pt x="711065" y="450469"/>
                </a:lnTo>
                <a:lnTo>
                  <a:pt x="761428" y="452809"/>
                </a:lnTo>
                <a:lnTo>
                  <a:pt x="809029" y="453896"/>
                </a:lnTo>
                <a:lnTo>
                  <a:pt x="853439" y="453454"/>
                </a:lnTo>
                <a:lnTo>
                  <a:pt x="894230" y="451209"/>
                </a:lnTo>
                <a:lnTo>
                  <a:pt x="930973" y="446886"/>
                </a:lnTo>
                <a:lnTo>
                  <a:pt x="963239" y="440212"/>
                </a:lnTo>
                <a:lnTo>
                  <a:pt x="990600" y="430911"/>
                </a:lnTo>
                <a:lnTo>
                  <a:pt x="9906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2068" y="5679359"/>
            <a:ext cx="990600" cy="288290"/>
          </a:xfrm>
          <a:custGeom>
            <a:avLst/>
            <a:gdLst/>
            <a:ahLst/>
            <a:cxnLst/>
            <a:rect l="l" t="t" r="r" b="b"/>
            <a:pathLst>
              <a:path w="990600" h="288289">
                <a:moveTo>
                  <a:pt x="260752" y="0"/>
                </a:moveTo>
                <a:lnTo>
                  <a:pt x="204643" y="561"/>
                </a:lnTo>
                <a:lnTo>
                  <a:pt x="152403" y="2497"/>
                </a:lnTo>
                <a:lnTo>
                  <a:pt x="104925" y="6471"/>
                </a:lnTo>
                <a:lnTo>
                  <a:pt x="63104" y="13146"/>
                </a:lnTo>
                <a:lnTo>
                  <a:pt x="0" y="37252"/>
                </a:lnTo>
                <a:lnTo>
                  <a:pt x="0" y="260379"/>
                </a:lnTo>
                <a:lnTo>
                  <a:pt x="63400" y="270343"/>
                </a:lnTo>
                <a:lnTo>
                  <a:pt x="104386" y="274495"/>
                </a:lnTo>
                <a:lnTo>
                  <a:pt x="150574" y="278094"/>
                </a:lnTo>
                <a:lnTo>
                  <a:pt x="201219" y="281138"/>
                </a:lnTo>
                <a:lnTo>
                  <a:pt x="255578" y="283630"/>
                </a:lnTo>
                <a:lnTo>
                  <a:pt x="312910" y="285567"/>
                </a:lnTo>
                <a:lnTo>
                  <a:pt x="372470" y="286951"/>
                </a:lnTo>
                <a:lnTo>
                  <a:pt x="433516" y="287782"/>
                </a:lnTo>
                <a:lnTo>
                  <a:pt x="495305" y="288058"/>
                </a:lnTo>
                <a:lnTo>
                  <a:pt x="557094" y="287782"/>
                </a:lnTo>
                <a:lnTo>
                  <a:pt x="618140" y="286951"/>
                </a:lnTo>
                <a:lnTo>
                  <a:pt x="677700" y="285567"/>
                </a:lnTo>
                <a:lnTo>
                  <a:pt x="735031" y="283630"/>
                </a:lnTo>
                <a:lnTo>
                  <a:pt x="789390" y="281138"/>
                </a:lnTo>
                <a:lnTo>
                  <a:pt x="840035" y="278094"/>
                </a:lnTo>
                <a:lnTo>
                  <a:pt x="886221" y="274495"/>
                </a:lnTo>
                <a:lnTo>
                  <a:pt x="927207" y="270343"/>
                </a:lnTo>
                <a:lnTo>
                  <a:pt x="990606" y="260379"/>
                </a:lnTo>
                <a:lnTo>
                  <a:pt x="990606" y="37252"/>
                </a:lnTo>
                <a:lnTo>
                  <a:pt x="955086" y="34976"/>
                </a:lnTo>
                <a:lnTo>
                  <a:pt x="912818" y="31957"/>
                </a:lnTo>
                <a:lnTo>
                  <a:pt x="757442" y="20231"/>
                </a:lnTo>
                <a:lnTo>
                  <a:pt x="641951" y="11987"/>
                </a:lnTo>
                <a:lnTo>
                  <a:pt x="584206" y="8275"/>
                </a:lnTo>
                <a:lnTo>
                  <a:pt x="528048" y="5075"/>
                </a:lnTo>
                <a:lnTo>
                  <a:pt x="474668" y="2568"/>
                </a:lnTo>
                <a:lnTo>
                  <a:pt x="425257" y="931"/>
                </a:lnTo>
                <a:lnTo>
                  <a:pt x="381006" y="346"/>
                </a:lnTo>
                <a:lnTo>
                  <a:pt x="260752" y="0"/>
                </a:lnTo>
                <a:close/>
              </a:path>
            </a:pathLst>
          </a:custGeom>
          <a:solidFill>
            <a:srgbClr val="E0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1274" y="6506883"/>
            <a:ext cx="992505" cy="346710"/>
          </a:xfrm>
          <a:custGeom>
            <a:avLst/>
            <a:gdLst/>
            <a:ahLst/>
            <a:cxnLst/>
            <a:rect l="l" t="t" r="r" b="b"/>
            <a:pathLst>
              <a:path w="992505" h="346709">
                <a:moveTo>
                  <a:pt x="990600" y="0"/>
                </a:moveTo>
                <a:lnTo>
                  <a:pt x="929173" y="1253"/>
                </a:lnTo>
                <a:lnTo>
                  <a:pt x="866851" y="4456"/>
                </a:lnTo>
                <a:lnTo>
                  <a:pt x="728319" y="13368"/>
                </a:lnTo>
                <a:lnTo>
                  <a:pt x="688751" y="15509"/>
                </a:lnTo>
                <a:lnTo>
                  <a:pt x="646509" y="17406"/>
                </a:lnTo>
                <a:lnTo>
                  <a:pt x="601243" y="18956"/>
                </a:lnTo>
                <a:lnTo>
                  <a:pt x="552602" y="20052"/>
                </a:lnTo>
                <a:lnTo>
                  <a:pt x="500237" y="20592"/>
                </a:lnTo>
                <a:lnTo>
                  <a:pt x="443798" y="20470"/>
                </a:lnTo>
                <a:lnTo>
                  <a:pt x="382934" y="19582"/>
                </a:lnTo>
                <a:lnTo>
                  <a:pt x="317296" y="17824"/>
                </a:lnTo>
                <a:lnTo>
                  <a:pt x="246534" y="15091"/>
                </a:lnTo>
                <a:lnTo>
                  <a:pt x="170297" y="11279"/>
                </a:lnTo>
                <a:lnTo>
                  <a:pt x="88236" y="6283"/>
                </a:lnTo>
                <a:lnTo>
                  <a:pt x="0" y="0"/>
                </a:lnTo>
                <a:lnTo>
                  <a:pt x="9525" y="346354"/>
                </a:lnTo>
                <a:lnTo>
                  <a:pt x="992187" y="346354"/>
                </a:lnTo>
                <a:lnTo>
                  <a:pt x="990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42068" y="6205169"/>
            <a:ext cx="990600" cy="429895"/>
          </a:xfrm>
          <a:custGeom>
            <a:avLst/>
            <a:gdLst/>
            <a:ahLst/>
            <a:cxnLst/>
            <a:rect l="l" t="t" r="r" b="b"/>
            <a:pathLst>
              <a:path w="990600" h="429895">
                <a:moveTo>
                  <a:pt x="990606" y="0"/>
                </a:moveTo>
                <a:lnTo>
                  <a:pt x="0" y="0"/>
                </a:lnTo>
                <a:lnTo>
                  <a:pt x="0" y="429666"/>
                </a:lnTo>
                <a:lnTo>
                  <a:pt x="40857" y="428671"/>
                </a:lnTo>
                <a:lnTo>
                  <a:pt x="86609" y="425922"/>
                </a:lnTo>
                <a:lnTo>
                  <a:pt x="136330" y="421768"/>
                </a:lnTo>
                <a:lnTo>
                  <a:pt x="189093" y="416561"/>
                </a:lnTo>
                <a:lnTo>
                  <a:pt x="243972" y="410653"/>
                </a:lnTo>
                <a:lnTo>
                  <a:pt x="356377" y="398133"/>
                </a:lnTo>
                <a:lnTo>
                  <a:pt x="412050" y="392224"/>
                </a:lnTo>
                <a:lnTo>
                  <a:pt x="466135" y="387018"/>
                </a:lnTo>
                <a:lnTo>
                  <a:pt x="517707" y="382864"/>
                </a:lnTo>
                <a:lnTo>
                  <a:pt x="565839" y="380114"/>
                </a:lnTo>
                <a:lnTo>
                  <a:pt x="609606" y="379120"/>
                </a:lnTo>
                <a:lnTo>
                  <a:pt x="667128" y="379219"/>
                </a:lnTo>
                <a:lnTo>
                  <a:pt x="717357" y="379910"/>
                </a:lnTo>
                <a:lnTo>
                  <a:pt x="762527" y="381785"/>
                </a:lnTo>
                <a:lnTo>
                  <a:pt x="804868" y="385438"/>
                </a:lnTo>
                <a:lnTo>
                  <a:pt x="846615" y="391460"/>
                </a:lnTo>
                <a:lnTo>
                  <a:pt x="889998" y="400444"/>
                </a:lnTo>
                <a:lnTo>
                  <a:pt x="937251" y="412982"/>
                </a:lnTo>
                <a:lnTo>
                  <a:pt x="990606" y="429666"/>
                </a:lnTo>
                <a:lnTo>
                  <a:pt x="990606" y="0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2862" y="5921142"/>
            <a:ext cx="990600" cy="324485"/>
          </a:xfrm>
          <a:custGeom>
            <a:avLst/>
            <a:gdLst/>
            <a:ahLst/>
            <a:cxnLst/>
            <a:rect l="l" t="t" r="r" b="b"/>
            <a:pathLst>
              <a:path w="990600" h="324485">
                <a:moveTo>
                  <a:pt x="261542" y="0"/>
                </a:moveTo>
                <a:lnTo>
                  <a:pt x="206048" y="171"/>
                </a:lnTo>
                <a:lnTo>
                  <a:pt x="154075" y="1427"/>
                </a:lnTo>
                <a:lnTo>
                  <a:pt x="106552" y="3940"/>
                </a:lnTo>
                <a:lnTo>
                  <a:pt x="64412" y="7880"/>
                </a:lnTo>
                <a:lnTo>
                  <a:pt x="0" y="20729"/>
                </a:lnTo>
                <a:lnTo>
                  <a:pt x="0" y="303330"/>
                </a:lnTo>
                <a:lnTo>
                  <a:pt x="30184" y="313150"/>
                </a:lnTo>
                <a:lnTo>
                  <a:pt x="68968" y="319562"/>
                </a:lnTo>
                <a:lnTo>
                  <a:pt x="114895" y="323052"/>
                </a:lnTo>
                <a:lnTo>
                  <a:pt x="166511" y="324107"/>
                </a:lnTo>
                <a:lnTo>
                  <a:pt x="222360" y="323214"/>
                </a:lnTo>
                <a:lnTo>
                  <a:pt x="280987" y="320861"/>
                </a:lnTo>
                <a:lnTo>
                  <a:pt x="340937" y="317533"/>
                </a:lnTo>
                <a:lnTo>
                  <a:pt x="458985" y="309904"/>
                </a:lnTo>
                <a:lnTo>
                  <a:pt x="514173" y="306576"/>
                </a:lnTo>
                <a:lnTo>
                  <a:pt x="564863" y="304223"/>
                </a:lnTo>
                <a:lnTo>
                  <a:pt x="609600" y="303330"/>
                </a:lnTo>
                <a:lnTo>
                  <a:pt x="670768" y="305247"/>
                </a:lnTo>
                <a:lnTo>
                  <a:pt x="729853" y="309904"/>
                </a:lnTo>
                <a:lnTo>
                  <a:pt x="838200" y="320861"/>
                </a:lnTo>
                <a:lnTo>
                  <a:pt x="885676" y="323874"/>
                </a:lnTo>
                <a:lnTo>
                  <a:pt x="927496" y="323052"/>
                </a:lnTo>
                <a:lnTo>
                  <a:pt x="962769" y="316752"/>
                </a:lnTo>
                <a:lnTo>
                  <a:pt x="990600" y="303330"/>
                </a:lnTo>
                <a:lnTo>
                  <a:pt x="990600" y="20729"/>
                </a:lnTo>
                <a:lnTo>
                  <a:pt x="838200" y="20729"/>
                </a:lnTo>
                <a:lnTo>
                  <a:pt x="805396" y="20273"/>
                </a:lnTo>
                <a:lnTo>
                  <a:pt x="765877" y="19016"/>
                </a:lnTo>
                <a:lnTo>
                  <a:pt x="720573" y="17132"/>
                </a:lnTo>
                <a:lnTo>
                  <a:pt x="500115" y="6738"/>
                </a:lnTo>
                <a:lnTo>
                  <a:pt x="439844" y="4283"/>
                </a:lnTo>
                <a:lnTo>
                  <a:pt x="379371" y="2227"/>
                </a:lnTo>
                <a:lnTo>
                  <a:pt x="319627" y="742"/>
                </a:lnTo>
                <a:lnTo>
                  <a:pt x="261542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" y="0"/>
            <a:ext cx="443621" cy="6853238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3587" y="0"/>
            <a:ext cx="300037" cy="68516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2219" y="89407"/>
            <a:ext cx="21018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8295" y="2013026"/>
            <a:ext cx="8487409" cy="3531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50514" y="6572544"/>
            <a:ext cx="3201034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ngsana New"/>
                <a:cs typeface="Angsana New"/>
              </a:defRPr>
            </a:lvl1pPr>
          </a:lstStyle>
          <a:p>
            <a:pPr marL="12700">
              <a:lnSpc>
                <a:spcPts val="1675"/>
              </a:lnSpc>
            </a:pPr>
            <a:r>
              <a:rPr dirty="0"/>
              <a:t>Copyright </a:t>
            </a:r>
            <a:r>
              <a:rPr spc="-5" dirty="0"/>
              <a:t>Mr.Anjan </a:t>
            </a:r>
            <a:r>
              <a:rPr dirty="0"/>
              <a:t>Mahanta LCCT </a:t>
            </a:r>
            <a:r>
              <a:rPr spc="-5" dirty="0"/>
              <a:t>International Studies</a:t>
            </a:r>
            <a:r>
              <a:rPr spc="-45" dirty="0"/>
              <a:t> </a:t>
            </a:r>
            <a:r>
              <a:rPr dirty="0"/>
              <a:t>Program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66988" y="6267439"/>
            <a:ext cx="195579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ngsana New"/>
                <a:cs typeface="Angsana New"/>
              </a:defRPr>
            </a:lvl1pPr>
          </a:lstStyle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38400"/>
            <a:ext cx="9144000" cy="1063625"/>
            <a:chOff x="0" y="2438400"/>
            <a:chExt cx="9144000" cy="1063625"/>
          </a:xfrm>
        </p:grpSpPr>
        <p:sp>
          <p:nvSpPr>
            <p:cNvPr id="3" name="object 3"/>
            <p:cNvSpPr/>
            <p:nvPr/>
          </p:nvSpPr>
          <p:spPr>
            <a:xfrm>
              <a:off x="23018" y="2488438"/>
              <a:ext cx="9120505" cy="990600"/>
            </a:xfrm>
            <a:custGeom>
              <a:avLst/>
              <a:gdLst/>
              <a:ahLst/>
              <a:cxnLst/>
              <a:rect l="l" t="t" r="r" b="b"/>
              <a:pathLst>
                <a:path w="9120505" h="990600">
                  <a:moveTo>
                    <a:pt x="9120251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9120251" y="990600"/>
                  </a:lnTo>
                  <a:lnTo>
                    <a:pt x="9120251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79427" y="2488438"/>
              <a:ext cx="600075" cy="990600"/>
            </a:xfrm>
            <a:custGeom>
              <a:avLst/>
              <a:gdLst/>
              <a:ahLst/>
              <a:cxnLst/>
              <a:rect l="l" t="t" r="r" b="b"/>
              <a:pathLst>
                <a:path w="600075" h="990600">
                  <a:moveTo>
                    <a:pt x="600034" y="0"/>
                  </a:moveTo>
                  <a:lnTo>
                    <a:pt x="26502" y="0"/>
                  </a:lnTo>
                  <a:lnTo>
                    <a:pt x="15314" y="22409"/>
                  </a:lnTo>
                  <a:lnTo>
                    <a:pt x="7401" y="44826"/>
                  </a:lnTo>
                  <a:lnTo>
                    <a:pt x="2432" y="67573"/>
                  </a:lnTo>
                  <a:lnTo>
                    <a:pt x="75" y="90970"/>
                  </a:lnTo>
                  <a:lnTo>
                    <a:pt x="0" y="115341"/>
                  </a:lnTo>
                  <a:lnTo>
                    <a:pt x="1873" y="141007"/>
                  </a:lnTo>
                  <a:lnTo>
                    <a:pt x="5365" y="168290"/>
                  </a:lnTo>
                  <a:lnTo>
                    <a:pt x="10144" y="197513"/>
                  </a:lnTo>
                  <a:lnTo>
                    <a:pt x="28884" y="300037"/>
                  </a:lnTo>
                  <a:lnTo>
                    <a:pt x="35494" y="340237"/>
                  </a:lnTo>
                  <a:lnTo>
                    <a:pt x="41733" y="383987"/>
                  </a:lnTo>
                  <a:lnTo>
                    <a:pt x="47269" y="431609"/>
                  </a:lnTo>
                  <a:lnTo>
                    <a:pt x="51772" y="483424"/>
                  </a:lnTo>
                  <a:lnTo>
                    <a:pt x="54910" y="539754"/>
                  </a:lnTo>
                  <a:lnTo>
                    <a:pt x="56351" y="600923"/>
                  </a:lnTo>
                  <a:lnTo>
                    <a:pt x="55764" y="667250"/>
                  </a:lnTo>
                  <a:lnTo>
                    <a:pt x="52817" y="739060"/>
                  </a:lnTo>
                  <a:lnTo>
                    <a:pt x="47178" y="816673"/>
                  </a:lnTo>
                  <a:lnTo>
                    <a:pt x="38517" y="900413"/>
                  </a:lnTo>
                  <a:lnTo>
                    <a:pt x="26502" y="990600"/>
                  </a:lnTo>
                  <a:lnTo>
                    <a:pt x="600034" y="990600"/>
                  </a:lnTo>
                  <a:lnTo>
                    <a:pt x="600034" y="0"/>
                  </a:lnTo>
                  <a:close/>
                </a:path>
              </a:pathLst>
            </a:custGeom>
            <a:solidFill>
              <a:srgbClr val="539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16025" y="2489200"/>
              <a:ext cx="605790" cy="990600"/>
            </a:xfrm>
            <a:custGeom>
              <a:avLst/>
              <a:gdLst/>
              <a:ahLst/>
              <a:cxnLst/>
              <a:rect l="l" t="t" r="r" b="b"/>
              <a:pathLst>
                <a:path w="605790" h="990600">
                  <a:moveTo>
                    <a:pt x="605472" y="0"/>
                  </a:moveTo>
                  <a:lnTo>
                    <a:pt x="30670" y="0"/>
                  </a:lnTo>
                  <a:lnTo>
                    <a:pt x="38825" y="44949"/>
                  </a:lnTo>
                  <a:lnTo>
                    <a:pt x="44160" y="92466"/>
                  </a:lnTo>
                  <a:lnTo>
                    <a:pt x="46992" y="142180"/>
                  </a:lnTo>
                  <a:lnTo>
                    <a:pt x="47637" y="193721"/>
                  </a:lnTo>
                  <a:lnTo>
                    <a:pt x="46412" y="246718"/>
                  </a:lnTo>
                  <a:lnTo>
                    <a:pt x="43633" y="300801"/>
                  </a:lnTo>
                  <a:lnTo>
                    <a:pt x="39617" y="355600"/>
                  </a:lnTo>
                  <a:lnTo>
                    <a:pt x="34679" y="410744"/>
                  </a:lnTo>
                  <a:lnTo>
                    <a:pt x="29138" y="465864"/>
                  </a:lnTo>
                  <a:lnTo>
                    <a:pt x="12049" y="627372"/>
                  </a:lnTo>
                  <a:lnTo>
                    <a:pt x="7254" y="678690"/>
                  </a:lnTo>
                  <a:lnTo>
                    <a:pt x="3436" y="728133"/>
                  </a:lnTo>
                  <a:lnTo>
                    <a:pt x="912" y="775329"/>
                  </a:lnTo>
                  <a:lnTo>
                    <a:pt x="0" y="819909"/>
                  </a:lnTo>
                  <a:lnTo>
                    <a:pt x="1014" y="861501"/>
                  </a:lnTo>
                  <a:lnTo>
                    <a:pt x="4271" y="899737"/>
                  </a:lnTo>
                  <a:lnTo>
                    <a:pt x="10089" y="934246"/>
                  </a:lnTo>
                  <a:lnTo>
                    <a:pt x="18783" y="964656"/>
                  </a:lnTo>
                  <a:lnTo>
                    <a:pt x="30670" y="990600"/>
                  </a:lnTo>
                  <a:lnTo>
                    <a:pt x="605472" y="990600"/>
                  </a:lnTo>
                  <a:lnTo>
                    <a:pt x="605472" y="0"/>
                  </a:lnTo>
                  <a:close/>
                </a:path>
              </a:pathLst>
            </a:custGeom>
            <a:solidFill>
              <a:srgbClr val="E0E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45924" y="2488438"/>
              <a:ext cx="384175" cy="990600"/>
            </a:xfrm>
            <a:custGeom>
              <a:avLst/>
              <a:gdLst/>
              <a:ahLst/>
              <a:cxnLst/>
              <a:rect l="l" t="t" r="r" b="b"/>
              <a:pathLst>
                <a:path w="384175" h="990600">
                  <a:moveTo>
                    <a:pt x="334549" y="0"/>
                  </a:moveTo>
                  <a:lnTo>
                    <a:pt x="36861" y="0"/>
                  </a:lnTo>
                  <a:lnTo>
                    <a:pt x="29858" y="28355"/>
                  </a:lnTo>
                  <a:lnTo>
                    <a:pt x="18062" y="104384"/>
                  </a:lnTo>
                  <a:lnTo>
                    <a:pt x="13270" y="150571"/>
                  </a:lnTo>
                  <a:lnTo>
                    <a:pt x="9215" y="201215"/>
                  </a:lnTo>
                  <a:lnTo>
                    <a:pt x="5897" y="255574"/>
                  </a:lnTo>
                  <a:lnTo>
                    <a:pt x="3317" y="312905"/>
                  </a:lnTo>
                  <a:lnTo>
                    <a:pt x="1474" y="372465"/>
                  </a:lnTo>
                  <a:lnTo>
                    <a:pt x="368" y="433511"/>
                  </a:lnTo>
                  <a:lnTo>
                    <a:pt x="0" y="495299"/>
                  </a:lnTo>
                  <a:lnTo>
                    <a:pt x="368" y="557088"/>
                  </a:lnTo>
                  <a:lnTo>
                    <a:pt x="1474" y="618134"/>
                  </a:lnTo>
                  <a:lnTo>
                    <a:pt x="3317" y="677694"/>
                  </a:lnTo>
                  <a:lnTo>
                    <a:pt x="5897" y="735025"/>
                  </a:lnTo>
                  <a:lnTo>
                    <a:pt x="9215" y="789384"/>
                  </a:lnTo>
                  <a:lnTo>
                    <a:pt x="13270" y="840028"/>
                  </a:lnTo>
                  <a:lnTo>
                    <a:pt x="18062" y="886215"/>
                  </a:lnTo>
                  <a:lnTo>
                    <a:pt x="23591" y="927201"/>
                  </a:lnTo>
                  <a:lnTo>
                    <a:pt x="36861" y="990600"/>
                  </a:lnTo>
                  <a:lnTo>
                    <a:pt x="334549" y="990600"/>
                  </a:lnTo>
                  <a:lnTo>
                    <a:pt x="337571" y="955079"/>
                  </a:lnTo>
                  <a:lnTo>
                    <a:pt x="341585" y="912812"/>
                  </a:lnTo>
                  <a:lnTo>
                    <a:pt x="362791" y="700087"/>
                  </a:lnTo>
                  <a:lnTo>
                    <a:pt x="368182" y="641945"/>
                  </a:lnTo>
                  <a:lnTo>
                    <a:pt x="373129" y="584200"/>
                  </a:lnTo>
                  <a:lnTo>
                    <a:pt x="377394" y="528042"/>
                  </a:lnTo>
                  <a:lnTo>
                    <a:pt x="380737" y="474662"/>
                  </a:lnTo>
                  <a:lnTo>
                    <a:pt x="382918" y="425251"/>
                  </a:lnTo>
                  <a:lnTo>
                    <a:pt x="383698" y="381000"/>
                  </a:lnTo>
                  <a:lnTo>
                    <a:pt x="384163" y="260746"/>
                  </a:lnTo>
                  <a:lnTo>
                    <a:pt x="383417" y="204638"/>
                  </a:lnTo>
                  <a:lnTo>
                    <a:pt x="380841" y="152400"/>
                  </a:lnTo>
                  <a:lnTo>
                    <a:pt x="375550" y="104923"/>
                  </a:lnTo>
                  <a:lnTo>
                    <a:pt x="366660" y="63103"/>
                  </a:lnTo>
                  <a:lnTo>
                    <a:pt x="353288" y="27830"/>
                  </a:lnTo>
                  <a:lnTo>
                    <a:pt x="334549" y="0"/>
                  </a:lnTo>
                  <a:close/>
                </a:path>
              </a:pathLst>
            </a:custGeom>
            <a:solidFill>
              <a:srgbClr val="539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74572" y="2489200"/>
              <a:ext cx="450215" cy="990600"/>
            </a:xfrm>
            <a:custGeom>
              <a:avLst/>
              <a:gdLst/>
              <a:ahLst/>
              <a:cxnLst/>
              <a:rect l="l" t="t" r="r" b="b"/>
              <a:pathLst>
                <a:path w="450215" h="990600">
                  <a:moveTo>
                    <a:pt x="450151" y="0"/>
                  </a:moveTo>
                  <a:lnTo>
                    <a:pt x="49720" y="0"/>
                  </a:lnTo>
                  <a:lnTo>
                    <a:pt x="40273" y="28355"/>
                  </a:lnTo>
                  <a:lnTo>
                    <a:pt x="24363" y="104384"/>
                  </a:lnTo>
                  <a:lnTo>
                    <a:pt x="17899" y="150571"/>
                  </a:lnTo>
                  <a:lnTo>
                    <a:pt x="12430" y="201215"/>
                  </a:lnTo>
                  <a:lnTo>
                    <a:pt x="7955" y="255574"/>
                  </a:lnTo>
                  <a:lnTo>
                    <a:pt x="4474" y="312905"/>
                  </a:lnTo>
                  <a:lnTo>
                    <a:pt x="1988" y="372465"/>
                  </a:lnTo>
                  <a:lnTo>
                    <a:pt x="497" y="433511"/>
                  </a:lnTo>
                  <a:lnTo>
                    <a:pt x="0" y="495299"/>
                  </a:lnTo>
                  <a:lnTo>
                    <a:pt x="497" y="557088"/>
                  </a:lnTo>
                  <a:lnTo>
                    <a:pt x="1988" y="618134"/>
                  </a:lnTo>
                  <a:lnTo>
                    <a:pt x="4474" y="677694"/>
                  </a:lnTo>
                  <a:lnTo>
                    <a:pt x="7955" y="735025"/>
                  </a:lnTo>
                  <a:lnTo>
                    <a:pt x="12430" y="789384"/>
                  </a:lnTo>
                  <a:lnTo>
                    <a:pt x="17899" y="840028"/>
                  </a:lnTo>
                  <a:lnTo>
                    <a:pt x="24363" y="886215"/>
                  </a:lnTo>
                  <a:lnTo>
                    <a:pt x="31821" y="927201"/>
                  </a:lnTo>
                  <a:lnTo>
                    <a:pt x="49720" y="990600"/>
                  </a:lnTo>
                  <a:lnTo>
                    <a:pt x="450151" y="990600"/>
                  </a:lnTo>
                  <a:lnTo>
                    <a:pt x="448485" y="929173"/>
                  </a:lnTo>
                  <a:lnTo>
                    <a:pt x="444226" y="866851"/>
                  </a:lnTo>
                  <a:lnTo>
                    <a:pt x="432375" y="728319"/>
                  </a:lnTo>
                  <a:lnTo>
                    <a:pt x="429528" y="688751"/>
                  </a:lnTo>
                  <a:lnTo>
                    <a:pt x="427005" y="646509"/>
                  </a:lnTo>
                  <a:lnTo>
                    <a:pt x="424945" y="601243"/>
                  </a:lnTo>
                  <a:lnTo>
                    <a:pt x="423487" y="552602"/>
                  </a:lnTo>
                  <a:lnTo>
                    <a:pt x="422770" y="500237"/>
                  </a:lnTo>
                  <a:lnTo>
                    <a:pt x="422932" y="443798"/>
                  </a:lnTo>
                  <a:lnTo>
                    <a:pt x="424112" y="382934"/>
                  </a:lnTo>
                  <a:lnTo>
                    <a:pt x="426450" y="317296"/>
                  </a:lnTo>
                  <a:lnTo>
                    <a:pt x="430084" y="246534"/>
                  </a:lnTo>
                  <a:lnTo>
                    <a:pt x="435153" y="170297"/>
                  </a:lnTo>
                  <a:lnTo>
                    <a:pt x="441795" y="88236"/>
                  </a:lnTo>
                  <a:lnTo>
                    <a:pt x="4501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56448" y="2489200"/>
              <a:ext cx="574675" cy="990600"/>
            </a:xfrm>
            <a:custGeom>
              <a:avLst/>
              <a:gdLst/>
              <a:ahLst/>
              <a:cxnLst/>
              <a:rect l="l" t="t" r="r" b="b"/>
              <a:pathLst>
                <a:path w="574675" h="990600">
                  <a:moveTo>
                    <a:pt x="574675" y="0"/>
                  </a:moveTo>
                  <a:lnTo>
                    <a:pt x="0" y="0"/>
                  </a:lnTo>
                  <a:lnTo>
                    <a:pt x="1331" y="40856"/>
                  </a:lnTo>
                  <a:lnTo>
                    <a:pt x="5014" y="86606"/>
                  </a:lnTo>
                  <a:lnTo>
                    <a:pt x="10576" y="136326"/>
                  </a:lnTo>
                  <a:lnTo>
                    <a:pt x="17549" y="189088"/>
                  </a:lnTo>
                  <a:lnTo>
                    <a:pt x="25462" y="243967"/>
                  </a:lnTo>
                  <a:lnTo>
                    <a:pt x="42228" y="356371"/>
                  </a:lnTo>
                  <a:lnTo>
                    <a:pt x="50141" y="412044"/>
                  </a:lnTo>
                  <a:lnTo>
                    <a:pt x="57114" y="466129"/>
                  </a:lnTo>
                  <a:lnTo>
                    <a:pt x="62676" y="517701"/>
                  </a:lnTo>
                  <a:lnTo>
                    <a:pt x="66359" y="565833"/>
                  </a:lnTo>
                  <a:lnTo>
                    <a:pt x="67691" y="609600"/>
                  </a:lnTo>
                  <a:lnTo>
                    <a:pt x="67558" y="667122"/>
                  </a:lnTo>
                  <a:lnTo>
                    <a:pt x="66633" y="717351"/>
                  </a:lnTo>
                  <a:lnTo>
                    <a:pt x="64121" y="762520"/>
                  </a:lnTo>
                  <a:lnTo>
                    <a:pt x="59229" y="804862"/>
                  </a:lnTo>
                  <a:lnTo>
                    <a:pt x="51164" y="846608"/>
                  </a:lnTo>
                  <a:lnTo>
                    <a:pt x="39133" y="889992"/>
                  </a:lnTo>
                  <a:lnTo>
                    <a:pt x="22343" y="937245"/>
                  </a:lnTo>
                  <a:lnTo>
                    <a:pt x="0" y="990600"/>
                  </a:lnTo>
                  <a:lnTo>
                    <a:pt x="574675" y="990600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33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76034" y="2488438"/>
              <a:ext cx="431165" cy="990600"/>
            </a:xfrm>
            <a:custGeom>
              <a:avLst/>
              <a:gdLst/>
              <a:ahLst/>
              <a:cxnLst/>
              <a:rect l="l" t="t" r="r" b="b"/>
              <a:pathLst>
                <a:path w="431165" h="990600">
                  <a:moveTo>
                    <a:pt x="403323" y="0"/>
                  </a:moveTo>
                  <a:lnTo>
                    <a:pt x="27657" y="0"/>
                  </a:lnTo>
                  <a:lnTo>
                    <a:pt x="14585" y="30184"/>
                  </a:lnTo>
                  <a:lnTo>
                    <a:pt x="6050" y="68968"/>
                  </a:lnTo>
                  <a:lnTo>
                    <a:pt x="1404" y="114895"/>
                  </a:lnTo>
                  <a:lnTo>
                    <a:pt x="0" y="166511"/>
                  </a:lnTo>
                  <a:lnTo>
                    <a:pt x="1188" y="222360"/>
                  </a:lnTo>
                  <a:lnTo>
                    <a:pt x="4321" y="280987"/>
                  </a:lnTo>
                  <a:lnTo>
                    <a:pt x="8751" y="340937"/>
                  </a:lnTo>
                  <a:lnTo>
                    <a:pt x="18906" y="458985"/>
                  </a:lnTo>
                  <a:lnTo>
                    <a:pt x="23336" y="514173"/>
                  </a:lnTo>
                  <a:lnTo>
                    <a:pt x="26469" y="564863"/>
                  </a:lnTo>
                  <a:lnTo>
                    <a:pt x="27657" y="609600"/>
                  </a:lnTo>
                  <a:lnTo>
                    <a:pt x="25105" y="670768"/>
                  </a:lnTo>
                  <a:lnTo>
                    <a:pt x="18906" y="729853"/>
                  </a:lnTo>
                  <a:lnTo>
                    <a:pt x="4321" y="838200"/>
                  </a:lnTo>
                  <a:lnTo>
                    <a:pt x="310" y="885676"/>
                  </a:lnTo>
                  <a:lnTo>
                    <a:pt x="1404" y="927496"/>
                  </a:lnTo>
                  <a:lnTo>
                    <a:pt x="9790" y="962769"/>
                  </a:lnTo>
                  <a:lnTo>
                    <a:pt x="27657" y="990600"/>
                  </a:lnTo>
                  <a:lnTo>
                    <a:pt x="403323" y="990600"/>
                  </a:lnTo>
                  <a:lnTo>
                    <a:pt x="403323" y="838200"/>
                  </a:lnTo>
                  <a:lnTo>
                    <a:pt x="403931" y="805396"/>
                  </a:lnTo>
                  <a:lnTo>
                    <a:pt x="405603" y="765877"/>
                  </a:lnTo>
                  <a:lnTo>
                    <a:pt x="408111" y="720573"/>
                  </a:lnTo>
                  <a:lnTo>
                    <a:pt x="421943" y="500115"/>
                  </a:lnTo>
                  <a:lnTo>
                    <a:pt x="425211" y="439844"/>
                  </a:lnTo>
                  <a:lnTo>
                    <a:pt x="427947" y="379371"/>
                  </a:lnTo>
                  <a:lnTo>
                    <a:pt x="429923" y="319627"/>
                  </a:lnTo>
                  <a:lnTo>
                    <a:pt x="430911" y="261542"/>
                  </a:lnTo>
                  <a:lnTo>
                    <a:pt x="430683" y="206048"/>
                  </a:lnTo>
                  <a:lnTo>
                    <a:pt x="429011" y="154075"/>
                  </a:lnTo>
                  <a:lnTo>
                    <a:pt x="425667" y="106552"/>
                  </a:lnTo>
                  <a:lnTo>
                    <a:pt x="420423" y="64412"/>
                  </a:lnTo>
                  <a:lnTo>
                    <a:pt x="413051" y="28584"/>
                  </a:lnTo>
                  <a:lnTo>
                    <a:pt x="403323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82227" y="2480436"/>
              <a:ext cx="600075" cy="990600"/>
            </a:xfrm>
            <a:custGeom>
              <a:avLst/>
              <a:gdLst/>
              <a:ahLst/>
              <a:cxnLst/>
              <a:rect l="l" t="t" r="r" b="b"/>
              <a:pathLst>
                <a:path w="600075" h="990600">
                  <a:moveTo>
                    <a:pt x="600034" y="0"/>
                  </a:moveTo>
                  <a:lnTo>
                    <a:pt x="26502" y="0"/>
                  </a:lnTo>
                  <a:lnTo>
                    <a:pt x="15314" y="22409"/>
                  </a:lnTo>
                  <a:lnTo>
                    <a:pt x="7401" y="44826"/>
                  </a:lnTo>
                  <a:lnTo>
                    <a:pt x="2432" y="67573"/>
                  </a:lnTo>
                  <a:lnTo>
                    <a:pt x="75" y="90970"/>
                  </a:lnTo>
                  <a:lnTo>
                    <a:pt x="0" y="115341"/>
                  </a:lnTo>
                  <a:lnTo>
                    <a:pt x="1873" y="141007"/>
                  </a:lnTo>
                  <a:lnTo>
                    <a:pt x="5365" y="168290"/>
                  </a:lnTo>
                  <a:lnTo>
                    <a:pt x="10144" y="197513"/>
                  </a:lnTo>
                  <a:lnTo>
                    <a:pt x="28884" y="300037"/>
                  </a:lnTo>
                  <a:lnTo>
                    <a:pt x="35494" y="340237"/>
                  </a:lnTo>
                  <a:lnTo>
                    <a:pt x="41733" y="383987"/>
                  </a:lnTo>
                  <a:lnTo>
                    <a:pt x="47269" y="431609"/>
                  </a:lnTo>
                  <a:lnTo>
                    <a:pt x="51772" y="483424"/>
                  </a:lnTo>
                  <a:lnTo>
                    <a:pt x="54910" y="539754"/>
                  </a:lnTo>
                  <a:lnTo>
                    <a:pt x="56351" y="600923"/>
                  </a:lnTo>
                  <a:lnTo>
                    <a:pt x="55764" y="667250"/>
                  </a:lnTo>
                  <a:lnTo>
                    <a:pt x="52817" y="739060"/>
                  </a:lnTo>
                  <a:lnTo>
                    <a:pt x="47178" y="816673"/>
                  </a:lnTo>
                  <a:lnTo>
                    <a:pt x="38517" y="900413"/>
                  </a:lnTo>
                  <a:lnTo>
                    <a:pt x="26502" y="990600"/>
                  </a:lnTo>
                  <a:lnTo>
                    <a:pt x="600034" y="990600"/>
                  </a:lnTo>
                  <a:lnTo>
                    <a:pt x="600034" y="0"/>
                  </a:lnTo>
                  <a:close/>
                </a:path>
              </a:pathLst>
            </a:custGeom>
            <a:solidFill>
              <a:srgbClr val="539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18826" y="2481198"/>
              <a:ext cx="605790" cy="990600"/>
            </a:xfrm>
            <a:custGeom>
              <a:avLst/>
              <a:gdLst/>
              <a:ahLst/>
              <a:cxnLst/>
              <a:rect l="l" t="t" r="r" b="b"/>
              <a:pathLst>
                <a:path w="605789" h="990600">
                  <a:moveTo>
                    <a:pt x="605472" y="0"/>
                  </a:moveTo>
                  <a:lnTo>
                    <a:pt x="30670" y="0"/>
                  </a:lnTo>
                  <a:lnTo>
                    <a:pt x="38825" y="44949"/>
                  </a:lnTo>
                  <a:lnTo>
                    <a:pt x="44160" y="92466"/>
                  </a:lnTo>
                  <a:lnTo>
                    <a:pt x="46992" y="142180"/>
                  </a:lnTo>
                  <a:lnTo>
                    <a:pt x="47637" y="193721"/>
                  </a:lnTo>
                  <a:lnTo>
                    <a:pt x="46412" y="246718"/>
                  </a:lnTo>
                  <a:lnTo>
                    <a:pt x="43633" y="300801"/>
                  </a:lnTo>
                  <a:lnTo>
                    <a:pt x="39617" y="355600"/>
                  </a:lnTo>
                  <a:lnTo>
                    <a:pt x="34679" y="410744"/>
                  </a:lnTo>
                  <a:lnTo>
                    <a:pt x="29138" y="465864"/>
                  </a:lnTo>
                  <a:lnTo>
                    <a:pt x="12049" y="627372"/>
                  </a:lnTo>
                  <a:lnTo>
                    <a:pt x="7254" y="678690"/>
                  </a:lnTo>
                  <a:lnTo>
                    <a:pt x="3436" y="728133"/>
                  </a:lnTo>
                  <a:lnTo>
                    <a:pt x="912" y="775329"/>
                  </a:lnTo>
                  <a:lnTo>
                    <a:pt x="0" y="819909"/>
                  </a:lnTo>
                  <a:lnTo>
                    <a:pt x="1014" y="861501"/>
                  </a:lnTo>
                  <a:lnTo>
                    <a:pt x="4271" y="899737"/>
                  </a:lnTo>
                  <a:lnTo>
                    <a:pt x="10089" y="934246"/>
                  </a:lnTo>
                  <a:lnTo>
                    <a:pt x="18783" y="964656"/>
                  </a:lnTo>
                  <a:lnTo>
                    <a:pt x="30670" y="990600"/>
                  </a:lnTo>
                  <a:lnTo>
                    <a:pt x="605472" y="990600"/>
                  </a:lnTo>
                  <a:lnTo>
                    <a:pt x="6054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50280" y="2480436"/>
              <a:ext cx="384810" cy="990600"/>
            </a:xfrm>
            <a:custGeom>
              <a:avLst/>
              <a:gdLst/>
              <a:ahLst/>
              <a:cxnLst/>
              <a:rect l="l" t="t" r="r" b="b"/>
              <a:pathLst>
                <a:path w="384810" h="990600">
                  <a:moveTo>
                    <a:pt x="334518" y="0"/>
                  </a:moveTo>
                  <a:lnTo>
                    <a:pt x="36957" y="0"/>
                  </a:lnTo>
                  <a:lnTo>
                    <a:pt x="29935" y="28355"/>
                  </a:lnTo>
                  <a:lnTo>
                    <a:pt x="18108" y="104384"/>
                  </a:lnTo>
                  <a:lnTo>
                    <a:pt x="13304" y="150571"/>
                  </a:lnTo>
                  <a:lnTo>
                    <a:pt x="9239" y="201215"/>
                  </a:lnTo>
                  <a:lnTo>
                    <a:pt x="5913" y="255574"/>
                  </a:lnTo>
                  <a:lnTo>
                    <a:pt x="3326" y="312905"/>
                  </a:lnTo>
                  <a:lnTo>
                    <a:pt x="1478" y="372465"/>
                  </a:lnTo>
                  <a:lnTo>
                    <a:pt x="369" y="433511"/>
                  </a:lnTo>
                  <a:lnTo>
                    <a:pt x="0" y="495299"/>
                  </a:lnTo>
                  <a:lnTo>
                    <a:pt x="369" y="557088"/>
                  </a:lnTo>
                  <a:lnTo>
                    <a:pt x="1478" y="618134"/>
                  </a:lnTo>
                  <a:lnTo>
                    <a:pt x="3326" y="677694"/>
                  </a:lnTo>
                  <a:lnTo>
                    <a:pt x="5913" y="735025"/>
                  </a:lnTo>
                  <a:lnTo>
                    <a:pt x="9239" y="789384"/>
                  </a:lnTo>
                  <a:lnTo>
                    <a:pt x="13304" y="840028"/>
                  </a:lnTo>
                  <a:lnTo>
                    <a:pt x="18108" y="886215"/>
                  </a:lnTo>
                  <a:lnTo>
                    <a:pt x="23652" y="927201"/>
                  </a:lnTo>
                  <a:lnTo>
                    <a:pt x="36957" y="990600"/>
                  </a:lnTo>
                  <a:lnTo>
                    <a:pt x="334518" y="990600"/>
                  </a:lnTo>
                  <a:lnTo>
                    <a:pt x="337568" y="955079"/>
                  </a:lnTo>
                  <a:lnTo>
                    <a:pt x="341607" y="912812"/>
                  </a:lnTo>
                  <a:lnTo>
                    <a:pt x="362870" y="700087"/>
                  </a:lnTo>
                  <a:lnTo>
                    <a:pt x="368268" y="641945"/>
                  </a:lnTo>
                  <a:lnTo>
                    <a:pt x="373220" y="584200"/>
                  </a:lnTo>
                  <a:lnTo>
                    <a:pt x="377487" y="528042"/>
                  </a:lnTo>
                  <a:lnTo>
                    <a:pt x="380831" y="474662"/>
                  </a:lnTo>
                  <a:lnTo>
                    <a:pt x="383013" y="425251"/>
                  </a:lnTo>
                  <a:lnTo>
                    <a:pt x="383794" y="381000"/>
                  </a:lnTo>
                  <a:lnTo>
                    <a:pt x="384256" y="260746"/>
                  </a:lnTo>
                  <a:lnTo>
                    <a:pt x="383506" y="204638"/>
                  </a:lnTo>
                  <a:lnTo>
                    <a:pt x="380920" y="152400"/>
                  </a:lnTo>
                  <a:lnTo>
                    <a:pt x="375614" y="104923"/>
                  </a:lnTo>
                  <a:lnTo>
                    <a:pt x="366702" y="63103"/>
                  </a:lnTo>
                  <a:lnTo>
                    <a:pt x="353298" y="27830"/>
                  </a:lnTo>
                  <a:lnTo>
                    <a:pt x="334518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79023" y="2481198"/>
              <a:ext cx="450215" cy="990600"/>
            </a:xfrm>
            <a:custGeom>
              <a:avLst/>
              <a:gdLst/>
              <a:ahLst/>
              <a:cxnLst/>
              <a:rect l="l" t="t" r="r" b="b"/>
              <a:pathLst>
                <a:path w="450214" h="990600">
                  <a:moveTo>
                    <a:pt x="450151" y="0"/>
                  </a:moveTo>
                  <a:lnTo>
                    <a:pt x="49720" y="0"/>
                  </a:lnTo>
                  <a:lnTo>
                    <a:pt x="40273" y="28355"/>
                  </a:lnTo>
                  <a:lnTo>
                    <a:pt x="24363" y="104384"/>
                  </a:lnTo>
                  <a:lnTo>
                    <a:pt x="17899" y="150571"/>
                  </a:lnTo>
                  <a:lnTo>
                    <a:pt x="12430" y="201215"/>
                  </a:lnTo>
                  <a:lnTo>
                    <a:pt x="7955" y="255574"/>
                  </a:lnTo>
                  <a:lnTo>
                    <a:pt x="4474" y="312905"/>
                  </a:lnTo>
                  <a:lnTo>
                    <a:pt x="1988" y="372465"/>
                  </a:lnTo>
                  <a:lnTo>
                    <a:pt x="497" y="433511"/>
                  </a:lnTo>
                  <a:lnTo>
                    <a:pt x="0" y="495299"/>
                  </a:lnTo>
                  <a:lnTo>
                    <a:pt x="497" y="557088"/>
                  </a:lnTo>
                  <a:lnTo>
                    <a:pt x="1988" y="618134"/>
                  </a:lnTo>
                  <a:lnTo>
                    <a:pt x="4474" y="677694"/>
                  </a:lnTo>
                  <a:lnTo>
                    <a:pt x="7955" y="735025"/>
                  </a:lnTo>
                  <a:lnTo>
                    <a:pt x="12430" y="789384"/>
                  </a:lnTo>
                  <a:lnTo>
                    <a:pt x="17899" y="840028"/>
                  </a:lnTo>
                  <a:lnTo>
                    <a:pt x="24363" y="886215"/>
                  </a:lnTo>
                  <a:lnTo>
                    <a:pt x="31821" y="927201"/>
                  </a:lnTo>
                  <a:lnTo>
                    <a:pt x="49720" y="990600"/>
                  </a:lnTo>
                  <a:lnTo>
                    <a:pt x="450151" y="990600"/>
                  </a:lnTo>
                  <a:lnTo>
                    <a:pt x="448481" y="929173"/>
                  </a:lnTo>
                  <a:lnTo>
                    <a:pt x="444213" y="866851"/>
                  </a:lnTo>
                  <a:lnTo>
                    <a:pt x="432338" y="728319"/>
                  </a:lnTo>
                  <a:lnTo>
                    <a:pt x="429486" y="688751"/>
                  </a:lnTo>
                  <a:lnTo>
                    <a:pt x="426958" y="646509"/>
                  </a:lnTo>
                  <a:lnTo>
                    <a:pt x="424893" y="601243"/>
                  </a:lnTo>
                  <a:lnTo>
                    <a:pt x="423432" y="552602"/>
                  </a:lnTo>
                  <a:lnTo>
                    <a:pt x="422713" y="500237"/>
                  </a:lnTo>
                  <a:lnTo>
                    <a:pt x="422876" y="443798"/>
                  </a:lnTo>
                  <a:lnTo>
                    <a:pt x="424058" y="382934"/>
                  </a:lnTo>
                  <a:lnTo>
                    <a:pt x="426401" y="317296"/>
                  </a:lnTo>
                  <a:lnTo>
                    <a:pt x="430042" y="246534"/>
                  </a:lnTo>
                  <a:lnTo>
                    <a:pt x="435122" y="170297"/>
                  </a:lnTo>
                  <a:lnTo>
                    <a:pt x="441778" y="88236"/>
                  </a:lnTo>
                  <a:lnTo>
                    <a:pt x="450151" y="0"/>
                  </a:lnTo>
                  <a:close/>
                </a:path>
              </a:pathLst>
            </a:custGeom>
            <a:solidFill>
              <a:srgbClr val="E0E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60138" y="2480436"/>
              <a:ext cx="573405" cy="990600"/>
            </a:xfrm>
            <a:custGeom>
              <a:avLst/>
              <a:gdLst/>
              <a:ahLst/>
              <a:cxnLst/>
              <a:rect l="l" t="t" r="r" b="b"/>
              <a:pathLst>
                <a:path w="573404" h="990600">
                  <a:moveTo>
                    <a:pt x="573024" y="0"/>
                  </a:moveTo>
                  <a:lnTo>
                    <a:pt x="0" y="0"/>
                  </a:lnTo>
                  <a:lnTo>
                    <a:pt x="1326" y="40856"/>
                  </a:lnTo>
                  <a:lnTo>
                    <a:pt x="4995" y="86606"/>
                  </a:lnTo>
                  <a:lnTo>
                    <a:pt x="10537" y="136326"/>
                  </a:lnTo>
                  <a:lnTo>
                    <a:pt x="17483" y="189088"/>
                  </a:lnTo>
                  <a:lnTo>
                    <a:pt x="25366" y="243967"/>
                  </a:lnTo>
                  <a:lnTo>
                    <a:pt x="42070" y="356371"/>
                  </a:lnTo>
                  <a:lnTo>
                    <a:pt x="49953" y="412044"/>
                  </a:lnTo>
                  <a:lnTo>
                    <a:pt x="56899" y="466129"/>
                  </a:lnTo>
                  <a:lnTo>
                    <a:pt x="62441" y="517701"/>
                  </a:lnTo>
                  <a:lnTo>
                    <a:pt x="66110" y="565833"/>
                  </a:lnTo>
                  <a:lnTo>
                    <a:pt x="67437" y="609600"/>
                  </a:lnTo>
                  <a:lnTo>
                    <a:pt x="67305" y="667122"/>
                  </a:lnTo>
                  <a:lnTo>
                    <a:pt x="66383" y="717351"/>
                  </a:lnTo>
                  <a:lnTo>
                    <a:pt x="63880" y="762520"/>
                  </a:lnTo>
                  <a:lnTo>
                    <a:pt x="59007" y="804862"/>
                  </a:lnTo>
                  <a:lnTo>
                    <a:pt x="50972" y="846608"/>
                  </a:lnTo>
                  <a:lnTo>
                    <a:pt x="38987" y="889992"/>
                  </a:lnTo>
                  <a:lnTo>
                    <a:pt x="22259" y="937245"/>
                  </a:lnTo>
                  <a:lnTo>
                    <a:pt x="0" y="990600"/>
                  </a:lnTo>
                  <a:lnTo>
                    <a:pt x="573024" y="990600"/>
                  </a:lnTo>
                  <a:lnTo>
                    <a:pt x="573024" y="0"/>
                  </a:lnTo>
                  <a:close/>
                </a:path>
              </a:pathLst>
            </a:custGeom>
            <a:solidFill>
              <a:srgbClr val="33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07451" y="2481325"/>
              <a:ext cx="3704590" cy="998219"/>
            </a:xfrm>
            <a:custGeom>
              <a:avLst/>
              <a:gdLst/>
              <a:ahLst/>
              <a:cxnLst/>
              <a:rect l="l" t="t" r="r" b="b"/>
              <a:pathLst>
                <a:path w="3704590" h="998220">
                  <a:moveTo>
                    <a:pt x="600036" y="7112"/>
                  </a:moveTo>
                  <a:lnTo>
                    <a:pt x="26504" y="7112"/>
                  </a:lnTo>
                  <a:lnTo>
                    <a:pt x="15316" y="29527"/>
                  </a:lnTo>
                  <a:lnTo>
                    <a:pt x="7391" y="51943"/>
                  </a:lnTo>
                  <a:lnTo>
                    <a:pt x="2425" y="74688"/>
                  </a:lnTo>
                  <a:lnTo>
                    <a:pt x="76" y="98094"/>
                  </a:lnTo>
                  <a:lnTo>
                    <a:pt x="0" y="122453"/>
                  </a:lnTo>
                  <a:lnTo>
                    <a:pt x="1866" y="148120"/>
                  </a:lnTo>
                  <a:lnTo>
                    <a:pt x="5359" y="175412"/>
                  </a:lnTo>
                  <a:lnTo>
                    <a:pt x="10134" y="204635"/>
                  </a:lnTo>
                  <a:lnTo>
                    <a:pt x="28879" y="307149"/>
                  </a:lnTo>
                  <a:lnTo>
                    <a:pt x="35483" y="347357"/>
                  </a:lnTo>
                  <a:lnTo>
                    <a:pt x="41732" y="391109"/>
                  </a:lnTo>
                  <a:lnTo>
                    <a:pt x="47269" y="438721"/>
                  </a:lnTo>
                  <a:lnTo>
                    <a:pt x="51765" y="490537"/>
                  </a:lnTo>
                  <a:lnTo>
                    <a:pt x="54902" y="546874"/>
                  </a:lnTo>
                  <a:lnTo>
                    <a:pt x="56349" y="608037"/>
                  </a:lnTo>
                  <a:lnTo>
                    <a:pt x="55765" y="674370"/>
                  </a:lnTo>
                  <a:lnTo>
                    <a:pt x="52806" y="746175"/>
                  </a:lnTo>
                  <a:lnTo>
                    <a:pt x="47180" y="823798"/>
                  </a:lnTo>
                  <a:lnTo>
                    <a:pt x="38519" y="907529"/>
                  </a:lnTo>
                  <a:lnTo>
                    <a:pt x="26504" y="997712"/>
                  </a:lnTo>
                  <a:lnTo>
                    <a:pt x="600036" y="997712"/>
                  </a:lnTo>
                  <a:lnTo>
                    <a:pt x="600036" y="7112"/>
                  </a:lnTo>
                  <a:close/>
                </a:path>
                <a:path w="3704590" h="998220">
                  <a:moveTo>
                    <a:pt x="3704564" y="261518"/>
                  </a:moveTo>
                  <a:lnTo>
                    <a:pt x="3704336" y="206032"/>
                  </a:lnTo>
                  <a:lnTo>
                    <a:pt x="3702647" y="154063"/>
                  </a:lnTo>
                  <a:lnTo>
                    <a:pt x="3699294" y="106553"/>
                  </a:lnTo>
                  <a:lnTo>
                    <a:pt x="3694023" y="64414"/>
                  </a:lnTo>
                  <a:lnTo>
                    <a:pt x="3676866" y="0"/>
                  </a:lnTo>
                  <a:lnTo>
                    <a:pt x="3300057" y="0"/>
                  </a:lnTo>
                  <a:lnTo>
                    <a:pt x="3286950" y="30187"/>
                  </a:lnTo>
                  <a:lnTo>
                    <a:pt x="3278403" y="68961"/>
                  </a:lnTo>
                  <a:lnTo>
                    <a:pt x="3273742" y="114884"/>
                  </a:lnTo>
                  <a:lnTo>
                    <a:pt x="3272332" y="166484"/>
                  </a:lnTo>
                  <a:lnTo>
                    <a:pt x="3273526" y="222313"/>
                  </a:lnTo>
                  <a:lnTo>
                    <a:pt x="3276663" y="280924"/>
                  </a:lnTo>
                  <a:lnTo>
                    <a:pt x="3281108" y="340868"/>
                  </a:lnTo>
                  <a:lnTo>
                    <a:pt x="3291281" y="458889"/>
                  </a:lnTo>
                  <a:lnTo>
                    <a:pt x="3295726" y="514057"/>
                  </a:lnTo>
                  <a:lnTo>
                    <a:pt x="3298863" y="564743"/>
                  </a:lnTo>
                  <a:lnTo>
                    <a:pt x="3300057" y="609473"/>
                  </a:lnTo>
                  <a:lnTo>
                    <a:pt x="3297491" y="670687"/>
                  </a:lnTo>
                  <a:lnTo>
                    <a:pt x="3291281" y="729805"/>
                  </a:lnTo>
                  <a:lnTo>
                    <a:pt x="3276663" y="838187"/>
                  </a:lnTo>
                  <a:lnTo>
                    <a:pt x="3272650" y="885672"/>
                  </a:lnTo>
                  <a:lnTo>
                    <a:pt x="3273742" y="927506"/>
                  </a:lnTo>
                  <a:lnTo>
                    <a:pt x="3282150" y="962774"/>
                  </a:lnTo>
                  <a:lnTo>
                    <a:pt x="3300057" y="990600"/>
                  </a:lnTo>
                  <a:lnTo>
                    <a:pt x="3676866" y="990600"/>
                  </a:lnTo>
                  <a:lnTo>
                    <a:pt x="3676866" y="838200"/>
                  </a:lnTo>
                  <a:lnTo>
                    <a:pt x="3677475" y="805383"/>
                  </a:lnTo>
                  <a:lnTo>
                    <a:pt x="3679152" y="765848"/>
                  </a:lnTo>
                  <a:lnTo>
                    <a:pt x="3681666" y="720534"/>
                  </a:lnTo>
                  <a:lnTo>
                    <a:pt x="3695560" y="500062"/>
                  </a:lnTo>
                  <a:lnTo>
                    <a:pt x="3698837" y="439801"/>
                  </a:lnTo>
                  <a:lnTo>
                    <a:pt x="3701580" y="379336"/>
                  </a:lnTo>
                  <a:lnTo>
                    <a:pt x="3703561" y="319595"/>
                  </a:lnTo>
                  <a:lnTo>
                    <a:pt x="3704564" y="261518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44051" y="2489200"/>
              <a:ext cx="605790" cy="990600"/>
            </a:xfrm>
            <a:custGeom>
              <a:avLst/>
              <a:gdLst/>
              <a:ahLst/>
              <a:cxnLst/>
              <a:rect l="l" t="t" r="r" b="b"/>
              <a:pathLst>
                <a:path w="605789" h="990600">
                  <a:moveTo>
                    <a:pt x="605472" y="0"/>
                  </a:moveTo>
                  <a:lnTo>
                    <a:pt x="30670" y="0"/>
                  </a:lnTo>
                  <a:lnTo>
                    <a:pt x="38825" y="44949"/>
                  </a:lnTo>
                  <a:lnTo>
                    <a:pt x="44160" y="92466"/>
                  </a:lnTo>
                  <a:lnTo>
                    <a:pt x="46992" y="142180"/>
                  </a:lnTo>
                  <a:lnTo>
                    <a:pt x="47637" y="193721"/>
                  </a:lnTo>
                  <a:lnTo>
                    <a:pt x="46412" y="246718"/>
                  </a:lnTo>
                  <a:lnTo>
                    <a:pt x="43633" y="300801"/>
                  </a:lnTo>
                  <a:lnTo>
                    <a:pt x="39617" y="355600"/>
                  </a:lnTo>
                  <a:lnTo>
                    <a:pt x="34679" y="410744"/>
                  </a:lnTo>
                  <a:lnTo>
                    <a:pt x="29138" y="465864"/>
                  </a:lnTo>
                  <a:lnTo>
                    <a:pt x="12049" y="627372"/>
                  </a:lnTo>
                  <a:lnTo>
                    <a:pt x="7254" y="678690"/>
                  </a:lnTo>
                  <a:lnTo>
                    <a:pt x="3436" y="728133"/>
                  </a:lnTo>
                  <a:lnTo>
                    <a:pt x="912" y="775329"/>
                  </a:lnTo>
                  <a:lnTo>
                    <a:pt x="0" y="819909"/>
                  </a:lnTo>
                  <a:lnTo>
                    <a:pt x="1014" y="861501"/>
                  </a:lnTo>
                  <a:lnTo>
                    <a:pt x="4271" y="899737"/>
                  </a:lnTo>
                  <a:lnTo>
                    <a:pt x="10089" y="934246"/>
                  </a:lnTo>
                  <a:lnTo>
                    <a:pt x="18783" y="964656"/>
                  </a:lnTo>
                  <a:lnTo>
                    <a:pt x="30670" y="990600"/>
                  </a:lnTo>
                  <a:lnTo>
                    <a:pt x="605472" y="990600"/>
                  </a:lnTo>
                  <a:lnTo>
                    <a:pt x="605472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78321" y="2480436"/>
              <a:ext cx="384810" cy="990600"/>
            </a:xfrm>
            <a:custGeom>
              <a:avLst/>
              <a:gdLst/>
              <a:ahLst/>
              <a:cxnLst/>
              <a:rect l="l" t="t" r="r" b="b"/>
              <a:pathLst>
                <a:path w="384809" h="990600">
                  <a:moveTo>
                    <a:pt x="334502" y="0"/>
                  </a:moveTo>
                  <a:lnTo>
                    <a:pt x="36928" y="0"/>
                  </a:lnTo>
                  <a:lnTo>
                    <a:pt x="29912" y="28355"/>
                  </a:lnTo>
                  <a:lnTo>
                    <a:pt x="18094" y="104384"/>
                  </a:lnTo>
                  <a:lnTo>
                    <a:pt x="13294" y="150571"/>
                  </a:lnTo>
                  <a:lnTo>
                    <a:pt x="9232" y="201215"/>
                  </a:lnTo>
                  <a:lnTo>
                    <a:pt x="5908" y="255574"/>
                  </a:lnTo>
                  <a:lnTo>
                    <a:pt x="3323" y="312905"/>
                  </a:lnTo>
                  <a:lnTo>
                    <a:pt x="1477" y="372465"/>
                  </a:lnTo>
                  <a:lnTo>
                    <a:pt x="369" y="433511"/>
                  </a:lnTo>
                  <a:lnTo>
                    <a:pt x="0" y="495299"/>
                  </a:lnTo>
                  <a:lnTo>
                    <a:pt x="369" y="557088"/>
                  </a:lnTo>
                  <a:lnTo>
                    <a:pt x="1477" y="618134"/>
                  </a:lnTo>
                  <a:lnTo>
                    <a:pt x="3323" y="677694"/>
                  </a:lnTo>
                  <a:lnTo>
                    <a:pt x="5908" y="735025"/>
                  </a:lnTo>
                  <a:lnTo>
                    <a:pt x="9232" y="789384"/>
                  </a:lnTo>
                  <a:lnTo>
                    <a:pt x="13294" y="840028"/>
                  </a:lnTo>
                  <a:lnTo>
                    <a:pt x="18094" y="886215"/>
                  </a:lnTo>
                  <a:lnTo>
                    <a:pt x="23634" y="927201"/>
                  </a:lnTo>
                  <a:lnTo>
                    <a:pt x="36928" y="990600"/>
                  </a:lnTo>
                  <a:lnTo>
                    <a:pt x="334502" y="990600"/>
                  </a:lnTo>
                  <a:lnTo>
                    <a:pt x="337552" y="955079"/>
                  </a:lnTo>
                  <a:lnTo>
                    <a:pt x="341591" y="912812"/>
                  </a:lnTo>
                  <a:lnTo>
                    <a:pt x="362854" y="700087"/>
                  </a:lnTo>
                  <a:lnTo>
                    <a:pt x="368252" y="641945"/>
                  </a:lnTo>
                  <a:lnTo>
                    <a:pt x="373204" y="584200"/>
                  </a:lnTo>
                  <a:lnTo>
                    <a:pt x="377471" y="528042"/>
                  </a:lnTo>
                  <a:lnTo>
                    <a:pt x="380815" y="474662"/>
                  </a:lnTo>
                  <a:lnTo>
                    <a:pt x="382997" y="425251"/>
                  </a:lnTo>
                  <a:lnTo>
                    <a:pt x="383778" y="381000"/>
                  </a:lnTo>
                  <a:lnTo>
                    <a:pt x="384240" y="260746"/>
                  </a:lnTo>
                  <a:lnTo>
                    <a:pt x="383490" y="204638"/>
                  </a:lnTo>
                  <a:lnTo>
                    <a:pt x="380904" y="152400"/>
                  </a:lnTo>
                  <a:lnTo>
                    <a:pt x="375598" y="104923"/>
                  </a:lnTo>
                  <a:lnTo>
                    <a:pt x="366686" y="63103"/>
                  </a:lnTo>
                  <a:lnTo>
                    <a:pt x="353282" y="27830"/>
                  </a:lnTo>
                  <a:lnTo>
                    <a:pt x="334502" y="0"/>
                  </a:lnTo>
                  <a:close/>
                </a:path>
              </a:pathLst>
            </a:custGeom>
            <a:solidFill>
              <a:srgbClr val="E0E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2479675"/>
              <a:ext cx="459105" cy="992505"/>
            </a:xfrm>
            <a:custGeom>
              <a:avLst/>
              <a:gdLst/>
              <a:ahLst/>
              <a:cxnLst/>
              <a:rect l="l" t="t" r="r" b="b"/>
              <a:pathLst>
                <a:path w="459105" h="992504">
                  <a:moveTo>
                    <a:pt x="458787" y="0"/>
                  </a:moveTo>
                  <a:lnTo>
                    <a:pt x="0" y="9459"/>
                  </a:lnTo>
                  <a:lnTo>
                    <a:pt x="0" y="992239"/>
                  </a:lnTo>
                  <a:lnTo>
                    <a:pt x="458787" y="990600"/>
                  </a:lnTo>
                  <a:lnTo>
                    <a:pt x="458346" y="959823"/>
                  </a:lnTo>
                  <a:lnTo>
                    <a:pt x="455235" y="898299"/>
                  </a:lnTo>
                  <a:lnTo>
                    <a:pt x="450081" y="834479"/>
                  </a:lnTo>
                  <a:lnTo>
                    <a:pt x="447086" y="800833"/>
                  </a:lnTo>
                  <a:lnTo>
                    <a:pt x="443998" y="765563"/>
                  </a:lnTo>
                  <a:lnTo>
                    <a:pt x="438100" y="688751"/>
                  </a:lnTo>
                  <a:lnTo>
                    <a:pt x="435570" y="646509"/>
                  </a:lnTo>
                  <a:lnTo>
                    <a:pt x="433503" y="601243"/>
                  </a:lnTo>
                  <a:lnTo>
                    <a:pt x="432041" y="552602"/>
                  </a:lnTo>
                  <a:lnTo>
                    <a:pt x="431321" y="500237"/>
                  </a:lnTo>
                  <a:lnTo>
                    <a:pt x="431484" y="443798"/>
                  </a:lnTo>
                  <a:lnTo>
                    <a:pt x="432668" y="382934"/>
                  </a:lnTo>
                  <a:lnTo>
                    <a:pt x="435013" y="317296"/>
                  </a:lnTo>
                  <a:lnTo>
                    <a:pt x="438658" y="246534"/>
                  </a:lnTo>
                  <a:lnTo>
                    <a:pt x="443742" y="170297"/>
                  </a:lnTo>
                  <a:lnTo>
                    <a:pt x="450406" y="88236"/>
                  </a:lnTo>
                  <a:lnTo>
                    <a:pt x="458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8124" y="2480436"/>
              <a:ext cx="573405" cy="990600"/>
            </a:xfrm>
            <a:custGeom>
              <a:avLst/>
              <a:gdLst/>
              <a:ahLst/>
              <a:cxnLst/>
              <a:rect l="l" t="t" r="r" b="b"/>
              <a:pathLst>
                <a:path w="573405" h="990600">
                  <a:moveTo>
                    <a:pt x="573100" y="0"/>
                  </a:moveTo>
                  <a:lnTo>
                    <a:pt x="0" y="0"/>
                  </a:lnTo>
                  <a:lnTo>
                    <a:pt x="1326" y="40856"/>
                  </a:lnTo>
                  <a:lnTo>
                    <a:pt x="4994" y="86606"/>
                  </a:lnTo>
                  <a:lnTo>
                    <a:pt x="10535" y="136326"/>
                  </a:lnTo>
                  <a:lnTo>
                    <a:pt x="17480" y="189088"/>
                  </a:lnTo>
                  <a:lnTo>
                    <a:pt x="25362" y="243967"/>
                  </a:lnTo>
                  <a:lnTo>
                    <a:pt x="42062" y="356371"/>
                  </a:lnTo>
                  <a:lnTo>
                    <a:pt x="49943" y="412044"/>
                  </a:lnTo>
                  <a:lnTo>
                    <a:pt x="56889" y="466129"/>
                  </a:lnTo>
                  <a:lnTo>
                    <a:pt x="62429" y="517701"/>
                  </a:lnTo>
                  <a:lnTo>
                    <a:pt x="66097" y="565833"/>
                  </a:lnTo>
                  <a:lnTo>
                    <a:pt x="67424" y="609600"/>
                  </a:lnTo>
                  <a:lnTo>
                    <a:pt x="67292" y="667122"/>
                  </a:lnTo>
                  <a:lnTo>
                    <a:pt x="66370" y="717351"/>
                  </a:lnTo>
                  <a:lnTo>
                    <a:pt x="63868" y="762520"/>
                  </a:lnTo>
                  <a:lnTo>
                    <a:pt x="58996" y="804862"/>
                  </a:lnTo>
                  <a:lnTo>
                    <a:pt x="50963" y="846608"/>
                  </a:lnTo>
                  <a:lnTo>
                    <a:pt x="38979" y="889992"/>
                  </a:lnTo>
                  <a:lnTo>
                    <a:pt x="22255" y="937245"/>
                  </a:lnTo>
                  <a:lnTo>
                    <a:pt x="0" y="990600"/>
                  </a:lnTo>
                  <a:lnTo>
                    <a:pt x="573100" y="990600"/>
                  </a:lnTo>
                  <a:lnTo>
                    <a:pt x="573100" y="0"/>
                  </a:lnTo>
                  <a:close/>
                </a:path>
              </a:pathLst>
            </a:custGeom>
            <a:solidFill>
              <a:srgbClr val="33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7755" y="2481326"/>
              <a:ext cx="432434" cy="990600"/>
            </a:xfrm>
            <a:custGeom>
              <a:avLst/>
              <a:gdLst/>
              <a:ahLst/>
              <a:cxnLst/>
              <a:rect l="l" t="t" r="r" b="b"/>
              <a:pathLst>
                <a:path w="432434" h="990600">
                  <a:moveTo>
                    <a:pt x="404650" y="0"/>
                  </a:moveTo>
                  <a:lnTo>
                    <a:pt x="27714" y="0"/>
                  </a:lnTo>
                  <a:lnTo>
                    <a:pt x="14614" y="30182"/>
                  </a:lnTo>
                  <a:lnTo>
                    <a:pt x="6062" y="68958"/>
                  </a:lnTo>
                  <a:lnTo>
                    <a:pt x="1407" y="114875"/>
                  </a:lnTo>
                  <a:lnTo>
                    <a:pt x="0" y="166478"/>
                  </a:lnTo>
                  <a:lnTo>
                    <a:pt x="1190" y="222312"/>
                  </a:lnTo>
                  <a:lnTo>
                    <a:pt x="4330" y="280924"/>
                  </a:lnTo>
                  <a:lnTo>
                    <a:pt x="8768" y="340858"/>
                  </a:lnTo>
                  <a:lnTo>
                    <a:pt x="18945" y="458878"/>
                  </a:lnTo>
                  <a:lnTo>
                    <a:pt x="23383" y="514056"/>
                  </a:lnTo>
                  <a:lnTo>
                    <a:pt x="26523" y="564738"/>
                  </a:lnTo>
                  <a:lnTo>
                    <a:pt x="27714" y="609473"/>
                  </a:lnTo>
                  <a:lnTo>
                    <a:pt x="25156" y="670683"/>
                  </a:lnTo>
                  <a:lnTo>
                    <a:pt x="18945" y="729799"/>
                  </a:lnTo>
                  <a:lnTo>
                    <a:pt x="4330" y="838184"/>
                  </a:lnTo>
                  <a:lnTo>
                    <a:pt x="311" y="885669"/>
                  </a:lnTo>
                  <a:lnTo>
                    <a:pt x="1407" y="927494"/>
                  </a:lnTo>
                  <a:lnTo>
                    <a:pt x="9810" y="962768"/>
                  </a:lnTo>
                  <a:lnTo>
                    <a:pt x="27714" y="990600"/>
                  </a:lnTo>
                  <a:lnTo>
                    <a:pt x="404650" y="990600"/>
                  </a:lnTo>
                  <a:lnTo>
                    <a:pt x="404650" y="838200"/>
                  </a:lnTo>
                  <a:lnTo>
                    <a:pt x="405260" y="805376"/>
                  </a:lnTo>
                  <a:lnTo>
                    <a:pt x="406937" y="765842"/>
                  </a:lnTo>
                  <a:lnTo>
                    <a:pt x="409452" y="720527"/>
                  </a:lnTo>
                  <a:lnTo>
                    <a:pt x="423326" y="500061"/>
                  </a:lnTo>
                  <a:lnTo>
                    <a:pt x="426604" y="439794"/>
                  </a:lnTo>
                  <a:lnTo>
                    <a:pt x="429349" y="379326"/>
                  </a:lnTo>
                  <a:lnTo>
                    <a:pt x="431331" y="319589"/>
                  </a:lnTo>
                  <a:lnTo>
                    <a:pt x="432322" y="261512"/>
                  </a:lnTo>
                  <a:lnTo>
                    <a:pt x="432093" y="206025"/>
                  </a:lnTo>
                  <a:lnTo>
                    <a:pt x="430416" y="154058"/>
                  </a:lnTo>
                  <a:lnTo>
                    <a:pt x="427062" y="106543"/>
                  </a:lnTo>
                  <a:lnTo>
                    <a:pt x="421802" y="64407"/>
                  </a:lnTo>
                  <a:lnTo>
                    <a:pt x="414407" y="28583"/>
                  </a:lnTo>
                  <a:lnTo>
                    <a:pt x="404650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38400"/>
              <a:ext cx="9144000" cy="4436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02550"/>
              <a:ext cx="9142476" cy="29947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8751823" y="6253683"/>
            <a:ext cx="844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ngsana New"/>
                <a:cs typeface="Angsana New"/>
              </a:rPr>
              <a:t>1</a:t>
            </a:r>
            <a:endParaRPr sz="1400">
              <a:latin typeface="Angsana New"/>
              <a:cs typeface="Angsana New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839825" y="1211021"/>
            <a:ext cx="7720330" cy="11156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212850">
              <a:lnSpc>
                <a:spcPts val="4260"/>
              </a:lnSpc>
              <a:spcBef>
                <a:spcPts val="295"/>
              </a:spcBef>
            </a:pPr>
            <a:r>
              <a:rPr sz="3600" b="1" dirty="0">
                <a:latin typeface="Verdana"/>
                <a:cs typeface="Verdana"/>
              </a:rPr>
              <a:t>Introduction to </a:t>
            </a:r>
            <a:r>
              <a:rPr sz="3600" b="1" spc="-5" dirty="0">
                <a:latin typeface="Verdana"/>
                <a:cs typeface="Verdana"/>
              </a:rPr>
              <a:t>Data  Communication </a:t>
            </a:r>
            <a:r>
              <a:rPr sz="3600" b="1" dirty="0">
                <a:latin typeface="Verdana"/>
                <a:cs typeface="Verdana"/>
              </a:rPr>
              <a:t>&amp;</a:t>
            </a:r>
            <a:r>
              <a:rPr sz="3600" b="1" spc="-140" dirty="0">
                <a:latin typeface="Verdana"/>
                <a:cs typeface="Verdana"/>
              </a:rPr>
              <a:t> </a:t>
            </a:r>
            <a:r>
              <a:rPr sz="3600" b="1" dirty="0">
                <a:latin typeface="Verdana"/>
                <a:cs typeface="Verdana"/>
              </a:rPr>
              <a:t>Networking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699261"/>
            <a:ext cx="4492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About</a:t>
            </a:r>
            <a:r>
              <a:rPr spc="-55" dirty="0"/>
              <a:t> </a:t>
            </a:r>
            <a:r>
              <a:rPr spc="-5" dirty="0"/>
              <a:t>Voice/Data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8890" indent="-342900">
              <a:lnSpc>
                <a:spcPts val="2855"/>
              </a:lnSpc>
              <a:spcBef>
                <a:spcPts val="1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1278890" algn="l"/>
                <a:tab pos="1279525" algn="l"/>
              </a:tabLst>
            </a:pPr>
            <a:r>
              <a:rPr dirty="0"/>
              <a:t>Many modems support a switch </a:t>
            </a:r>
            <a:r>
              <a:rPr spc="-5" dirty="0"/>
              <a:t>to</a:t>
            </a:r>
            <a:r>
              <a:rPr spc="15" dirty="0"/>
              <a:t> </a:t>
            </a:r>
            <a:r>
              <a:rPr dirty="0"/>
              <a:t>change</a:t>
            </a:r>
          </a:p>
          <a:p>
            <a:pPr marL="1278890">
              <a:lnSpc>
                <a:spcPts val="2855"/>
              </a:lnSpc>
            </a:pPr>
            <a:r>
              <a:rPr spc="-5" dirty="0"/>
              <a:t>between </a:t>
            </a:r>
            <a:r>
              <a:rPr spc="-10" dirty="0"/>
              <a:t>voice </a:t>
            </a:r>
            <a:r>
              <a:rPr dirty="0"/>
              <a:t>and </a:t>
            </a:r>
            <a:r>
              <a:rPr spc="-5" dirty="0"/>
              <a:t>data</a:t>
            </a:r>
            <a:r>
              <a:rPr spc="35" dirty="0"/>
              <a:t> </a:t>
            </a:r>
            <a:r>
              <a:rPr dirty="0"/>
              <a:t>modes</a:t>
            </a:r>
          </a:p>
          <a:p>
            <a:pPr marL="1278890" marR="306070" indent="-342900">
              <a:lnSpc>
                <a:spcPts val="2830"/>
              </a:lnSpc>
              <a:spcBef>
                <a:spcPts val="7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1278890" algn="l"/>
                <a:tab pos="1279525" algn="l"/>
              </a:tabLst>
            </a:pPr>
            <a:r>
              <a:rPr spc="-10" dirty="0"/>
              <a:t>In </a:t>
            </a:r>
            <a:r>
              <a:rPr spc="-5" dirty="0"/>
              <a:t>data </a:t>
            </a:r>
            <a:r>
              <a:rPr dirty="0"/>
              <a:t>mode, </a:t>
            </a:r>
            <a:r>
              <a:rPr spc="-5" dirty="0"/>
              <a:t>the </a:t>
            </a:r>
            <a:r>
              <a:rPr dirty="0"/>
              <a:t>modem acts </a:t>
            </a:r>
            <a:r>
              <a:rPr spc="-10" dirty="0"/>
              <a:t>like </a:t>
            </a:r>
            <a:r>
              <a:rPr dirty="0"/>
              <a:t>a </a:t>
            </a:r>
            <a:r>
              <a:rPr spc="-5" dirty="0"/>
              <a:t>regular  </a:t>
            </a:r>
            <a:r>
              <a:rPr dirty="0"/>
              <a:t>modem</a:t>
            </a:r>
          </a:p>
          <a:p>
            <a:pPr marL="1385570" indent="-449580">
              <a:lnSpc>
                <a:spcPts val="2855"/>
              </a:lnSpc>
              <a:spcBef>
                <a:spcPts val="54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1385570" algn="l"/>
                <a:tab pos="1386205" algn="l"/>
              </a:tabLst>
            </a:pPr>
            <a:r>
              <a:rPr spc="-10" dirty="0"/>
              <a:t>In voice </a:t>
            </a:r>
            <a:r>
              <a:rPr dirty="0"/>
              <a:t>mode, </a:t>
            </a:r>
            <a:r>
              <a:rPr spc="-5" dirty="0"/>
              <a:t>the </a:t>
            </a:r>
            <a:r>
              <a:rPr dirty="0"/>
              <a:t>modem acts </a:t>
            </a:r>
            <a:r>
              <a:rPr spc="-10" dirty="0"/>
              <a:t>like </a:t>
            </a:r>
            <a:r>
              <a:rPr dirty="0"/>
              <a:t>a</a:t>
            </a:r>
            <a:r>
              <a:rPr spc="95" dirty="0"/>
              <a:t> </a:t>
            </a:r>
            <a:r>
              <a:rPr spc="-5" dirty="0"/>
              <a:t>regular</a:t>
            </a:r>
          </a:p>
          <a:p>
            <a:pPr marL="1278890">
              <a:lnSpc>
                <a:spcPts val="2855"/>
              </a:lnSpc>
            </a:pPr>
            <a:r>
              <a:rPr spc="-5" dirty="0"/>
              <a:t>telephone</a:t>
            </a:r>
          </a:p>
          <a:p>
            <a:pPr marL="1278890" marR="5080" indent="-342900">
              <a:lnSpc>
                <a:spcPct val="99000"/>
              </a:lnSpc>
              <a:spcBef>
                <a:spcPts val="64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1278890" algn="l"/>
                <a:tab pos="1279525" algn="l"/>
              </a:tabLst>
            </a:pPr>
            <a:r>
              <a:rPr dirty="0"/>
              <a:t>Modems </a:t>
            </a:r>
            <a:r>
              <a:rPr spc="-5" dirty="0"/>
              <a:t>that support </a:t>
            </a:r>
            <a:r>
              <a:rPr dirty="0"/>
              <a:t>a </a:t>
            </a:r>
            <a:r>
              <a:rPr spc="-5" dirty="0"/>
              <a:t>voice/data </a:t>
            </a:r>
            <a:r>
              <a:rPr dirty="0"/>
              <a:t>switch have  a </a:t>
            </a:r>
            <a:r>
              <a:rPr spc="-10" dirty="0"/>
              <a:t>built-in </a:t>
            </a:r>
            <a:r>
              <a:rPr spc="-5" dirty="0"/>
              <a:t>loudspeaker </a:t>
            </a:r>
            <a:r>
              <a:rPr dirty="0"/>
              <a:t>and </a:t>
            </a:r>
            <a:r>
              <a:rPr spc="-5" dirty="0"/>
              <a:t>microphone for  </a:t>
            </a:r>
            <a:r>
              <a:rPr spc="-10" dirty="0"/>
              <a:t>voice</a:t>
            </a:r>
            <a:r>
              <a:rPr spc="20" dirty="0"/>
              <a:t> </a:t>
            </a:r>
            <a:r>
              <a:rPr spc="-5" dirty="0"/>
              <a:t>communication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400253"/>
            <a:ext cx="46691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000000"/>
                </a:solidFill>
              </a:rPr>
              <a:t>TCP/IP</a:t>
            </a:r>
            <a:r>
              <a:rPr sz="4400" spc="-7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Protocols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607297" y="6267439"/>
            <a:ext cx="25463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sz="1400" dirty="0">
                <a:latin typeface="Angsana New"/>
                <a:cs typeface="Angsana New"/>
              </a:rPr>
              <a:t>100</a:t>
            </a:fld>
            <a:endParaRPr sz="1400">
              <a:latin typeface="Angsana New"/>
              <a:cs typeface="Angsana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219" y="1725879"/>
            <a:ext cx="7647940" cy="443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typical </a:t>
            </a:r>
            <a:r>
              <a:rPr sz="2400" dirty="0">
                <a:latin typeface="Verdana"/>
                <a:cs typeface="Verdana"/>
              </a:rPr>
              <a:t>IP </a:t>
            </a:r>
            <a:r>
              <a:rPr sz="2400" spc="-5" dirty="0">
                <a:latin typeface="Verdana"/>
                <a:cs typeface="Verdana"/>
              </a:rPr>
              <a:t>address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Arial"/>
                <a:cs typeface="Arial"/>
              </a:rPr>
              <a:t>32 </a:t>
            </a:r>
            <a:r>
              <a:rPr sz="2400" dirty="0">
                <a:latin typeface="Verdana"/>
                <a:cs typeface="Verdana"/>
              </a:rPr>
              <a:t>bit number,</a:t>
            </a:r>
            <a:r>
              <a:rPr sz="2400" spc="8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and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looks </a:t>
            </a:r>
            <a:r>
              <a:rPr sz="2400" spc="-5" dirty="0">
                <a:latin typeface="Verdana"/>
                <a:cs typeface="Verdana"/>
              </a:rPr>
              <a:t>like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15" dirty="0">
                <a:latin typeface="Arial"/>
                <a:cs typeface="Arial"/>
              </a:rPr>
              <a:t>142.110.237.1.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dirty="0">
                <a:latin typeface="Verdana"/>
                <a:cs typeface="Verdana"/>
              </a:rPr>
              <a:t>this case, </a:t>
            </a:r>
            <a:r>
              <a:rPr sz="2400" spc="-15" dirty="0">
                <a:latin typeface="Arial"/>
                <a:cs typeface="Arial"/>
              </a:rPr>
              <a:t>142</a:t>
            </a:r>
            <a:r>
              <a:rPr sz="2400" spc="-15" dirty="0">
                <a:latin typeface="Verdana"/>
                <a:cs typeface="Verdana"/>
              </a:rPr>
              <a:t>.</a:t>
            </a:r>
            <a:r>
              <a:rPr sz="2400" spc="-15" dirty="0">
                <a:latin typeface="Arial"/>
                <a:cs typeface="Arial"/>
              </a:rPr>
              <a:t>110</a:t>
            </a:r>
            <a:r>
              <a:rPr sz="2400" spc="-15" dirty="0">
                <a:latin typeface="Verdana"/>
                <a:cs typeface="Verdana"/>
              </a:rPr>
              <a:t>.</a:t>
            </a:r>
            <a:r>
              <a:rPr sz="2400" spc="-15" dirty="0">
                <a:latin typeface="Arial"/>
                <a:cs typeface="Arial"/>
              </a:rPr>
              <a:t>237</a:t>
            </a:r>
            <a:r>
              <a:rPr sz="2400" spc="-15" dirty="0">
                <a:latin typeface="Verdana"/>
                <a:cs typeface="Verdana"/>
              </a:rPr>
              <a:t>.</a:t>
            </a:r>
            <a:r>
              <a:rPr sz="2400" spc="-15" dirty="0">
                <a:latin typeface="Arial"/>
                <a:cs typeface="Arial"/>
              </a:rPr>
              <a:t>0 </a:t>
            </a:r>
            <a:r>
              <a:rPr sz="2400" spc="-5" dirty="0">
                <a:latin typeface="Verdana"/>
                <a:cs typeface="Verdana"/>
              </a:rPr>
              <a:t>identifies </a:t>
            </a:r>
            <a:r>
              <a:rPr sz="2400" dirty="0">
                <a:latin typeface="Verdana"/>
                <a:cs typeface="Verdana"/>
              </a:rPr>
              <a:t>the  network address, and </a:t>
            </a:r>
            <a:r>
              <a:rPr sz="2400" spc="-5" dirty="0">
                <a:latin typeface="Arial"/>
                <a:cs typeface="Arial"/>
              </a:rPr>
              <a:t>0</a:t>
            </a:r>
            <a:r>
              <a:rPr sz="2400" spc="-5" dirty="0">
                <a:latin typeface="Verdana"/>
                <a:cs typeface="Verdana"/>
              </a:rPr>
              <a:t>.</a:t>
            </a:r>
            <a:r>
              <a:rPr sz="2400" spc="-5" dirty="0">
                <a:latin typeface="Arial"/>
                <a:cs typeface="Arial"/>
              </a:rPr>
              <a:t>0</a:t>
            </a:r>
            <a:r>
              <a:rPr sz="2400" spc="-5" dirty="0">
                <a:latin typeface="Verdana"/>
                <a:cs typeface="Verdana"/>
              </a:rPr>
              <a:t>.</a:t>
            </a:r>
            <a:r>
              <a:rPr sz="2400" spc="-5" dirty="0">
                <a:latin typeface="Arial"/>
                <a:cs typeface="Arial"/>
              </a:rPr>
              <a:t>0</a:t>
            </a:r>
            <a:r>
              <a:rPr sz="2400" spc="-5" dirty="0">
                <a:latin typeface="Verdana"/>
                <a:cs typeface="Verdana"/>
              </a:rPr>
              <a:t>.</a:t>
            </a:r>
            <a:r>
              <a:rPr sz="2400" spc="-5" dirty="0">
                <a:latin typeface="Arial"/>
                <a:cs typeface="Arial"/>
              </a:rPr>
              <a:t>1 </a:t>
            </a:r>
            <a:r>
              <a:rPr sz="2400" spc="-10" dirty="0">
                <a:latin typeface="Verdana"/>
                <a:cs typeface="Verdana"/>
              </a:rPr>
              <a:t>identifies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host  machine.</a:t>
            </a:r>
            <a:endParaRPr sz="2400">
              <a:latin typeface="Verdana"/>
              <a:cs typeface="Verdana"/>
            </a:endParaRPr>
          </a:p>
          <a:p>
            <a:pPr marL="355600" marR="668655" indent="-342900">
              <a:lnSpc>
                <a:spcPct val="99000"/>
              </a:lnSpc>
              <a:spcBef>
                <a:spcPts val="105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ARP </a:t>
            </a:r>
            <a:r>
              <a:rPr sz="2400" spc="-5" dirty="0">
                <a:latin typeface="Verdana"/>
                <a:cs typeface="Verdana"/>
              </a:rPr>
              <a:t>stands </a:t>
            </a:r>
            <a:r>
              <a:rPr sz="2400" dirty="0">
                <a:latin typeface="Verdana"/>
                <a:cs typeface="Verdana"/>
              </a:rPr>
              <a:t>for Address </a:t>
            </a:r>
            <a:r>
              <a:rPr sz="2400" spc="-10" dirty="0">
                <a:latin typeface="Verdana"/>
                <a:cs typeface="Verdana"/>
              </a:rPr>
              <a:t>Resolution </a:t>
            </a:r>
            <a:r>
              <a:rPr sz="2400" spc="-5" dirty="0">
                <a:latin typeface="Verdana"/>
                <a:cs typeface="Verdana"/>
              </a:rPr>
              <a:t>Protocol 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10" dirty="0">
                <a:latin typeface="Verdana"/>
                <a:cs typeface="Verdana"/>
              </a:rPr>
              <a:t>it </a:t>
            </a:r>
            <a:r>
              <a:rPr sz="2400" spc="-5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used </a:t>
            </a:r>
            <a:r>
              <a:rPr sz="2400" spc="-5" dirty="0">
                <a:latin typeface="Verdana"/>
                <a:cs typeface="Verdana"/>
              </a:rPr>
              <a:t>to </a:t>
            </a:r>
            <a:r>
              <a:rPr sz="2400" dirty="0">
                <a:latin typeface="Verdana"/>
                <a:cs typeface="Verdana"/>
              </a:rPr>
              <a:t>map </a:t>
            </a:r>
            <a:r>
              <a:rPr sz="2400" spc="-10" dirty="0">
                <a:latin typeface="Verdana"/>
                <a:cs typeface="Verdana"/>
              </a:rPr>
              <a:t>IP </a:t>
            </a:r>
            <a:r>
              <a:rPr sz="2400" spc="-5" dirty="0">
                <a:latin typeface="Verdana"/>
                <a:cs typeface="Verdana"/>
              </a:rPr>
              <a:t>addresses </a:t>
            </a:r>
            <a:r>
              <a:rPr sz="2400" dirty="0">
                <a:latin typeface="Verdana"/>
                <a:cs typeface="Verdana"/>
              </a:rPr>
              <a:t>to MAC  </a:t>
            </a:r>
            <a:r>
              <a:rPr sz="2400" spc="-5" dirty="0">
                <a:latin typeface="Verdana"/>
                <a:cs typeface="Verdana"/>
              </a:rPr>
              <a:t>addresses.</a:t>
            </a:r>
            <a:endParaRPr sz="2400">
              <a:latin typeface="Verdana"/>
              <a:cs typeface="Verdana"/>
            </a:endParaRPr>
          </a:p>
          <a:p>
            <a:pPr marL="355600" marR="372745" indent="-342900">
              <a:lnSpc>
                <a:spcPct val="99000"/>
              </a:lnSpc>
              <a:spcBef>
                <a:spcPts val="107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ICMP </a:t>
            </a:r>
            <a:r>
              <a:rPr sz="2400" dirty="0">
                <a:latin typeface="Verdana"/>
                <a:cs typeface="Verdana"/>
              </a:rPr>
              <a:t>stands </a:t>
            </a:r>
            <a:r>
              <a:rPr sz="2400" spc="-5" dirty="0">
                <a:latin typeface="Verdana"/>
                <a:cs typeface="Verdana"/>
              </a:rPr>
              <a:t>for Internet Control </a:t>
            </a:r>
            <a:r>
              <a:rPr sz="2400" dirty="0">
                <a:latin typeface="Verdana"/>
                <a:cs typeface="Verdana"/>
              </a:rPr>
              <a:t>Message  </a:t>
            </a:r>
            <a:r>
              <a:rPr sz="2400" spc="-10" dirty="0">
                <a:latin typeface="Verdana"/>
                <a:cs typeface="Verdana"/>
              </a:rPr>
              <a:t>Protocol,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used mainly </a:t>
            </a:r>
            <a:r>
              <a:rPr sz="2400" spc="-5" dirty="0">
                <a:latin typeface="Verdana"/>
                <a:cs typeface="Verdana"/>
              </a:rPr>
              <a:t>for  troubleshooting TCP/IP network</a:t>
            </a:r>
            <a:r>
              <a:rPr sz="2400" spc="6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connections.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400253"/>
            <a:ext cx="46691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000000"/>
                </a:solidFill>
              </a:rPr>
              <a:t>TCP/IP</a:t>
            </a:r>
            <a:r>
              <a:rPr sz="4400" spc="-7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Protocols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607297" y="6267439"/>
            <a:ext cx="25463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sz="1400" dirty="0">
                <a:latin typeface="Angsana New"/>
                <a:cs typeface="Angsana New"/>
              </a:rPr>
              <a:t>101</a:t>
            </a:fld>
            <a:endParaRPr sz="1400">
              <a:latin typeface="Angsana New"/>
              <a:cs typeface="Angsana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219" y="1805178"/>
            <a:ext cx="7621270" cy="4156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0" marR="238125" indent="-342900">
              <a:lnSpc>
                <a:spcPct val="99000"/>
              </a:lnSpc>
              <a:spcBef>
                <a:spcPts val="12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TCP </a:t>
            </a:r>
            <a:r>
              <a:rPr sz="2400" dirty="0">
                <a:latin typeface="Verdana"/>
                <a:cs typeface="Verdana"/>
              </a:rPr>
              <a:t>stands </a:t>
            </a:r>
            <a:r>
              <a:rPr sz="2400" spc="-5" dirty="0">
                <a:latin typeface="Verdana"/>
                <a:cs typeface="Verdana"/>
              </a:rPr>
              <a:t>for Transmission Control Protocol, 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used </a:t>
            </a:r>
            <a:r>
              <a:rPr sz="2400" spc="-5" dirty="0">
                <a:latin typeface="Verdana"/>
                <a:cs typeface="Verdana"/>
              </a:rPr>
              <a:t>to guarantee end to </a:t>
            </a:r>
            <a:r>
              <a:rPr sz="2400" dirty="0">
                <a:latin typeface="Verdana"/>
                <a:cs typeface="Verdana"/>
              </a:rPr>
              <a:t>end </a:t>
            </a:r>
            <a:r>
              <a:rPr sz="2400" spc="-5" dirty="0">
                <a:latin typeface="Verdana"/>
                <a:cs typeface="Verdana"/>
              </a:rPr>
              <a:t>delivery 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segments of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data.</a:t>
            </a:r>
            <a:endParaRPr sz="2400">
              <a:latin typeface="Verdana"/>
              <a:cs typeface="Verdana"/>
            </a:endParaRPr>
          </a:p>
          <a:p>
            <a:pPr marL="355600" marR="543560" indent="-342900">
              <a:lnSpc>
                <a:spcPts val="2840"/>
              </a:lnSpc>
              <a:spcBef>
                <a:spcPts val="117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TCP is </a:t>
            </a:r>
            <a:r>
              <a:rPr sz="2400" dirty="0">
                <a:latin typeface="Verdana"/>
                <a:cs typeface="Verdana"/>
              </a:rPr>
              <a:t>used </a:t>
            </a:r>
            <a:r>
              <a:rPr sz="2400" spc="-5" dirty="0">
                <a:latin typeface="Verdana"/>
                <a:cs typeface="Verdana"/>
              </a:rPr>
              <a:t>to </a:t>
            </a:r>
            <a:r>
              <a:rPr sz="2400" dirty="0">
                <a:latin typeface="Verdana"/>
                <a:cs typeface="Verdana"/>
              </a:rPr>
              <a:t>put out of </a:t>
            </a:r>
            <a:r>
              <a:rPr sz="2400" spc="-5" dirty="0">
                <a:latin typeface="Verdana"/>
                <a:cs typeface="Verdana"/>
              </a:rPr>
              <a:t>order segments </a:t>
            </a:r>
            <a:r>
              <a:rPr sz="2400" spc="-15" dirty="0">
                <a:latin typeface="Verdana"/>
                <a:cs typeface="Verdana"/>
              </a:rPr>
              <a:t>in  </a:t>
            </a:r>
            <a:r>
              <a:rPr sz="2400" spc="-5" dirty="0">
                <a:latin typeface="Verdana"/>
                <a:cs typeface="Verdana"/>
              </a:rPr>
              <a:t>order,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to </a:t>
            </a:r>
            <a:r>
              <a:rPr sz="2400" dirty="0">
                <a:latin typeface="Verdana"/>
                <a:cs typeface="Verdana"/>
              </a:rPr>
              <a:t>check </a:t>
            </a:r>
            <a:r>
              <a:rPr sz="2400" spc="-5" dirty="0">
                <a:latin typeface="Verdana"/>
                <a:cs typeface="Verdana"/>
              </a:rPr>
              <a:t>for </a:t>
            </a:r>
            <a:r>
              <a:rPr sz="2400" spc="-10" dirty="0">
                <a:latin typeface="Verdana"/>
                <a:cs typeface="Verdana"/>
              </a:rPr>
              <a:t>transmission</a:t>
            </a:r>
            <a:r>
              <a:rPr sz="2400" spc="8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errors.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ts val="2860"/>
              </a:lnSpc>
              <a:spcBef>
                <a:spcPts val="95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UDP </a:t>
            </a:r>
            <a:r>
              <a:rPr sz="2400" dirty="0">
                <a:latin typeface="Verdana"/>
                <a:cs typeface="Verdana"/>
              </a:rPr>
              <a:t>stands </a:t>
            </a:r>
            <a:r>
              <a:rPr sz="2400" spc="-5" dirty="0">
                <a:latin typeface="Verdana"/>
                <a:cs typeface="Verdana"/>
              </a:rPr>
              <a:t>for User Datagram Protocol, </a:t>
            </a:r>
            <a:r>
              <a:rPr sz="2400" dirty="0">
                <a:latin typeface="Verdana"/>
                <a:cs typeface="Verdana"/>
              </a:rPr>
              <a:t>and</a:t>
            </a:r>
            <a:r>
              <a:rPr sz="2400" spc="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is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ts val="2860"/>
              </a:lnSpc>
            </a:pP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connectionless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service.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4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This results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10" dirty="0">
                <a:latin typeface="Verdana"/>
                <a:cs typeface="Verdana"/>
              </a:rPr>
              <a:t>low </a:t>
            </a:r>
            <a:r>
              <a:rPr sz="2400" spc="-5" dirty="0">
                <a:latin typeface="Verdana"/>
                <a:cs typeface="Verdana"/>
              </a:rPr>
              <a:t>overhead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fast transfer  service </a:t>
            </a:r>
            <a:r>
              <a:rPr sz="2400" spc="-10" dirty="0">
                <a:latin typeface="Verdana"/>
                <a:cs typeface="Verdana"/>
              </a:rPr>
              <a:t>(relies </a:t>
            </a:r>
            <a:r>
              <a:rPr sz="2400" dirty="0">
                <a:latin typeface="Verdana"/>
                <a:cs typeface="Verdana"/>
              </a:rPr>
              <a:t>on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upper </a:t>
            </a:r>
            <a:r>
              <a:rPr sz="2400" spc="-10" dirty="0">
                <a:latin typeface="Verdana"/>
                <a:cs typeface="Verdana"/>
              </a:rPr>
              <a:t>layer </a:t>
            </a:r>
            <a:r>
              <a:rPr sz="2400" spc="-5" dirty="0">
                <a:latin typeface="Verdana"/>
                <a:cs typeface="Verdana"/>
              </a:rPr>
              <a:t>protocols</a:t>
            </a:r>
            <a:r>
              <a:rPr sz="2400" spc="1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to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720"/>
              </a:spcBef>
            </a:pPr>
            <a:r>
              <a:rPr sz="2400" spc="-5" dirty="0">
                <a:latin typeface="Verdana"/>
                <a:cs typeface="Verdana"/>
              </a:rPr>
              <a:t>provide </a:t>
            </a:r>
            <a:r>
              <a:rPr sz="2400" dirty="0">
                <a:latin typeface="Verdana"/>
                <a:cs typeface="Verdana"/>
              </a:rPr>
              <a:t>error checking </a:t>
            </a:r>
            <a:r>
              <a:rPr sz="2400" spc="-5" dirty="0">
                <a:latin typeface="Verdana"/>
                <a:cs typeface="Verdana"/>
              </a:rPr>
              <a:t>and </a:t>
            </a:r>
            <a:r>
              <a:rPr sz="2400" dirty="0">
                <a:latin typeface="Verdana"/>
                <a:cs typeface="Verdana"/>
              </a:rPr>
              <a:t>delivery of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data).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844" y="106171"/>
            <a:ext cx="7651750" cy="61652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54965" marR="153035" indent="-342900">
              <a:lnSpc>
                <a:spcPts val="2380"/>
              </a:lnSpc>
              <a:spcBef>
                <a:spcPts val="20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In </a:t>
            </a:r>
            <a:r>
              <a:rPr sz="2000" spc="-5" dirty="0">
                <a:latin typeface="Verdana"/>
                <a:cs typeface="Verdana"/>
              </a:rPr>
              <a:t>the Application layer </a:t>
            </a:r>
            <a:r>
              <a:rPr sz="2000" spc="-10" dirty="0">
                <a:latin typeface="Verdana"/>
                <a:cs typeface="Verdana"/>
              </a:rPr>
              <a:t>lies </a:t>
            </a:r>
            <a:r>
              <a:rPr sz="2000" dirty="0">
                <a:latin typeface="Verdana"/>
                <a:cs typeface="Verdana"/>
              </a:rPr>
              <a:t>many </a:t>
            </a:r>
            <a:r>
              <a:rPr sz="2000" spc="-5" dirty="0">
                <a:latin typeface="Verdana"/>
                <a:cs typeface="Verdana"/>
              </a:rPr>
              <a:t>hundreds </a:t>
            </a:r>
            <a:r>
              <a:rPr sz="2000" dirty="0">
                <a:latin typeface="Verdana"/>
                <a:cs typeface="Verdana"/>
              </a:rPr>
              <a:t>of network-  aware </a:t>
            </a:r>
            <a:r>
              <a:rPr sz="2000" spc="-5" dirty="0">
                <a:latin typeface="Verdana"/>
                <a:cs typeface="Verdana"/>
              </a:rPr>
              <a:t>programs </a:t>
            </a:r>
            <a:r>
              <a:rPr sz="2000" dirty="0">
                <a:latin typeface="Verdana"/>
                <a:cs typeface="Verdana"/>
              </a:rPr>
              <a:t>and </a:t>
            </a:r>
            <a:r>
              <a:rPr sz="2000" spc="-5" dirty="0">
                <a:latin typeface="Verdana"/>
                <a:cs typeface="Verdana"/>
              </a:rPr>
              <a:t>services </a:t>
            </a:r>
            <a:r>
              <a:rPr sz="2000" dirty="0">
                <a:latin typeface="Verdana"/>
                <a:cs typeface="Verdana"/>
              </a:rPr>
              <a:t>such as </a:t>
            </a:r>
            <a:r>
              <a:rPr sz="2000" spc="-5" dirty="0">
                <a:latin typeface="Verdana"/>
                <a:cs typeface="Verdana"/>
              </a:rPr>
              <a:t>the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following:</a:t>
            </a:r>
            <a:endParaRPr sz="2000">
              <a:latin typeface="Verdana"/>
              <a:cs typeface="Verdana"/>
            </a:endParaRPr>
          </a:p>
          <a:p>
            <a:pPr marL="354965" marR="5080" indent="-342900">
              <a:lnSpc>
                <a:spcPct val="100000"/>
              </a:lnSpc>
              <a:spcBef>
                <a:spcPts val="91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HTTP (</a:t>
            </a:r>
            <a:r>
              <a:rPr sz="2000" spc="-5" dirty="0">
                <a:latin typeface="Arial"/>
                <a:cs typeface="Arial"/>
              </a:rPr>
              <a:t>80</a:t>
            </a:r>
            <a:r>
              <a:rPr sz="2000" spc="-5" dirty="0">
                <a:latin typeface="Verdana"/>
                <a:cs typeface="Verdana"/>
              </a:rPr>
              <a:t>) </a:t>
            </a:r>
            <a:r>
              <a:rPr sz="2000" dirty="0">
                <a:latin typeface="Verdana"/>
                <a:cs typeface="Verdana"/>
              </a:rPr>
              <a:t>- Hyper </a:t>
            </a:r>
            <a:r>
              <a:rPr sz="2000" spc="-5" dirty="0">
                <a:latin typeface="Verdana"/>
                <a:cs typeface="Verdana"/>
              </a:rPr>
              <a:t>Text Transport Protocol, </a:t>
            </a:r>
            <a:r>
              <a:rPr sz="2000" dirty="0">
                <a:latin typeface="Verdana"/>
                <a:cs typeface="Verdana"/>
              </a:rPr>
              <a:t>which </a:t>
            </a:r>
            <a:r>
              <a:rPr sz="2000" spc="-5" dirty="0">
                <a:latin typeface="Verdana"/>
                <a:cs typeface="Verdana"/>
              </a:rPr>
              <a:t>is used  </a:t>
            </a:r>
            <a:r>
              <a:rPr sz="2000" dirty="0">
                <a:latin typeface="Verdana"/>
                <a:cs typeface="Verdana"/>
              </a:rPr>
              <a:t>for </a:t>
            </a:r>
            <a:r>
              <a:rPr sz="2000" spc="-5" dirty="0">
                <a:latin typeface="Verdana"/>
                <a:cs typeface="Verdana"/>
              </a:rPr>
              <a:t>transferring web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pages.</a:t>
            </a:r>
            <a:endParaRPr sz="2000">
              <a:latin typeface="Verdana"/>
              <a:cs typeface="Verdana"/>
            </a:endParaRPr>
          </a:p>
          <a:p>
            <a:pPr marL="354965" marR="106680" indent="-342900">
              <a:lnSpc>
                <a:spcPct val="100000"/>
              </a:lnSpc>
              <a:spcBef>
                <a:spcPts val="100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SNMP (</a:t>
            </a:r>
            <a:r>
              <a:rPr sz="2000" spc="-5" dirty="0">
                <a:latin typeface="Arial"/>
                <a:cs typeface="Arial"/>
              </a:rPr>
              <a:t>161</a:t>
            </a:r>
            <a:r>
              <a:rPr sz="2000" spc="-5" dirty="0">
                <a:latin typeface="Verdana"/>
                <a:cs typeface="Verdana"/>
              </a:rPr>
              <a:t>/</a:t>
            </a:r>
            <a:r>
              <a:rPr sz="2000" spc="-5" dirty="0">
                <a:latin typeface="Arial"/>
                <a:cs typeface="Arial"/>
              </a:rPr>
              <a:t>162</a:t>
            </a:r>
            <a:r>
              <a:rPr sz="2000" spc="-5" dirty="0">
                <a:latin typeface="Verdana"/>
                <a:cs typeface="Verdana"/>
              </a:rPr>
              <a:t>)- Simple Network Management </a:t>
            </a:r>
            <a:r>
              <a:rPr sz="2000" spc="-10" dirty="0">
                <a:latin typeface="Verdana"/>
                <a:cs typeface="Verdana"/>
              </a:rPr>
              <a:t>Protocol,  </a:t>
            </a:r>
            <a:r>
              <a:rPr sz="2000" spc="-5" dirty="0">
                <a:latin typeface="Verdana"/>
                <a:cs typeface="Verdana"/>
              </a:rPr>
              <a:t>which is </a:t>
            </a:r>
            <a:r>
              <a:rPr sz="2000" dirty="0">
                <a:latin typeface="Verdana"/>
                <a:cs typeface="Verdana"/>
              </a:rPr>
              <a:t>used for managing network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devices.</a:t>
            </a:r>
            <a:endParaRPr sz="2000">
              <a:latin typeface="Verdana"/>
              <a:cs typeface="Verdana"/>
            </a:endParaRPr>
          </a:p>
          <a:p>
            <a:pPr marL="354965" marR="596265" indent="-342900">
              <a:lnSpc>
                <a:spcPct val="100000"/>
              </a:lnSpc>
              <a:spcBef>
                <a:spcPts val="101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FTP </a:t>
            </a:r>
            <a:r>
              <a:rPr sz="2000" spc="-5" dirty="0">
                <a:latin typeface="Verdana"/>
                <a:cs typeface="Verdana"/>
              </a:rPr>
              <a:t>(</a:t>
            </a:r>
            <a:r>
              <a:rPr sz="2000" spc="-5" dirty="0">
                <a:latin typeface="Arial"/>
                <a:cs typeface="Arial"/>
              </a:rPr>
              <a:t>20</a:t>
            </a:r>
            <a:r>
              <a:rPr sz="2000" spc="-5" dirty="0">
                <a:latin typeface="Verdana"/>
                <a:cs typeface="Verdana"/>
              </a:rPr>
              <a:t>/</a:t>
            </a:r>
            <a:r>
              <a:rPr sz="2000" spc="-5" dirty="0">
                <a:latin typeface="Arial"/>
                <a:cs typeface="Arial"/>
              </a:rPr>
              <a:t>21</a:t>
            </a:r>
            <a:r>
              <a:rPr sz="2000" spc="-5" dirty="0">
                <a:latin typeface="Verdana"/>
                <a:cs typeface="Verdana"/>
              </a:rPr>
              <a:t>)- File Transfer Protocol, which is used </a:t>
            </a:r>
            <a:r>
              <a:rPr sz="2000" dirty="0">
                <a:latin typeface="Verdana"/>
                <a:cs typeface="Verdana"/>
              </a:rPr>
              <a:t>for  </a:t>
            </a:r>
            <a:r>
              <a:rPr sz="2000" spc="-5" dirty="0">
                <a:latin typeface="Verdana"/>
                <a:cs typeface="Verdana"/>
              </a:rPr>
              <a:t>transferring files </a:t>
            </a:r>
            <a:r>
              <a:rPr sz="2000" dirty="0">
                <a:latin typeface="Verdana"/>
                <a:cs typeface="Verdana"/>
              </a:rPr>
              <a:t>across </a:t>
            </a:r>
            <a:r>
              <a:rPr sz="2000" spc="-5" dirty="0">
                <a:latin typeface="Verdana"/>
                <a:cs typeface="Verdana"/>
              </a:rPr>
              <a:t>the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network.</a:t>
            </a:r>
            <a:endParaRPr sz="2000">
              <a:latin typeface="Verdana"/>
              <a:cs typeface="Verdana"/>
            </a:endParaRPr>
          </a:p>
          <a:p>
            <a:pPr marL="354965" marR="342265" indent="-342900">
              <a:lnSpc>
                <a:spcPct val="100000"/>
              </a:lnSpc>
              <a:spcBef>
                <a:spcPts val="99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TFTP </a:t>
            </a:r>
            <a:r>
              <a:rPr sz="2000" dirty="0">
                <a:latin typeface="Verdana"/>
                <a:cs typeface="Verdana"/>
              </a:rPr>
              <a:t>(</a:t>
            </a:r>
            <a:r>
              <a:rPr sz="2000" dirty="0">
                <a:latin typeface="Arial"/>
                <a:cs typeface="Arial"/>
              </a:rPr>
              <a:t>69</a:t>
            </a:r>
            <a:r>
              <a:rPr sz="2000" dirty="0">
                <a:latin typeface="Verdana"/>
                <a:cs typeface="Verdana"/>
              </a:rPr>
              <a:t>)- </a:t>
            </a:r>
            <a:r>
              <a:rPr sz="2000" spc="-5" dirty="0">
                <a:latin typeface="Verdana"/>
                <a:cs typeface="Verdana"/>
              </a:rPr>
              <a:t>Trivial </a:t>
            </a:r>
            <a:r>
              <a:rPr sz="2000" dirty="0">
                <a:latin typeface="Verdana"/>
                <a:cs typeface="Verdana"/>
              </a:rPr>
              <a:t>File Transfer </a:t>
            </a:r>
            <a:r>
              <a:rPr sz="2000" spc="-10" dirty="0">
                <a:latin typeface="Verdana"/>
                <a:cs typeface="Verdana"/>
              </a:rPr>
              <a:t>Protocol, </a:t>
            </a:r>
            <a:r>
              <a:rPr sz="2000" spc="-5" dirty="0">
                <a:latin typeface="Verdana"/>
                <a:cs typeface="Verdana"/>
              </a:rPr>
              <a:t>which </a:t>
            </a:r>
            <a:r>
              <a:rPr sz="2000" spc="-10" dirty="0">
                <a:latin typeface="Verdana"/>
                <a:cs typeface="Verdana"/>
              </a:rPr>
              <a:t>is </a:t>
            </a:r>
            <a:r>
              <a:rPr sz="200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low  overhead </a:t>
            </a:r>
            <a:r>
              <a:rPr sz="2000" dirty="0">
                <a:latin typeface="Verdana"/>
                <a:cs typeface="Verdana"/>
              </a:rPr>
              <a:t>fast </a:t>
            </a:r>
            <a:r>
              <a:rPr sz="2000" spc="-5" dirty="0">
                <a:latin typeface="Verdana"/>
                <a:cs typeface="Verdana"/>
              </a:rPr>
              <a:t>transfer </a:t>
            </a:r>
            <a:r>
              <a:rPr sz="2000" dirty="0">
                <a:latin typeface="Verdana"/>
                <a:cs typeface="Verdana"/>
              </a:rPr>
              <a:t>FTP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protocol.</a:t>
            </a:r>
            <a:endParaRPr sz="2000">
              <a:latin typeface="Verdana"/>
              <a:cs typeface="Verdana"/>
            </a:endParaRPr>
          </a:p>
          <a:p>
            <a:pPr marL="354965" marR="296545" indent="-342900">
              <a:lnSpc>
                <a:spcPct val="100000"/>
              </a:lnSpc>
              <a:spcBef>
                <a:spcPts val="99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SMTP </a:t>
            </a:r>
            <a:r>
              <a:rPr sz="2000" spc="-5" dirty="0">
                <a:latin typeface="Verdana"/>
                <a:cs typeface="Verdana"/>
              </a:rPr>
              <a:t>(</a:t>
            </a:r>
            <a:r>
              <a:rPr sz="2000" spc="-5" dirty="0">
                <a:latin typeface="Arial"/>
                <a:cs typeface="Arial"/>
              </a:rPr>
              <a:t>25</a:t>
            </a:r>
            <a:r>
              <a:rPr sz="2000" spc="-5" dirty="0">
                <a:latin typeface="Verdana"/>
                <a:cs typeface="Verdana"/>
              </a:rPr>
              <a:t>)- </a:t>
            </a:r>
            <a:r>
              <a:rPr sz="2000" dirty="0">
                <a:latin typeface="Verdana"/>
                <a:cs typeface="Verdana"/>
              </a:rPr>
              <a:t>Simple </a:t>
            </a:r>
            <a:r>
              <a:rPr sz="2000" spc="-5" dirty="0">
                <a:latin typeface="Verdana"/>
                <a:cs typeface="Verdana"/>
              </a:rPr>
              <a:t>Mail Tranfer Protocol, which </a:t>
            </a:r>
            <a:r>
              <a:rPr sz="2000" spc="-10" dirty="0">
                <a:latin typeface="Verdana"/>
                <a:cs typeface="Verdana"/>
              </a:rPr>
              <a:t>is </a:t>
            </a:r>
            <a:r>
              <a:rPr sz="2000" spc="-5" dirty="0">
                <a:latin typeface="Verdana"/>
                <a:cs typeface="Verdana"/>
              </a:rPr>
              <a:t>used  </a:t>
            </a:r>
            <a:r>
              <a:rPr sz="2000" dirty="0">
                <a:latin typeface="Verdana"/>
                <a:cs typeface="Verdana"/>
              </a:rPr>
              <a:t>for </a:t>
            </a:r>
            <a:r>
              <a:rPr sz="2000" spc="-5" dirty="0">
                <a:latin typeface="Verdana"/>
                <a:cs typeface="Verdana"/>
              </a:rPr>
              <a:t>transferring email </a:t>
            </a:r>
            <a:r>
              <a:rPr sz="2000" dirty="0">
                <a:latin typeface="Verdana"/>
                <a:cs typeface="Verdana"/>
              </a:rPr>
              <a:t>across </a:t>
            </a:r>
            <a:r>
              <a:rPr sz="2000" spc="-5" dirty="0">
                <a:latin typeface="Verdana"/>
                <a:cs typeface="Verdana"/>
              </a:rPr>
              <a:t>the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Internet.</a:t>
            </a:r>
            <a:endParaRPr sz="2000">
              <a:latin typeface="Verdana"/>
              <a:cs typeface="Verdana"/>
            </a:endParaRPr>
          </a:p>
          <a:p>
            <a:pPr marL="354965" marR="404495" indent="-342900">
              <a:lnSpc>
                <a:spcPct val="100000"/>
              </a:lnSpc>
              <a:spcBef>
                <a:spcPts val="101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Telnet (</a:t>
            </a:r>
            <a:r>
              <a:rPr sz="2000" spc="-5" dirty="0">
                <a:latin typeface="Arial"/>
                <a:cs typeface="Arial"/>
              </a:rPr>
              <a:t>23</a:t>
            </a:r>
            <a:r>
              <a:rPr sz="2000" spc="-5" dirty="0">
                <a:latin typeface="Verdana"/>
                <a:cs typeface="Verdana"/>
              </a:rPr>
              <a:t>)- An application </a:t>
            </a:r>
            <a:r>
              <a:rPr sz="2000" dirty="0">
                <a:latin typeface="Verdana"/>
                <a:cs typeface="Verdana"/>
              </a:rPr>
              <a:t>for </a:t>
            </a:r>
            <a:r>
              <a:rPr sz="2000" spc="-5" dirty="0">
                <a:latin typeface="Verdana"/>
                <a:cs typeface="Verdana"/>
              </a:rPr>
              <a:t>remotely logging </a:t>
            </a:r>
            <a:r>
              <a:rPr sz="2000" spc="-10" dirty="0">
                <a:latin typeface="Verdana"/>
                <a:cs typeface="Verdana"/>
              </a:rPr>
              <a:t>into </a:t>
            </a:r>
            <a:r>
              <a:rPr sz="2000" dirty="0">
                <a:latin typeface="Verdana"/>
                <a:cs typeface="Verdana"/>
              </a:rPr>
              <a:t>a  </a:t>
            </a:r>
            <a:r>
              <a:rPr sz="2000" spc="-5" dirty="0">
                <a:latin typeface="Verdana"/>
                <a:cs typeface="Verdana"/>
              </a:rPr>
              <a:t>server </a:t>
            </a:r>
            <a:r>
              <a:rPr sz="2000" dirty="0">
                <a:latin typeface="Verdana"/>
                <a:cs typeface="Verdana"/>
              </a:rPr>
              <a:t>across </a:t>
            </a:r>
            <a:r>
              <a:rPr sz="2000" spc="-5" dirty="0">
                <a:latin typeface="Verdana"/>
                <a:cs typeface="Verdana"/>
              </a:rPr>
              <a:t>the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network.</a:t>
            </a:r>
            <a:endParaRPr sz="2000">
              <a:latin typeface="Verdana"/>
              <a:cs typeface="Verdana"/>
            </a:endParaRPr>
          </a:p>
          <a:p>
            <a:pPr marL="354965" marR="375920" indent="-342900">
              <a:lnSpc>
                <a:spcPct val="100000"/>
              </a:lnSpc>
              <a:spcBef>
                <a:spcPts val="100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NNTP </a:t>
            </a:r>
            <a:r>
              <a:rPr sz="2000" spc="-30" dirty="0">
                <a:latin typeface="Verdana"/>
                <a:cs typeface="Verdana"/>
              </a:rPr>
              <a:t>(</a:t>
            </a:r>
            <a:r>
              <a:rPr sz="2000" spc="-30" dirty="0">
                <a:latin typeface="Arial"/>
                <a:cs typeface="Arial"/>
              </a:rPr>
              <a:t>119</a:t>
            </a:r>
            <a:r>
              <a:rPr sz="2000" spc="-30" dirty="0">
                <a:latin typeface="Verdana"/>
                <a:cs typeface="Verdana"/>
              </a:rPr>
              <a:t>)- </a:t>
            </a:r>
            <a:r>
              <a:rPr sz="2000" spc="-5" dirty="0">
                <a:latin typeface="Verdana"/>
                <a:cs typeface="Verdana"/>
              </a:rPr>
              <a:t>Network News </a:t>
            </a:r>
            <a:r>
              <a:rPr sz="2000" spc="-10" dirty="0">
                <a:latin typeface="Verdana"/>
                <a:cs typeface="Verdana"/>
              </a:rPr>
              <a:t>Transfer </a:t>
            </a:r>
            <a:r>
              <a:rPr sz="2000" spc="-5" dirty="0">
                <a:latin typeface="Verdana"/>
                <a:cs typeface="Verdana"/>
              </a:rPr>
              <a:t>Protocol, which </a:t>
            </a:r>
            <a:r>
              <a:rPr sz="2000" spc="-10" dirty="0">
                <a:latin typeface="Verdana"/>
                <a:cs typeface="Verdana"/>
              </a:rPr>
              <a:t>is  </a:t>
            </a:r>
            <a:r>
              <a:rPr sz="2000" dirty="0">
                <a:latin typeface="Verdana"/>
                <a:cs typeface="Verdana"/>
              </a:rPr>
              <a:t>used for </a:t>
            </a:r>
            <a:r>
              <a:rPr sz="2000" spc="-5" dirty="0">
                <a:latin typeface="Verdana"/>
                <a:cs typeface="Verdana"/>
              </a:rPr>
              <a:t>transferring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news.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600" spc="-5" dirty="0">
                <a:latin typeface="Verdana"/>
                <a:cs typeface="Verdana"/>
              </a:rPr>
              <a:t>*	</a:t>
            </a:r>
            <a:r>
              <a:rPr sz="1600" spc="-10" dirty="0">
                <a:latin typeface="Verdana"/>
                <a:cs typeface="Verdana"/>
              </a:rPr>
              <a:t>The numbers, </a:t>
            </a:r>
            <a:r>
              <a:rPr sz="1600" spc="-5" dirty="0">
                <a:latin typeface="Verdana"/>
                <a:cs typeface="Verdana"/>
              </a:rPr>
              <a:t>shown </a:t>
            </a:r>
            <a:r>
              <a:rPr sz="1600" spc="-10" dirty="0">
                <a:latin typeface="Verdana"/>
                <a:cs typeface="Verdana"/>
              </a:rPr>
              <a:t>in </a:t>
            </a:r>
            <a:r>
              <a:rPr sz="1600" spc="-5" dirty="0">
                <a:latin typeface="Verdana"/>
                <a:cs typeface="Verdana"/>
              </a:rPr>
              <a:t>brackets next to </a:t>
            </a:r>
            <a:r>
              <a:rPr sz="1600" spc="-10" dirty="0">
                <a:latin typeface="Verdana"/>
                <a:cs typeface="Verdana"/>
              </a:rPr>
              <a:t>the </a:t>
            </a:r>
            <a:r>
              <a:rPr sz="1600" spc="-5" dirty="0">
                <a:latin typeface="Verdana"/>
                <a:cs typeface="Verdana"/>
              </a:rPr>
              <a:t>protocols, are </a:t>
            </a:r>
            <a:r>
              <a:rPr sz="1600" spc="-10" dirty="0">
                <a:latin typeface="Verdana"/>
                <a:cs typeface="Verdana"/>
              </a:rPr>
              <a:t>called</a:t>
            </a:r>
            <a:r>
              <a:rPr sz="1600" spc="2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the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7297" y="6267439"/>
            <a:ext cx="25463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sz="1400" dirty="0">
                <a:latin typeface="Angsana New"/>
                <a:cs typeface="Angsana New"/>
              </a:rPr>
              <a:t>102</a:t>
            </a:fld>
            <a:endParaRPr sz="1400">
              <a:latin typeface="Angsana New"/>
              <a:cs typeface="Angsana New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742" y="667257"/>
            <a:ext cx="55930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Verdana"/>
                <a:cs typeface="Verdana"/>
              </a:rPr>
              <a:t>Wireless</a:t>
            </a:r>
            <a:r>
              <a:rPr sz="4400" b="1" spc="-90" dirty="0">
                <a:latin typeface="Verdana"/>
                <a:cs typeface="Verdana"/>
              </a:rPr>
              <a:t> </a:t>
            </a:r>
            <a:r>
              <a:rPr sz="4400" b="1" dirty="0">
                <a:latin typeface="Verdana"/>
                <a:cs typeface="Verdana"/>
              </a:rPr>
              <a:t>Network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7297" y="6267439"/>
            <a:ext cx="25463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sz="1400" dirty="0">
                <a:latin typeface="Angsana New"/>
                <a:cs typeface="Angsana New"/>
              </a:rPr>
              <a:t>103</a:t>
            </a:fld>
            <a:endParaRPr sz="1400">
              <a:latin typeface="Angsana New"/>
              <a:cs typeface="Angsana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219" y="1914862"/>
            <a:ext cx="7585709" cy="421449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What </a:t>
            </a:r>
            <a:r>
              <a:rPr sz="2800" spc="-10" dirty="0">
                <a:latin typeface="Verdana"/>
                <a:cs typeface="Verdana"/>
              </a:rPr>
              <a:t>is wireless</a:t>
            </a:r>
            <a:r>
              <a:rPr sz="2800" spc="3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networking?</a:t>
            </a:r>
            <a:endParaRPr sz="2800">
              <a:latin typeface="Verdana"/>
              <a:cs typeface="Verdana"/>
            </a:endParaRPr>
          </a:p>
          <a:p>
            <a:pPr marL="355600" marR="340360" indent="-342900">
              <a:lnSpc>
                <a:spcPct val="99000"/>
              </a:lnSpc>
              <a:spcBef>
                <a:spcPts val="74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A </a:t>
            </a:r>
            <a:r>
              <a:rPr sz="2800" spc="-10" dirty="0">
                <a:latin typeface="Verdana"/>
                <a:cs typeface="Verdana"/>
              </a:rPr>
              <a:t>wireless </a:t>
            </a:r>
            <a:r>
              <a:rPr sz="2800" spc="-5" dirty="0">
                <a:latin typeface="Verdana"/>
                <a:cs typeface="Verdana"/>
              </a:rPr>
              <a:t>network </a:t>
            </a:r>
            <a:r>
              <a:rPr sz="2800" spc="-10" dirty="0">
                <a:latin typeface="Verdana"/>
                <a:cs typeface="Verdana"/>
              </a:rPr>
              <a:t>is </a:t>
            </a:r>
            <a:r>
              <a:rPr sz="2800" spc="-5" dirty="0">
                <a:latin typeface="Verdana"/>
                <a:cs typeface="Verdana"/>
              </a:rPr>
              <a:t>simply </a:t>
            </a:r>
            <a:r>
              <a:rPr sz="2800" spc="-10" dirty="0">
                <a:latin typeface="Verdana"/>
                <a:cs typeface="Verdana"/>
              </a:rPr>
              <a:t>two </a:t>
            </a:r>
            <a:r>
              <a:rPr sz="2800" spc="-5" dirty="0">
                <a:latin typeface="Verdana"/>
                <a:cs typeface="Verdana"/>
              </a:rPr>
              <a:t>or  more computers </a:t>
            </a:r>
            <a:r>
              <a:rPr sz="2800" spc="-10" dirty="0">
                <a:latin typeface="Verdana"/>
                <a:cs typeface="Verdana"/>
              </a:rPr>
              <a:t>(and </a:t>
            </a:r>
            <a:r>
              <a:rPr sz="2800" spc="-5" dirty="0">
                <a:latin typeface="Verdana"/>
                <a:cs typeface="Verdana"/>
              </a:rPr>
              <a:t>maybe printers)  </a:t>
            </a:r>
            <a:r>
              <a:rPr sz="2800" spc="-10" dirty="0">
                <a:latin typeface="Verdana"/>
                <a:cs typeface="Verdana"/>
              </a:rPr>
              <a:t>linked </a:t>
            </a:r>
            <a:r>
              <a:rPr sz="2800" spc="-5" dirty="0">
                <a:latin typeface="Verdana"/>
                <a:cs typeface="Verdana"/>
              </a:rPr>
              <a:t>by </a:t>
            </a:r>
            <a:r>
              <a:rPr sz="2800" spc="-10" dirty="0">
                <a:latin typeface="Verdana"/>
                <a:cs typeface="Verdana"/>
              </a:rPr>
              <a:t>radio</a:t>
            </a:r>
            <a:r>
              <a:rPr sz="2800" spc="6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waves.</a:t>
            </a:r>
            <a:endParaRPr sz="2800">
              <a:latin typeface="Verdana"/>
              <a:cs typeface="Verdana"/>
            </a:endParaRPr>
          </a:p>
          <a:p>
            <a:pPr marL="355600" marR="573405" indent="-342900">
              <a:lnSpc>
                <a:spcPts val="3310"/>
              </a:lnSpc>
              <a:spcBef>
                <a:spcPts val="87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latin typeface="Verdana"/>
                <a:cs typeface="Verdana"/>
              </a:rPr>
              <a:t>There are </a:t>
            </a:r>
            <a:r>
              <a:rPr sz="2800" spc="-5" dirty="0">
                <a:latin typeface="Verdana"/>
                <a:cs typeface="Verdana"/>
              </a:rPr>
              <a:t>various other </a:t>
            </a:r>
            <a:r>
              <a:rPr sz="2800" spc="-10" dirty="0">
                <a:latin typeface="Verdana"/>
                <a:cs typeface="Verdana"/>
              </a:rPr>
              <a:t>devices that  </a:t>
            </a:r>
            <a:r>
              <a:rPr sz="2800" spc="-5" dirty="0">
                <a:latin typeface="Verdana"/>
                <a:cs typeface="Verdana"/>
              </a:rPr>
              <a:t>can </a:t>
            </a:r>
            <a:r>
              <a:rPr sz="2800" spc="-10" dirty="0">
                <a:latin typeface="Verdana"/>
                <a:cs typeface="Verdana"/>
              </a:rPr>
              <a:t>connect </a:t>
            </a:r>
            <a:r>
              <a:rPr sz="2800" spc="-5" dirty="0">
                <a:latin typeface="Verdana"/>
                <a:cs typeface="Verdana"/>
              </a:rPr>
              <a:t>to </a:t>
            </a:r>
            <a:r>
              <a:rPr sz="2800" spc="-10" dirty="0">
                <a:latin typeface="Verdana"/>
                <a:cs typeface="Verdana"/>
              </a:rPr>
              <a:t>this wireless</a:t>
            </a:r>
            <a:r>
              <a:rPr sz="2800" spc="114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network.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latin typeface="Verdana"/>
                <a:cs typeface="Verdana"/>
              </a:rPr>
              <a:t>This </a:t>
            </a:r>
            <a:r>
              <a:rPr sz="2800" spc="-5" dirty="0">
                <a:latin typeface="Verdana"/>
                <a:cs typeface="Verdana"/>
              </a:rPr>
              <a:t>arrangement </a:t>
            </a:r>
            <a:r>
              <a:rPr sz="2800" spc="-10" dirty="0">
                <a:latin typeface="Verdana"/>
                <a:cs typeface="Verdana"/>
              </a:rPr>
              <a:t>uses </a:t>
            </a:r>
            <a:r>
              <a:rPr sz="2800" spc="-5" dirty="0">
                <a:latin typeface="Verdana"/>
                <a:cs typeface="Verdana"/>
              </a:rPr>
              <a:t>a </a:t>
            </a:r>
            <a:r>
              <a:rPr sz="2800" spc="-10" dirty="0">
                <a:latin typeface="Verdana"/>
                <a:cs typeface="Verdana"/>
              </a:rPr>
              <a:t>protocol  (method </a:t>
            </a:r>
            <a:r>
              <a:rPr sz="2800" spc="-5" dirty="0">
                <a:latin typeface="Verdana"/>
                <a:cs typeface="Verdana"/>
              </a:rPr>
              <a:t>of communication) </a:t>
            </a:r>
            <a:r>
              <a:rPr sz="2800" spc="-10" dirty="0">
                <a:latin typeface="Verdana"/>
                <a:cs typeface="Verdana"/>
              </a:rPr>
              <a:t>called,</a:t>
            </a:r>
            <a:r>
              <a:rPr sz="2800" spc="4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IEEE</a:t>
            </a:r>
            <a:endParaRPr sz="2800">
              <a:latin typeface="Verdana"/>
              <a:cs typeface="Verdana"/>
            </a:endParaRPr>
          </a:p>
          <a:p>
            <a:pPr marL="355600">
              <a:lnSpc>
                <a:spcPts val="3310"/>
              </a:lnSpc>
            </a:pPr>
            <a:r>
              <a:rPr sz="2800" spc="-30" dirty="0">
                <a:latin typeface="Arial"/>
                <a:cs typeface="Arial"/>
              </a:rPr>
              <a:t>802</a:t>
            </a:r>
            <a:r>
              <a:rPr sz="2800" spc="-30" dirty="0">
                <a:latin typeface="Verdana"/>
                <a:cs typeface="Verdana"/>
              </a:rPr>
              <a:t>.</a:t>
            </a:r>
            <a:r>
              <a:rPr sz="2800" spc="-30" dirty="0">
                <a:latin typeface="Arial"/>
                <a:cs typeface="Arial"/>
              </a:rPr>
              <a:t>11</a:t>
            </a:r>
            <a:r>
              <a:rPr sz="2800" spc="-30" dirty="0">
                <a:latin typeface="Verdana"/>
                <a:cs typeface="Verdana"/>
              </a:rPr>
              <a:t>b, </a:t>
            </a:r>
            <a:r>
              <a:rPr sz="2800" spc="-5" dirty="0">
                <a:latin typeface="Verdana"/>
                <a:cs typeface="Verdana"/>
              </a:rPr>
              <a:t>or</a:t>
            </a:r>
            <a:r>
              <a:rPr sz="2800" spc="2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Wi-Fi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0138" y="667257"/>
            <a:ext cx="68776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Verdana"/>
                <a:cs typeface="Verdana"/>
              </a:rPr>
              <a:t>Range </a:t>
            </a:r>
            <a:r>
              <a:rPr sz="4400" b="1" dirty="0">
                <a:latin typeface="Verdana"/>
                <a:cs typeface="Verdana"/>
              </a:rPr>
              <a:t>&amp;</a:t>
            </a:r>
            <a:r>
              <a:rPr sz="4400" b="1" spc="-70" dirty="0">
                <a:latin typeface="Verdana"/>
                <a:cs typeface="Verdana"/>
              </a:rPr>
              <a:t> </a:t>
            </a:r>
            <a:r>
              <a:rPr sz="4400" b="1" spc="-5" dirty="0">
                <a:latin typeface="Verdana"/>
                <a:cs typeface="Verdana"/>
              </a:rPr>
              <a:t>Performance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7297" y="6267439"/>
            <a:ext cx="25463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sz="1400" dirty="0">
                <a:latin typeface="Angsana New"/>
                <a:cs typeface="Angsana New"/>
              </a:rPr>
              <a:t>104</a:t>
            </a:fld>
            <a:endParaRPr sz="1400">
              <a:latin typeface="Angsana New"/>
              <a:cs typeface="Angsana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219" y="2013026"/>
            <a:ext cx="6884034" cy="3750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855"/>
              </a:lnSpc>
              <a:spcBef>
                <a:spcPts val="1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Wi-Fi is currently the fastest</a:t>
            </a:r>
            <a:r>
              <a:rPr sz="2400" spc="7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wireless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ts val="2855"/>
              </a:lnSpc>
            </a:pPr>
            <a:r>
              <a:rPr sz="2400" spc="-5" dirty="0">
                <a:latin typeface="Verdana"/>
                <a:cs typeface="Verdana"/>
              </a:rPr>
              <a:t>technology.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ts val="2830"/>
              </a:lnSpc>
              <a:spcBef>
                <a:spcPts val="7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It </a:t>
            </a:r>
            <a:r>
              <a:rPr sz="2400" dirty="0">
                <a:latin typeface="Verdana"/>
                <a:cs typeface="Verdana"/>
              </a:rPr>
              <a:t>can </a:t>
            </a:r>
            <a:r>
              <a:rPr sz="2400" spc="-5" dirty="0">
                <a:latin typeface="Verdana"/>
                <a:cs typeface="Verdana"/>
              </a:rPr>
              <a:t>transmit through walls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floors </a:t>
            </a:r>
            <a:r>
              <a:rPr sz="2400" dirty="0">
                <a:latin typeface="Verdana"/>
                <a:cs typeface="Verdana"/>
              </a:rPr>
              <a:t>at  speeds of up to </a:t>
            </a:r>
            <a:r>
              <a:rPr sz="2400" spc="-95" dirty="0">
                <a:latin typeface="Arial"/>
                <a:cs typeface="Arial"/>
              </a:rPr>
              <a:t>11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Verdana"/>
                <a:cs typeface="Verdana"/>
              </a:rPr>
              <a:t>Mbps.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Bandwidths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available:-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30" dirty="0">
                <a:latin typeface="Arial"/>
                <a:cs typeface="Arial"/>
              </a:rPr>
              <a:t>11</a:t>
            </a:r>
            <a:r>
              <a:rPr sz="2400" spc="-30" dirty="0">
                <a:latin typeface="Verdana"/>
                <a:cs typeface="Verdana"/>
              </a:rPr>
              <a:t>Mbps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22</a:t>
            </a:r>
            <a:r>
              <a:rPr sz="2400" dirty="0">
                <a:latin typeface="Verdana"/>
                <a:cs typeface="Verdana"/>
              </a:rPr>
              <a:t>Mbps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54</a:t>
            </a:r>
            <a:r>
              <a:rPr sz="2400" dirty="0">
                <a:latin typeface="Verdana"/>
                <a:cs typeface="Verdana"/>
              </a:rPr>
              <a:t>Mbps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Super G </a:t>
            </a:r>
            <a:r>
              <a:rPr sz="2400" dirty="0">
                <a:latin typeface="Arial"/>
                <a:cs typeface="Arial"/>
              </a:rPr>
              <a:t>108</a:t>
            </a:r>
            <a:r>
              <a:rPr sz="2400" dirty="0">
                <a:latin typeface="Verdana"/>
                <a:cs typeface="Verdana"/>
              </a:rPr>
              <a:t>Mbps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0595" y="133553"/>
            <a:ext cx="56775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Verdana"/>
                <a:cs typeface="Verdana"/>
              </a:rPr>
              <a:t>Wireless</a:t>
            </a:r>
            <a:r>
              <a:rPr sz="4400" b="1" spc="-70" dirty="0">
                <a:latin typeface="Verdana"/>
                <a:cs typeface="Verdana"/>
              </a:rPr>
              <a:t> </a:t>
            </a:r>
            <a:r>
              <a:rPr sz="4400" b="1" dirty="0">
                <a:latin typeface="Verdana"/>
                <a:cs typeface="Verdana"/>
              </a:rPr>
              <a:t>adapters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219" y="1249426"/>
            <a:ext cx="7536815" cy="45961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55600" marR="5080" indent="-342900">
              <a:lnSpc>
                <a:spcPts val="2380"/>
              </a:lnSpc>
              <a:spcBef>
                <a:spcPts val="20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Wireless </a:t>
            </a:r>
            <a:r>
              <a:rPr sz="2000" dirty="0">
                <a:latin typeface="Verdana"/>
                <a:cs typeface="Verdana"/>
              </a:rPr>
              <a:t>network </a:t>
            </a:r>
            <a:r>
              <a:rPr sz="2000" spc="-5" dirty="0">
                <a:latin typeface="Verdana"/>
                <a:cs typeface="Verdana"/>
              </a:rPr>
              <a:t>adapters </a:t>
            </a:r>
            <a:r>
              <a:rPr sz="2000" dirty="0">
                <a:latin typeface="Verdana"/>
                <a:cs typeface="Verdana"/>
              </a:rPr>
              <a:t>can </a:t>
            </a:r>
            <a:r>
              <a:rPr sz="2000" spc="-5" dirty="0">
                <a:latin typeface="Verdana"/>
                <a:cs typeface="Verdana"/>
              </a:rPr>
              <a:t>be internal (inserted in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  </a:t>
            </a:r>
            <a:r>
              <a:rPr sz="2000" spc="-5" dirty="0">
                <a:latin typeface="Verdana"/>
                <a:cs typeface="Verdana"/>
              </a:rPr>
              <a:t>computer) </a:t>
            </a:r>
            <a:r>
              <a:rPr sz="2000" dirty="0">
                <a:latin typeface="Verdana"/>
                <a:cs typeface="Verdana"/>
              </a:rPr>
              <a:t>or </a:t>
            </a:r>
            <a:r>
              <a:rPr sz="2000" spc="-5" dirty="0">
                <a:latin typeface="Verdana"/>
                <a:cs typeface="Verdana"/>
              </a:rPr>
              <a:t>external (housed in </a:t>
            </a:r>
            <a:r>
              <a:rPr sz="200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separate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case).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two </a:t>
            </a:r>
            <a:r>
              <a:rPr sz="2000" spc="-5" dirty="0">
                <a:latin typeface="Verdana"/>
                <a:cs typeface="Verdana"/>
              </a:rPr>
              <a:t>general types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5" dirty="0">
                <a:latin typeface="Verdana"/>
                <a:cs typeface="Verdana"/>
              </a:rPr>
              <a:t>wireless adapters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are: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99CC"/>
              </a:buClr>
              <a:buFont typeface="Wingdings"/>
              <a:buChar char=""/>
            </a:pPr>
            <a:endParaRPr sz="2750">
              <a:latin typeface="Verdana"/>
              <a:cs typeface="Verdana"/>
            </a:endParaRPr>
          </a:p>
          <a:p>
            <a:pPr marL="355600" marR="39370" indent="-342900">
              <a:lnSpc>
                <a:spcPct val="100000"/>
              </a:lnSpc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  <a:tab pos="2409825" algn="l"/>
              </a:tabLst>
            </a:pPr>
            <a:r>
              <a:rPr sz="2000" b="1" dirty="0">
                <a:latin typeface="Verdana"/>
                <a:cs typeface="Verdana"/>
              </a:rPr>
              <a:t>USB adapter:	</a:t>
            </a:r>
            <a:r>
              <a:rPr sz="2000" spc="-5" dirty="0">
                <a:latin typeface="Verdana"/>
                <a:cs typeface="Verdana"/>
              </a:rPr>
              <a:t>Connects through </a:t>
            </a:r>
            <a:r>
              <a:rPr sz="2000" dirty="0">
                <a:latin typeface="Verdana"/>
                <a:cs typeface="Verdana"/>
              </a:rPr>
              <a:t>a USB cable </a:t>
            </a:r>
            <a:r>
              <a:rPr sz="2000" spc="-5" dirty="0">
                <a:latin typeface="Verdana"/>
                <a:cs typeface="Verdana"/>
              </a:rPr>
              <a:t>to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USB  </a:t>
            </a:r>
            <a:r>
              <a:rPr sz="2000" spc="-5" dirty="0">
                <a:latin typeface="Verdana"/>
                <a:cs typeface="Verdana"/>
              </a:rPr>
              <a:t>port </a:t>
            </a:r>
            <a:r>
              <a:rPr sz="2000" dirty="0">
                <a:latin typeface="Verdana"/>
                <a:cs typeface="Verdana"/>
              </a:rPr>
              <a:t>on your desktop </a:t>
            </a:r>
            <a:r>
              <a:rPr sz="2000" spc="-5" dirty="0">
                <a:latin typeface="Verdana"/>
                <a:cs typeface="Verdana"/>
              </a:rPr>
              <a:t>computer. </a:t>
            </a:r>
            <a:r>
              <a:rPr sz="2000" dirty="0">
                <a:latin typeface="Verdana"/>
                <a:cs typeface="Verdana"/>
              </a:rPr>
              <a:t>USB </a:t>
            </a:r>
            <a:r>
              <a:rPr sz="2000" spc="-5" dirty="0">
                <a:latin typeface="Verdana"/>
                <a:cs typeface="Verdana"/>
              </a:rPr>
              <a:t>adapters are  popular </a:t>
            </a:r>
            <a:r>
              <a:rPr sz="2000" dirty="0">
                <a:latin typeface="Verdana"/>
                <a:cs typeface="Verdana"/>
              </a:rPr>
              <a:t>because </a:t>
            </a:r>
            <a:r>
              <a:rPr sz="2000" spc="-5" dirty="0">
                <a:latin typeface="Verdana"/>
                <a:cs typeface="Verdana"/>
              </a:rPr>
              <a:t>they are easy to install and to </a:t>
            </a:r>
            <a:r>
              <a:rPr sz="2000" dirty="0">
                <a:latin typeface="Verdana"/>
                <a:cs typeface="Verdana"/>
              </a:rPr>
              <a:t>swap  </a:t>
            </a:r>
            <a:r>
              <a:rPr sz="2000" spc="-5" dirty="0">
                <a:latin typeface="Verdana"/>
                <a:cs typeface="Verdana"/>
              </a:rPr>
              <a:t>between </a:t>
            </a:r>
            <a:r>
              <a:rPr sz="2000" dirty="0">
                <a:latin typeface="Verdana"/>
                <a:cs typeface="Verdana"/>
              </a:rPr>
              <a:t>desktop </a:t>
            </a:r>
            <a:r>
              <a:rPr sz="2000" spc="-5" dirty="0">
                <a:latin typeface="Verdana"/>
                <a:cs typeface="Verdana"/>
              </a:rPr>
              <a:t>computers </a:t>
            </a:r>
            <a:r>
              <a:rPr sz="2000" dirty="0">
                <a:latin typeface="Verdana"/>
                <a:cs typeface="Verdana"/>
              </a:rPr>
              <a:t>as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necessary.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99CC"/>
              </a:buClr>
              <a:buFont typeface="Wingdings"/>
              <a:buChar char=""/>
            </a:pPr>
            <a:endParaRPr sz="2750">
              <a:latin typeface="Verdana"/>
              <a:cs typeface="Verdana"/>
            </a:endParaRPr>
          </a:p>
          <a:p>
            <a:pPr marL="355600" marR="200025" indent="-342900">
              <a:lnSpc>
                <a:spcPct val="100000"/>
              </a:lnSpc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b="1" dirty="0">
                <a:latin typeface="Verdana"/>
                <a:cs typeface="Verdana"/>
              </a:rPr>
              <a:t>Notebook adapter: </a:t>
            </a:r>
            <a:r>
              <a:rPr sz="2000" dirty="0">
                <a:latin typeface="Verdana"/>
                <a:cs typeface="Verdana"/>
              </a:rPr>
              <a:t>Fits </a:t>
            </a:r>
            <a:r>
              <a:rPr sz="2000" spc="-10" dirty="0">
                <a:latin typeface="Verdana"/>
                <a:cs typeface="Verdana"/>
              </a:rPr>
              <a:t>into </a:t>
            </a:r>
            <a:r>
              <a:rPr sz="2000" spc="-5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PCMCIA </a:t>
            </a:r>
            <a:r>
              <a:rPr sz="2000" spc="-5" dirty="0">
                <a:latin typeface="Verdana"/>
                <a:cs typeface="Verdana"/>
              </a:rPr>
              <a:t>slot </a:t>
            </a:r>
            <a:r>
              <a:rPr sz="2000" dirty="0">
                <a:latin typeface="Verdana"/>
                <a:cs typeface="Verdana"/>
              </a:rPr>
              <a:t>on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your  </a:t>
            </a:r>
            <a:r>
              <a:rPr sz="2000" spc="-5" dirty="0">
                <a:latin typeface="Verdana"/>
                <a:cs typeface="Verdana"/>
              </a:rPr>
              <a:t>laptop </a:t>
            </a:r>
            <a:r>
              <a:rPr sz="2000" dirty="0">
                <a:latin typeface="Verdana"/>
                <a:cs typeface="Verdana"/>
              </a:rPr>
              <a:t>or other </a:t>
            </a:r>
            <a:r>
              <a:rPr sz="2000" spc="-5" dirty="0">
                <a:latin typeface="Verdana"/>
                <a:cs typeface="Verdana"/>
              </a:rPr>
              <a:t>portable computer. Notebook adapters  </a:t>
            </a:r>
            <a:r>
              <a:rPr sz="2000" spc="-10" dirty="0">
                <a:latin typeface="Verdana"/>
                <a:cs typeface="Verdana"/>
              </a:rPr>
              <a:t>eliminate </a:t>
            </a:r>
            <a:r>
              <a:rPr sz="2000" dirty="0">
                <a:latin typeface="Verdana"/>
                <a:cs typeface="Verdana"/>
              </a:rPr>
              <a:t>the need for </a:t>
            </a:r>
            <a:r>
              <a:rPr sz="2000" spc="-5" dirty="0">
                <a:latin typeface="Verdana"/>
                <a:cs typeface="Verdana"/>
              </a:rPr>
              <a:t>cable </a:t>
            </a:r>
            <a:r>
              <a:rPr sz="2000" dirty="0">
                <a:latin typeface="Verdana"/>
                <a:cs typeface="Verdana"/>
              </a:rPr>
              <a:t>connections to </a:t>
            </a:r>
            <a:r>
              <a:rPr sz="2000" spc="-5" dirty="0">
                <a:latin typeface="Verdana"/>
                <a:cs typeface="Verdana"/>
              </a:rPr>
              <a:t>the  computer </a:t>
            </a:r>
            <a:r>
              <a:rPr sz="2000" dirty="0">
                <a:latin typeface="Verdana"/>
                <a:cs typeface="Verdana"/>
              </a:rPr>
              <a:t>and </a:t>
            </a:r>
            <a:r>
              <a:rPr sz="2000" spc="-5" dirty="0">
                <a:latin typeface="Verdana"/>
                <a:cs typeface="Verdana"/>
              </a:rPr>
              <a:t>are popular </a:t>
            </a:r>
            <a:r>
              <a:rPr sz="2000" dirty="0">
                <a:latin typeface="Verdana"/>
                <a:cs typeface="Verdana"/>
              </a:rPr>
              <a:t>among users who value  </a:t>
            </a:r>
            <a:r>
              <a:rPr sz="2000" spc="-5" dirty="0">
                <a:latin typeface="Verdana"/>
                <a:cs typeface="Verdana"/>
              </a:rPr>
              <a:t>mobility.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43900" y="3048000"/>
            <a:ext cx="800099" cy="762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39150" y="5086350"/>
            <a:ext cx="628649" cy="6477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607297" y="6267439"/>
            <a:ext cx="25463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sz="1400" dirty="0">
                <a:latin typeface="Angsana New"/>
                <a:cs typeface="Angsana New"/>
              </a:rPr>
              <a:t>105</a:t>
            </a:fld>
            <a:endParaRPr sz="1400">
              <a:latin typeface="Angsana New"/>
              <a:cs typeface="Angsana New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727" y="731265"/>
            <a:ext cx="73761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Verdana"/>
                <a:cs typeface="Verdana"/>
              </a:rPr>
              <a:t>Benefits of </a:t>
            </a:r>
            <a:r>
              <a:rPr sz="3600" b="1" spc="-5" dirty="0">
                <a:latin typeface="Verdana"/>
                <a:cs typeface="Verdana"/>
              </a:rPr>
              <a:t>wireless</a:t>
            </a:r>
            <a:r>
              <a:rPr sz="3600" b="1" spc="-145" dirty="0">
                <a:latin typeface="Verdana"/>
                <a:cs typeface="Verdana"/>
              </a:rPr>
              <a:t> </a:t>
            </a:r>
            <a:r>
              <a:rPr sz="3600" b="1" spc="-5" dirty="0">
                <a:latin typeface="Verdana"/>
                <a:cs typeface="Verdana"/>
              </a:rPr>
              <a:t>network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7297" y="6267439"/>
            <a:ext cx="25463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sz="1400" dirty="0">
                <a:latin typeface="Angsana New"/>
                <a:cs typeface="Angsana New"/>
              </a:rPr>
              <a:t>106</a:t>
            </a:fld>
            <a:endParaRPr sz="1400">
              <a:latin typeface="Angsana New"/>
              <a:cs typeface="Angsana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219" y="2013026"/>
            <a:ext cx="7588250" cy="3092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496570" indent="-342900">
              <a:lnSpc>
                <a:spcPct val="99000"/>
              </a:lnSpc>
              <a:spcBef>
                <a:spcPts val="12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Verdana"/>
                <a:cs typeface="Verdana"/>
              </a:rPr>
              <a:t>Convenience: </a:t>
            </a:r>
            <a:r>
              <a:rPr sz="2400" spc="-5" dirty="0">
                <a:latin typeface="Verdana"/>
                <a:cs typeface="Verdana"/>
              </a:rPr>
              <a:t>You can set </a:t>
            </a:r>
            <a:r>
              <a:rPr sz="2400" dirty="0">
                <a:latin typeface="Verdana"/>
                <a:cs typeface="Verdana"/>
              </a:rPr>
              <a:t>up </a:t>
            </a:r>
            <a:r>
              <a:rPr sz="2400" spc="-5" dirty="0">
                <a:latin typeface="Verdana"/>
                <a:cs typeface="Verdana"/>
              </a:rPr>
              <a:t>wireless  connections without having to </a:t>
            </a:r>
            <a:r>
              <a:rPr sz="2400" dirty="0">
                <a:latin typeface="Verdana"/>
                <a:cs typeface="Verdana"/>
              </a:rPr>
              <a:t>run cables or  open computer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cases.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99CC"/>
              </a:buClr>
              <a:buFont typeface="Wingdings"/>
              <a:buChar char=""/>
            </a:pPr>
            <a:endParaRPr sz="3350">
              <a:latin typeface="Verdana"/>
              <a:cs typeface="Verdana"/>
            </a:endParaRPr>
          </a:p>
          <a:p>
            <a:pPr marL="355600" marR="5080" indent="-342900">
              <a:lnSpc>
                <a:spcPct val="99000"/>
              </a:lnSpc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  <a:tab pos="2054860" algn="l"/>
              </a:tabLst>
            </a:pPr>
            <a:r>
              <a:rPr sz="2400" b="1" spc="-5" dirty="0">
                <a:latin typeface="Verdana"/>
                <a:cs typeface="Verdana"/>
              </a:rPr>
              <a:t>Mobility:	</a:t>
            </a:r>
            <a:r>
              <a:rPr sz="2400" spc="-5" dirty="0">
                <a:latin typeface="Verdana"/>
                <a:cs typeface="Verdana"/>
              </a:rPr>
              <a:t>Mobility </a:t>
            </a:r>
            <a:r>
              <a:rPr sz="2400" dirty="0">
                <a:latin typeface="Verdana"/>
                <a:cs typeface="Verdana"/>
              </a:rPr>
              <a:t>might </a:t>
            </a:r>
            <a:r>
              <a:rPr sz="2400" spc="-5" dirty="0">
                <a:latin typeface="Verdana"/>
                <a:cs typeface="Verdana"/>
              </a:rPr>
              <a:t>be relatively  </a:t>
            </a:r>
            <a:r>
              <a:rPr sz="2400" spc="-15" dirty="0">
                <a:latin typeface="Verdana"/>
                <a:cs typeface="Verdana"/>
              </a:rPr>
              <a:t>unimportant </a:t>
            </a:r>
            <a:r>
              <a:rPr sz="2400" spc="-5" dirty="0">
                <a:latin typeface="Verdana"/>
                <a:cs typeface="Verdana"/>
              </a:rPr>
              <a:t>for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desktop </a:t>
            </a:r>
            <a:r>
              <a:rPr sz="2400" dirty="0">
                <a:latin typeface="Verdana"/>
                <a:cs typeface="Verdana"/>
              </a:rPr>
              <a:t>computer but can  </a:t>
            </a:r>
            <a:r>
              <a:rPr sz="2400" spc="-5" dirty="0">
                <a:latin typeface="Verdana"/>
                <a:cs typeface="Verdana"/>
              </a:rPr>
              <a:t>be </a:t>
            </a:r>
            <a:r>
              <a:rPr sz="2400" dirty="0">
                <a:latin typeface="Verdana"/>
                <a:cs typeface="Verdana"/>
              </a:rPr>
              <a:t>an </a:t>
            </a:r>
            <a:r>
              <a:rPr sz="2400" spc="-5" dirty="0">
                <a:latin typeface="Verdana"/>
                <a:cs typeface="Verdana"/>
              </a:rPr>
              <a:t>important benefit if you </a:t>
            </a:r>
            <a:r>
              <a:rPr sz="2400" dirty="0">
                <a:latin typeface="Verdana"/>
                <a:cs typeface="Verdana"/>
              </a:rPr>
              <a:t>have a </a:t>
            </a:r>
            <a:r>
              <a:rPr sz="2400" spc="-5" dirty="0">
                <a:latin typeface="Verdana"/>
                <a:cs typeface="Verdana"/>
              </a:rPr>
              <a:t>laptop </a:t>
            </a:r>
            <a:r>
              <a:rPr sz="2400" dirty="0">
                <a:latin typeface="Verdana"/>
                <a:cs typeface="Verdana"/>
              </a:rPr>
              <a:t>or  notebook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computer.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817" y="325882"/>
            <a:ext cx="7545070" cy="90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80"/>
              </a:lnSpc>
              <a:spcBef>
                <a:spcPts val="100"/>
              </a:spcBef>
            </a:pPr>
            <a:r>
              <a:rPr sz="3600" b="1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Bandwidth Case</a:t>
            </a:r>
            <a:r>
              <a:rPr sz="3600" b="1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</a:pPr>
            <a:r>
              <a:rPr sz="2400" b="1" spc="-10" dirty="0">
                <a:solidFill>
                  <a:srgbClr val="000000"/>
                </a:solidFill>
                <a:latin typeface="Angsana New"/>
                <a:cs typeface="Angsana New"/>
              </a:rPr>
              <a:t>bandwidth </a:t>
            </a:r>
            <a:r>
              <a:rPr sz="2400" b="1" spc="-5" dirty="0">
                <a:solidFill>
                  <a:srgbClr val="000000"/>
                </a:solidFill>
                <a:latin typeface="Angsana New"/>
                <a:cs typeface="Angsana New"/>
              </a:rPr>
              <a:t>in bits per </a:t>
            </a:r>
            <a:r>
              <a:rPr sz="2400" b="1" dirty="0">
                <a:solidFill>
                  <a:srgbClr val="000000"/>
                </a:solidFill>
                <a:latin typeface="Angsana New"/>
                <a:cs typeface="Angsana New"/>
              </a:rPr>
              <a:t>second, refers to the </a:t>
            </a:r>
            <a:r>
              <a:rPr sz="2400" b="1" spc="-5" dirty="0">
                <a:solidFill>
                  <a:srgbClr val="000000"/>
                </a:solidFill>
                <a:latin typeface="Angsana New"/>
                <a:cs typeface="Angsana New"/>
              </a:rPr>
              <a:t>speed of </a:t>
            </a:r>
            <a:r>
              <a:rPr sz="2400" b="1" spc="-10" dirty="0">
                <a:solidFill>
                  <a:srgbClr val="000000"/>
                </a:solidFill>
                <a:latin typeface="Angsana New"/>
                <a:cs typeface="Angsana New"/>
              </a:rPr>
              <a:t>bit </a:t>
            </a:r>
            <a:r>
              <a:rPr sz="2400" b="1" spc="-5" dirty="0">
                <a:solidFill>
                  <a:srgbClr val="000000"/>
                </a:solidFill>
                <a:latin typeface="Angsana New"/>
                <a:cs typeface="Angsana New"/>
              </a:rPr>
              <a:t>transmission in </a:t>
            </a:r>
            <a:r>
              <a:rPr sz="2400" b="1" dirty="0">
                <a:solidFill>
                  <a:srgbClr val="000000"/>
                </a:solidFill>
                <a:latin typeface="Angsana New"/>
                <a:cs typeface="Angsana New"/>
              </a:rPr>
              <a:t>a </a:t>
            </a:r>
            <a:r>
              <a:rPr sz="2400" b="1" spc="-5" dirty="0">
                <a:solidFill>
                  <a:srgbClr val="000000"/>
                </a:solidFill>
                <a:latin typeface="Angsana New"/>
                <a:cs typeface="Angsana New"/>
              </a:rPr>
              <a:t>channel or</a:t>
            </a:r>
            <a:r>
              <a:rPr sz="2400" b="1" spc="130" dirty="0">
                <a:solidFill>
                  <a:srgbClr val="000000"/>
                </a:solidFill>
                <a:latin typeface="Angsana New"/>
                <a:cs typeface="Angsana New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Angsana New"/>
                <a:cs typeface="Angsana New"/>
              </a:rPr>
              <a:t>link</a:t>
            </a:r>
            <a:endParaRPr sz="2400">
              <a:latin typeface="Angsana New"/>
              <a:cs typeface="Angsana New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0977" y="2095312"/>
            <a:ext cx="7397798" cy="33343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07297" y="6267439"/>
            <a:ext cx="25463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sz="1400" dirty="0">
                <a:latin typeface="Angsana New"/>
                <a:cs typeface="Angsana New"/>
              </a:rPr>
              <a:t>107</a:t>
            </a:fld>
            <a:endParaRPr sz="1400">
              <a:latin typeface="Angsana New"/>
              <a:cs typeface="Angsana New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817" y="325882"/>
            <a:ext cx="35801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Bandwidth Case</a:t>
            </a:r>
            <a:r>
              <a:rPr sz="3600" b="1" i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II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4054" y="1623867"/>
            <a:ext cx="7740395" cy="43455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07297" y="6267439"/>
            <a:ext cx="25463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sz="1400" dirty="0">
                <a:latin typeface="Angsana New"/>
                <a:cs typeface="Angsana New"/>
              </a:rPr>
              <a:t>108</a:t>
            </a:fld>
            <a:endParaRPr sz="1400">
              <a:latin typeface="Angsana New"/>
              <a:cs typeface="Angsana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2139" y="699261"/>
            <a:ext cx="5355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Auto-answer</a:t>
            </a:r>
            <a:r>
              <a:rPr spc="-20" dirty="0"/>
              <a:t> </a:t>
            </a:r>
            <a:r>
              <a:rPr spc="-10" dirty="0"/>
              <a:t>modem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2013026"/>
            <a:ext cx="7083425" cy="126428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55600" marR="5080" indent="-342900">
              <a:lnSpc>
                <a:spcPct val="95000"/>
              </a:lnSpc>
              <a:spcBef>
                <a:spcPts val="26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An auto-answer modem enables your  computer to receive </a:t>
            </a:r>
            <a:r>
              <a:rPr sz="2800" spc="-10" dirty="0">
                <a:latin typeface="Verdana"/>
                <a:cs typeface="Verdana"/>
              </a:rPr>
              <a:t>calls in your  </a:t>
            </a:r>
            <a:r>
              <a:rPr sz="2800" spc="-5" dirty="0">
                <a:latin typeface="Verdana"/>
                <a:cs typeface="Verdana"/>
              </a:rPr>
              <a:t>absence.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4335" y="699261"/>
            <a:ext cx="67906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Data </a:t>
            </a:r>
            <a:r>
              <a:rPr spc="-10" dirty="0"/>
              <a:t>Compression</a:t>
            </a:r>
            <a:r>
              <a:rPr spc="25" dirty="0"/>
              <a:t> </a:t>
            </a:r>
            <a:r>
              <a:rPr spc="-10" dirty="0"/>
              <a:t>modem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2013026"/>
            <a:ext cx="7031990" cy="2287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127000" indent="-342900" algn="just">
              <a:lnSpc>
                <a:spcPct val="99000"/>
              </a:lnSpc>
              <a:spcBef>
                <a:spcPts val="12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Some modems </a:t>
            </a:r>
            <a:r>
              <a:rPr sz="2400" spc="-10" dirty="0">
                <a:latin typeface="Verdana"/>
                <a:cs typeface="Verdana"/>
              </a:rPr>
              <a:t>perform </a:t>
            </a:r>
            <a:r>
              <a:rPr sz="2400" spc="-5" dirty="0">
                <a:latin typeface="Verdana"/>
                <a:cs typeface="Verdana"/>
              </a:rPr>
              <a:t>data compression,  which </a:t>
            </a:r>
            <a:r>
              <a:rPr sz="2400" dirty="0">
                <a:latin typeface="Verdana"/>
                <a:cs typeface="Verdana"/>
              </a:rPr>
              <a:t>enables </a:t>
            </a:r>
            <a:r>
              <a:rPr sz="2400" spc="-5" dirty="0">
                <a:latin typeface="Verdana"/>
                <a:cs typeface="Verdana"/>
              </a:rPr>
              <a:t>them to </a:t>
            </a:r>
            <a:r>
              <a:rPr sz="2400" dirty="0">
                <a:latin typeface="Verdana"/>
                <a:cs typeface="Verdana"/>
              </a:rPr>
              <a:t>send </a:t>
            </a:r>
            <a:r>
              <a:rPr sz="2400" spc="-5" dirty="0">
                <a:latin typeface="Verdana"/>
                <a:cs typeface="Verdana"/>
              </a:rPr>
              <a:t>data </a:t>
            </a:r>
            <a:r>
              <a:rPr sz="2400" dirty="0">
                <a:latin typeface="Verdana"/>
                <a:cs typeface="Verdana"/>
              </a:rPr>
              <a:t>at faster  </a:t>
            </a:r>
            <a:r>
              <a:rPr sz="2400" spc="-5" dirty="0">
                <a:latin typeface="Verdana"/>
                <a:cs typeface="Verdana"/>
              </a:rPr>
              <a:t>rates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99000"/>
              </a:lnSpc>
              <a:spcBef>
                <a:spcPts val="64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However,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modem at the </a:t>
            </a:r>
            <a:r>
              <a:rPr sz="2400" spc="-10" dirty="0">
                <a:latin typeface="Verdana"/>
                <a:cs typeface="Verdana"/>
              </a:rPr>
              <a:t>receiving </a:t>
            </a:r>
            <a:r>
              <a:rPr sz="2400" dirty="0">
                <a:latin typeface="Verdana"/>
                <a:cs typeface="Verdana"/>
              </a:rPr>
              <a:t>end  must </a:t>
            </a:r>
            <a:r>
              <a:rPr sz="2400" spc="-5" dirty="0">
                <a:latin typeface="Verdana"/>
                <a:cs typeface="Verdana"/>
              </a:rPr>
              <a:t>be </a:t>
            </a:r>
            <a:r>
              <a:rPr sz="2400" dirty="0">
                <a:latin typeface="Verdana"/>
                <a:cs typeface="Verdana"/>
              </a:rPr>
              <a:t>able </a:t>
            </a:r>
            <a:r>
              <a:rPr sz="2400" spc="-5" dirty="0">
                <a:latin typeface="Verdana"/>
                <a:cs typeface="Verdana"/>
              </a:rPr>
              <a:t>to decompress the data </a:t>
            </a:r>
            <a:r>
              <a:rPr sz="2400" dirty="0">
                <a:latin typeface="Verdana"/>
                <a:cs typeface="Verdana"/>
              </a:rPr>
              <a:t>using 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same </a:t>
            </a:r>
            <a:r>
              <a:rPr sz="2400" spc="-5" dirty="0">
                <a:latin typeface="Verdana"/>
                <a:cs typeface="Verdana"/>
              </a:rPr>
              <a:t>compression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technique.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5354" y="699261"/>
            <a:ext cx="5710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Fax </a:t>
            </a:r>
            <a:r>
              <a:rPr spc="-10" dirty="0"/>
              <a:t>Capability</a:t>
            </a:r>
            <a:r>
              <a:rPr spc="-5" dirty="0"/>
              <a:t> </a:t>
            </a:r>
            <a:r>
              <a:rPr spc="-10" dirty="0"/>
              <a:t>modem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2013026"/>
            <a:ext cx="7617459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10795" indent="-342265" algn="r">
              <a:lnSpc>
                <a:spcPts val="2855"/>
              </a:lnSpc>
              <a:spcBef>
                <a:spcPts val="1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42265" algn="l"/>
                <a:tab pos="342900" algn="l"/>
              </a:tabLst>
            </a:pPr>
            <a:r>
              <a:rPr sz="2400" dirty="0">
                <a:latin typeface="Verdana"/>
                <a:cs typeface="Verdana"/>
              </a:rPr>
              <a:t>Most modern modems </a:t>
            </a:r>
            <a:r>
              <a:rPr sz="2400" spc="-5" dirty="0">
                <a:latin typeface="Verdana"/>
                <a:cs typeface="Verdana"/>
              </a:rPr>
              <a:t>are </a:t>
            </a:r>
            <a:r>
              <a:rPr sz="2400" dirty="0">
                <a:latin typeface="Verdana"/>
                <a:cs typeface="Verdana"/>
              </a:rPr>
              <a:t>fax modems, </a:t>
            </a:r>
            <a:r>
              <a:rPr sz="2400" spc="9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which</a:t>
            </a:r>
            <a:endParaRPr sz="2400">
              <a:latin typeface="Verdana"/>
              <a:cs typeface="Verdana"/>
            </a:endParaRPr>
          </a:p>
          <a:p>
            <a:pPr marR="5080" algn="r">
              <a:lnSpc>
                <a:spcPts val="2855"/>
              </a:lnSpc>
            </a:pPr>
            <a:r>
              <a:rPr sz="2400" spc="5" dirty="0">
                <a:latin typeface="Verdana"/>
                <a:cs typeface="Verdana"/>
              </a:rPr>
              <a:t>means</a:t>
            </a:r>
            <a:r>
              <a:rPr sz="2400" spc="365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that</a:t>
            </a:r>
            <a:r>
              <a:rPr sz="2400" spc="365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they</a:t>
            </a:r>
            <a:r>
              <a:rPr sz="2400" spc="37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can</a:t>
            </a:r>
            <a:r>
              <a:rPr sz="2400" spc="37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send</a:t>
            </a:r>
            <a:r>
              <a:rPr sz="2400" spc="38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and</a:t>
            </a:r>
            <a:r>
              <a:rPr sz="2400" spc="365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receive</a:t>
            </a:r>
            <a:r>
              <a:rPr sz="2400" spc="39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faxes</a:t>
            </a:r>
            <a:r>
              <a:rPr sz="2400" spc="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98882"/>
            <a:ext cx="4217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Digital</a:t>
            </a:r>
            <a:r>
              <a:rPr sz="3600" spc="-40" dirty="0"/>
              <a:t> </a:t>
            </a:r>
            <a:r>
              <a:rPr sz="3600" spc="-5" dirty="0"/>
              <a:t>Connection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93444" y="641045"/>
            <a:ext cx="7533640" cy="415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ts val="2855"/>
              </a:lnSpc>
              <a:spcBef>
                <a:spcPts val="1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connection between the </a:t>
            </a:r>
            <a:r>
              <a:rPr sz="2400" dirty="0">
                <a:latin typeface="Verdana"/>
                <a:cs typeface="Verdana"/>
              </a:rPr>
              <a:t>modem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and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ts val="2855"/>
              </a:lnSpc>
            </a:pPr>
            <a:r>
              <a:rPr sz="2400" spc="-5" dirty="0">
                <a:latin typeface="Verdana"/>
                <a:cs typeface="Verdana"/>
              </a:rPr>
              <a:t>terminal/computer is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10" dirty="0">
                <a:latin typeface="Verdana"/>
                <a:cs typeface="Verdana"/>
              </a:rPr>
              <a:t>digital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connection.</a:t>
            </a:r>
            <a:endParaRPr sz="2400">
              <a:latin typeface="Verdana"/>
              <a:cs typeface="Verdana"/>
            </a:endParaRPr>
          </a:p>
          <a:p>
            <a:pPr marL="354965" marR="5080" indent="-342900">
              <a:lnSpc>
                <a:spcPct val="99000"/>
              </a:lnSpc>
              <a:spcBef>
                <a:spcPts val="107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basic connection consists </a:t>
            </a:r>
            <a:r>
              <a:rPr sz="2400" dirty="0">
                <a:latin typeface="Verdana"/>
                <a:cs typeface="Verdana"/>
              </a:rPr>
              <a:t>of a </a:t>
            </a:r>
            <a:r>
              <a:rPr sz="2400" spc="-5" dirty="0">
                <a:latin typeface="Verdana"/>
                <a:cs typeface="Verdana"/>
              </a:rPr>
              <a:t>Transmit </a:t>
            </a:r>
            <a:r>
              <a:rPr sz="2400" dirty="0">
                <a:latin typeface="Verdana"/>
                <a:cs typeface="Verdana"/>
              </a:rPr>
              <a:t>Data  </a:t>
            </a:r>
            <a:r>
              <a:rPr sz="2400" spc="-5" dirty="0">
                <a:latin typeface="Verdana"/>
                <a:cs typeface="Verdana"/>
              </a:rPr>
              <a:t>(TXD) </a:t>
            </a:r>
            <a:r>
              <a:rPr sz="2400" spc="-15" dirty="0">
                <a:latin typeface="Verdana"/>
                <a:cs typeface="Verdana"/>
              </a:rPr>
              <a:t>line,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Receive Data (RXD) </a:t>
            </a:r>
            <a:r>
              <a:rPr sz="2400" spc="-15" dirty="0">
                <a:latin typeface="Verdana"/>
                <a:cs typeface="Verdana"/>
              </a:rPr>
              <a:t>line </a:t>
            </a:r>
            <a:r>
              <a:rPr sz="2400" dirty="0">
                <a:latin typeface="Verdana"/>
                <a:cs typeface="Verdana"/>
              </a:rPr>
              <a:t>and  many hardware </a:t>
            </a:r>
            <a:r>
              <a:rPr sz="2400" spc="-5" dirty="0">
                <a:latin typeface="Verdana"/>
                <a:cs typeface="Verdana"/>
              </a:rPr>
              <a:t>handshaking </a:t>
            </a:r>
            <a:r>
              <a:rPr sz="2400" dirty="0">
                <a:latin typeface="Verdana"/>
                <a:cs typeface="Verdana"/>
              </a:rPr>
              <a:t>control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lines</a:t>
            </a:r>
            <a:r>
              <a:rPr sz="3200" spc="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54965" marR="73660" indent="-342900">
              <a:lnSpc>
                <a:spcPct val="100000"/>
              </a:lnSpc>
              <a:spcBef>
                <a:spcPts val="106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control </a:t>
            </a:r>
            <a:r>
              <a:rPr sz="2400" spc="-10" dirty="0">
                <a:latin typeface="Verdana"/>
                <a:cs typeface="Verdana"/>
              </a:rPr>
              <a:t>lines </a:t>
            </a:r>
            <a:r>
              <a:rPr sz="2400" spc="-5" dirty="0">
                <a:latin typeface="Verdana"/>
                <a:cs typeface="Verdana"/>
              </a:rPr>
              <a:t>determine whose </a:t>
            </a:r>
            <a:r>
              <a:rPr sz="2400" dirty="0">
                <a:latin typeface="Verdana"/>
                <a:cs typeface="Verdana"/>
              </a:rPr>
              <a:t>turn </a:t>
            </a:r>
            <a:r>
              <a:rPr sz="2400" spc="-10" dirty="0">
                <a:latin typeface="Verdana"/>
                <a:cs typeface="Verdana"/>
              </a:rPr>
              <a:t>it </a:t>
            </a:r>
            <a:r>
              <a:rPr sz="2400" spc="-5" dirty="0">
                <a:latin typeface="Verdana"/>
                <a:cs typeface="Verdana"/>
              </a:rPr>
              <a:t>is to  talk (modem or terminal), if the  terminal/computer is turned </a:t>
            </a:r>
            <a:r>
              <a:rPr sz="2400" dirty="0">
                <a:latin typeface="Verdana"/>
                <a:cs typeface="Verdana"/>
              </a:rPr>
              <a:t>on, </a:t>
            </a:r>
            <a:r>
              <a:rPr sz="2400" spc="-5" dirty="0">
                <a:latin typeface="Verdana"/>
                <a:cs typeface="Verdana"/>
              </a:rPr>
              <a:t>if the </a:t>
            </a:r>
            <a:r>
              <a:rPr sz="2400" dirty="0">
                <a:latin typeface="Verdana"/>
                <a:cs typeface="Verdana"/>
              </a:rPr>
              <a:t>modem  </a:t>
            </a:r>
            <a:r>
              <a:rPr sz="2400" spc="-5" dirty="0">
                <a:latin typeface="Verdana"/>
                <a:cs typeface="Verdana"/>
              </a:rPr>
              <a:t>is turned </a:t>
            </a:r>
            <a:r>
              <a:rPr sz="2400" dirty="0">
                <a:latin typeface="Verdana"/>
                <a:cs typeface="Verdana"/>
              </a:rPr>
              <a:t>on, </a:t>
            </a:r>
            <a:r>
              <a:rPr sz="2400" spc="-5" dirty="0">
                <a:latin typeface="Verdana"/>
                <a:cs typeface="Verdana"/>
              </a:rPr>
              <a:t>if there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connection</a:t>
            </a:r>
            <a:r>
              <a:rPr sz="2400" spc="8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to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730"/>
              </a:spcBef>
            </a:pPr>
            <a:r>
              <a:rPr sz="2400" dirty="0">
                <a:latin typeface="Verdana"/>
                <a:cs typeface="Verdana"/>
              </a:rPr>
              <a:t>another modem,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etc.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752975"/>
            <a:ext cx="7391400" cy="210502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9661"/>
            <a:ext cx="4307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Analog</a:t>
            </a:r>
            <a:r>
              <a:rPr sz="3600" spc="-105" dirty="0"/>
              <a:t> </a:t>
            </a:r>
            <a:r>
              <a:rPr sz="3600" spc="-5" dirty="0"/>
              <a:t>Connection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45844" y="717550"/>
            <a:ext cx="7480300" cy="3932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4965" marR="248285" indent="-342900">
              <a:lnSpc>
                <a:spcPct val="99000"/>
              </a:lnSpc>
              <a:spcBef>
                <a:spcPts val="12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connection between the </a:t>
            </a:r>
            <a:r>
              <a:rPr sz="2400" dirty="0">
                <a:latin typeface="Verdana"/>
                <a:cs typeface="Verdana"/>
              </a:rPr>
              <a:t>modem and the  outside </a:t>
            </a:r>
            <a:r>
              <a:rPr sz="2400" spc="-10" dirty="0">
                <a:latin typeface="Verdana"/>
                <a:cs typeface="Verdana"/>
              </a:rPr>
              <a:t>world </a:t>
            </a:r>
            <a:r>
              <a:rPr sz="2400" spc="-5" dirty="0">
                <a:latin typeface="Verdana"/>
                <a:cs typeface="Verdana"/>
              </a:rPr>
              <a:t>(the </a:t>
            </a:r>
            <a:r>
              <a:rPr sz="2400" dirty="0">
                <a:latin typeface="Verdana"/>
                <a:cs typeface="Verdana"/>
              </a:rPr>
              <a:t>phone </a:t>
            </a:r>
            <a:r>
              <a:rPr sz="2400" spc="-10" dirty="0">
                <a:latin typeface="Verdana"/>
                <a:cs typeface="Verdana"/>
              </a:rPr>
              <a:t>line) </a:t>
            </a:r>
            <a:r>
              <a:rPr sz="2400" spc="-5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an </a:t>
            </a:r>
            <a:r>
              <a:rPr sz="2400" spc="-5" dirty="0">
                <a:latin typeface="Verdana"/>
                <a:cs typeface="Verdana"/>
              </a:rPr>
              <a:t>analog  connection.</a:t>
            </a:r>
            <a:endParaRPr sz="2400">
              <a:latin typeface="Verdana"/>
              <a:cs typeface="Verdana"/>
            </a:endParaRPr>
          </a:p>
          <a:p>
            <a:pPr marL="354965" marR="83185" indent="-342900">
              <a:lnSpc>
                <a:spcPct val="100000"/>
              </a:lnSpc>
              <a:spcBef>
                <a:spcPts val="101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voice </a:t>
            </a:r>
            <a:r>
              <a:rPr sz="2400" dirty="0">
                <a:latin typeface="Verdana"/>
                <a:cs typeface="Verdana"/>
              </a:rPr>
              <a:t>channel has a </a:t>
            </a:r>
            <a:r>
              <a:rPr sz="2400" spc="-5" dirty="0">
                <a:latin typeface="Verdana"/>
                <a:cs typeface="Verdana"/>
              </a:rPr>
              <a:t>bandwidth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Arial"/>
                <a:cs typeface="Arial"/>
              </a:rPr>
              <a:t>0</a:t>
            </a:r>
            <a:r>
              <a:rPr sz="2400" spc="-5" dirty="0">
                <a:latin typeface="Verdana"/>
                <a:cs typeface="Verdana"/>
              </a:rPr>
              <a:t>-</a:t>
            </a:r>
            <a:r>
              <a:rPr sz="2400" spc="-5" dirty="0">
                <a:latin typeface="Arial"/>
                <a:cs typeface="Arial"/>
              </a:rPr>
              <a:t>4 </a:t>
            </a:r>
            <a:r>
              <a:rPr sz="2400" spc="-5" dirty="0">
                <a:latin typeface="Verdana"/>
                <a:cs typeface="Verdana"/>
              </a:rPr>
              <a:t>kHz  </a:t>
            </a:r>
            <a:r>
              <a:rPr sz="2400" dirty="0">
                <a:latin typeface="Verdana"/>
                <a:cs typeface="Verdana"/>
              </a:rPr>
              <a:t>but </a:t>
            </a:r>
            <a:r>
              <a:rPr sz="2400" spc="-5" dirty="0">
                <a:latin typeface="Verdana"/>
                <a:cs typeface="Verdana"/>
              </a:rPr>
              <a:t>only </a:t>
            </a:r>
            <a:r>
              <a:rPr sz="2400" spc="-5" dirty="0">
                <a:latin typeface="Arial"/>
                <a:cs typeface="Arial"/>
              </a:rPr>
              <a:t>300 </a:t>
            </a:r>
            <a:r>
              <a:rPr sz="2400" dirty="0">
                <a:latin typeface="Verdana"/>
                <a:cs typeface="Verdana"/>
              </a:rPr>
              <a:t>- </a:t>
            </a:r>
            <a:r>
              <a:rPr sz="2400" spc="-5" dirty="0">
                <a:latin typeface="Arial"/>
                <a:cs typeface="Arial"/>
              </a:rPr>
              <a:t>3400 </a:t>
            </a:r>
            <a:r>
              <a:rPr sz="2400" spc="-5" dirty="0">
                <a:latin typeface="Verdana"/>
                <a:cs typeface="Verdana"/>
              </a:rPr>
              <a:t>Hz is usable </a:t>
            </a:r>
            <a:r>
              <a:rPr sz="2400" dirty="0">
                <a:latin typeface="Verdana"/>
                <a:cs typeface="Verdana"/>
              </a:rPr>
              <a:t>for </a:t>
            </a:r>
            <a:r>
              <a:rPr sz="2400" spc="-5" dirty="0">
                <a:latin typeface="Verdana"/>
                <a:cs typeface="Verdana"/>
              </a:rPr>
              <a:t>data  communications.</a:t>
            </a:r>
            <a:endParaRPr sz="2400">
              <a:latin typeface="Verdana"/>
              <a:cs typeface="Verdana"/>
            </a:endParaRPr>
          </a:p>
          <a:p>
            <a:pPr marL="354965" marR="5080" indent="-342900">
              <a:lnSpc>
                <a:spcPct val="100000"/>
              </a:lnSpc>
              <a:spcBef>
                <a:spcPts val="104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modem </a:t>
            </a:r>
            <a:r>
              <a:rPr sz="2400" spc="-5" dirty="0">
                <a:latin typeface="Verdana"/>
                <a:cs typeface="Verdana"/>
              </a:rPr>
              <a:t>converts digital </a:t>
            </a:r>
            <a:r>
              <a:rPr sz="2400" spc="-10" dirty="0">
                <a:latin typeface="Verdana"/>
                <a:cs typeface="Verdana"/>
              </a:rPr>
              <a:t>information </a:t>
            </a:r>
            <a:r>
              <a:rPr sz="2400" spc="-15" dirty="0">
                <a:latin typeface="Verdana"/>
                <a:cs typeface="Verdana"/>
              </a:rPr>
              <a:t>into  </a:t>
            </a:r>
            <a:r>
              <a:rPr sz="2400" spc="-5" dirty="0">
                <a:latin typeface="Verdana"/>
                <a:cs typeface="Verdana"/>
              </a:rPr>
              <a:t>tones (frequencies) for transmitting through  the </a:t>
            </a:r>
            <a:r>
              <a:rPr sz="2400" dirty="0">
                <a:latin typeface="Verdana"/>
                <a:cs typeface="Verdana"/>
              </a:rPr>
              <a:t>phone </a:t>
            </a:r>
            <a:r>
              <a:rPr sz="2400" spc="-5" dirty="0">
                <a:latin typeface="Verdana"/>
                <a:cs typeface="Verdana"/>
              </a:rPr>
              <a:t>lines. </a:t>
            </a:r>
            <a:r>
              <a:rPr sz="2400" dirty="0">
                <a:latin typeface="Verdana"/>
                <a:cs typeface="Verdana"/>
              </a:rPr>
              <a:t>The tones are </a:t>
            </a:r>
            <a:r>
              <a:rPr sz="2400" spc="-5" dirty="0">
                <a:latin typeface="Verdana"/>
                <a:cs typeface="Verdana"/>
              </a:rPr>
              <a:t>in the </a:t>
            </a:r>
            <a:r>
              <a:rPr sz="2400" spc="-5" dirty="0">
                <a:latin typeface="Arial"/>
                <a:cs typeface="Arial"/>
              </a:rPr>
              <a:t>300</a:t>
            </a:r>
            <a:r>
              <a:rPr sz="2400" spc="-5" dirty="0">
                <a:latin typeface="Verdana"/>
                <a:cs typeface="Verdana"/>
              </a:rPr>
              <a:t>-</a:t>
            </a:r>
            <a:r>
              <a:rPr sz="2400" spc="-5" dirty="0">
                <a:latin typeface="Arial"/>
                <a:cs typeface="Arial"/>
              </a:rPr>
              <a:t>3400  </a:t>
            </a:r>
            <a:r>
              <a:rPr sz="2400" spc="-5" dirty="0">
                <a:latin typeface="Verdana"/>
                <a:cs typeface="Verdana"/>
              </a:rPr>
              <a:t>Hz Voice</a:t>
            </a:r>
            <a:r>
              <a:rPr sz="2400" dirty="0">
                <a:latin typeface="Verdana"/>
                <a:cs typeface="Verdana"/>
              </a:rPr>
              <a:t> Band.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4648200"/>
            <a:ext cx="7696200" cy="19812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699261"/>
            <a:ext cx="4479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Types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Modems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1545240"/>
            <a:ext cx="7289800" cy="470344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3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latin typeface="Verdana"/>
                <a:cs typeface="Verdana"/>
              </a:rPr>
              <a:t>External</a:t>
            </a:r>
            <a:r>
              <a:rPr sz="2800" spc="2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Modem</a:t>
            </a:r>
            <a:endParaRPr sz="2800">
              <a:latin typeface="Verdana"/>
              <a:cs typeface="Verdana"/>
            </a:endParaRPr>
          </a:p>
          <a:p>
            <a:pPr marL="756285" marR="5080" lvl="1" indent="-287020">
              <a:lnSpc>
                <a:spcPct val="99000"/>
              </a:lnSpc>
              <a:spcBef>
                <a:spcPts val="56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Verdana"/>
                <a:cs typeface="Verdana"/>
              </a:rPr>
              <a:t>External </a:t>
            </a:r>
            <a:r>
              <a:rPr sz="2400" dirty="0">
                <a:latin typeface="Verdana"/>
                <a:cs typeface="Verdana"/>
              </a:rPr>
              <a:t>modems </a:t>
            </a:r>
            <a:r>
              <a:rPr sz="2400" spc="-5" dirty="0">
                <a:latin typeface="Verdana"/>
                <a:cs typeface="Verdana"/>
              </a:rPr>
              <a:t>sit </a:t>
            </a:r>
            <a:r>
              <a:rPr sz="2400" dirty="0">
                <a:latin typeface="Verdana"/>
                <a:cs typeface="Verdana"/>
              </a:rPr>
              <a:t>next </a:t>
            </a:r>
            <a:r>
              <a:rPr sz="2400" spc="-5" dirty="0">
                <a:latin typeface="Verdana"/>
                <a:cs typeface="Verdana"/>
              </a:rPr>
              <a:t>to the computer  </a:t>
            </a:r>
            <a:r>
              <a:rPr sz="2400" dirty="0">
                <a:latin typeface="Verdana"/>
                <a:cs typeface="Verdana"/>
              </a:rPr>
              <a:t>and connect </a:t>
            </a:r>
            <a:r>
              <a:rPr sz="2400" spc="-5" dirty="0">
                <a:latin typeface="Verdana"/>
                <a:cs typeface="Verdana"/>
              </a:rPr>
              <a:t>to the serial port </a:t>
            </a:r>
            <a:r>
              <a:rPr sz="2400" dirty="0">
                <a:latin typeface="Verdana"/>
                <a:cs typeface="Verdana"/>
              </a:rPr>
              <a:t>using a  </a:t>
            </a:r>
            <a:r>
              <a:rPr sz="2400" spc="-5" dirty="0">
                <a:latin typeface="Verdana"/>
                <a:cs typeface="Verdana"/>
              </a:rPr>
              <a:t>straight-through </a:t>
            </a:r>
            <a:r>
              <a:rPr sz="2400" spc="-10" dirty="0">
                <a:latin typeface="Verdana"/>
                <a:cs typeface="Verdana"/>
              </a:rPr>
              <a:t>serial</a:t>
            </a:r>
            <a:r>
              <a:rPr sz="2400" spc="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cable.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16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Internal Modem</a:t>
            </a:r>
            <a:endParaRPr sz="2800">
              <a:latin typeface="Verdana"/>
              <a:cs typeface="Verdana"/>
            </a:endParaRPr>
          </a:p>
          <a:p>
            <a:pPr marL="756285" marR="572770" lvl="1" indent="-287020" algn="just">
              <a:lnSpc>
                <a:spcPct val="99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Verdana"/>
                <a:cs typeface="Verdana"/>
              </a:rPr>
              <a:t>An </a:t>
            </a:r>
            <a:r>
              <a:rPr sz="2400" spc="-10" dirty="0">
                <a:latin typeface="Verdana"/>
                <a:cs typeface="Verdana"/>
              </a:rPr>
              <a:t>internal </a:t>
            </a:r>
            <a:r>
              <a:rPr sz="2400" dirty="0">
                <a:latin typeface="Verdana"/>
                <a:cs typeface="Verdana"/>
              </a:rPr>
              <a:t>modems </a:t>
            </a:r>
            <a:r>
              <a:rPr sz="2400" spc="-5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a plug-in </a:t>
            </a:r>
            <a:r>
              <a:rPr sz="2400" spc="-5" dirty="0">
                <a:latin typeface="Verdana"/>
                <a:cs typeface="Verdana"/>
              </a:rPr>
              <a:t>circuit  board that </a:t>
            </a:r>
            <a:r>
              <a:rPr sz="2400" dirty="0">
                <a:latin typeface="Verdana"/>
                <a:cs typeface="Verdana"/>
              </a:rPr>
              <a:t>sits </a:t>
            </a:r>
            <a:r>
              <a:rPr sz="2400" spc="-10" dirty="0">
                <a:latin typeface="Verdana"/>
                <a:cs typeface="Verdana"/>
              </a:rPr>
              <a:t>inside </a:t>
            </a:r>
            <a:r>
              <a:rPr sz="2400" spc="-5" dirty="0">
                <a:latin typeface="Verdana"/>
                <a:cs typeface="Verdana"/>
              </a:rPr>
              <a:t>the computer. </a:t>
            </a:r>
            <a:r>
              <a:rPr sz="2400" spc="-10" dirty="0">
                <a:latin typeface="Verdana"/>
                <a:cs typeface="Verdana"/>
              </a:rPr>
              <a:t>It  </a:t>
            </a:r>
            <a:r>
              <a:rPr sz="2400" spc="-5" dirty="0">
                <a:latin typeface="Verdana"/>
                <a:cs typeface="Verdana"/>
              </a:rPr>
              <a:t>incorporates the serial port</a:t>
            </a:r>
            <a:r>
              <a:rPr sz="2400" spc="6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on-board.</a:t>
            </a:r>
            <a:endParaRPr sz="2400">
              <a:latin typeface="Verdana"/>
              <a:cs typeface="Verdana"/>
            </a:endParaRPr>
          </a:p>
          <a:p>
            <a:pPr marL="756285" marR="499110" lvl="1" indent="-287020">
              <a:lnSpc>
                <a:spcPct val="106000"/>
              </a:lnSpc>
              <a:spcBef>
                <a:spcPts val="88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Verdana"/>
                <a:cs typeface="Verdana"/>
              </a:rPr>
              <a:t>They are </a:t>
            </a:r>
            <a:r>
              <a:rPr sz="2400" spc="-15" dirty="0">
                <a:latin typeface="Verdana"/>
                <a:cs typeface="Verdana"/>
              </a:rPr>
              <a:t>less </a:t>
            </a:r>
            <a:r>
              <a:rPr sz="2400" spc="-5" dirty="0">
                <a:latin typeface="Verdana"/>
                <a:cs typeface="Verdana"/>
              </a:rPr>
              <a:t>expensive than external  </a:t>
            </a:r>
            <a:r>
              <a:rPr sz="2400" dirty="0">
                <a:latin typeface="Verdana"/>
                <a:cs typeface="Verdana"/>
              </a:rPr>
              <a:t>modems </a:t>
            </a:r>
            <a:r>
              <a:rPr sz="2400" spc="-5" dirty="0">
                <a:latin typeface="Verdana"/>
                <a:cs typeface="Verdana"/>
              </a:rPr>
              <a:t>because </a:t>
            </a:r>
            <a:r>
              <a:rPr sz="2400" dirty="0">
                <a:latin typeface="Verdana"/>
                <a:cs typeface="Verdana"/>
              </a:rPr>
              <a:t>they do not </a:t>
            </a:r>
            <a:r>
              <a:rPr sz="2400" spc="-10" dirty="0">
                <a:latin typeface="Verdana"/>
                <a:cs typeface="Verdana"/>
              </a:rPr>
              <a:t>require </a:t>
            </a:r>
            <a:r>
              <a:rPr sz="2400" dirty="0">
                <a:latin typeface="Verdana"/>
                <a:cs typeface="Verdana"/>
              </a:rPr>
              <a:t>a  </a:t>
            </a:r>
            <a:r>
              <a:rPr sz="2400" spc="-5" dirty="0">
                <a:latin typeface="Verdana"/>
                <a:cs typeface="Verdana"/>
              </a:rPr>
              <a:t>case, power supply </a:t>
            </a:r>
            <a:r>
              <a:rPr sz="2400" dirty="0">
                <a:latin typeface="Verdana"/>
                <a:cs typeface="Verdana"/>
              </a:rPr>
              <a:t>and serial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cable.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92405"/>
            <a:ext cx="5754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Telecommunications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036065"/>
            <a:ext cx="7751445" cy="437324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14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Telephones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networking work </a:t>
            </a:r>
            <a:r>
              <a:rPr sz="2400" dirty="0">
                <a:latin typeface="Verdana"/>
                <a:cs typeface="Verdana"/>
              </a:rPr>
              <a:t>hand </a:t>
            </a:r>
            <a:r>
              <a:rPr sz="2400" spc="-10" dirty="0">
                <a:latin typeface="Verdana"/>
                <a:cs typeface="Verdana"/>
              </a:rPr>
              <a:t>in</a:t>
            </a:r>
            <a:r>
              <a:rPr sz="2400" spc="9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hand.</a:t>
            </a:r>
            <a:endParaRPr sz="2400">
              <a:latin typeface="Verdana"/>
              <a:cs typeface="Verdana"/>
            </a:endParaRPr>
          </a:p>
          <a:p>
            <a:pPr marL="354965" marR="5080" indent="-342900">
              <a:lnSpc>
                <a:spcPct val="99000"/>
              </a:lnSpc>
              <a:spcBef>
                <a:spcPts val="10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common goal is to join distantly located  Local Area Networks </a:t>
            </a:r>
            <a:r>
              <a:rPr sz="2400" spc="-15" dirty="0">
                <a:latin typeface="Verdana"/>
                <a:cs typeface="Verdana"/>
              </a:rPr>
              <a:t>into </a:t>
            </a:r>
            <a:r>
              <a:rPr sz="2400" spc="-5" dirty="0">
                <a:latin typeface="Verdana"/>
                <a:cs typeface="Verdana"/>
              </a:rPr>
              <a:t>Metropolitan </a:t>
            </a:r>
            <a:r>
              <a:rPr sz="2400" dirty="0">
                <a:latin typeface="Verdana"/>
                <a:cs typeface="Verdana"/>
              </a:rPr>
              <a:t>and Wide  Area </a:t>
            </a:r>
            <a:r>
              <a:rPr sz="2400" spc="-5" dirty="0">
                <a:latin typeface="Verdana"/>
                <a:cs typeface="Verdana"/>
              </a:rPr>
              <a:t>Networks (MANs </a:t>
            </a:r>
            <a:r>
              <a:rPr sz="2400" dirty="0">
                <a:latin typeface="Verdana"/>
                <a:cs typeface="Verdana"/>
              </a:rPr>
              <a:t>and</a:t>
            </a:r>
            <a:r>
              <a:rPr sz="2400" spc="-5" dirty="0">
                <a:latin typeface="Verdana"/>
                <a:cs typeface="Verdana"/>
              </a:rPr>
              <a:t> WANs).</a:t>
            </a:r>
            <a:endParaRPr sz="2400">
              <a:latin typeface="Verdana"/>
              <a:cs typeface="Verdana"/>
            </a:endParaRPr>
          </a:p>
          <a:p>
            <a:pPr marL="354965" marR="542290" indent="-342900">
              <a:lnSpc>
                <a:spcPts val="2840"/>
              </a:lnSpc>
              <a:spcBef>
                <a:spcPts val="11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Talking to someone </a:t>
            </a:r>
            <a:r>
              <a:rPr sz="2400" dirty="0">
                <a:latin typeface="Verdana"/>
                <a:cs typeface="Verdana"/>
              </a:rPr>
              <a:t>on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phone uses </a:t>
            </a:r>
            <a:r>
              <a:rPr sz="2400" spc="-5" dirty="0">
                <a:latin typeface="Verdana"/>
                <a:cs typeface="Verdana"/>
              </a:rPr>
              <a:t>voice  channels.</a:t>
            </a:r>
            <a:endParaRPr sz="2400">
              <a:latin typeface="Verdana"/>
              <a:cs typeface="Verdana"/>
            </a:endParaRPr>
          </a:p>
          <a:p>
            <a:pPr marL="354965" marR="699770" indent="-342900">
              <a:lnSpc>
                <a:spcPts val="2830"/>
              </a:lnSpc>
              <a:spcBef>
                <a:spcPts val="109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We use </a:t>
            </a:r>
            <a:r>
              <a:rPr sz="2400" spc="-10" dirty="0">
                <a:latin typeface="Verdana"/>
                <a:cs typeface="Verdana"/>
              </a:rPr>
              <a:t>voice </a:t>
            </a:r>
            <a:r>
              <a:rPr sz="2400" spc="-5" dirty="0">
                <a:latin typeface="Verdana"/>
                <a:cs typeface="Verdana"/>
              </a:rPr>
              <a:t>channels for </a:t>
            </a:r>
            <a:r>
              <a:rPr sz="2400" dirty="0">
                <a:latin typeface="Verdana"/>
                <a:cs typeface="Verdana"/>
              </a:rPr>
              <a:t>modem  </a:t>
            </a:r>
            <a:r>
              <a:rPr sz="2400" spc="-5" dirty="0">
                <a:latin typeface="Verdana"/>
                <a:cs typeface="Verdana"/>
              </a:rPr>
              <a:t>communications to connect to the</a:t>
            </a:r>
            <a:r>
              <a:rPr sz="2400" spc="1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Internet.</a:t>
            </a:r>
            <a:endParaRPr sz="2400">
              <a:latin typeface="Verdana"/>
              <a:cs typeface="Verdana"/>
            </a:endParaRPr>
          </a:p>
          <a:p>
            <a:pPr marL="354965" marR="178435" indent="-342900">
              <a:lnSpc>
                <a:spcPct val="112000"/>
              </a:lnSpc>
              <a:spcBef>
                <a:spcPts val="62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Due </a:t>
            </a:r>
            <a:r>
              <a:rPr sz="2400" spc="-5" dirty="0">
                <a:latin typeface="Verdana"/>
                <a:cs typeface="Verdana"/>
              </a:rPr>
              <a:t>to the bandwidth limits </a:t>
            </a:r>
            <a:r>
              <a:rPr sz="2400" dirty="0">
                <a:latin typeface="Verdana"/>
                <a:cs typeface="Verdana"/>
              </a:rPr>
              <a:t>on </a:t>
            </a:r>
            <a:r>
              <a:rPr sz="2400" spc="-10" dirty="0">
                <a:latin typeface="Verdana"/>
                <a:cs typeface="Verdana"/>
              </a:rPr>
              <a:t>voice </a:t>
            </a:r>
            <a:r>
              <a:rPr sz="2400" spc="-5" dirty="0">
                <a:latin typeface="Verdana"/>
                <a:cs typeface="Verdana"/>
              </a:rPr>
              <a:t>channels,  the data </a:t>
            </a:r>
            <a:r>
              <a:rPr sz="2400" dirty="0">
                <a:latin typeface="Verdana"/>
                <a:cs typeface="Verdana"/>
              </a:rPr>
              <a:t>transfer </a:t>
            </a:r>
            <a:r>
              <a:rPr sz="2400" spc="-5" dirty="0">
                <a:latin typeface="Verdana"/>
                <a:cs typeface="Verdana"/>
              </a:rPr>
              <a:t>rate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spc="-5" dirty="0">
                <a:latin typeface="Verdana"/>
                <a:cs typeface="Verdana"/>
              </a:rPr>
              <a:t>relatively </a:t>
            </a:r>
            <a:r>
              <a:rPr sz="2400" dirty="0">
                <a:latin typeface="Verdana"/>
                <a:cs typeface="Verdana"/>
              </a:rPr>
              <a:t>slow.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667257"/>
            <a:ext cx="4288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Voice</a:t>
            </a:r>
            <a:r>
              <a:rPr sz="4400" spc="-60" dirty="0"/>
              <a:t> </a:t>
            </a:r>
            <a:r>
              <a:rPr sz="4400" spc="-5" dirty="0"/>
              <a:t>Channels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2013026"/>
            <a:ext cx="7488555" cy="207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855"/>
              </a:lnSpc>
              <a:spcBef>
                <a:spcPts val="1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Voice </a:t>
            </a:r>
            <a:r>
              <a:rPr sz="2400" dirty="0">
                <a:latin typeface="Verdana"/>
                <a:cs typeface="Verdana"/>
              </a:rPr>
              <a:t>Channel: </a:t>
            </a:r>
            <a:r>
              <a:rPr sz="2400" spc="-5" dirty="0">
                <a:latin typeface="Verdana"/>
                <a:cs typeface="Verdana"/>
              </a:rPr>
              <a:t>Dial-up connection through</a:t>
            </a:r>
            <a:r>
              <a:rPr sz="2400" spc="114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ts val="2855"/>
              </a:lnSpc>
            </a:pPr>
            <a:r>
              <a:rPr sz="2400" dirty="0">
                <a:latin typeface="Verdana"/>
                <a:cs typeface="Verdana"/>
              </a:rPr>
              <a:t>modem </a:t>
            </a:r>
            <a:r>
              <a:rPr sz="2400" spc="-5" dirty="0">
                <a:latin typeface="Verdana"/>
                <a:cs typeface="Verdana"/>
              </a:rPr>
              <a:t>using </a:t>
            </a:r>
            <a:r>
              <a:rPr sz="2400" dirty="0">
                <a:latin typeface="Verdana"/>
                <a:cs typeface="Verdana"/>
              </a:rPr>
              <a:t>standard </a:t>
            </a:r>
            <a:r>
              <a:rPr sz="2400" spc="-5" dirty="0">
                <a:latin typeface="Verdana"/>
                <a:cs typeface="Verdana"/>
              </a:rPr>
              <a:t>telephone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lines.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ts val="2840"/>
              </a:lnSpc>
              <a:spcBef>
                <a:spcPts val="117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Typical </a:t>
            </a:r>
            <a:r>
              <a:rPr sz="2400" spc="-10" dirty="0">
                <a:latin typeface="Verdana"/>
                <a:cs typeface="Verdana"/>
              </a:rPr>
              <a:t>voice </a:t>
            </a:r>
            <a:r>
              <a:rPr sz="2400" dirty="0">
                <a:latin typeface="Verdana"/>
                <a:cs typeface="Verdana"/>
              </a:rPr>
              <a:t>channel </a:t>
            </a:r>
            <a:r>
              <a:rPr sz="2400" spc="-5" dirty="0">
                <a:latin typeface="Verdana"/>
                <a:cs typeface="Verdana"/>
              </a:rPr>
              <a:t>communication rates  are: </a:t>
            </a:r>
            <a:r>
              <a:rPr sz="2400" dirty="0">
                <a:latin typeface="Arial"/>
                <a:cs typeface="Arial"/>
              </a:rPr>
              <a:t>300</a:t>
            </a:r>
            <a:r>
              <a:rPr sz="2400" dirty="0">
                <a:latin typeface="Verdana"/>
                <a:cs typeface="Verdana"/>
              </a:rPr>
              <a:t>, </a:t>
            </a:r>
            <a:r>
              <a:rPr sz="2400" spc="-5" dirty="0">
                <a:latin typeface="Arial"/>
                <a:cs typeface="Arial"/>
              </a:rPr>
              <a:t>1200</a:t>
            </a:r>
            <a:r>
              <a:rPr sz="2400" spc="-5" dirty="0">
                <a:latin typeface="Verdana"/>
                <a:cs typeface="Verdana"/>
              </a:rPr>
              <a:t>, </a:t>
            </a:r>
            <a:r>
              <a:rPr sz="2400" spc="-5" dirty="0">
                <a:latin typeface="Arial"/>
                <a:cs typeface="Arial"/>
              </a:rPr>
              <a:t>2400</a:t>
            </a:r>
            <a:r>
              <a:rPr sz="2400" spc="-5" dirty="0">
                <a:latin typeface="Verdana"/>
                <a:cs typeface="Verdana"/>
              </a:rPr>
              <a:t>, </a:t>
            </a:r>
            <a:r>
              <a:rPr sz="2400" dirty="0">
                <a:latin typeface="Arial"/>
                <a:cs typeface="Arial"/>
              </a:rPr>
              <a:t>9600</a:t>
            </a:r>
            <a:r>
              <a:rPr sz="2400" dirty="0">
                <a:latin typeface="Verdana"/>
                <a:cs typeface="Verdana"/>
              </a:rPr>
              <a:t>, </a:t>
            </a:r>
            <a:r>
              <a:rPr sz="2400" spc="-5" dirty="0">
                <a:latin typeface="Arial"/>
                <a:cs typeface="Arial"/>
              </a:rPr>
              <a:t>14</a:t>
            </a:r>
            <a:r>
              <a:rPr sz="2400" spc="-5" dirty="0">
                <a:latin typeface="Verdana"/>
                <a:cs typeface="Verdana"/>
              </a:rPr>
              <a:t>.</a:t>
            </a:r>
            <a:r>
              <a:rPr sz="2400" spc="-5" dirty="0">
                <a:latin typeface="Arial"/>
                <a:cs typeface="Arial"/>
              </a:rPr>
              <a:t>4</a:t>
            </a:r>
            <a:r>
              <a:rPr sz="2400" spc="-5" dirty="0">
                <a:latin typeface="Verdana"/>
                <a:cs typeface="Verdana"/>
              </a:rPr>
              <a:t>k, </a:t>
            </a:r>
            <a:r>
              <a:rPr sz="2400" dirty="0">
                <a:latin typeface="Arial"/>
                <a:cs typeface="Arial"/>
              </a:rPr>
              <a:t>19</a:t>
            </a:r>
            <a:r>
              <a:rPr sz="2400" dirty="0">
                <a:latin typeface="Verdana"/>
                <a:cs typeface="Verdana"/>
              </a:rPr>
              <a:t>.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dirty="0">
                <a:latin typeface="Verdana"/>
                <a:cs typeface="Verdana"/>
              </a:rPr>
              <a:t>k,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dirty="0">
                <a:latin typeface="Arial"/>
                <a:cs typeface="Arial"/>
              </a:rPr>
              <a:t>28</a:t>
            </a:r>
            <a:r>
              <a:rPr sz="2400" dirty="0">
                <a:latin typeface="Verdana"/>
                <a:cs typeface="Verdana"/>
              </a:rPr>
              <a:t>.</a:t>
            </a:r>
            <a:r>
              <a:rPr sz="2400" dirty="0">
                <a:latin typeface="Arial"/>
                <a:cs typeface="Arial"/>
              </a:rPr>
              <a:t>8</a:t>
            </a:r>
            <a:r>
              <a:rPr sz="2400" dirty="0">
                <a:latin typeface="Verdana"/>
                <a:cs typeface="Verdana"/>
              </a:rPr>
              <a:t>k,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685"/>
              </a:spcBef>
            </a:pPr>
            <a:r>
              <a:rPr sz="2400" spc="-5" dirty="0">
                <a:latin typeface="Arial"/>
                <a:cs typeface="Arial"/>
              </a:rPr>
              <a:t>33</a:t>
            </a:r>
            <a:r>
              <a:rPr sz="2400" spc="-5" dirty="0">
                <a:latin typeface="Verdana"/>
                <a:cs typeface="Verdana"/>
              </a:rPr>
              <a:t>.</a:t>
            </a:r>
            <a:r>
              <a:rPr sz="2400" spc="-5" dirty="0">
                <a:latin typeface="Arial"/>
                <a:cs typeface="Arial"/>
              </a:rPr>
              <a:t>6</a:t>
            </a:r>
            <a:r>
              <a:rPr sz="2400" spc="-5" dirty="0">
                <a:latin typeface="Verdana"/>
                <a:cs typeface="Verdana"/>
              </a:rPr>
              <a:t>k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Arial"/>
                <a:cs typeface="Arial"/>
              </a:rPr>
              <a:t>56 </a:t>
            </a:r>
            <a:r>
              <a:rPr sz="2400" dirty="0">
                <a:latin typeface="Verdana"/>
                <a:cs typeface="Verdana"/>
              </a:rPr>
              <a:t>kbps </a:t>
            </a:r>
            <a:r>
              <a:rPr sz="2400" spc="-5" dirty="0">
                <a:latin typeface="Verdana"/>
                <a:cs typeface="Verdana"/>
              </a:rPr>
              <a:t>(bits </a:t>
            </a:r>
            <a:r>
              <a:rPr sz="2400" dirty="0">
                <a:latin typeface="Verdana"/>
                <a:cs typeface="Verdana"/>
              </a:rPr>
              <a:t>per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second).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667257"/>
            <a:ext cx="41071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Data</a:t>
            </a:r>
            <a:r>
              <a:rPr sz="4400" spc="-95" dirty="0"/>
              <a:t> </a:t>
            </a:r>
            <a:r>
              <a:rPr sz="4400" spc="-5" dirty="0"/>
              <a:t>Channels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45844" y="1784350"/>
            <a:ext cx="7865109" cy="44246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4965" marR="1299845" indent="-342900">
              <a:lnSpc>
                <a:spcPts val="2840"/>
              </a:lnSpc>
              <a:spcBef>
                <a:spcPts val="22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Data </a:t>
            </a:r>
            <a:r>
              <a:rPr sz="2400" spc="-5" dirty="0">
                <a:latin typeface="Verdana"/>
                <a:cs typeface="Verdana"/>
              </a:rPr>
              <a:t>channels are dedicated </a:t>
            </a:r>
            <a:r>
              <a:rPr sz="2400" spc="-10" dirty="0">
                <a:latin typeface="Verdana"/>
                <a:cs typeface="Verdana"/>
              </a:rPr>
              <a:t>lines </a:t>
            </a:r>
            <a:r>
              <a:rPr sz="2400" spc="-5" dirty="0">
                <a:latin typeface="Verdana"/>
                <a:cs typeface="Verdana"/>
              </a:rPr>
              <a:t>for  communicating digitized </a:t>
            </a:r>
            <a:r>
              <a:rPr sz="2400" spc="-10" dirty="0">
                <a:latin typeface="Verdana"/>
                <a:cs typeface="Verdana"/>
              </a:rPr>
              <a:t>voice </a:t>
            </a:r>
            <a:r>
              <a:rPr sz="2400" dirty="0">
                <a:latin typeface="Verdana"/>
                <a:cs typeface="Verdana"/>
              </a:rPr>
              <a:t>and</a:t>
            </a:r>
            <a:r>
              <a:rPr sz="2400" spc="10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data.</a:t>
            </a:r>
            <a:endParaRPr sz="2400">
              <a:latin typeface="Verdana"/>
              <a:cs typeface="Verdana"/>
            </a:endParaRPr>
          </a:p>
          <a:p>
            <a:pPr marL="354965" marR="95250" indent="-342900">
              <a:lnSpc>
                <a:spcPct val="100000"/>
              </a:lnSpc>
              <a:spcBef>
                <a:spcPts val="91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At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end of </a:t>
            </a:r>
            <a:r>
              <a:rPr sz="2400" spc="-5" dirty="0">
                <a:latin typeface="Arial"/>
                <a:cs typeface="Arial"/>
              </a:rPr>
              <a:t>1996</a:t>
            </a:r>
            <a:r>
              <a:rPr sz="2400" spc="-5" dirty="0">
                <a:latin typeface="Verdana"/>
                <a:cs typeface="Verdana"/>
              </a:rPr>
              <a:t>, there was </a:t>
            </a:r>
            <a:r>
              <a:rPr sz="2400" dirty="0">
                <a:latin typeface="Verdana"/>
                <a:cs typeface="Verdana"/>
              </a:rPr>
              <a:t>a major </a:t>
            </a:r>
            <a:r>
              <a:rPr sz="2400" spc="-5" dirty="0">
                <a:latin typeface="Verdana"/>
                <a:cs typeface="Verdana"/>
              </a:rPr>
              <a:t>milestone  </a:t>
            </a:r>
            <a:r>
              <a:rPr sz="2400" dirty="0">
                <a:latin typeface="Verdana"/>
                <a:cs typeface="Verdana"/>
              </a:rPr>
              <a:t>when more </a:t>
            </a:r>
            <a:r>
              <a:rPr sz="2400" spc="-5" dirty="0">
                <a:latin typeface="Verdana"/>
                <a:cs typeface="Verdana"/>
              </a:rPr>
              <a:t>data was communicated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North  America's telecommunications system than  </a:t>
            </a:r>
            <a:r>
              <a:rPr sz="2400" spc="-10" dirty="0">
                <a:latin typeface="Verdana"/>
                <a:cs typeface="Verdana"/>
              </a:rPr>
              <a:t>voice.</a:t>
            </a:r>
            <a:endParaRPr sz="2400">
              <a:latin typeface="Verdana"/>
              <a:cs typeface="Verdana"/>
            </a:endParaRPr>
          </a:p>
          <a:p>
            <a:pPr marL="354965" marR="5080" indent="-342900">
              <a:lnSpc>
                <a:spcPct val="100000"/>
              </a:lnSpc>
              <a:spcBef>
                <a:spcPts val="104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Data Channels are </a:t>
            </a:r>
            <a:r>
              <a:rPr sz="2400" spc="-5" dirty="0">
                <a:latin typeface="Verdana"/>
                <a:cs typeface="Verdana"/>
              </a:rPr>
              <a:t>special communications  channels provided by </a:t>
            </a:r>
            <a:r>
              <a:rPr sz="2400" dirty="0">
                <a:latin typeface="Verdana"/>
                <a:cs typeface="Verdana"/>
              </a:rPr>
              <a:t>"common </a:t>
            </a:r>
            <a:r>
              <a:rPr sz="2400" spc="-5" dirty="0">
                <a:latin typeface="Verdana"/>
                <a:cs typeface="Verdana"/>
              </a:rPr>
              <a:t>carriers" </a:t>
            </a:r>
            <a:r>
              <a:rPr sz="2400" dirty="0">
                <a:latin typeface="Verdana"/>
                <a:cs typeface="Verdana"/>
              </a:rPr>
              <a:t>such as  </a:t>
            </a:r>
            <a:r>
              <a:rPr sz="2400" spc="-10" dirty="0">
                <a:latin typeface="Verdana"/>
                <a:cs typeface="Verdana"/>
              </a:rPr>
              <a:t>Telus, </a:t>
            </a:r>
            <a:r>
              <a:rPr sz="2400" dirty="0">
                <a:latin typeface="Verdana"/>
                <a:cs typeface="Verdana"/>
              </a:rPr>
              <a:t>Sprint, </a:t>
            </a:r>
            <a:r>
              <a:rPr sz="2400" spc="-5" dirty="0">
                <a:latin typeface="Verdana"/>
                <a:cs typeface="Verdana"/>
              </a:rPr>
              <a:t>Bell Canada, AT&amp;T, </a:t>
            </a:r>
            <a:r>
              <a:rPr sz="2400" dirty="0">
                <a:latin typeface="Verdana"/>
                <a:cs typeface="Verdana"/>
              </a:rPr>
              <a:t>etc. </a:t>
            </a:r>
            <a:r>
              <a:rPr sz="2400" spc="-5" dirty="0">
                <a:latin typeface="Verdana"/>
                <a:cs typeface="Verdana"/>
              </a:rPr>
              <a:t>for  transferring digital</a:t>
            </a:r>
            <a:r>
              <a:rPr sz="2400" spc="7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data.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99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Data Channels are </a:t>
            </a:r>
            <a:r>
              <a:rPr sz="2400" spc="-5" dirty="0">
                <a:latin typeface="Verdana"/>
                <a:cs typeface="Verdana"/>
              </a:rPr>
              <a:t>also </a:t>
            </a:r>
            <a:r>
              <a:rPr sz="2400" spc="-10" dirty="0">
                <a:latin typeface="Verdana"/>
                <a:cs typeface="Verdana"/>
              </a:rPr>
              <a:t>called </a:t>
            </a:r>
            <a:r>
              <a:rPr sz="2400" spc="-5" dirty="0">
                <a:latin typeface="Verdana"/>
                <a:cs typeface="Verdana"/>
              </a:rPr>
              <a:t>"Leased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Lines".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20" y="74295"/>
            <a:ext cx="515747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Data </a:t>
            </a:r>
            <a:r>
              <a:rPr sz="4400" spc="5" dirty="0">
                <a:latin typeface="Times New Roman"/>
                <a:cs typeface="Times New Roman"/>
              </a:rPr>
              <a:t>&amp;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Signals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93092" y="840993"/>
            <a:ext cx="7621270" cy="1816735"/>
            <a:chOff x="1279122" y="854963"/>
            <a:chExt cx="7621270" cy="18167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9122" y="1107947"/>
              <a:ext cx="151411" cy="1508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320" y="854963"/>
              <a:ext cx="4075176" cy="4998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9122" y="1546859"/>
              <a:ext cx="151411" cy="1508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7320" y="1293876"/>
              <a:ext cx="6967728" cy="4998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9122" y="1985772"/>
              <a:ext cx="151411" cy="1508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7320" y="1732788"/>
              <a:ext cx="5292852" cy="4998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9122" y="2424683"/>
              <a:ext cx="151411" cy="1508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7320" y="2171700"/>
              <a:ext cx="7482840" cy="499872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47875" y="4005262"/>
            <a:ext cx="7289800" cy="221138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726423" y="6267439"/>
            <a:ext cx="13525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sz="1400" dirty="0">
                <a:latin typeface="Angsana New"/>
                <a:cs typeface="Angsana New"/>
              </a:rPr>
              <a:t>2</a:t>
            </a:fld>
            <a:endParaRPr sz="1400">
              <a:latin typeface="Angsana New"/>
              <a:cs typeface="Angsana Ne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667257"/>
            <a:ext cx="6473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Data</a:t>
            </a:r>
            <a:r>
              <a:rPr sz="4400" spc="-110" dirty="0"/>
              <a:t> </a:t>
            </a:r>
            <a:r>
              <a:rPr sz="4400" dirty="0"/>
              <a:t>Channels(Contd.)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45844" y="1784350"/>
            <a:ext cx="7586980" cy="36931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4965" marR="158750" indent="-342900" algn="just">
              <a:lnSpc>
                <a:spcPts val="2840"/>
              </a:lnSpc>
              <a:spcBef>
                <a:spcPts val="22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They are "directly" connected: you don't </a:t>
            </a:r>
            <a:r>
              <a:rPr sz="2400" dirty="0">
                <a:latin typeface="Verdana"/>
                <a:cs typeface="Verdana"/>
              </a:rPr>
              <a:t>have  </a:t>
            </a:r>
            <a:r>
              <a:rPr sz="2400" spc="-5" dirty="0">
                <a:latin typeface="Verdana"/>
                <a:cs typeface="Verdana"/>
              </a:rPr>
              <a:t>to dial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connection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number.</a:t>
            </a:r>
            <a:endParaRPr sz="2400">
              <a:latin typeface="Verdana"/>
              <a:cs typeface="Verdana"/>
            </a:endParaRPr>
          </a:p>
          <a:p>
            <a:pPr marL="354965" marR="290830" indent="-342900" algn="just">
              <a:lnSpc>
                <a:spcPct val="100000"/>
              </a:lnSpc>
              <a:spcBef>
                <a:spcPts val="91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connections </a:t>
            </a:r>
            <a:r>
              <a:rPr sz="2400" spc="-5" dirty="0">
                <a:latin typeface="Verdana"/>
                <a:cs typeface="Verdana"/>
              </a:rPr>
              <a:t>are </a:t>
            </a:r>
            <a:r>
              <a:rPr sz="2400" dirty="0">
                <a:latin typeface="Verdana"/>
                <a:cs typeface="Verdana"/>
              </a:rPr>
              <a:t>up </a:t>
            </a:r>
            <a:r>
              <a:rPr sz="2400" spc="-5" dirty="0">
                <a:latin typeface="Verdana"/>
                <a:cs typeface="Verdana"/>
              </a:rPr>
              <a:t>and running </a:t>
            </a:r>
            <a:r>
              <a:rPr sz="2400" spc="-5" dirty="0">
                <a:latin typeface="Arial"/>
                <a:cs typeface="Arial"/>
              </a:rPr>
              <a:t>24 </a:t>
            </a:r>
            <a:r>
              <a:rPr sz="2400" dirty="0">
                <a:latin typeface="Verdana"/>
                <a:cs typeface="Verdana"/>
              </a:rPr>
              <a:t>hours  </a:t>
            </a:r>
            <a:r>
              <a:rPr sz="2400" spc="-5" dirty="0">
                <a:latin typeface="Verdana"/>
                <a:cs typeface="Verdana"/>
              </a:rPr>
              <a:t>per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day.</a:t>
            </a:r>
            <a:endParaRPr sz="2400">
              <a:latin typeface="Verdana"/>
              <a:cs typeface="Verdana"/>
            </a:endParaRPr>
          </a:p>
          <a:p>
            <a:pPr marL="354965" marR="408940" indent="-342900" algn="just">
              <a:lnSpc>
                <a:spcPct val="99000"/>
              </a:lnSpc>
              <a:spcBef>
                <a:spcPts val="105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They appear to work </a:t>
            </a:r>
            <a:r>
              <a:rPr sz="2400" dirty="0">
                <a:latin typeface="Verdana"/>
                <a:cs typeface="Verdana"/>
              </a:rPr>
              <a:t>as </a:t>
            </a:r>
            <a:r>
              <a:rPr sz="2400" spc="-10" dirty="0">
                <a:latin typeface="Verdana"/>
                <a:cs typeface="Verdana"/>
              </a:rPr>
              <a:t>if </a:t>
            </a:r>
            <a:r>
              <a:rPr sz="2400" spc="-5" dirty="0">
                <a:latin typeface="Verdana"/>
                <a:cs typeface="Verdana"/>
              </a:rPr>
              <a:t>there </a:t>
            </a:r>
            <a:r>
              <a:rPr sz="2400" dirty="0">
                <a:latin typeface="Verdana"/>
                <a:cs typeface="Verdana"/>
              </a:rPr>
              <a:t>were a </a:t>
            </a:r>
            <a:r>
              <a:rPr sz="2400" spc="-5" dirty="0">
                <a:latin typeface="Verdana"/>
                <a:cs typeface="Verdana"/>
              </a:rPr>
              <a:t>wire  running directly between the </a:t>
            </a:r>
            <a:r>
              <a:rPr sz="2400" dirty="0">
                <a:latin typeface="Verdana"/>
                <a:cs typeface="Verdana"/>
              </a:rPr>
              <a:t>source and </a:t>
            </a:r>
            <a:r>
              <a:rPr sz="2400" spc="-5" dirty="0">
                <a:latin typeface="Verdana"/>
                <a:cs typeface="Verdana"/>
              </a:rPr>
              <a:t>the  destination.</a:t>
            </a:r>
            <a:endParaRPr sz="2400">
              <a:latin typeface="Verdana"/>
              <a:cs typeface="Verdana"/>
            </a:endParaRPr>
          </a:p>
          <a:p>
            <a:pPr marL="354965" indent="-342900" algn="just">
              <a:lnSpc>
                <a:spcPct val="100000"/>
              </a:lnSpc>
              <a:spcBef>
                <a:spcPts val="99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Typical transfer </a:t>
            </a:r>
            <a:r>
              <a:rPr sz="2400" dirty="0">
                <a:latin typeface="Verdana"/>
                <a:cs typeface="Verdana"/>
              </a:rPr>
              <a:t>rates for </a:t>
            </a:r>
            <a:r>
              <a:rPr sz="2400" spc="-5" dirty="0">
                <a:latin typeface="Verdana"/>
                <a:cs typeface="Verdana"/>
              </a:rPr>
              <a:t>data channels are:</a:t>
            </a:r>
            <a:r>
              <a:rPr sz="2400" spc="55" dirty="0">
                <a:latin typeface="Verdana"/>
                <a:cs typeface="Verdana"/>
              </a:rPr>
              <a:t> </a:t>
            </a:r>
            <a:r>
              <a:rPr sz="2400" spc="-5" dirty="0">
                <a:latin typeface="Arial"/>
                <a:cs typeface="Arial"/>
              </a:rPr>
              <a:t>56</a:t>
            </a:r>
            <a:endParaRPr sz="2400">
              <a:latin typeface="Arial"/>
              <a:cs typeface="Arial"/>
            </a:endParaRPr>
          </a:p>
          <a:p>
            <a:pPr marL="354965" algn="just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k, </a:t>
            </a:r>
            <a:r>
              <a:rPr sz="2400" dirty="0">
                <a:latin typeface="Arial"/>
                <a:cs typeface="Arial"/>
              </a:rPr>
              <a:t>128</a:t>
            </a:r>
            <a:r>
              <a:rPr sz="2400" dirty="0">
                <a:latin typeface="Verdana"/>
                <a:cs typeface="Verdana"/>
              </a:rPr>
              <a:t>k, 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dirty="0">
                <a:latin typeface="Verdana"/>
                <a:cs typeface="Verdana"/>
              </a:rPr>
              <a:t>.</a:t>
            </a:r>
            <a:r>
              <a:rPr sz="2400" dirty="0">
                <a:latin typeface="Arial"/>
                <a:cs typeface="Arial"/>
              </a:rPr>
              <a:t>544 </a:t>
            </a:r>
            <a:r>
              <a:rPr sz="2400" dirty="0">
                <a:latin typeface="Verdana"/>
                <a:cs typeface="Verdana"/>
              </a:rPr>
              <a:t>M,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-5" dirty="0">
                <a:latin typeface="Verdana"/>
                <a:cs typeface="Verdana"/>
              </a:rPr>
              <a:t>.</a:t>
            </a:r>
            <a:r>
              <a:rPr sz="2400" spc="-5" dirty="0">
                <a:latin typeface="Arial"/>
                <a:cs typeface="Arial"/>
              </a:rPr>
              <a:t>08 </a:t>
            </a:r>
            <a:r>
              <a:rPr sz="2400" dirty="0">
                <a:latin typeface="Verdana"/>
                <a:cs typeface="Verdana"/>
              </a:rPr>
              <a:t>M, </a:t>
            </a:r>
            <a:r>
              <a:rPr sz="2400" dirty="0">
                <a:latin typeface="Arial"/>
                <a:cs typeface="Arial"/>
              </a:rPr>
              <a:t>45</a:t>
            </a:r>
            <a:r>
              <a:rPr sz="2400" dirty="0">
                <a:latin typeface="Verdana"/>
                <a:cs typeface="Verdana"/>
              </a:rPr>
              <a:t>M </a:t>
            </a:r>
            <a:r>
              <a:rPr sz="2400" spc="-5" dirty="0">
                <a:latin typeface="Verdana"/>
                <a:cs typeface="Verdana"/>
              </a:rPr>
              <a:t>and </a:t>
            </a:r>
            <a:r>
              <a:rPr sz="2400" spc="-5" dirty="0">
                <a:latin typeface="Arial"/>
                <a:cs typeface="Arial"/>
              </a:rPr>
              <a:t>155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Verdana"/>
                <a:cs typeface="Verdana"/>
              </a:rPr>
              <a:t>Mbps.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667257"/>
            <a:ext cx="6473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Data</a:t>
            </a:r>
            <a:r>
              <a:rPr sz="4400" spc="-110" dirty="0"/>
              <a:t> </a:t>
            </a:r>
            <a:r>
              <a:rPr sz="4400" dirty="0"/>
              <a:t>Channels(Contd.)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45844" y="1782902"/>
            <a:ext cx="7281545" cy="28409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4965" marR="136525" indent="-342900">
              <a:lnSpc>
                <a:spcPts val="3780"/>
              </a:lnSpc>
              <a:spcBef>
                <a:spcPts val="28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Verdana"/>
                <a:cs typeface="Verdana"/>
              </a:rPr>
              <a:t>Common </a:t>
            </a:r>
            <a:r>
              <a:rPr sz="3200" dirty="0">
                <a:latin typeface="Verdana"/>
                <a:cs typeface="Verdana"/>
              </a:rPr>
              <a:t>carriers charge for</a:t>
            </a:r>
            <a:r>
              <a:rPr sz="3200" spc="-13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data  </a:t>
            </a:r>
            <a:r>
              <a:rPr sz="3200" dirty="0">
                <a:latin typeface="Verdana"/>
                <a:cs typeface="Verdana"/>
              </a:rPr>
              <a:t>connections</a:t>
            </a:r>
            <a:r>
              <a:rPr sz="3200" spc="-60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by:</a:t>
            </a:r>
            <a:endParaRPr sz="3200">
              <a:latin typeface="Verdana"/>
              <a:cs typeface="Verdana"/>
            </a:endParaRPr>
          </a:p>
          <a:p>
            <a:pPr marL="1612265" marR="824230" indent="-228600">
              <a:lnSpc>
                <a:spcPts val="2840"/>
              </a:lnSpc>
              <a:spcBef>
                <a:spcPts val="1075"/>
              </a:spcBef>
            </a:pPr>
            <a:r>
              <a:rPr sz="2400" dirty="0">
                <a:latin typeface="Verdana"/>
                <a:cs typeface="Verdana"/>
              </a:rPr>
              <a:t>– </a:t>
            </a:r>
            <a:r>
              <a:rPr sz="2400" spc="-5" dirty="0">
                <a:latin typeface="Verdana"/>
                <a:cs typeface="Verdana"/>
              </a:rPr>
              <a:t>The amount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data</a:t>
            </a:r>
            <a:r>
              <a:rPr sz="2400" spc="-58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transferred  (megabytes per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month)</a:t>
            </a:r>
            <a:endParaRPr sz="2400">
              <a:latin typeface="Verdana"/>
              <a:cs typeface="Verdana"/>
            </a:endParaRPr>
          </a:p>
          <a:p>
            <a:pPr marL="1383665">
              <a:lnSpc>
                <a:spcPct val="100000"/>
              </a:lnSpc>
              <a:spcBef>
                <a:spcPts val="915"/>
              </a:spcBef>
            </a:pPr>
            <a:r>
              <a:rPr sz="2400" dirty="0">
                <a:latin typeface="Verdana"/>
                <a:cs typeface="Verdana"/>
              </a:rPr>
              <a:t>– </a:t>
            </a:r>
            <a:r>
              <a:rPr sz="2400" spc="-5" dirty="0">
                <a:latin typeface="Verdana"/>
                <a:cs typeface="Verdana"/>
              </a:rPr>
              <a:t>The transfer rate </a:t>
            </a:r>
            <a:r>
              <a:rPr sz="2400" spc="-10" dirty="0">
                <a:latin typeface="Verdana"/>
                <a:cs typeface="Verdana"/>
              </a:rPr>
              <a:t>(bits </a:t>
            </a:r>
            <a:r>
              <a:rPr sz="2400" spc="-5" dirty="0">
                <a:latin typeface="Verdana"/>
                <a:cs typeface="Verdana"/>
              </a:rPr>
              <a:t>per</a:t>
            </a:r>
            <a:r>
              <a:rPr sz="2400" spc="-55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second)</a:t>
            </a:r>
            <a:endParaRPr sz="2400">
              <a:latin typeface="Verdana"/>
              <a:cs typeface="Verdana"/>
            </a:endParaRPr>
          </a:p>
          <a:p>
            <a:pPr marL="1383665">
              <a:lnSpc>
                <a:spcPct val="100000"/>
              </a:lnSpc>
              <a:spcBef>
                <a:spcPts val="995"/>
              </a:spcBef>
            </a:pPr>
            <a:r>
              <a:rPr sz="2400" dirty="0">
                <a:latin typeface="Verdana"/>
                <a:cs typeface="Verdana"/>
              </a:rPr>
              <a:t>– </a:t>
            </a:r>
            <a:r>
              <a:rPr sz="2400" spc="-5" dirty="0">
                <a:latin typeface="Verdana"/>
                <a:cs typeface="Verdana"/>
              </a:rPr>
              <a:t>The amount </a:t>
            </a:r>
            <a:r>
              <a:rPr sz="2400" dirty="0">
                <a:latin typeface="Verdana"/>
                <a:cs typeface="Verdana"/>
              </a:rPr>
              <a:t>of use </a:t>
            </a:r>
            <a:r>
              <a:rPr sz="2400" spc="-5" dirty="0">
                <a:latin typeface="Verdana"/>
                <a:cs typeface="Verdana"/>
              </a:rPr>
              <a:t>(time per</a:t>
            </a:r>
            <a:r>
              <a:rPr sz="2400" spc="-57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month)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667257"/>
            <a:ext cx="54330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What </a:t>
            </a:r>
            <a:r>
              <a:rPr sz="4400" spc="-15" dirty="0"/>
              <a:t>is </a:t>
            </a:r>
            <a:r>
              <a:rPr sz="4400" dirty="0"/>
              <a:t>a</a:t>
            </a:r>
            <a:r>
              <a:rPr sz="4400" spc="-90" dirty="0"/>
              <a:t> </a:t>
            </a:r>
            <a:r>
              <a:rPr sz="4400" dirty="0"/>
              <a:t>network?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2013026"/>
            <a:ext cx="7479665" cy="39325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1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 network </a:t>
            </a:r>
            <a:r>
              <a:rPr sz="2400" spc="-5" dirty="0">
                <a:latin typeface="Verdana"/>
                <a:cs typeface="Verdana"/>
              </a:rPr>
              <a:t>can consist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two </a:t>
            </a:r>
            <a:r>
              <a:rPr sz="2400" dirty="0">
                <a:latin typeface="Verdana"/>
                <a:cs typeface="Verdana"/>
              </a:rPr>
              <a:t>computers  </a:t>
            </a:r>
            <a:r>
              <a:rPr sz="2400" spc="-5" dirty="0">
                <a:latin typeface="Verdana"/>
                <a:cs typeface="Verdana"/>
              </a:rPr>
              <a:t>connected together </a:t>
            </a:r>
            <a:r>
              <a:rPr sz="2400" dirty="0">
                <a:latin typeface="Verdana"/>
                <a:cs typeface="Verdana"/>
              </a:rPr>
              <a:t>on a </a:t>
            </a:r>
            <a:r>
              <a:rPr sz="2400" spc="-5" dirty="0">
                <a:latin typeface="Verdana"/>
                <a:cs typeface="Verdana"/>
              </a:rPr>
              <a:t>desk </a:t>
            </a:r>
            <a:r>
              <a:rPr sz="2400" dirty="0">
                <a:latin typeface="Verdana"/>
                <a:cs typeface="Verdana"/>
              </a:rPr>
              <a:t>or </a:t>
            </a:r>
            <a:r>
              <a:rPr sz="2400" spc="-10" dirty="0">
                <a:latin typeface="Verdana"/>
                <a:cs typeface="Verdana"/>
              </a:rPr>
              <a:t>it </a:t>
            </a:r>
            <a:r>
              <a:rPr sz="2400" dirty="0">
                <a:latin typeface="Verdana"/>
                <a:cs typeface="Verdana"/>
              </a:rPr>
              <a:t>can </a:t>
            </a:r>
            <a:r>
              <a:rPr sz="2400" spc="-5" dirty="0">
                <a:latin typeface="Verdana"/>
                <a:cs typeface="Verdana"/>
              </a:rPr>
              <a:t>consist  </a:t>
            </a:r>
            <a:r>
              <a:rPr sz="2400" dirty="0">
                <a:latin typeface="Verdana"/>
                <a:cs typeface="Verdana"/>
              </a:rPr>
              <a:t>of many </a:t>
            </a:r>
            <a:r>
              <a:rPr sz="2400" spc="-5" dirty="0">
                <a:latin typeface="Verdana"/>
                <a:cs typeface="Verdana"/>
              </a:rPr>
              <a:t>Local </a:t>
            </a:r>
            <a:r>
              <a:rPr sz="2400" dirty="0">
                <a:latin typeface="Verdana"/>
                <a:cs typeface="Verdana"/>
              </a:rPr>
              <a:t>Area </a:t>
            </a:r>
            <a:r>
              <a:rPr sz="2400" spc="-5" dirty="0">
                <a:latin typeface="Verdana"/>
                <a:cs typeface="Verdana"/>
              </a:rPr>
              <a:t>Networks (LANs)  connected together to form </a:t>
            </a:r>
            <a:r>
              <a:rPr sz="2400" dirty="0">
                <a:latin typeface="Verdana"/>
                <a:cs typeface="Verdana"/>
              </a:rPr>
              <a:t>a Wide Area  </a:t>
            </a:r>
            <a:r>
              <a:rPr sz="2400" spc="-5" dirty="0">
                <a:latin typeface="Verdana"/>
                <a:cs typeface="Verdana"/>
              </a:rPr>
              <a:t>Network (WAN) across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continent.</a:t>
            </a:r>
            <a:endParaRPr sz="2400">
              <a:latin typeface="Verdana"/>
              <a:cs typeface="Verdana"/>
            </a:endParaRPr>
          </a:p>
          <a:p>
            <a:pPr marL="355600" marR="517525" indent="-342900">
              <a:lnSpc>
                <a:spcPct val="99000"/>
              </a:lnSpc>
              <a:spcBef>
                <a:spcPts val="106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key is that </a:t>
            </a:r>
            <a:r>
              <a:rPr sz="2400" dirty="0">
                <a:latin typeface="Verdana"/>
                <a:cs typeface="Verdana"/>
              </a:rPr>
              <a:t>two or more </a:t>
            </a:r>
            <a:r>
              <a:rPr sz="2400" spc="-5" dirty="0">
                <a:latin typeface="Verdana"/>
                <a:cs typeface="Verdana"/>
              </a:rPr>
              <a:t>computers are  connected together by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medium </a:t>
            </a:r>
            <a:r>
              <a:rPr sz="2400" dirty="0">
                <a:latin typeface="Verdana"/>
                <a:cs typeface="Verdana"/>
              </a:rPr>
              <a:t>and are  </a:t>
            </a:r>
            <a:r>
              <a:rPr sz="2400" spc="-5" dirty="0">
                <a:latin typeface="Verdana"/>
                <a:cs typeface="Verdana"/>
              </a:rPr>
              <a:t>sharing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resource.</a:t>
            </a:r>
            <a:endParaRPr sz="2400">
              <a:latin typeface="Verdana"/>
              <a:cs typeface="Verdana"/>
            </a:endParaRPr>
          </a:p>
          <a:p>
            <a:pPr marL="355600" marR="8890" indent="-342900">
              <a:lnSpc>
                <a:spcPts val="2840"/>
              </a:lnSpc>
              <a:spcBef>
                <a:spcPts val="11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These resources </a:t>
            </a:r>
            <a:r>
              <a:rPr sz="2400" dirty="0">
                <a:latin typeface="Verdana"/>
                <a:cs typeface="Verdana"/>
              </a:rPr>
              <a:t>can </a:t>
            </a:r>
            <a:r>
              <a:rPr sz="2400" spc="-5" dirty="0">
                <a:latin typeface="Verdana"/>
                <a:cs typeface="Verdana"/>
              </a:rPr>
              <a:t>be </a:t>
            </a:r>
            <a:r>
              <a:rPr sz="2400" spc="-10" dirty="0">
                <a:latin typeface="Verdana"/>
                <a:cs typeface="Verdana"/>
              </a:rPr>
              <a:t>files, </a:t>
            </a:r>
            <a:r>
              <a:rPr sz="2400" spc="-5" dirty="0">
                <a:latin typeface="Verdana"/>
                <a:cs typeface="Verdana"/>
              </a:rPr>
              <a:t>printers,  </a:t>
            </a:r>
            <a:r>
              <a:rPr sz="2400" spc="-20" dirty="0">
                <a:latin typeface="Verdana"/>
                <a:cs typeface="Verdana"/>
              </a:rPr>
              <a:t>hard•drives, </a:t>
            </a:r>
            <a:r>
              <a:rPr sz="2400" dirty="0">
                <a:latin typeface="Verdana"/>
                <a:cs typeface="Verdana"/>
              </a:rPr>
              <a:t>or CPU number-crunching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power.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198"/>
            <a:ext cx="8915400" cy="67817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667257"/>
            <a:ext cx="67843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Breaking </a:t>
            </a:r>
            <a:r>
              <a:rPr sz="4400" spc="-5" dirty="0"/>
              <a:t>the big</a:t>
            </a:r>
            <a:r>
              <a:rPr sz="4400" spc="-50" dirty="0"/>
              <a:t> </a:t>
            </a:r>
            <a:r>
              <a:rPr sz="4400" spc="-15" dirty="0"/>
              <a:t>picture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1894142"/>
            <a:ext cx="2896235" cy="266001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3600" spc="-5" dirty="0">
                <a:latin typeface="Verdana"/>
                <a:cs typeface="Verdana"/>
              </a:rPr>
              <a:t>Local</a:t>
            </a:r>
            <a:r>
              <a:rPr sz="3600" spc="-90" dirty="0">
                <a:latin typeface="Verdana"/>
                <a:cs typeface="Verdana"/>
              </a:rPr>
              <a:t> </a:t>
            </a:r>
            <a:r>
              <a:rPr sz="3600" spc="-10" dirty="0">
                <a:latin typeface="Verdana"/>
                <a:cs typeface="Verdana"/>
              </a:rPr>
              <a:t>loops</a:t>
            </a:r>
            <a:endParaRPr sz="36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3600" dirty="0">
                <a:latin typeface="Verdana"/>
                <a:cs typeface="Verdana"/>
              </a:rPr>
              <a:t>LANs</a:t>
            </a:r>
            <a:endParaRPr sz="36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3600" spc="-5" dirty="0">
                <a:latin typeface="Verdana"/>
                <a:cs typeface="Verdana"/>
              </a:rPr>
              <a:t>MANs</a:t>
            </a:r>
            <a:endParaRPr sz="36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3600" dirty="0">
                <a:latin typeface="Verdana"/>
                <a:cs typeface="Verdana"/>
              </a:rPr>
              <a:t>WANs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667257"/>
            <a:ext cx="31216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Local</a:t>
            </a:r>
            <a:r>
              <a:rPr sz="4400" spc="-70" dirty="0"/>
              <a:t> </a:t>
            </a:r>
            <a:r>
              <a:rPr sz="4400" spc="-15" dirty="0"/>
              <a:t>loops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52219" y="1569084"/>
            <a:ext cx="7266305" cy="175006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4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Local Loop is often </a:t>
            </a:r>
            <a:r>
              <a:rPr sz="2400" spc="-10" dirty="0">
                <a:latin typeface="Verdana"/>
                <a:cs typeface="Verdana"/>
              </a:rPr>
              <a:t>called </a:t>
            </a:r>
            <a:r>
              <a:rPr sz="2400" dirty="0">
                <a:latin typeface="Verdana"/>
                <a:cs typeface="Verdana"/>
              </a:rPr>
              <a:t>"the </a:t>
            </a:r>
            <a:r>
              <a:rPr sz="2400" spc="-10" dirty="0">
                <a:latin typeface="Verdana"/>
                <a:cs typeface="Verdana"/>
              </a:rPr>
              <a:t>last</a:t>
            </a:r>
            <a:r>
              <a:rPr sz="2400" spc="14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mile"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99000"/>
              </a:lnSpc>
              <a:spcBef>
                <a:spcPts val="106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It </a:t>
            </a:r>
            <a:r>
              <a:rPr sz="2400" spc="-5" dirty="0">
                <a:latin typeface="Verdana"/>
                <a:cs typeface="Verdana"/>
              </a:rPr>
              <a:t>refers to </a:t>
            </a:r>
            <a:r>
              <a:rPr sz="2400" dirty="0">
                <a:latin typeface="Verdana"/>
                <a:cs typeface="Verdana"/>
              </a:rPr>
              <a:t>the </a:t>
            </a:r>
            <a:r>
              <a:rPr sz="2400" spc="-10" dirty="0">
                <a:latin typeface="Verdana"/>
                <a:cs typeface="Verdana"/>
              </a:rPr>
              <a:t>last </a:t>
            </a:r>
            <a:r>
              <a:rPr sz="2400" dirty="0">
                <a:latin typeface="Verdana"/>
                <a:cs typeface="Verdana"/>
              </a:rPr>
              <a:t>mile of </a:t>
            </a:r>
            <a:r>
              <a:rPr sz="2400" spc="-5" dirty="0">
                <a:latin typeface="Verdana"/>
                <a:cs typeface="Verdana"/>
              </a:rPr>
              <a:t>analog </a:t>
            </a:r>
            <a:r>
              <a:rPr sz="2400" dirty="0">
                <a:latin typeface="Verdana"/>
                <a:cs typeface="Verdana"/>
              </a:rPr>
              <a:t>phone </a:t>
            </a:r>
            <a:r>
              <a:rPr sz="2400" spc="-10" dirty="0">
                <a:latin typeface="Verdana"/>
                <a:cs typeface="Verdana"/>
              </a:rPr>
              <a:t>line  </a:t>
            </a:r>
            <a:r>
              <a:rPr sz="2400" spc="-5" dirty="0">
                <a:latin typeface="Verdana"/>
                <a:cs typeface="Verdana"/>
              </a:rPr>
              <a:t>that goes from the telephone company's  </a:t>
            </a:r>
            <a:r>
              <a:rPr sz="2400" dirty="0">
                <a:latin typeface="Verdana"/>
                <a:cs typeface="Verdana"/>
              </a:rPr>
              <a:t>central </a:t>
            </a:r>
            <a:r>
              <a:rPr sz="2400" spc="-5" dirty="0">
                <a:latin typeface="Verdana"/>
                <a:cs typeface="Verdana"/>
              </a:rPr>
              <a:t>office (CO) to your</a:t>
            </a:r>
            <a:r>
              <a:rPr sz="2400" spc="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house.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2316" y="4312430"/>
            <a:ext cx="6011942" cy="211241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699261"/>
            <a:ext cx="7158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Local Area </a:t>
            </a:r>
            <a:r>
              <a:rPr spc="-10" dirty="0"/>
              <a:t>Networks</a:t>
            </a:r>
            <a:r>
              <a:rPr spc="20" dirty="0"/>
              <a:t> </a:t>
            </a:r>
            <a:r>
              <a:rPr spc="-10" dirty="0"/>
              <a:t>(LANs)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219" y="2013026"/>
            <a:ext cx="7494270" cy="23425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5080" indent="-342900" algn="just">
              <a:lnSpc>
                <a:spcPct val="99000"/>
              </a:lnSpc>
              <a:spcBef>
                <a:spcPts val="12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LANs </a:t>
            </a:r>
            <a:r>
              <a:rPr sz="2400" spc="-5" dirty="0">
                <a:latin typeface="Verdana"/>
                <a:cs typeface="Verdana"/>
              </a:rPr>
              <a:t>(local area networks) are networks that  connect computers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resources together </a:t>
            </a:r>
            <a:r>
              <a:rPr sz="2400" spc="-15" dirty="0">
                <a:latin typeface="Verdana"/>
                <a:cs typeface="Verdana"/>
              </a:rPr>
              <a:t>in 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10" dirty="0">
                <a:latin typeface="Verdana"/>
                <a:cs typeface="Verdana"/>
              </a:rPr>
              <a:t>building </a:t>
            </a:r>
            <a:r>
              <a:rPr sz="2400" dirty="0">
                <a:latin typeface="Verdana"/>
                <a:cs typeface="Verdana"/>
              </a:rPr>
              <a:t>or </a:t>
            </a:r>
            <a:r>
              <a:rPr sz="2400" spc="-5" dirty="0">
                <a:latin typeface="Verdana"/>
                <a:cs typeface="Verdana"/>
              </a:rPr>
              <a:t>buildings that </a:t>
            </a:r>
            <a:r>
              <a:rPr sz="2400" dirty="0">
                <a:latin typeface="Verdana"/>
                <a:cs typeface="Verdana"/>
              </a:rPr>
              <a:t>are </a:t>
            </a:r>
            <a:r>
              <a:rPr sz="2400" spc="-5" dirty="0">
                <a:latin typeface="Verdana"/>
                <a:cs typeface="Verdana"/>
              </a:rPr>
              <a:t>close</a:t>
            </a:r>
            <a:r>
              <a:rPr sz="2400" spc="1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together.</a:t>
            </a:r>
            <a:endParaRPr sz="2400">
              <a:latin typeface="Verdana"/>
              <a:cs typeface="Verdana"/>
            </a:endParaRPr>
          </a:p>
          <a:p>
            <a:pPr marL="355600" marR="91440" indent="-342900">
              <a:lnSpc>
                <a:spcPct val="99000"/>
              </a:lnSpc>
              <a:spcBef>
                <a:spcPts val="10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components </a:t>
            </a:r>
            <a:r>
              <a:rPr sz="2400" dirty="0">
                <a:latin typeface="Verdana"/>
                <a:cs typeface="Verdana"/>
              </a:rPr>
              <a:t>used </a:t>
            </a:r>
            <a:r>
              <a:rPr sz="2400" spc="-5" dirty="0">
                <a:latin typeface="Verdana"/>
                <a:cs typeface="Verdana"/>
              </a:rPr>
              <a:t>by </a:t>
            </a:r>
            <a:r>
              <a:rPr sz="2400" dirty="0">
                <a:latin typeface="Verdana"/>
                <a:cs typeface="Verdana"/>
              </a:rPr>
              <a:t>LANs can </a:t>
            </a:r>
            <a:r>
              <a:rPr sz="2400" spc="-5" dirty="0">
                <a:latin typeface="Verdana"/>
                <a:cs typeface="Verdana"/>
              </a:rPr>
              <a:t>be </a:t>
            </a:r>
            <a:r>
              <a:rPr sz="2400" spc="-15" dirty="0">
                <a:latin typeface="Verdana"/>
                <a:cs typeface="Verdana"/>
              </a:rPr>
              <a:t>divided  into </a:t>
            </a:r>
            <a:r>
              <a:rPr sz="2400" spc="-5" dirty="0">
                <a:latin typeface="Verdana"/>
                <a:cs typeface="Verdana"/>
              </a:rPr>
              <a:t>cabling </a:t>
            </a:r>
            <a:r>
              <a:rPr sz="2400" dirty="0">
                <a:latin typeface="Verdana"/>
                <a:cs typeface="Verdana"/>
              </a:rPr>
              <a:t>standards, hardware, </a:t>
            </a:r>
            <a:r>
              <a:rPr sz="2400" spc="-5" dirty="0">
                <a:latin typeface="Verdana"/>
                <a:cs typeface="Verdana"/>
              </a:rPr>
              <a:t>and  </a:t>
            </a:r>
            <a:r>
              <a:rPr sz="2400" spc="-10" dirty="0">
                <a:latin typeface="Verdana"/>
                <a:cs typeface="Verdana"/>
              </a:rPr>
              <a:t>protocols.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4343400"/>
            <a:ext cx="7162800" cy="25145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42341"/>
            <a:ext cx="72123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Metropolitan </a:t>
            </a:r>
            <a:r>
              <a:rPr sz="3200" dirty="0"/>
              <a:t>Area</a:t>
            </a:r>
            <a:r>
              <a:rPr sz="3200" spc="-60" dirty="0"/>
              <a:t> </a:t>
            </a:r>
            <a:r>
              <a:rPr sz="3200" spc="-5" dirty="0"/>
              <a:t>Networks(MANs)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69644" y="1174750"/>
            <a:ext cx="7400925" cy="2342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4965" marR="5080" indent="-342900">
              <a:lnSpc>
                <a:spcPct val="99000"/>
              </a:lnSpc>
              <a:spcBef>
                <a:spcPts val="12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Metropolitan </a:t>
            </a:r>
            <a:r>
              <a:rPr sz="2400" dirty="0">
                <a:latin typeface="Verdana"/>
                <a:cs typeface="Verdana"/>
              </a:rPr>
              <a:t>Area </a:t>
            </a:r>
            <a:r>
              <a:rPr sz="2400" spc="-5" dirty="0">
                <a:latin typeface="Verdana"/>
                <a:cs typeface="Verdana"/>
              </a:rPr>
              <a:t>Networks (MANs) are  networks that </a:t>
            </a:r>
            <a:r>
              <a:rPr sz="2400" dirty="0">
                <a:latin typeface="Verdana"/>
                <a:cs typeface="Verdana"/>
              </a:rPr>
              <a:t>connect LANs </a:t>
            </a:r>
            <a:r>
              <a:rPr sz="2400" spc="-5" dirty="0">
                <a:latin typeface="Verdana"/>
                <a:cs typeface="Verdana"/>
              </a:rPr>
              <a:t>together within </a:t>
            </a:r>
            <a:r>
              <a:rPr sz="2400" dirty="0">
                <a:latin typeface="Verdana"/>
                <a:cs typeface="Verdana"/>
              </a:rPr>
              <a:t>a  </a:t>
            </a:r>
            <a:r>
              <a:rPr sz="2400" spc="-5" dirty="0">
                <a:latin typeface="Verdana"/>
                <a:cs typeface="Verdana"/>
              </a:rPr>
              <a:t>city.</a:t>
            </a:r>
            <a:endParaRPr sz="2400">
              <a:latin typeface="Verdana"/>
              <a:cs typeface="Verdana"/>
            </a:endParaRPr>
          </a:p>
          <a:p>
            <a:pPr marL="354965" marR="132715" indent="-342900">
              <a:lnSpc>
                <a:spcPct val="99000"/>
              </a:lnSpc>
              <a:spcBef>
                <a:spcPts val="106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main </a:t>
            </a:r>
            <a:r>
              <a:rPr sz="2400" spc="-10" dirty="0">
                <a:latin typeface="Verdana"/>
                <a:cs typeface="Verdana"/>
              </a:rPr>
              <a:t>criterion </a:t>
            </a:r>
            <a:r>
              <a:rPr sz="2400" spc="-5" dirty="0">
                <a:latin typeface="Verdana"/>
                <a:cs typeface="Verdana"/>
              </a:rPr>
              <a:t>for </a:t>
            </a:r>
            <a:r>
              <a:rPr sz="2400" dirty="0">
                <a:latin typeface="Verdana"/>
                <a:cs typeface="Verdana"/>
              </a:rPr>
              <a:t>a MAN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spc="-5" dirty="0">
                <a:latin typeface="Verdana"/>
                <a:cs typeface="Verdana"/>
              </a:rPr>
              <a:t>that </a:t>
            </a:r>
            <a:r>
              <a:rPr sz="2400" dirty="0">
                <a:latin typeface="Verdana"/>
                <a:cs typeface="Verdana"/>
              </a:rPr>
              <a:t>the  </a:t>
            </a:r>
            <a:r>
              <a:rPr sz="2400" spc="-5" dirty="0">
                <a:latin typeface="Verdana"/>
                <a:cs typeface="Verdana"/>
              </a:rPr>
              <a:t>connection between LANs is through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10" dirty="0">
                <a:latin typeface="Verdana"/>
                <a:cs typeface="Verdana"/>
              </a:rPr>
              <a:t>local  </a:t>
            </a:r>
            <a:r>
              <a:rPr sz="2400" spc="-5" dirty="0">
                <a:latin typeface="Verdana"/>
                <a:cs typeface="Verdana"/>
              </a:rPr>
              <a:t>exchange carrier (the </a:t>
            </a:r>
            <a:r>
              <a:rPr sz="2400" spc="-10" dirty="0">
                <a:latin typeface="Verdana"/>
                <a:cs typeface="Verdana"/>
              </a:rPr>
              <a:t>local </a:t>
            </a:r>
            <a:r>
              <a:rPr sz="2400" dirty="0">
                <a:latin typeface="Verdana"/>
                <a:cs typeface="Verdana"/>
              </a:rPr>
              <a:t>phone</a:t>
            </a:r>
            <a:r>
              <a:rPr sz="2400" spc="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company).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3962400"/>
            <a:ext cx="7696200" cy="25336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585" y="146050"/>
            <a:ext cx="741553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ngsana New"/>
                <a:cs typeface="Angsana New"/>
              </a:rPr>
              <a:t>Wide </a:t>
            </a:r>
            <a:r>
              <a:rPr dirty="0">
                <a:latin typeface="Angsana New"/>
                <a:cs typeface="Angsana New"/>
              </a:rPr>
              <a:t>Area</a:t>
            </a:r>
            <a:r>
              <a:rPr spc="-90" dirty="0">
                <a:latin typeface="Angsana New"/>
                <a:cs typeface="Angsana New"/>
              </a:rPr>
              <a:t> </a:t>
            </a:r>
            <a:r>
              <a:rPr dirty="0">
                <a:latin typeface="Angsana New"/>
                <a:cs typeface="Angsana New"/>
              </a:rPr>
              <a:t>Networks(WANs)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2044" y="869950"/>
            <a:ext cx="7041515" cy="24403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4965" marR="115570" indent="-342900">
              <a:lnSpc>
                <a:spcPts val="2830"/>
              </a:lnSpc>
              <a:spcBef>
                <a:spcPts val="2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Wide Area </a:t>
            </a:r>
            <a:r>
              <a:rPr sz="2400" spc="-5" dirty="0">
                <a:latin typeface="Verdana"/>
                <a:cs typeface="Verdana"/>
              </a:rPr>
              <a:t>Networks (WANs) connect </a:t>
            </a:r>
            <a:r>
              <a:rPr sz="2400" dirty="0">
                <a:latin typeface="Verdana"/>
                <a:cs typeface="Verdana"/>
              </a:rPr>
              <a:t>LANs  </a:t>
            </a:r>
            <a:r>
              <a:rPr sz="2400" spc="-5" dirty="0">
                <a:latin typeface="Verdana"/>
                <a:cs typeface="Verdana"/>
              </a:rPr>
              <a:t>together between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cities.</a:t>
            </a:r>
            <a:endParaRPr sz="2400">
              <a:latin typeface="Verdana"/>
              <a:cs typeface="Verdana"/>
            </a:endParaRPr>
          </a:p>
          <a:p>
            <a:pPr marL="354965" marR="5080" indent="-342900">
              <a:lnSpc>
                <a:spcPct val="100000"/>
              </a:lnSpc>
              <a:spcBef>
                <a:spcPts val="9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main difference between </a:t>
            </a:r>
            <a:r>
              <a:rPr sz="2400" dirty="0">
                <a:latin typeface="Verdana"/>
                <a:cs typeface="Verdana"/>
              </a:rPr>
              <a:t>a MAN </a:t>
            </a:r>
            <a:r>
              <a:rPr sz="2400" spc="-5" dirty="0">
                <a:latin typeface="Verdana"/>
                <a:cs typeface="Verdana"/>
              </a:rPr>
              <a:t>and </a:t>
            </a:r>
            <a:r>
              <a:rPr sz="2400" dirty="0">
                <a:latin typeface="Verdana"/>
                <a:cs typeface="Verdana"/>
              </a:rPr>
              <a:t>a  WAN </a:t>
            </a:r>
            <a:r>
              <a:rPr sz="2400" spc="-5" dirty="0">
                <a:latin typeface="Verdana"/>
                <a:cs typeface="Verdana"/>
              </a:rPr>
              <a:t>is that the </a:t>
            </a:r>
            <a:r>
              <a:rPr sz="2400" dirty="0">
                <a:latin typeface="Verdana"/>
                <a:cs typeface="Verdana"/>
              </a:rPr>
              <a:t>WAN uses Long Distance  </a:t>
            </a:r>
            <a:r>
              <a:rPr sz="2400" spc="-10" dirty="0">
                <a:latin typeface="Verdana"/>
                <a:cs typeface="Verdana"/>
              </a:rPr>
              <a:t>Carriers. </a:t>
            </a:r>
            <a:r>
              <a:rPr sz="2400" spc="-5" dirty="0">
                <a:latin typeface="Verdana"/>
                <a:cs typeface="Verdana"/>
              </a:rPr>
              <a:t>Otherwise the </a:t>
            </a:r>
            <a:r>
              <a:rPr sz="2400" dirty="0">
                <a:latin typeface="Verdana"/>
                <a:cs typeface="Verdana"/>
              </a:rPr>
              <a:t>same </a:t>
            </a:r>
            <a:r>
              <a:rPr sz="2400" spc="-10" dirty="0">
                <a:latin typeface="Verdana"/>
                <a:cs typeface="Verdana"/>
              </a:rPr>
              <a:t>protocols</a:t>
            </a:r>
            <a:r>
              <a:rPr sz="2400" spc="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and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735"/>
              </a:spcBef>
            </a:pPr>
            <a:r>
              <a:rPr sz="2400" dirty="0">
                <a:latin typeface="Verdana"/>
                <a:cs typeface="Verdana"/>
              </a:rPr>
              <a:t>equipment </a:t>
            </a:r>
            <a:r>
              <a:rPr sz="2400" spc="-5" dirty="0">
                <a:latin typeface="Verdana"/>
                <a:cs typeface="Verdana"/>
              </a:rPr>
              <a:t>are </a:t>
            </a:r>
            <a:r>
              <a:rPr sz="2400" dirty="0">
                <a:latin typeface="Verdana"/>
                <a:cs typeface="Verdana"/>
              </a:rPr>
              <a:t>used </a:t>
            </a:r>
            <a:r>
              <a:rPr sz="2400" spc="-5" dirty="0">
                <a:latin typeface="Verdana"/>
                <a:cs typeface="Verdana"/>
              </a:rPr>
              <a:t>as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MAN.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3505200"/>
            <a:ext cx="8077199" cy="28194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92388" y="6253683"/>
            <a:ext cx="14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ngsana New"/>
                <a:cs typeface="Angsana New"/>
              </a:rPr>
              <a:t>29</a:t>
            </a:r>
            <a:endParaRPr sz="1400">
              <a:latin typeface="Angsana New"/>
              <a:cs typeface="Angsana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0594" y="228600"/>
            <a:ext cx="55587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Network</a:t>
            </a:r>
            <a:r>
              <a:rPr sz="4800" spc="-110" dirty="0"/>
              <a:t> </a:t>
            </a:r>
            <a:r>
              <a:rPr sz="4800" spc="-5" dirty="0"/>
              <a:t>Topology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1145844" y="1242391"/>
            <a:ext cx="7515225" cy="500253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3200" dirty="0">
                <a:solidFill>
                  <a:srgbClr val="003366"/>
                </a:solidFill>
                <a:latin typeface="Verdana"/>
                <a:cs typeface="Verdana"/>
              </a:rPr>
              <a:t>What </a:t>
            </a:r>
            <a:r>
              <a:rPr sz="3200" spc="-10" dirty="0">
                <a:solidFill>
                  <a:srgbClr val="003366"/>
                </a:solidFill>
                <a:latin typeface="Verdana"/>
                <a:cs typeface="Verdana"/>
              </a:rPr>
              <a:t>is </a:t>
            </a:r>
            <a:r>
              <a:rPr sz="3200" dirty="0">
                <a:solidFill>
                  <a:srgbClr val="003366"/>
                </a:solidFill>
                <a:latin typeface="Verdana"/>
                <a:cs typeface="Verdana"/>
              </a:rPr>
              <a:t>a</a:t>
            </a:r>
            <a:r>
              <a:rPr sz="3200" spc="-4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Verdana"/>
                <a:cs typeface="Verdana"/>
              </a:rPr>
              <a:t>Topology?</a:t>
            </a:r>
            <a:endParaRPr sz="3200">
              <a:latin typeface="Verdana"/>
              <a:cs typeface="Verdana"/>
            </a:endParaRPr>
          </a:p>
          <a:p>
            <a:pPr marL="354965" marR="5080" indent="-342900">
              <a:lnSpc>
                <a:spcPct val="100000"/>
              </a:lnSpc>
              <a:spcBef>
                <a:spcPts val="57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latin typeface="Verdana"/>
                <a:cs typeface="Verdana"/>
              </a:rPr>
              <a:t>The </a:t>
            </a:r>
            <a:r>
              <a:rPr sz="3200" spc="-10" dirty="0">
                <a:latin typeface="Verdana"/>
                <a:cs typeface="Verdana"/>
              </a:rPr>
              <a:t>physical </a:t>
            </a:r>
            <a:r>
              <a:rPr sz="3200" dirty="0">
                <a:latin typeface="Verdana"/>
                <a:cs typeface="Verdana"/>
              </a:rPr>
              <a:t>topology </a:t>
            </a:r>
            <a:r>
              <a:rPr sz="3200" spc="-5" dirty="0">
                <a:latin typeface="Verdana"/>
                <a:cs typeface="Verdana"/>
              </a:rPr>
              <a:t>of </a:t>
            </a:r>
            <a:r>
              <a:rPr sz="3200" dirty="0">
                <a:latin typeface="Verdana"/>
                <a:cs typeface="Verdana"/>
              </a:rPr>
              <a:t>a </a:t>
            </a:r>
            <a:r>
              <a:rPr sz="3200" spc="-5" dirty="0">
                <a:latin typeface="Verdana"/>
                <a:cs typeface="Verdana"/>
              </a:rPr>
              <a:t>network  </a:t>
            </a:r>
            <a:r>
              <a:rPr sz="3200" dirty="0">
                <a:latin typeface="Verdana"/>
                <a:cs typeface="Verdana"/>
              </a:rPr>
              <a:t>refers </a:t>
            </a:r>
            <a:r>
              <a:rPr sz="3200" spc="-5" dirty="0">
                <a:latin typeface="Verdana"/>
                <a:cs typeface="Verdana"/>
              </a:rPr>
              <a:t>to the configuration </a:t>
            </a:r>
            <a:r>
              <a:rPr sz="3200" dirty="0">
                <a:latin typeface="Verdana"/>
                <a:cs typeface="Verdana"/>
              </a:rPr>
              <a:t>of  </a:t>
            </a:r>
            <a:r>
              <a:rPr sz="3200" spc="-10" dirty="0">
                <a:latin typeface="Verdana"/>
                <a:cs typeface="Verdana"/>
              </a:rPr>
              <a:t>cables, </a:t>
            </a:r>
            <a:r>
              <a:rPr sz="3200" dirty="0">
                <a:latin typeface="Verdana"/>
                <a:cs typeface="Verdana"/>
              </a:rPr>
              <a:t>computers, and other  </a:t>
            </a:r>
            <a:r>
              <a:rPr sz="3200" spc="-10" dirty="0">
                <a:latin typeface="Verdana"/>
                <a:cs typeface="Verdana"/>
              </a:rPr>
              <a:t>peripherals.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200" dirty="0">
                <a:solidFill>
                  <a:srgbClr val="003366"/>
                </a:solidFill>
                <a:latin typeface="Verdana"/>
                <a:cs typeface="Verdana"/>
              </a:rPr>
              <a:t>Main </a:t>
            </a:r>
            <a:r>
              <a:rPr sz="3200" spc="-5" dirty="0">
                <a:solidFill>
                  <a:srgbClr val="003366"/>
                </a:solidFill>
                <a:latin typeface="Verdana"/>
                <a:cs typeface="Verdana"/>
              </a:rPr>
              <a:t>types </a:t>
            </a:r>
            <a:r>
              <a:rPr sz="3200" dirty="0">
                <a:solidFill>
                  <a:srgbClr val="003366"/>
                </a:solidFill>
                <a:latin typeface="Verdana"/>
                <a:cs typeface="Verdana"/>
              </a:rPr>
              <a:t>of </a:t>
            </a:r>
            <a:r>
              <a:rPr sz="3200" spc="-5" dirty="0">
                <a:solidFill>
                  <a:srgbClr val="003366"/>
                </a:solidFill>
                <a:latin typeface="Verdana"/>
                <a:cs typeface="Verdana"/>
              </a:rPr>
              <a:t>physical</a:t>
            </a:r>
            <a:r>
              <a:rPr sz="3200" spc="-2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3366"/>
                </a:solidFill>
                <a:latin typeface="Verdana"/>
                <a:cs typeface="Verdana"/>
              </a:rPr>
              <a:t>topologies</a:t>
            </a:r>
            <a:endParaRPr sz="3200">
              <a:latin typeface="Verdana"/>
              <a:cs typeface="Verdana"/>
            </a:endParaRPr>
          </a:p>
          <a:p>
            <a:pPr marL="529590" indent="-517525">
              <a:lnSpc>
                <a:spcPct val="100000"/>
              </a:lnSpc>
              <a:spcBef>
                <a:spcPts val="770"/>
              </a:spcBef>
              <a:buFont typeface="Arial"/>
              <a:buAutoNum type="arabicPeriod"/>
              <a:tabLst>
                <a:tab pos="530225" algn="l"/>
              </a:tabLst>
            </a:pPr>
            <a:r>
              <a:rPr sz="3200" dirty="0">
                <a:latin typeface="Verdana"/>
                <a:cs typeface="Verdana"/>
              </a:rPr>
              <a:t>Linear Bus</a:t>
            </a:r>
            <a:endParaRPr sz="3200">
              <a:latin typeface="Verdana"/>
              <a:cs typeface="Verdana"/>
            </a:endParaRPr>
          </a:p>
          <a:p>
            <a:pPr marL="529590" indent="-517525">
              <a:lnSpc>
                <a:spcPct val="100000"/>
              </a:lnSpc>
              <a:spcBef>
                <a:spcPts val="770"/>
              </a:spcBef>
              <a:buFont typeface="Arial"/>
              <a:buAutoNum type="arabicPeriod"/>
              <a:tabLst>
                <a:tab pos="530225" algn="l"/>
              </a:tabLst>
            </a:pPr>
            <a:r>
              <a:rPr sz="3200" dirty="0">
                <a:latin typeface="Verdana"/>
                <a:cs typeface="Verdana"/>
              </a:rPr>
              <a:t>Star</a:t>
            </a:r>
            <a:endParaRPr sz="3200">
              <a:latin typeface="Verdana"/>
              <a:cs typeface="Verdana"/>
            </a:endParaRPr>
          </a:p>
          <a:p>
            <a:pPr marL="529590" indent="-517525">
              <a:lnSpc>
                <a:spcPct val="100000"/>
              </a:lnSpc>
              <a:spcBef>
                <a:spcPts val="765"/>
              </a:spcBef>
              <a:buFont typeface="Arial"/>
              <a:buAutoNum type="arabicPeriod"/>
              <a:tabLst>
                <a:tab pos="530225" algn="l"/>
              </a:tabLst>
            </a:pPr>
            <a:r>
              <a:rPr sz="3200" spc="-5" dirty="0">
                <a:latin typeface="Verdana"/>
                <a:cs typeface="Verdana"/>
              </a:rPr>
              <a:t>Star-wired ring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844" y="6316167"/>
            <a:ext cx="1452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4</a:t>
            </a:r>
            <a:r>
              <a:rPr sz="3200" spc="-5" dirty="0">
                <a:latin typeface="Verdana"/>
                <a:cs typeface="Verdana"/>
              </a:rPr>
              <a:t>.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Tree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438353"/>
            <a:ext cx="59150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Data</a:t>
            </a:r>
            <a:r>
              <a:rPr sz="4400" spc="-80" dirty="0"/>
              <a:t> </a:t>
            </a:r>
            <a:r>
              <a:rPr sz="4400" spc="-5" dirty="0"/>
              <a:t>Communication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726423" y="6267439"/>
            <a:ext cx="13525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sz="1400" dirty="0">
                <a:latin typeface="Angsana New"/>
                <a:cs typeface="Angsana New"/>
              </a:rPr>
              <a:t>3</a:t>
            </a:fld>
            <a:endParaRPr sz="1400">
              <a:latin typeface="Angsana New"/>
              <a:cs typeface="Angsana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1708150"/>
            <a:ext cx="7919084" cy="44246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4965" marR="8255" indent="-342900" algn="just">
              <a:lnSpc>
                <a:spcPts val="2840"/>
              </a:lnSpc>
              <a:spcBef>
                <a:spcPts val="22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Data </a:t>
            </a:r>
            <a:r>
              <a:rPr sz="2400" spc="-5" dirty="0">
                <a:latin typeface="Verdana"/>
                <a:cs typeface="Verdana"/>
              </a:rPr>
              <a:t>Communications is the transfer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data </a:t>
            </a:r>
            <a:r>
              <a:rPr sz="2400" dirty="0">
                <a:latin typeface="Verdana"/>
                <a:cs typeface="Verdana"/>
              </a:rPr>
              <a:t>or  </a:t>
            </a:r>
            <a:r>
              <a:rPr sz="2400" spc="-5" dirty="0">
                <a:latin typeface="Verdana"/>
                <a:cs typeface="Verdana"/>
              </a:rPr>
              <a:t>information between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source </a:t>
            </a:r>
            <a:r>
              <a:rPr sz="2400" dirty="0">
                <a:latin typeface="Verdana"/>
                <a:cs typeface="Verdana"/>
              </a:rPr>
              <a:t>and a</a:t>
            </a:r>
            <a:r>
              <a:rPr sz="2400" spc="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receiver.</a:t>
            </a:r>
            <a:endParaRPr sz="2400">
              <a:latin typeface="Verdana"/>
              <a:cs typeface="Verdana"/>
            </a:endParaRPr>
          </a:p>
          <a:p>
            <a:pPr marL="354965" marR="6985" indent="-342900" algn="just">
              <a:lnSpc>
                <a:spcPts val="2840"/>
              </a:lnSpc>
              <a:spcBef>
                <a:spcPts val="108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source transmits the data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the receiver  receives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it.</a:t>
            </a:r>
            <a:endParaRPr sz="2400">
              <a:latin typeface="Verdana"/>
              <a:cs typeface="Verdana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9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purpose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data communications is to  </a:t>
            </a:r>
            <a:r>
              <a:rPr sz="2400" spc="-10" dirty="0">
                <a:latin typeface="Verdana"/>
                <a:cs typeface="Verdana"/>
              </a:rPr>
              <a:t>provide </a:t>
            </a:r>
            <a:r>
              <a:rPr sz="2400" spc="-5" dirty="0">
                <a:latin typeface="Verdana"/>
                <a:cs typeface="Verdana"/>
              </a:rPr>
              <a:t>the rules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regulations that </a:t>
            </a:r>
            <a:r>
              <a:rPr sz="2400" spc="-10" dirty="0">
                <a:latin typeface="Verdana"/>
                <a:cs typeface="Verdana"/>
              </a:rPr>
              <a:t>allow  </a:t>
            </a:r>
            <a:r>
              <a:rPr sz="2400" spc="-5" dirty="0">
                <a:latin typeface="Verdana"/>
                <a:cs typeface="Verdana"/>
              </a:rPr>
              <a:t>computers with different disk operating systems,  languages, cabling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locations to </a:t>
            </a:r>
            <a:r>
              <a:rPr sz="2400" dirty="0">
                <a:latin typeface="Verdana"/>
                <a:cs typeface="Verdana"/>
              </a:rPr>
              <a:t>share  </a:t>
            </a:r>
            <a:r>
              <a:rPr sz="2400" spc="-5" dirty="0">
                <a:latin typeface="Verdana"/>
                <a:cs typeface="Verdana"/>
              </a:rPr>
              <a:t>resources.</a:t>
            </a:r>
            <a:endParaRPr sz="2400">
              <a:latin typeface="Verdana"/>
              <a:cs typeface="Verdana"/>
            </a:endParaRPr>
          </a:p>
          <a:p>
            <a:pPr marL="354965" marR="6985" indent="-342900" algn="just">
              <a:lnSpc>
                <a:spcPts val="2830"/>
              </a:lnSpc>
              <a:spcBef>
                <a:spcPts val="118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rules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regulations are </a:t>
            </a:r>
            <a:r>
              <a:rPr sz="2400" spc="-10" dirty="0">
                <a:latin typeface="Verdana"/>
                <a:cs typeface="Verdana"/>
              </a:rPr>
              <a:t>called protocols 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standards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data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communications.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92388" y="6253683"/>
            <a:ext cx="14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ngsana New"/>
                <a:cs typeface="Angsana New"/>
              </a:rPr>
              <a:t>30</a:t>
            </a:r>
            <a:endParaRPr sz="1400">
              <a:latin typeface="Angsana New"/>
              <a:cs typeface="Angsana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52219" y="133553"/>
            <a:ext cx="29768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Linear</a:t>
            </a:r>
            <a:r>
              <a:rPr sz="4400" spc="-55" dirty="0"/>
              <a:t> </a:t>
            </a:r>
            <a:r>
              <a:rPr sz="4400" spc="-5" dirty="0"/>
              <a:t>Bus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993444" y="1022349"/>
            <a:ext cx="7507605" cy="300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A </a:t>
            </a:r>
            <a:r>
              <a:rPr sz="2800" spc="-15" dirty="0">
                <a:latin typeface="Verdana"/>
                <a:cs typeface="Verdana"/>
              </a:rPr>
              <a:t>linear </a:t>
            </a:r>
            <a:r>
              <a:rPr sz="2800" spc="-10" dirty="0">
                <a:latin typeface="Verdana"/>
                <a:cs typeface="Verdana"/>
              </a:rPr>
              <a:t>bus </a:t>
            </a:r>
            <a:r>
              <a:rPr sz="2800" spc="-15" dirty="0">
                <a:latin typeface="Verdana"/>
                <a:cs typeface="Verdana"/>
              </a:rPr>
              <a:t>topology consists </a:t>
            </a:r>
            <a:r>
              <a:rPr sz="2800" spc="-5" dirty="0">
                <a:latin typeface="Verdana"/>
                <a:cs typeface="Verdana"/>
              </a:rPr>
              <a:t>of a main  </a:t>
            </a:r>
            <a:r>
              <a:rPr sz="2800" spc="-10" dirty="0">
                <a:latin typeface="Verdana"/>
                <a:cs typeface="Verdana"/>
              </a:rPr>
              <a:t>run </a:t>
            </a:r>
            <a:r>
              <a:rPr sz="2800" spc="-5" dirty="0">
                <a:latin typeface="Verdana"/>
                <a:cs typeface="Verdana"/>
              </a:rPr>
              <a:t>of cable </a:t>
            </a:r>
            <a:r>
              <a:rPr sz="2800" spc="-10" dirty="0">
                <a:latin typeface="Verdana"/>
                <a:cs typeface="Verdana"/>
              </a:rPr>
              <a:t>with </a:t>
            </a:r>
            <a:r>
              <a:rPr sz="2800" spc="-5" dirty="0">
                <a:latin typeface="Verdana"/>
                <a:cs typeface="Verdana"/>
              </a:rPr>
              <a:t>a </a:t>
            </a:r>
            <a:r>
              <a:rPr sz="2800" spc="-10" dirty="0">
                <a:latin typeface="Verdana"/>
                <a:cs typeface="Verdana"/>
              </a:rPr>
              <a:t>terminator </a:t>
            </a:r>
            <a:r>
              <a:rPr sz="2800" spc="-5" dirty="0">
                <a:latin typeface="Verdana"/>
                <a:cs typeface="Verdana"/>
              </a:rPr>
              <a:t>at each  end (See figure). </a:t>
            </a:r>
            <a:r>
              <a:rPr sz="2800" spc="-10" dirty="0">
                <a:latin typeface="Verdana"/>
                <a:cs typeface="Verdana"/>
              </a:rPr>
              <a:t>All </a:t>
            </a:r>
            <a:r>
              <a:rPr sz="2800" spc="-5" dirty="0">
                <a:latin typeface="Verdana"/>
                <a:cs typeface="Verdana"/>
              </a:rPr>
              <a:t>nodes </a:t>
            </a:r>
            <a:r>
              <a:rPr sz="2800" spc="-10" dirty="0">
                <a:latin typeface="Verdana"/>
                <a:cs typeface="Verdana"/>
              </a:rPr>
              <a:t>(file </a:t>
            </a:r>
            <a:r>
              <a:rPr sz="2800" spc="-5" dirty="0">
                <a:latin typeface="Verdana"/>
                <a:cs typeface="Verdana"/>
              </a:rPr>
              <a:t>server,  </a:t>
            </a:r>
            <a:r>
              <a:rPr sz="2800" spc="-10" dirty="0">
                <a:latin typeface="Verdana"/>
                <a:cs typeface="Verdana"/>
              </a:rPr>
              <a:t>workstations, </a:t>
            </a:r>
            <a:r>
              <a:rPr sz="2800" spc="-5" dirty="0">
                <a:latin typeface="Verdana"/>
                <a:cs typeface="Verdana"/>
              </a:rPr>
              <a:t>and </a:t>
            </a:r>
            <a:r>
              <a:rPr sz="2800" spc="-10" dirty="0">
                <a:latin typeface="Verdana"/>
                <a:cs typeface="Verdana"/>
              </a:rPr>
              <a:t>peripherals) </a:t>
            </a:r>
            <a:r>
              <a:rPr sz="2800" spc="-5" dirty="0">
                <a:latin typeface="Verdana"/>
                <a:cs typeface="Verdana"/>
              </a:rPr>
              <a:t>are  </a:t>
            </a:r>
            <a:r>
              <a:rPr sz="2800" spc="-10" dirty="0">
                <a:latin typeface="Verdana"/>
                <a:cs typeface="Verdana"/>
              </a:rPr>
              <a:t>connected </a:t>
            </a:r>
            <a:r>
              <a:rPr sz="2800" spc="-5" dirty="0">
                <a:latin typeface="Verdana"/>
                <a:cs typeface="Verdana"/>
              </a:rPr>
              <a:t>to </a:t>
            </a:r>
            <a:r>
              <a:rPr sz="2800" spc="-10" dirty="0">
                <a:latin typeface="Verdana"/>
                <a:cs typeface="Verdana"/>
              </a:rPr>
              <a:t>the linear </a:t>
            </a:r>
            <a:r>
              <a:rPr sz="2800" spc="-5" dirty="0">
                <a:latin typeface="Verdana"/>
                <a:cs typeface="Verdana"/>
              </a:rPr>
              <a:t>cable. </a:t>
            </a:r>
            <a:r>
              <a:rPr sz="2800" spc="-10" dirty="0">
                <a:latin typeface="Verdana"/>
                <a:cs typeface="Verdana"/>
              </a:rPr>
              <a:t>Ethernet  </a:t>
            </a:r>
            <a:r>
              <a:rPr sz="2800" spc="-5" dirty="0">
                <a:latin typeface="Verdana"/>
                <a:cs typeface="Verdana"/>
              </a:rPr>
              <a:t>and </a:t>
            </a:r>
            <a:r>
              <a:rPr sz="2800" spc="-10" dirty="0">
                <a:latin typeface="Verdana"/>
                <a:cs typeface="Verdana"/>
              </a:rPr>
              <a:t>local talk </a:t>
            </a:r>
            <a:r>
              <a:rPr sz="2800" spc="-5" dirty="0">
                <a:latin typeface="Verdana"/>
                <a:cs typeface="Verdana"/>
              </a:rPr>
              <a:t>networks </a:t>
            </a:r>
            <a:r>
              <a:rPr sz="2800" spc="-10" dirty="0">
                <a:latin typeface="Verdana"/>
                <a:cs typeface="Verdana"/>
              </a:rPr>
              <a:t>use </a:t>
            </a:r>
            <a:r>
              <a:rPr sz="2800" spc="-5" dirty="0">
                <a:latin typeface="Verdana"/>
                <a:cs typeface="Verdana"/>
              </a:rPr>
              <a:t>a </a:t>
            </a:r>
            <a:r>
              <a:rPr sz="2800" spc="-10" dirty="0">
                <a:latin typeface="Verdana"/>
                <a:cs typeface="Verdana"/>
              </a:rPr>
              <a:t>linear bus  </a:t>
            </a:r>
            <a:r>
              <a:rPr sz="2800" spc="-15" dirty="0">
                <a:latin typeface="Verdana"/>
                <a:cs typeface="Verdana"/>
              </a:rPr>
              <a:t>topology.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191000"/>
            <a:ext cx="79248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6944" y="937005"/>
            <a:ext cx="7460615" cy="52635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25"/>
              </a:spcBef>
              <a:tabLst>
                <a:tab pos="2680970" algn="l"/>
              </a:tabLst>
            </a:pPr>
            <a:r>
              <a:rPr sz="2400" b="1" spc="-5" dirty="0">
                <a:latin typeface="Verdana"/>
                <a:cs typeface="Verdana"/>
              </a:rPr>
              <a:t>Advantages</a:t>
            </a:r>
            <a:r>
              <a:rPr sz="2400" b="1" spc="-2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of	</a:t>
            </a:r>
            <a:r>
              <a:rPr sz="2400" b="1" spc="-5" dirty="0">
                <a:latin typeface="Verdana"/>
                <a:cs typeface="Verdana"/>
              </a:rPr>
              <a:t>linear</a:t>
            </a:r>
            <a:r>
              <a:rPr sz="2400" b="1" spc="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bus</a:t>
            </a:r>
            <a:endParaRPr sz="2400">
              <a:latin typeface="Verdana"/>
              <a:cs typeface="Verdana"/>
            </a:endParaRPr>
          </a:p>
          <a:p>
            <a:pPr marL="367665" marR="17780" indent="-342900">
              <a:lnSpc>
                <a:spcPts val="2830"/>
              </a:lnSpc>
              <a:spcBef>
                <a:spcPts val="7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2400" spc="-5" dirty="0">
                <a:latin typeface="Verdana"/>
                <a:cs typeface="Verdana"/>
              </a:rPr>
              <a:t>Easy to </a:t>
            </a:r>
            <a:r>
              <a:rPr sz="2400" dirty="0">
                <a:latin typeface="Verdana"/>
                <a:cs typeface="Verdana"/>
              </a:rPr>
              <a:t>connect a computer or </a:t>
            </a:r>
            <a:r>
              <a:rPr sz="2400" spc="-5" dirty="0">
                <a:latin typeface="Verdana"/>
                <a:cs typeface="Verdana"/>
              </a:rPr>
              <a:t>peripheral to </a:t>
            </a:r>
            <a:r>
              <a:rPr sz="2400" dirty="0">
                <a:latin typeface="Verdana"/>
                <a:cs typeface="Verdana"/>
              </a:rPr>
              <a:t>a  </a:t>
            </a:r>
            <a:r>
              <a:rPr sz="2400" spc="-5" dirty="0">
                <a:latin typeface="Verdana"/>
                <a:cs typeface="Verdana"/>
              </a:rPr>
              <a:t>linear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bus.</a:t>
            </a:r>
            <a:endParaRPr sz="2400">
              <a:latin typeface="Verdana"/>
              <a:cs typeface="Verdana"/>
            </a:endParaRPr>
          </a:p>
          <a:p>
            <a:pPr marL="367665" marR="1303020" indent="-342900">
              <a:lnSpc>
                <a:spcPts val="2830"/>
              </a:lnSpc>
              <a:spcBef>
                <a:spcPts val="67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2400" spc="-10" dirty="0">
                <a:latin typeface="Verdana"/>
                <a:cs typeface="Verdana"/>
              </a:rPr>
              <a:t>Requires less </a:t>
            </a:r>
            <a:r>
              <a:rPr sz="2400" dirty="0">
                <a:latin typeface="Verdana"/>
                <a:cs typeface="Verdana"/>
              </a:rPr>
              <a:t>cable </a:t>
            </a:r>
            <a:r>
              <a:rPr sz="2400" spc="-5" dirty="0">
                <a:latin typeface="Verdana"/>
                <a:cs typeface="Verdana"/>
              </a:rPr>
              <a:t>length than </a:t>
            </a:r>
            <a:r>
              <a:rPr sz="2400" dirty="0">
                <a:latin typeface="Verdana"/>
                <a:cs typeface="Verdana"/>
              </a:rPr>
              <a:t>a star  </a:t>
            </a:r>
            <a:r>
              <a:rPr sz="2400" spc="-5" dirty="0">
                <a:latin typeface="Verdana"/>
                <a:cs typeface="Verdana"/>
              </a:rPr>
              <a:t>topology.</a:t>
            </a:r>
            <a:endParaRPr sz="2400">
              <a:latin typeface="Verdana"/>
              <a:cs typeface="Verdana"/>
            </a:endParaRPr>
          </a:p>
          <a:p>
            <a:pPr marL="25400">
              <a:lnSpc>
                <a:spcPct val="100000"/>
              </a:lnSpc>
              <a:spcBef>
                <a:spcPts val="495"/>
              </a:spcBef>
            </a:pPr>
            <a:r>
              <a:rPr sz="2400" b="1" spc="-5" dirty="0">
                <a:latin typeface="Verdana"/>
                <a:cs typeface="Verdana"/>
              </a:rPr>
              <a:t>Disadvantages </a:t>
            </a:r>
            <a:r>
              <a:rPr sz="2400" b="1" dirty="0">
                <a:latin typeface="Verdana"/>
                <a:cs typeface="Verdana"/>
              </a:rPr>
              <a:t>of </a:t>
            </a:r>
            <a:r>
              <a:rPr sz="2400" b="1" spc="-5" dirty="0">
                <a:latin typeface="Verdana"/>
                <a:cs typeface="Verdana"/>
              </a:rPr>
              <a:t>linear</a:t>
            </a:r>
            <a:r>
              <a:rPr sz="2400" b="1" spc="-1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bus</a:t>
            </a:r>
            <a:endParaRPr sz="2400">
              <a:latin typeface="Verdana"/>
              <a:cs typeface="Verdana"/>
            </a:endParaRPr>
          </a:p>
          <a:p>
            <a:pPr marL="367665" indent="-342900">
              <a:lnSpc>
                <a:spcPts val="2855"/>
              </a:lnSpc>
              <a:spcBef>
                <a:spcPts val="62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2400" spc="-5" dirty="0">
                <a:latin typeface="Verdana"/>
                <a:cs typeface="Verdana"/>
              </a:rPr>
              <a:t>Entire </a:t>
            </a:r>
            <a:r>
              <a:rPr sz="2400" dirty="0">
                <a:latin typeface="Verdana"/>
                <a:cs typeface="Verdana"/>
              </a:rPr>
              <a:t>network shuts down </a:t>
            </a:r>
            <a:r>
              <a:rPr sz="2400" spc="-5" dirty="0">
                <a:latin typeface="Verdana"/>
                <a:cs typeface="Verdana"/>
              </a:rPr>
              <a:t>if there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break</a:t>
            </a:r>
            <a:endParaRPr sz="2400">
              <a:latin typeface="Verdana"/>
              <a:cs typeface="Verdana"/>
            </a:endParaRPr>
          </a:p>
          <a:p>
            <a:pPr marL="367665">
              <a:lnSpc>
                <a:spcPts val="2855"/>
              </a:lnSpc>
            </a:pP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the main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cable.</a:t>
            </a:r>
            <a:endParaRPr sz="2400">
              <a:latin typeface="Verdana"/>
              <a:cs typeface="Verdana"/>
            </a:endParaRPr>
          </a:p>
          <a:p>
            <a:pPr marL="367665" marR="197485" indent="-342900">
              <a:lnSpc>
                <a:spcPts val="2830"/>
              </a:lnSpc>
              <a:spcBef>
                <a:spcPts val="7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2400" spc="-5" dirty="0">
                <a:latin typeface="Verdana"/>
                <a:cs typeface="Verdana"/>
              </a:rPr>
              <a:t>Terminators are required </a:t>
            </a:r>
            <a:r>
              <a:rPr sz="2400" dirty="0">
                <a:latin typeface="Verdana"/>
                <a:cs typeface="Verdana"/>
              </a:rPr>
              <a:t>at </a:t>
            </a:r>
            <a:r>
              <a:rPr sz="2400" spc="-5" dirty="0">
                <a:latin typeface="Verdana"/>
                <a:cs typeface="Verdana"/>
              </a:rPr>
              <a:t>both </a:t>
            </a:r>
            <a:r>
              <a:rPr sz="2400" dirty="0">
                <a:latin typeface="Verdana"/>
                <a:cs typeface="Verdana"/>
              </a:rPr>
              <a:t>ends of </a:t>
            </a:r>
            <a:r>
              <a:rPr sz="2400" spc="-5" dirty="0">
                <a:latin typeface="Verdana"/>
                <a:cs typeface="Verdana"/>
              </a:rPr>
              <a:t>the  backbone </a:t>
            </a:r>
            <a:r>
              <a:rPr sz="2400" dirty="0">
                <a:latin typeface="Verdana"/>
                <a:cs typeface="Verdana"/>
              </a:rPr>
              <a:t>cable.</a:t>
            </a:r>
            <a:endParaRPr sz="2400">
              <a:latin typeface="Verdana"/>
              <a:cs typeface="Verdana"/>
            </a:endParaRPr>
          </a:p>
          <a:p>
            <a:pPr marL="367665" marR="384810" indent="-342900">
              <a:lnSpc>
                <a:spcPts val="2830"/>
              </a:lnSpc>
              <a:spcBef>
                <a:spcPts val="68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2400" spc="-10" dirty="0">
                <a:latin typeface="Verdana"/>
                <a:cs typeface="Verdana"/>
              </a:rPr>
              <a:t>Difficult </a:t>
            </a:r>
            <a:r>
              <a:rPr sz="2400" spc="-5" dirty="0">
                <a:latin typeface="Verdana"/>
                <a:cs typeface="Verdana"/>
              </a:rPr>
              <a:t>to </a:t>
            </a:r>
            <a:r>
              <a:rPr sz="2400" spc="-10" dirty="0">
                <a:latin typeface="Verdana"/>
                <a:cs typeface="Verdana"/>
              </a:rPr>
              <a:t>identify </a:t>
            </a:r>
            <a:r>
              <a:rPr sz="2400" spc="-5" dirty="0">
                <a:latin typeface="Verdana"/>
                <a:cs typeface="Verdana"/>
              </a:rPr>
              <a:t>the problem if the entire  network </a:t>
            </a:r>
            <a:r>
              <a:rPr sz="2400" dirty="0">
                <a:latin typeface="Verdana"/>
                <a:cs typeface="Verdana"/>
              </a:rPr>
              <a:t>shuts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down.</a:t>
            </a:r>
            <a:endParaRPr sz="2400">
              <a:latin typeface="Verdana"/>
              <a:cs typeface="Verdana"/>
            </a:endParaRPr>
          </a:p>
          <a:p>
            <a:pPr marL="367665" indent="-342900">
              <a:lnSpc>
                <a:spcPct val="100000"/>
              </a:lnSpc>
              <a:spcBef>
                <a:spcPts val="54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67665" algn="l"/>
                <a:tab pos="368300" algn="l"/>
              </a:tabLst>
            </a:pPr>
            <a:endParaRPr sz="1400">
              <a:latin typeface="Angsana New"/>
              <a:cs typeface="Angsana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92388" y="6253683"/>
            <a:ext cx="14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ngsana New"/>
                <a:cs typeface="Angsana New"/>
              </a:rPr>
              <a:t>31</a:t>
            </a:r>
            <a:endParaRPr sz="1400">
              <a:latin typeface="Angsana New"/>
              <a:cs typeface="Angsana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2044" y="133553"/>
            <a:ext cx="29768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Linear</a:t>
            </a:r>
            <a:r>
              <a:rPr sz="4400" spc="-55" dirty="0"/>
              <a:t> </a:t>
            </a:r>
            <a:r>
              <a:rPr sz="4400" spc="-5" dirty="0"/>
              <a:t>Bus</a:t>
            </a:r>
            <a:endParaRPr sz="4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2388" y="6253683"/>
            <a:ext cx="14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ngsana New"/>
                <a:cs typeface="Angsana New"/>
              </a:rPr>
              <a:t>32</a:t>
            </a:r>
            <a:endParaRPr sz="1400">
              <a:latin typeface="Angsana New"/>
              <a:cs typeface="Angsana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2219" y="89103"/>
            <a:ext cx="12045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Star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252219" y="796797"/>
            <a:ext cx="7491095" cy="280606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1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 star </a:t>
            </a:r>
            <a:r>
              <a:rPr sz="2400" spc="-5" dirty="0">
                <a:latin typeface="Verdana"/>
                <a:cs typeface="Verdana"/>
              </a:rPr>
              <a:t>topology is designed with each </a:t>
            </a:r>
            <a:r>
              <a:rPr sz="2400" dirty="0">
                <a:latin typeface="Verdana"/>
                <a:cs typeface="Verdana"/>
              </a:rPr>
              <a:t>node  </a:t>
            </a:r>
            <a:r>
              <a:rPr sz="2400" spc="-10" dirty="0">
                <a:latin typeface="Verdana"/>
                <a:cs typeface="Verdana"/>
              </a:rPr>
              <a:t>(file </a:t>
            </a:r>
            <a:r>
              <a:rPr sz="2400" spc="-5" dirty="0">
                <a:latin typeface="Verdana"/>
                <a:cs typeface="Verdana"/>
              </a:rPr>
              <a:t>server, workstations,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peripherals)  connected directly to </a:t>
            </a:r>
            <a:r>
              <a:rPr sz="2400" dirty="0">
                <a:latin typeface="Verdana"/>
                <a:cs typeface="Verdana"/>
              </a:rPr>
              <a:t>a central </a:t>
            </a:r>
            <a:r>
              <a:rPr sz="2400" spc="-5" dirty="0">
                <a:latin typeface="Verdana"/>
                <a:cs typeface="Verdana"/>
              </a:rPr>
              <a:t>network </a:t>
            </a:r>
            <a:r>
              <a:rPr sz="2400" dirty="0">
                <a:latin typeface="Verdana"/>
                <a:cs typeface="Verdana"/>
              </a:rPr>
              <a:t>hub or  </a:t>
            </a:r>
            <a:r>
              <a:rPr sz="2400" spc="-5" dirty="0">
                <a:latin typeface="Verdana"/>
                <a:cs typeface="Verdana"/>
              </a:rPr>
              <a:t>concentrator (See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figure).</a:t>
            </a:r>
            <a:endParaRPr sz="2400">
              <a:latin typeface="Verdana"/>
              <a:cs typeface="Verdana"/>
            </a:endParaRPr>
          </a:p>
          <a:p>
            <a:pPr marL="355600" marR="403225" indent="-342900">
              <a:lnSpc>
                <a:spcPct val="100000"/>
              </a:lnSpc>
              <a:spcBef>
                <a:spcPts val="104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Data on a star </a:t>
            </a:r>
            <a:r>
              <a:rPr sz="2400" spc="-5" dirty="0">
                <a:latin typeface="Verdana"/>
                <a:cs typeface="Verdana"/>
              </a:rPr>
              <a:t>network passes through the  </a:t>
            </a:r>
            <a:r>
              <a:rPr sz="2400" dirty="0">
                <a:latin typeface="Verdana"/>
                <a:cs typeface="Verdana"/>
              </a:rPr>
              <a:t>hub </a:t>
            </a:r>
            <a:r>
              <a:rPr sz="2400" spc="-10" dirty="0">
                <a:latin typeface="Verdana"/>
                <a:cs typeface="Verdana"/>
              </a:rPr>
              <a:t>or </a:t>
            </a:r>
            <a:r>
              <a:rPr sz="2400" spc="-5" dirty="0">
                <a:latin typeface="Verdana"/>
                <a:cs typeface="Verdana"/>
              </a:rPr>
              <a:t>concentrator before </a:t>
            </a:r>
            <a:r>
              <a:rPr sz="2400" dirty="0">
                <a:latin typeface="Verdana"/>
                <a:cs typeface="Verdana"/>
              </a:rPr>
              <a:t>continuing </a:t>
            </a:r>
            <a:r>
              <a:rPr sz="2400" spc="-5" dirty="0">
                <a:latin typeface="Verdana"/>
                <a:cs typeface="Verdana"/>
              </a:rPr>
              <a:t>to</a:t>
            </a:r>
            <a:r>
              <a:rPr sz="2400" spc="114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its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735"/>
              </a:spcBef>
            </a:pPr>
            <a:r>
              <a:rPr sz="2400" spc="-5" dirty="0">
                <a:latin typeface="Verdana"/>
                <a:cs typeface="Verdana"/>
              </a:rPr>
              <a:t>destination.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3650" y="3500436"/>
            <a:ext cx="5638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2388" y="6253683"/>
            <a:ext cx="14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ngsana New"/>
                <a:cs typeface="Angsana New"/>
              </a:rPr>
              <a:t>33</a:t>
            </a:r>
            <a:endParaRPr sz="1400">
              <a:latin typeface="Angsana New"/>
              <a:cs typeface="Angsana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2044" y="133553"/>
            <a:ext cx="12045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Star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069644" y="943101"/>
            <a:ext cx="7507605" cy="22694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668270" algn="l"/>
              </a:tabLst>
            </a:pPr>
            <a:r>
              <a:rPr sz="2400" b="1" spc="-5" dirty="0">
                <a:latin typeface="Verdana"/>
                <a:cs typeface="Verdana"/>
              </a:rPr>
              <a:t>Advantages</a:t>
            </a:r>
            <a:r>
              <a:rPr sz="2400" b="1" spc="-2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of	star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57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Easy to </a:t>
            </a:r>
            <a:r>
              <a:rPr sz="2400" spc="-15" dirty="0">
                <a:latin typeface="Verdana"/>
                <a:cs typeface="Verdana"/>
              </a:rPr>
              <a:t>install </a:t>
            </a:r>
            <a:r>
              <a:rPr sz="2400" dirty="0">
                <a:latin typeface="Verdana"/>
                <a:cs typeface="Verdana"/>
              </a:rPr>
              <a:t>and</a:t>
            </a:r>
            <a:r>
              <a:rPr sz="2400" spc="6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wire.</a:t>
            </a:r>
            <a:endParaRPr sz="2400">
              <a:latin typeface="Verdana"/>
              <a:cs typeface="Verdana"/>
            </a:endParaRPr>
          </a:p>
          <a:p>
            <a:pPr marL="354965" marR="5080" indent="-342900">
              <a:lnSpc>
                <a:spcPts val="2830"/>
              </a:lnSpc>
              <a:spcBef>
                <a:spcPts val="76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No disruptions to the </a:t>
            </a:r>
            <a:r>
              <a:rPr sz="2400" dirty="0">
                <a:latin typeface="Verdana"/>
                <a:cs typeface="Verdana"/>
              </a:rPr>
              <a:t>network </a:t>
            </a:r>
            <a:r>
              <a:rPr sz="2400" spc="-5" dirty="0">
                <a:latin typeface="Verdana"/>
                <a:cs typeface="Verdana"/>
              </a:rPr>
              <a:t>then connecting  </a:t>
            </a:r>
            <a:r>
              <a:rPr sz="2400" dirty="0">
                <a:latin typeface="Verdana"/>
                <a:cs typeface="Verdana"/>
              </a:rPr>
              <a:t>or </a:t>
            </a:r>
            <a:r>
              <a:rPr sz="2400" spc="-5" dirty="0">
                <a:latin typeface="Verdana"/>
                <a:cs typeface="Verdana"/>
              </a:rPr>
              <a:t>removing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devices.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145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Easy </a:t>
            </a:r>
            <a:r>
              <a:rPr sz="2400" spc="5" dirty="0">
                <a:latin typeface="Verdana"/>
                <a:cs typeface="Verdana"/>
              </a:rPr>
              <a:t>to </a:t>
            </a:r>
            <a:r>
              <a:rPr sz="2400" dirty="0">
                <a:latin typeface="Verdana"/>
                <a:cs typeface="Verdana"/>
              </a:rPr>
              <a:t>detect faults and to remove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parts.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9644" y="3587877"/>
            <a:ext cx="6840855" cy="306959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400" b="1" spc="-5" dirty="0">
                <a:latin typeface="Verdana"/>
                <a:cs typeface="Verdana"/>
              </a:rPr>
              <a:t>Disadvantages </a:t>
            </a:r>
            <a:r>
              <a:rPr sz="2400" b="1" dirty="0">
                <a:latin typeface="Verdana"/>
                <a:cs typeface="Verdana"/>
              </a:rPr>
              <a:t>of</a:t>
            </a:r>
            <a:r>
              <a:rPr sz="2400" b="1" spc="-3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star</a:t>
            </a:r>
            <a:endParaRPr sz="2400">
              <a:latin typeface="Verdana"/>
              <a:cs typeface="Verdana"/>
            </a:endParaRPr>
          </a:p>
          <a:p>
            <a:pPr marL="354965" marR="225425" indent="-342900">
              <a:lnSpc>
                <a:spcPts val="2830"/>
              </a:lnSpc>
              <a:spcBef>
                <a:spcPts val="67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Requires </a:t>
            </a:r>
            <a:r>
              <a:rPr sz="2400" dirty="0">
                <a:latin typeface="Verdana"/>
                <a:cs typeface="Verdana"/>
              </a:rPr>
              <a:t>more cable </a:t>
            </a:r>
            <a:r>
              <a:rPr sz="2400" spc="-5" dirty="0">
                <a:latin typeface="Verdana"/>
                <a:cs typeface="Verdana"/>
              </a:rPr>
              <a:t>length than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10" dirty="0">
                <a:latin typeface="Verdana"/>
                <a:cs typeface="Verdana"/>
              </a:rPr>
              <a:t>linear  </a:t>
            </a:r>
            <a:r>
              <a:rPr sz="2400" spc="-5" dirty="0">
                <a:latin typeface="Verdana"/>
                <a:cs typeface="Verdana"/>
              </a:rPr>
              <a:t>topology.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ts val="2860"/>
              </a:lnSpc>
              <a:spcBef>
                <a:spcPts val="9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If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hub or </a:t>
            </a:r>
            <a:r>
              <a:rPr sz="2400" spc="-5" dirty="0">
                <a:latin typeface="Verdana"/>
                <a:cs typeface="Verdana"/>
              </a:rPr>
              <a:t>concentrator </a:t>
            </a:r>
            <a:r>
              <a:rPr sz="2400" spc="-10" dirty="0">
                <a:latin typeface="Verdana"/>
                <a:cs typeface="Verdana"/>
              </a:rPr>
              <a:t>fails,</a:t>
            </a:r>
            <a:r>
              <a:rPr sz="2400" spc="1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nodes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ts val="2860"/>
              </a:lnSpc>
            </a:pPr>
            <a:r>
              <a:rPr sz="2400" dirty="0">
                <a:latin typeface="Verdana"/>
                <a:cs typeface="Verdana"/>
              </a:rPr>
              <a:t>attached </a:t>
            </a:r>
            <a:r>
              <a:rPr sz="2400" spc="-5" dirty="0">
                <a:latin typeface="Verdana"/>
                <a:cs typeface="Verdana"/>
              </a:rPr>
              <a:t>are disabled.</a:t>
            </a:r>
            <a:endParaRPr sz="2400">
              <a:latin typeface="Verdana"/>
              <a:cs typeface="Verdana"/>
            </a:endParaRPr>
          </a:p>
          <a:p>
            <a:pPr marL="354965" marR="5080" indent="-342900">
              <a:lnSpc>
                <a:spcPct val="125000"/>
              </a:lnSpc>
              <a:spcBef>
                <a:spcPts val="3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More </a:t>
            </a:r>
            <a:r>
              <a:rPr sz="2400" spc="-5" dirty="0">
                <a:latin typeface="Verdana"/>
                <a:cs typeface="Verdana"/>
              </a:rPr>
              <a:t>expensive than linear </a:t>
            </a:r>
            <a:r>
              <a:rPr sz="2400" dirty="0">
                <a:latin typeface="Verdana"/>
                <a:cs typeface="Verdana"/>
              </a:rPr>
              <a:t>bus </a:t>
            </a:r>
            <a:r>
              <a:rPr sz="2400" spc="-5" dirty="0">
                <a:latin typeface="Verdana"/>
                <a:cs typeface="Verdana"/>
              </a:rPr>
              <a:t>topologies  because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the cost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concentrators.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699261"/>
            <a:ext cx="41135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Star-Wired</a:t>
            </a:r>
            <a:r>
              <a:rPr spc="-40" dirty="0"/>
              <a:t> </a:t>
            </a:r>
            <a:r>
              <a:rPr spc="-5" dirty="0"/>
              <a:t>Ring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8890" indent="-342900">
              <a:lnSpc>
                <a:spcPts val="2855"/>
              </a:lnSpc>
              <a:spcBef>
                <a:spcPts val="1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1278890" algn="l"/>
                <a:tab pos="1279525" algn="l"/>
              </a:tabLst>
            </a:pPr>
            <a:r>
              <a:rPr dirty="0"/>
              <a:t>A </a:t>
            </a:r>
            <a:r>
              <a:rPr spc="-5" dirty="0"/>
              <a:t>star-wired ring topology </a:t>
            </a:r>
            <a:r>
              <a:rPr dirty="0"/>
              <a:t>may</a:t>
            </a:r>
            <a:r>
              <a:rPr spc="80" dirty="0"/>
              <a:t> </a:t>
            </a:r>
            <a:r>
              <a:rPr dirty="0"/>
              <a:t>appear</a:t>
            </a:r>
          </a:p>
          <a:p>
            <a:pPr marL="1278890">
              <a:lnSpc>
                <a:spcPts val="2855"/>
              </a:lnSpc>
            </a:pPr>
            <a:r>
              <a:rPr spc="-5" dirty="0"/>
              <a:t>(externally) to be the </a:t>
            </a:r>
            <a:r>
              <a:rPr dirty="0"/>
              <a:t>same as a star</a:t>
            </a:r>
            <a:r>
              <a:rPr spc="5" dirty="0"/>
              <a:t> </a:t>
            </a:r>
            <a:r>
              <a:rPr spc="-5" dirty="0"/>
              <a:t>topology.</a:t>
            </a:r>
          </a:p>
          <a:p>
            <a:pPr marL="1278890" marR="35560" indent="-342900">
              <a:lnSpc>
                <a:spcPct val="100000"/>
              </a:lnSpc>
              <a:spcBef>
                <a:spcPts val="104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1278890" algn="l"/>
                <a:tab pos="1279525" algn="l"/>
              </a:tabLst>
            </a:pPr>
            <a:r>
              <a:rPr spc="-5" dirty="0"/>
              <a:t>Internally, the </a:t>
            </a:r>
            <a:r>
              <a:rPr dirty="0"/>
              <a:t>MAU (multistation </a:t>
            </a:r>
            <a:r>
              <a:rPr spc="-5" dirty="0"/>
              <a:t>access </a:t>
            </a:r>
            <a:r>
              <a:rPr spc="-10" dirty="0"/>
              <a:t>unit)  </a:t>
            </a:r>
            <a:r>
              <a:rPr dirty="0"/>
              <a:t>of a </a:t>
            </a:r>
            <a:r>
              <a:rPr spc="-5" dirty="0"/>
              <a:t>star-wired ring contains wiring that allows  </a:t>
            </a:r>
            <a:r>
              <a:rPr spc="-10" dirty="0"/>
              <a:t>information </a:t>
            </a:r>
            <a:r>
              <a:rPr spc="-5" dirty="0"/>
              <a:t>to pass from </a:t>
            </a:r>
            <a:r>
              <a:rPr dirty="0"/>
              <a:t>one </a:t>
            </a:r>
            <a:r>
              <a:rPr spc="-5" dirty="0"/>
              <a:t>device</a:t>
            </a:r>
            <a:r>
              <a:rPr spc="140" dirty="0"/>
              <a:t> </a:t>
            </a:r>
            <a:r>
              <a:rPr spc="-5" dirty="0"/>
              <a:t>to</a:t>
            </a:r>
          </a:p>
          <a:p>
            <a:pPr marL="1278890">
              <a:lnSpc>
                <a:spcPct val="100000"/>
              </a:lnSpc>
              <a:spcBef>
                <a:spcPts val="735"/>
              </a:spcBef>
            </a:pPr>
            <a:r>
              <a:rPr dirty="0"/>
              <a:t>another </a:t>
            </a:r>
            <a:r>
              <a:rPr spc="-5" dirty="0"/>
              <a:t>in </a:t>
            </a:r>
            <a:r>
              <a:rPr dirty="0"/>
              <a:t>a </a:t>
            </a:r>
            <a:r>
              <a:rPr spc="-10" dirty="0"/>
              <a:t>circle </a:t>
            </a:r>
            <a:r>
              <a:rPr dirty="0"/>
              <a:t>or</a:t>
            </a:r>
            <a:r>
              <a:rPr spc="15" dirty="0"/>
              <a:t> </a:t>
            </a:r>
            <a:r>
              <a:rPr dirty="0"/>
              <a:t>ring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51307"/>
            <a:ext cx="1159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Tree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219" y="639521"/>
            <a:ext cx="7329170" cy="2558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390"/>
              </a:lnSpc>
              <a:spcBef>
                <a:spcPts val="10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tree topology </a:t>
            </a:r>
            <a:r>
              <a:rPr sz="2000" dirty="0">
                <a:latin typeface="Verdana"/>
                <a:cs typeface="Verdana"/>
              </a:rPr>
              <a:t>combines </a:t>
            </a:r>
            <a:r>
              <a:rPr sz="2000" spc="-5" dirty="0">
                <a:latin typeface="Verdana"/>
                <a:cs typeface="Verdana"/>
              </a:rPr>
              <a:t>characteristics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5" dirty="0">
                <a:latin typeface="Verdana"/>
                <a:cs typeface="Verdana"/>
              </a:rPr>
              <a:t>linear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bus</a:t>
            </a:r>
            <a:endParaRPr sz="2000">
              <a:latin typeface="Verdana"/>
              <a:cs typeface="Verdana"/>
            </a:endParaRPr>
          </a:p>
          <a:p>
            <a:pPr marL="355600">
              <a:lnSpc>
                <a:spcPts val="2390"/>
              </a:lnSpc>
            </a:pPr>
            <a:r>
              <a:rPr sz="2000" dirty="0">
                <a:latin typeface="Verdana"/>
                <a:cs typeface="Verdana"/>
              </a:rPr>
              <a:t>and star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topologies.</a:t>
            </a:r>
            <a:endParaRPr sz="2000">
              <a:latin typeface="Verdana"/>
              <a:cs typeface="Verdana"/>
            </a:endParaRPr>
          </a:p>
          <a:p>
            <a:pPr marL="355600" marR="283210" indent="-342900">
              <a:lnSpc>
                <a:spcPts val="2360"/>
              </a:lnSpc>
              <a:spcBef>
                <a:spcPts val="114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It consists of </a:t>
            </a:r>
            <a:r>
              <a:rPr sz="2000" spc="-5" dirty="0">
                <a:latin typeface="Verdana"/>
                <a:cs typeface="Verdana"/>
              </a:rPr>
              <a:t>groups </a:t>
            </a:r>
            <a:r>
              <a:rPr sz="2000" dirty="0">
                <a:latin typeface="Verdana"/>
                <a:cs typeface="Verdana"/>
              </a:rPr>
              <a:t>of star-configured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workstations  </a:t>
            </a:r>
            <a:r>
              <a:rPr sz="2000" dirty="0">
                <a:latin typeface="Verdana"/>
                <a:cs typeface="Verdana"/>
              </a:rPr>
              <a:t>connected </a:t>
            </a:r>
            <a:r>
              <a:rPr sz="2000" spc="-5" dirty="0">
                <a:latin typeface="Verdana"/>
                <a:cs typeface="Verdana"/>
              </a:rPr>
              <a:t>to </a:t>
            </a:r>
            <a:r>
              <a:rPr sz="200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linear bus backbone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cable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6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Tree topologies allow </a:t>
            </a:r>
            <a:r>
              <a:rPr sz="2000" dirty="0">
                <a:latin typeface="Verdana"/>
                <a:cs typeface="Verdana"/>
              </a:rPr>
              <a:t>for the expansion of an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existing</a:t>
            </a:r>
            <a:endParaRPr sz="20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Verdana"/>
                <a:cs typeface="Verdana"/>
              </a:rPr>
              <a:t>network, and </a:t>
            </a:r>
            <a:r>
              <a:rPr sz="2000" spc="-5" dirty="0">
                <a:latin typeface="Verdana"/>
                <a:cs typeface="Verdana"/>
              </a:rPr>
              <a:t>enable </a:t>
            </a:r>
            <a:r>
              <a:rPr sz="2000" dirty="0">
                <a:latin typeface="Verdana"/>
                <a:cs typeface="Verdana"/>
              </a:rPr>
              <a:t>schools </a:t>
            </a:r>
            <a:r>
              <a:rPr sz="2000" spc="-5" dirty="0">
                <a:latin typeface="Verdana"/>
                <a:cs typeface="Verdana"/>
              </a:rPr>
              <a:t>to </a:t>
            </a:r>
            <a:r>
              <a:rPr sz="2000" dirty="0">
                <a:latin typeface="Verdana"/>
                <a:cs typeface="Verdana"/>
              </a:rPr>
              <a:t>configure a network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to</a:t>
            </a:r>
            <a:endParaRPr sz="20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1130"/>
              </a:spcBef>
            </a:pPr>
            <a:r>
              <a:rPr sz="2000" spc="-5" dirty="0">
                <a:latin typeface="Verdana"/>
                <a:cs typeface="Verdana"/>
              </a:rPr>
              <a:t>meet their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needs.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2895600"/>
            <a:ext cx="4343400" cy="39623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65607"/>
            <a:ext cx="1159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Tree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69644" y="1017622"/>
            <a:ext cx="7553959" cy="4053204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69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3366"/>
                </a:solidFill>
                <a:latin typeface="Verdana"/>
                <a:cs typeface="Verdana"/>
              </a:rPr>
              <a:t>Advantages</a:t>
            </a:r>
            <a:endParaRPr sz="2400">
              <a:latin typeface="Verdana"/>
              <a:cs typeface="Verdana"/>
            </a:endParaRPr>
          </a:p>
          <a:p>
            <a:pPr marL="756285" lvl="1" indent="-287655">
              <a:lnSpc>
                <a:spcPct val="100000"/>
              </a:lnSpc>
              <a:spcBef>
                <a:spcPts val="495"/>
              </a:spcBef>
              <a:buChar char="–"/>
              <a:tabLst>
                <a:tab pos="756920" algn="l"/>
              </a:tabLst>
            </a:pPr>
            <a:r>
              <a:rPr sz="2000" spc="-5" dirty="0">
                <a:latin typeface="Verdana"/>
                <a:cs typeface="Verdana"/>
              </a:rPr>
              <a:t>Point-to-point wiring </a:t>
            </a:r>
            <a:r>
              <a:rPr sz="2000" dirty="0">
                <a:latin typeface="Verdana"/>
                <a:cs typeface="Verdana"/>
              </a:rPr>
              <a:t>for </a:t>
            </a:r>
            <a:r>
              <a:rPr sz="2000" spc="-5" dirty="0">
                <a:latin typeface="Verdana"/>
                <a:cs typeface="Verdana"/>
              </a:rPr>
              <a:t>individual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segments.</a:t>
            </a:r>
            <a:endParaRPr sz="2000">
              <a:latin typeface="Verdana"/>
              <a:cs typeface="Verdana"/>
            </a:endParaRPr>
          </a:p>
          <a:p>
            <a:pPr marL="756285" marR="1033145" lvl="1" indent="-287020">
              <a:lnSpc>
                <a:spcPts val="2380"/>
              </a:lnSpc>
              <a:spcBef>
                <a:spcPts val="600"/>
              </a:spcBef>
              <a:buChar char="–"/>
              <a:tabLst>
                <a:tab pos="756920" algn="l"/>
              </a:tabLst>
            </a:pPr>
            <a:r>
              <a:rPr sz="2000" dirty="0">
                <a:latin typeface="Verdana"/>
                <a:cs typeface="Verdana"/>
              </a:rPr>
              <a:t>Supported </a:t>
            </a:r>
            <a:r>
              <a:rPr sz="2000" spc="-5" dirty="0">
                <a:latin typeface="Verdana"/>
                <a:cs typeface="Verdana"/>
              </a:rPr>
              <a:t>by several </a:t>
            </a:r>
            <a:r>
              <a:rPr sz="2000" dirty="0">
                <a:latin typeface="Verdana"/>
                <a:cs typeface="Verdana"/>
              </a:rPr>
              <a:t>hardware and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software  vendors.</a:t>
            </a:r>
            <a:endParaRPr sz="20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48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366"/>
                </a:solidFill>
                <a:latin typeface="Verdana"/>
                <a:cs typeface="Verdana"/>
              </a:rPr>
              <a:t>Disadvantages</a:t>
            </a:r>
            <a:endParaRPr sz="2400">
              <a:latin typeface="Verdana"/>
              <a:cs typeface="Verdana"/>
            </a:endParaRPr>
          </a:p>
          <a:p>
            <a:pPr marL="756285" marR="5080" lvl="1" indent="-287020">
              <a:lnSpc>
                <a:spcPts val="2380"/>
              </a:lnSpc>
              <a:spcBef>
                <a:spcPts val="620"/>
              </a:spcBef>
              <a:buChar char="–"/>
              <a:tabLst>
                <a:tab pos="756920" algn="l"/>
              </a:tabLst>
            </a:pPr>
            <a:r>
              <a:rPr sz="2000" spc="-5" dirty="0">
                <a:latin typeface="Verdana"/>
                <a:cs typeface="Verdana"/>
              </a:rPr>
              <a:t>Overall length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5" dirty="0">
                <a:latin typeface="Verdana"/>
                <a:cs typeface="Verdana"/>
              </a:rPr>
              <a:t>each segment is </a:t>
            </a:r>
            <a:r>
              <a:rPr sz="2000" spc="-10" dirty="0">
                <a:latin typeface="Verdana"/>
                <a:cs typeface="Verdana"/>
              </a:rPr>
              <a:t>limited </a:t>
            </a:r>
            <a:r>
              <a:rPr sz="2000" spc="-5" dirty="0">
                <a:latin typeface="Verdana"/>
                <a:cs typeface="Verdana"/>
              </a:rPr>
              <a:t>by the type 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5" dirty="0">
                <a:latin typeface="Verdana"/>
                <a:cs typeface="Verdana"/>
              </a:rPr>
              <a:t>cabling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used.</a:t>
            </a:r>
            <a:endParaRPr sz="2000">
              <a:latin typeface="Verdana"/>
              <a:cs typeface="Verdana"/>
            </a:endParaRPr>
          </a:p>
          <a:p>
            <a:pPr marL="756285" marR="13970" lvl="1" indent="-287020">
              <a:lnSpc>
                <a:spcPts val="2380"/>
              </a:lnSpc>
              <a:spcBef>
                <a:spcPts val="520"/>
              </a:spcBef>
              <a:buChar char="–"/>
              <a:tabLst>
                <a:tab pos="756920" algn="l"/>
              </a:tabLst>
            </a:pPr>
            <a:r>
              <a:rPr sz="2000" dirty="0">
                <a:latin typeface="Verdana"/>
                <a:cs typeface="Verdana"/>
              </a:rPr>
              <a:t>If </a:t>
            </a:r>
            <a:r>
              <a:rPr sz="2000" spc="-5" dirty="0">
                <a:latin typeface="Verdana"/>
                <a:cs typeface="Verdana"/>
              </a:rPr>
              <a:t>the backbone line breaks, the </a:t>
            </a:r>
            <a:r>
              <a:rPr sz="2000" dirty="0">
                <a:latin typeface="Verdana"/>
                <a:cs typeface="Verdana"/>
              </a:rPr>
              <a:t>entire </a:t>
            </a:r>
            <a:r>
              <a:rPr sz="2000" spc="-5" dirty="0">
                <a:latin typeface="Verdana"/>
                <a:cs typeface="Verdana"/>
              </a:rPr>
              <a:t>segment goes  down.</a:t>
            </a:r>
            <a:endParaRPr sz="2000">
              <a:latin typeface="Verdana"/>
              <a:cs typeface="Verdana"/>
            </a:endParaRPr>
          </a:p>
          <a:p>
            <a:pPr marL="756285" lvl="1" indent="-287655">
              <a:lnSpc>
                <a:spcPct val="100000"/>
              </a:lnSpc>
              <a:spcBef>
                <a:spcPts val="425"/>
              </a:spcBef>
              <a:buChar char="–"/>
              <a:tabLst>
                <a:tab pos="756920" algn="l"/>
              </a:tabLst>
            </a:pPr>
            <a:r>
              <a:rPr sz="2000" dirty="0">
                <a:latin typeface="Verdana"/>
                <a:cs typeface="Verdana"/>
              </a:rPr>
              <a:t>More </a:t>
            </a:r>
            <a:r>
              <a:rPr sz="2000" spc="-5" dirty="0">
                <a:latin typeface="Verdana"/>
                <a:cs typeface="Verdana"/>
              </a:rPr>
              <a:t>difficult to </a:t>
            </a:r>
            <a:r>
              <a:rPr sz="2000" dirty="0">
                <a:latin typeface="Verdana"/>
                <a:cs typeface="Verdana"/>
              </a:rPr>
              <a:t>configure and </a:t>
            </a:r>
            <a:r>
              <a:rPr sz="2000" spc="-5" dirty="0">
                <a:latin typeface="Verdana"/>
                <a:cs typeface="Verdana"/>
              </a:rPr>
              <a:t>wire than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other</a:t>
            </a:r>
            <a:endParaRPr sz="2000">
              <a:latin typeface="Verdana"/>
              <a:cs typeface="Verdana"/>
            </a:endParaRPr>
          </a:p>
          <a:p>
            <a:pPr marL="756285">
              <a:lnSpc>
                <a:spcPct val="100000"/>
              </a:lnSpc>
              <a:spcBef>
                <a:spcPts val="745"/>
              </a:spcBef>
            </a:pPr>
            <a:r>
              <a:rPr sz="2000" spc="-5" dirty="0">
                <a:latin typeface="Verdana"/>
                <a:cs typeface="Verdana"/>
              </a:rPr>
              <a:t>topologies.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47320"/>
            <a:ext cx="7425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Verdana"/>
                <a:cs typeface="Verdana"/>
              </a:rPr>
              <a:t>Considerations </a:t>
            </a:r>
            <a:r>
              <a:rPr sz="2400" b="1" dirty="0">
                <a:latin typeface="Verdana"/>
                <a:cs typeface="Verdana"/>
              </a:rPr>
              <a:t>When </a:t>
            </a:r>
            <a:r>
              <a:rPr sz="2400" b="1" spc="-5" dirty="0">
                <a:latin typeface="Verdana"/>
                <a:cs typeface="Verdana"/>
              </a:rPr>
              <a:t>Choosing </a:t>
            </a:r>
            <a:r>
              <a:rPr sz="2400" b="1" dirty="0">
                <a:latin typeface="Verdana"/>
                <a:cs typeface="Verdana"/>
              </a:rPr>
              <a:t>a</a:t>
            </a:r>
            <a:r>
              <a:rPr sz="2400" b="1" spc="-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Topology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1168653"/>
            <a:ext cx="7580630" cy="452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2400" b="1" dirty="0">
                <a:solidFill>
                  <a:srgbClr val="003366"/>
                </a:solidFill>
                <a:latin typeface="Verdana"/>
                <a:cs typeface="Verdana"/>
              </a:rPr>
              <a:t>Money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.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linear </a:t>
            </a:r>
            <a:r>
              <a:rPr sz="2400" dirty="0">
                <a:latin typeface="Verdana"/>
                <a:cs typeface="Verdana"/>
              </a:rPr>
              <a:t>bus network may </a:t>
            </a:r>
            <a:r>
              <a:rPr sz="2400" spc="-5" dirty="0">
                <a:latin typeface="Verdana"/>
                <a:cs typeface="Verdana"/>
              </a:rPr>
              <a:t>be </a:t>
            </a:r>
            <a:r>
              <a:rPr sz="2400" dirty="0">
                <a:latin typeface="Verdana"/>
                <a:cs typeface="Verdana"/>
              </a:rPr>
              <a:t>the </a:t>
            </a:r>
            <a:r>
              <a:rPr sz="2400" spc="-5" dirty="0">
                <a:latin typeface="Verdana"/>
                <a:cs typeface="Verdana"/>
              </a:rPr>
              <a:t>least  expensive way to </a:t>
            </a:r>
            <a:r>
              <a:rPr sz="2400" spc="-10" dirty="0">
                <a:latin typeface="Verdana"/>
                <a:cs typeface="Verdana"/>
              </a:rPr>
              <a:t>install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network; you do </a:t>
            </a:r>
            <a:r>
              <a:rPr sz="2400" dirty="0">
                <a:latin typeface="Verdana"/>
                <a:cs typeface="Verdana"/>
              </a:rPr>
              <a:t>not  have </a:t>
            </a:r>
            <a:r>
              <a:rPr sz="2400" spc="-5" dirty="0">
                <a:latin typeface="Verdana"/>
                <a:cs typeface="Verdana"/>
              </a:rPr>
              <a:t>to purchase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concentrators.</a:t>
            </a:r>
            <a:endParaRPr sz="2400">
              <a:latin typeface="Verdana"/>
              <a:cs typeface="Verdana"/>
            </a:endParaRPr>
          </a:p>
          <a:p>
            <a:pPr marL="355600" marR="859790" indent="-342900">
              <a:lnSpc>
                <a:spcPct val="100000"/>
              </a:lnSpc>
              <a:spcBef>
                <a:spcPts val="101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3366"/>
                </a:solidFill>
                <a:latin typeface="Verdana"/>
                <a:cs typeface="Verdana"/>
              </a:rPr>
              <a:t>Length </a:t>
            </a:r>
            <a:r>
              <a:rPr sz="2400" b="1" dirty="0">
                <a:solidFill>
                  <a:srgbClr val="003366"/>
                </a:solidFill>
                <a:latin typeface="Verdana"/>
                <a:cs typeface="Verdana"/>
              </a:rPr>
              <a:t>of </a:t>
            </a:r>
            <a:r>
              <a:rPr sz="2400" b="1" spc="-5" dirty="0">
                <a:solidFill>
                  <a:srgbClr val="003366"/>
                </a:solidFill>
                <a:latin typeface="Verdana"/>
                <a:cs typeface="Verdana"/>
              </a:rPr>
              <a:t>cable </a:t>
            </a:r>
            <a:r>
              <a:rPr sz="2400" b="1" dirty="0">
                <a:solidFill>
                  <a:srgbClr val="003366"/>
                </a:solidFill>
                <a:latin typeface="Verdana"/>
                <a:cs typeface="Verdana"/>
              </a:rPr>
              <a:t>needed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. </a:t>
            </a:r>
            <a:r>
              <a:rPr sz="2400" dirty="0">
                <a:latin typeface="Verdana"/>
                <a:cs typeface="Verdana"/>
              </a:rPr>
              <a:t>The </a:t>
            </a:r>
            <a:r>
              <a:rPr sz="2400" spc="-5" dirty="0">
                <a:latin typeface="Verdana"/>
                <a:cs typeface="Verdana"/>
              </a:rPr>
              <a:t>linear </a:t>
            </a:r>
            <a:r>
              <a:rPr sz="2400" dirty="0">
                <a:latin typeface="Verdana"/>
                <a:cs typeface="Verdana"/>
              </a:rPr>
              <a:t>bus  </a:t>
            </a:r>
            <a:r>
              <a:rPr sz="2400" spc="-5" dirty="0">
                <a:latin typeface="Verdana"/>
                <a:cs typeface="Verdana"/>
              </a:rPr>
              <a:t>network </a:t>
            </a:r>
            <a:r>
              <a:rPr sz="2400" dirty="0">
                <a:latin typeface="Verdana"/>
                <a:cs typeface="Verdana"/>
              </a:rPr>
              <a:t>uses </a:t>
            </a:r>
            <a:r>
              <a:rPr sz="2400" spc="-5" dirty="0">
                <a:latin typeface="Verdana"/>
                <a:cs typeface="Verdana"/>
              </a:rPr>
              <a:t>shorter lengths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cable.</a:t>
            </a:r>
            <a:endParaRPr sz="2400">
              <a:latin typeface="Verdana"/>
              <a:cs typeface="Verdana"/>
            </a:endParaRPr>
          </a:p>
          <a:p>
            <a:pPr marL="355600" marR="186055" indent="-342900">
              <a:lnSpc>
                <a:spcPct val="100000"/>
              </a:lnSpc>
              <a:spcBef>
                <a:spcPts val="99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3366"/>
                </a:solidFill>
                <a:latin typeface="Verdana"/>
                <a:cs typeface="Verdana"/>
              </a:rPr>
              <a:t>Future </a:t>
            </a:r>
            <a:r>
              <a:rPr sz="2400" b="1" dirty="0">
                <a:solidFill>
                  <a:srgbClr val="003366"/>
                </a:solidFill>
                <a:latin typeface="Verdana"/>
                <a:cs typeface="Verdana"/>
              </a:rPr>
              <a:t>growth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. </a:t>
            </a:r>
            <a:r>
              <a:rPr sz="2400" spc="-5" dirty="0">
                <a:latin typeface="Verdana"/>
                <a:cs typeface="Verdana"/>
              </a:rPr>
              <a:t>With </a:t>
            </a:r>
            <a:r>
              <a:rPr sz="2400" dirty="0">
                <a:latin typeface="Verdana"/>
                <a:cs typeface="Verdana"/>
              </a:rPr>
              <a:t>a star </a:t>
            </a:r>
            <a:r>
              <a:rPr sz="2400" spc="-5" dirty="0">
                <a:latin typeface="Verdana"/>
                <a:cs typeface="Verdana"/>
              </a:rPr>
              <a:t>topology,  expanding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network is </a:t>
            </a:r>
            <a:r>
              <a:rPr sz="2400" spc="-10" dirty="0">
                <a:latin typeface="Verdana"/>
                <a:cs typeface="Verdana"/>
              </a:rPr>
              <a:t>easily </a:t>
            </a:r>
            <a:r>
              <a:rPr sz="2400" spc="-5" dirty="0">
                <a:latin typeface="Verdana"/>
                <a:cs typeface="Verdana"/>
              </a:rPr>
              <a:t>done by </a:t>
            </a:r>
            <a:r>
              <a:rPr sz="2400" dirty="0">
                <a:latin typeface="Verdana"/>
                <a:cs typeface="Verdana"/>
              </a:rPr>
              <a:t>adding  another</a:t>
            </a:r>
            <a:r>
              <a:rPr sz="2400" spc="-5" dirty="0">
                <a:latin typeface="Verdana"/>
                <a:cs typeface="Verdana"/>
              </a:rPr>
              <a:t> concentrator.</a:t>
            </a:r>
            <a:endParaRPr sz="2400">
              <a:latin typeface="Verdana"/>
              <a:cs typeface="Verdana"/>
            </a:endParaRPr>
          </a:p>
          <a:p>
            <a:pPr marL="355600" marR="627380" indent="-342900">
              <a:lnSpc>
                <a:spcPct val="102000"/>
              </a:lnSpc>
              <a:spcBef>
                <a:spcPts val="94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3366"/>
                </a:solidFill>
                <a:latin typeface="Verdana"/>
                <a:cs typeface="Verdana"/>
              </a:rPr>
              <a:t>Cable type</a:t>
            </a:r>
            <a:r>
              <a:rPr sz="2400" spc="-5" dirty="0">
                <a:solidFill>
                  <a:srgbClr val="003366"/>
                </a:solidFill>
                <a:latin typeface="Arial"/>
                <a:cs typeface="Arial"/>
              </a:rPr>
              <a:t>.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most common </a:t>
            </a:r>
            <a:r>
              <a:rPr sz="2400" spc="-5" dirty="0">
                <a:latin typeface="Verdana"/>
                <a:cs typeface="Verdana"/>
              </a:rPr>
              <a:t>cable </a:t>
            </a:r>
            <a:r>
              <a:rPr sz="2400" spc="-10" dirty="0">
                <a:latin typeface="Verdana"/>
                <a:cs typeface="Verdana"/>
              </a:rPr>
              <a:t>in  </a:t>
            </a:r>
            <a:r>
              <a:rPr sz="2400" spc="-5" dirty="0">
                <a:latin typeface="Verdana"/>
                <a:cs typeface="Verdana"/>
              </a:rPr>
              <a:t>schools is unshielded twisted pair, which</a:t>
            </a:r>
            <a:r>
              <a:rPr sz="2400" spc="11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is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Verdana"/>
                <a:cs typeface="Verdana"/>
              </a:rPr>
              <a:t>most often used </a:t>
            </a:r>
            <a:r>
              <a:rPr sz="2400" spc="-5" dirty="0">
                <a:latin typeface="Verdana"/>
                <a:cs typeface="Verdana"/>
              </a:rPr>
              <a:t>with </a:t>
            </a:r>
            <a:r>
              <a:rPr sz="2400" dirty="0">
                <a:latin typeface="Verdana"/>
                <a:cs typeface="Verdana"/>
              </a:rPr>
              <a:t>star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topologies.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20" y="0"/>
            <a:ext cx="4451350" cy="689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Angsana New"/>
                <a:cs typeface="Angsana New"/>
              </a:rPr>
              <a:t>Summary</a:t>
            </a:r>
            <a:r>
              <a:rPr sz="4400" spc="-85" dirty="0">
                <a:latin typeface="Angsana New"/>
                <a:cs typeface="Angsana New"/>
              </a:rPr>
              <a:t> </a:t>
            </a:r>
            <a:r>
              <a:rPr sz="4400" spc="-5" dirty="0">
                <a:latin typeface="Angsana New"/>
                <a:cs typeface="Angsana New"/>
              </a:rPr>
              <a:t>Chart</a:t>
            </a:r>
            <a:endParaRPr sz="4400">
              <a:latin typeface="Angsana New"/>
              <a:cs typeface="Angsana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38237" y="990600"/>
          <a:ext cx="7787005" cy="4881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121285">
                        <a:lnSpc>
                          <a:spcPts val="1640"/>
                        </a:lnSpc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Physical</a:t>
                      </a:r>
                      <a:r>
                        <a:rPr sz="16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Topology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ts val="1640"/>
                        </a:lnSpc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Common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Cable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9120">
                        <a:lnSpc>
                          <a:spcPts val="1640"/>
                        </a:lnSpc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Common</a:t>
                      </a:r>
                      <a:r>
                        <a:rPr sz="16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Protocol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Verdana"/>
                          <a:cs typeface="Verdana"/>
                        </a:rPr>
                        <a:t>Linear</a:t>
                      </a:r>
                      <a:r>
                        <a:rPr sz="1800" b="1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Bus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267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Twisted Pair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426720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coaxial</a:t>
                      </a:r>
                      <a:r>
                        <a:rPr sz="1800" spc="2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Fiber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79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Ethernet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579120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LocalTalk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Star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4447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6095" marR="760095" indent="-79375">
                        <a:lnSpc>
                          <a:spcPct val="146000"/>
                        </a:lnSpc>
                        <a:spcBef>
                          <a:spcPts val="93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Twisted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Pair  Fiber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181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9120" marR="1092200" indent="79375">
                        <a:lnSpc>
                          <a:spcPct val="146000"/>
                        </a:lnSpc>
                        <a:spcBef>
                          <a:spcPts val="93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Ethern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t  Loca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k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1811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Star-Wired</a:t>
                      </a:r>
                      <a:r>
                        <a:rPr sz="18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10" dirty="0">
                          <a:latin typeface="Verdana"/>
                          <a:cs typeface="Verdana"/>
                        </a:rPr>
                        <a:t>Ring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267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Twisted Pair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579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Token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Ring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1800" b="1" dirty="0">
                          <a:latin typeface="Verdana"/>
                          <a:cs typeface="Verdana"/>
                        </a:rPr>
                        <a:t>Tree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1717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 marR="760095">
                        <a:lnSpc>
                          <a:spcPct val="107000"/>
                        </a:lnSpc>
                        <a:spcBef>
                          <a:spcPts val="157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Twisted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Pair  Coaxial  Fiber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9120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Ethernet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1717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13792"/>
            <a:ext cx="737615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52720" algn="l"/>
              </a:tabLst>
            </a:pPr>
            <a:r>
              <a:rPr sz="3200" dirty="0"/>
              <a:t>Introduction </a:t>
            </a:r>
            <a:r>
              <a:rPr sz="3200" spc="-5" dirty="0"/>
              <a:t>to the</a:t>
            </a:r>
            <a:r>
              <a:rPr sz="3200" spc="-15" dirty="0"/>
              <a:t> </a:t>
            </a:r>
            <a:r>
              <a:rPr sz="3200" dirty="0"/>
              <a:t>ISO -	</a:t>
            </a:r>
            <a:r>
              <a:rPr sz="3200" spc="-5" dirty="0"/>
              <a:t>OSI</a:t>
            </a:r>
            <a:r>
              <a:rPr sz="3200" spc="-70" dirty="0"/>
              <a:t> </a:t>
            </a:r>
            <a:r>
              <a:rPr sz="3200" dirty="0"/>
              <a:t>Model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74394" y="1250950"/>
            <a:ext cx="7441565" cy="403034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5600" marR="260350" indent="-342900">
              <a:lnSpc>
                <a:spcPct val="100000"/>
              </a:lnSpc>
              <a:spcBef>
                <a:spcPts val="11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spc="-10" dirty="0">
                <a:latin typeface="Verdana"/>
                <a:cs typeface="Verdana"/>
              </a:rPr>
              <a:t>ISO </a:t>
            </a:r>
            <a:r>
              <a:rPr sz="2400" spc="-5" dirty="0">
                <a:latin typeface="Verdana"/>
                <a:cs typeface="Verdana"/>
              </a:rPr>
              <a:t>(International Standards  </a:t>
            </a:r>
            <a:r>
              <a:rPr sz="2400" spc="-10" dirty="0">
                <a:latin typeface="Verdana"/>
                <a:cs typeface="Verdana"/>
              </a:rPr>
              <a:t>Organization) </a:t>
            </a:r>
            <a:r>
              <a:rPr sz="2400" dirty="0">
                <a:latin typeface="Verdana"/>
                <a:cs typeface="Verdana"/>
              </a:rPr>
              <a:t>has </a:t>
            </a:r>
            <a:r>
              <a:rPr sz="2400" spc="-5" dirty="0">
                <a:latin typeface="Verdana"/>
                <a:cs typeface="Verdana"/>
              </a:rPr>
              <a:t>created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10" dirty="0">
                <a:latin typeface="Verdana"/>
                <a:cs typeface="Verdana"/>
              </a:rPr>
              <a:t>layered </a:t>
            </a:r>
            <a:r>
              <a:rPr sz="2400" dirty="0">
                <a:latin typeface="Verdana"/>
                <a:cs typeface="Verdana"/>
              </a:rPr>
              <a:t>model,  </a:t>
            </a:r>
            <a:r>
              <a:rPr sz="2400" spc="-10" dirty="0">
                <a:latin typeface="Verdana"/>
                <a:cs typeface="Verdana"/>
              </a:rPr>
              <a:t>called </a:t>
            </a:r>
            <a:r>
              <a:rPr sz="2400" spc="-5" dirty="0">
                <a:latin typeface="Verdana"/>
                <a:cs typeface="Verdana"/>
              </a:rPr>
              <a:t>the OSI (Open Systems Interconnect)  </a:t>
            </a:r>
            <a:r>
              <a:rPr sz="2400" dirty="0">
                <a:latin typeface="Verdana"/>
                <a:cs typeface="Verdana"/>
              </a:rPr>
              <a:t>model.</a:t>
            </a:r>
            <a:endParaRPr sz="2400">
              <a:latin typeface="Verdana"/>
              <a:cs typeface="Verdana"/>
            </a:endParaRPr>
          </a:p>
          <a:p>
            <a:pPr marL="355600" marR="35560" indent="-342900">
              <a:lnSpc>
                <a:spcPct val="100000"/>
              </a:lnSpc>
              <a:spcBef>
                <a:spcPts val="105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purpose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spc="-10" dirty="0">
                <a:latin typeface="Verdana"/>
                <a:cs typeface="Verdana"/>
              </a:rPr>
              <a:t>layers </a:t>
            </a:r>
            <a:r>
              <a:rPr sz="2400" spc="-5" dirty="0">
                <a:latin typeface="Verdana"/>
                <a:cs typeface="Verdana"/>
              </a:rPr>
              <a:t>is to </a:t>
            </a:r>
            <a:r>
              <a:rPr sz="2400" spc="-10" dirty="0">
                <a:latin typeface="Verdana"/>
                <a:cs typeface="Verdana"/>
              </a:rPr>
              <a:t>provide clearly  </a:t>
            </a:r>
            <a:r>
              <a:rPr sz="2400" spc="-5" dirty="0">
                <a:latin typeface="Verdana"/>
                <a:cs typeface="Verdana"/>
              </a:rPr>
              <a:t>defined </a:t>
            </a:r>
            <a:r>
              <a:rPr sz="2400" dirty="0">
                <a:latin typeface="Verdana"/>
                <a:cs typeface="Verdana"/>
              </a:rPr>
              <a:t>functions </a:t>
            </a:r>
            <a:r>
              <a:rPr sz="2400" spc="-5" dirty="0">
                <a:latin typeface="Verdana"/>
                <a:cs typeface="Verdana"/>
              </a:rPr>
              <a:t>that </a:t>
            </a:r>
            <a:r>
              <a:rPr sz="2400" dirty="0">
                <a:latin typeface="Verdana"/>
                <a:cs typeface="Verdana"/>
              </a:rPr>
              <a:t>can </a:t>
            </a:r>
            <a:r>
              <a:rPr sz="2400" spc="-10" dirty="0">
                <a:latin typeface="Verdana"/>
                <a:cs typeface="Verdana"/>
              </a:rPr>
              <a:t>improve  </a:t>
            </a:r>
            <a:r>
              <a:rPr sz="2400" spc="-5" dirty="0">
                <a:latin typeface="Verdana"/>
                <a:cs typeface="Verdana"/>
              </a:rPr>
              <a:t>Internetwork connectivity between  "computer" manufacturing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companies.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25000"/>
              </a:lnSpc>
              <a:spcBef>
                <a:spcPts val="29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Each layer </a:t>
            </a:r>
            <a:r>
              <a:rPr sz="2400" dirty="0">
                <a:latin typeface="Verdana"/>
                <a:cs typeface="Verdana"/>
              </a:rPr>
              <a:t>has a standard </a:t>
            </a:r>
            <a:r>
              <a:rPr sz="2400" spc="-5" dirty="0">
                <a:latin typeface="Verdana"/>
                <a:cs typeface="Verdana"/>
              </a:rPr>
              <a:t>defined </a:t>
            </a:r>
            <a:r>
              <a:rPr sz="2400" spc="-10" dirty="0">
                <a:latin typeface="Verdana"/>
                <a:cs typeface="Verdana"/>
              </a:rPr>
              <a:t>input </a:t>
            </a:r>
            <a:r>
              <a:rPr sz="2400" dirty="0">
                <a:latin typeface="Verdana"/>
                <a:cs typeface="Verdana"/>
              </a:rPr>
              <a:t>and a  standard </a:t>
            </a:r>
            <a:r>
              <a:rPr sz="2400" spc="-5" dirty="0">
                <a:latin typeface="Verdana"/>
                <a:cs typeface="Verdana"/>
              </a:rPr>
              <a:t>defined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output.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438353"/>
            <a:ext cx="59150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Data</a:t>
            </a:r>
            <a:r>
              <a:rPr sz="4400" spc="-80" dirty="0"/>
              <a:t> </a:t>
            </a:r>
            <a:r>
              <a:rPr sz="4400" spc="-5" dirty="0"/>
              <a:t>Communication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8519" y="3063629"/>
            <a:ext cx="7418513" cy="12789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726423" y="6267439"/>
            <a:ext cx="13525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sz="1400" dirty="0">
                <a:latin typeface="Angsana New"/>
                <a:cs typeface="Angsana New"/>
              </a:rPr>
              <a:t>4</a:t>
            </a:fld>
            <a:endParaRPr sz="1400">
              <a:latin typeface="Angsana New"/>
              <a:cs typeface="Angsana New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685545"/>
            <a:ext cx="51650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7 </a:t>
            </a:r>
            <a:r>
              <a:rPr sz="3200" spc="-15" dirty="0"/>
              <a:t>layers </a:t>
            </a:r>
            <a:r>
              <a:rPr sz="3200" spc="-10" dirty="0"/>
              <a:t>of </a:t>
            </a:r>
            <a:r>
              <a:rPr sz="3200" spc="-5" dirty="0"/>
              <a:t>the OSI</a:t>
            </a:r>
            <a:r>
              <a:rPr sz="3200" spc="-55" dirty="0"/>
              <a:t> </a:t>
            </a:r>
            <a:r>
              <a:rPr sz="3200" dirty="0"/>
              <a:t>Model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1878846"/>
            <a:ext cx="5392420" cy="347726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7</a:t>
            </a:r>
            <a:r>
              <a:rPr sz="2400" spc="-5" dirty="0">
                <a:latin typeface="Verdana"/>
                <a:cs typeface="Verdana"/>
              </a:rPr>
              <a:t>. Application Layer (Top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Layer)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6</a:t>
            </a:r>
            <a:r>
              <a:rPr sz="2400" spc="-5" dirty="0">
                <a:latin typeface="Verdana"/>
                <a:cs typeface="Verdana"/>
              </a:rPr>
              <a:t>. Presentation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Layer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5</a:t>
            </a:r>
            <a:r>
              <a:rPr sz="2400" spc="-5" dirty="0">
                <a:latin typeface="Verdana"/>
                <a:cs typeface="Verdana"/>
              </a:rPr>
              <a:t>. </a:t>
            </a:r>
            <a:r>
              <a:rPr sz="2400" dirty="0">
                <a:latin typeface="Verdana"/>
                <a:cs typeface="Verdana"/>
              </a:rPr>
              <a:t>Session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Layer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4</a:t>
            </a:r>
            <a:r>
              <a:rPr sz="2400" spc="-5" dirty="0">
                <a:latin typeface="Verdana"/>
                <a:cs typeface="Verdana"/>
              </a:rPr>
              <a:t>. Transport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Layer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3</a:t>
            </a:r>
            <a:r>
              <a:rPr sz="2400" spc="-5" dirty="0">
                <a:latin typeface="Verdana"/>
                <a:cs typeface="Verdana"/>
              </a:rPr>
              <a:t>. </a:t>
            </a:r>
            <a:r>
              <a:rPr sz="2400" dirty="0">
                <a:latin typeface="Verdana"/>
                <a:cs typeface="Verdana"/>
              </a:rPr>
              <a:t>Network </a:t>
            </a:r>
            <a:r>
              <a:rPr sz="2400" spc="-5" dirty="0">
                <a:latin typeface="Verdana"/>
                <a:cs typeface="Verdana"/>
              </a:rPr>
              <a:t>Layer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-5" dirty="0">
                <a:latin typeface="Verdana"/>
                <a:cs typeface="Verdana"/>
              </a:rPr>
              <a:t>. Data </a:t>
            </a:r>
            <a:r>
              <a:rPr sz="2400" spc="5" dirty="0">
                <a:latin typeface="Verdana"/>
                <a:cs typeface="Verdana"/>
              </a:rPr>
              <a:t>Link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Layer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1</a:t>
            </a:r>
            <a:r>
              <a:rPr sz="2400" spc="-5" dirty="0">
                <a:latin typeface="Verdana"/>
                <a:cs typeface="Verdana"/>
              </a:rPr>
              <a:t>. </a:t>
            </a:r>
            <a:r>
              <a:rPr sz="2400" dirty="0">
                <a:latin typeface="Verdana"/>
                <a:cs typeface="Verdana"/>
              </a:rPr>
              <a:t>Physical </a:t>
            </a:r>
            <a:r>
              <a:rPr sz="2400" spc="-5" dirty="0">
                <a:latin typeface="Verdana"/>
                <a:cs typeface="Verdana"/>
              </a:rPr>
              <a:t>Layer </a:t>
            </a:r>
            <a:r>
              <a:rPr sz="2400" dirty="0">
                <a:latin typeface="Verdana"/>
                <a:cs typeface="Verdana"/>
              </a:rPr>
              <a:t>(Bottom</a:t>
            </a:r>
            <a:r>
              <a:rPr sz="2400" spc="-5" dirty="0">
                <a:latin typeface="Verdana"/>
                <a:cs typeface="Verdana"/>
              </a:rPr>
              <a:t> Layer)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571" y="641680"/>
            <a:ext cx="5170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7 </a:t>
            </a:r>
            <a:r>
              <a:rPr sz="3200" spc="-10" dirty="0"/>
              <a:t>layers of </a:t>
            </a:r>
            <a:r>
              <a:rPr sz="3200" dirty="0"/>
              <a:t>the OSI</a:t>
            </a:r>
            <a:r>
              <a:rPr sz="3200" spc="-50" dirty="0"/>
              <a:t> </a:t>
            </a:r>
            <a:r>
              <a:rPr sz="3200" spc="-5" dirty="0"/>
              <a:t>Model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7514" y="1794256"/>
            <a:ext cx="7056840" cy="391401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571" y="601802"/>
            <a:ext cx="62185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Information Exchange</a:t>
            </a:r>
            <a:r>
              <a:rPr sz="3200" spc="-65" dirty="0"/>
              <a:t> </a:t>
            </a:r>
            <a:r>
              <a:rPr sz="3200" spc="-5" dirty="0"/>
              <a:t>Process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987" y="1700086"/>
            <a:ext cx="7839774" cy="39593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82295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426161"/>
            <a:ext cx="69157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Data Communication</a:t>
            </a:r>
            <a:r>
              <a:rPr sz="3600" spc="-45" dirty="0"/>
              <a:t> </a:t>
            </a:r>
            <a:r>
              <a:rPr sz="3600" spc="-5" dirty="0"/>
              <a:t>Network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1784350"/>
            <a:ext cx="7348855" cy="32162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5600" marR="5080" indent="-342900">
              <a:lnSpc>
                <a:spcPts val="2840"/>
              </a:lnSpc>
              <a:spcBef>
                <a:spcPts val="22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major </a:t>
            </a:r>
            <a:r>
              <a:rPr sz="2400" spc="-10" dirty="0">
                <a:latin typeface="Verdana"/>
                <a:cs typeface="Verdana"/>
              </a:rPr>
              <a:t>criteria </a:t>
            </a:r>
            <a:r>
              <a:rPr sz="2400" spc="-5" dirty="0">
                <a:latin typeface="Verdana"/>
                <a:cs typeface="Verdana"/>
              </a:rPr>
              <a:t>that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data communication  network </a:t>
            </a:r>
            <a:r>
              <a:rPr sz="2400" dirty="0">
                <a:latin typeface="Verdana"/>
                <a:cs typeface="Verdana"/>
              </a:rPr>
              <a:t>must meet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are:</a:t>
            </a:r>
            <a:endParaRPr sz="2400">
              <a:latin typeface="Verdana"/>
              <a:cs typeface="Verdana"/>
            </a:endParaRPr>
          </a:p>
          <a:p>
            <a:pPr marL="1384300">
              <a:lnSpc>
                <a:spcPct val="100000"/>
              </a:lnSpc>
              <a:spcBef>
                <a:spcPts val="915"/>
              </a:spcBef>
            </a:pPr>
            <a:r>
              <a:rPr sz="2400" dirty="0">
                <a:latin typeface="Verdana"/>
                <a:cs typeface="Verdana"/>
              </a:rPr>
              <a:t>–</a:t>
            </a:r>
            <a:r>
              <a:rPr sz="2400" spc="-57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Performance</a:t>
            </a:r>
            <a:endParaRPr sz="2400">
              <a:latin typeface="Verdana"/>
              <a:cs typeface="Verdana"/>
            </a:endParaRPr>
          </a:p>
          <a:p>
            <a:pPr marL="1384300">
              <a:lnSpc>
                <a:spcPct val="100000"/>
              </a:lnSpc>
              <a:spcBef>
                <a:spcPts val="995"/>
              </a:spcBef>
            </a:pPr>
            <a:r>
              <a:rPr sz="2400" dirty="0">
                <a:latin typeface="Verdana"/>
                <a:cs typeface="Verdana"/>
              </a:rPr>
              <a:t>–</a:t>
            </a:r>
            <a:r>
              <a:rPr sz="2400" spc="-57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Consistency</a:t>
            </a:r>
            <a:endParaRPr sz="2400">
              <a:latin typeface="Verdana"/>
              <a:cs typeface="Verdana"/>
            </a:endParaRPr>
          </a:p>
          <a:p>
            <a:pPr marL="1384300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latin typeface="Verdana"/>
                <a:cs typeface="Verdana"/>
              </a:rPr>
              <a:t>–</a:t>
            </a:r>
            <a:r>
              <a:rPr sz="2400" spc="-58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Reliability</a:t>
            </a:r>
            <a:endParaRPr sz="2400">
              <a:latin typeface="Verdana"/>
              <a:cs typeface="Verdana"/>
            </a:endParaRPr>
          </a:p>
          <a:p>
            <a:pPr marL="1384300">
              <a:lnSpc>
                <a:spcPct val="100000"/>
              </a:lnSpc>
              <a:spcBef>
                <a:spcPts val="1010"/>
              </a:spcBef>
            </a:pPr>
            <a:r>
              <a:rPr sz="2400" dirty="0">
                <a:latin typeface="Verdana"/>
                <a:cs typeface="Verdana"/>
              </a:rPr>
              <a:t>–</a:t>
            </a:r>
            <a:r>
              <a:rPr sz="2400" spc="-57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Recovery</a:t>
            </a:r>
            <a:endParaRPr sz="2400">
              <a:latin typeface="Verdana"/>
              <a:cs typeface="Verdana"/>
            </a:endParaRPr>
          </a:p>
          <a:p>
            <a:pPr marL="1384300">
              <a:lnSpc>
                <a:spcPct val="100000"/>
              </a:lnSpc>
              <a:spcBef>
                <a:spcPts val="995"/>
              </a:spcBef>
            </a:pPr>
            <a:r>
              <a:rPr sz="2400" dirty="0">
                <a:latin typeface="Verdana"/>
                <a:cs typeface="Verdana"/>
              </a:rPr>
              <a:t>–</a:t>
            </a:r>
            <a:r>
              <a:rPr sz="2400" spc="-57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Security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20" y="273685"/>
            <a:ext cx="368046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Performance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679194" y="6414165"/>
            <a:ext cx="187325" cy="335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00" dirty="0">
                <a:latin typeface="Verdana"/>
                <a:cs typeface="Verdana"/>
              </a:rPr>
              <a:t>–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5705" y="6414165"/>
            <a:ext cx="4585970" cy="3810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3000" spc="-7" baseline="15000" dirty="0">
                <a:latin typeface="Verdana"/>
                <a:cs typeface="Verdana"/>
              </a:rPr>
              <a:t>Software </a:t>
            </a:r>
            <a:r>
              <a:rPr lang="" sz="3000" spc="-7" baseline="15000" dirty="0">
                <a:latin typeface="Verdana"/>
                <a:cs typeface="Verdana"/>
              </a:rPr>
              <a:t>program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2044" y="1098550"/>
            <a:ext cx="7230745" cy="511746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4965" marR="577850" indent="-342900">
              <a:lnSpc>
                <a:spcPts val="2830"/>
              </a:lnSpc>
              <a:spcBef>
                <a:spcPts val="2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Performance is the </a:t>
            </a:r>
            <a:r>
              <a:rPr sz="2400" spc="-10" dirty="0">
                <a:latin typeface="Verdana"/>
                <a:cs typeface="Verdana"/>
              </a:rPr>
              <a:t>defined </a:t>
            </a:r>
            <a:r>
              <a:rPr sz="2400" dirty="0">
                <a:latin typeface="Verdana"/>
                <a:cs typeface="Verdana"/>
              </a:rPr>
              <a:t>as the rate of  </a:t>
            </a:r>
            <a:r>
              <a:rPr sz="2400" spc="-5" dirty="0">
                <a:latin typeface="Verdana"/>
                <a:cs typeface="Verdana"/>
              </a:rPr>
              <a:t>transference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error-free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data.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92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It </a:t>
            </a:r>
            <a:r>
              <a:rPr sz="2400" spc="-5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measured </a:t>
            </a:r>
            <a:r>
              <a:rPr sz="2400" spc="-5" dirty="0">
                <a:latin typeface="Verdana"/>
                <a:cs typeface="Verdana"/>
              </a:rPr>
              <a:t>by the </a:t>
            </a:r>
            <a:r>
              <a:rPr sz="2400" dirty="0">
                <a:latin typeface="Verdana"/>
                <a:cs typeface="Verdana"/>
              </a:rPr>
              <a:t>response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time.</a:t>
            </a:r>
            <a:endParaRPr sz="2400">
              <a:latin typeface="Verdana"/>
              <a:cs typeface="Verdana"/>
            </a:endParaRPr>
          </a:p>
          <a:p>
            <a:pPr marL="354965" marR="76200" indent="-342900">
              <a:lnSpc>
                <a:spcPct val="99000"/>
              </a:lnSpc>
              <a:spcBef>
                <a:spcPts val="105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Response time is the </a:t>
            </a:r>
            <a:r>
              <a:rPr sz="2400" dirty="0">
                <a:latin typeface="Verdana"/>
                <a:cs typeface="Verdana"/>
              </a:rPr>
              <a:t>elapsed </a:t>
            </a:r>
            <a:r>
              <a:rPr sz="2400" spc="-5" dirty="0">
                <a:latin typeface="Verdana"/>
                <a:cs typeface="Verdana"/>
              </a:rPr>
              <a:t>time between  the </a:t>
            </a:r>
            <a:r>
              <a:rPr sz="2400" dirty="0">
                <a:latin typeface="Verdana"/>
                <a:cs typeface="Verdana"/>
              </a:rPr>
              <a:t>end of an </a:t>
            </a:r>
            <a:r>
              <a:rPr sz="2400" spc="-10" dirty="0">
                <a:latin typeface="Verdana"/>
                <a:cs typeface="Verdana"/>
              </a:rPr>
              <a:t>inquiry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the beginning </a:t>
            </a:r>
            <a:r>
              <a:rPr sz="2400" dirty="0">
                <a:latin typeface="Verdana"/>
                <a:cs typeface="Verdana"/>
              </a:rPr>
              <a:t>of a  </a:t>
            </a:r>
            <a:r>
              <a:rPr sz="2400" spc="-5" dirty="0">
                <a:latin typeface="Verdana"/>
                <a:cs typeface="Verdana"/>
              </a:rPr>
              <a:t>response</a:t>
            </a:r>
            <a:endParaRPr sz="2400">
              <a:latin typeface="Verdana"/>
              <a:cs typeface="Verdana"/>
            </a:endParaRPr>
          </a:p>
          <a:p>
            <a:pPr marL="756285" marR="5080" lvl="1" indent="-287020">
              <a:lnSpc>
                <a:spcPct val="131000"/>
              </a:lnSpc>
              <a:spcBef>
                <a:spcPts val="295"/>
              </a:spcBef>
              <a:buChar char="–"/>
              <a:tabLst>
                <a:tab pos="756920" algn="l"/>
              </a:tabLst>
            </a:pPr>
            <a:r>
              <a:rPr sz="2000" spc="-5" dirty="0">
                <a:latin typeface="Verdana"/>
                <a:cs typeface="Verdana"/>
              </a:rPr>
              <a:t>Example requesting </a:t>
            </a:r>
            <a:r>
              <a:rPr sz="200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file transfer </a:t>
            </a:r>
            <a:r>
              <a:rPr sz="2000" dirty="0">
                <a:latin typeface="Verdana"/>
                <a:cs typeface="Verdana"/>
              </a:rPr>
              <a:t>and starting </a:t>
            </a:r>
            <a:r>
              <a:rPr sz="2000" spc="-5" dirty="0">
                <a:latin typeface="Verdana"/>
                <a:cs typeface="Verdana"/>
              </a:rPr>
              <a:t>the  file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transfer.</a:t>
            </a:r>
            <a:endParaRPr sz="20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118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Factors that affect response time</a:t>
            </a:r>
            <a:r>
              <a:rPr sz="2400" spc="6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are:</a:t>
            </a:r>
            <a:endParaRPr sz="2400">
              <a:latin typeface="Verdana"/>
              <a:cs typeface="Verdana"/>
            </a:endParaRPr>
          </a:p>
          <a:p>
            <a:pPr marL="756285" lvl="1" indent="-287655">
              <a:lnSpc>
                <a:spcPct val="100000"/>
              </a:lnSpc>
              <a:spcBef>
                <a:spcPts val="1000"/>
              </a:spcBef>
              <a:buChar char="–"/>
              <a:tabLst>
                <a:tab pos="756920" algn="l"/>
              </a:tabLst>
            </a:pPr>
            <a:r>
              <a:rPr sz="2000" spc="-5" dirty="0">
                <a:latin typeface="Verdana"/>
                <a:cs typeface="Verdana"/>
              </a:rPr>
              <a:t>Number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Users:</a:t>
            </a:r>
            <a:endParaRPr sz="2000">
              <a:latin typeface="Verdana"/>
              <a:cs typeface="Verdana"/>
            </a:endParaRPr>
          </a:p>
          <a:p>
            <a:pPr marL="756285" lvl="1" indent="-287655">
              <a:lnSpc>
                <a:spcPct val="100000"/>
              </a:lnSpc>
              <a:spcBef>
                <a:spcPts val="1010"/>
              </a:spcBef>
              <a:buChar char="–"/>
              <a:tabLst>
                <a:tab pos="756920" algn="l"/>
              </a:tabLst>
            </a:pPr>
            <a:r>
              <a:rPr sz="2000" spc="-5" dirty="0">
                <a:latin typeface="Verdana"/>
                <a:cs typeface="Verdana"/>
              </a:rPr>
              <a:t>Transmission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Speed:</a:t>
            </a:r>
            <a:endParaRPr sz="2000">
              <a:latin typeface="Verdana"/>
              <a:cs typeface="Verdana"/>
            </a:endParaRPr>
          </a:p>
          <a:p>
            <a:pPr marL="756285" lvl="1" indent="-287655">
              <a:lnSpc>
                <a:spcPct val="100000"/>
              </a:lnSpc>
              <a:spcBef>
                <a:spcPts val="995"/>
              </a:spcBef>
              <a:buChar char="–"/>
              <a:tabLst>
                <a:tab pos="756920" algn="l"/>
              </a:tabLst>
            </a:pPr>
            <a:r>
              <a:rPr sz="2000" spc="-5" dirty="0">
                <a:latin typeface="Verdana"/>
                <a:cs typeface="Verdana"/>
              </a:rPr>
              <a:t>Hardware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Type: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273507"/>
            <a:ext cx="2755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Consistency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22044" y="1098550"/>
            <a:ext cx="7228205" cy="209931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4965" marR="105410" indent="-342900">
              <a:lnSpc>
                <a:spcPts val="2830"/>
              </a:lnSpc>
              <a:spcBef>
                <a:spcPts val="2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Consistency is the predictability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response  time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accuracy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data.</a:t>
            </a:r>
            <a:endParaRPr sz="2400">
              <a:latin typeface="Verdana"/>
              <a:cs typeface="Verdana"/>
            </a:endParaRPr>
          </a:p>
          <a:p>
            <a:pPr marL="756285" marR="5080" indent="-287020">
              <a:lnSpc>
                <a:spcPct val="100000"/>
              </a:lnSpc>
              <a:spcBef>
                <a:spcPts val="930"/>
              </a:spcBef>
            </a:pPr>
            <a:r>
              <a:rPr sz="2000" dirty="0">
                <a:latin typeface="Verdana"/>
                <a:cs typeface="Verdana"/>
              </a:rPr>
              <a:t>– For </a:t>
            </a:r>
            <a:r>
              <a:rPr sz="2000" spc="-5" dirty="0">
                <a:latin typeface="Verdana"/>
                <a:cs typeface="Verdana"/>
              </a:rPr>
              <a:t>example, if the "normal" response time is </a:t>
            </a:r>
            <a:r>
              <a:rPr sz="2000" dirty="0">
                <a:latin typeface="Arial"/>
                <a:cs typeface="Arial"/>
              </a:rPr>
              <a:t>3  </a:t>
            </a:r>
            <a:r>
              <a:rPr sz="2000" dirty="0">
                <a:latin typeface="Verdana"/>
                <a:cs typeface="Verdana"/>
              </a:rPr>
              <a:t>seconds for </a:t>
            </a:r>
            <a:r>
              <a:rPr sz="2000" spc="-5" dirty="0">
                <a:latin typeface="Verdana"/>
                <a:cs typeface="Verdana"/>
              </a:rPr>
              <a:t>printing to </a:t>
            </a:r>
            <a:r>
              <a:rPr sz="2000" dirty="0">
                <a:latin typeface="Verdana"/>
                <a:cs typeface="Verdana"/>
              </a:rPr>
              <a:t>a network </a:t>
            </a:r>
            <a:r>
              <a:rPr sz="2000" spc="-5" dirty="0">
                <a:latin typeface="Verdana"/>
                <a:cs typeface="Verdana"/>
              </a:rPr>
              <a:t>printer but </a:t>
            </a:r>
            <a:r>
              <a:rPr sz="2000" dirty="0">
                <a:latin typeface="Verdana"/>
                <a:cs typeface="Verdana"/>
              </a:rPr>
              <a:t>a  </a:t>
            </a:r>
            <a:r>
              <a:rPr sz="2000" spc="-5" dirty="0">
                <a:latin typeface="Verdana"/>
                <a:cs typeface="Verdana"/>
              </a:rPr>
              <a:t>response time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5" dirty="0">
                <a:latin typeface="Verdana"/>
                <a:cs typeface="Verdana"/>
              </a:rPr>
              <a:t>over </a:t>
            </a:r>
            <a:r>
              <a:rPr sz="2000" dirty="0">
                <a:latin typeface="Arial"/>
                <a:cs typeface="Arial"/>
              </a:rPr>
              <a:t>30 </a:t>
            </a:r>
            <a:r>
              <a:rPr sz="2000" spc="-5" dirty="0">
                <a:latin typeface="Verdana"/>
                <a:cs typeface="Verdana"/>
              </a:rPr>
              <a:t>seconds occurs, </a:t>
            </a:r>
            <a:r>
              <a:rPr sz="2000" spc="5" dirty="0">
                <a:latin typeface="Verdana"/>
                <a:cs typeface="Verdana"/>
              </a:rPr>
              <a:t>we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know  </a:t>
            </a:r>
            <a:r>
              <a:rPr sz="2000" spc="-5" dirty="0">
                <a:latin typeface="Verdana"/>
                <a:cs typeface="Verdana"/>
              </a:rPr>
              <a:t>that there is </a:t>
            </a:r>
            <a:r>
              <a:rPr sz="200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problem in the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system!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273507"/>
            <a:ext cx="22567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Rel</a:t>
            </a:r>
            <a:r>
              <a:rPr sz="3600" spc="5" dirty="0"/>
              <a:t>i</a:t>
            </a:r>
            <a:r>
              <a:rPr sz="3600" dirty="0"/>
              <a:t>ability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22044" y="1098550"/>
            <a:ext cx="7476490" cy="36639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4965" marR="914400" indent="-342900">
              <a:lnSpc>
                <a:spcPts val="2830"/>
              </a:lnSpc>
              <a:spcBef>
                <a:spcPts val="2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Reliability is the measure </a:t>
            </a:r>
            <a:r>
              <a:rPr sz="2400" dirty="0">
                <a:latin typeface="Verdana"/>
                <a:cs typeface="Verdana"/>
              </a:rPr>
              <a:t>of how </a:t>
            </a:r>
            <a:r>
              <a:rPr sz="2400" spc="-5" dirty="0">
                <a:latin typeface="Verdana"/>
                <a:cs typeface="Verdana"/>
              </a:rPr>
              <a:t>often </a:t>
            </a:r>
            <a:r>
              <a:rPr sz="2400" dirty="0">
                <a:latin typeface="Verdana"/>
                <a:cs typeface="Verdana"/>
              </a:rPr>
              <a:t>a  </a:t>
            </a:r>
            <a:r>
              <a:rPr sz="2400" spc="-5" dirty="0">
                <a:latin typeface="Verdana"/>
                <a:cs typeface="Verdana"/>
              </a:rPr>
              <a:t>network </a:t>
            </a:r>
            <a:r>
              <a:rPr sz="2400" spc="-10" dirty="0">
                <a:latin typeface="Verdana"/>
                <a:cs typeface="Verdana"/>
              </a:rPr>
              <a:t>is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usable.</a:t>
            </a:r>
            <a:endParaRPr sz="2400">
              <a:latin typeface="Verdana"/>
              <a:cs typeface="Verdana"/>
            </a:endParaRPr>
          </a:p>
          <a:p>
            <a:pPr marL="354965" marR="203835" indent="-342900">
              <a:lnSpc>
                <a:spcPct val="100000"/>
              </a:lnSpc>
              <a:spcBef>
                <a:spcPts val="97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MTBF </a:t>
            </a:r>
            <a:r>
              <a:rPr sz="2400" spc="-5" dirty="0">
                <a:latin typeface="Verdana"/>
                <a:cs typeface="Verdana"/>
              </a:rPr>
              <a:t>(Mean Time Between Failures) is </a:t>
            </a:r>
            <a:r>
              <a:rPr sz="2400" dirty="0">
                <a:latin typeface="Verdana"/>
                <a:cs typeface="Verdana"/>
              </a:rPr>
              <a:t>a  measure of </a:t>
            </a:r>
            <a:r>
              <a:rPr sz="2400" spc="-5" dirty="0">
                <a:latin typeface="Verdana"/>
                <a:cs typeface="Verdana"/>
              </a:rPr>
              <a:t>the average time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component </a:t>
            </a:r>
            <a:r>
              <a:rPr sz="2400" spc="-10" dirty="0">
                <a:latin typeface="Verdana"/>
                <a:cs typeface="Verdana"/>
              </a:rPr>
              <a:t>is  </a:t>
            </a:r>
            <a:r>
              <a:rPr sz="2400" spc="-5" dirty="0">
                <a:latin typeface="Verdana"/>
                <a:cs typeface="Verdana"/>
              </a:rPr>
              <a:t>expected to operate between </a:t>
            </a:r>
            <a:r>
              <a:rPr sz="2400" spc="-10" dirty="0">
                <a:latin typeface="Verdana"/>
                <a:cs typeface="Verdana"/>
              </a:rPr>
              <a:t>failures,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15" dirty="0">
                <a:latin typeface="Verdana"/>
                <a:cs typeface="Verdana"/>
              </a:rPr>
              <a:t>is  </a:t>
            </a:r>
            <a:r>
              <a:rPr sz="2400" spc="-5" dirty="0">
                <a:latin typeface="Verdana"/>
                <a:cs typeface="Verdana"/>
              </a:rPr>
              <a:t>normally </a:t>
            </a:r>
            <a:r>
              <a:rPr sz="2400" spc="-10" dirty="0">
                <a:latin typeface="Verdana"/>
                <a:cs typeface="Verdana"/>
              </a:rPr>
              <a:t>provided </a:t>
            </a:r>
            <a:r>
              <a:rPr sz="2400" spc="-5" dirty="0">
                <a:latin typeface="Verdana"/>
                <a:cs typeface="Verdana"/>
              </a:rPr>
              <a:t>by the</a:t>
            </a:r>
            <a:r>
              <a:rPr sz="2400" spc="8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manufacturer.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10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 network </a:t>
            </a:r>
            <a:r>
              <a:rPr sz="2400" spc="-5" dirty="0">
                <a:latin typeface="Verdana"/>
                <a:cs typeface="Verdana"/>
              </a:rPr>
              <a:t>failure can be caused by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problem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with the hardware, the </a:t>
            </a:r>
            <a:r>
              <a:rPr sz="2400" dirty="0">
                <a:latin typeface="Verdana"/>
                <a:cs typeface="Verdana"/>
              </a:rPr>
              <a:t>data </a:t>
            </a:r>
            <a:r>
              <a:rPr sz="2400" spc="-5" dirty="0">
                <a:latin typeface="Verdana"/>
                <a:cs typeface="Verdana"/>
              </a:rPr>
              <a:t>carrying</a:t>
            </a:r>
            <a:r>
              <a:rPr sz="2400" spc="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medium,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730"/>
              </a:spcBef>
            </a:pPr>
            <a:r>
              <a:rPr sz="2400" dirty="0">
                <a:latin typeface="Verdana"/>
                <a:cs typeface="Verdana"/>
              </a:rPr>
              <a:t>or </a:t>
            </a:r>
            <a:r>
              <a:rPr sz="2400" spc="-5" dirty="0">
                <a:latin typeface="Verdana"/>
                <a:cs typeface="Verdana"/>
              </a:rPr>
              <a:t>the Network Operating </a:t>
            </a:r>
            <a:r>
              <a:rPr sz="2400" dirty="0">
                <a:latin typeface="Verdana"/>
                <a:cs typeface="Verdana"/>
              </a:rPr>
              <a:t>System.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273507"/>
            <a:ext cx="21405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Recovery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22044" y="1098550"/>
            <a:ext cx="7531734" cy="24403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4965" marR="5080" indent="-342900">
              <a:lnSpc>
                <a:spcPct val="99000"/>
              </a:lnSpc>
              <a:spcBef>
                <a:spcPts val="12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Recovery is the network's ability to return to </a:t>
            </a:r>
            <a:r>
              <a:rPr sz="2400" dirty="0">
                <a:latin typeface="Verdana"/>
                <a:cs typeface="Verdana"/>
              </a:rPr>
              <a:t>a  </a:t>
            </a:r>
            <a:r>
              <a:rPr sz="2400" spc="-10" dirty="0">
                <a:latin typeface="Verdana"/>
                <a:cs typeface="Verdana"/>
              </a:rPr>
              <a:t>prescribed level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operation after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network  failure.</a:t>
            </a:r>
            <a:endParaRPr sz="2400">
              <a:latin typeface="Verdana"/>
              <a:cs typeface="Verdana"/>
            </a:endParaRPr>
          </a:p>
          <a:p>
            <a:pPr marL="354965" marR="260985" indent="-342900">
              <a:lnSpc>
                <a:spcPct val="100000"/>
              </a:lnSpc>
              <a:spcBef>
                <a:spcPts val="105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This </a:t>
            </a:r>
            <a:r>
              <a:rPr sz="2400" spc="-10" dirty="0">
                <a:latin typeface="Verdana"/>
                <a:cs typeface="Verdana"/>
              </a:rPr>
              <a:t>level </a:t>
            </a:r>
            <a:r>
              <a:rPr sz="2400" spc="-5" dirty="0">
                <a:latin typeface="Verdana"/>
                <a:cs typeface="Verdana"/>
              </a:rPr>
              <a:t>is where the </a:t>
            </a:r>
            <a:r>
              <a:rPr sz="2400" dirty="0">
                <a:latin typeface="Verdana"/>
                <a:cs typeface="Verdana"/>
              </a:rPr>
              <a:t>amount of </a:t>
            </a:r>
            <a:r>
              <a:rPr sz="2400" spc="-10" dirty="0">
                <a:latin typeface="Verdana"/>
                <a:cs typeface="Verdana"/>
              </a:rPr>
              <a:t>lost </a:t>
            </a:r>
            <a:r>
              <a:rPr sz="2400" spc="-5" dirty="0">
                <a:latin typeface="Verdana"/>
                <a:cs typeface="Verdana"/>
              </a:rPr>
              <a:t>data </a:t>
            </a:r>
            <a:r>
              <a:rPr sz="2400" spc="-10" dirty="0">
                <a:latin typeface="Verdana"/>
                <a:cs typeface="Verdana"/>
              </a:rPr>
              <a:t>is  </a:t>
            </a:r>
            <a:r>
              <a:rPr sz="2400" spc="-5" dirty="0">
                <a:latin typeface="Verdana"/>
                <a:cs typeface="Verdana"/>
              </a:rPr>
              <a:t>nonexistent </a:t>
            </a:r>
            <a:r>
              <a:rPr sz="2400" dirty="0">
                <a:latin typeface="Verdana"/>
                <a:cs typeface="Verdana"/>
              </a:rPr>
              <a:t>or at a minimum. </a:t>
            </a:r>
            <a:r>
              <a:rPr sz="2400" spc="-5" dirty="0">
                <a:latin typeface="Verdana"/>
                <a:cs typeface="Verdana"/>
              </a:rPr>
              <a:t>Recovery</a:t>
            </a:r>
            <a:r>
              <a:rPr sz="2400" spc="7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is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730"/>
              </a:spcBef>
            </a:pPr>
            <a:r>
              <a:rPr sz="2400" spc="-5" dirty="0">
                <a:latin typeface="Verdana"/>
                <a:cs typeface="Verdana"/>
              </a:rPr>
              <a:t>based on having </a:t>
            </a:r>
            <a:r>
              <a:rPr sz="2400" dirty="0">
                <a:latin typeface="Verdana"/>
                <a:cs typeface="Verdana"/>
              </a:rPr>
              <a:t>back-up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files.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273507"/>
            <a:ext cx="1911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Security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22044" y="1098550"/>
            <a:ext cx="7303134" cy="36639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4965" marR="5080" indent="-342900">
              <a:lnSpc>
                <a:spcPts val="2830"/>
              </a:lnSpc>
              <a:spcBef>
                <a:spcPts val="2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Security is the protection </a:t>
            </a:r>
            <a:r>
              <a:rPr sz="2400" dirty="0">
                <a:latin typeface="Verdana"/>
                <a:cs typeface="Verdana"/>
              </a:rPr>
              <a:t>of hardware,  </a:t>
            </a:r>
            <a:r>
              <a:rPr sz="2400" spc="-5" dirty="0">
                <a:latin typeface="Verdana"/>
                <a:cs typeface="Verdana"/>
              </a:rPr>
              <a:t>software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data from unauthorized</a:t>
            </a:r>
            <a:r>
              <a:rPr sz="2400" spc="7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access.</a:t>
            </a:r>
            <a:endParaRPr sz="2400">
              <a:latin typeface="Verdana"/>
              <a:cs typeface="Verdana"/>
            </a:endParaRPr>
          </a:p>
          <a:p>
            <a:pPr marL="354965" marR="139700" indent="-342900">
              <a:lnSpc>
                <a:spcPct val="100000"/>
              </a:lnSpc>
              <a:spcBef>
                <a:spcPts val="97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Restricted physical access </a:t>
            </a:r>
            <a:r>
              <a:rPr sz="2400" dirty="0">
                <a:latin typeface="Verdana"/>
                <a:cs typeface="Verdana"/>
              </a:rPr>
              <a:t>to </a:t>
            </a:r>
            <a:r>
              <a:rPr sz="2400" spc="-5" dirty="0">
                <a:latin typeface="Verdana"/>
                <a:cs typeface="Verdana"/>
              </a:rPr>
              <a:t>computers,  password protection, </a:t>
            </a:r>
            <a:r>
              <a:rPr sz="2400" spc="-10" dirty="0">
                <a:latin typeface="Verdana"/>
                <a:cs typeface="Verdana"/>
              </a:rPr>
              <a:t>limiting </a:t>
            </a:r>
            <a:r>
              <a:rPr sz="2400" dirty="0">
                <a:latin typeface="Verdana"/>
                <a:cs typeface="Verdana"/>
              </a:rPr>
              <a:t>user </a:t>
            </a:r>
            <a:r>
              <a:rPr sz="2400" spc="-5" dirty="0">
                <a:latin typeface="Verdana"/>
                <a:cs typeface="Verdana"/>
              </a:rPr>
              <a:t>privileges 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data encryption are common security  </a:t>
            </a:r>
            <a:r>
              <a:rPr sz="2400" dirty="0">
                <a:latin typeface="Verdana"/>
                <a:cs typeface="Verdana"/>
              </a:rPr>
              <a:t>methods.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10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Anti-virus </a:t>
            </a:r>
            <a:r>
              <a:rPr sz="2400" dirty="0">
                <a:latin typeface="Verdana"/>
                <a:cs typeface="Verdana"/>
              </a:rPr>
              <a:t>monitoring </a:t>
            </a:r>
            <a:r>
              <a:rPr sz="2400" spc="-5" dirty="0">
                <a:latin typeface="Verdana"/>
                <a:cs typeface="Verdana"/>
              </a:rPr>
              <a:t>programs to</a:t>
            </a:r>
            <a:r>
              <a:rPr sz="2400" spc="9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defend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against computer </a:t>
            </a:r>
            <a:r>
              <a:rPr sz="2400" spc="-5" dirty="0">
                <a:latin typeface="Verdana"/>
                <a:cs typeface="Verdana"/>
              </a:rPr>
              <a:t>viruses are also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security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730"/>
              </a:spcBef>
            </a:pPr>
            <a:r>
              <a:rPr sz="2400" dirty="0">
                <a:latin typeface="Verdana"/>
                <a:cs typeface="Verdana"/>
              </a:rPr>
              <a:t>measure.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57403"/>
            <a:ext cx="28162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Data</a:t>
            </a:r>
            <a:r>
              <a:rPr sz="4400" spc="-110" dirty="0"/>
              <a:t> </a:t>
            </a:r>
            <a:r>
              <a:rPr sz="4400" dirty="0"/>
              <a:t>Flow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69644" y="946150"/>
            <a:ext cx="7583805" cy="32740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4965" marR="823595" indent="-342900">
              <a:lnSpc>
                <a:spcPts val="2830"/>
              </a:lnSpc>
              <a:spcBef>
                <a:spcPts val="2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Data </a:t>
            </a:r>
            <a:r>
              <a:rPr sz="2400" spc="-5" dirty="0">
                <a:latin typeface="Verdana"/>
                <a:cs typeface="Verdana"/>
              </a:rPr>
              <a:t>flow is the flow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data between two  points.</a:t>
            </a:r>
            <a:endParaRPr sz="2400">
              <a:latin typeface="Verdana"/>
              <a:cs typeface="Verdana"/>
            </a:endParaRPr>
          </a:p>
          <a:p>
            <a:pPr marL="354965" marR="5080" indent="-342900">
              <a:lnSpc>
                <a:spcPts val="2850"/>
              </a:lnSpc>
              <a:spcBef>
                <a:spcPts val="108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direction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data </a:t>
            </a:r>
            <a:r>
              <a:rPr sz="2400" spc="-5" dirty="0">
                <a:latin typeface="Verdana"/>
                <a:cs typeface="Verdana"/>
              </a:rPr>
              <a:t>flow </a:t>
            </a:r>
            <a:r>
              <a:rPr sz="2400" dirty="0">
                <a:latin typeface="Verdana"/>
                <a:cs typeface="Verdana"/>
              </a:rPr>
              <a:t>can </a:t>
            </a:r>
            <a:r>
              <a:rPr sz="2400" spc="-5" dirty="0">
                <a:latin typeface="Verdana"/>
                <a:cs typeface="Verdana"/>
              </a:rPr>
              <a:t>be described  </a:t>
            </a:r>
            <a:r>
              <a:rPr sz="2400" dirty="0">
                <a:latin typeface="Verdana"/>
                <a:cs typeface="Verdana"/>
              </a:rPr>
              <a:t>as: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r>
              <a:rPr sz="2400" b="1" spc="-5" dirty="0">
                <a:solidFill>
                  <a:srgbClr val="003366"/>
                </a:solidFill>
                <a:latin typeface="Verdana"/>
                <a:cs typeface="Verdana"/>
              </a:rPr>
              <a:t>.</a:t>
            </a:r>
            <a:r>
              <a:rPr sz="2400" b="1" spc="-1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Verdana"/>
                <a:cs typeface="Verdana"/>
              </a:rPr>
              <a:t>Simplex:</a:t>
            </a:r>
            <a:endParaRPr sz="2400">
              <a:latin typeface="Verdana"/>
              <a:cs typeface="Verdana"/>
            </a:endParaRPr>
          </a:p>
          <a:p>
            <a:pPr marL="354965" marR="139700" indent="571500">
              <a:lnSpc>
                <a:spcPct val="99000"/>
              </a:lnSpc>
              <a:spcBef>
                <a:spcPts val="555"/>
              </a:spcBef>
            </a:pPr>
            <a:r>
              <a:rPr sz="2400" spc="-5" dirty="0">
                <a:latin typeface="Verdana"/>
                <a:cs typeface="Verdana"/>
              </a:rPr>
              <a:t>data </a:t>
            </a:r>
            <a:r>
              <a:rPr sz="2400" spc="-10" dirty="0">
                <a:latin typeface="Verdana"/>
                <a:cs typeface="Verdana"/>
              </a:rPr>
              <a:t>flows in </a:t>
            </a:r>
            <a:r>
              <a:rPr sz="2400" dirty="0">
                <a:latin typeface="Verdana"/>
                <a:cs typeface="Verdana"/>
              </a:rPr>
              <a:t>only one </a:t>
            </a:r>
            <a:r>
              <a:rPr sz="2400" spc="-5" dirty="0">
                <a:latin typeface="Verdana"/>
                <a:cs typeface="Verdana"/>
              </a:rPr>
              <a:t>direction </a:t>
            </a:r>
            <a:r>
              <a:rPr sz="2400" dirty="0">
                <a:latin typeface="Verdana"/>
                <a:cs typeface="Verdana"/>
              </a:rPr>
              <a:t>on </a:t>
            </a:r>
            <a:r>
              <a:rPr sz="2400" spc="-5" dirty="0">
                <a:latin typeface="Verdana"/>
                <a:cs typeface="Verdana"/>
              </a:rPr>
              <a:t>the  data communication </a:t>
            </a:r>
            <a:r>
              <a:rPr sz="2400" spc="-10" dirty="0">
                <a:latin typeface="Verdana"/>
                <a:cs typeface="Verdana"/>
              </a:rPr>
              <a:t>line </a:t>
            </a:r>
            <a:r>
              <a:rPr sz="2400" spc="-5" dirty="0">
                <a:latin typeface="Verdana"/>
                <a:cs typeface="Verdana"/>
              </a:rPr>
              <a:t>(medium). Examples  are radio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television</a:t>
            </a:r>
            <a:r>
              <a:rPr sz="2400" spc="8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broadcasts.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4419600"/>
            <a:ext cx="7696200" cy="2209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26423" y="6267439"/>
            <a:ext cx="13525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sz="1400" dirty="0">
                <a:latin typeface="Angsana New"/>
                <a:cs typeface="Angsana New"/>
              </a:rPr>
              <a:t>5</a:t>
            </a:fld>
            <a:endParaRPr sz="1400">
              <a:latin typeface="Angsana New"/>
              <a:cs typeface="Angsana New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273507"/>
            <a:ext cx="25476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Application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22044" y="1112265"/>
            <a:ext cx="7526020" cy="383159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14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Electronic </a:t>
            </a:r>
            <a:r>
              <a:rPr sz="2400" dirty="0">
                <a:latin typeface="Verdana"/>
                <a:cs typeface="Verdana"/>
              </a:rPr>
              <a:t>Mail </a:t>
            </a:r>
            <a:r>
              <a:rPr sz="2400" spc="-5" dirty="0">
                <a:latin typeface="Verdana"/>
                <a:cs typeface="Verdana"/>
              </a:rPr>
              <a:t>(e-mail </a:t>
            </a:r>
            <a:r>
              <a:rPr sz="2400" dirty="0">
                <a:latin typeface="Verdana"/>
                <a:cs typeface="Verdana"/>
              </a:rPr>
              <a:t>or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Email)</a:t>
            </a:r>
            <a:endParaRPr sz="2400">
              <a:latin typeface="Verdana"/>
              <a:cs typeface="Verdana"/>
            </a:endParaRPr>
          </a:p>
          <a:p>
            <a:pPr marL="354965" marR="185420" indent="-342900">
              <a:lnSpc>
                <a:spcPct val="99000"/>
              </a:lnSpc>
              <a:spcBef>
                <a:spcPts val="10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Teleconferencing </a:t>
            </a:r>
            <a:r>
              <a:rPr sz="2400" spc="-10" dirty="0">
                <a:latin typeface="Verdana"/>
                <a:cs typeface="Verdana"/>
              </a:rPr>
              <a:t>allows </a:t>
            </a:r>
            <a:r>
              <a:rPr sz="2400" spc="-5" dirty="0">
                <a:latin typeface="Verdana"/>
                <a:cs typeface="Verdana"/>
              </a:rPr>
              <a:t>people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different  regions to </a:t>
            </a:r>
            <a:r>
              <a:rPr sz="2400" dirty="0">
                <a:latin typeface="Verdana"/>
                <a:cs typeface="Verdana"/>
              </a:rPr>
              <a:t>"attend" meetings using </a:t>
            </a:r>
            <a:r>
              <a:rPr sz="2400" spc="-5" dirty="0">
                <a:latin typeface="Verdana"/>
                <a:cs typeface="Verdana"/>
              </a:rPr>
              <a:t>telephone  lines.</a:t>
            </a:r>
            <a:endParaRPr sz="2400">
              <a:latin typeface="Verdana"/>
              <a:cs typeface="Verdana"/>
            </a:endParaRPr>
          </a:p>
          <a:p>
            <a:pPr marL="354965" marR="408940" indent="-342900">
              <a:lnSpc>
                <a:spcPts val="2850"/>
              </a:lnSpc>
              <a:spcBef>
                <a:spcPts val="115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Automated </a:t>
            </a:r>
            <a:r>
              <a:rPr sz="2400" spc="-5" dirty="0">
                <a:latin typeface="Verdana"/>
                <a:cs typeface="Verdana"/>
              </a:rPr>
              <a:t>Banking </a:t>
            </a:r>
            <a:r>
              <a:rPr sz="2400" dirty="0">
                <a:latin typeface="Verdana"/>
                <a:cs typeface="Verdana"/>
              </a:rPr>
              <a:t>Machines </a:t>
            </a:r>
            <a:r>
              <a:rPr sz="2400" spc="-10" dirty="0">
                <a:latin typeface="Verdana"/>
                <a:cs typeface="Verdana"/>
              </a:rPr>
              <a:t>allow </a:t>
            </a:r>
            <a:r>
              <a:rPr sz="2400" spc="-5" dirty="0">
                <a:latin typeface="Verdana"/>
                <a:cs typeface="Verdana"/>
              </a:rPr>
              <a:t>banking  transactions to be performed</a:t>
            </a:r>
            <a:r>
              <a:rPr sz="2400" spc="7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everywhere</a:t>
            </a:r>
            <a:endParaRPr sz="2400">
              <a:latin typeface="Verdana"/>
              <a:cs typeface="Verdana"/>
            </a:endParaRPr>
          </a:p>
          <a:p>
            <a:pPr marL="354965" marR="5080" indent="-342900">
              <a:lnSpc>
                <a:spcPct val="99000"/>
              </a:lnSpc>
              <a:spcBef>
                <a:spcPts val="97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Groupware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spc="-15" dirty="0">
                <a:latin typeface="Verdana"/>
                <a:cs typeface="Verdana"/>
              </a:rPr>
              <a:t>latest </a:t>
            </a:r>
            <a:r>
              <a:rPr sz="2400" spc="-5" dirty="0">
                <a:latin typeface="Verdana"/>
                <a:cs typeface="Verdana"/>
              </a:rPr>
              <a:t>network application. </a:t>
            </a:r>
            <a:r>
              <a:rPr sz="2400" spc="-10" dirty="0">
                <a:latin typeface="Verdana"/>
                <a:cs typeface="Verdana"/>
              </a:rPr>
              <a:t>It  allows </a:t>
            </a:r>
            <a:r>
              <a:rPr sz="2400" dirty="0">
                <a:latin typeface="Verdana"/>
                <a:cs typeface="Verdana"/>
              </a:rPr>
              <a:t>user </a:t>
            </a:r>
            <a:r>
              <a:rPr sz="2400" spc="-5" dirty="0">
                <a:latin typeface="Verdana"/>
                <a:cs typeface="Verdana"/>
              </a:rPr>
              <a:t>groups to </a:t>
            </a:r>
            <a:r>
              <a:rPr sz="2400" dirty="0">
                <a:latin typeface="Verdana"/>
                <a:cs typeface="Verdana"/>
              </a:rPr>
              <a:t>share </a:t>
            </a:r>
            <a:r>
              <a:rPr sz="2400" spc="-5" dirty="0">
                <a:latin typeface="Verdana"/>
                <a:cs typeface="Verdana"/>
              </a:rPr>
              <a:t>documents,  schedules databases, </a:t>
            </a:r>
            <a:r>
              <a:rPr sz="2400" dirty="0">
                <a:latin typeface="Verdana"/>
                <a:cs typeface="Verdana"/>
              </a:rPr>
              <a:t>etc. </a:t>
            </a:r>
            <a:r>
              <a:rPr sz="2400" spc="-5" dirty="0">
                <a:latin typeface="Verdana"/>
                <a:cs typeface="Verdana"/>
              </a:rPr>
              <a:t>(ex. Lotus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Notes)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699261"/>
            <a:ext cx="5085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Physical</a:t>
            </a:r>
            <a:r>
              <a:rPr spc="-15" dirty="0"/>
              <a:t> </a:t>
            </a:r>
            <a:r>
              <a:rPr spc="-10" dirty="0"/>
              <a:t>Connection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2013026"/>
            <a:ext cx="7568565" cy="35667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14605" indent="-342900">
              <a:lnSpc>
                <a:spcPct val="99000"/>
              </a:lnSpc>
              <a:spcBef>
                <a:spcPts val="12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physical connection determines </a:t>
            </a:r>
            <a:r>
              <a:rPr sz="2400" dirty="0">
                <a:latin typeface="Verdana"/>
                <a:cs typeface="Verdana"/>
              </a:rPr>
              <a:t>how many  bits (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dirty="0">
                <a:latin typeface="Verdana"/>
                <a:cs typeface="Verdana"/>
              </a:rPr>
              <a:t>'s or 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dirty="0">
                <a:latin typeface="Verdana"/>
                <a:cs typeface="Verdana"/>
              </a:rPr>
              <a:t>'s) </a:t>
            </a:r>
            <a:r>
              <a:rPr sz="2400" spc="-5" dirty="0">
                <a:latin typeface="Verdana"/>
                <a:cs typeface="Verdana"/>
              </a:rPr>
              <a:t>can be transmitted in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10" dirty="0">
                <a:latin typeface="Verdana"/>
                <a:cs typeface="Verdana"/>
              </a:rPr>
              <a:t>single  </a:t>
            </a:r>
            <a:r>
              <a:rPr sz="2400" spc="-15" dirty="0">
                <a:latin typeface="Verdana"/>
                <a:cs typeface="Verdana"/>
              </a:rPr>
              <a:t>instance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time.</a:t>
            </a:r>
            <a:endParaRPr sz="2400">
              <a:latin typeface="Verdana"/>
              <a:cs typeface="Verdana"/>
            </a:endParaRPr>
          </a:p>
          <a:p>
            <a:pPr marL="355600" marR="179705" indent="-342900" algn="just">
              <a:lnSpc>
                <a:spcPct val="100000"/>
              </a:lnSpc>
              <a:spcBef>
                <a:spcPts val="100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If </a:t>
            </a:r>
            <a:r>
              <a:rPr sz="2400" spc="-5" dirty="0">
                <a:latin typeface="Verdana"/>
                <a:cs typeface="Verdana"/>
              </a:rPr>
              <a:t>only </a:t>
            </a:r>
            <a:r>
              <a:rPr sz="2400" dirty="0">
                <a:latin typeface="Arial"/>
                <a:cs typeface="Arial"/>
              </a:rPr>
              <a:t>1 </a:t>
            </a:r>
            <a:r>
              <a:rPr sz="2400" spc="-5" dirty="0">
                <a:latin typeface="Verdana"/>
                <a:cs typeface="Verdana"/>
              </a:rPr>
              <a:t>bit </a:t>
            </a:r>
            <a:r>
              <a:rPr sz="2400" dirty="0">
                <a:latin typeface="Verdana"/>
                <a:cs typeface="Verdana"/>
              </a:rPr>
              <a:t>of information </a:t>
            </a:r>
            <a:r>
              <a:rPr sz="2400" spc="-5" dirty="0">
                <a:latin typeface="Verdana"/>
                <a:cs typeface="Verdana"/>
              </a:rPr>
              <a:t>can be transmitted  over the data </a:t>
            </a:r>
            <a:r>
              <a:rPr sz="2400" spc="-10" dirty="0">
                <a:latin typeface="Verdana"/>
                <a:cs typeface="Verdana"/>
              </a:rPr>
              <a:t>transmission </a:t>
            </a:r>
            <a:r>
              <a:rPr sz="2400" spc="-5" dirty="0">
                <a:latin typeface="Verdana"/>
                <a:cs typeface="Verdana"/>
              </a:rPr>
              <a:t>medium </a:t>
            </a:r>
            <a:r>
              <a:rPr sz="2400" dirty="0">
                <a:latin typeface="Verdana"/>
                <a:cs typeface="Verdana"/>
              </a:rPr>
              <a:t>at a </a:t>
            </a:r>
            <a:r>
              <a:rPr sz="2400" spc="-5" dirty="0">
                <a:latin typeface="Verdana"/>
                <a:cs typeface="Verdana"/>
              </a:rPr>
              <a:t>time  then </a:t>
            </a:r>
            <a:r>
              <a:rPr sz="2400" spc="-10" dirty="0">
                <a:latin typeface="Verdana"/>
                <a:cs typeface="Verdana"/>
              </a:rPr>
              <a:t>it </a:t>
            </a:r>
            <a:r>
              <a:rPr sz="2400" spc="-5" dirty="0">
                <a:latin typeface="Verdana"/>
                <a:cs typeface="Verdana"/>
              </a:rPr>
              <a:t>is considered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10" dirty="0">
                <a:latin typeface="Verdana"/>
                <a:cs typeface="Verdana"/>
              </a:rPr>
              <a:t>serial</a:t>
            </a:r>
            <a:r>
              <a:rPr sz="2400" spc="114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communication.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99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If more than </a:t>
            </a:r>
            <a:r>
              <a:rPr sz="2400" dirty="0">
                <a:latin typeface="Arial"/>
                <a:cs typeface="Arial"/>
              </a:rPr>
              <a:t>1 </a:t>
            </a:r>
            <a:r>
              <a:rPr sz="2400" dirty="0">
                <a:latin typeface="Verdana"/>
                <a:cs typeface="Verdana"/>
              </a:rPr>
              <a:t>bit of information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transmitted  </a:t>
            </a:r>
            <a:r>
              <a:rPr sz="2400" spc="-5" dirty="0">
                <a:latin typeface="Verdana"/>
                <a:cs typeface="Verdana"/>
              </a:rPr>
              <a:t>over the data transmission </a:t>
            </a:r>
            <a:r>
              <a:rPr sz="2400" dirty="0">
                <a:latin typeface="Verdana"/>
                <a:cs typeface="Verdana"/>
              </a:rPr>
              <a:t>medium at a </a:t>
            </a:r>
            <a:r>
              <a:rPr sz="2400" spc="-10" dirty="0">
                <a:latin typeface="Verdana"/>
                <a:cs typeface="Verdana"/>
              </a:rPr>
              <a:t>time  </a:t>
            </a:r>
            <a:r>
              <a:rPr sz="2400" spc="-5" dirty="0">
                <a:latin typeface="Verdana"/>
                <a:cs typeface="Verdana"/>
              </a:rPr>
              <a:t>then </a:t>
            </a:r>
            <a:r>
              <a:rPr sz="2400" spc="-10" dirty="0">
                <a:latin typeface="Verdana"/>
                <a:cs typeface="Verdana"/>
              </a:rPr>
              <a:t>it </a:t>
            </a:r>
            <a:r>
              <a:rPr sz="2400" spc="-5" dirty="0">
                <a:latin typeface="Verdana"/>
                <a:cs typeface="Verdana"/>
              </a:rPr>
              <a:t>is considered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10" dirty="0">
                <a:latin typeface="Verdana"/>
                <a:cs typeface="Verdana"/>
              </a:rPr>
              <a:t>parallel</a:t>
            </a:r>
            <a:r>
              <a:rPr sz="2400" spc="1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communication.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8153399" cy="29718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3352800"/>
            <a:ext cx="8229599" cy="2743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20" y="699135"/>
            <a:ext cx="451231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Communications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1927663"/>
            <a:ext cx="2712720" cy="20808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b="1" spc="-5" dirty="0">
                <a:latin typeface="Verdana"/>
                <a:cs typeface="Verdana"/>
              </a:rPr>
              <a:t>Advantages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ts val="2830"/>
              </a:lnSpc>
              <a:spcBef>
                <a:spcPts val="7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Parallel </a:t>
            </a:r>
            <a:r>
              <a:rPr sz="2400" dirty="0">
                <a:latin typeface="Verdana"/>
                <a:cs typeface="Verdana"/>
              </a:rPr>
              <a:t>: </a:t>
            </a:r>
            <a:r>
              <a:rPr sz="2400" spc="-5" dirty="0">
                <a:latin typeface="Verdana"/>
                <a:cs typeface="Verdana"/>
              </a:rPr>
              <a:t>faster  transfer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rates</a:t>
            </a:r>
            <a:endParaRPr sz="2400">
              <a:latin typeface="Verdana"/>
              <a:cs typeface="Verdana"/>
            </a:endParaRPr>
          </a:p>
          <a:p>
            <a:pPr marL="355600" marR="474980" indent="-342900">
              <a:lnSpc>
                <a:spcPts val="2830"/>
              </a:lnSpc>
              <a:spcBef>
                <a:spcPts val="67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Serial </a:t>
            </a:r>
            <a:r>
              <a:rPr sz="2400" dirty="0">
                <a:latin typeface="Verdana"/>
                <a:cs typeface="Verdana"/>
              </a:rPr>
              <a:t>: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long  distances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5254" y="1927663"/>
            <a:ext cx="3582035" cy="20808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b="1" spc="-5" dirty="0">
                <a:latin typeface="Verdana"/>
                <a:cs typeface="Verdana"/>
              </a:rPr>
              <a:t>Disadvantages</a:t>
            </a:r>
            <a:endParaRPr sz="2400">
              <a:latin typeface="Verdana"/>
              <a:cs typeface="Verdana"/>
            </a:endParaRPr>
          </a:p>
          <a:p>
            <a:pPr marL="355600" marR="1077595" indent="-342900">
              <a:lnSpc>
                <a:spcPts val="2830"/>
              </a:lnSpc>
              <a:spcBef>
                <a:spcPts val="7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Parallel: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short  distance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only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ts val="2830"/>
              </a:lnSpc>
              <a:spcBef>
                <a:spcPts val="67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Serial </a:t>
            </a:r>
            <a:r>
              <a:rPr sz="2400" dirty="0">
                <a:latin typeface="Verdana"/>
                <a:cs typeface="Verdana"/>
              </a:rPr>
              <a:t>: </a:t>
            </a:r>
            <a:r>
              <a:rPr sz="2400" spc="-5" dirty="0">
                <a:latin typeface="Verdana"/>
                <a:cs typeface="Verdana"/>
              </a:rPr>
              <a:t>slow transfer  rates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731265"/>
            <a:ext cx="6523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Transmission </a:t>
            </a:r>
            <a:r>
              <a:rPr sz="3600" dirty="0"/>
              <a:t>Media-</a:t>
            </a:r>
            <a:r>
              <a:rPr sz="3600" spc="-95" dirty="0"/>
              <a:t> </a:t>
            </a:r>
            <a:r>
              <a:rPr sz="3600" spc="-5" dirty="0"/>
              <a:t>Guided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54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2006930"/>
            <a:ext cx="7150734" cy="330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There are </a:t>
            </a:r>
            <a:r>
              <a:rPr sz="2400" dirty="0">
                <a:latin typeface="Arial"/>
                <a:cs typeface="Arial"/>
              </a:rPr>
              <a:t>2 </a:t>
            </a:r>
            <a:r>
              <a:rPr sz="2400" spc="-5" dirty="0">
                <a:latin typeface="Verdana"/>
                <a:cs typeface="Verdana"/>
              </a:rPr>
              <a:t>basic </a:t>
            </a:r>
            <a:r>
              <a:rPr sz="2400" dirty="0">
                <a:latin typeface="Verdana"/>
                <a:cs typeface="Verdana"/>
              </a:rPr>
              <a:t>categories of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transmission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media: </a:t>
            </a:r>
            <a:r>
              <a:rPr sz="2400" spc="-10" dirty="0">
                <a:latin typeface="Verdana"/>
                <a:cs typeface="Verdana"/>
              </a:rPr>
              <a:t>guided </a:t>
            </a:r>
            <a:r>
              <a:rPr sz="2400" dirty="0">
                <a:latin typeface="Verdana"/>
                <a:cs typeface="Verdana"/>
              </a:rPr>
              <a:t>and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unguided.</a:t>
            </a:r>
            <a:endParaRPr sz="2400">
              <a:latin typeface="Verdana"/>
              <a:cs typeface="Verdana"/>
            </a:endParaRPr>
          </a:p>
          <a:p>
            <a:pPr marL="355600" marR="75565" indent="-342900">
              <a:lnSpc>
                <a:spcPct val="99000"/>
              </a:lnSpc>
              <a:spcBef>
                <a:spcPts val="10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Guided </a:t>
            </a:r>
            <a:r>
              <a:rPr sz="2400" spc="-10" dirty="0">
                <a:latin typeface="Verdana"/>
                <a:cs typeface="Verdana"/>
              </a:rPr>
              <a:t>transmission </a:t>
            </a:r>
            <a:r>
              <a:rPr sz="2400" spc="-5" dirty="0">
                <a:latin typeface="Verdana"/>
                <a:cs typeface="Verdana"/>
              </a:rPr>
              <a:t>media </a:t>
            </a:r>
            <a:r>
              <a:rPr sz="2400" dirty="0">
                <a:latin typeface="Verdana"/>
                <a:cs typeface="Verdana"/>
              </a:rPr>
              <a:t>uses a </a:t>
            </a:r>
            <a:r>
              <a:rPr sz="2400" spc="-5" dirty="0">
                <a:latin typeface="Verdana"/>
                <a:cs typeface="Verdana"/>
              </a:rPr>
              <a:t>cabling  system that </a:t>
            </a:r>
            <a:r>
              <a:rPr sz="2400" dirty="0">
                <a:latin typeface="Verdana"/>
                <a:cs typeface="Verdana"/>
              </a:rPr>
              <a:t>guides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data </a:t>
            </a:r>
            <a:r>
              <a:rPr sz="2400" spc="-5" dirty="0">
                <a:latin typeface="Verdana"/>
                <a:cs typeface="Verdana"/>
              </a:rPr>
              <a:t>signals along </a:t>
            </a:r>
            <a:r>
              <a:rPr sz="2400" dirty="0">
                <a:latin typeface="Verdana"/>
                <a:cs typeface="Verdana"/>
              </a:rPr>
              <a:t>a  </a:t>
            </a:r>
            <a:r>
              <a:rPr sz="2400" spc="-5" dirty="0">
                <a:latin typeface="Verdana"/>
                <a:cs typeface="Verdana"/>
              </a:rPr>
              <a:t>specific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path.</a:t>
            </a:r>
            <a:endParaRPr sz="2400">
              <a:latin typeface="Verdana"/>
              <a:cs typeface="Verdana"/>
            </a:endParaRPr>
          </a:p>
          <a:p>
            <a:pPr marL="355600" marR="229235" indent="-342900">
              <a:lnSpc>
                <a:spcPct val="100000"/>
              </a:lnSpc>
              <a:spcBef>
                <a:spcPts val="10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Unguided </a:t>
            </a:r>
            <a:r>
              <a:rPr sz="2400" spc="-10" dirty="0">
                <a:latin typeface="Verdana"/>
                <a:cs typeface="Verdana"/>
              </a:rPr>
              <a:t>transmission </a:t>
            </a:r>
            <a:r>
              <a:rPr sz="2400" spc="-5" dirty="0">
                <a:latin typeface="Verdana"/>
                <a:cs typeface="Verdana"/>
              </a:rPr>
              <a:t>media consists </a:t>
            </a:r>
            <a:r>
              <a:rPr sz="2400" dirty="0">
                <a:latin typeface="Verdana"/>
                <a:cs typeface="Verdana"/>
              </a:rPr>
              <a:t>of a  means </a:t>
            </a:r>
            <a:r>
              <a:rPr sz="2400" spc="-5" dirty="0">
                <a:latin typeface="Verdana"/>
                <a:cs typeface="Verdana"/>
              </a:rPr>
              <a:t>for the </a:t>
            </a:r>
            <a:r>
              <a:rPr sz="2400" dirty="0">
                <a:latin typeface="Verdana"/>
                <a:cs typeface="Verdana"/>
              </a:rPr>
              <a:t>data </a:t>
            </a:r>
            <a:r>
              <a:rPr sz="2400" spc="-5" dirty="0">
                <a:latin typeface="Verdana"/>
                <a:cs typeface="Verdana"/>
              </a:rPr>
              <a:t>signals to travel</a:t>
            </a:r>
            <a:r>
              <a:rPr sz="2400" spc="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but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735"/>
              </a:spcBef>
            </a:pPr>
            <a:r>
              <a:rPr sz="2400" spc="-5" dirty="0">
                <a:latin typeface="Verdana"/>
                <a:cs typeface="Verdana"/>
              </a:rPr>
              <a:t>nothing </a:t>
            </a:r>
            <a:r>
              <a:rPr sz="2400" dirty="0">
                <a:latin typeface="Verdana"/>
                <a:cs typeface="Verdana"/>
              </a:rPr>
              <a:t>to </a:t>
            </a:r>
            <a:r>
              <a:rPr sz="2400" spc="-5" dirty="0">
                <a:latin typeface="Verdana"/>
                <a:cs typeface="Verdana"/>
              </a:rPr>
              <a:t>guide </a:t>
            </a:r>
            <a:r>
              <a:rPr sz="2400" dirty="0">
                <a:latin typeface="Verdana"/>
                <a:cs typeface="Verdana"/>
              </a:rPr>
              <a:t>them </a:t>
            </a:r>
            <a:r>
              <a:rPr sz="2400" spc="-10" dirty="0">
                <a:latin typeface="Verdana"/>
                <a:cs typeface="Verdana"/>
              </a:rPr>
              <a:t>along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specific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path.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731265"/>
            <a:ext cx="6523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Transmission </a:t>
            </a:r>
            <a:r>
              <a:rPr sz="3600" dirty="0"/>
              <a:t>Media-</a:t>
            </a:r>
            <a:r>
              <a:rPr sz="3600" spc="-95" dirty="0"/>
              <a:t> </a:t>
            </a:r>
            <a:r>
              <a:rPr sz="3600" spc="-5" dirty="0"/>
              <a:t>Guided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55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1878846"/>
            <a:ext cx="5692140" cy="249237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400" spc="-5" dirty="0">
                <a:latin typeface="Verdana"/>
                <a:cs typeface="Verdana"/>
              </a:rPr>
              <a:t>There </a:t>
            </a:r>
            <a:r>
              <a:rPr sz="2400" dirty="0">
                <a:latin typeface="Arial"/>
                <a:cs typeface="Arial"/>
              </a:rPr>
              <a:t>4 </a:t>
            </a:r>
            <a:r>
              <a:rPr sz="2400" spc="-5" dirty="0">
                <a:latin typeface="Verdana"/>
                <a:cs typeface="Verdana"/>
              </a:rPr>
              <a:t>basic </a:t>
            </a:r>
            <a:r>
              <a:rPr sz="2400" dirty="0">
                <a:latin typeface="Verdana"/>
                <a:cs typeface="Verdana"/>
              </a:rPr>
              <a:t>types of </a:t>
            </a:r>
            <a:r>
              <a:rPr sz="2400" spc="-5" dirty="0">
                <a:latin typeface="Verdana"/>
                <a:cs typeface="Verdana"/>
              </a:rPr>
              <a:t>guided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media: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Open Wire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Twisted Pair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Coaxial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Cable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Optical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Fiber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59511"/>
            <a:ext cx="235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Open</a:t>
            </a:r>
            <a:r>
              <a:rPr sz="3600" spc="-105" dirty="0"/>
              <a:t> </a:t>
            </a:r>
            <a:r>
              <a:rPr sz="3600" dirty="0"/>
              <a:t>wire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52219" y="1022350"/>
            <a:ext cx="7433945" cy="210312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5600" marR="5080" indent="-342900">
              <a:lnSpc>
                <a:spcPts val="2830"/>
              </a:lnSpc>
              <a:spcBef>
                <a:spcPts val="2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Open wire is traditionally </a:t>
            </a:r>
            <a:r>
              <a:rPr sz="2400" dirty="0">
                <a:latin typeface="Verdana"/>
                <a:cs typeface="Verdana"/>
              </a:rPr>
              <a:t>used </a:t>
            </a:r>
            <a:r>
              <a:rPr sz="2400" spc="-5" dirty="0">
                <a:latin typeface="Verdana"/>
                <a:cs typeface="Verdana"/>
              </a:rPr>
              <a:t>to </a:t>
            </a:r>
            <a:r>
              <a:rPr sz="2400" spc="-10" dirty="0">
                <a:latin typeface="Verdana"/>
                <a:cs typeface="Verdana"/>
              </a:rPr>
              <a:t>describe </a:t>
            </a:r>
            <a:r>
              <a:rPr sz="2400" spc="-5" dirty="0">
                <a:latin typeface="Verdana"/>
                <a:cs typeface="Verdana"/>
              </a:rPr>
              <a:t>the  electrical wire </a:t>
            </a:r>
            <a:r>
              <a:rPr sz="2400" dirty="0">
                <a:latin typeface="Verdana"/>
                <a:cs typeface="Verdana"/>
              </a:rPr>
              <a:t>strung </a:t>
            </a:r>
            <a:r>
              <a:rPr sz="2400" spc="-5" dirty="0">
                <a:latin typeface="Verdana"/>
                <a:cs typeface="Verdana"/>
              </a:rPr>
              <a:t>along power</a:t>
            </a:r>
            <a:r>
              <a:rPr sz="2400" spc="8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poles.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2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There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a single </a:t>
            </a:r>
            <a:r>
              <a:rPr sz="2400" spc="-5" dirty="0">
                <a:latin typeface="Verdana"/>
                <a:cs typeface="Verdana"/>
              </a:rPr>
              <a:t>wire </a:t>
            </a:r>
            <a:r>
              <a:rPr sz="2400" dirty="0">
                <a:latin typeface="Verdana"/>
                <a:cs typeface="Verdana"/>
              </a:rPr>
              <a:t>strung </a:t>
            </a:r>
            <a:r>
              <a:rPr sz="2400" spc="-5" dirty="0">
                <a:latin typeface="Verdana"/>
                <a:cs typeface="Verdana"/>
              </a:rPr>
              <a:t>between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poles.</a:t>
            </a:r>
            <a:endParaRPr sz="2400">
              <a:latin typeface="Verdana"/>
              <a:cs typeface="Verdana"/>
            </a:endParaRPr>
          </a:p>
          <a:p>
            <a:pPr marL="355600" marR="1367790" indent="-342900">
              <a:lnSpc>
                <a:spcPts val="2840"/>
              </a:lnSpc>
              <a:spcBef>
                <a:spcPts val="11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No shielding </a:t>
            </a:r>
            <a:r>
              <a:rPr sz="2400" dirty="0">
                <a:latin typeface="Verdana"/>
                <a:cs typeface="Verdana"/>
              </a:rPr>
              <a:t>or </a:t>
            </a:r>
            <a:r>
              <a:rPr sz="2400" spc="-5" dirty="0">
                <a:latin typeface="Verdana"/>
                <a:cs typeface="Verdana"/>
              </a:rPr>
              <a:t>protection from noise  </a:t>
            </a:r>
            <a:r>
              <a:rPr sz="2400" spc="-10" dirty="0">
                <a:latin typeface="Verdana"/>
                <a:cs typeface="Verdana"/>
              </a:rPr>
              <a:t>interference </a:t>
            </a:r>
            <a:r>
              <a:rPr sz="2400" spc="-5" dirty="0">
                <a:latin typeface="Verdana"/>
                <a:cs typeface="Verdana"/>
              </a:rPr>
              <a:t>is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used.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3267075"/>
            <a:ext cx="7467600" cy="30575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56</a:t>
            </a:fld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59511"/>
            <a:ext cx="2811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Twisted</a:t>
            </a:r>
            <a:r>
              <a:rPr sz="3600" spc="-130" dirty="0"/>
              <a:t> </a:t>
            </a:r>
            <a:r>
              <a:rPr sz="3600" spc="-5" dirty="0"/>
              <a:t>Pair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52219" y="1022350"/>
            <a:ext cx="7470775" cy="36931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5600" marR="339725" indent="-342900">
              <a:lnSpc>
                <a:spcPts val="2830"/>
              </a:lnSpc>
              <a:spcBef>
                <a:spcPts val="2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wires </a:t>
            </a:r>
            <a:r>
              <a:rPr sz="2400" spc="-10" dirty="0">
                <a:latin typeface="Verdana"/>
                <a:cs typeface="Verdana"/>
              </a:rPr>
              <a:t>in twisted </a:t>
            </a:r>
            <a:r>
              <a:rPr sz="2400" spc="-5" dirty="0">
                <a:latin typeface="Verdana"/>
                <a:cs typeface="Verdana"/>
              </a:rPr>
              <a:t>pair cabling are twisted  together </a:t>
            </a:r>
            <a:r>
              <a:rPr sz="2400" spc="-10" dirty="0">
                <a:latin typeface="Verdana"/>
                <a:cs typeface="Verdana"/>
              </a:rPr>
              <a:t>in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pairs.</a:t>
            </a:r>
            <a:endParaRPr sz="2400">
              <a:latin typeface="Verdana"/>
              <a:cs typeface="Verdana"/>
            </a:endParaRPr>
          </a:p>
          <a:p>
            <a:pPr marL="355600" marR="226695" indent="-342900">
              <a:lnSpc>
                <a:spcPct val="99000"/>
              </a:lnSpc>
              <a:spcBef>
                <a:spcPts val="98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Each pair consists </a:t>
            </a:r>
            <a:r>
              <a:rPr sz="2400" dirty="0">
                <a:latin typeface="Verdana"/>
                <a:cs typeface="Verdana"/>
              </a:rPr>
              <a:t>of a </a:t>
            </a:r>
            <a:r>
              <a:rPr sz="2400" spc="-5" dirty="0">
                <a:latin typeface="Verdana"/>
                <a:cs typeface="Verdana"/>
              </a:rPr>
              <a:t>wire </a:t>
            </a:r>
            <a:r>
              <a:rPr sz="2400" dirty="0">
                <a:latin typeface="Verdana"/>
                <a:cs typeface="Verdana"/>
              </a:rPr>
              <a:t>used </a:t>
            </a:r>
            <a:r>
              <a:rPr sz="2400" spc="-5" dirty="0">
                <a:latin typeface="Verdana"/>
                <a:cs typeface="Verdana"/>
              </a:rPr>
              <a:t>for the </a:t>
            </a:r>
            <a:r>
              <a:rPr sz="2400" dirty="0">
                <a:latin typeface="Verdana"/>
                <a:cs typeface="Verdana"/>
              </a:rPr>
              <a:t>+ve  </a:t>
            </a:r>
            <a:r>
              <a:rPr sz="2400" spc="-5" dirty="0">
                <a:latin typeface="Verdana"/>
                <a:cs typeface="Verdana"/>
              </a:rPr>
              <a:t>data signal </a:t>
            </a:r>
            <a:r>
              <a:rPr sz="2400" dirty="0">
                <a:latin typeface="Verdana"/>
                <a:cs typeface="Verdana"/>
              </a:rPr>
              <a:t>and a </a:t>
            </a:r>
            <a:r>
              <a:rPr sz="2400" spc="-5" dirty="0">
                <a:latin typeface="Verdana"/>
                <a:cs typeface="Verdana"/>
              </a:rPr>
              <a:t>wire </a:t>
            </a:r>
            <a:r>
              <a:rPr sz="2400" dirty="0">
                <a:latin typeface="Verdana"/>
                <a:cs typeface="Verdana"/>
              </a:rPr>
              <a:t>used </a:t>
            </a:r>
            <a:r>
              <a:rPr sz="2400" spc="-5" dirty="0">
                <a:latin typeface="Verdana"/>
                <a:cs typeface="Verdana"/>
              </a:rPr>
              <a:t>for the </a:t>
            </a:r>
            <a:r>
              <a:rPr sz="2400" dirty="0">
                <a:latin typeface="Verdana"/>
                <a:cs typeface="Verdana"/>
              </a:rPr>
              <a:t>-ve </a:t>
            </a:r>
            <a:r>
              <a:rPr sz="2400" spc="-5" dirty="0">
                <a:latin typeface="Verdana"/>
                <a:cs typeface="Verdana"/>
              </a:rPr>
              <a:t>data  signal.</a:t>
            </a:r>
            <a:endParaRPr sz="2400">
              <a:latin typeface="Verdana"/>
              <a:cs typeface="Verdana"/>
            </a:endParaRPr>
          </a:p>
          <a:p>
            <a:pPr marL="355600" marR="372745" indent="-342900">
              <a:lnSpc>
                <a:spcPct val="100000"/>
              </a:lnSpc>
              <a:spcBef>
                <a:spcPts val="99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Any </a:t>
            </a:r>
            <a:r>
              <a:rPr sz="2400" spc="-5" dirty="0">
                <a:latin typeface="Verdana"/>
                <a:cs typeface="Verdana"/>
              </a:rPr>
              <a:t>noise that appears </a:t>
            </a:r>
            <a:r>
              <a:rPr sz="2400" dirty="0">
                <a:latin typeface="Verdana"/>
                <a:cs typeface="Verdana"/>
              </a:rPr>
              <a:t>on </a:t>
            </a:r>
            <a:r>
              <a:rPr sz="2400" dirty="0">
                <a:latin typeface="Arial"/>
                <a:cs typeface="Arial"/>
              </a:rPr>
              <a:t>1 </a:t>
            </a:r>
            <a:r>
              <a:rPr sz="2400" spc="-5" dirty="0">
                <a:latin typeface="Verdana"/>
                <a:cs typeface="Verdana"/>
              </a:rPr>
              <a:t>wire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5" dirty="0">
                <a:latin typeface="Verdana"/>
                <a:cs typeface="Verdana"/>
              </a:rPr>
              <a:t>the </a:t>
            </a:r>
            <a:r>
              <a:rPr sz="2400" spc="-10" dirty="0">
                <a:latin typeface="Verdana"/>
                <a:cs typeface="Verdana"/>
              </a:rPr>
              <a:t>pair  </a:t>
            </a:r>
            <a:r>
              <a:rPr sz="2400" spc="-5" dirty="0">
                <a:latin typeface="Verdana"/>
                <a:cs typeface="Verdana"/>
              </a:rPr>
              <a:t>will also occur </a:t>
            </a:r>
            <a:r>
              <a:rPr sz="2400" dirty="0">
                <a:latin typeface="Verdana"/>
                <a:cs typeface="Verdana"/>
              </a:rPr>
              <a:t>on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other</a:t>
            </a:r>
            <a:r>
              <a:rPr sz="2400" spc="7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wire.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ts val="2830"/>
              </a:lnSpc>
              <a:spcBef>
                <a:spcPts val="118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When </a:t>
            </a:r>
            <a:r>
              <a:rPr sz="2400" spc="-5" dirty="0">
                <a:latin typeface="Verdana"/>
                <a:cs typeface="Verdana"/>
              </a:rPr>
              <a:t>the noise </a:t>
            </a:r>
            <a:r>
              <a:rPr sz="2400" dirty="0">
                <a:latin typeface="Verdana"/>
                <a:cs typeface="Verdana"/>
              </a:rPr>
              <a:t>appears on </a:t>
            </a:r>
            <a:r>
              <a:rPr sz="2400" spc="-5" dirty="0">
                <a:latin typeface="Verdana"/>
                <a:cs typeface="Verdana"/>
              </a:rPr>
              <a:t>both wires, </a:t>
            </a:r>
            <a:r>
              <a:rPr sz="2400" spc="-15" dirty="0">
                <a:latin typeface="Verdana"/>
                <a:cs typeface="Verdana"/>
              </a:rPr>
              <a:t>it  </a:t>
            </a:r>
            <a:r>
              <a:rPr sz="2400" spc="-5" dirty="0">
                <a:latin typeface="Verdana"/>
                <a:cs typeface="Verdana"/>
              </a:rPr>
              <a:t>cancels </a:t>
            </a:r>
            <a:r>
              <a:rPr sz="2400" dirty="0">
                <a:latin typeface="Verdana"/>
                <a:cs typeface="Verdana"/>
              </a:rPr>
              <a:t>or </a:t>
            </a:r>
            <a:r>
              <a:rPr sz="2400" spc="-5" dirty="0">
                <a:latin typeface="Verdana"/>
                <a:cs typeface="Verdana"/>
              </a:rPr>
              <a:t>nulls </a:t>
            </a:r>
            <a:r>
              <a:rPr sz="2400" spc="-10" dirty="0">
                <a:latin typeface="Verdana"/>
                <a:cs typeface="Verdana"/>
              </a:rPr>
              <a:t>itself </a:t>
            </a:r>
            <a:r>
              <a:rPr sz="2400" dirty="0">
                <a:latin typeface="Verdana"/>
                <a:cs typeface="Verdana"/>
              </a:rPr>
              <a:t>out at the </a:t>
            </a:r>
            <a:r>
              <a:rPr sz="2400" spc="-5" dirty="0">
                <a:latin typeface="Verdana"/>
                <a:cs typeface="Verdana"/>
              </a:rPr>
              <a:t>receiving</a:t>
            </a:r>
            <a:r>
              <a:rPr sz="2400" spc="1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end.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916" y="5101472"/>
            <a:ext cx="7186889" cy="13362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57</a:t>
            </a:fld>
            <a:endParaRPr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59511"/>
            <a:ext cx="5487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Unshielded Twisted</a:t>
            </a:r>
            <a:r>
              <a:rPr sz="3600" spc="-120" dirty="0"/>
              <a:t> </a:t>
            </a:r>
            <a:r>
              <a:rPr sz="3600" spc="-10" dirty="0"/>
              <a:t>Pair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52219" y="1020826"/>
            <a:ext cx="7527290" cy="35794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55600" marR="5080" indent="-342900">
              <a:lnSpc>
                <a:spcPts val="2380"/>
              </a:lnSpc>
              <a:spcBef>
                <a:spcPts val="20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The degree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5" dirty="0">
                <a:latin typeface="Verdana"/>
                <a:cs typeface="Verdana"/>
              </a:rPr>
              <a:t>reduction in </a:t>
            </a:r>
            <a:r>
              <a:rPr sz="2000" dirty="0">
                <a:latin typeface="Verdana"/>
                <a:cs typeface="Verdana"/>
              </a:rPr>
              <a:t>noise </a:t>
            </a:r>
            <a:r>
              <a:rPr sz="2000" spc="-5" dirty="0">
                <a:latin typeface="Verdana"/>
                <a:cs typeface="Verdana"/>
              </a:rPr>
              <a:t>interference </a:t>
            </a:r>
            <a:r>
              <a:rPr sz="2000" spc="-10" dirty="0">
                <a:latin typeface="Verdana"/>
                <a:cs typeface="Verdana"/>
              </a:rPr>
              <a:t>is  </a:t>
            </a:r>
            <a:r>
              <a:rPr sz="2000" spc="-5" dirty="0">
                <a:latin typeface="Verdana"/>
                <a:cs typeface="Verdana"/>
              </a:rPr>
              <a:t>determined specifically by the number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5" dirty="0">
                <a:latin typeface="Verdana"/>
                <a:cs typeface="Verdana"/>
              </a:rPr>
              <a:t>turns per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foot.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ts val="2385"/>
              </a:lnSpc>
              <a:spcBef>
                <a:spcPts val="95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Increasing </a:t>
            </a:r>
            <a:r>
              <a:rPr sz="2000" spc="-5" dirty="0">
                <a:latin typeface="Verdana"/>
                <a:cs typeface="Verdana"/>
              </a:rPr>
              <a:t>the number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5" dirty="0">
                <a:latin typeface="Verdana"/>
                <a:cs typeface="Verdana"/>
              </a:rPr>
              <a:t>turns per foot reduces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the</a:t>
            </a:r>
            <a:endParaRPr sz="2000">
              <a:latin typeface="Verdana"/>
              <a:cs typeface="Verdana"/>
            </a:endParaRPr>
          </a:p>
          <a:p>
            <a:pPr marL="355600">
              <a:lnSpc>
                <a:spcPts val="2385"/>
              </a:lnSpc>
            </a:pPr>
            <a:r>
              <a:rPr sz="2000" dirty="0">
                <a:latin typeface="Verdana"/>
                <a:cs typeface="Verdana"/>
              </a:rPr>
              <a:t>noise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interference.</a:t>
            </a:r>
            <a:endParaRPr sz="2000">
              <a:latin typeface="Verdana"/>
              <a:cs typeface="Verdana"/>
            </a:endParaRPr>
          </a:p>
          <a:p>
            <a:pPr marL="355600" marR="286385" indent="-342900">
              <a:lnSpc>
                <a:spcPts val="2360"/>
              </a:lnSpc>
              <a:spcBef>
                <a:spcPts val="114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To </a:t>
            </a:r>
            <a:r>
              <a:rPr sz="2000" dirty="0">
                <a:latin typeface="Verdana"/>
                <a:cs typeface="Verdana"/>
              </a:rPr>
              <a:t>further </a:t>
            </a:r>
            <a:r>
              <a:rPr sz="2000" spc="-5" dirty="0">
                <a:latin typeface="Verdana"/>
                <a:cs typeface="Verdana"/>
              </a:rPr>
              <a:t>improve </a:t>
            </a:r>
            <a:r>
              <a:rPr sz="2000" dirty="0">
                <a:latin typeface="Verdana"/>
                <a:cs typeface="Verdana"/>
              </a:rPr>
              <a:t>noise </a:t>
            </a:r>
            <a:r>
              <a:rPr sz="2000" spc="-5" dirty="0">
                <a:latin typeface="Verdana"/>
                <a:cs typeface="Verdana"/>
              </a:rPr>
              <a:t>rejection, </a:t>
            </a:r>
            <a:r>
              <a:rPr sz="200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foil or wire </a:t>
            </a:r>
            <a:r>
              <a:rPr sz="2000" spc="-10" dirty="0">
                <a:latin typeface="Verdana"/>
                <a:cs typeface="Verdana"/>
              </a:rPr>
              <a:t>braid  </a:t>
            </a:r>
            <a:r>
              <a:rPr sz="2000" spc="-5" dirty="0">
                <a:latin typeface="Verdana"/>
                <a:cs typeface="Verdana"/>
              </a:rPr>
              <a:t>"shield" is woven </a:t>
            </a:r>
            <a:r>
              <a:rPr sz="2000" dirty="0">
                <a:latin typeface="Verdana"/>
                <a:cs typeface="Verdana"/>
              </a:rPr>
              <a:t>around </a:t>
            </a:r>
            <a:r>
              <a:rPr sz="2000" spc="-5" dirty="0">
                <a:latin typeface="Verdana"/>
                <a:cs typeface="Verdana"/>
              </a:rPr>
              <a:t>the twisted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pairs.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ts val="2390"/>
              </a:lnSpc>
              <a:spcBef>
                <a:spcPts val="96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Cables with </a:t>
            </a:r>
            <a:r>
              <a:rPr sz="200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shield are called shielded twisted pair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and</a:t>
            </a:r>
            <a:endParaRPr sz="2000">
              <a:latin typeface="Verdana"/>
              <a:cs typeface="Verdana"/>
            </a:endParaRPr>
          </a:p>
          <a:p>
            <a:pPr marL="355600">
              <a:lnSpc>
                <a:spcPts val="2390"/>
              </a:lnSpc>
            </a:pPr>
            <a:r>
              <a:rPr sz="2000" dirty="0">
                <a:latin typeface="Verdana"/>
                <a:cs typeface="Verdana"/>
              </a:rPr>
              <a:t>are </a:t>
            </a:r>
            <a:r>
              <a:rPr sz="2000" spc="-5" dirty="0">
                <a:latin typeface="Verdana"/>
                <a:cs typeface="Verdana"/>
              </a:rPr>
              <a:t>commonly abbreviated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STP.</a:t>
            </a:r>
            <a:endParaRPr sz="2000">
              <a:latin typeface="Verdana"/>
              <a:cs typeface="Verdana"/>
            </a:endParaRPr>
          </a:p>
          <a:p>
            <a:pPr marL="355600" marR="424180" indent="-342900">
              <a:lnSpc>
                <a:spcPts val="2360"/>
              </a:lnSpc>
              <a:spcBef>
                <a:spcPts val="114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Cables without </a:t>
            </a:r>
            <a:r>
              <a:rPr sz="200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shield are called unshielded twisted  pair </a:t>
            </a:r>
            <a:r>
              <a:rPr sz="2000" dirty="0">
                <a:latin typeface="Verdana"/>
                <a:cs typeface="Verdana"/>
              </a:rPr>
              <a:t>or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UTP.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648200"/>
            <a:ext cx="7315200" cy="22097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58</a:t>
            </a:fld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59511"/>
            <a:ext cx="3046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Coaxial</a:t>
            </a:r>
            <a:r>
              <a:rPr sz="3600" spc="-75" dirty="0"/>
              <a:t> </a:t>
            </a:r>
            <a:r>
              <a:rPr sz="3600" spc="-10" dirty="0"/>
              <a:t>cable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52219" y="883665"/>
            <a:ext cx="7539990" cy="270510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4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Coaxial </a:t>
            </a:r>
            <a:r>
              <a:rPr sz="2400" dirty="0">
                <a:latin typeface="Verdana"/>
                <a:cs typeface="Verdana"/>
              </a:rPr>
              <a:t>cable </a:t>
            </a:r>
            <a:r>
              <a:rPr sz="2400" spc="-5" dirty="0">
                <a:latin typeface="Verdana"/>
                <a:cs typeface="Verdana"/>
              </a:rPr>
              <a:t>consists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two</a:t>
            </a:r>
            <a:r>
              <a:rPr sz="2400" spc="8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conductors.</a:t>
            </a:r>
            <a:endParaRPr sz="2400">
              <a:latin typeface="Verdana"/>
              <a:cs typeface="Verdana"/>
            </a:endParaRPr>
          </a:p>
          <a:p>
            <a:pPr marL="355600" marR="78740" indent="-342900">
              <a:lnSpc>
                <a:spcPct val="99000"/>
              </a:lnSpc>
              <a:spcBef>
                <a:spcPts val="10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inner conductor is </a:t>
            </a:r>
            <a:r>
              <a:rPr sz="2400" dirty="0">
                <a:latin typeface="Verdana"/>
                <a:cs typeface="Verdana"/>
              </a:rPr>
              <a:t>held </a:t>
            </a:r>
            <a:r>
              <a:rPr sz="2400" spc="-10" dirty="0">
                <a:latin typeface="Verdana"/>
                <a:cs typeface="Verdana"/>
              </a:rPr>
              <a:t>inside </a:t>
            </a:r>
            <a:r>
              <a:rPr sz="2400" dirty="0">
                <a:latin typeface="Verdana"/>
                <a:cs typeface="Verdana"/>
              </a:rPr>
              <a:t>an </a:t>
            </a:r>
            <a:r>
              <a:rPr sz="2400" spc="-10" dirty="0">
                <a:latin typeface="Verdana"/>
                <a:cs typeface="Verdana"/>
              </a:rPr>
              <a:t>insulator  </a:t>
            </a:r>
            <a:r>
              <a:rPr sz="2400" spc="-5" dirty="0">
                <a:latin typeface="Verdana"/>
                <a:cs typeface="Verdana"/>
              </a:rPr>
              <a:t>with the </a:t>
            </a:r>
            <a:r>
              <a:rPr sz="2400" dirty="0">
                <a:latin typeface="Verdana"/>
                <a:cs typeface="Verdana"/>
              </a:rPr>
              <a:t>other </a:t>
            </a:r>
            <a:r>
              <a:rPr sz="2400" spc="-5" dirty="0">
                <a:latin typeface="Verdana"/>
                <a:cs typeface="Verdana"/>
              </a:rPr>
              <a:t>conductor woven around </a:t>
            </a:r>
            <a:r>
              <a:rPr sz="2400" spc="-15" dirty="0">
                <a:latin typeface="Verdana"/>
                <a:cs typeface="Verdana"/>
              </a:rPr>
              <a:t>it  </a:t>
            </a:r>
            <a:r>
              <a:rPr sz="2400" spc="-10" dirty="0">
                <a:latin typeface="Verdana"/>
                <a:cs typeface="Verdana"/>
              </a:rPr>
              <a:t>providing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shield.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25000"/>
              </a:lnSpc>
              <a:spcBef>
                <a:spcPts val="3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An </a:t>
            </a:r>
            <a:r>
              <a:rPr sz="2400" spc="-10" dirty="0">
                <a:latin typeface="Verdana"/>
                <a:cs typeface="Verdana"/>
              </a:rPr>
              <a:t>insulating </a:t>
            </a:r>
            <a:r>
              <a:rPr sz="2400" spc="-5" dirty="0">
                <a:latin typeface="Verdana"/>
                <a:cs typeface="Verdana"/>
              </a:rPr>
              <a:t>protective coating </a:t>
            </a:r>
            <a:r>
              <a:rPr sz="2400" spc="-10" dirty="0">
                <a:latin typeface="Verdana"/>
                <a:cs typeface="Verdana"/>
              </a:rPr>
              <a:t>called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jacket  covers </a:t>
            </a:r>
            <a:r>
              <a:rPr sz="2400" dirty="0">
                <a:latin typeface="Verdana"/>
                <a:cs typeface="Verdana"/>
              </a:rPr>
              <a:t>the outer conductor.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8226" y="3975930"/>
            <a:ext cx="6868718" cy="210653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59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60706"/>
            <a:ext cx="40481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Arial"/>
                <a:cs typeface="Arial"/>
              </a:rPr>
              <a:t>2</a:t>
            </a:r>
            <a:r>
              <a:rPr sz="4400" spc="-5" dirty="0"/>
              <a:t>.</a:t>
            </a:r>
            <a:r>
              <a:rPr sz="4400" spc="-35" dirty="0"/>
              <a:t> </a:t>
            </a:r>
            <a:r>
              <a:rPr sz="4400" spc="-5" dirty="0"/>
              <a:t>Half-Duplex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946150"/>
            <a:ext cx="7564120" cy="2932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4965" marR="69215" indent="-342900">
              <a:lnSpc>
                <a:spcPct val="99000"/>
              </a:lnSpc>
              <a:spcBef>
                <a:spcPts val="12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data </a:t>
            </a:r>
            <a:r>
              <a:rPr sz="2400" spc="-10" dirty="0">
                <a:latin typeface="Verdana"/>
                <a:cs typeface="Verdana"/>
              </a:rPr>
              <a:t>flows in </a:t>
            </a:r>
            <a:r>
              <a:rPr sz="2400" spc="-5" dirty="0">
                <a:latin typeface="Verdana"/>
                <a:cs typeface="Verdana"/>
              </a:rPr>
              <a:t>both directions </a:t>
            </a:r>
            <a:r>
              <a:rPr sz="2400" dirty="0">
                <a:latin typeface="Verdana"/>
                <a:cs typeface="Verdana"/>
              </a:rPr>
              <a:t>but only one  </a:t>
            </a:r>
            <a:r>
              <a:rPr sz="2400" spc="-5" dirty="0">
                <a:latin typeface="Verdana"/>
                <a:cs typeface="Verdana"/>
              </a:rPr>
              <a:t>direction </a:t>
            </a:r>
            <a:r>
              <a:rPr sz="2400" dirty="0">
                <a:latin typeface="Verdana"/>
                <a:cs typeface="Verdana"/>
              </a:rPr>
              <a:t>at a </a:t>
            </a:r>
            <a:r>
              <a:rPr sz="2400" spc="-5" dirty="0">
                <a:latin typeface="Verdana"/>
                <a:cs typeface="Verdana"/>
              </a:rPr>
              <a:t>time </a:t>
            </a:r>
            <a:r>
              <a:rPr sz="2400" dirty="0">
                <a:latin typeface="Verdana"/>
                <a:cs typeface="Verdana"/>
              </a:rPr>
              <a:t>on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data </a:t>
            </a:r>
            <a:r>
              <a:rPr sz="2400" spc="-5" dirty="0">
                <a:latin typeface="Verdana"/>
                <a:cs typeface="Verdana"/>
              </a:rPr>
              <a:t>communication  </a:t>
            </a:r>
            <a:r>
              <a:rPr sz="2400" spc="-10" dirty="0">
                <a:latin typeface="Verdana"/>
                <a:cs typeface="Verdana"/>
              </a:rPr>
              <a:t>line.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ts val="2860"/>
              </a:lnSpc>
              <a:spcBef>
                <a:spcPts val="105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For example,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conversation </a:t>
            </a:r>
            <a:r>
              <a:rPr sz="2400" dirty="0">
                <a:latin typeface="Verdana"/>
                <a:cs typeface="Verdana"/>
              </a:rPr>
              <a:t>on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walkie-talkies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ts val="2860"/>
              </a:lnSpc>
            </a:pPr>
            <a:r>
              <a:rPr sz="2400" spc="-5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half-duplex data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flow.</a:t>
            </a:r>
            <a:endParaRPr sz="2400">
              <a:latin typeface="Verdana"/>
              <a:cs typeface="Verdana"/>
            </a:endParaRPr>
          </a:p>
          <a:p>
            <a:pPr marL="354965" marR="5080" indent="-342900">
              <a:lnSpc>
                <a:spcPct val="125000"/>
              </a:lnSpc>
              <a:spcBef>
                <a:spcPts val="29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Each person takes turns talking. </a:t>
            </a:r>
            <a:r>
              <a:rPr sz="2400" spc="-10" dirty="0">
                <a:latin typeface="Verdana"/>
                <a:cs typeface="Verdana"/>
              </a:rPr>
              <a:t>If </a:t>
            </a:r>
            <a:r>
              <a:rPr sz="2400" spc="-5" dirty="0">
                <a:latin typeface="Verdana"/>
                <a:cs typeface="Verdana"/>
              </a:rPr>
              <a:t>both talk </a:t>
            </a:r>
            <a:r>
              <a:rPr sz="2400" dirty="0">
                <a:latin typeface="Verdana"/>
                <a:cs typeface="Verdana"/>
              </a:rPr>
              <a:t>at  once - nothing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occurs!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4129" y="4318839"/>
            <a:ext cx="7383230" cy="173433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26423" y="6267439"/>
            <a:ext cx="13525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sz="1400" dirty="0">
                <a:latin typeface="Angsana New"/>
                <a:cs typeface="Angsana New"/>
              </a:rPr>
              <a:t>6</a:t>
            </a:fld>
            <a:endParaRPr sz="1400">
              <a:latin typeface="Angsana New"/>
              <a:cs typeface="Angsana New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59511"/>
            <a:ext cx="3046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Coaxial</a:t>
            </a:r>
            <a:r>
              <a:rPr sz="3600" spc="-75" dirty="0"/>
              <a:t> </a:t>
            </a:r>
            <a:r>
              <a:rPr sz="3600" spc="-10" dirty="0"/>
              <a:t>cable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60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1250950"/>
            <a:ext cx="7310755" cy="393255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5600" marR="5080" indent="-342900">
              <a:lnSpc>
                <a:spcPts val="2830"/>
              </a:lnSpc>
              <a:spcBef>
                <a:spcPts val="2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outer shield protects the </a:t>
            </a:r>
            <a:r>
              <a:rPr sz="2400" spc="-15" dirty="0">
                <a:latin typeface="Verdana"/>
                <a:cs typeface="Verdana"/>
              </a:rPr>
              <a:t>inner </a:t>
            </a:r>
            <a:r>
              <a:rPr sz="2400" spc="-5" dirty="0">
                <a:latin typeface="Verdana"/>
                <a:cs typeface="Verdana"/>
              </a:rPr>
              <a:t>conductor  from </a:t>
            </a:r>
            <a:r>
              <a:rPr sz="2400" dirty="0">
                <a:latin typeface="Verdana"/>
                <a:cs typeface="Verdana"/>
              </a:rPr>
              <a:t>outside </a:t>
            </a:r>
            <a:r>
              <a:rPr sz="2400" spc="-5" dirty="0">
                <a:latin typeface="Verdana"/>
                <a:cs typeface="Verdana"/>
              </a:rPr>
              <a:t>electrical</a:t>
            </a:r>
            <a:r>
              <a:rPr sz="2400" spc="8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signals.</a:t>
            </a:r>
            <a:endParaRPr sz="2400">
              <a:latin typeface="Verdana"/>
              <a:cs typeface="Verdana"/>
            </a:endParaRPr>
          </a:p>
          <a:p>
            <a:pPr marL="355600" marR="76200" indent="-342900">
              <a:lnSpc>
                <a:spcPct val="100000"/>
              </a:lnSpc>
              <a:spcBef>
                <a:spcPts val="97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distance between the </a:t>
            </a:r>
            <a:r>
              <a:rPr sz="2400" dirty="0">
                <a:latin typeface="Verdana"/>
                <a:cs typeface="Verdana"/>
              </a:rPr>
              <a:t>outer </a:t>
            </a:r>
            <a:r>
              <a:rPr sz="2400" spc="-5" dirty="0">
                <a:latin typeface="Verdana"/>
                <a:cs typeface="Verdana"/>
              </a:rPr>
              <a:t>conductor  (shield)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15" dirty="0">
                <a:latin typeface="Verdana"/>
                <a:cs typeface="Verdana"/>
              </a:rPr>
              <a:t>inner </a:t>
            </a:r>
            <a:r>
              <a:rPr sz="2400" spc="-5" dirty="0">
                <a:latin typeface="Verdana"/>
                <a:cs typeface="Verdana"/>
              </a:rPr>
              <a:t>conductor plus the type </a:t>
            </a:r>
            <a:r>
              <a:rPr sz="2400" dirty="0">
                <a:latin typeface="Verdana"/>
                <a:cs typeface="Verdana"/>
              </a:rPr>
              <a:t>of  </a:t>
            </a:r>
            <a:r>
              <a:rPr sz="2400" spc="-5" dirty="0">
                <a:latin typeface="Verdana"/>
                <a:cs typeface="Verdana"/>
              </a:rPr>
              <a:t>material </a:t>
            </a:r>
            <a:r>
              <a:rPr sz="2400" dirty="0">
                <a:latin typeface="Verdana"/>
                <a:cs typeface="Verdana"/>
              </a:rPr>
              <a:t>used </a:t>
            </a:r>
            <a:r>
              <a:rPr sz="2400" spc="-5" dirty="0">
                <a:latin typeface="Verdana"/>
                <a:cs typeface="Verdana"/>
              </a:rPr>
              <a:t>for </a:t>
            </a:r>
            <a:r>
              <a:rPr sz="2400" spc="-10" dirty="0">
                <a:latin typeface="Verdana"/>
                <a:cs typeface="Verdana"/>
              </a:rPr>
              <a:t>insulating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spc="-15" dirty="0">
                <a:latin typeface="Verdana"/>
                <a:cs typeface="Verdana"/>
              </a:rPr>
              <a:t>inner  </a:t>
            </a:r>
            <a:r>
              <a:rPr sz="2400" spc="-5" dirty="0">
                <a:latin typeface="Verdana"/>
                <a:cs typeface="Verdana"/>
              </a:rPr>
              <a:t>conductor determine </a:t>
            </a:r>
            <a:r>
              <a:rPr sz="2400" dirty="0">
                <a:latin typeface="Verdana"/>
                <a:cs typeface="Verdana"/>
              </a:rPr>
              <a:t>the cable </a:t>
            </a:r>
            <a:r>
              <a:rPr sz="2400" spc="-5" dirty="0">
                <a:latin typeface="Verdana"/>
                <a:cs typeface="Verdana"/>
              </a:rPr>
              <a:t>properties </a:t>
            </a:r>
            <a:r>
              <a:rPr sz="2400" dirty="0">
                <a:latin typeface="Verdana"/>
                <a:cs typeface="Verdana"/>
              </a:rPr>
              <a:t>or  </a:t>
            </a:r>
            <a:r>
              <a:rPr sz="2400" spc="-5" dirty="0">
                <a:latin typeface="Verdana"/>
                <a:cs typeface="Verdana"/>
              </a:rPr>
              <a:t>impedance.</a:t>
            </a:r>
            <a:endParaRPr sz="2400">
              <a:latin typeface="Verdana"/>
              <a:cs typeface="Verdana"/>
            </a:endParaRPr>
          </a:p>
          <a:p>
            <a:pPr marL="355600" marR="139700" indent="-342900">
              <a:lnSpc>
                <a:spcPct val="100000"/>
              </a:lnSpc>
              <a:spcBef>
                <a:spcPts val="99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Typical impedances </a:t>
            </a:r>
            <a:r>
              <a:rPr sz="2400" dirty="0">
                <a:latin typeface="Verdana"/>
                <a:cs typeface="Verdana"/>
              </a:rPr>
              <a:t>for </a:t>
            </a:r>
            <a:r>
              <a:rPr sz="2400" spc="-5" dirty="0">
                <a:latin typeface="Verdana"/>
                <a:cs typeface="Verdana"/>
              </a:rPr>
              <a:t>coaxial cables </a:t>
            </a:r>
            <a:r>
              <a:rPr sz="2400" dirty="0">
                <a:latin typeface="Verdana"/>
                <a:cs typeface="Verdana"/>
              </a:rPr>
              <a:t>are </a:t>
            </a:r>
            <a:r>
              <a:rPr sz="2400" spc="-5" dirty="0">
                <a:latin typeface="Arial"/>
                <a:cs typeface="Arial"/>
              </a:rPr>
              <a:t>75  </a:t>
            </a:r>
            <a:r>
              <a:rPr sz="2400" dirty="0">
                <a:latin typeface="Verdana"/>
                <a:cs typeface="Verdana"/>
              </a:rPr>
              <a:t>ohms for </a:t>
            </a:r>
            <a:r>
              <a:rPr sz="2400" spc="-5" dirty="0">
                <a:latin typeface="Verdana"/>
                <a:cs typeface="Verdana"/>
              </a:rPr>
              <a:t>Cable TV, </a:t>
            </a:r>
            <a:r>
              <a:rPr sz="2400" spc="-5" dirty="0">
                <a:latin typeface="Arial"/>
                <a:cs typeface="Arial"/>
              </a:rPr>
              <a:t>50 </a:t>
            </a:r>
            <a:r>
              <a:rPr sz="2400" dirty="0">
                <a:latin typeface="Verdana"/>
                <a:cs typeface="Verdana"/>
              </a:rPr>
              <a:t>ohms for </a:t>
            </a:r>
            <a:r>
              <a:rPr sz="2400" spc="-5" dirty="0">
                <a:latin typeface="Verdana"/>
                <a:cs typeface="Verdana"/>
              </a:rPr>
              <a:t>Ethernet  Thinnet </a:t>
            </a:r>
            <a:r>
              <a:rPr sz="2400" dirty="0">
                <a:latin typeface="Verdana"/>
                <a:cs typeface="Verdana"/>
              </a:rPr>
              <a:t>and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Thicknet.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27507"/>
            <a:ext cx="3123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Optical</a:t>
            </a:r>
            <a:r>
              <a:rPr spc="-35" dirty="0"/>
              <a:t> </a:t>
            </a:r>
            <a:r>
              <a:rPr spc="-5" dirty="0"/>
              <a:t>fiber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219" y="944626"/>
            <a:ext cx="7593330" cy="32943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55600" marR="238760" indent="-342900" algn="just">
              <a:lnSpc>
                <a:spcPct val="100000"/>
              </a:lnSpc>
              <a:spcBef>
                <a:spcPts val="11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Optical fiber </a:t>
            </a:r>
            <a:r>
              <a:rPr sz="2000" dirty="0">
                <a:latin typeface="Verdana"/>
                <a:cs typeface="Verdana"/>
              </a:rPr>
              <a:t>consists of </a:t>
            </a:r>
            <a:r>
              <a:rPr sz="2000" spc="-5" dirty="0">
                <a:latin typeface="Verdana"/>
                <a:cs typeface="Verdana"/>
              </a:rPr>
              <a:t>thin glass </a:t>
            </a:r>
            <a:r>
              <a:rPr sz="2000" dirty="0">
                <a:latin typeface="Verdana"/>
                <a:cs typeface="Verdana"/>
              </a:rPr>
              <a:t>fibers </a:t>
            </a:r>
            <a:r>
              <a:rPr sz="2000" spc="-5" dirty="0">
                <a:latin typeface="Verdana"/>
                <a:cs typeface="Verdana"/>
              </a:rPr>
              <a:t>that </a:t>
            </a:r>
            <a:r>
              <a:rPr sz="2000" dirty="0">
                <a:latin typeface="Verdana"/>
                <a:cs typeface="Verdana"/>
              </a:rPr>
              <a:t>can carry  </a:t>
            </a:r>
            <a:r>
              <a:rPr sz="2000" spc="-5" dirty="0">
                <a:latin typeface="Verdana"/>
                <a:cs typeface="Verdana"/>
              </a:rPr>
              <a:t>information </a:t>
            </a:r>
            <a:r>
              <a:rPr sz="2000" dirty="0">
                <a:latin typeface="Verdana"/>
                <a:cs typeface="Verdana"/>
              </a:rPr>
              <a:t>at </a:t>
            </a:r>
            <a:r>
              <a:rPr sz="2000" spc="-5" dirty="0">
                <a:latin typeface="Verdana"/>
                <a:cs typeface="Verdana"/>
              </a:rPr>
              <a:t>frequencies in </a:t>
            </a:r>
            <a:r>
              <a:rPr sz="2000" dirty="0">
                <a:latin typeface="Verdana"/>
                <a:cs typeface="Verdana"/>
              </a:rPr>
              <a:t>the </a:t>
            </a:r>
            <a:r>
              <a:rPr sz="2000" spc="-5" dirty="0">
                <a:latin typeface="Verdana"/>
                <a:cs typeface="Verdana"/>
              </a:rPr>
              <a:t>visible light </a:t>
            </a:r>
            <a:r>
              <a:rPr sz="2000" dirty="0">
                <a:latin typeface="Verdana"/>
                <a:cs typeface="Verdana"/>
              </a:rPr>
              <a:t>spectrum  and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beyond.</a:t>
            </a:r>
            <a:endParaRPr sz="2000">
              <a:latin typeface="Verdana"/>
              <a:cs typeface="Verdana"/>
            </a:endParaRPr>
          </a:p>
          <a:p>
            <a:pPr marL="355600" marR="44450" indent="-342900">
              <a:lnSpc>
                <a:spcPts val="2360"/>
              </a:lnSpc>
              <a:spcBef>
                <a:spcPts val="114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The typical optical fiber </a:t>
            </a:r>
            <a:r>
              <a:rPr sz="2000" dirty="0">
                <a:latin typeface="Verdana"/>
                <a:cs typeface="Verdana"/>
              </a:rPr>
              <a:t>consists of a </a:t>
            </a:r>
            <a:r>
              <a:rPr sz="2000" spc="-5" dirty="0">
                <a:latin typeface="Verdana"/>
                <a:cs typeface="Verdana"/>
              </a:rPr>
              <a:t>very </a:t>
            </a:r>
            <a:r>
              <a:rPr sz="2000" dirty="0">
                <a:latin typeface="Verdana"/>
                <a:cs typeface="Verdana"/>
              </a:rPr>
              <a:t>narrow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strand  of </a:t>
            </a:r>
            <a:r>
              <a:rPr sz="2000" spc="-5" dirty="0">
                <a:latin typeface="Verdana"/>
                <a:cs typeface="Verdana"/>
              </a:rPr>
              <a:t>glass called the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core.</a:t>
            </a:r>
            <a:endParaRPr sz="2000">
              <a:latin typeface="Verdana"/>
              <a:cs typeface="Verdana"/>
            </a:endParaRPr>
          </a:p>
          <a:p>
            <a:pPr marL="355600" marR="156210" indent="-342900">
              <a:lnSpc>
                <a:spcPts val="2360"/>
              </a:lnSpc>
              <a:spcBef>
                <a:spcPts val="107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Around </a:t>
            </a:r>
            <a:r>
              <a:rPr sz="2000" spc="-5" dirty="0">
                <a:latin typeface="Verdana"/>
                <a:cs typeface="Verdana"/>
              </a:rPr>
              <a:t>the core is </a:t>
            </a:r>
            <a:r>
              <a:rPr sz="2000" dirty="0">
                <a:latin typeface="Verdana"/>
                <a:cs typeface="Verdana"/>
              </a:rPr>
              <a:t>a concentric </a:t>
            </a:r>
            <a:r>
              <a:rPr sz="2000" spc="-5" dirty="0">
                <a:latin typeface="Verdana"/>
                <a:cs typeface="Verdana"/>
              </a:rPr>
              <a:t>layer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5" dirty="0">
                <a:latin typeface="Verdana"/>
                <a:cs typeface="Verdana"/>
              </a:rPr>
              <a:t>glass called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the  cladding.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7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Coating </a:t>
            </a:r>
            <a:r>
              <a:rPr sz="2000" dirty="0">
                <a:latin typeface="Verdana"/>
                <a:cs typeface="Verdana"/>
              </a:rPr>
              <a:t>the </a:t>
            </a:r>
            <a:r>
              <a:rPr sz="2000" spc="-5" dirty="0">
                <a:latin typeface="Verdana"/>
                <a:cs typeface="Verdana"/>
              </a:rPr>
              <a:t>cladding is </a:t>
            </a:r>
            <a:r>
              <a:rPr sz="2000" dirty="0">
                <a:latin typeface="Verdana"/>
                <a:cs typeface="Verdana"/>
              </a:rPr>
              <a:t>a protective coating </a:t>
            </a:r>
            <a:r>
              <a:rPr sz="2000" spc="-5" dirty="0">
                <a:latin typeface="Verdana"/>
                <a:cs typeface="Verdana"/>
              </a:rPr>
              <a:t>consisting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endParaRPr sz="20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1125"/>
              </a:spcBef>
            </a:pPr>
            <a:r>
              <a:rPr sz="2000" spc="-5" dirty="0">
                <a:latin typeface="Verdana"/>
                <a:cs typeface="Verdana"/>
              </a:rPr>
              <a:t>plastic, it is called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Jacket.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4343400"/>
            <a:ext cx="7162800" cy="25145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61</a:t>
            </a:fld>
            <a:endParaRPr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27507"/>
            <a:ext cx="3123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Optical</a:t>
            </a:r>
            <a:r>
              <a:rPr spc="-35" dirty="0"/>
              <a:t> </a:t>
            </a:r>
            <a:r>
              <a:rPr spc="-5" dirty="0"/>
              <a:t>fiber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219" y="811123"/>
            <a:ext cx="7357109" cy="281813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3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An </a:t>
            </a:r>
            <a:r>
              <a:rPr sz="2000" spc="-5" dirty="0">
                <a:latin typeface="Verdana"/>
                <a:cs typeface="Verdana"/>
              </a:rPr>
              <a:t>important characteristic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5" dirty="0">
                <a:latin typeface="Verdana"/>
                <a:cs typeface="Verdana"/>
              </a:rPr>
              <a:t>fiber </a:t>
            </a:r>
            <a:r>
              <a:rPr sz="2000" dirty="0">
                <a:latin typeface="Verdana"/>
                <a:cs typeface="Verdana"/>
              </a:rPr>
              <a:t>optics </a:t>
            </a:r>
            <a:r>
              <a:rPr sz="2000" spc="-5" dirty="0">
                <a:latin typeface="Verdana"/>
                <a:cs typeface="Verdana"/>
              </a:rPr>
              <a:t>is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refraction.</a:t>
            </a:r>
            <a:endParaRPr sz="2000">
              <a:latin typeface="Verdana"/>
              <a:cs typeface="Verdana"/>
            </a:endParaRPr>
          </a:p>
          <a:p>
            <a:pPr marL="355600" marR="245745" indent="-342900">
              <a:lnSpc>
                <a:spcPts val="2360"/>
              </a:lnSpc>
              <a:spcBef>
                <a:spcPts val="114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Refraction is the characteristic </a:t>
            </a:r>
            <a:r>
              <a:rPr sz="2000" dirty="0">
                <a:latin typeface="Verdana"/>
                <a:cs typeface="Verdana"/>
              </a:rPr>
              <a:t>of a </a:t>
            </a:r>
            <a:r>
              <a:rPr sz="2000" spc="-5" dirty="0">
                <a:latin typeface="Verdana"/>
                <a:cs typeface="Verdana"/>
              </a:rPr>
              <a:t>material to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either  pass </a:t>
            </a:r>
            <a:r>
              <a:rPr sz="2000" dirty="0">
                <a:latin typeface="Verdana"/>
                <a:cs typeface="Verdana"/>
              </a:rPr>
              <a:t>or </a:t>
            </a:r>
            <a:r>
              <a:rPr sz="2000" spc="-5" dirty="0">
                <a:latin typeface="Verdana"/>
                <a:cs typeface="Verdana"/>
              </a:rPr>
              <a:t>reflect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light.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ts val="2380"/>
              </a:lnSpc>
              <a:spcBef>
                <a:spcPts val="96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When </a:t>
            </a:r>
            <a:r>
              <a:rPr sz="2000" spc="-5" dirty="0">
                <a:latin typeface="Verdana"/>
                <a:cs typeface="Verdana"/>
              </a:rPr>
              <a:t>light passes </a:t>
            </a:r>
            <a:r>
              <a:rPr sz="2000" dirty="0">
                <a:latin typeface="Verdana"/>
                <a:cs typeface="Verdana"/>
              </a:rPr>
              <a:t>through a </a:t>
            </a:r>
            <a:r>
              <a:rPr sz="2000" spc="-5" dirty="0">
                <a:latin typeface="Verdana"/>
                <a:cs typeface="Verdana"/>
              </a:rPr>
              <a:t>medium, it </a:t>
            </a:r>
            <a:r>
              <a:rPr sz="2000" dirty="0">
                <a:latin typeface="Verdana"/>
                <a:cs typeface="Verdana"/>
              </a:rPr>
              <a:t>"bends" as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it</a:t>
            </a:r>
            <a:endParaRPr sz="2000">
              <a:latin typeface="Verdana"/>
              <a:cs typeface="Verdana"/>
            </a:endParaRPr>
          </a:p>
          <a:p>
            <a:pPr marL="355600">
              <a:lnSpc>
                <a:spcPts val="2380"/>
              </a:lnSpc>
            </a:pPr>
            <a:r>
              <a:rPr sz="2000" spc="-5" dirty="0">
                <a:latin typeface="Verdana"/>
                <a:cs typeface="Verdana"/>
              </a:rPr>
              <a:t>passes </a:t>
            </a:r>
            <a:r>
              <a:rPr sz="2000" dirty="0">
                <a:latin typeface="Verdana"/>
                <a:cs typeface="Verdana"/>
              </a:rPr>
              <a:t>from one </a:t>
            </a:r>
            <a:r>
              <a:rPr sz="2000" spc="-5" dirty="0">
                <a:latin typeface="Verdana"/>
                <a:cs typeface="Verdana"/>
              </a:rPr>
              <a:t>medium to the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other.</a:t>
            </a:r>
            <a:endParaRPr sz="2000">
              <a:latin typeface="Verdana"/>
              <a:cs typeface="Verdana"/>
            </a:endParaRPr>
          </a:p>
          <a:p>
            <a:pPr marL="355600" marR="624205" indent="-342900">
              <a:lnSpc>
                <a:spcPts val="3530"/>
              </a:lnSpc>
              <a:spcBef>
                <a:spcPts val="21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An </a:t>
            </a:r>
            <a:r>
              <a:rPr sz="2000" spc="-5" dirty="0">
                <a:latin typeface="Verdana"/>
                <a:cs typeface="Verdana"/>
              </a:rPr>
              <a:t>example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5" dirty="0">
                <a:latin typeface="Verdana"/>
                <a:cs typeface="Verdana"/>
              </a:rPr>
              <a:t>this is when </a:t>
            </a:r>
            <a:r>
              <a:rPr sz="2000" dirty="0">
                <a:latin typeface="Verdana"/>
                <a:cs typeface="Verdana"/>
              </a:rPr>
              <a:t>we </a:t>
            </a:r>
            <a:r>
              <a:rPr sz="2000" spc="-5" dirty="0">
                <a:latin typeface="Verdana"/>
                <a:cs typeface="Verdana"/>
              </a:rPr>
              <a:t>look </a:t>
            </a:r>
            <a:r>
              <a:rPr sz="2000" spc="-10" dirty="0">
                <a:latin typeface="Verdana"/>
                <a:cs typeface="Verdana"/>
              </a:rPr>
              <a:t>into </a:t>
            </a:r>
            <a:r>
              <a:rPr sz="200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pond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  </a:t>
            </a:r>
            <a:r>
              <a:rPr sz="2000" spc="-10" dirty="0">
                <a:latin typeface="Verdana"/>
                <a:cs typeface="Verdana"/>
              </a:rPr>
              <a:t>water.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2246" y="3765589"/>
            <a:ext cx="6999283" cy="22831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62</a:t>
            </a:fld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27507"/>
            <a:ext cx="3123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Optical</a:t>
            </a:r>
            <a:r>
              <a:rPr spc="-35" dirty="0"/>
              <a:t> </a:t>
            </a:r>
            <a:r>
              <a:rPr spc="-5" dirty="0"/>
              <a:t>fiber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219" y="946150"/>
            <a:ext cx="7591425" cy="17087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5600" marR="5080" indent="-342900">
              <a:lnSpc>
                <a:spcPts val="2830"/>
              </a:lnSpc>
              <a:spcBef>
                <a:spcPts val="2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If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angle of </a:t>
            </a:r>
            <a:r>
              <a:rPr sz="2400" spc="-10" dirty="0">
                <a:latin typeface="Verdana"/>
                <a:cs typeface="Verdana"/>
              </a:rPr>
              <a:t>incidence </a:t>
            </a:r>
            <a:r>
              <a:rPr sz="2400" spc="-5" dirty="0">
                <a:latin typeface="Verdana"/>
                <a:cs typeface="Verdana"/>
              </a:rPr>
              <a:t>is small, the </a:t>
            </a:r>
            <a:r>
              <a:rPr sz="2400" spc="-15" dirty="0">
                <a:latin typeface="Verdana"/>
                <a:cs typeface="Verdana"/>
              </a:rPr>
              <a:t>light </a:t>
            </a:r>
            <a:r>
              <a:rPr sz="2400" spc="-5" dirty="0">
                <a:latin typeface="Verdana"/>
                <a:cs typeface="Verdana"/>
              </a:rPr>
              <a:t>rays  are reflected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do </a:t>
            </a:r>
            <a:r>
              <a:rPr sz="2400" dirty="0">
                <a:latin typeface="Verdana"/>
                <a:cs typeface="Verdana"/>
              </a:rPr>
              <a:t>not </a:t>
            </a:r>
            <a:r>
              <a:rPr sz="2400" spc="-5" dirty="0">
                <a:latin typeface="Verdana"/>
                <a:cs typeface="Verdana"/>
              </a:rPr>
              <a:t>pass </a:t>
            </a:r>
            <a:r>
              <a:rPr sz="2400" spc="-15" dirty="0">
                <a:latin typeface="Verdana"/>
                <a:cs typeface="Verdana"/>
              </a:rPr>
              <a:t>into </a:t>
            </a:r>
            <a:r>
              <a:rPr sz="2400" spc="-5" dirty="0">
                <a:latin typeface="Verdana"/>
                <a:cs typeface="Verdana"/>
              </a:rPr>
              <a:t>the</a:t>
            </a:r>
            <a:r>
              <a:rPr sz="2400" spc="1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water.</a:t>
            </a:r>
            <a:endParaRPr sz="2400">
              <a:latin typeface="Verdana"/>
              <a:cs typeface="Verdana"/>
            </a:endParaRPr>
          </a:p>
          <a:p>
            <a:pPr marL="355600" marR="448310" indent="-342900">
              <a:lnSpc>
                <a:spcPct val="125000"/>
              </a:lnSpc>
              <a:spcBef>
                <a:spcPts val="22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If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angle of </a:t>
            </a:r>
            <a:r>
              <a:rPr sz="2400" spc="-10" dirty="0">
                <a:latin typeface="Verdana"/>
                <a:cs typeface="Verdana"/>
              </a:rPr>
              <a:t>incident </a:t>
            </a:r>
            <a:r>
              <a:rPr sz="2400" spc="-5" dirty="0">
                <a:latin typeface="Verdana"/>
                <a:cs typeface="Verdana"/>
              </a:rPr>
              <a:t>is great, </a:t>
            </a:r>
            <a:r>
              <a:rPr sz="2400" spc="-10" dirty="0">
                <a:latin typeface="Verdana"/>
                <a:cs typeface="Verdana"/>
              </a:rPr>
              <a:t>light </a:t>
            </a:r>
            <a:r>
              <a:rPr sz="2400" spc="-5" dirty="0">
                <a:latin typeface="Verdana"/>
                <a:cs typeface="Verdana"/>
              </a:rPr>
              <a:t>passes  through </a:t>
            </a:r>
            <a:r>
              <a:rPr sz="2400" dirty="0">
                <a:latin typeface="Verdana"/>
                <a:cs typeface="Verdana"/>
              </a:rPr>
              <a:t>the media but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bent or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refracted.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895600"/>
            <a:ext cx="7772400" cy="3429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63</a:t>
            </a:fld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65607"/>
            <a:ext cx="6949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Advantages of </a:t>
            </a:r>
            <a:r>
              <a:rPr spc="-10" dirty="0"/>
              <a:t>Optical</a:t>
            </a:r>
            <a:r>
              <a:rPr spc="20" dirty="0"/>
              <a:t> </a:t>
            </a:r>
            <a:r>
              <a:rPr spc="-5" dirty="0"/>
              <a:t>fiber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64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22044" y="1250949"/>
            <a:ext cx="7312025" cy="4622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4965" marR="126365" indent="-342900">
              <a:lnSpc>
                <a:spcPct val="99000"/>
              </a:lnSpc>
              <a:spcBef>
                <a:spcPts val="12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5" dirty="0">
                <a:latin typeface="Verdana"/>
                <a:cs typeface="Verdana"/>
              </a:rPr>
              <a:t>Noise immunity: </a:t>
            </a:r>
            <a:r>
              <a:rPr sz="2800" spc="-10" dirty="0">
                <a:latin typeface="Verdana"/>
                <a:cs typeface="Verdana"/>
              </a:rPr>
              <a:t>RFI </a:t>
            </a:r>
            <a:r>
              <a:rPr sz="2800" spc="-5" dirty="0">
                <a:latin typeface="Verdana"/>
                <a:cs typeface="Verdana"/>
              </a:rPr>
              <a:t>and </a:t>
            </a:r>
            <a:r>
              <a:rPr sz="2800" spc="-10" dirty="0">
                <a:latin typeface="Verdana"/>
                <a:cs typeface="Verdana"/>
              </a:rPr>
              <a:t>EMI </a:t>
            </a:r>
            <a:r>
              <a:rPr sz="2800" spc="-15" dirty="0">
                <a:latin typeface="Verdana"/>
                <a:cs typeface="Verdana"/>
              </a:rPr>
              <a:t>immune  </a:t>
            </a:r>
            <a:r>
              <a:rPr sz="2800" spc="-10" dirty="0">
                <a:latin typeface="Verdana"/>
                <a:cs typeface="Verdana"/>
              </a:rPr>
              <a:t>(RFI </a:t>
            </a:r>
            <a:r>
              <a:rPr sz="2800" spc="-5" dirty="0">
                <a:latin typeface="Verdana"/>
                <a:cs typeface="Verdana"/>
              </a:rPr>
              <a:t>- </a:t>
            </a:r>
            <a:r>
              <a:rPr sz="2800" spc="-10" dirty="0">
                <a:latin typeface="Verdana"/>
                <a:cs typeface="Verdana"/>
              </a:rPr>
              <a:t>Radio </a:t>
            </a:r>
            <a:r>
              <a:rPr sz="2800" spc="-5" dirty="0">
                <a:latin typeface="Verdana"/>
                <a:cs typeface="Verdana"/>
              </a:rPr>
              <a:t>Frequency Interference,  </a:t>
            </a:r>
            <a:r>
              <a:rPr sz="2800" spc="-10" dirty="0">
                <a:latin typeface="Verdana"/>
                <a:cs typeface="Verdana"/>
              </a:rPr>
              <a:t>EMI </a:t>
            </a:r>
            <a:r>
              <a:rPr sz="2800" spc="-5" dirty="0">
                <a:latin typeface="Verdana"/>
                <a:cs typeface="Verdana"/>
              </a:rPr>
              <a:t>-Electromagnetic</a:t>
            </a:r>
            <a:r>
              <a:rPr sz="2800" spc="5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Interference)</a:t>
            </a:r>
            <a:endParaRPr sz="28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99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latin typeface="Verdana"/>
                <a:cs typeface="Verdana"/>
              </a:rPr>
              <a:t>Security: cannot tap </a:t>
            </a:r>
            <a:r>
              <a:rPr sz="2800" spc="-15" dirty="0">
                <a:latin typeface="Verdana"/>
                <a:cs typeface="Verdana"/>
              </a:rPr>
              <a:t>into</a:t>
            </a:r>
            <a:r>
              <a:rPr sz="2800" spc="12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cable.</a:t>
            </a:r>
            <a:endParaRPr sz="28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99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Large Capacity </a:t>
            </a:r>
            <a:r>
              <a:rPr sz="2800" spc="-10" dirty="0">
                <a:latin typeface="Verdana"/>
                <a:cs typeface="Verdana"/>
              </a:rPr>
              <a:t>due </a:t>
            </a:r>
            <a:r>
              <a:rPr sz="2800" spc="-5" dirty="0">
                <a:latin typeface="Verdana"/>
                <a:cs typeface="Verdana"/>
              </a:rPr>
              <a:t>to BW</a:t>
            </a:r>
            <a:r>
              <a:rPr sz="2800" spc="5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(bandwidth)</a:t>
            </a:r>
            <a:endParaRPr sz="28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101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latin typeface="Verdana"/>
                <a:cs typeface="Verdana"/>
              </a:rPr>
              <a:t>No corrosion </a:t>
            </a:r>
            <a:r>
              <a:rPr sz="2800" spc="-10" dirty="0">
                <a:solidFill>
                  <a:srgbClr val="336600"/>
                </a:solidFill>
                <a:latin typeface="Verdana"/>
                <a:cs typeface="Verdana"/>
              </a:rPr>
              <a:t>(destroy</a:t>
            </a:r>
            <a:r>
              <a:rPr sz="2800" spc="125" dirty="0">
                <a:solidFill>
                  <a:srgbClr val="3366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Verdana"/>
                <a:cs typeface="Verdana"/>
              </a:rPr>
              <a:t>metal)</a:t>
            </a:r>
            <a:endParaRPr sz="28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99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latin typeface="Verdana"/>
                <a:cs typeface="Verdana"/>
              </a:rPr>
              <a:t>Longer distances than copper</a:t>
            </a:r>
            <a:r>
              <a:rPr sz="2800" spc="13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wire</a:t>
            </a:r>
            <a:endParaRPr sz="28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100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latin typeface="Verdana"/>
                <a:cs typeface="Verdana"/>
              </a:rPr>
              <a:t>Smaller </a:t>
            </a:r>
            <a:r>
              <a:rPr sz="2800" spc="-5" dirty="0">
                <a:latin typeface="Verdana"/>
                <a:cs typeface="Verdana"/>
              </a:rPr>
              <a:t>and </a:t>
            </a:r>
            <a:r>
              <a:rPr sz="2800" spc="-10" dirty="0">
                <a:latin typeface="Verdana"/>
                <a:cs typeface="Verdana"/>
              </a:rPr>
              <a:t>lighter </a:t>
            </a:r>
            <a:r>
              <a:rPr sz="2800" spc="-5" dirty="0">
                <a:latin typeface="Verdana"/>
                <a:cs typeface="Verdana"/>
              </a:rPr>
              <a:t>than </a:t>
            </a:r>
            <a:r>
              <a:rPr sz="2800" spc="-10" dirty="0">
                <a:latin typeface="Verdana"/>
                <a:cs typeface="Verdana"/>
              </a:rPr>
              <a:t>copper</a:t>
            </a:r>
            <a:r>
              <a:rPr sz="2800" spc="10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wire</a:t>
            </a:r>
            <a:endParaRPr sz="28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101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Faster transmission</a:t>
            </a:r>
            <a:r>
              <a:rPr sz="2800" spc="4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rate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540461"/>
            <a:ext cx="69227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Disadvantages </a:t>
            </a:r>
            <a:r>
              <a:rPr sz="3600" dirty="0"/>
              <a:t>of </a:t>
            </a:r>
            <a:r>
              <a:rPr sz="3600" spc="-15" dirty="0"/>
              <a:t>Optical</a:t>
            </a:r>
            <a:r>
              <a:rPr sz="3600" spc="-80" dirty="0"/>
              <a:t> </a:t>
            </a:r>
            <a:r>
              <a:rPr sz="3600" dirty="0"/>
              <a:t>fiber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65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2013026"/>
            <a:ext cx="7511415" cy="24060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5600" marR="5080" indent="-342900">
              <a:lnSpc>
                <a:spcPts val="3310"/>
              </a:lnSpc>
              <a:spcBef>
                <a:spcPts val="25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latin typeface="Verdana"/>
                <a:cs typeface="Verdana"/>
              </a:rPr>
              <a:t>Physical </a:t>
            </a:r>
            <a:r>
              <a:rPr sz="2800" spc="-5" dirty="0">
                <a:latin typeface="Verdana"/>
                <a:cs typeface="Verdana"/>
              </a:rPr>
              <a:t>vibration will show up as </a:t>
            </a:r>
            <a:r>
              <a:rPr sz="2800" spc="-10" dirty="0">
                <a:latin typeface="Verdana"/>
                <a:cs typeface="Verdana"/>
              </a:rPr>
              <a:t>signal  noise!</a:t>
            </a:r>
            <a:endParaRPr sz="2800">
              <a:latin typeface="Verdana"/>
              <a:cs typeface="Verdana"/>
            </a:endParaRPr>
          </a:p>
          <a:p>
            <a:pPr marL="355600" marR="559435" indent="-342900">
              <a:lnSpc>
                <a:spcPts val="3310"/>
              </a:lnSpc>
              <a:spcBef>
                <a:spcPts val="109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Limited </a:t>
            </a:r>
            <a:r>
              <a:rPr sz="2800" spc="-15" dirty="0">
                <a:latin typeface="Verdana"/>
                <a:cs typeface="Verdana"/>
              </a:rPr>
              <a:t>physical </a:t>
            </a:r>
            <a:r>
              <a:rPr sz="2800" spc="-5" dirty="0">
                <a:latin typeface="Verdana"/>
                <a:cs typeface="Verdana"/>
              </a:rPr>
              <a:t>arc of cable. Bend </a:t>
            </a:r>
            <a:r>
              <a:rPr sz="2800" spc="-20" dirty="0">
                <a:latin typeface="Verdana"/>
                <a:cs typeface="Verdana"/>
              </a:rPr>
              <a:t>it  </a:t>
            </a:r>
            <a:r>
              <a:rPr sz="2800" spc="-5" dirty="0">
                <a:latin typeface="Verdana"/>
                <a:cs typeface="Verdana"/>
              </a:rPr>
              <a:t>too much and </a:t>
            </a:r>
            <a:r>
              <a:rPr sz="2800" spc="-10" dirty="0">
                <a:latin typeface="Verdana"/>
                <a:cs typeface="Verdana"/>
              </a:rPr>
              <a:t>it will</a:t>
            </a:r>
            <a:r>
              <a:rPr sz="2800" spc="1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break!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Difficult to </a:t>
            </a:r>
            <a:r>
              <a:rPr sz="2800" spc="-10" dirty="0">
                <a:latin typeface="Verdana"/>
                <a:cs typeface="Verdana"/>
              </a:rPr>
              <a:t>splice </a:t>
            </a:r>
            <a:r>
              <a:rPr sz="2800" spc="-10" dirty="0">
                <a:solidFill>
                  <a:srgbClr val="336600"/>
                </a:solidFill>
                <a:latin typeface="Verdana"/>
                <a:cs typeface="Verdana"/>
              </a:rPr>
              <a:t>(to</a:t>
            </a:r>
            <a:r>
              <a:rPr sz="2800" spc="75" dirty="0">
                <a:solidFill>
                  <a:srgbClr val="3366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Verdana"/>
                <a:cs typeface="Verdana"/>
              </a:rPr>
              <a:t>join)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699261"/>
            <a:ext cx="30505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Comparison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66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1921555"/>
            <a:ext cx="7391400" cy="94043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82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422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spc="-10" dirty="0">
                <a:latin typeface="Verdana"/>
                <a:cs typeface="Verdana"/>
              </a:rPr>
              <a:t>following </a:t>
            </a:r>
            <a:r>
              <a:rPr sz="2400" spc="-5" dirty="0">
                <a:latin typeface="Verdana"/>
                <a:cs typeface="Verdana"/>
              </a:rPr>
              <a:t>compares the </a:t>
            </a:r>
            <a:r>
              <a:rPr sz="2400" dirty="0">
                <a:latin typeface="Verdana"/>
                <a:cs typeface="Verdana"/>
              </a:rPr>
              <a:t>usable</a:t>
            </a:r>
            <a:r>
              <a:rPr sz="2400" spc="11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bandwidth</a:t>
            </a:r>
            <a:endParaRPr sz="2400">
              <a:latin typeface="Verdana"/>
              <a:cs typeface="Verdana"/>
            </a:endParaRPr>
          </a:p>
          <a:p>
            <a:pPr marR="28575" algn="ctr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the different </a:t>
            </a:r>
            <a:r>
              <a:rPr sz="2400" dirty="0">
                <a:latin typeface="Verdana"/>
                <a:cs typeface="Verdana"/>
              </a:rPr>
              <a:t>guided transmission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media.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5119" y="2860225"/>
            <a:ext cx="2437765" cy="279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95"/>
              </a:spcBef>
            </a:pPr>
            <a:r>
              <a:rPr sz="2800" spc="-10" dirty="0">
                <a:solidFill>
                  <a:srgbClr val="003366"/>
                </a:solidFill>
                <a:latin typeface="Verdana"/>
                <a:cs typeface="Verdana"/>
              </a:rPr>
              <a:t>Cable Type  </a:t>
            </a:r>
            <a:r>
              <a:rPr sz="2800" spc="-5" dirty="0">
                <a:solidFill>
                  <a:srgbClr val="336600"/>
                </a:solidFill>
                <a:latin typeface="Verdana"/>
                <a:cs typeface="Verdana"/>
              </a:rPr>
              <a:t>Open </a:t>
            </a:r>
            <a:r>
              <a:rPr sz="2800" spc="-10" dirty="0">
                <a:solidFill>
                  <a:srgbClr val="336600"/>
                </a:solidFill>
                <a:latin typeface="Verdana"/>
                <a:cs typeface="Verdana"/>
              </a:rPr>
              <a:t>Cable  Twisted Pair  Coaxial Cable  Optical</a:t>
            </a:r>
            <a:r>
              <a:rPr sz="2800" dirty="0">
                <a:solidFill>
                  <a:srgbClr val="3366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Verdana"/>
                <a:cs typeface="Verdana"/>
              </a:rPr>
              <a:t>Fiber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0454" y="2860225"/>
            <a:ext cx="2057400" cy="27940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800" spc="-5" dirty="0">
                <a:solidFill>
                  <a:srgbClr val="003366"/>
                </a:solidFill>
                <a:latin typeface="Verdana"/>
                <a:cs typeface="Verdana"/>
              </a:rPr>
              <a:t>Bandwidth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0 </a:t>
            </a:r>
            <a:r>
              <a:rPr sz="2800" spc="-5" dirty="0">
                <a:solidFill>
                  <a:srgbClr val="336600"/>
                </a:solidFill>
                <a:latin typeface="Verdana"/>
                <a:cs typeface="Verdana"/>
              </a:rPr>
              <a:t>-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5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Verdana"/>
                <a:cs typeface="Verdana"/>
              </a:rPr>
              <a:t>MHz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0 </a:t>
            </a:r>
            <a:r>
              <a:rPr sz="2800" spc="-5" dirty="0">
                <a:solidFill>
                  <a:srgbClr val="336600"/>
                </a:solidFill>
                <a:latin typeface="Verdana"/>
                <a:cs typeface="Verdana"/>
              </a:rPr>
              <a:t>-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100</a:t>
            </a:r>
            <a:r>
              <a:rPr sz="2800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Verdana"/>
                <a:cs typeface="Verdana"/>
              </a:rPr>
              <a:t>MHz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0 </a:t>
            </a:r>
            <a:r>
              <a:rPr sz="2800" spc="-5" dirty="0">
                <a:solidFill>
                  <a:srgbClr val="336600"/>
                </a:solidFill>
                <a:latin typeface="Verdana"/>
                <a:cs typeface="Verdana"/>
              </a:rPr>
              <a:t>-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600</a:t>
            </a:r>
            <a:r>
              <a:rPr sz="2800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Verdana"/>
                <a:cs typeface="Verdana"/>
              </a:rPr>
              <a:t>MHz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0 </a:t>
            </a:r>
            <a:r>
              <a:rPr sz="2800" spc="-5" dirty="0">
                <a:solidFill>
                  <a:srgbClr val="336600"/>
                </a:solidFill>
                <a:latin typeface="Verdana"/>
                <a:cs typeface="Verdana"/>
              </a:rPr>
              <a:t>-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1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Verdana"/>
                <a:cs typeface="Verdana"/>
              </a:rPr>
              <a:t>GHz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67132"/>
            <a:ext cx="7240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</a:rPr>
              <a:t>Transmission </a:t>
            </a:r>
            <a:r>
              <a:rPr sz="3600" dirty="0">
                <a:solidFill>
                  <a:srgbClr val="000000"/>
                </a:solidFill>
              </a:rPr>
              <a:t>Media -</a:t>
            </a:r>
            <a:r>
              <a:rPr sz="3600" spc="-70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Unguided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67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2013026"/>
            <a:ext cx="7348220" cy="394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855"/>
              </a:lnSpc>
              <a:spcBef>
                <a:spcPts val="1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Unguided </a:t>
            </a:r>
            <a:r>
              <a:rPr sz="2400" spc="-5" dirty="0">
                <a:latin typeface="Verdana"/>
                <a:cs typeface="Verdana"/>
              </a:rPr>
              <a:t>transmission </a:t>
            </a:r>
            <a:r>
              <a:rPr sz="2400" dirty="0">
                <a:latin typeface="Verdana"/>
                <a:cs typeface="Verdana"/>
              </a:rPr>
              <a:t>media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spc="-5" dirty="0">
                <a:latin typeface="Verdana"/>
                <a:cs typeface="Verdana"/>
              </a:rPr>
              <a:t>data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signals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ts val="2855"/>
              </a:lnSpc>
            </a:pPr>
            <a:r>
              <a:rPr sz="2400" spc="-5" dirty="0">
                <a:latin typeface="Verdana"/>
                <a:cs typeface="Verdana"/>
              </a:rPr>
              <a:t>that </a:t>
            </a:r>
            <a:r>
              <a:rPr sz="2400" spc="-10" dirty="0">
                <a:latin typeface="Verdana"/>
                <a:cs typeface="Verdana"/>
              </a:rPr>
              <a:t>flow </a:t>
            </a:r>
            <a:r>
              <a:rPr sz="2400" spc="-5" dirty="0">
                <a:latin typeface="Verdana"/>
                <a:cs typeface="Verdana"/>
              </a:rPr>
              <a:t>through the</a:t>
            </a:r>
            <a:r>
              <a:rPr sz="2400" spc="8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air.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ts val="2840"/>
              </a:lnSpc>
              <a:spcBef>
                <a:spcPts val="117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They are </a:t>
            </a:r>
            <a:r>
              <a:rPr sz="2400" dirty="0">
                <a:latin typeface="Verdana"/>
                <a:cs typeface="Verdana"/>
              </a:rPr>
              <a:t>not </a:t>
            </a:r>
            <a:r>
              <a:rPr sz="2400" spc="-10" dirty="0">
                <a:latin typeface="Verdana"/>
                <a:cs typeface="Verdana"/>
              </a:rPr>
              <a:t>guided </a:t>
            </a:r>
            <a:r>
              <a:rPr sz="2400" dirty="0">
                <a:latin typeface="Verdana"/>
                <a:cs typeface="Verdana"/>
              </a:rPr>
              <a:t>or </a:t>
            </a:r>
            <a:r>
              <a:rPr sz="2400" spc="-5" dirty="0">
                <a:latin typeface="Verdana"/>
                <a:cs typeface="Verdana"/>
              </a:rPr>
              <a:t>bound to </a:t>
            </a:r>
            <a:r>
              <a:rPr sz="2400" dirty="0">
                <a:latin typeface="Verdana"/>
                <a:cs typeface="Verdana"/>
              </a:rPr>
              <a:t>a channel </a:t>
            </a:r>
            <a:r>
              <a:rPr sz="2400" spc="-5" dirty="0">
                <a:latin typeface="Verdana"/>
                <a:cs typeface="Verdana"/>
              </a:rPr>
              <a:t>to  </a:t>
            </a:r>
            <a:r>
              <a:rPr sz="2400" spc="-10" dirty="0">
                <a:latin typeface="Verdana"/>
                <a:cs typeface="Verdana"/>
              </a:rPr>
              <a:t>follow.</a:t>
            </a:r>
            <a:endParaRPr sz="2400">
              <a:latin typeface="Verdana"/>
              <a:cs typeface="Verdana"/>
            </a:endParaRPr>
          </a:p>
          <a:p>
            <a:pPr marL="355600" marR="977265" indent="-342900">
              <a:lnSpc>
                <a:spcPts val="2840"/>
              </a:lnSpc>
              <a:spcBef>
                <a:spcPts val="107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They are classified by the </a:t>
            </a:r>
            <a:r>
              <a:rPr sz="2400" dirty="0">
                <a:latin typeface="Verdana"/>
                <a:cs typeface="Verdana"/>
              </a:rPr>
              <a:t>type of </a:t>
            </a:r>
            <a:r>
              <a:rPr sz="2400" spc="-5" dirty="0">
                <a:latin typeface="Verdana"/>
                <a:cs typeface="Verdana"/>
              </a:rPr>
              <a:t>wave  propagation.</a:t>
            </a:r>
            <a:endParaRPr sz="24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91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336600"/>
                </a:solidFill>
                <a:latin typeface="Verdana"/>
                <a:cs typeface="Verdana"/>
              </a:rPr>
              <a:t>RF (Radio Frequency)</a:t>
            </a:r>
            <a:r>
              <a:rPr sz="2400" spc="20" dirty="0">
                <a:solidFill>
                  <a:srgbClr val="3366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6600"/>
                </a:solidFill>
                <a:latin typeface="Verdana"/>
                <a:cs typeface="Verdana"/>
              </a:rPr>
              <a:t>Propagation</a:t>
            </a:r>
            <a:endParaRPr sz="24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101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336600"/>
                </a:solidFill>
                <a:latin typeface="Verdana"/>
                <a:cs typeface="Verdana"/>
              </a:rPr>
              <a:t>Microwave</a:t>
            </a:r>
            <a:r>
              <a:rPr sz="2400" dirty="0">
                <a:solidFill>
                  <a:srgbClr val="3366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6600"/>
                </a:solidFill>
                <a:latin typeface="Verdana"/>
                <a:cs typeface="Verdana"/>
              </a:rPr>
              <a:t>Propagation</a:t>
            </a:r>
            <a:endParaRPr sz="24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99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336600"/>
                </a:solidFill>
                <a:latin typeface="Verdana"/>
                <a:cs typeface="Verdana"/>
              </a:rPr>
              <a:t>Satellite</a:t>
            </a:r>
            <a:r>
              <a:rPr sz="2400" spc="5" dirty="0">
                <a:solidFill>
                  <a:srgbClr val="3366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6600"/>
                </a:solidFill>
                <a:latin typeface="Verdana"/>
                <a:cs typeface="Verdana"/>
              </a:rPr>
              <a:t>Propagation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432257"/>
            <a:ext cx="3890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RF</a:t>
            </a:r>
            <a:r>
              <a:rPr spc="-95" dirty="0"/>
              <a:t> </a:t>
            </a:r>
            <a:r>
              <a:rPr spc="-5" dirty="0"/>
              <a:t>Propagation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68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2013026"/>
            <a:ext cx="7373620" cy="2230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855"/>
              </a:lnSpc>
              <a:spcBef>
                <a:spcPts val="1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There are three types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RF (radio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frequency)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ts val="2855"/>
              </a:lnSpc>
            </a:pPr>
            <a:r>
              <a:rPr sz="2400" spc="-5" dirty="0">
                <a:latin typeface="Verdana"/>
                <a:cs typeface="Verdana"/>
              </a:rPr>
              <a:t>propagation:</a:t>
            </a:r>
            <a:endParaRPr sz="2400">
              <a:latin typeface="Verdana"/>
              <a:cs typeface="Verdana"/>
            </a:endParaRPr>
          </a:p>
          <a:p>
            <a:pPr marL="636270" lvl="1" indent="-280670">
              <a:lnSpc>
                <a:spcPct val="100000"/>
              </a:lnSpc>
              <a:spcBef>
                <a:spcPts val="1010"/>
              </a:spcBef>
              <a:buSzPct val="96000"/>
              <a:buFont typeface="Arial"/>
              <a:buAutoNum type="arabicPeriod"/>
              <a:tabLst>
                <a:tab pos="636270" algn="l"/>
              </a:tabLst>
            </a:pPr>
            <a:r>
              <a:rPr sz="2400" dirty="0">
                <a:solidFill>
                  <a:srgbClr val="336600"/>
                </a:solidFill>
                <a:latin typeface="Verdana"/>
                <a:cs typeface="Verdana"/>
              </a:rPr>
              <a:t>Ground</a:t>
            </a:r>
            <a:r>
              <a:rPr sz="2400" spc="20" dirty="0">
                <a:solidFill>
                  <a:srgbClr val="3366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36600"/>
                </a:solidFill>
                <a:latin typeface="Verdana"/>
                <a:cs typeface="Verdana"/>
              </a:rPr>
              <a:t>Wave</a:t>
            </a:r>
            <a:endParaRPr sz="2400">
              <a:latin typeface="Verdana"/>
              <a:cs typeface="Verdana"/>
            </a:endParaRPr>
          </a:p>
          <a:p>
            <a:pPr marL="636905" lvl="1" indent="-281940">
              <a:lnSpc>
                <a:spcPct val="100000"/>
              </a:lnSpc>
              <a:spcBef>
                <a:spcPts val="995"/>
              </a:spcBef>
              <a:buSzPct val="96000"/>
              <a:buFont typeface="Arial"/>
              <a:buAutoNum type="arabicPeriod"/>
              <a:tabLst>
                <a:tab pos="637540" algn="l"/>
              </a:tabLst>
            </a:pPr>
            <a:r>
              <a:rPr sz="2400" spc="-5" dirty="0">
                <a:solidFill>
                  <a:srgbClr val="336600"/>
                </a:solidFill>
                <a:latin typeface="Verdana"/>
                <a:cs typeface="Verdana"/>
              </a:rPr>
              <a:t>Ionospheric</a:t>
            </a:r>
            <a:endParaRPr sz="2400">
              <a:latin typeface="Verdana"/>
              <a:cs typeface="Verdana"/>
            </a:endParaRPr>
          </a:p>
          <a:p>
            <a:pPr marL="636270" lvl="1" indent="-280670">
              <a:lnSpc>
                <a:spcPct val="100000"/>
              </a:lnSpc>
              <a:spcBef>
                <a:spcPts val="1000"/>
              </a:spcBef>
              <a:buSzPct val="96000"/>
              <a:buFont typeface="Arial"/>
              <a:buAutoNum type="arabicPeriod"/>
              <a:tabLst>
                <a:tab pos="636270" algn="l"/>
              </a:tabLst>
            </a:pPr>
            <a:r>
              <a:rPr sz="2400" spc="-5" dirty="0">
                <a:solidFill>
                  <a:srgbClr val="336600"/>
                </a:solidFill>
                <a:latin typeface="Verdana"/>
                <a:cs typeface="Verdana"/>
              </a:rPr>
              <a:t>Line </a:t>
            </a:r>
            <a:r>
              <a:rPr sz="2400" dirty="0">
                <a:solidFill>
                  <a:srgbClr val="336600"/>
                </a:solidFill>
                <a:latin typeface="Verdana"/>
                <a:cs typeface="Verdana"/>
              </a:rPr>
              <a:t>of Sight</a:t>
            </a:r>
            <a:r>
              <a:rPr sz="2400" spc="15" dirty="0">
                <a:solidFill>
                  <a:srgbClr val="3366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6600"/>
                </a:solidFill>
                <a:latin typeface="Verdana"/>
                <a:cs typeface="Verdana"/>
              </a:rPr>
              <a:t>(LOS)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65607"/>
            <a:ext cx="6453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</a:rPr>
              <a:t>Groundwave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propagation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219" y="1098550"/>
            <a:ext cx="7564755" cy="207454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5600" marR="1466850" indent="-342900">
              <a:lnSpc>
                <a:spcPts val="2830"/>
              </a:lnSpc>
              <a:spcBef>
                <a:spcPts val="2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Ground wave propagation </a:t>
            </a:r>
            <a:r>
              <a:rPr sz="2400" spc="-10" dirty="0">
                <a:latin typeface="Verdana"/>
                <a:cs typeface="Verdana"/>
              </a:rPr>
              <a:t>follows </a:t>
            </a:r>
            <a:r>
              <a:rPr sz="2400" spc="-5" dirty="0">
                <a:latin typeface="Verdana"/>
                <a:cs typeface="Verdana"/>
              </a:rPr>
              <a:t>the  curvature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the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Earth.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2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Ground </a:t>
            </a:r>
            <a:r>
              <a:rPr sz="2400" dirty="0">
                <a:latin typeface="Verdana"/>
                <a:cs typeface="Verdana"/>
              </a:rPr>
              <a:t>waves have </a:t>
            </a:r>
            <a:r>
              <a:rPr sz="2400" spc="-5" dirty="0">
                <a:latin typeface="Verdana"/>
                <a:cs typeface="Verdana"/>
              </a:rPr>
              <a:t>carrier </a:t>
            </a:r>
            <a:r>
              <a:rPr sz="2400" dirty="0">
                <a:latin typeface="Verdana"/>
                <a:cs typeface="Verdana"/>
              </a:rPr>
              <a:t>frequencies up to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0"/>
              </a:spcBef>
            </a:pPr>
            <a:r>
              <a:rPr sz="2400" dirty="0">
                <a:latin typeface="Verdana"/>
                <a:cs typeface="Verdana"/>
              </a:rPr>
              <a:t>MHz. AM </a:t>
            </a:r>
            <a:r>
              <a:rPr sz="2400" spc="-5" dirty="0">
                <a:latin typeface="Verdana"/>
                <a:cs typeface="Verdana"/>
              </a:rPr>
              <a:t>Radio is </a:t>
            </a:r>
            <a:r>
              <a:rPr sz="2400" dirty="0">
                <a:latin typeface="Verdana"/>
                <a:cs typeface="Verdana"/>
              </a:rPr>
              <a:t>an </a:t>
            </a:r>
            <a:r>
              <a:rPr sz="2400" spc="-5" dirty="0">
                <a:latin typeface="Verdana"/>
                <a:cs typeface="Verdana"/>
              </a:rPr>
              <a:t>example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ground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wave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730"/>
              </a:spcBef>
            </a:pPr>
            <a:r>
              <a:rPr sz="2400" spc="-10" dirty="0">
                <a:latin typeface="Verdana"/>
                <a:cs typeface="Verdana"/>
              </a:rPr>
              <a:t>propagation.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3581400"/>
            <a:ext cx="7772400" cy="2971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69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33553"/>
            <a:ext cx="38722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3</a:t>
            </a:r>
            <a:r>
              <a:rPr sz="4400" dirty="0"/>
              <a:t>. Full</a:t>
            </a:r>
            <a:r>
              <a:rPr sz="4400" spc="-55" dirty="0"/>
              <a:t> </a:t>
            </a:r>
            <a:r>
              <a:rPr sz="4400" dirty="0"/>
              <a:t>Duplex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044" y="1264284"/>
            <a:ext cx="7301865" cy="1974214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14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Data </a:t>
            </a:r>
            <a:r>
              <a:rPr sz="2400" spc="-5" dirty="0">
                <a:latin typeface="Verdana"/>
                <a:cs typeface="Verdana"/>
              </a:rPr>
              <a:t>flows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both directions</a:t>
            </a:r>
            <a:r>
              <a:rPr sz="2400" spc="114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simultaneously.</a:t>
            </a:r>
            <a:endParaRPr sz="2400">
              <a:latin typeface="Verdana"/>
              <a:cs typeface="Verdana"/>
            </a:endParaRPr>
          </a:p>
          <a:p>
            <a:pPr marL="354965" marR="232410" indent="-342900">
              <a:lnSpc>
                <a:spcPts val="2840"/>
              </a:lnSpc>
              <a:spcBef>
                <a:spcPts val="117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Modems </a:t>
            </a:r>
            <a:r>
              <a:rPr sz="2400" spc="-5" dirty="0">
                <a:latin typeface="Verdana"/>
                <a:cs typeface="Verdana"/>
              </a:rPr>
              <a:t>are configured to flow data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both  directions.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168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Bi-directional </a:t>
            </a:r>
            <a:r>
              <a:rPr sz="2400" dirty="0">
                <a:latin typeface="Verdana"/>
                <a:cs typeface="Verdana"/>
              </a:rPr>
              <a:t>both </a:t>
            </a:r>
            <a:r>
              <a:rPr sz="2400" spc="-5" dirty="0">
                <a:latin typeface="Verdana"/>
                <a:cs typeface="Verdana"/>
              </a:rPr>
              <a:t>directions simultaneously!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9611" y="3480880"/>
            <a:ext cx="7277860" cy="286641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26423" y="6267439"/>
            <a:ext cx="13525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sz="1400" dirty="0">
                <a:latin typeface="Angsana New"/>
                <a:cs typeface="Angsana New"/>
              </a:rPr>
              <a:t>7</a:t>
            </a:fld>
            <a:endParaRPr sz="1400">
              <a:latin typeface="Angsana New"/>
              <a:cs typeface="Angsana New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0"/>
            <a:ext cx="6236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00"/>
                </a:solidFill>
              </a:rPr>
              <a:t>Ionospheric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propagation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644" y="869950"/>
            <a:ext cx="7493000" cy="33274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4965" marR="513715" indent="-342900">
              <a:lnSpc>
                <a:spcPct val="99000"/>
              </a:lnSpc>
              <a:spcBef>
                <a:spcPts val="12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Ionospheric propagation bounces off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the  Earth's ionospheric </a:t>
            </a:r>
            <a:r>
              <a:rPr sz="2400" spc="-10" dirty="0">
                <a:latin typeface="Verdana"/>
                <a:cs typeface="Verdana"/>
              </a:rPr>
              <a:t>layer in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upper  atmosphere.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101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It operates </a:t>
            </a:r>
            <a:r>
              <a:rPr sz="2400" spc="-5" dirty="0">
                <a:latin typeface="Verdana"/>
                <a:cs typeface="Verdana"/>
              </a:rPr>
              <a:t>in the </a:t>
            </a:r>
            <a:r>
              <a:rPr sz="2400" dirty="0">
                <a:latin typeface="Verdana"/>
                <a:cs typeface="Verdana"/>
              </a:rPr>
              <a:t>frequency range of </a:t>
            </a:r>
            <a:r>
              <a:rPr sz="2400" spc="-5" dirty="0">
                <a:latin typeface="Arial"/>
                <a:cs typeface="Arial"/>
              </a:rPr>
              <a:t>30 </a:t>
            </a:r>
            <a:r>
              <a:rPr sz="2400" dirty="0">
                <a:latin typeface="Verdana"/>
                <a:cs typeface="Verdana"/>
              </a:rPr>
              <a:t>-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Arial"/>
                <a:cs typeface="Arial"/>
              </a:rPr>
              <a:t>85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MHz.</a:t>
            </a:r>
            <a:endParaRPr sz="2400">
              <a:latin typeface="Verdana"/>
              <a:cs typeface="Verdana"/>
            </a:endParaRPr>
          </a:p>
          <a:p>
            <a:pPr marL="354965" marR="5080" indent="-342900">
              <a:lnSpc>
                <a:spcPts val="2850"/>
              </a:lnSpc>
              <a:spcBef>
                <a:spcPts val="115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Because </a:t>
            </a:r>
            <a:r>
              <a:rPr sz="2400" spc="-10" dirty="0">
                <a:latin typeface="Verdana"/>
                <a:cs typeface="Verdana"/>
              </a:rPr>
              <a:t>it </a:t>
            </a:r>
            <a:r>
              <a:rPr sz="2400" spc="-5" dirty="0">
                <a:latin typeface="Verdana"/>
                <a:cs typeface="Verdana"/>
              </a:rPr>
              <a:t>depends </a:t>
            </a:r>
            <a:r>
              <a:rPr sz="2400" dirty="0">
                <a:latin typeface="Verdana"/>
                <a:cs typeface="Verdana"/>
              </a:rPr>
              <a:t>on </a:t>
            </a:r>
            <a:r>
              <a:rPr sz="2400" spc="-5" dirty="0">
                <a:latin typeface="Verdana"/>
                <a:cs typeface="Verdana"/>
              </a:rPr>
              <a:t>the Earth's ionosphere,  </a:t>
            </a:r>
            <a:r>
              <a:rPr sz="2400" spc="-10" dirty="0">
                <a:latin typeface="Verdana"/>
                <a:cs typeface="Verdana"/>
              </a:rPr>
              <a:t>it </a:t>
            </a:r>
            <a:r>
              <a:rPr sz="2400" dirty="0">
                <a:latin typeface="Verdana"/>
                <a:cs typeface="Verdana"/>
              </a:rPr>
              <a:t>changes </a:t>
            </a:r>
            <a:r>
              <a:rPr sz="2400" spc="-5" dirty="0">
                <a:latin typeface="Verdana"/>
                <a:cs typeface="Verdana"/>
              </a:rPr>
              <a:t>with the weather and time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day.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9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Ham radios operate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this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range.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4267200"/>
            <a:ext cx="7772400" cy="25907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70</a:t>
            </a:fld>
            <a:endParaRPr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51307"/>
            <a:ext cx="6392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00"/>
                </a:solidFill>
              </a:rPr>
              <a:t>Line of sight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propagation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869950"/>
            <a:ext cx="7440295" cy="379031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4965" marR="113665" indent="-342900" algn="just">
              <a:lnSpc>
                <a:spcPts val="2830"/>
              </a:lnSpc>
              <a:spcBef>
                <a:spcPts val="2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Line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sight propagation transmits exactly </a:t>
            </a:r>
            <a:r>
              <a:rPr sz="2400" spc="-15" dirty="0">
                <a:latin typeface="Verdana"/>
                <a:cs typeface="Verdana"/>
              </a:rPr>
              <a:t>in 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spc="-10" dirty="0">
                <a:latin typeface="Verdana"/>
                <a:cs typeface="Verdana"/>
              </a:rPr>
              <a:t>line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sight.</a:t>
            </a:r>
            <a:endParaRPr sz="2400">
              <a:latin typeface="Verdana"/>
              <a:cs typeface="Verdana"/>
            </a:endParaRPr>
          </a:p>
          <a:p>
            <a:pPr marL="354965" marR="5080" indent="-342900" algn="just">
              <a:lnSpc>
                <a:spcPts val="2850"/>
              </a:lnSpc>
              <a:spcBef>
                <a:spcPts val="108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spc="-10" dirty="0">
                <a:latin typeface="Verdana"/>
                <a:cs typeface="Verdana"/>
              </a:rPr>
              <a:t>receive </a:t>
            </a:r>
            <a:r>
              <a:rPr sz="2400" spc="-5" dirty="0">
                <a:latin typeface="Verdana"/>
                <a:cs typeface="Verdana"/>
              </a:rPr>
              <a:t>station </a:t>
            </a:r>
            <a:r>
              <a:rPr sz="2400" dirty="0">
                <a:latin typeface="Verdana"/>
                <a:cs typeface="Verdana"/>
              </a:rPr>
              <a:t>must </a:t>
            </a:r>
            <a:r>
              <a:rPr sz="2400" spc="-5" dirty="0">
                <a:latin typeface="Verdana"/>
                <a:cs typeface="Verdana"/>
              </a:rPr>
              <a:t>be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the view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the  transmit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station.</a:t>
            </a:r>
            <a:endParaRPr sz="2400">
              <a:latin typeface="Verdana"/>
              <a:cs typeface="Verdana"/>
            </a:endParaRPr>
          </a:p>
          <a:p>
            <a:pPr marL="354965" marR="140970" indent="-342900" algn="just">
              <a:lnSpc>
                <a:spcPct val="99000"/>
              </a:lnSpc>
              <a:spcBef>
                <a:spcPts val="95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It </a:t>
            </a:r>
            <a:r>
              <a:rPr sz="2400" spc="-5" dirty="0">
                <a:latin typeface="Verdana"/>
                <a:cs typeface="Verdana"/>
              </a:rPr>
              <a:t>is limited by the </a:t>
            </a:r>
            <a:r>
              <a:rPr sz="2400" dirty="0">
                <a:latin typeface="Verdana"/>
                <a:cs typeface="Verdana"/>
              </a:rPr>
              <a:t>curvature of </a:t>
            </a:r>
            <a:r>
              <a:rPr sz="2400" spc="-5" dirty="0">
                <a:latin typeface="Verdana"/>
                <a:cs typeface="Verdana"/>
              </a:rPr>
              <a:t>the Earth for  ground-based stations </a:t>
            </a:r>
            <a:r>
              <a:rPr sz="2400" spc="5" dirty="0">
                <a:latin typeface="Verdana"/>
                <a:cs typeface="Verdana"/>
              </a:rPr>
              <a:t>(</a:t>
            </a:r>
            <a:r>
              <a:rPr sz="2400" spc="5" dirty="0">
                <a:latin typeface="Arial"/>
                <a:cs typeface="Arial"/>
              </a:rPr>
              <a:t>100 </a:t>
            </a:r>
            <a:r>
              <a:rPr sz="2400" dirty="0">
                <a:latin typeface="Verdana"/>
                <a:cs typeface="Verdana"/>
              </a:rPr>
              <a:t>km, from horizon  </a:t>
            </a:r>
            <a:r>
              <a:rPr sz="2400" spc="-5" dirty="0">
                <a:latin typeface="Verdana"/>
                <a:cs typeface="Verdana"/>
              </a:rPr>
              <a:t>to horizon).</a:t>
            </a:r>
            <a:endParaRPr sz="2400">
              <a:latin typeface="Verdana"/>
              <a:cs typeface="Verdana"/>
            </a:endParaRPr>
          </a:p>
          <a:p>
            <a:pPr marL="354965" marR="76835" indent="-342900" algn="just">
              <a:lnSpc>
                <a:spcPct val="125000"/>
              </a:lnSpc>
              <a:spcBef>
                <a:spcPts val="32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Examples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10" dirty="0">
                <a:latin typeface="Verdana"/>
                <a:cs typeface="Verdana"/>
              </a:rPr>
              <a:t>line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sight propagation are: </a:t>
            </a:r>
            <a:r>
              <a:rPr sz="2400" dirty="0">
                <a:latin typeface="Verdana"/>
                <a:cs typeface="Verdana"/>
              </a:rPr>
              <a:t>FM  </a:t>
            </a:r>
            <a:r>
              <a:rPr sz="2400" spc="-5" dirty="0">
                <a:latin typeface="Verdana"/>
                <a:cs typeface="Verdana"/>
              </a:rPr>
              <a:t>radio, </a:t>
            </a:r>
            <a:r>
              <a:rPr sz="2400" spc="-10" dirty="0">
                <a:latin typeface="Verdana"/>
                <a:cs typeface="Verdana"/>
              </a:rPr>
              <a:t>microwave </a:t>
            </a:r>
            <a:r>
              <a:rPr sz="2400" dirty="0">
                <a:latin typeface="Verdana"/>
                <a:cs typeface="Verdana"/>
              </a:rPr>
              <a:t>and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satellite.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4714875"/>
            <a:ext cx="7543800" cy="214312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71</a:t>
            </a:fld>
            <a:endParaRPr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27507"/>
            <a:ext cx="2705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Microwave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793750"/>
            <a:ext cx="7520305" cy="36639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4965" marR="1237615" indent="-342900">
              <a:lnSpc>
                <a:spcPts val="2830"/>
              </a:lnSpc>
              <a:spcBef>
                <a:spcPts val="2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Microwave </a:t>
            </a:r>
            <a:r>
              <a:rPr sz="2400" spc="-10" dirty="0">
                <a:latin typeface="Verdana"/>
                <a:cs typeface="Verdana"/>
              </a:rPr>
              <a:t>transmission </a:t>
            </a:r>
            <a:r>
              <a:rPr sz="2400" spc="-5" dirty="0">
                <a:latin typeface="Verdana"/>
                <a:cs typeface="Verdana"/>
              </a:rPr>
              <a:t>is </a:t>
            </a:r>
            <a:r>
              <a:rPr sz="2400" spc="-10" dirty="0">
                <a:latin typeface="Verdana"/>
                <a:cs typeface="Verdana"/>
              </a:rPr>
              <a:t>line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sight  </a:t>
            </a:r>
            <a:r>
              <a:rPr sz="2400" spc="-10" dirty="0">
                <a:latin typeface="Verdana"/>
                <a:cs typeface="Verdana"/>
              </a:rPr>
              <a:t>transmission.</a:t>
            </a:r>
            <a:endParaRPr sz="2400">
              <a:latin typeface="Verdana"/>
              <a:cs typeface="Verdana"/>
            </a:endParaRPr>
          </a:p>
          <a:p>
            <a:pPr marL="354965" marR="5080" indent="-342900">
              <a:lnSpc>
                <a:spcPts val="2850"/>
              </a:lnSpc>
              <a:spcBef>
                <a:spcPts val="108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transmit station </a:t>
            </a:r>
            <a:r>
              <a:rPr sz="2400" dirty="0">
                <a:latin typeface="Verdana"/>
                <a:cs typeface="Verdana"/>
              </a:rPr>
              <a:t>must </a:t>
            </a:r>
            <a:r>
              <a:rPr sz="2400" spc="-5" dirty="0">
                <a:latin typeface="Verdana"/>
                <a:cs typeface="Verdana"/>
              </a:rPr>
              <a:t>be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visible contact  with the </a:t>
            </a:r>
            <a:r>
              <a:rPr sz="2400" spc="-10" dirty="0">
                <a:latin typeface="Verdana"/>
                <a:cs typeface="Verdana"/>
              </a:rPr>
              <a:t>receive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station.</a:t>
            </a:r>
            <a:endParaRPr sz="2400">
              <a:latin typeface="Verdana"/>
              <a:cs typeface="Verdana"/>
            </a:endParaRPr>
          </a:p>
          <a:p>
            <a:pPr marL="354965" marR="173355" indent="-342900">
              <a:lnSpc>
                <a:spcPct val="100000"/>
              </a:lnSpc>
              <a:spcBef>
                <a:spcPts val="94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Typically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spc="-15" dirty="0">
                <a:latin typeface="Verdana"/>
                <a:cs typeface="Verdana"/>
              </a:rPr>
              <a:t>line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sight </a:t>
            </a:r>
            <a:r>
              <a:rPr sz="2400" dirty="0">
                <a:latin typeface="Verdana"/>
                <a:cs typeface="Verdana"/>
              </a:rPr>
              <a:t>due </a:t>
            </a:r>
            <a:r>
              <a:rPr sz="2400" spc="-5" dirty="0">
                <a:latin typeface="Verdana"/>
                <a:cs typeface="Verdana"/>
              </a:rPr>
              <a:t>to the Earth's  </a:t>
            </a:r>
            <a:r>
              <a:rPr sz="2400" dirty="0">
                <a:latin typeface="Verdana"/>
                <a:cs typeface="Verdana"/>
              </a:rPr>
              <a:t>curvature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spc="-5" dirty="0">
                <a:latin typeface="Verdana"/>
                <a:cs typeface="Verdana"/>
              </a:rPr>
              <a:t>only </a:t>
            </a:r>
            <a:r>
              <a:rPr sz="2400" spc="-5" dirty="0">
                <a:latin typeface="Arial"/>
                <a:cs typeface="Arial"/>
              </a:rPr>
              <a:t>50 </a:t>
            </a:r>
            <a:r>
              <a:rPr sz="2400" dirty="0">
                <a:latin typeface="Verdana"/>
                <a:cs typeface="Verdana"/>
              </a:rPr>
              <a:t>km to the horizon!  </a:t>
            </a:r>
            <a:r>
              <a:rPr sz="2400" spc="-5" dirty="0">
                <a:latin typeface="Verdana"/>
                <a:cs typeface="Verdana"/>
              </a:rPr>
              <a:t>Repeater stations </a:t>
            </a:r>
            <a:r>
              <a:rPr sz="2400" dirty="0">
                <a:latin typeface="Verdana"/>
                <a:cs typeface="Verdana"/>
              </a:rPr>
              <a:t>must </a:t>
            </a:r>
            <a:r>
              <a:rPr sz="2400" spc="-5" dirty="0">
                <a:latin typeface="Verdana"/>
                <a:cs typeface="Verdana"/>
              </a:rPr>
              <a:t>be placed </a:t>
            </a:r>
            <a:r>
              <a:rPr sz="2400" dirty="0">
                <a:latin typeface="Verdana"/>
                <a:cs typeface="Verdana"/>
              </a:rPr>
              <a:t>so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data  </a:t>
            </a:r>
            <a:r>
              <a:rPr sz="2400" spc="-5" dirty="0">
                <a:latin typeface="Verdana"/>
                <a:cs typeface="Verdana"/>
              </a:rPr>
              <a:t>signal </a:t>
            </a:r>
            <a:r>
              <a:rPr sz="2400" dirty="0">
                <a:latin typeface="Verdana"/>
                <a:cs typeface="Verdana"/>
              </a:rPr>
              <a:t>can hop, </a:t>
            </a:r>
            <a:r>
              <a:rPr sz="2400" spc="-10" dirty="0">
                <a:latin typeface="Verdana"/>
                <a:cs typeface="Verdana"/>
              </a:rPr>
              <a:t>skip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jump across</a:t>
            </a:r>
            <a:r>
              <a:rPr sz="2400" spc="8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the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730"/>
              </a:spcBef>
            </a:pPr>
            <a:r>
              <a:rPr sz="2400" dirty="0">
                <a:latin typeface="Verdana"/>
                <a:cs typeface="Verdana"/>
              </a:rPr>
              <a:t>country.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419600"/>
            <a:ext cx="7696200" cy="2209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72</a:t>
            </a:fld>
            <a:endParaRPr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27507"/>
            <a:ext cx="2705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Microwave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73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479550"/>
            <a:ext cx="7428230" cy="43141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4965" marR="1275080" indent="-342900">
              <a:lnSpc>
                <a:spcPts val="2830"/>
              </a:lnSpc>
              <a:spcBef>
                <a:spcPts val="2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Microwaves operate </a:t>
            </a:r>
            <a:r>
              <a:rPr sz="2400" dirty="0">
                <a:latin typeface="Verdana"/>
                <a:cs typeface="Verdana"/>
              </a:rPr>
              <a:t>at </a:t>
            </a:r>
            <a:r>
              <a:rPr sz="2400" spc="-5" dirty="0">
                <a:latin typeface="Verdana"/>
                <a:cs typeface="Verdana"/>
              </a:rPr>
              <a:t>high operating  frequencies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dirty="0">
                <a:latin typeface="Arial"/>
                <a:cs typeface="Arial"/>
              </a:rPr>
              <a:t>3 </a:t>
            </a:r>
            <a:r>
              <a:rPr sz="2400" spc="-5" dirty="0">
                <a:latin typeface="Verdana"/>
                <a:cs typeface="Verdana"/>
              </a:rPr>
              <a:t>to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Verdana"/>
                <a:cs typeface="Verdana"/>
              </a:rPr>
              <a:t>GHz.</a:t>
            </a:r>
            <a:endParaRPr sz="2400">
              <a:latin typeface="Verdana"/>
              <a:cs typeface="Verdana"/>
            </a:endParaRPr>
          </a:p>
          <a:p>
            <a:pPr marL="354965" marR="288925" indent="-342900">
              <a:lnSpc>
                <a:spcPts val="2840"/>
              </a:lnSpc>
              <a:spcBef>
                <a:spcPts val="109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This allows them to carry large </a:t>
            </a:r>
            <a:r>
              <a:rPr sz="2400" dirty="0">
                <a:latin typeface="Verdana"/>
                <a:cs typeface="Verdana"/>
              </a:rPr>
              <a:t>quantities of  </a:t>
            </a:r>
            <a:r>
              <a:rPr sz="2400" spc="-5" dirty="0">
                <a:latin typeface="Verdana"/>
                <a:cs typeface="Verdana"/>
              </a:rPr>
              <a:t>data due to their large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bandwidth.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91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Advantages:</a:t>
            </a:r>
            <a:endParaRPr sz="2400">
              <a:latin typeface="Verdana"/>
              <a:cs typeface="Verdana"/>
            </a:endParaRPr>
          </a:p>
          <a:p>
            <a:pPr marL="756285" marR="5080" lvl="1" indent="-287020">
              <a:lnSpc>
                <a:spcPts val="2380"/>
              </a:lnSpc>
              <a:spcBef>
                <a:spcPts val="1130"/>
              </a:spcBef>
              <a:buChar char="–"/>
              <a:tabLst>
                <a:tab pos="756920" algn="l"/>
              </a:tabLst>
            </a:pPr>
            <a:r>
              <a:rPr sz="2000" spc="-5" dirty="0">
                <a:latin typeface="Verdana"/>
                <a:cs typeface="Verdana"/>
              </a:rPr>
              <a:t>They </a:t>
            </a:r>
            <a:r>
              <a:rPr sz="2000" dirty="0">
                <a:latin typeface="Verdana"/>
                <a:cs typeface="Verdana"/>
              </a:rPr>
              <a:t>can carry high </a:t>
            </a:r>
            <a:r>
              <a:rPr sz="2000" spc="-5" dirty="0">
                <a:latin typeface="Verdana"/>
                <a:cs typeface="Verdana"/>
              </a:rPr>
              <a:t>quantities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5" dirty="0">
                <a:latin typeface="Verdana"/>
                <a:cs typeface="Verdana"/>
              </a:rPr>
              <a:t>information due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to  their </a:t>
            </a:r>
            <a:r>
              <a:rPr sz="2000" dirty="0">
                <a:latin typeface="Verdana"/>
                <a:cs typeface="Verdana"/>
              </a:rPr>
              <a:t>high </a:t>
            </a:r>
            <a:r>
              <a:rPr sz="2000" spc="-5" dirty="0">
                <a:latin typeface="Verdana"/>
                <a:cs typeface="Verdana"/>
              </a:rPr>
              <a:t>operating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frequencies.</a:t>
            </a:r>
            <a:endParaRPr sz="2000">
              <a:latin typeface="Verdana"/>
              <a:cs typeface="Verdana"/>
            </a:endParaRPr>
          </a:p>
          <a:p>
            <a:pPr marL="756285" marR="27940" lvl="1" indent="-287020">
              <a:lnSpc>
                <a:spcPts val="2360"/>
              </a:lnSpc>
              <a:spcBef>
                <a:spcPts val="1065"/>
              </a:spcBef>
              <a:buChar char="–"/>
              <a:tabLst>
                <a:tab pos="756920" algn="l"/>
              </a:tabLst>
            </a:pPr>
            <a:r>
              <a:rPr sz="2000" dirty="0">
                <a:latin typeface="Verdana"/>
                <a:cs typeface="Verdana"/>
              </a:rPr>
              <a:t>Low cost </a:t>
            </a:r>
            <a:r>
              <a:rPr sz="2000" spc="-5" dirty="0">
                <a:latin typeface="Verdana"/>
                <a:cs typeface="Verdana"/>
              </a:rPr>
              <a:t>land </a:t>
            </a:r>
            <a:r>
              <a:rPr sz="2000" dirty="0">
                <a:latin typeface="Verdana"/>
                <a:cs typeface="Verdana"/>
              </a:rPr>
              <a:t>purchase: </a:t>
            </a:r>
            <a:r>
              <a:rPr sz="2000" spc="-5" dirty="0">
                <a:latin typeface="Verdana"/>
                <a:cs typeface="Verdana"/>
              </a:rPr>
              <a:t>each tower occupies only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  </a:t>
            </a:r>
            <a:r>
              <a:rPr sz="2000" spc="-5" dirty="0">
                <a:latin typeface="Verdana"/>
                <a:cs typeface="Verdana"/>
              </a:rPr>
              <a:t>small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area.</a:t>
            </a:r>
            <a:endParaRPr sz="2000">
              <a:latin typeface="Verdana"/>
              <a:cs typeface="Verdana"/>
            </a:endParaRPr>
          </a:p>
          <a:p>
            <a:pPr marL="756285" marR="459740" lvl="1" indent="-287020">
              <a:lnSpc>
                <a:spcPts val="2360"/>
              </a:lnSpc>
              <a:spcBef>
                <a:spcPts val="1080"/>
              </a:spcBef>
              <a:buChar char="–"/>
              <a:tabLst>
                <a:tab pos="756920" algn="l"/>
              </a:tabLst>
            </a:pPr>
            <a:r>
              <a:rPr sz="2000" spc="-5" dirty="0">
                <a:latin typeface="Verdana"/>
                <a:cs typeface="Verdana"/>
              </a:rPr>
              <a:t>High frequency/short wavelength signals require  small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antennae.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27507"/>
            <a:ext cx="2705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Microwave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74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314209"/>
            <a:ext cx="7316470" cy="288988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35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Disadvantages</a:t>
            </a:r>
            <a:endParaRPr sz="2400">
              <a:latin typeface="Verdana"/>
              <a:cs typeface="Verdana"/>
            </a:endParaRPr>
          </a:p>
          <a:p>
            <a:pPr marL="756285" marR="96520" lvl="1" indent="-287020">
              <a:lnSpc>
                <a:spcPts val="2360"/>
              </a:lnSpc>
              <a:spcBef>
                <a:spcPts val="1165"/>
              </a:spcBef>
              <a:buChar char="–"/>
              <a:tabLst>
                <a:tab pos="756920" algn="l"/>
              </a:tabLst>
            </a:pPr>
            <a:r>
              <a:rPr sz="2000" dirty="0">
                <a:latin typeface="Verdana"/>
                <a:cs typeface="Verdana"/>
              </a:rPr>
              <a:t>Attenuation </a:t>
            </a:r>
            <a:r>
              <a:rPr sz="2000" spc="-5" dirty="0">
                <a:latin typeface="Verdana"/>
                <a:cs typeface="Verdana"/>
              </a:rPr>
              <a:t>by solid objects: birds, rain, </a:t>
            </a:r>
            <a:r>
              <a:rPr sz="2000" dirty="0">
                <a:latin typeface="Verdana"/>
                <a:cs typeface="Verdana"/>
              </a:rPr>
              <a:t>snow and  fog.</a:t>
            </a:r>
            <a:endParaRPr sz="2000">
              <a:latin typeface="Verdana"/>
              <a:cs typeface="Verdana"/>
            </a:endParaRPr>
          </a:p>
          <a:p>
            <a:pPr marL="756285" lvl="1" indent="-287655">
              <a:lnSpc>
                <a:spcPct val="100000"/>
              </a:lnSpc>
              <a:spcBef>
                <a:spcPts val="930"/>
              </a:spcBef>
              <a:buChar char="–"/>
              <a:tabLst>
                <a:tab pos="756920" algn="l"/>
              </a:tabLst>
            </a:pPr>
            <a:r>
              <a:rPr sz="2000" spc="-5" dirty="0">
                <a:latin typeface="Verdana"/>
                <a:cs typeface="Verdana"/>
              </a:rPr>
              <a:t>Reflected </a:t>
            </a:r>
            <a:r>
              <a:rPr sz="2000" dirty="0">
                <a:latin typeface="Verdana"/>
                <a:cs typeface="Verdana"/>
              </a:rPr>
              <a:t>from </a:t>
            </a:r>
            <a:r>
              <a:rPr sz="2000" spc="-5" dirty="0">
                <a:latin typeface="Verdana"/>
                <a:cs typeface="Verdana"/>
              </a:rPr>
              <a:t>flat </a:t>
            </a:r>
            <a:r>
              <a:rPr sz="2000" dirty="0">
                <a:latin typeface="Verdana"/>
                <a:cs typeface="Verdana"/>
              </a:rPr>
              <a:t>surfaces </a:t>
            </a:r>
            <a:r>
              <a:rPr sz="2000" spc="-5" dirty="0">
                <a:latin typeface="Verdana"/>
                <a:cs typeface="Verdana"/>
              </a:rPr>
              <a:t>like water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metal.</a:t>
            </a:r>
            <a:endParaRPr sz="2000">
              <a:latin typeface="Verdana"/>
              <a:cs typeface="Verdana"/>
            </a:endParaRPr>
          </a:p>
          <a:p>
            <a:pPr marL="756285" lvl="1" indent="-287655">
              <a:lnSpc>
                <a:spcPct val="100000"/>
              </a:lnSpc>
              <a:spcBef>
                <a:spcPts val="1005"/>
              </a:spcBef>
              <a:buChar char="–"/>
              <a:tabLst>
                <a:tab pos="756920" algn="l"/>
              </a:tabLst>
            </a:pPr>
            <a:r>
              <a:rPr sz="2000" dirty="0">
                <a:latin typeface="Verdana"/>
                <a:cs typeface="Verdana"/>
              </a:rPr>
              <a:t>Diffracted </a:t>
            </a:r>
            <a:r>
              <a:rPr sz="2000" spc="-5" dirty="0">
                <a:latin typeface="Verdana"/>
                <a:cs typeface="Verdana"/>
              </a:rPr>
              <a:t>(split) </a:t>
            </a:r>
            <a:r>
              <a:rPr sz="2000" dirty="0">
                <a:latin typeface="Verdana"/>
                <a:cs typeface="Verdana"/>
              </a:rPr>
              <a:t>around </a:t>
            </a:r>
            <a:r>
              <a:rPr sz="2000" spc="-5" dirty="0">
                <a:latin typeface="Verdana"/>
                <a:cs typeface="Verdana"/>
              </a:rPr>
              <a:t>solid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objects.</a:t>
            </a:r>
            <a:endParaRPr sz="2000">
              <a:latin typeface="Verdana"/>
              <a:cs typeface="Verdana"/>
            </a:endParaRPr>
          </a:p>
          <a:p>
            <a:pPr marL="756285" lvl="1" indent="-287655">
              <a:lnSpc>
                <a:spcPts val="2380"/>
              </a:lnSpc>
              <a:spcBef>
                <a:spcPts val="1035"/>
              </a:spcBef>
              <a:buChar char="–"/>
              <a:tabLst>
                <a:tab pos="756920" algn="l"/>
              </a:tabLst>
            </a:pPr>
            <a:r>
              <a:rPr sz="2000" spc="-5" dirty="0">
                <a:latin typeface="Verdana"/>
                <a:cs typeface="Verdana"/>
              </a:rPr>
              <a:t>Refracted </a:t>
            </a:r>
            <a:r>
              <a:rPr sz="2000" dirty="0">
                <a:latin typeface="Verdana"/>
                <a:cs typeface="Verdana"/>
              </a:rPr>
              <a:t>by </a:t>
            </a:r>
            <a:r>
              <a:rPr sz="2000" spc="-5" dirty="0">
                <a:latin typeface="Verdana"/>
                <a:cs typeface="Verdana"/>
              </a:rPr>
              <a:t>atmosphere, thus </a:t>
            </a:r>
            <a:r>
              <a:rPr sz="2000" dirty="0">
                <a:latin typeface="Verdana"/>
                <a:cs typeface="Verdana"/>
              </a:rPr>
              <a:t>causing </a:t>
            </a:r>
            <a:r>
              <a:rPr sz="2000" spc="-5" dirty="0">
                <a:latin typeface="Verdana"/>
                <a:cs typeface="Verdana"/>
              </a:rPr>
              <a:t>beam </a:t>
            </a:r>
            <a:r>
              <a:rPr sz="2000" dirty="0">
                <a:latin typeface="Verdana"/>
                <a:cs typeface="Verdana"/>
              </a:rPr>
              <a:t>to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be</a:t>
            </a:r>
            <a:endParaRPr sz="2000">
              <a:latin typeface="Verdana"/>
              <a:cs typeface="Verdana"/>
            </a:endParaRPr>
          </a:p>
          <a:p>
            <a:pPr marL="756285">
              <a:lnSpc>
                <a:spcPts val="2380"/>
              </a:lnSpc>
            </a:pPr>
            <a:r>
              <a:rPr sz="2000" spc="-5" dirty="0">
                <a:latin typeface="Verdana"/>
                <a:cs typeface="Verdana"/>
              </a:rPr>
              <a:t>projected </a:t>
            </a:r>
            <a:r>
              <a:rPr sz="2000" dirty="0">
                <a:latin typeface="Verdana"/>
                <a:cs typeface="Verdana"/>
              </a:rPr>
              <a:t>away from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receiver.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89407"/>
            <a:ext cx="2101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Satellite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219" y="946150"/>
            <a:ext cx="7422515" cy="1483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1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Satellites are transponders (units that receive  </a:t>
            </a:r>
            <a:r>
              <a:rPr sz="2400" dirty="0">
                <a:latin typeface="Verdana"/>
                <a:cs typeface="Verdana"/>
              </a:rPr>
              <a:t>on one </a:t>
            </a:r>
            <a:r>
              <a:rPr sz="2400" spc="-5" dirty="0">
                <a:latin typeface="Verdana"/>
                <a:cs typeface="Verdana"/>
              </a:rPr>
              <a:t>frequency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retransmit </a:t>
            </a:r>
            <a:r>
              <a:rPr sz="2400" dirty="0">
                <a:latin typeface="Verdana"/>
                <a:cs typeface="Verdana"/>
              </a:rPr>
              <a:t>on another)  </a:t>
            </a:r>
            <a:r>
              <a:rPr sz="2400" spc="-5" dirty="0">
                <a:latin typeface="Verdana"/>
                <a:cs typeface="Verdana"/>
              </a:rPr>
              <a:t>that are </a:t>
            </a:r>
            <a:r>
              <a:rPr sz="2400" dirty="0">
                <a:latin typeface="Verdana"/>
                <a:cs typeface="Verdana"/>
              </a:rPr>
              <a:t>set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geostationary orbits directly  over the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equator.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9244" y="2951844"/>
            <a:ext cx="6825743" cy="34119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75</a:t>
            </a:fld>
            <a:endParaRPr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Satellite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219" y="711453"/>
            <a:ext cx="7575550" cy="1983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9215" indent="-342900">
              <a:lnSpc>
                <a:spcPct val="100000"/>
              </a:lnSpc>
              <a:spcBef>
                <a:spcPts val="1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These geostationary orbits </a:t>
            </a:r>
            <a:r>
              <a:rPr sz="2400" dirty="0">
                <a:latin typeface="Verdana"/>
                <a:cs typeface="Verdana"/>
              </a:rPr>
              <a:t>are </a:t>
            </a:r>
            <a:r>
              <a:rPr sz="2400" spc="-5" dirty="0">
                <a:latin typeface="Arial"/>
                <a:cs typeface="Arial"/>
              </a:rPr>
              <a:t>36</a:t>
            </a:r>
            <a:r>
              <a:rPr sz="2400" spc="-5" dirty="0">
                <a:latin typeface="Verdana"/>
                <a:cs typeface="Verdana"/>
              </a:rPr>
              <a:t>,</a:t>
            </a:r>
            <a:r>
              <a:rPr sz="2400" spc="-5" dirty="0">
                <a:latin typeface="Arial"/>
                <a:cs typeface="Arial"/>
              </a:rPr>
              <a:t>000 </a:t>
            </a:r>
            <a:r>
              <a:rPr sz="2400" dirty="0">
                <a:latin typeface="Verdana"/>
                <a:cs typeface="Verdana"/>
              </a:rPr>
              <a:t>km from  </a:t>
            </a:r>
            <a:r>
              <a:rPr sz="2400" spc="-5" dirty="0">
                <a:latin typeface="Verdana"/>
                <a:cs typeface="Verdana"/>
              </a:rPr>
              <a:t>the Earth's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surface.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99000"/>
              </a:lnSpc>
              <a:spcBef>
                <a:spcPts val="10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At </a:t>
            </a:r>
            <a:r>
              <a:rPr sz="2400" spc="-5" dirty="0">
                <a:latin typeface="Verdana"/>
                <a:cs typeface="Verdana"/>
              </a:rPr>
              <a:t>this point, the gravitational pull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spc="-10" dirty="0">
                <a:latin typeface="Verdana"/>
                <a:cs typeface="Verdana"/>
              </a:rPr>
              <a:t>Earth 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centrifugal </a:t>
            </a:r>
            <a:r>
              <a:rPr sz="2400" spc="-5" dirty="0">
                <a:latin typeface="Verdana"/>
                <a:cs typeface="Verdana"/>
              </a:rPr>
              <a:t>force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Earth's rotation  are balanced </a:t>
            </a:r>
            <a:r>
              <a:rPr sz="2400" dirty="0">
                <a:latin typeface="Verdana"/>
                <a:cs typeface="Verdana"/>
              </a:rPr>
              <a:t>and cancel </a:t>
            </a:r>
            <a:r>
              <a:rPr sz="2400" spc="-5" dirty="0">
                <a:latin typeface="Verdana"/>
                <a:cs typeface="Verdana"/>
              </a:rPr>
              <a:t>each </a:t>
            </a:r>
            <a:r>
              <a:rPr sz="2400" dirty="0">
                <a:latin typeface="Verdana"/>
                <a:cs typeface="Verdana"/>
              </a:rPr>
              <a:t>other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out.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2819400"/>
            <a:ext cx="7239000" cy="40385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76</a:t>
            </a:fld>
            <a:endParaRPr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89407"/>
            <a:ext cx="2101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Satellite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77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1098550"/>
            <a:ext cx="7486015" cy="415671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5600" marR="542290" indent="-342900">
              <a:lnSpc>
                <a:spcPts val="2830"/>
              </a:lnSpc>
              <a:spcBef>
                <a:spcPts val="2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uplink </a:t>
            </a:r>
            <a:r>
              <a:rPr sz="2400" spc="-5" dirty="0">
                <a:latin typeface="Verdana"/>
                <a:cs typeface="Verdana"/>
              </a:rPr>
              <a:t>is the transmitter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data to the  </a:t>
            </a:r>
            <a:r>
              <a:rPr sz="2400" spc="-10" dirty="0">
                <a:latin typeface="Verdana"/>
                <a:cs typeface="Verdana"/>
              </a:rPr>
              <a:t>satellite.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2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downlink is the receiver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7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data.</a:t>
            </a:r>
            <a:endParaRPr sz="2400">
              <a:latin typeface="Verdana"/>
              <a:cs typeface="Verdana"/>
            </a:endParaRPr>
          </a:p>
          <a:p>
            <a:pPr marL="355600" marR="466725" indent="-342900">
              <a:lnSpc>
                <a:spcPct val="99000"/>
              </a:lnSpc>
              <a:spcBef>
                <a:spcPts val="105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Uplinks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downlinks are also </a:t>
            </a:r>
            <a:r>
              <a:rPr sz="2400" spc="-10" dirty="0">
                <a:latin typeface="Verdana"/>
                <a:cs typeface="Verdana"/>
              </a:rPr>
              <a:t>called </a:t>
            </a:r>
            <a:r>
              <a:rPr sz="2400" spc="-5" dirty="0">
                <a:latin typeface="Verdana"/>
                <a:cs typeface="Verdana"/>
              </a:rPr>
              <a:t>Earth  stations because </a:t>
            </a:r>
            <a:r>
              <a:rPr sz="2400" dirty="0">
                <a:latin typeface="Verdana"/>
                <a:cs typeface="Verdana"/>
              </a:rPr>
              <a:t>they </a:t>
            </a:r>
            <a:r>
              <a:rPr sz="2400" spc="-5" dirty="0">
                <a:latin typeface="Verdana"/>
                <a:cs typeface="Verdana"/>
              </a:rPr>
              <a:t>are located </a:t>
            </a:r>
            <a:r>
              <a:rPr sz="2400" dirty="0">
                <a:latin typeface="Verdana"/>
                <a:cs typeface="Verdana"/>
              </a:rPr>
              <a:t>on </a:t>
            </a:r>
            <a:r>
              <a:rPr sz="2400" spc="-5" dirty="0">
                <a:latin typeface="Verdana"/>
                <a:cs typeface="Verdana"/>
              </a:rPr>
              <a:t>the  Earth.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4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footprint is the </a:t>
            </a:r>
            <a:r>
              <a:rPr sz="2400" dirty="0">
                <a:latin typeface="Verdana"/>
                <a:cs typeface="Verdana"/>
              </a:rPr>
              <a:t>"shadow" </a:t>
            </a:r>
            <a:r>
              <a:rPr sz="2400" spc="-5" dirty="0">
                <a:latin typeface="Verdana"/>
                <a:cs typeface="Verdana"/>
              </a:rPr>
              <a:t>that </a:t>
            </a:r>
            <a:r>
              <a:rPr sz="2400" dirty="0">
                <a:latin typeface="Verdana"/>
                <a:cs typeface="Verdana"/>
              </a:rPr>
              <a:t>the </a:t>
            </a:r>
            <a:r>
              <a:rPr sz="2400" spc="-10" dirty="0">
                <a:latin typeface="Verdana"/>
                <a:cs typeface="Verdana"/>
              </a:rPr>
              <a:t>satellite  </a:t>
            </a:r>
            <a:r>
              <a:rPr sz="2400" dirty="0">
                <a:latin typeface="Verdana"/>
                <a:cs typeface="Verdana"/>
              </a:rPr>
              <a:t>can </a:t>
            </a:r>
            <a:r>
              <a:rPr sz="2400" spc="-5" dirty="0">
                <a:latin typeface="Verdana"/>
                <a:cs typeface="Verdana"/>
              </a:rPr>
              <a:t>transmit to, the </a:t>
            </a:r>
            <a:r>
              <a:rPr sz="2400" dirty="0">
                <a:latin typeface="Verdana"/>
                <a:cs typeface="Verdana"/>
              </a:rPr>
              <a:t>shadow </a:t>
            </a:r>
            <a:r>
              <a:rPr sz="2400" spc="-5" dirty="0">
                <a:latin typeface="Verdana"/>
                <a:cs typeface="Verdana"/>
              </a:rPr>
              <a:t>being the </a:t>
            </a:r>
            <a:r>
              <a:rPr sz="2400" dirty="0">
                <a:latin typeface="Verdana"/>
                <a:cs typeface="Verdana"/>
              </a:rPr>
              <a:t>area  </a:t>
            </a:r>
            <a:r>
              <a:rPr sz="2400" spc="-5" dirty="0">
                <a:latin typeface="Verdana"/>
                <a:cs typeface="Verdana"/>
              </a:rPr>
              <a:t>that can receive the satellite's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transmitted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725"/>
              </a:spcBef>
            </a:pPr>
            <a:r>
              <a:rPr sz="2400" spc="-5" dirty="0">
                <a:latin typeface="Verdana"/>
                <a:cs typeface="Verdana"/>
              </a:rPr>
              <a:t>signal.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59511"/>
            <a:ext cx="4566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Networking</a:t>
            </a:r>
            <a:r>
              <a:rPr sz="3600" spc="-110" dirty="0"/>
              <a:t> </a:t>
            </a:r>
            <a:r>
              <a:rPr sz="3600" dirty="0"/>
              <a:t>Devices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78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69644" y="1097026"/>
            <a:ext cx="7606665" cy="45777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54965" marR="516255" indent="-342900">
              <a:lnSpc>
                <a:spcPct val="100000"/>
              </a:lnSpc>
              <a:spcBef>
                <a:spcPts val="11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Repeaters:Repeaters are physical </a:t>
            </a:r>
            <a:r>
              <a:rPr sz="2000" dirty="0">
                <a:latin typeface="Verdana"/>
                <a:cs typeface="Verdana"/>
              </a:rPr>
              <a:t>hardware </a:t>
            </a:r>
            <a:r>
              <a:rPr sz="2000" spc="-5" dirty="0">
                <a:latin typeface="Verdana"/>
                <a:cs typeface="Verdana"/>
              </a:rPr>
              <a:t>devices:  they </a:t>
            </a:r>
            <a:r>
              <a:rPr sz="2000" dirty="0">
                <a:latin typeface="Verdana"/>
                <a:cs typeface="Verdana"/>
              </a:rPr>
              <a:t>have a </a:t>
            </a:r>
            <a:r>
              <a:rPr sz="2000" spc="-5" dirty="0">
                <a:latin typeface="Verdana"/>
                <a:cs typeface="Verdana"/>
              </a:rPr>
              <a:t>primary </a:t>
            </a:r>
            <a:r>
              <a:rPr sz="2000" dirty="0">
                <a:latin typeface="Verdana"/>
                <a:cs typeface="Verdana"/>
              </a:rPr>
              <a:t>function </a:t>
            </a:r>
            <a:r>
              <a:rPr sz="2000" spc="-5" dirty="0">
                <a:latin typeface="Verdana"/>
                <a:cs typeface="Verdana"/>
              </a:rPr>
              <a:t>to regenerate the  electrical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signal</a:t>
            </a:r>
            <a:endParaRPr sz="2000">
              <a:latin typeface="Verdana"/>
              <a:cs typeface="Verdana"/>
            </a:endParaRPr>
          </a:p>
          <a:p>
            <a:pPr marL="354965" indent="-342900">
              <a:lnSpc>
                <a:spcPts val="2380"/>
              </a:lnSpc>
              <a:spcBef>
                <a:spcPts val="53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The </a:t>
            </a:r>
            <a:r>
              <a:rPr sz="2000" spc="-5" dirty="0">
                <a:latin typeface="Verdana"/>
                <a:cs typeface="Verdana"/>
              </a:rPr>
              <a:t>purpose </a:t>
            </a:r>
            <a:r>
              <a:rPr sz="2000" dirty="0">
                <a:latin typeface="Verdana"/>
                <a:cs typeface="Verdana"/>
              </a:rPr>
              <a:t>of a </a:t>
            </a:r>
            <a:r>
              <a:rPr sz="2000" spc="-5" dirty="0">
                <a:latin typeface="Verdana"/>
                <a:cs typeface="Verdana"/>
              </a:rPr>
              <a:t>repeater </a:t>
            </a:r>
            <a:r>
              <a:rPr sz="2000" dirty="0">
                <a:latin typeface="Verdana"/>
                <a:cs typeface="Verdana"/>
              </a:rPr>
              <a:t>is to extend the LAN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Segment</a:t>
            </a:r>
            <a:endParaRPr sz="2000">
              <a:latin typeface="Verdana"/>
              <a:cs typeface="Verdana"/>
            </a:endParaRPr>
          </a:p>
          <a:p>
            <a:pPr marL="354965">
              <a:lnSpc>
                <a:spcPts val="2380"/>
              </a:lnSpc>
            </a:pPr>
            <a:r>
              <a:rPr sz="2000" spc="-5" dirty="0">
                <a:latin typeface="Verdana"/>
                <a:cs typeface="Verdana"/>
              </a:rPr>
              <a:t>beyond </a:t>
            </a:r>
            <a:r>
              <a:rPr sz="2000" spc="-10" dirty="0">
                <a:latin typeface="Verdana"/>
                <a:cs typeface="Verdana"/>
              </a:rPr>
              <a:t>its </a:t>
            </a:r>
            <a:r>
              <a:rPr sz="2000" spc="-5" dirty="0">
                <a:latin typeface="Verdana"/>
                <a:cs typeface="Verdana"/>
              </a:rPr>
              <a:t>physical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limits</a:t>
            </a:r>
            <a:endParaRPr sz="2000">
              <a:latin typeface="Verdana"/>
              <a:cs typeface="Verdana"/>
            </a:endParaRPr>
          </a:p>
          <a:p>
            <a:pPr marL="354965" marR="131445" indent="-342900">
              <a:lnSpc>
                <a:spcPct val="100000"/>
              </a:lnSpc>
              <a:spcBef>
                <a:spcPts val="104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Typically, repeaters are </a:t>
            </a:r>
            <a:r>
              <a:rPr sz="2000" dirty="0">
                <a:latin typeface="Verdana"/>
                <a:cs typeface="Verdana"/>
              </a:rPr>
              <a:t>used </a:t>
            </a:r>
            <a:r>
              <a:rPr sz="2000" spc="-5" dirty="0">
                <a:latin typeface="Verdana"/>
                <a:cs typeface="Verdana"/>
              </a:rPr>
              <a:t>to </a:t>
            </a:r>
            <a:r>
              <a:rPr sz="2000" dirty="0">
                <a:latin typeface="Verdana"/>
                <a:cs typeface="Verdana"/>
              </a:rPr>
              <a:t>connect two </a:t>
            </a:r>
            <a:r>
              <a:rPr sz="2000" spc="-5" dirty="0">
                <a:latin typeface="Verdana"/>
                <a:cs typeface="Verdana"/>
              </a:rPr>
              <a:t>physically  </a:t>
            </a:r>
            <a:r>
              <a:rPr sz="2000" dirty="0">
                <a:latin typeface="Verdana"/>
                <a:cs typeface="Verdana"/>
              </a:rPr>
              <a:t>close </a:t>
            </a:r>
            <a:r>
              <a:rPr sz="2000" spc="-5" dirty="0">
                <a:latin typeface="Verdana"/>
                <a:cs typeface="Verdana"/>
              </a:rPr>
              <a:t>buildings together </a:t>
            </a:r>
            <a:r>
              <a:rPr sz="2000" dirty="0">
                <a:latin typeface="Verdana"/>
                <a:cs typeface="Verdana"/>
              </a:rPr>
              <a:t>(when </a:t>
            </a:r>
            <a:r>
              <a:rPr sz="2000" spc="-5" dirty="0">
                <a:latin typeface="Verdana"/>
                <a:cs typeface="Verdana"/>
              </a:rPr>
              <a:t>they are too </a:t>
            </a:r>
            <a:r>
              <a:rPr sz="2000" dirty="0">
                <a:latin typeface="Verdana"/>
                <a:cs typeface="Verdana"/>
              </a:rPr>
              <a:t>far apart </a:t>
            </a:r>
            <a:r>
              <a:rPr sz="2000" spc="-5" dirty="0">
                <a:latin typeface="Verdana"/>
                <a:cs typeface="Verdana"/>
              </a:rPr>
              <a:t>to  </a:t>
            </a:r>
            <a:r>
              <a:rPr sz="2000" dirty="0">
                <a:latin typeface="Verdana"/>
                <a:cs typeface="Verdana"/>
              </a:rPr>
              <a:t>just extend the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segment).</a:t>
            </a:r>
            <a:endParaRPr sz="2000">
              <a:latin typeface="Verdana"/>
              <a:cs typeface="Verdana"/>
            </a:endParaRPr>
          </a:p>
          <a:p>
            <a:pPr marL="354965" marR="513715" indent="-342900">
              <a:lnSpc>
                <a:spcPct val="99000"/>
              </a:lnSpc>
              <a:spcBef>
                <a:spcPts val="105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They </a:t>
            </a:r>
            <a:r>
              <a:rPr sz="2000" dirty="0">
                <a:latin typeface="Verdana"/>
                <a:cs typeface="Verdana"/>
              </a:rPr>
              <a:t>can </a:t>
            </a:r>
            <a:r>
              <a:rPr sz="2000" spc="-5" dirty="0">
                <a:latin typeface="Verdana"/>
                <a:cs typeface="Verdana"/>
              </a:rPr>
              <a:t>be </a:t>
            </a:r>
            <a:r>
              <a:rPr sz="2000" dirty="0">
                <a:latin typeface="Verdana"/>
                <a:cs typeface="Verdana"/>
              </a:rPr>
              <a:t>used </a:t>
            </a:r>
            <a:r>
              <a:rPr sz="2000" spc="-5" dirty="0">
                <a:latin typeface="Verdana"/>
                <a:cs typeface="Verdana"/>
              </a:rPr>
              <a:t>to </a:t>
            </a:r>
            <a:r>
              <a:rPr sz="2000" dirty="0">
                <a:latin typeface="Verdana"/>
                <a:cs typeface="Verdana"/>
              </a:rPr>
              <a:t>connect </a:t>
            </a:r>
            <a:r>
              <a:rPr sz="2000" spc="-5" dirty="0">
                <a:latin typeface="Verdana"/>
                <a:cs typeface="Verdana"/>
              </a:rPr>
              <a:t>floors </a:t>
            </a:r>
            <a:r>
              <a:rPr sz="2000" dirty="0">
                <a:latin typeface="Verdana"/>
                <a:cs typeface="Verdana"/>
              </a:rPr>
              <a:t>of a </a:t>
            </a:r>
            <a:r>
              <a:rPr sz="2000" spc="-5" dirty="0">
                <a:latin typeface="Verdana"/>
                <a:cs typeface="Verdana"/>
              </a:rPr>
              <a:t>building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that  would normally </a:t>
            </a:r>
            <a:r>
              <a:rPr sz="2000" dirty="0">
                <a:latin typeface="Verdana"/>
                <a:cs typeface="Verdana"/>
              </a:rPr>
              <a:t>surpass </a:t>
            </a:r>
            <a:r>
              <a:rPr sz="2000" spc="-5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maximum </a:t>
            </a:r>
            <a:r>
              <a:rPr sz="2000" spc="-5" dirty="0">
                <a:latin typeface="Verdana"/>
                <a:cs typeface="Verdana"/>
              </a:rPr>
              <a:t>allowable  segment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length.</a:t>
            </a:r>
            <a:endParaRPr sz="2000">
              <a:latin typeface="Verdana"/>
              <a:cs typeface="Verdana"/>
            </a:endParaRPr>
          </a:p>
          <a:p>
            <a:pPr marL="354965" marR="87630" indent="-342900">
              <a:lnSpc>
                <a:spcPts val="3530"/>
              </a:lnSpc>
              <a:spcBef>
                <a:spcPts val="21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For </a:t>
            </a:r>
            <a:r>
              <a:rPr sz="2000" spc="-5" dirty="0">
                <a:latin typeface="Verdana"/>
                <a:cs typeface="Verdana"/>
              </a:rPr>
              <a:t>large </a:t>
            </a:r>
            <a:r>
              <a:rPr sz="2000" dirty="0">
                <a:latin typeface="Verdana"/>
                <a:cs typeface="Verdana"/>
              </a:rPr>
              <a:t>extensions two </a:t>
            </a:r>
            <a:r>
              <a:rPr sz="2000" spc="-5" dirty="0">
                <a:latin typeface="Verdana"/>
                <a:cs typeface="Verdana"/>
              </a:rPr>
              <a:t>Repeaters are required but </a:t>
            </a:r>
            <a:r>
              <a:rPr sz="2000" dirty="0">
                <a:latin typeface="Verdana"/>
                <a:cs typeface="Verdana"/>
              </a:rPr>
              <a:t>for  </a:t>
            </a:r>
            <a:r>
              <a:rPr sz="2000" spc="-5" dirty="0">
                <a:latin typeface="Verdana"/>
                <a:cs typeface="Verdana"/>
              </a:rPr>
              <a:t>shorter extensions, only </a:t>
            </a:r>
            <a:r>
              <a:rPr sz="2000" dirty="0">
                <a:latin typeface="Verdana"/>
                <a:cs typeface="Verdana"/>
              </a:rPr>
              <a:t>one </a:t>
            </a:r>
            <a:r>
              <a:rPr sz="2000" spc="-5" dirty="0">
                <a:latin typeface="Verdana"/>
                <a:cs typeface="Verdana"/>
              </a:rPr>
              <a:t>Repeater may be</a:t>
            </a:r>
            <a:r>
              <a:rPr sz="2000" spc="-10" dirty="0">
                <a:latin typeface="Verdana"/>
                <a:cs typeface="Verdana"/>
              </a:rPr>
              <a:t> required.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59511"/>
            <a:ext cx="4566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Networking</a:t>
            </a:r>
            <a:r>
              <a:rPr sz="3600" spc="-110" dirty="0"/>
              <a:t> </a:t>
            </a:r>
            <a:r>
              <a:rPr sz="3600" dirty="0"/>
              <a:t>Devices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69644" y="1092453"/>
            <a:ext cx="2225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Verdana"/>
                <a:cs typeface="Verdana"/>
              </a:rPr>
              <a:t>Repeaters: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8153399" cy="39624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79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0706"/>
            <a:ext cx="23545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Modems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45844" y="714247"/>
            <a:ext cx="7525384" cy="267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 modem </a:t>
            </a:r>
            <a:r>
              <a:rPr sz="2400" spc="-5" dirty="0">
                <a:latin typeface="Verdana"/>
                <a:cs typeface="Verdana"/>
              </a:rPr>
              <a:t>(MOdulator/DEModulator) is </a:t>
            </a:r>
            <a:r>
              <a:rPr sz="2400" dirty="0">
                <a:latin typeface="Verdana"/>
                <a:cs typeface="Verdana"/>
              </a:rPr>
              <a:t>a  </a:t>
            </a:r>
            <a:r>
              <a:rPr sz="2400" spc="-5" dirty="0">
                <a:latin typeface="Verdana"/>
                <a:cs typeface="Verdana"/>
              </a:rPr>
              <a:t>device </a:t>
            </a:r>
            <a:r>
              <a:rPr sz="2400" dirty="0">
                <a:latin typeface="Verdana"/>
                <a:cs typeface="Verdana"/>
              </a:rPr>
              <a:t>that </a:t>
            </a:r>
            <a:r>
              <a:rPr sz="2400" spc="-5" dirty="0">
                <a:latin typeface="Verdana"/>
                <a:cs typeface="Verdana"/>
              </a:rPr>
              <a:t>enables </a:t>
            </a:r>
            <a:r>
              <a:rPr sz="2400" dirty="0">
                <a:latin typeface="Verdana"/>
                <a:cs typeface="Verdana"/>
              </a:rPr>
              <a:t>a computer </a:t>
            </a:r>
            <a:r>
              <a:rPr sz="2400" spc="-5" dirty="0">
                <a:latin typeface="Verdana"/>
                <a:cs typeface="Verdana"/>
              </a:rPr>
              <a:t>to transmit  data over, for example, telephone </a:t>
            </a:r>
            <a:r>
              <a:rPr sz="2400" dirty="0">
                <a:latin typeface="Verdana"/>
                <a:cs typeface="Verdana"/>
              </a:rPr>
              <a:t>or cable  </a:t>
            </a:r>
            <a:r>
              <a:rPr sz="2400" spc="-5" dirty="0">
                <a:latin typeface="Verdana"/>
                <a:cs typeface="Verdana"/>
              </a:rPr>
              <a:t>lines. Computer information is stored  </a:t>
            </a:r>
            <a:r>
              <a:rPr sz="2400" b="1" i="1" spc="-5" dirty="0">
                <a:latin typeface="Verdana"/>
                <a:cs typeface="Verdana"/>
              </a:rPr>
              <a:t>digitally</a:t>
            </a:r>
            <a:r>
              <a:rPr sz="2400" spc="-5" dirty="0">
                <a:latin typeface="Verdana"/>
                <a:cs typeface="Verdana"/>
              </a:rPr>
              <a:t>, whereas information transmitted  over telephone lines is transmitted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the</a:t>
            </a:r>
            <a:r>
              <a:rPr sz="2400" spc="1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form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latin typeface="Verdana"/>
                <a:cs typeface="Verdana"/>
              </a:rPr>
              <a:t>of </a:t>
            </a:r>
            <a:r>
              <a:rPr sz="2400" b="1" i="1" dirty="0">
                <a:latin typeface="Verdana"/>
                <a:cs typeface="Verdana"/>
              </a:rPr>
              <a:t>analog</a:t>
            </a:r>
            <a:r>
              <a:rPr sz="2400" b="1" i="1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waves.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3580" y="3852364"/>
            <a:ext cx="6352783" cy="24108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26423" y="6267439"/>
            <a:ext cx="13525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sz="1400" dirty="0">
                <a:latin typeface="Angsana New"/>
                <a:cs typeface="Angsana New"/>
              </a:rPr>
              <a:t>8</a:t>
            </a:fld>
            <a:endParaRPr sz="1400">
              <a:latin typeface="Angsana New"/>
              <a:cs typeface="Angsana New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59511"/>
            <a:ext cx="4566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Networking</a:t>
            </a:r>
            <a:r>
              <a:rPr sz="3600" spc="-110" dirty="0"/>
              <a:t> </a:t>
            </a:r>
            <a:r>
              <a:rPr sz="3600" dirty="0"/>
              <a:t>Devices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69644" y="1092453"/>
            <a:ext cx="6506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Verdana"/>
                <a:cs typeface="Verdana"/>
              </a:rPr>
              <a:t>Repeaters </a:t>
            </a:r>
            <a:r>
              <a:rPr sz="2400" b="1" dirty="0">
                <a:latin typeface="Verdana"/>
                <a:cs typeface="Verdana"/>
              </a:rPr>
              <a:t>operate at the </a:t>
            </a:r>
            <a:r>
              <a:rPr sz="2400" b="1" spc="-5" dirty="0">
                <a:latin typeface="Verdana"/>
                <a:cs typeface="Verdana"/>
              </a:rPr>
              <a:t>OSI</a:t>
            </a:r>
            <a:r>
              <a:rPr sz="2400" b="1" spc="-9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Model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8020050" cy="32766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80</a:t>
            </a:fld>
            <a:endParaRPr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59511"/>
            <a:ext cx="4566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Networking</a:t>
            </a:r>
            <a:r>
              <a:rPr sz="3600" spc="-110" dirty="0"/>
              <a:t> </a:t>
            </a:r>
            <a:r>
              <a:rPr sz="3600" dirty="0"/>
              <a:t>Devices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69644" y="1092453"/>
            <a:ext cx="3771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Verdana"/>
                <a:cs typeface="Verdana"/>
              </a:rPr>
              <a:t>Multiport</a:t>
            </a:r>
            <a:r>
              <a:rPr sz="2400" b="1" spc="-4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Repeaters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8001000" cy="43434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81</a:t>
            </a:fld>
            <a:endParaRPr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59511"/>
            <a:ext cx="4566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Networking</a:t>
            </a:r>
            <a:r>
              <a:rPr sz="3600" spc="-110" dirty="0"/>
              <a:t> </a:t>
            </a:r>
            <a:r>
              <a:rPr sz="3600" dirty="0"/>
              <a:t>Devices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69644" y="1098550"/>
            <a:ext cx="7597775" cy="28930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4965" marR="5080" indent="-342900">
              <a:lnSpc>
                <a:spcPts val="2830"/>
              </a:lnSpc>
              <a:spcBef>
                <a:spcPts val="2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Verdana"/>
                <a:cs typeface="Verdana"/>
              </a:rPr>
              <a:t>Hubs:</a:t>
            </a:r>
            <a:r>
              <a:rPr sz="2400" spc="-5" dirty="0">
                <a:latin typeface="Verdana"/>
                <a:cs typeface="Verdana"/>
              </a:rPr>
              <a:t>Hubs </a:t>
            </a:r>
            <a:r>
              <a:rPr sz="2400" dirty="0">
                <a:latin typeface="Verdana"/>
                <a:cs typeface="Verdana"/>
              </a:rPr>
              <a:t>are used </a:t>
            </a:r>
            <a:r>
              <a:rPr sz="2400" spc="-5" dirty="0">
                <a:latin typeface="Verdana"/>
                <a:cs typeface="Verdana"/>
              </a:rPr>
              <a:t>to </a:t>
            </a:r>
            <a:r>
              <a:rPr sz="2400" spc="-10" dirty="0">
                <a:latin typeface="Verdana"/>
                <a:cs typeface="Verdana"/>
              </a:rPr>
              <a:t>provide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Physical </a:t>
            </a:r>
            <a:r>
              <a:rPr sz="2400" dirty="0">
                <a:latin typeface="Verdana"/>
                <a:cs typeface="Verdana"/>
              </a:rPr>
              <a:t>Star  </a:t>
            </a:r>
            <a:r>
              <a:rPr sz="2400" spc="-10" dirty="0">
                <a:latin typeface="Verdana"/>
                <a:cs typeface="Verdana"/>
              </a:rPr>
              <a:t>Topology.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4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At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center of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star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spc="-5" dirty="0">
                <a:latin typeface="Verdana"/>
                <a:cs typeface="Verdana"/>
              </a:rPr>
              <a:t>the Hub, with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the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730"/>
              </a:spcBef>
            </a:pPr>
            <a:r>
              <a:rPr sz="2400" dirty="0">
                <a:latin typeface="Verdana"/>
                <a:cs typeface="Verdana"/>
              </a:rPr>
              <a:t>network nodes </a:t>
            </a:r>
            <a:r>
              <a:rPr sz="2400" spc="-10" dirty="0">
                <a:latin typeface="Verdana"/>
                <a:cs typeface="Verdana"/>
              </a:rPr>
              <a:t>located </a:t>
            </a:r>
            <a:r>
              <a:rPr sz="2400" dirty="0">
                <a:latin typeface="Verdana"/>
                <a:cs typeface="Verdana"/>
              </a:rPr>
              <a:t>on </a:t>
            </a:r>
            <a:r>
              <a:rPr sz="2400" spc="-5" dirty="0">
                <a:latin typeface="Verdana"/>
                <a:cs typeface="Verdana"/>
              </a:rPr>
              <a:t>the tips </a:t>
            </a:r>
            <a:r>
              <a:rPr sz="2400" dirty="0">
                <a:latin typeface="Verdana"/>
                <a:cs typeface="Verdana"/>
              </a:rPr>
              <a:t>of the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star.</a:t>
            </a:r>
            <a:endParaRPr sz="2400">
              <a:latin typeface="Verdana"/>
              <a:cs typeface="Verdana"/>
            </a:endParaRPr>
          </a:p>
          <a:p>
            <a:pPr marL="354965" marR="240665" indent="-342900">
              <a:lnSpc>
                <a:spcPct val="99000"/>
              </a:lnSpc>
              <a:spcBef>
                <a:spcPts val="12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Hub </a:t>
            </a:r>
            <a:r>
              <a:rPr sz="2400" spc="-10" dirty="0">
                <a:latin typeface="Verdana"/>
                <a:cs typeface="Verdana"/>
              </a:rPr>
              <a:t>is installed in </a:t>
            </a:r>
            <a:r>
              <a:rPr sz="2400" dirty="0">
                <a:latin typeface="Verdana"/>
                <a:cs typeface="Verdana"/>
              </a:rPr>
              <a:t>a central </a:t>
            </a:r>
            <a:r>
              <a:rPr sz="2400" spc="-5" dirty="0">
                <a:latin typeface="Verdana"/>
                <a:cs typeface="Verdana"/>
              </a:rPr>
              <a:t>wiring closet,  with all the </a:t>
            </a:r>
            <a:r>
              <a:rPr sz="2400" dirty="0">
                <a:latin typeface="Verdana"/>
                <a:cs typeface="Verdana"/>
              </a:rPr>
              <a:t>cables </a:t>
            </a:r>
            <a:r>
              <a:rPr sz="2400" spc="-10" dirty="0">
                <a:latin typeface="Verdana"/>
                <a:cs typeface="Verdana"/>
              </a:rPr>
              <a:t>extending </a:t>
            </a:r>
            <a:r>
              <a:rPr sz="2400" dirty="0">
                <a:latin typeface="Verdana"/>
                <a:cs typeface="Verdana"/>
              </a:rPr>
              <a:t>out </a:t>
            </a:r>
            <a:r>
              <a:rPr sz="2400" spc="-5" dirty="0">
                <a:latin typeface="Verdana"/>
                <a:cs typeface="Verdana"/>
              </a:rPr>
              <a:t>to the  network </a:t>
            </a:r>
            <a:r>
              <a:rPr sz="2400" dirty="0">
                <a:latin typeface="Verdana"/>
                <a:cs typeface="Verdana"/>
              </a:rPr>
              <a:t>nodes.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3886200"/>
            <a:ext cx="5486400" cy="28194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82</a:t>
            </a:fld>
            <a:endParaRPr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59511"/>
            <a:ext cx="4566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Networking</a:t>
            </a:r>
            <a:r>
              <a:rPr sz="3600" spc="-110" dirty="0"/>
              <a:t> </a:t>
            </a:r>
            <a:r>
              <a:rPr sz="3600" dirty="0"/>
              <a:t>Devices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69644" y="1092453"/>
            <a:ext cx="1355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Verdana"/>
                <a:cs typeface="Verdana"/>
              </a:rPr>
              <a:t>Hubs: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581150"/>
            <a:ext cx="7848600" cy="48958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83</a:t>
            </a:fld>
            <a:endParaRPr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59511"/>
            <a:ext cx="4566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Networking</a:t>
            </a:r>
            <a:r>
              <a:rPr sz="3600" spc="-110" dirty="0"/>
              <a:t> </a:t>
            </a:r>
            <a:r>
              <a:rPr sz="3600" dirty="0"/>
              <a:t>Devices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69644" y="1048257"/>
            <a:ext cx="71151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Verdana"/>
                <a:cs typeface="Verdana"/>
              </a:rPr>
              <a:t>Bridges: </a:t>
            </a:r>
            <a:r>
              <a:rPr sz="3200" spc="-5" dirty="0">
                <a:latin typeface="Angsana New"/>
                <a:cs typeface="Angsana New"/>
              </a:rPr>
              <a:t>Bridges </a:t>
            </a:r>
            <a:r>
              <a:rPr sz="3200" dirty="0">
                <a:latin typeface="Angsana New"/>
                <a:cs typeface="Angsana New"/>
              </a:rPr>
              <a:t>are </a:t>
            </a:r>
            <a:r>
              <a:rPr sz="3200" spc="-5" dirty="0">
                <a:latin typeface="Angsana New"/>
                <a:cs typeface="Angsana New"/>
              </a:rPr>
              <a:t>both hardware </a:t>
            </a:r>
            <a:r>
              <a:rPr sz="3200" dirty="0">
                <a:latin typeface="Angsana New"/>
                <a:cs typeface="Angsana New"/>
              </a:rPr>
              <a:t>and </a:t>
            </a:r>
            <a:r>
              <a:rPr sz="3200" spc="-5" dirty="0">
                <a:latin typeface="Angsana New"/>
                <a:cs typeface="Angsana New"/>
              </a:rPr>
              <a:t>software</a:t>
            </a:r>
            <a:r>
              <a:rPr sz="3200" spc="-10" dirty="0">
                <a:latin typeface="Angsana New"/>
                <a:cs typeface="Angsana New"/>
              </a:rPr>
              <a:t> </a:t>
            </a:r>
            <a:r>
              <a:rPr sz="3200" spc="-5" dirty="0">
                <a:latin typeface="Angsana New"/>
                <a:cs typeface="Angsana New"/>
              </a:rPr>
              <a:t>devices.</a:t>
            </a:r>
            <a:endParaRPr sz="3200">
              <a:latin typeface="Angsana New"/>
              <a:cs typeface="Angsana Ne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828800"/>
            <a:ext cx="8153400" cy="35814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84</a:t>
            </a:fld>
            <a:endParaRPr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59511"/>
            <a:ext cx="4566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Networking</a:t>
            </a:r>
            <a:r>
              <a:rPr sz="3600" spc="-110" dirty="0"/>
              <a:t> </a:t>
            </a:r>
            <a:r>
              <a:rPr sz="3600" dirty="0"/>
              <a:t>Devices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85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69644" y="955903"/>
            <a:ext cx="7299325" cy="426656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15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Verdana"/>
                <a:cs typeface="Verdana"/>
              </a:rPr>
              <a:t>Purpose </a:t>
            </a:r>
            <a:r>
              <a:rPr sz="3200" dirty="0">
                <a:latin typeface="Verdana"/>
                <a:cs typeface="Verdana"/>
              </a:rPr>
              <a:t>of a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Bridge</a:t>
            </a:r>
            <a:endParaRPr sz="3200">
              <a:latin typeface="Verdana"/>
              <a:cs typeface="Verdana"/>
            </a:endParaRPr>
          </a:p>
          <a:p>
            <a:pPr marL="354965" marR="210185" indent="-342900">
              <a:lnSpc>
                <a:spcPts val="3800"/>
              </a:lnSpc>
              <a:spcBef>
                <a:spcPts val="121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Verdana"/>
                <a:cs typeface="Verdana"/>
              </a:rPr>
              <a:t>The purposes </a:t>
            </a:r>
            <a:r>
              <a:rPr sz="3200" dirty="0">
                <a:latin typeface="Verdana"/>
                <a:cs typeface="Verdana"/>
              </a:rPr>
              <a:t>of a Bridge are </a:t>
            </a:r>
            <a:r>
              <a:rPr sz="3200" spc="-5" dirty="0">
                <a:latin typeface="Verdana"/>
                <a:cs typeface="Verdana"/>
              </a:rPr>
              <a:t>the  following:</a:t>
            </a:r>
            <a:endParaRPr sz="3200">
              <a:latin typeface="Verdana"/>
              <a:cs typeface="Verdana"/>
            </a:endParaRPr>
          </a:p>
          <a:p>
            <a:pPr marL="756285" lvl="1" indent="-287655">
              <a:lnSpc>
                <a:spcPct val="100000"/>
              </a:lnSpc>
              <a:spcBef>
                <a:spcPts val="875"/>
              </a:spcBef>
              <a:buChar char="–"/>
              <a:tabLst>
                <a:tab pos="756920" algn="l"/>
              </a:tabLst>
            </a:pPr>
            <a:r>
              <a:rPr sz="2800" spc="-15" dirty="0">
                <a:latin typeface="Verdana"/>
                <a:cs typeface="Verdana"/>
              </a:rPr>
              <a:t>Isolates </a:t>
            </a:r>
            <a:r>
              <a:rPr sz="2800" spc="-5" dirty="0">
                <a:latin typeface="Verdana"/>
                <a:cs typeface="Verdana"/>
              </a:rPr>
              <a:t>networks by </a:t>
            </a:r>
            <a:r>
              <a:rPr sz="2800" spc="-10" dirty="0">
                <a:latin typeface="Verdana"/>
                <a:cs typeface="Verdana"/>
              </a:rPr>
              <a:t>MAC</a:t>
            </a:r>
            <a:r>
              <a:rPr sz="2800" spc="3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addresses</a:t>
            </a:r>
            <a:endParaRPr sz="2800">
              <a:latin typeface="Verdana"/>
              <a:cs typeface="Verdana"/>
            </a:endParaRPr>
          </a:p>
          <a:p>
            <a:pPr marL="756285" marR="180340" lvl="1" indent="-287020">
              <a:lnSpc>
                <a:spcPts val="3310"/>
              </a:lnSpc>
              <a:spcBef>
                <a:spcPts val="1210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Verdana"/>
                <a:cs typeface="Verdana"/>
              </a:rPr>
              <a:t>Manages </a:t>
            </a:r>
            <a:r>
              <a:rPr sz="2800" spc="-5" dirty="0">
                <a:latin typeface="Verdana"/>
                <a:cs typeface="Verdana"/>
              </a:rPr>
              <a:t>network </a:t>
            </a:r>
            <a:r>
              <a:rPr sz="2800" spc="-10" dirty="0">
                <a:latin typeface="Verdana"/>
                <a:cs typeface="Verdana"/>
              </a:rPr>
              <a:t>traffic </a:t>
            </a:r>
            <a:r>
              <a:rPr sz="2800" spc="-5" dirty="0">
                <a:latin typeface="Verdana"/>
                <a:cs typeface="Verdana"/>
              </a:rPr>
              <a:t>by </a:t>
            </a:r>
            <a:r>
              <a:rPr sz="2800" spc="-10" dirty="0">
                <a:latin typeface="Verdana"/>
                <a:cs typeface="Verdana"/>
              </a:rPr>
              <a:t>filtering  packets</a:t>
            </a:r>
            <a:endParaRPr sz="2800">
              <a:latin typeface="Verdana"/>
              <a:cs typeface="Verdana"/>
            </a:endParaRPr>
          </a:p>
          <a:p>
            <a:pPr marL="756285" marR="906145" lvl="1" indent="-287020">
              <a:lnSpc>
                <a:spcPts val="3310"/>
              </a:lnSpc>
              <a:spcBef>
                <a:spcPts val="1095"/>
              </a:spcBef>
              <a:buChar char="–"/>
              <a:tabLst>
                <a:tab pos="756920" algn="l"/>
              </a:tabLst>
            </a:pPr>
            <a:r>
              <a:rPr sz="2800" spc="-15" dirty="0">
                <a:latin typeface="Verdana"/>
                <a:cs typeface="Verdana"/>
              </a:rPr>
              <a:t>Translates </a:t>
            </a:r>
            <a:r>
              <a:rPr sz="2800" spc="-5" dirty="0">
                <a:latin typeface="Verdana"/>
                <a:cs typeface="Verdana"/>
              </a:rPr>
              <a:t>from </a:t>
            </a:r>
            <a:r>
              <a:rPr sz="2800" spc="-10" dirty="0">
                <a:latin typeface="Verdana"/>
                <a:cs typeface="Verdana"/>
              </a:rPr>
              <a:t>one protocol to  </a:t>
            </a:r>
            <a:r>
              <a:rPr sz="2800" spc="-5" dirty="0">
                <a:latin typeface="Verdana"/>
                <a:cs typeface="Verdana"/>
              </a:rPr>
              <a:t>another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59511"/>
            <a:ext cx="4566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Networking</a:t>
            </a:r>
            <a:r>
              <a:rPr sz="3600" spc="-110" dirty="0"/>
              <a:t> </a:t>
            </a:r>
            <a:r>
              <a:rPr sz="3600" dirty="0"/>
              <a:t>Devices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69644" y="1092454"/>
            <a:ext cx="6898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336600"/>
                </a:solidFill>
                <a:latin typeface="Verdana"/>
                <a:cs typeface="Verdana"/>
              </a:rPr>
              <a:t>Isolates </a:t>
            </a:r>
            <a:r>
              <a:rPr sz="2800" spc="-5" dirty="0">
                <a:solidFill>
                  <a:srgbClr val="336600"/>
                </a:solidFill>
                <a:latin typeface="Verdana"/>
                <a:cs typeface="Verdana"/>
              </a:rPr>
              <a:t>networks by </a:t>
            </a:r>
            <a:r>
              <a:rPr sz="2800" spc="-10" dirty="0">
                <a:solidFill>
                  <a:srgbClr val="336600"/>
                </a:solidFill>
                <a:latin typeface="Verdana"/>
                <a:cs typeface="Verdana"/>
              </a:rPr>
              <a:t>MAC</a:t>
            </a:r>
            <a:r>
              <a:rPr sz="2800" spc="30" dirty="0">
                <a:solidFill>
                  <a:srgbClr val="3366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Verdana"/>
                <a:cs typeface="Verdana"/>
              </a:rPr>
              <a:t>addresses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133600"/>
            <a:ext cx="8153400" cy="2590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86</a:t>
            </a:fld>
            <a:endParaRPr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59511"/>
            <a:ext cx="4566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Networking</a:t>
            </a:r>
            <a:r>
              <a:rPr sz="3600" spc="-110" dirty="0"/>
              <a:t> </a:t>
            </a:r>
            <a:r>
              <a:rPr sz="3600" dirty="0"/>
              <a:t>Devices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87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69644" y="959865"/>
            <a:ext cx="7464425" cy="478917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400" dirty="0">
                <a:solidFill>
                  <a:srgbClr val="336600"/>
                </a:solidFill>
                <a:latin typeface="Verdana"/>
                <a:cs typeface="Verdana"/>
              </a:rPr>
              <a:t>Manages </a:t>
            </a:r>
            <a:r>
              <a:rPr sz="2400" spc="-5" dirty="0">
                <a:solidFill>
                  <a:srgbClr val="336600"/>
                </a:solidFill>
                <a:latin typeface="Verdana"/>
                <a:cs typeface="Verdana"/>
              </a:rPr>
              <a:t>network traffic by </a:t>
            </a:r>
            <a:r>
              <a:rPr sz="2400" spc="-15" dirty="0">
                <a:solidFill>
                  <a:srgbClr val="336600"/>
                </a:solidFill>
                <a:latin typeface="Verdana"/>
                <a:cs typeface="Verdana"/>
              </a:rPr>
              <a:t>filtering</a:t>
            </a:r>
            <a:r>
              <a:rPr sz="2400" spc="90" dirty="0">
                <a:solidFill>
                  <a:srgbClr val="3366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36600"/>
                </a:solidFill>
                <a:latin typeface="Verdana"/>
                <a:cs typeface="Verdana"/>
              </a:rPr>
              <a:t>packets</a:t>
            </a:r>
            <a:endParaRPr sz="2400">
              <a:latin typeface="Verdana"/>
              <a:cs typeface="Verdana"/>
            </a:endParaRPr>
          </a:p>
          <a:p>
            <a:pPr marL="354965" marR="28575" indent="-342900">
              <a:lnSpc>
                <a:spcPct val="99000"/>
              </a:lnSpc>
              <a:spcBef>
                <a:spcPts val="10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Bridges listen to the </a:t>
            </a:r>
            <a:r>
              <a:rPr sz="2400" dirty="0">
                <a:latin typeface="Verdana"/>
                <a:cs typeface="Verdana"/>
              </a:rPr>
              <a:t>network </a:t>
            </a:r>
            <a:r>
              <a:rPr sz="2400" spc="-5" dirty="0">
                <a:latin typeface="Verdana"/>
                <a:cs typeface="Verdana"/>
              </a:rPr>
              <a:t>traffic,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10" dirty="0">
                <a:latin typeface="Verdana"/>
                <a:cs typeface="Verdana"/>
              </a:rPr>
              <a:t>build  </a:t>
            </a:r>
            <a:r>
              <a:rPr sz="2400" dirty="0">
                <a:latin typeface="Verdana"/>
                <a:cs typeface="Verdana"/>
              </a:rPr>
              <a:t>an </a:t>
            </a:r>
            <a:r>
              <a:rPr sz="2400" spc="-5" dirty="0">
                <a:latin typeface="Verdana"/>
                <a:cs typeface="Verdana"/>
              </a:rPr>
              <a:t>image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network on </a:t>
            </a:r>
            <a:r>
              <a:rPr sz="2400" spc="-5" dirty="0">
                <a:latin typeface="Verdana"/>
                <a:cs typeface="Verdana"/>
              </a:rPr>
              <a:t>each </a:t>
            </a:r>
            <a:r>
              <a:rPr sz="2400" spc="-10" dirty="0">
                <a:latin typeface="Verdana"/>
                <a:cs typeface="Verdana"/>
              </a:rPr>
              <a:t>side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the  bridge.</a:t>
            </a:r>
            <a:endParaRPr sz="2400">
              <a:latin typeface="Verdana"/>
              <a:cs typeface="Verdana"/>
            </a:endParaRPr>
          </a:p>
          <a:p>
            <a:pPr marL="354965" marR="1029335" indent="-342900">
              <a:lnSpc>
                <a:spcPts val="2840"/>
              </a:lnSpc>
              <a:spcBef>
                <a:spcPts val="11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This </a:t>
            </a:r>
            <a:r>
              <a:rPr sz="2400" spc="-15" dirty="0">
                <a:latin typeface="Verdana"/>
                <a:cs typeface="Verdana"/>
              </a:rPr>
              <a:t>image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network </a:t>
            </a:r>
            <a:r>
              <a:rPr sz="2400" spc="-10" dirty="0">
                <a:latin typeface="Verdana"/>
                <a:cs typeface="Verdana"/>
              </a:rPr>
              <a:t>indicates </a:t>
            </a:r>
            <a:r>
              <a:rPr sz="2400" spc="-5" dirty="0">
                <a:latin typeface="Verdana"/>
                <a:cs typeface="Verdana"/>
              </a:rPr>
              <a:t>the  location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each</a:t>
            </a:r>
            <a:r>
              <a:rPr sz="2400" spc="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node</a:t>
            </a:r>
            <a:endParaRPr sz="2400">
              <a:latin typeface="Verdana"/>
              <a:cs typeface="Verdana"/>
            </a:endParaRPr>
          </a:p>
          <a:p>
            <a:pPr marL="354965" marR="5080" indent="-342900">
              <a:lnSpc>
                <a:spcPct val="99000"/>
              </a:lnSpc>
              <a:spcBef>
                <a:spcPts val="98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With </a:t>
            </a:r>
            <a:r>
              <a:rPr sz="2400" spc="-5" dirty="0">
                <a:latin typeface="Verdana"/>
                <a:cs typeface="Verdana"/>
              </a:rPr>
              <a:t>this information,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bridge </a:t>
            </a:r>
            <a:r>
              <a:rPr sz="2400" dirty="0">
                <a:latin typeface="Verdana"/>
                <a:cs typeface="Verdana"/>
              </a:rPr>
              <a:t>can make a  </a:t>
            </a:r>
            <a:r>
              <a:rPr sz="2400" spc="-10" dirty="0">
                <a:latin typeface="Verdana"/>
                <a:cs typeface="Verdana"/>
              </a:rPr>
              <a:t>decision </a:t>
            </a:r>
            <a:r>
              <a:rPr sz="2400" dirty="0">
                <a:latin typeface="Verdana"/>
                <a:cs typeface="Verdana"/>
              </a:rPr>
              <a:t>whether </a:t>
            </a:r>
            <a:r>
              <a:rPr sz="2400" spc="-5" dirty="0">
                <a:latin typeface="Verdana"/>
                <a:cs typeface="Verdana"/>
              </a:rPr>
              <a:t>to forward the packet across  the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bridge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104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This process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deciding whether </a:t>
            </a:r>
            <a:r>
              <a:rPr sz="2400" dirty="0">
                <a:latin typeface="Verdana"/>
                <a:cs typeface="Verdana"/>
              </a:rPr>
              <a:t>or not</a:t>
            </a:r>
            <a:r>
              <a:rPr sz="2400" spc="7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to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730"/>
              </a:spcBef>
            </a:pPr>
            <a:r>
              <a:rPr sz="2400" spc="-5" dirty="0">
                <a:latin typeface="Verdana"/>
                <a:cs typeface="Verdana"/>
              </a:rPr>
              <a:t>forward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packet is termed "filtering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packets."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59511"/>
            <a:ext cx="4566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Networking</a:t>
            </a:r>
            <a:r>
              <a:rPr sz="3600" spc="-110" dirty="0"/>
              <a:t> </a:t>
            </a:r>
            <a:r>
              <a:rPr sz="3600" dirty="0"/>
              <a:t>Devices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88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69644" y="942605"/>
            <a:ext cx="7322184" cy="241744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800" spc="-15" dirty="0">
                <a:solidFill>
                  <a:srgbClr val="336600"/>
                </a:solidFill>
                <a:latin typeface="Verdana"/>
                <a:cs typeface="Verdana"/>
              </a:rPr>
              <a:t>Translates </a:t>
            </a:r>
            <a:r>
              <a:rPr sz="2800" spc="-5" dirty="0">
                <a:solidFill>
                  <a:srgbClr val="336600"/>
                </a:solidFill>
                <a:latin typeface="Verdana"/>
                <a:cs typeface="Verdana"/>
              </a:rPr>
              <a:t>from </a:t>
            </a:r>
            <a:r>
              <a:rPr sz="2800" spc="-10" dirty="0">
                <a:solidFill>
                  <a:srgbClr val="336600"/>
                </a:solidFill>
                <a:latin typeface="Verdana"/>
                <a:cs typeface="Verdana"/>
              </a:rPr>
              <a:t>one protocol </a:t>
            </a:r>
            <a:r>
              <a:rPr sz="2800" spc="-5" dirty="0">
                <a:solidFill>
                  <a:srgbClr val="336600"/>
                </a:solidFill>
                <a:latin typeface="Verdana"/>
                <a:cs typeface="Verdana"/>
              </a:rPr>
              <a:t>to</a:t>
            </a:r>
            <a:r>
              <a:rPr sz="2800" spc="140" dirty="0">
                <a:solidFill>
                  <a:srgbClr val="3366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Verdana"/>
                <a:cs typeface="Verdana"/>
              </a:rPr>
              <a:t>another</a:t>
            </a:r>
            <a:endParaRPr sz="28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101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Bridges are </a:t>
            </a:r>
            <a:r>
              <a:rPr sz="2400" dirty="0">
                <a:latin typeface="Verdana"/>
                <a:cs typeface="Verdana"/>
              </a:rPr>
              <a:t>store and </a:t>
            </a:r>
            <a:r>
              <a:rPr sz="2400" spc="-5" dirty="0">
                <a:latin typeface="Verdana"/>
                <a:cs typeface="Verdana"/>
              </a:rPr>
              <a:t>forward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devices.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10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They receive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packet </a:t>
            </a:r>
            <a:r>
              <a:rPr sz="2400" dirty="0">
                <a:latin typeface="Verdana"/>
                <a:cs typeface="Verdana"/>
              </a:rPr>
              <a:t>on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spc="-10" dirty="0">
                <a:latin typeface="Verdana"/>
                <a:cs typeface="Verdana"/>
              </a:rPr>
              <a:t>local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segment,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store </a:t>
            </a:r>
            <a:r>
              <a:rPr sz="2400" spc="-10" dirty="0">
                <a:latin typeface="Verdana"/>
                <a:cs typeface="Verdana"/>
              </a:rPr>
              <a:t>it,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wait for the remote segments</a:t>
            </a:r>
            <a:r>
              <a:rPr sz="2400" spc="10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to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735"/>
              </a:spcBef>
            </a:pPr>
            <a:r>
              <a:rPr sz="2400" spc="-5" dirty="0">
                <a:latin typeface="Verdana"/>
                <a:cs typeface="Verdana"/>
              </a:rPr>
              <a:t>be clear </a:t>
            </a:r>
            <a:r>
              <a:rPr sz="2400" dirty="0">
                <a:latin typeface="Verdana"/>
                <a:cs typeface="Verdana"/>
              </a:rPr>
              <a:t>before </a:t>
            </a:r>
            <a:r>
              <a:rPr sz="2400" spc="-5" dirty="0">
                <a:latin typeface="Verdana"/>
                <a:cs typeface="Verdana"/>
              </a:rPr>
              <a:t>forwarding </a:t>
            </a:r>
            <a:r>
              <a:rPr sz="2400" dirty="0">
                <a:latin typeface="Verdana"/>
                <a:cs typeface="Verdana"/>
              </a:rPr>
              <a:t>the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packet.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59511"/>
            <a:ext cx="4566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Networking</a:t>
            </a:r>
            <a:r>
              <a:rPr sz="3600" spc="-110" dirty="0"/>
              <a:t> </a:t>
            </a:r>
            <a:r>
              <a:rPr sz="3600" dirty="0"/>
              <a:t>Devices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69644" y="790205"/>
            <a:ext cx="7020559" cy="281241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800" spc="-10" dirty="0">
                <a:solidFill>
                  <a:srgbClr val="336600"/>
                </a:solidFill>
                <a:latin typeface="Verdana"/>
                <a:cs typeface="Verdana"/>
              </a:rPr>
              <a:t>Reasons </a:t>
            </a:r>
            <a:r>
              <a:rPr sz="2800" spc="-5" dirty="0">
                <a:solidFill>
                  <a:srgbClr val="336600"/>
                </a:solidFill>
                <a:latin typeface="Verdana"/>
                <a:cs typeface="Verdana"/>
              </a:rPr>
              <a:t>to </a:t>
            </a:r>
            <a:r>
              <a:rPr sz="2800" spc="-10" dirty="0">
                <a:solidFill>
                  <a:srgbClr val="336600"/>
                </a:solidFill>
                <a:latin typeface="Verdana"/>
                <a:cs typeface="Verdana"/>
              </a:rPr>
              <a:t>use </a:t>
            </a:r>
            <a:r>
              <a:rPr sz="2800" spc="-5" dirty="0">
                <a:solidFill>
                  <a:srgbClr val="336600"/>
                </a:solidFill>
                <a:latin typeface="Verdana"/>
                <a:cs typeface="Verdana"/>
              </a:rPr>
              <a:t>a</a:t>
            </a:r>
            <a:r>
              <a:rPr sz="2800" spc="65" dirty="0">
                <a:solidFill>
                  <a:srgbClr val="3366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Verdana"/>
                <a:cs typeface="Verdana"/>
              </a:rPr>
              <a:t>Bridge</a:t>
            </a:r>
            <a:endParaRPr sz="28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101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Bandwidth: Reduce traffic by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segmentation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10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Reliability: </a:t>
            </a:r>
            <a:r>
              <a:rPr sz="2400" dirty="0">
                <a:latin typeface="Verdana"/>
                <a:cs typeface="Verdana"/>
              </a:rPr>
              <a:t>If </a:t>
            </a:r>
            <a:r>
              <a:rPr sz="2400" dirty="0">
                <a:latin typeface="Arial"/>
                <a:cs typeface="Arial"/>
              </a:rPr>
              <a:t>1 </a:t>
            </a:r>
            <a:r>
              <a:rPr sz="2400" spc="-5" dirty="0">
                <a:latin typeface="Verdana"/>
                <a:cs typeface="Verdana"/>
              </a:rPr>
              <a:t>segment goes </a:t>
            </a:r>
            <a:r>
              <a:rPr sz="2400" dirty="0">
                <a:latin typeface="Verdana"/>
                <a:cs typeface="Verdana"/>
              </a:rPr>
              <a:t>down, </a:t>
            </a:r>
            <a:r>
              <a:rPr sz="2400" spc="-5" dirty="0">
                <a:latin typeface="Verdana"/>
                <a:cs typeface="Verdana"/>
              </a:rPr>
              <a:t>it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does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not </a:t>
            </a:r>
            <a:r>
              <a:rPr sz="2400" spc="-5" dirty="0">
                <a:latin typeface="Verdana"/>
                <a:cs typeface="Verdana"/>
              </a:rPr>
              <a:t>take down the complete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LAN</a:t>
            </a:r>
            <a:endParaRPr sz="2400">
              <a:latin typeface="Verdana"/>
              <a:cs typeface="Verdana"/>
            </a:endParaRPr>
          </a:p>
          <a:p>
            <a:pPr marL="354965" marR="317500" indent="-342900">
              <a:lnSpc>
                <a:spcPts val="2830"/>
              </a:lnSpc>
              <a:spcBef>
                <a:spcPts val="118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Translation: Translate different </a:t>
            </a:r>
            <a:r>
              <a:rPr sz="2400" dirty="0">
                <a:latin typeface="Verdana"/>
                <a:cs typeface="Verdana"/>
              </a:rPr>
              <a:t>Data </a:t>
            </a:r>
            <a:r>
              <a:rPr sz="2400" spc="-5" dirty="0">
                <a:latin typeface="Verdana"/>
                <a:cs typeface="Verdana"/>
              </a:rPr>
              <a:t>Link  </a:t>
            </a:r>
            <a:r>
              <a:rPr sz="2400" spc="-10" dirty="0">
                <a:latin typeface="Verdana"/>
                <a:cs typeface="Verdana"/>
              </a:rPr>
              <a:t>protocols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3657600"/>
            <a:ext cx="7239000" cy="32003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89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823" y="6253683"/>
            <a:ext cx="844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ngsana New"/>
                <a:cs typeface="Angsana New"/>
              </a:rPr>
              <a:t>9</a:t>
            </a:r>
            <a:endParaRPr sz="1400">
              <a:latin typeface="Angsana New"/>
              <a:cs typeface="Angsana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9119" y="403301"/>
            <a:ext cx="64249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How fast the modem</a:t>
            </a:r>
            <a:r>
              <a:rPr spc="-40" dirty="0"/>
              <a:t> </a:t>
            </a:r>
            <a:r>
              <a:rPr spc="-5" dirty="0"/>
              <a:t>can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9119" y="1004061"/>
            <a:ext cx="68840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3366"/>
                </a:solidFill>
                <a:latin typeface="Verdana"/>
                <a:cs typeface="Verdana"/>
              </a:rPr>
              <a:t>transmit </a:t>
            </a:r>
            <a:r>
              <a:rPr sz="4000" spc="-5" dirty="0">
                <a:solidFill>
                  <a:srgbClr val="003366"/>
                </a:solidFill>
                <a:latin typeface="Verdana"/>
                <a:cs typeface="Verdana"/>
              </a:rPr>
              <a:t>and receive</a:t>
            </a:r>
            <a:r>
              <a:rPr sz="4000" spc="4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4000" spc="-10" dirty="0">
                <a:solidFill>
                  <a:srgbClr val="003366"/>
                </a:solidFill>
                <a:latin typeface="Verdana"/>
                <a:cs typeface="Verdana"/>
              </a:rPr>
              <a:t>data?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2219" y="2013026"/>
            <a:ext cx="7495540" cy="440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855"/>
              </a:lnSpc>
              <a:spcBef>
                <a:spcPts val="1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At </a:t>
            </a:r>
            <a:r>
              <a:rPr sz="2400" spc="-5" dirty="0">
                <a:latin typeface="Verdana"/>
                <a:cs typeface="Verdana"/>
              </a:rPr>
              <a:t>slow rates, </a:t>
            </a:r>
            <a:r>
              <a:rPr sz="2400" dirty="0">
                <a:latin typeface="Verdana"/>
                <a:cs typeface="Verdana"/>
              </a:rPr>
              <a:t>modems are </a:t>
            </a:r>
            <a:r>
              <a:rPr sz="2400" spc="-5" dirty="0">
                <a:latin typeface="Verdana"/>
                <a:cs typeface="Verdana"/>
              </a:rPr>
              <a:t>measured </a:t>
            </a:r>
            <a:r>
              <a:rPr sz="2400" spc="-10" dirty="0">
                <a:latin typeface="Verdana"/>
                <a:cs typeface="Verdana"/>
              </a:rPr>
              <a:t>in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terms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ts val="2855"/>
              </a:lnSpc>
            </a:pP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baud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rates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slowest rate </a:t>
            </a:r>
            <a:r>
              <a:rPr sz="2400" spc="-5" dirty="0">
                <a:latin typeface="Verdana"/>
                <a:cs typeface="Verdana"/>
              </a:rPr>
              <a:t>is </a:t>
            </a:r>
            <a:r>
              <a:rPr sz="2400" spc="-5" dirty="0">
                <a:latin typeface="Arial"/>
                <a:cs typeface="Arial"/>
              </a:rPr>
              <a:t>300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Verdana"/>
                <a:cs typeface="Verdana"/>
              </a:rPr>
              <a:t>baud</a:t>
            </a:r>
            <a:endParaRPr sz="2400">
              <a:latin typeface="Verdana"/>
              <a:cs typeface="Verdana"/>
            </a:endParaRPr>
          </a:p>
          <a:p>
            <a:pPr marL="355600" marR="419100" indent="-342900">
              <a:lnSpc>
                <a:spcPts val="2830"/>
              </a:lnSpc>
              <a:spcBef>
                <a:spcPts val="7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At higher speeds, modems </a:t>
            </a:r>
            <a:r>
              <a:rPr sz="2400" spc="-5" dirty="0">
                <a:latin typeface="Verdana"/>
                <a:cs typeface="Verdana"/>
              </a:rPr>
              <a:t>are </a:t>
            </a:r>
            <a:r>
              <a:rPr sz="2400" dirty="0">
                <a:latin typeface="Verdana"/>
                <a:cs typeface="Verdana"/>
              </a:rPr>
              <a:t>measured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in  </a:t>
            </a:r>
            <a:r>
              <a:rPr sz="2400" spc="-5" dirty="0">
                <a:latin typeface="Verdana"/>
                <a:cs typeface="Verdana"/>
              </a:rPr>
              <a:t>terms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bits per second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(bps)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fastest </a:t>
            </a:r>
            <a:r>
              <a:rPr sz="2400" dirty="0">
                <a:latin typeface="Verdana"/>
                <a:cs typeface="Verdana"/>
              </a:rPr>
              <a:t>modems run at </a:t>
            </a:r>
            <a:r>
              <a:rPr sz="2400" spc="-5" dirty="0">
                <a:latin typeface="Arial"/>
                <a:cs typeface="Arial"/>
              </a:rPr>
              <a:t>57</a:t>
            </a:r>
            <a:r>
              <a:rPr sz="2400" spc="-5" dirty="0">
                <a:latin typeface="Verdana"/>
                <a:cs typeface="Verdana"/>
              </a:rPr>
              <a:t>,</a:t>
            </a:r>
            <a:r>
              <a:rPr sz="2400" spc="-5" dirty="0">
                <a:latin typeface="Arial"/>
                <a:cs typeface="Arial"/>
              </a:rPr>
              <a:t>600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Verdana"/>
                <a:cs typeface="Verdana"/>
              </a:rPr>
              <a:t>bps</a:t>
            </a:r>
            <a:endParaRPr sz="2400">
              <a:latin typeface="Verdana"/>
              <a:cs typeface="Verdana"/>
            </a:endParaRPr>
          </a:p>
          <a:p>
            <a:pPr marL="355600" marR="389890" indent="-342900">
              <a:lnSpc>
                <a:spcPts val="2840"/>
              </a:lnSpc>
              <a:spcBef>
                <a:spcPts val="75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461645" algn="l"/>
                <a:tab pos="462280" algn="l"/>
              </a:tabLst>
            </a:pPr>
            <a:r>
              <a:rPr dirty="0"/>
              <a:t>	</a:t>
            </a:r>
            <a:r>
              <a:rPr sz="2400" spc="-5" dirty="0">
                <a:latin typeface="Verdana"/>
                <a:cs typeface="Verdana"/>
              </a:rPr>
              <a:t>The faster the transmission rate, the </a:t>
            </a:r>
            <a:r>
              <a:rPr sz="2400" dirty="0">
                <a:latin typeface="Verdana"/>
                <a:cs typeface="Verdana"/>
              </a:rPr>
              <a:t>faster  </a:t>
            </a:r>
            <a:r>
              <a:rPr sz="2400" spc="-5" dirty="0">
                <a:latin typeface="Verdana"/>
                <a:cs typeface="Verdana"/>
              </a:rPr>
              <a:t>you can send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10" dirty="0">
                <a:latin typeface="Verdana"/>
                <a:cs typeface="Verdana"/>
              </a:rPr>
              <a:t>receive</a:t>
            </a:r>
            <a:r>
              <a:rPr sz="2400" spc="7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data</a:t>
            </a:r>
            <a:endParaRPr sz="2400">
              <a:latin typeface="Verdana"/>
              <a:cs typeface="Verdana"/>
            </a:endParaRPr>
          </a:p>
          <a:p>
            <a:pPr marL="355600" marR="199390" indent="-342900">
              <a:lnSpc>
                <a:spcPct val="99000"/>
              </a:lnSpc>
              <a:spcBef>
                <a:spcPts val="55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For </a:t>
            </a:r>
            <a:r>
              <a:rPr sz="2400" spc="-5" dirty="0">
                <a:latin typeface="Verdana"/>
                <a:cs typeface="Verdana"/>
              </a:rPr>
              <a:t>example, if the device </a:t>
            </a:r>
            <a:r>
              <a:rPr sz="2400" dirty="0">
                <a:latin typeface="Verdana"/>
                <a:cs typeface="Verdana"/>
              </a:rPr>
              <a:t>sending </a:t>
            </a:r>
            <a:r>
              <a:rPr sz="2400" spc="-5" dirty="0">
                <a:latin typeface="Verdana"/>
                <a:cs typeface="Verdana"/>
              </a:rPr>
              <a:t>data to  </a:t>
            </a:r>
            <a:r>
              <a:rPr sz="2400" dirty="0">
                <a:latin typeface="Verdana"/>
                <a:cs typeface="Verdana"/>
              </a:rPr>
              <a:t>your computer is sending </a:t>
            </a:r>
            <a:r>
              <a:rPr sz="2400" spc="-5" dirty="0">
                <a:latin typeface="Verdana"/>
                <a:cs typeface="Verdana"/>
              </a:rPr>
              <a:t>it </a:t>
            </a:r>
            <a:r>
              <a:rPr sz="2400" dirty="0">
                <a:latin typeface="Verdana"/>
                <a:cs typeface="Verdana"/>
              </a:rPr>
              <a:t>at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-5" dirty="0">
                <a:latin typeface="Verdana"/>
                <a:cs typeface="Verdana"/>
              </a:rPr>
              <a:t>,</a:t>
            </a:r>
            <a:r>
              <a:rPr sz="2400" spc="-5" dirty="0">
                <a:latin typeface="Arial"/>
                <a:cs typeface="Arial"/>
              </a:rPr>
              <a:t>400 </a:t>
            </a:r>
            <a:r>
              <a:rPr sz="2400" dirty="0">
                <a:latin typeface="Verdana"/>
                <a:cs typeface="Verdana"/>
              </a:rPr>
              <a:t>bps, you  must receive </a:t>
            </a:r>
            <a:r>
              <a:rPr sz="2400" spc="-5" dirty="0">
                <a:latin typeface="Verdana"/>
                <a:cs typeface="Verdana"/>
              </a:rPr>
              <a:t>it at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-5" dirty="0">
                <a:latin typeface="Verdana"/>
                <a:cs typeface="Verdana"/>
              </a:rPr>
              <a:t>,</a:t>
            </a:r>
            <a:r>
              <a:rPr sz="2400" spc="-5" dirty="0">
                <a:latin typeface="Arial"/>
                <a:cs typeface="Arial"/>
              </a:rPr>
              <a:t>400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Verdana"/>
                <a:cs typeface="Verdana"/>
              </a:rPr>
              <a:t>bps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59511"/>
            <a:ext cx="4566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Networking</a:t>
            </a:r>
            <a:r>
              <a:rPr sz="3600" spc="-110" dirty="0"/>
              <a:t> </a:t>
            </a:r>
            <a:r>
              <a:rPr sz="3600" dirty="0"/>
              <a:t>Devices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90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69644" y="756746"/>
            <a:ext cx="7597140" cy="4961890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52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Verdana"/>
                <a:cs typeface="Verdana"/>
              </a:rPr>
              <a:t>Gateways</a:t>
            </a:r>
            <a:endParaRPr sz="3200">
              <a:latin typeface="Verdana"/>
              <a:cs typeface="Verdana"/>
            </a:endParaRPr>
          </a:p>
          <a:p>
            <a:pPr marL="354965" marR="471170" indent="-342900">
              <a:lnSpc>
                <a:spcPct val="99000"/>
              </a:lnSpc>
              <a:spcBef>
                <a:spcPts val="108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Gateway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spc="-5" dirty="0">
                <a:latin typeface="Verdana"/>
                <a:cs typeface="Verdana"/>
              </a:rPr>
              <a:t>the Hardware/Software device  that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used </a:t>
            </a:r>
            <a:r>
              <a:rPr sz="2400" spc="-5" dirty="0">
                <a:latin typeface="Verdana"/>
                <a:cs typeface="Verdana"/>
              </a:rPr>
              <a:t>to interconnect </a:t>
            </a:r>
            <a:r>
              <a:rPr sz="2400" dirty="0">
                <a:latin typeface="Verdana"/>
                <a:cs typeface="Verdana"/>
              </a:rPr>
              <a:t>LANs &amp; WANs  using </a:t>
            </a:r>
            <a:r>
              <a:rPr sz="2400" spc="-5" dirty="0">
                <a:latin typeface="Verdana"/>
                <a:cs typeface="Verdana"/>
              </a:rPr>
              <a:t>mainframe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computers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99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Example: DECnet and IBM's</a:t>
            </a:r>
            <a:r>
              <a:rPr sz="2400" spc="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SNA</a:t>
            </a:r>
            <a:endParaRPr sz="2400">
              <a:latin typeface="Verdana"/>
              <a:cs typeface="Verdana"/>
            </a:endParaRPr>
          </a:p>
          <a:p>
            <a:pPr marL="354965" marR="5080" indent="-342900">
              <a:lnSpc>
                <a:spcPts val="2830"/>
              </a:lnSpc>
              <a:spcBef>
                <a:spcPts val="118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Often, the </a:t>
            </a:r>
            <a:r>
              <a:rPr sz="2400" dirty="0">
                <a:latin typeface="Verdana"/>
                <a:cs typeface="Verdana"/>
              </a:rPr>
              <a:t>router </a:t>
            </a:r>
            <a:r>
              <a:rPr sz="2400" spc="-5" dirty="0">
                <a:latin typeface="Verdana"/>
                <a:cs typeface="Verdana"/>
              </a:rPr>
              <a:t>that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used </a:t>
            </a:r>
            <a:r>
              <a:rPr sz="2400" spc="-5" dirty="0">
                <a:latin typeface="Verdana"/>
                <a:cs typeface="Verdana"/>
              </a:rPr>
              <a:t>to connect </a:t>
            </a:r>
            <a:r>
              <a:rPr sz="2400" dirty="0">
                <a:latin typeface="Verdana"/>
                <a:cs typeface="Verdana"/>
              </a:rPr>
              <a:t>a LAN  </a:t>
            </a:r>
            <a:r>
              <a:rPr sz="2400" spc="-5" dirty="0">
                <a:latin typeface="Verdana"/>
                <a:cs typeface="Verdana"/>
              </a:rPr>
              <a:t>to </a:t>
            </a:r>
            <a:r>
              <a:rPr sz="2400" dirty="0">
                <a:latin typeface="Verdana"/>
                <a:cs typeface="Verdana"/>
              </a:rPr>
              <a:t>the </a:t>
            </a:r>
            <a:r>
              <a:rPr sz="2400" spc="-5" dirty="0">
                <a:latin typeface="Verdana"/>
                <a:cs typeface="Verdana"/>
              </a:rPr>
              <a:t>Internet will be </a:t>
            </a:r>
            <a:r>
              <a:rPr sz="2400" spc="-10" dirty="0">
                <a:latin typeface="Verdana"/>
                <a:cs typeface="Verdana"/>
              </a:rPr>
              <a:t>called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10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gateway.</a:t>
            </a:r>
            <a:endParaRPr sz="2400">
              <a:latin typeface="Verdana"/>
              <a:cs typeface="Verdana"/>
            </a:endParaRPr>
          </a:p>
          <a:p>
            <a:pPr marL="354965" marR="43815" indent="-342900">
              <a:lnSpc>
                <a:spcPct val="100000"/>
              </a:lnSpc>
              <a:spcBef>
                <a:spcPts val="96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latin typeface="Verdana"/>
                <a:cs typeface="Verdana"/>
              </a:rPr>
              <a:t>It </a:t>
            </a:r>
            <a:r>
              <a:rPr sz="2400" spc="-5" dirty="0">
                <a:latin typeface="Verdana"/>
                <a:cs typeface="Verdana"/>
              </a:rPr>
              <a:t>will </a:t>
            </a:r>
            <a:r>
              <a:rPr sz="2400" dirty="0">
                <a:latin typeface="Verdana"/>
                <a:cs typeface="Verdana"/>
              </a:rPr>
              <a:t>have added </a:t>
            </a:r>
            <a:r>
              <a:rPr sz="2400" spc="-5" dirty="0">
                <a:latin typeface="Verdana"/>
                <a:cs typeface="Verdana"/>
              </a:rPr>
              <a:t>capability to direct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10" dirty="0">
                <a:latin typeface="Verdana"/>
                <a:cs typeface="Verdana"/>
              </a:rPr>
              <a:t>filter  </a:t>
            </a:r>
            <a:r>
              <a:rPr sz="2400" dirty="0">
                <a:latin typeface="Verdana"/>
                <a:cs typeface="Verdana"/>
              </a:rPr>
              <a:t>higher </a:t>
            </a:r>
            <a:r>
              <a:rPr sz="2400" spc="-5" dirty="0">
                <a:latin typeface="Verdana"/>
                <a:cs typeface="Verdana"/>
              </a:rPr>
              <a:t>layer protocols (layer </a:t>
            </a:r>
            <a:r>
              <a:rPr sz="2400" dirty="0">
                <a:latin typeface="Arial"/>
                <a:cs typeface="Arial"/>
              </a:rPr>
              <a:t>4 </a:t>
            </a:r>
            <a:r>
              <a:rPr sz="2400" dirty="0">
                <a:latin typeface="Verdana"/>
                <a:cs typeface="Verdana"/>
              </a:rPr>
              <a:t>and up) </a:t>
            </a:r>
            <a:r>
              <a:rPr sz="2400" spc="-5" dirty="0">
                <a:latin typeface="Verdana"/>
                <a:cs typeface="Verdana"/>
              </a:rPr>
              <a:t>to  </a:t>
            </a:r>
            <a:r>
              <a:rPr sz="2400" spc="-10" dirty="0">
                <a:latin typeface="Verdana"/>
                <a:cs typeface="Verdana"/>
              </a:rPr>
              <a:t>specific </a:t>
            </a:r>
            <a:r>
              <a:rPr sz="2400" spc="-5" dirty="0">
                <a:latin typeface="Verdana"/>
                <a:cs typeface="Verdana"/>
              </a:rPr>
              <a:t>devices (such </a:t>
            </a:r>
            <a:r>
              <a:rPr sz="2400" dirty="0">
                <a:latin typeface="Verdana"/>
                <a:cs typeface="Verdana"/>
              </a:rPr>
              <a:t>as web </a:t>
            </a:r>
            <a:r>
              <a:rPr sz="2400" spc="-5" dirty="0">
                <a:latin typeface="Verdana"/>
                <a:cs typeface="Verdana"/>
              </a:rPr>
              <a:t>servers,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ftp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730"/>
              </a:spcBef>
            </a:pPr>
            <a:r>
              <a:rPr sz="2400" spc="-5" dirty="0">
                <a:latin typeface="Verdana"/>
                <a:cs typeface="Verdana"/>
              </a:rPr>
              <a:t>servers </a:t>
            </a:r>
            <a:r>
              <a:rPr sz="2400" dirty="0">
                <a:latin typeface="Verdana"/>
                <a:cs typeface="Verdana"/>
              </a:rPr>
              <a:t>and e-mail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servers).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04647"/>
            <a:ext cx="51612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Protocol</a:t>
            </a:r>
            <a:r>
              <a:rPr sz="4400" spc="-50" dirty="0"/>
              <a:t> </a:t>
            </a:r>
            <a:r>
              <a:rPr spc="-5" dirty="0">
                <a:solidFill>
                  <a:srgbClr val="000000"/>
                </a:solidFill>
              </a:rPr>
              <a:t>IEEE-</a:t>
            </a: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802.3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91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1092453"/>
            <a:ext cx="7435215" cy="490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1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IEEE-</a:t>
            </a:r>
            <a:r>
              <a:rPr sz="2400" spc="-5" dirty="0">
                <a:latin typeface="Arial"/>
                <a:cs typeface="Arial"/>
              </a:rPr>
              <a:t>802</a:t>
            </a:r>
            <a:r>
              <a:rPr sz="2400" spc="-5" dirty="0">
                <a:latin typeface="Verdana"/>
                <a:cs typeface="Verdana"/>
              </a:rPr>
              <a:t>.</a:t>
            </a:r>
            <a:r>
              <a:rPr sz="2400" spc="-5" dirty="0">
                <a:latin typeface="Arial"/>
                <a:cs typeface="Arial"/>
              </a:rPr>
              <a:t>3 </a:t>
            </a:r>
            <a:r>
              <a:rPr sz="2400" spc="-5" dirty="0">
                <a:latin typeface="Verdana"/>
                <a:cs typeface="Verdana"/>
              </a:rPr>
              <a:t>Protocol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based on the </a:t>
            </a:r>
            <a:r>
              <a:rPr sz="2400" spc="-5" dirty="0">
                <a:latin typeface="Verdana"/>
                <a:cs typeface="Verdana"/>
              </a:rPr>
              <a:t>Xerox  Network </a:t>
            </a:r>
            <a:r>
              <a:rPr sz="2400" dirty="0">
                <a:latin typeface="Verdana"/>
                <a:cs typeface="Verdana"/>
              </a:rPr>
              <a:t>Standard </a:t>
            </a:r>
            <a:r>
              <a:rPr sz="2400" spc="-5" dirty="0">
                <a:latin typeface="Verdana"/>
                <a:cs typeface="Verdana"/>
              </a:rPr>
              <a:t>(XNS) </a:t>
            </a:r>
            <a:r>
              <a:rPr sz="2400" spc="-10" dirty="0">
                <a:latin typeface="Verdana"/>
                <a:cs typeface="Verdana"/>
              </a:rPr>
              <a:t>called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Ethernet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ts val="2860"/>
              </a:lnSpc>
              <a:spcBef>
                <a:spcPts val="104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These are the four versions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the</a:t>
            </a:r>
            <a:r>
              <a:rPr sz="2400" spc="7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Ethernet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ts val="2860"/>
              </a:lnSpc>
            </a:pPr>
            <a:r>
              <a:rPr sz="2400" spc="-5" dirty="0">
                <a:latin typeface="Verdana"/>
                <a:cs typeface="Verdana"/>
              </a:rPr>
              <a:t>frame</a:t>
            </a:r>
            <a:endParaRPr sz="24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99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Verdana"/>
                <a:cs typeface="Verdana"/>
              </a:rPr>
              <a:t>Ethernet_</a:t>
            </a:r>
            <a:r>
              <a:rPr sz="2400" spc="-5" dirty="0">
                <a:latin typeface="Arial"/>
                <a:cs typeface="Arial"/>
              </a:rPr>
              <a:t>802.2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00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Verdana"/>
                <a:cs typeface="Verdana"/>
              </a:rPr>
              <a:t>Ethernet_</a:t>
            </a:r>
            <a:r>
              <a:rPr sz="2400" spc="-5" dirty="0">
                <a:latin typeface="Arial"/>
                <a:cs typeface="Arial"/>
              </a:rPr>
              <a:t>802.3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010"/>
              </a:spcBef>
              <a:buChar char="–"/>
              <a:tabLst>
                <a:tab pos="756920" algn="l"/>
              </a:tabLst>
            </a:pPr>
            <a:r>
              <a:rPr sz="2400" spc="-10" dirty="0">
                <a:latin typeface="Verdana"/>
                <a:cs typeface="Verdana"/>
              </a:rPr>
              <a:t>Ethernet_II</a:t>
            </a:r>
            <a:endParaRPr sz="24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99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Verdana"/>
                <a:cs typeface="Verdana"/>
              </a:rPr>
              <a:t>Ethernet_SNAP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4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NOTE: The Source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Destination </a:t>
            </a:r>
            <a:r>
              <a:rPr sz="2400" dirty="0">
                <a:latin typeface="Verdana"/>
                <a:cs typeface="Verdana"/>
              </a:rPr>
              <a:t>must have 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same </a:t>
            </a:r>
            <a:r>
              <a:rPr sz="2400" spc="-5" dirty="0">
                <a:latin typeface="Verdana"/>
                <a:cs typeface="Verdana"/>
              </a:rPr>
              <a:t>Ethernet </a:t>
            </a:r>
            <a:r>
              <a:rPr sz="2400" dirty="0">
                <a:latin typeface="Verdana"/>
                <a:cs typeface="Verdana"/>
              </a:rPr>
              <a:t>Frame </a:t>
            </a:r>
            <a:r>
              <a:rPr sz="2400" spc="-5" dirty="0">
                <a:latin typeface="Verdana"/>
                <a:cs typeface="Verdana"/>
              </a:rPr>
              <a:t>type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order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to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720"/>
              </a:spcBef>
            </a:pPr>
            <a:r>
              <a:rPr sz="2400" spc="-5" dirty="0">
                <a:latin typeface="Verdana"/>
                <a:cs typeface="Verdana"/>
              </a:rPr>
              <a:t>communicate.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04647"/>
            <a:ext cx="51612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Protocol</a:t>
            </a:r>
            <a:r>
              <a:rPr sz="4400" spc="-50" dirty="0"/>
              <a:t> </a:t>
            </a:r>
            <a:r>
              <a:rPr spc="-5" dirty="0">
                <a:solidFill>
                  <a:srgbClr val="000000"/>
                </a:solidFill>
              </a:rPr>
              <a:t>IEEE-</a:t>
            </a: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802.3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92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1092454"/>
            <a:ext cx="7575550" cy="4219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13385" indent="-342900">
              <a:lnSpc>
                <a:spcPct val="100000"/>
              </a:lnSpc>
              <a:spcBef>
                <a:spcPts val="9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IEEE </a:t>
            </a:r>
            <a:r>
              <a:rPr sz="2800" dirty="0">
                <a:latin typeface="Arial"/>
                <a:cs typeface="Arial"/>
              </a:rPr>
              <a:t>802</a:t>
            </a:r>
            <a:r>
              <a:rPr sz="2800" dirty="0">
                <a:latin typeface="Verdana"/>
                <a:cs typeface="Verdana"/>
              </a:rPr>
              <a:t>.</a:t>
            </a:r>
            <a:r>
              <a:rPr sz="2800" dirty="0">
                <a:latin typeface="Arial"/>
                <a:cs typeface="Arial"/>
              </a:rPr>
              <a:t>3 </a:t>
            </a:r>
            <a:r>
              <a:rPr sz="2800" spc="-5" dirty="0">
                <a:latin typeface="Verdana"/>
                <a:cs typeface="Verdana"/>
              </a:rPr>
              <a:t>defines </a:t>
            </a:r>
            <a:r>
              <a:rPr sz="2800" dirty="0">
                <a:latin typeface="Verdana"/>
                <a:cs typeface="Verdana"/>
              </a:rPr>
              <a:t>five </a:t>
            </a:r>
            <a:r>
              <a:rPr sz="2800" spc="-5" dirty="0">
                <a:latin typeface="Verdana"/>
                <a:cs typeface="Verdana"/>
              </a:rPr>
              <a:t>media types of  IEEE </a:t>
            </a:r>
            <a:r>
              <a:rPr sz="2800" dirty="0">
                <a:latin typeface="Arial"/>
                <a:cs typeface="Arial"/>
              </a:rPr>
              <a:t>802</a:t>
            </a:r>
            <a:r>
              <a:rPr sz="2800" dirty="0">
                <a:latin typeface="Verdana"/>
                <a:cs typeface="Verdana"/>
              </a:rPr>
              <a:t>.</a:t>
            </a:r>
            <a:r>
              <a:rPr sz="2800" dirty="0">
                <a:latin typeface="Arial"/>
                <a:cs typeface="Arial"/>
              </a:rPr>
              <a:t>3 </a:t>
            </a:r>
            <a:r>
              <a:rPr sz="2800" spc="-5" dirty="0">
                <a:latin typeface="Verdana"/>
                <a:cs typeface="Verdana"/>
              </a:rPr>
              <a:t>Ethernet Types shown  below: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15"/>
              </a:spcBef>
            </a:pPr>
            <a:r>
              <a:rPr sz="2400" spc="-5" dirty="0">
                <a:latin typeface="Arial"/>
                <a:cs typeface="Arial"/>
              </a:rPr>
              <a:t>1. </a:t>
            </a:r>
            <a:r>
              <a:rPr sz="2400" b="1" dirty="0">
                <a:solidFill>
                  <a:srgbClr val="336600"/>
                </a:solidFill>
                <a:latin typeface="Verdana"/>
                <a:cs typeface="Verdana"/>
              </a:rPr>
              <a:t>IEEE 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802</a:t>
            </a:r>
            <a:r>
              <a:rPr sz="2400" b="1" dirty="0">
                <a:solidFill>
                  <a:srgbClr val="336600"/>
                </a:solidFill>
                <a:latin typeface="Verdana"/>
                <a:cs typeface="Verdana"/>
              </a:rPr>
              <a:t>.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3 </a:t>
            </a:r>
            <a:r>
              <a:rPr sz="2400" b="1" dirty="0">
                <a:solidFill>
                  <a:srgbClr val="336600"/>
                </a:solidFill>
                <a:latin typeface="Verdana"/>
                <a:cs typeface="Verdana"/>
              </a:rPr>
              <a:t>- 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10</a:t>
            </a:r>
            <a:r>
              <a:rPr sz="2400" b="1" spc="-5" dirty="0">
                <a:solidFill>
                  <a:srgbClr val="336600"/>
                </a:solidFill>
                <a:latin typeface="Verdana"/>
                <a:cs typeface="Verdana"/>
              </a:rPr>
              <a:t>Base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5 </a:t>
            </a:r>
            <a:r>
              <a:rPr sz="2400" spc="-5" dirty="0">
                <a:latin typeface="Verdana"/>
                <a:cs typeface="Verdana"/>
              </a:rPr>
              <a:t>(Thick Coax)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used  only as </a:t>
            </a:r>
            <a:r>
              <a:rPr sz="2400" spc="-5" dirty="0">
                <a:latin typeface="Verdana"/>
                <a:cs typeface="Verdana"/>
              </a:rPr>
              <a:t>backbones to networks. Backbones are  </a:t>
            </a:r>
            <a:r>
              <a:rPr sz="2400" spc="-10" dirty="0">
                <a:latin typeface="Verdana"/>
                <a:cs typeface="Verdana"/>
              </a:rPr>
              <a:t>lines </a:t>
            </a:r>
            <a:r>
              <a:rPr sz="2400" spc="-5" dirty="0">
                <a:latin typeface="Verdana"/>
                <a:cs typeface="Verdana"/>
              </a:rPr>
              <a:t>that </a:t>
            </a:r>
            <a:r>
              <a:rPr sz="2400" dirty="0">
                <a:latin typeface="Verdana"/>
                <a:cs typeface="Verdana"/>
              </a:rPr>
              <a:t>connect </a:t>
            </a:r>
            <a:r>
              <a:rPr sz="2400" spc="-5" dirty="0">
                <a:latin typeface="Verdana"/>
                <a:cs typeface="Verdana"/>
              </a:rPr>
              <a:t>buildings </a:t>
            </a:r>
            <a:r>
              <a:rPr sz="2400" dirty="0">
                <a:latin typeface="Verdana"/>
                <a:cs typeface="Verdana"/>
              </a:rPr>
              <a:t>&amp; </a:t>
            </a:r>
            <a:r>
              <a:rPr sz="2400" spc="-5" dirty="0">
                <a:latin typeface="Verdana"/>
                <a:cs typeface="Verdana"/>
              </a:rPr>
              <a:t>network  </a:t>
            </a:r>
            <a:r>
              <a:rPr sz="2400" dirty="0">
                <a:latin typeface="Verdana"/>
                <a:cs typeface="Verdana"/>
              </a:rPr>
              <a:t>equipment </a:t>
            </a:r>
            <a:r>
              <a:rPr sz="2400" spc="-5" dirty="0">
                <a:latin typeface="Verdana"/>
                <a:cs typeface="Verdana"/>
              </a:rPr>
              <a:t>together (such </a:t>
            </a:r>
            <a:r>
              <a:rPr sz="2400" dirty="0">
                <a:latin typeface="Verdana"/>
                <a:cs typeface="Verdana"/>
              </a:rPr>
              <a:t>as </a:t>
            </a:r>
            <a:r>
              <a:rPr sz="2400" spc="-5" dirty="0">
                <a:latin typeface="Verdana"/>
                <a:cs typeface="Verdana"/>
              </a:rPr>
              <a:t>Bridges, Routers,  Hubs, Concentrators, Gateways,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etc.).</a:t>
            </a:r>
            <a:endParaRPr sz="2400">
              <a:latin typeface="Verdana"/>
              <a:cs typeface="Verdana"/>
            </a:endParaRPr>
          </a:p>
          <a:p>
            <a:pPr marL="355600" marR="316865">
              <a:lnSpc>
                <a:spcPct val="127000"/>
              </a:lnSpc>
              <a:spcBef>
                <a:spcPts val="225"/>
              </a:spcBef>
            </a:pPr>
            <a:r>
              <a:rPr sz="2400" spc="-5" dirty="0">
                <a:latin typeface="Arial"/>
                <a:cs typeface="Arial"/>
              </a:rPr>
              <a:t>10</a:t>
            </a:r>
            <a:r>
              <a:rPr sz="2400" spc="-5" dirty="0">
                <a:latin typeface="Verdana"/>
                <a:cs typeface="Verdana"/>
              </a:rPr>
              <a:t>Base</a:t>
            </a:r>
            <a:r>
              <a:rPr sz="2400" spc="-5" dirty="0">
                <a:latin typeface="Arial"/>
                <a:cs typeface="Arial"/>
              </a:rPr>
              <a:t>5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now </a:t>
            </a:r>
            <a:r>
              <a:rPr sz="2400" spc="-5" dirty="0">
                <a:latin typeface="Verdana"/>
                <a:cs typeface="Verdana"/>
              </a:rPr>
              <a:t>being replaced by </a:t>
            </a:r>
            <a:r>
              <a:rPr sz="2400" dirty="0">
                <a:latin typeface="Verdana"/>
                <a:cs typeface="Verdana"/>
              </a:rPr>
              <a:t>either </a:t>
            </a:r>
            <a:r>
              <a:rPr sz="2400" spc="-5" dirty="0">
                <a:latin typeface="Verdana"/>
                <a:cs typeface="Verdana"/>
              </a:rPr>
              <a:t>Thin  Coax </a:t>
            </a:r>
            <a:r>
              <a:rPr sz="2400" dirty="0">
                <a:latin typeface="Verdana"/>
                <a:cs typeface="Verdana"/>
              </a:rPr>
              <a:t>or fiber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optics.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04647"/>
            <a:ext cx="51612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Protocol</a:t>
            </a:r>
            <a:r>
              <a:rPr sz="4400" spc="-50" dirty="0"/>
              <a:t> </a:t>
            </a:r>
            <a:r>
              <a:rPr spc="-5" dirty="0">
                <a:solidFill>
                  <a:srgbClr val="000000"/>
                </a:solidFill>
              </a:rPr>
              <a:t>IEEE-</a:t>
            </a: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802.3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93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1092453"/>
            <a:ext cx="7340600" cy="428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335" marR="242570" indent="-267335">
              <a:lnSpc>
                <a:spcPct val="100000"/>
              </a:lnSpc>
              <a:spcBef>
                <a:spcPts val="100"/>
              </a:spcBef>
              <a:buSzPct val="96000"/>
              <a:buFont typeface="Arial"/>
              <a:buAutoNum type="arabicPeriod" startAt="2"/>
              <a:tabLst>
                <a:tab pos="267335" algn="l"/>
              </a:tabLst>
            </a:pPr>
            <a:r>
              <a:rPr sz="2400" b="1" dirty="0">
                <a:latin typeface="Verdana"/>
                <a:cs typeface="Verdana"/>
              </a:rPr>
              <a:t>IEEE </a:t>
            </a:r>
            <a:r>
              <a:rPr sz="2400" b="1" spc="-5" dirty="0">
                <a:latin typeface="Arial"/>
                <a:cs typeface="Arial"/>
              </a:rPr>
              <a:t>802</a:t>
            </a:r>
            <a:r>
              <a:rPr sz="2400" b="1" spc="-5" dirty="0">
                <a:latin typeface="Verdana"/>
                <a:cs typeface="Verdana"/>
              </a:rPr>
              <a:t>.</a:t>
            </a:r>
            <a:r>
              <a:rPr sz="2400" b="1" spc="-5" dirty="0">
                <a:latin typeface="Arial"/>
                <a:cs typeface="Arial"/>
              </a:rPr>
              <a:t>3</a:t>
            </a:r>
            <a:r>
              <a:rPr sz="2400" b="1" spc="-5" dirty="0">
                <a:latin typeface="Verdana"/>
                <a:cs typeface="Verdana"/>
              </a:rPr>
              <a:t>a </a:t>
            </a:r>
            <a:r>
              <a:rPr sz="2400" b="1" dirty="0">
                <a:latin typeface="Verdana"/>
                <a:cs typeface="Verdana"/>
              </a:rPr>
              <a:t>- </a:t>
            </a:r>
            <a:r>
              <a:rPr sz="2400" b="1" spc="-5" dirty="0">
                <a:latin typeface="Arial"/>
                <a:cs typeface="Arial"/>
              </a:rPr>
              <a:t>10</a:t>
            </a:r>
            <a:r>
              <a:rPr sz="2400" b="1" spc="-5" dirty="0">
                <a:latin typeface="Verdana"/>
                <a:cs typeface="Verdana"/>
              </a:rPr>
              <a:t>Base</a:t>
            </a:r>
            <a:r>
              <a:rPr sz="2400" b="1" spc="-5" dirty="0">
                <a:latin typeface="Arial"/>
                <a:cs typeface="Arial"/>
              </a:rPr>
              <a:t>2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commonly used </a:t>
            </a:r>
            <a:r>
              <a:rPr sz="2400" spc="-10" dirty="0">
                <a:latin typeface="Verdana"/>
                <a:cs typeface="Verdana"/>
              </a:rPr>
              <a:t>in  </a:t>
            </a:r>
            <a:r>
              <a:rPr sz="2400" dirty="0">
                <a:latin typeface="Verdana"/>
                <a:cs typeface="Verdana"/>
              </a:rPr>
              <a:t>new </a:t>
            </a:r>
            <a:r>
              <a:rPr sz="2400" spc="-10" dirty="0">
                <a:latin typeface="Verdana"/>
                <a:cs typeface="Verdana"/>
              </a:rPr>
              <a:t>installations </a:t>
            </a:r>
            <a:r>
              <a:rPr sz="2400" dirty="0">
                <a:latin typeface="Verdana"/>
                <a:cs typeface="Verdana"/>
              </a:rPr>
              <a:t>as a </a:t>
            </a:r>
            <a:r>
              <a:rPr sz="2400" spc="-5" dirty="0">
                <a:latin typeface="Verdana"/>
                <a:cs typeface="Verdana"/>
              </a:rPr>
              <a:t>backbone to connect  buildings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network </a:t>
            </a:r>
            <a:r>
              <a:rPr sz="2400" dirty="0">
                <a:latin typeface="Verdana"/>
                <a:cs typeface="Verdana"/>
              </a:rPr>
              <a:t>equipment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together.</a:t>
            </a:r>
            <a:endParaRPr sz="2400">
              <a:latin typeface="Verdana"/>
              <a:cs typeface="Verdana"/>
            </a:endParaRPr>
          </a:p>
          <a:p>
            <a:pPr marL="355600" marR="235585">
              <a:lnSpc>
                <a:spcPct val="101000"/>
              </a:lnSpc>
              <a:spcBef>
                <a:spcPts val="970"/>
              </a:spcBef>
            </a:pPr>
            <a:r>
              <a:rPr sz="2400" spc="-5" dirty="0">
                <a:latin typeface="Arial"/>
                <a:cs typeface="Arial"/>
              </a:rPr>
              <a:t>10</a:t>
            </a:r>
            <a:r>
              <a:rPr sz="2400" spc="-5" dirty="0">
                <a:latin typeface="Verdana"/>
                <a:cs typeface="Verdana"/>
              </a:rPr>
              <a:t>Base</a:t>
            </a:r>
            <a:r>
              <a:rPr sz="2400" spc="-5" dirty="0">
                <a:latin typeface="Arial"/>
                <a:cs typeface="Arial"/>
              </a:rPr>
              <a:t>2 </a:t>
            </a:r>
            <a:r>
              <a:rPr sz="2400" spc="-5" dirty="0">
                <a:latin typeface="Verdana"/>
                <a:cs typeface="Verdana"/>
              </a:rPr>
              <a:t>(Thin </a:t>
            </a:r>
            <a:r>
              <a:rPr sz="2400" dirty="0">
                <a:latin typeface="Verdana"/>
                <a:cs typeface="Verdana"/>
              </a:rPr>
              <a:t>Coax)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spc="-5" dirty="0">
                <a:latin typeface="Verdana"/>
                <a:cs typeface="Verdana"/>
              </a:rPr>
              <a:t>also </a:t>
            </a:r>
            <a:r>
              <a:rPr sz="2400" dirty="0">
                <a:latin typeface="Verdana"/>
                <a:cs typeface="Verdana"/>
              </a:rPr>
              <a:t>used to connect  </a:t>
            </a:r>
            <a:r>
              <a:rPr sz="2400" spc="-5" dirty="0">
                <a:latin typeface="Verdana"/>
                <a:cs typeface="Verdana"/>
              </a:rPr>
              <a:t>work stations together, </a:t>
            </a:r>
            <a:r>
              <a:rPr sz="2400" dirty="0">
                <a:latin typeface="Verdana"/>
                <a:cs typeface="Verdana"/>
              </a:rPr>
              <a:t>but </a:t>
            </a:r>
            <a:r>
              <a:rPr sz="2400" spc="-5" dirty="0">
                <a:latin typeface="Verdana"/>
                <a:cs typeface="Verdana"/>
              </a:rPr>
              <a:t>the</a:t>
            </a:r>
            <a:r>
              <a:rPr sz="2400" spc="6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preferred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735"/>
              </a:spcBef>
            </a:pPr>
            <a:r>
              <a:rPr sz="2400" spc="-5" dirty="0">
                <a:latin typeface="Verdana"/>
                <a:cs typeface="Verdana"/>
              </a:rPr>
              <a:t>choice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spc="5" dirty="0">
                <a:latin typeface="Verdana"/>
                <a:cs typeface="Verdana"/>
              </a:rPr>
              <a:t>to </a:t>
            </a:r>
            <a:r>
              <a:rPr sz="2400" dirty="0">
                <a:latin typeface="Verdana"/>
                <a:cs typeface="Verdana"/>
              </a:rPr>
              <a:t>use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400" spc="-5" dirty="0">
                <a:latin typeface="Verdana"/>
                <a:cs typeface="Verdana"/>
              </a:rPr>
              <a:t>BaseT.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190"/>
              </a:spcBef>
              <a:buSzPct val="96000"/>
              <a:buFont typeface="Arial"/>
              <a:buAutoNum type="arabicPeriod" startAt="3"/>
              <a:tabLst>
                <a:tab pos="355600" algn="l"/>
              </a:tabLst>
            </a:pPr>
            <a:r>
              <a:rPr sz="2400" b="1" dirty="0">
                <a:latin typeface="Verdana"/>
                <a:cs typeface="Verdana"/>
              </a:rPr>
              <a:t>IEEE </a:t>
            </a:r>
            <a:r>
              <a:rPr sz="2400" b="1" spc="-5" dirty="0">
                <a:latin typeface="Arial"/>
                <a:cs typeface="Arial"/>
              </a:rPr>
              <a:t>802</a:t>
            </a:r>
            <a:r>
              <a:rPr sz="2400" b="1" spc="-5" dirty="0">
                <a:latin typeface="Verdana"/>
                <a:cs typeface="Verdana"/>
              </a:rPr>
              <a:t>.</a:t>
            </a:r>
            <a:r>
              <a:rPr sz="2400" b="1" spc="-5" dirty="0">
                <a:latin typeface="Arial"/>
                <a:cs typeface="Arial"/>
              </a:rPr>
              <a:t>3</a:t>
            </a:r>
            <a:r>
              <a:rPr sz="2400" b="1" spc="-5" dirty="0">
                <a:latin typeface="Verdana"/>
                <a:cs typeface="Verdana"/>
              </a:rPr>
              <a:t>b </a:t>
            </a:r>
            <a:r>
              <a:rPr sz="2400" b="1" dirty="0">
                <a:latin typeface="Verdana"/>
                <a:cs typeface="Verdana"/>
              </a:rPr>
              <a:t>- </a:t>
            </a:r>
            <a:r>
              <a:rPr sz="2400" b="1" spc="-5" dirty="0">
                <a:latin typeface="Arial"/>
                <a:cs typeface="Arial"/>
              </a:rPr>
              <a:t>10</a:t>
            </a:r>
            <a:r>
              <a:rPr sz="2400" b="1" spc="-5" dirty="0">
                <a:latin typeface="Verdana"/>
                <a:cs typeface="Verdana"/>
              </a:rPr>
              <a:t>Broad</a:t>
            </a:r>
            <a:r>
              <a:rPr sz="2400" b="1" spc="-5" dirty="0">
                <a:latin typeface="Arial"/>
                <a:cs typeface="Arial"/>
              </a:rPr>
              <a:t>36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rarely used; </a:t>
            </a:r>
            <a:r>
              <a:rPr sz="2400" spc="-10" dirty="0">
                <a:latin typeface="Verdana"/>
                <a:cs typeface="Verdana"/>
              </a:rPr>
              <a:t>it  combines </a:t>
            </a:r>
            <a:r>
              <a:rPr sz="2400" spc="-5" dirty="0">
                <a:latin typeface="Verdana"/>
                <a:cs typeface="Verdana"/>
              </a:rPr>
              <a:t>analog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digital signals</a:t>
            </a:r>
            <a:r>
              <a:rPr sz="2400" spc="9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together.</a:t>
            </a:r>
            <a:endParaRPr sz="2400">
              <a:latin typeface="Verdana"/>
              <a:cs typeface="Verdana"/>
            </a:endParaRPr>
          </a:p>
          <a:p>
            <a:pPr marL="355600" marR="329565">
              <a:lnSpc>
                <a:spcPct val="125000"/>
              </a:lnSpc>
              <a:spcBef>
                <a:spcPts val="320"/>
              </a:spcBef>
            </a:pPr>
            <a:r>
              <a:rPr sz="2400" spc="-5" dirty="0">
                <a:latin typeface="Verdana"/>
                <a:cs typeface="Verdana"/>
              </a:rPr>
              <a:t>Broadband </a:t>
            </a:r>
            <a:r>
              <a:rPr sz="2400" dirty="0">
                <a:latin typeface="Verdana"/>
                <a:cs typeface="Verdana"/>
              </a:rPr>
              <a:t>means </a:t>
            </a:r>
            <a:r>
              <a:rPr sz="2400" spc="-5" dirty="0">
                <a:latin typeface="Verdana"/>
                <a:cs typeface="Verdana"/>
              </a:rPr>
              <a:t>that </a:t>
            </a:r>
            <a:r>
              <a:rPr sz="2400" dirty="0">
                <a:latin typeface="Verdana"/>
                <a:cs typeface="Verdana"/>
              </a:rPr>
              <a:t>a mixture of </a:t>
            </a:r>
            <a:r>
              <a:rPr sz="2400" spc="-5" dirty="0">
                <a:latin typeface="Verdana"/>
                <a:cs typeface="Verdana"/>
              </a:rPr>
              <a:t>signals  can be </a:t>
            </a:r>
            <a:r>
              <a:rPr sz="2400" dirty="0">
                <a:latin typeface="Verdana"/>
                <a:cs typeface="Verdana"/>
              </a:rPr>
              <a:t>sent on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same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medium.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104647"/>
            <a:ext cx="51612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Protocol</a:t>
            </a:r>
            <a:r>
              <a:rPr sz="4400" spc="-50" dirty="0"/>
              <a:t> </a:t>
            </a:r>
            <a:r>
              <a:rPr spc="-5" dirty="0">
                <a:solidFill>
                  <a:srgbClr val="000000"/>
                </a:solidFill>
              </a:rPr>
              <a:t>IEEE-</a:t>
            </a: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802.3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94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1092453"/>
            <a:ext cx="7493634" cy="293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AutoNum type="arabicPeriod" startAt="4"/>
              <a:tabLst>
                <a:tab pos="355600" algn="l"/>
              </a:tabLst>
            </a:pPr>
            <a:r>
              <a:rPr sz="2400" b="1" dirty="0">
                <a:latin typeface="Verdana"/>
                <a:cs typeface="Verdana"/>
              </a:rPr>
              <a:t>IEEE </a:t>
            </a:r>
            <a:r>
              <a:rPr sz="2400" b="1" spc="-5" dirty="0">
                <a:latin typeface="Arial"/>
                <a:cs typeface="Arial"/>
              </a:rPr>
              <a:t>802</a:t>
            </a:r>
            <a:r>
              <a:rPr sz="2400" b="1" spc="-5" dirty="0">
                <a:latin typeface="Verdana"/>
                <a:cs typeface="Verdana"/>
              </a:rPr>
              <a:t>.</a:t>
            </a:r>
            <a:r>
              <a:rPr sz="2400" b="1" spc="-5" dirty="0">
                <a:latin typeface="Arial"/>
                <a:cs typeface="Arial"/>
              </a:rPr>
              <a:t>3</a:t>
            </a:r>
            <a:r>
              <a:rPr sz="2400" b="1" spc="-5" dirty="0">
                <a:latin typeface="Verdana"/>
                <a:cs typeface="Verdana"/>
              </a:rPr>
              <a:t>e </a:t>
            </a:r>
            <a:r>
              <a:rPr sz="2400" b="1" dirty="0">
                <a:latin typeface="Verdana"/>
                <a:cs typeface="Verdana"/>
              </a:rPr>
              <a:t>- </a:t>
            </a:r>
            <a:r>
              <a:rPr sz="2400" b="1" dirty="0">
                <a:latin typeface="Arial"/>
                <a:cs typeface="Arial"/>
              </a:rPr>
              <a:t>1 </a:t>
            </a:r>
            <a:r>
              <a:rPr sz="2400" b="1" spc="-5" dirty="0">
                <a:latin typeface="Verdana"/>
                <a:cs typeface="Verdana"/>
              </a:rPr>
              <a:t>Base </a:t>
            </a:r>
            <a:r>
              <a:rPr sz="2400" b="1" dirty="0">
                <a:latin typeface="Arial"/>
                <a:cs typeface="Arial"/>
              </a:rPr>
              <a:t>5 </a:t>
            </a:r>
            <a:r>
              <a:rPr sz="2400" b="1" spc="-10" dirty="0">
                <a:latin typeface="Verdana"/>
                <a:cs typeface="Verdana"/>
              </a:rPr>
              <a:t>StarLAN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a slow </a:t>
            </a:r>
            <a:r>
              <a:rPr sz="2400" dirty="0">
                <a:latin typeface="Arial"/>
                <a:cs typeface="Arial"/>
              </a:rPr>
              <a:t>1  </a:t>
            </a:r>
            <a:r>
              <a:rPr sz="2400" dirty="0">
                <a:latin typeface="Verdana"/>
                <a:cs typeface="Verdana"/>
              </a:rPr>
              <a:t>Mbps standard </a:t>
            </a:r>
            <a:r>
              <a:rPr sz="2400" spc="-5" dirty="0">
                <a:latin typeface="Verdana"/>
                <a:cs typeface="Verdana"/>
              </a:rPr>
              <a:t>that </a:t>
            </a:r>
            <a:r>
              <a:rPr sz="2400" dirty="0">
                <a:latin typeface="Verdana"/>
                <a:cs typeface="Verdana"/>
              </a:rPr>
              <a:t>has </a:t>
            </a:r>
            <a:r>
              <a:rPr sz="2400" spc="-5" dirty="0">
                <a:latin typeface="Verdana"/>
                <a:cs typeface="Verdana"/>
              </a:rPr>
              <a:t>been replaced by Thin  Coax </a:t>
            </a:r>
            <a:r>
              <a:rPr sz="2400" dirty="0">
                <a:latin typeface="Verdana"/>
                <a:cs typeface="Verdana"/>
              </a:rPr>
              <a:t>or </a:t>
            </a:r>
            <a:r>
              <a:rPr sz="2400" spc="-5" dirty="0">
                <a:latin typeface="Verdana"/>
                <a:cs typeface="Verdana"/>
              </a:rPr>
              <a:t>Twisted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Pair.</a:t>
            </a:r>
            <a:endParaRPr sz="2400">
              <a:latin typeface="Verdana"/>
              <a:cs typeface="Verdana"/>
            </a:endParaRPr>
          </a:p>
          <a:p>
            <a:pPr marL="355600" marR="335280" indent="-342900">
              <a:lnSpc>
                <a:spcPct val="100000"/>
              </a:lnSpc>
              <a:spcBef>
                <a:spcPts val="1010"/>
              </a:spcBef>
              <a:buFont typeface="Arial"/>
              <a:buAutoNum type="arabicPeriod" startAt="4"/>
              <a:tabLst>
                <a:tab pos="355600" algn="l"/>
              </a:tabLst>
            </a:pPr>
            <a:r>
              <a:rPr sz="2400" b="1" dirty="0">
                <a:latin typeface="Verdana"/>
                <a:cs typeface="Verdana"/>
              </a:rPr>
              <a:t>IEEE </a:t>
            </a:r>
            <a:r>
              <a:rPr sz="2400" b="1" spc="-5" dirty="0">
                <a:latin typeface="Arial"/>
                <a:cs typeface="Arial"/>
              </a:rPr>
              <a:t>802</a:t>
            </a:r>
            <a:r>
              <a:rPr sz="2400" b="1" spc="-5" dirty="0">
                <a:latin typeface="Verdana"/>
                <a:cs typeface="Verdana"/>
              </a:rPr>
              <a:t>.</a:t>
            </a:r>
            <a:r>
              <a:rPr sz="2400" b="1" spc="-5" dirty="0">
                <a:latin typeface="Arial"/>
                <a:cs typeface="Arial"/>
              </a:rPr>
              <a:t>3</a:t>
            </a:r>
            <a:r>
              <a:rPr sz="2400" b="1" spc="-5" dirty="0">
                <a:latin typeface="Verdana"/>
                <a:cs typeface="Verdana"/>
              </a:rPr>
              <a:t>i </a:t>
            </a:r>
            <a:r>
              <a:rPr sz="2400" b="1" dirty="0">
                <a:latin typeface="Verdana"/>
                <a:cs typeface="Verdana"/>
              </a:rPr>
              <a:t>- </a:t>
            </a:r>
            <a:r>
              <a:rPr sz="2400" b="1" spc="-5" dirty="0">
                <a:latin typeface="Arial"/>
                <a:cs typeface="Arial"/>
              </a:rPr>
              <a:t>10</a:t>
            </a:r>
            <a:r>
              <a:rPr sz="2400" b="1" spc="-5" dirty="0">
                <a:latin typeface="Verdana"/>
                <a:cs typeface="Verdana"/>
              </a:rPr>
              <a:t>BaseT </a:t>
            </a:r>
            <a:r>
              <a:rPr sz="2400" spc="-5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commonly used to  </a:t>
            </a:r>
            <a:r>
              <a:rPr sz="2400" spc="-5" dirty="0">
                <a:latin typeface="Verdana"/>
                <a:cs typeface="Verdana"/>
              </a:rPr>
              <a:t>connect workstations to network</a:t>
            </a:r>
            <a:r>
              <a:rPr sz="2400" spc="9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hubs.</a:t>
            </a:r>
            <a:endParaRPr sz="2400">
              <a:latin typeface="Verdana"/>
              <a:cs typeface="Verdana"/>
            </a:endParaRPr>
          </a:p>
          <a:p>
            <a:pPr marL="355600" marR="306705">
              <a:lnSpc>
                <a:spcPct val="127000"/>
              </a:lnSpc>
              <a:spcBef>
                <a:spcPts val="225"/>
              </a:spcBef>
            </a:pP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network hubs can use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400" spc="-5" dirty="0">
                <a:latin typeface="Verdana"/>
                <a:cs typeface="Verdana"/>
              </a:rPr>
              <a:t>BaseT (Twisted  Pair) </a:t>
            </a:r>
            <a:r>
              <a:rPr sz="2400" dirty="0">
                <a:latin typeface="Verdana"/>
                <a:cs typeface="Verdana"/>
              </a:rPr>
              <a:t>to connect </a:t>
            </a:r>
            <a:r>
              <a:rPr sz="2400" spc="5" dirty="0">
                <a:latin typeface="Verdana"/>
                <a:cs typeface="Verdana"/>
              </a:rPr>
              <a:t>to </a:t>
            </a:r>
            <a:r>
              <a:rPr sz="2400" dirty="0">
                <a:latin typeface="Verdana"/>
                <a:cs typeface="Verdana"/>
              </a:rPr>
              <a:t>other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Hubs.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731265"/>
            <a:ext cx="6998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8230" algn="l"/>
              </a:tabLst>
            </a:pPr>
            <a:r>
              <a:rPr sz="3600" dirty="0">
                <a:latin typeface="Arial"/>
                <a:cs typeface="Arial"/>
              </a:rPr>
              <a:t>10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-5" dirty="0"/>
              <a:t>Base</a:t>
            </a:r>
            <a:r>
              <a:rPr sz="3600" dirty="0"/>
              <a:t> T	</a:t>
            </a:r>
            <a:r>
              <a:rPr sz="3600" spc="-5" dirty="0"/>
              <a:t>(Twisted </a:t>
            </a:r>
            <a:r>
              <a:rPr sz="3600" spc="-10" dirty="0"/>
              <a:t>Pair</a:t>
            </a:r>
            <a:r>
              <a:rPr sz="3600" spc="-85" dirty="0"/>
              <a:t> </a:t>
            </a:r>
            <a:r>
              <a:rPr sz="3600" dirty="0"/>
              <a:t>Cable)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95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22044" y="1625853"/>
            <a:ext cx="7433945" cy="465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375285" indent="-342900">
              <a:lnSpc>
                <a:spcPct val="100000"/>
              </a:lnSpc>
              <a:spcBef>
                <a:spcPts val="1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10</a:t>
            </a:r>
            <a:r>
              <a:rPr sz="2400" spc="-5" dirty="0">
                <a:latin typeface="Verdana"/>
                <a:cs typeface="Verdana"/>
              </a:rPr>
              <a:t>BaseT </a:t>
            </a:r>
            <a:r>
              <a:rPr sz="2400" dirty="0">
                <a:latin typeface="Verdana"/>
                <a:cs typeface="Verdana"/>
              </a:rPr>
              <a:t>uses </a:t>
            </a:r>
            <a:r>
              <a:rPr sz="2400" spc="-5" dirty="0">
                <a:latin typeface="Verdana"/>
                <a:cs typeface="Verdana"/>
              </a:rPr>
              <a:t>unshielded twisted pair (UTP)  cable.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101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cable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spc="-5" dirty="0">
                <a:latin typeface="Verdana"/>
                <a:cs typeface="Verdana"/>
              </a:rPr>
              <a:t>flexible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easy to work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with.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ts val="2865"/>
              </a:lnSpc>
              <a:spcBef>
                <a:spcPts val="103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cable </a:t>
            </a:r>
            <a:r>
              <a:rPr sz="2400" dirty="0">
                <a:latin typeface="Verdana"/>
                <a:cs typeface="Verdana"/>
              </a:rPr>
              <a:t>has a </a:t>
            </a:r>
            <a:r>
              <a:rPr sz="2400" spc="-5" dirty="0">
                <a:latin typeface="Verdana"/>
                <a:cs typeface="Verdana"/>
              </a:rPr>
              <a:t>characteristic impedance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ts val="2865"/>
              </a:lnSpc>
            </a:pPr>
            <a:r>
              <a:rPr sz="2400" spc="-5" dirty="0">
                <a:latin typeface="Arial"/>
                <a:cs typeface="Arial"/>
              </a:rPr>
              <a:t>100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Verdana"/>
                <a:cs typeface="Verdana"/>
              </a:rPr>
              <a:t>ohms.</a:t>
            </a:r>
            <a:endParaRPr sz="2400">
              <a:latin typeface="Verdana"/>
              <a:cs typeface="Verdana"/>
            </a:endParaRPr>
          </a:p>
          <a:p>
            <a:pPr marL="354965" marR="377825" indent="-342900">
              <a:lnSpc>
                <a:spcPct val="100000"/>
              </a:lnSpc>
              <a:spcBef>
                <a:spcPts val="10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There are </a:t>
            </a:r>
            <a:r>
              <a:rPr sz="2400" dirty="0">
                <a:latin typeface="Arial"/>
                <a:cs typeface="Arial"/>
              </a:rPr>
              <a:t>2 </a:t>
            </a:r>
            <a:r>
              <a:rPr sz="2400" spc="-5" dirty="0">
                <a:latin typeface="Verdana"/>
                <a:cs typeface="Verdana"/>
              </a:rPr>
              <a:t>pairs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twisted wires </a:t>
            </a:r>
            <a:r>
              <a:rPr sz="2400" dirty="0">
                <a:latin typeface="Verdana"/>
                <a:cs typeface="Verdana"/>
              </a:rPr>
              <a:t>used </a:t>
            </a:r>
            <a:r>
              <a:rPr sz="2400" spc="-5" dirty="0">
                <a:latin typeface="Verdana"/>
                <a:cs typeface="Verdana"/>
              </a:rPr>
              <a:t>with 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400" spc="-5" dirty="0">
                <a:latin typeface="Verdana"/>
                <a:cs typeface="Verdana"/>
              </a:rPr>
              <a:t>BaseT: separate Rx (receive) and Tx  (transmit)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pairs.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104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lines are balanced </a:t>
            </a:r>
            <a:r>
              <a:rPr sz="2400" spc="-10" dirty="0">
                <a:latin typeface="Verdana"/>
                <a:cs typeface="Verdana"/>
              </a:rPr>
              <a:t>lines </a:t>
            </a:r>
            <a:r>
              <a:rPr sz="2400" spc="-5" dirty="0">
                <a:latin typeface="Verdana"/>
                <a:cs typeface="Verdana"/>
              </a:rPr>
              <a:t>to </a:t>
            </a:r>
            <a:r>
              <a:rPr sz="2400" dirty="0">
                <a:latin typeface="Verdana"/>
                <a:cs typeface="Verdana"/>
              </a:rPr>
              <a:t>minimize</a:t>
            </a:r>
            <a:r>
              <a:rPr sz="2400" spc="1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noise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there </a:t>
            </a:r>
            <a:r>
              <a:rPr sz="2400" dirty="0">
                <a:latin typeface="Verdana"/>
                <a:cs typeface="Verdana"/>
              </a:rPr>
              <a:t>are a </a:t>
            </a:r>
            <a:r>
              <a:rPr sz="2400" spc="-10" dirty="0">
                <a:latin typeface="Verdana"/>
                <a:cs typeface="Verdana"/>
              </a:rPr>
              <a:t>Rx+ </a:t>
            </a:r>
            <a:r>
              <a:rPr sz="2400" dirty="0">
                <a:latin typeface="Verdana"/>
                <a:cs typeface="Verdana"/>
              </a:rPr>
              <a:t>&amp; </a:t>
            </a:r>
            <a:r>
              <a:rPr sz="2400" spc="-5" dirty="0">
                <a:latin typeface="Verdana"/>
                <a:cs typeface="Verdana"/>
              </a:rPr>
              <a:t>Rx- pair </a:t>
            </a:r>
            <a:r>
              <a:rPr sz="2400" dirty="0">
                <a:latin typeface="Verdana"/>
                <a:cs typeface="Verdana"/>
              </a:rPr>
              <a:t>and a </a:t>
            </a:r>
            <a:r>
              <a:rPr sz="2400" spc="-5" dirty="0">
                <a:latin typeface="Verdana"/>
                <a:cs typeface="Verdana"/>
              </a:rPr>
              <a:t>Tx+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&amp;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730"/>
              </a:spcBef>
            </a:pPr>
            <a:r>
              <a:rPr sz="2400" spc="-5" dirty="0">
                <a:latin typeface="Verdana"/>
                <a:cs typeface="Verdana"/>
              </a:rPr>
              <a:t>Tx-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pair.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731265"/>
            <a:ext cx="6998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8230" algn="l"/>
              </a:tabLst>
            </a:pPr>
            <a:r>
              <a:rPr sz="3600" dirty="0">
                <a:latin typeface="Arial"/>
                <a:cs typeface="Arial"/>
              </a:rPr>
              <a:t>10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-5" dirty="0"/>
              <a:t>Base</a:t>
            </a:r>
            <a:r>
              <a:rPr sz="3600" dirty="0"/>
              <a:t> T	</a:t>
            </a:r>
            <a:r>
              <a:rPr sz="3600" spc="-5" dirty="0"/>
              <a:t>(Twisted </a:t>
            </a:r>
            <a:r>
              <a:rPr sz="3600" spc="-10" dirty="0"/>
              <a:t>Pair</a:t>
            </a:r>
            <a:r>
              <a:rPr sz="3600" spc="-85" dirty="0"/>
              <a:t> </a:t>
            </a:r>
            <a:r>
              <a:rPr sz="3600" dirty="0"/>
              <a:t>Cable)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96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22044" y="1631950"/>
            <a:ext cx="7539355" cy="35534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4965" marR="102235" indent="-342900">
              <a:lnSpc>
                <a:spcPts val="2840"/>
              </a:lnSpc>
              <a:spcBef>
                <a:spcPts val="22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nodes are </a:t>
            </a:r>
            <a:r>
              <a:rPr sz="2400" spc="-5" dirty="0">
                <a:latin typeface="Verdana"/>
                <a:cs typeface="Verdana"/>
              </a:rPr>
              <a:t>connected to </a:t>
            </a:r>
            <a:r>
              <a:rPr sz="2400" dirty="0">
                <a:latin typeface="Verdana"/>
                <a:cs typeface="Verdana"/>
              </a:rPr>
              <a:t>a MPR </a:t>
            </a:r>
            <a:r>
              <a:rPr sz="2400" spc="-5" dirty="0">
                <a:latin typeface="Verdana"/>
                <a:cs typeface="Verdana"/>
              </a:rPr>
              <a:t>(multi port  repeater), also </a:t>
            </a:r>
            <a:r>
              <a:rPr sz="2400" spc="-10" dirty="0">
                <a:latin typeface="Verdana"/>
                <a:cs typeface="Verdana"/>
              </a:rPr>
              <a:t>called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Concentrator, </a:t>
            </a:r>
            <a:r>
              <a:rPr sz="2400" dirty="0">
                <a:latin typeface="Verdana"/>
                <a:cs typeface="Verdana"/>
              </a:rPr>
              <a:t>or</a:t>
            </a:r>
            <a:r>
              <a:rPr sz="2400" spc="5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Hub.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91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Maximum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Nodes</a:t>
            </a:r>
            <a:endParaRPr sz="2400">
              <a:latin typeface="Verdana"/>
              <a:cs typeface="Verdana"/>
            </a:endParaRPr>
          </a:p>
          <a:p>
            <a:pPr marL="354965" marR="5080" indent="-342900">
              <a:lnSpc>
                <a:spcPct val="100000"/>
              </a:lnSpc>
              <a:spcBef>
                <a:spcPts val="99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For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400" spc="-5" dirty="0">
                <a:latin typeface="Verdana"/>
                <a:cs typeface="Verdana"/>
              </a:rPr>
              <a:t>BaseT, the </a:t>
            </a:r>
            <a:r>
              <a:rPr sz="2400" dirty="0">
                <a:latin typeface="Verdana"/>
                <a:cs typeface="Verdana"/>
              </a:rPr>
              <a:t>maximum allowed number of  nodes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spc="-5" dirty="0">
                <a:latin typeface="Arial"/>
                <a:cs typeface="Arial"/>
              </a:rPr>
              <a:t>128 </a:t>
            </a:r>
            <a:r>
              <a:rPr sz="2400" spc="-5" dirty="0">
                <a:latin typeface="Verdana"/>
                <a:cs typeface="Verdana"/>
              </a:rPr>
              <a:t>(on one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segment).</a:t>
            </a:r>
            <a:endParaRPr sz="2400">
              <a:latin typeface="Verdana"/>
              <a:cs typeface="Verdana"/>
            </a:endParaRPr>
          </a:p>
          <a:p>
            <a:pPr marL="354965" indent="-342900">
              <a:lnSpc>
                <a:spcPct val="100000"/>
              </a:lnSpc>
              <a:spcBef>
                <a:spcPts val="100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Maximum Distance between Nodes </a:t>
            </a:r>
            <a:r>
              <a:rPr sz="2400" dirty="0">
                <a:latin typeface="Verdana"/>
                <a:cs typeface="Verdana"/>
              </a:rPr>
              <a:t>&amp;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Hub</a:t>
            </a:r>
            <a:endParaRPr sz="2400">
              <a:latin typeface="Verdana"/>
              <a:cs typeface="Verdana"/>
            </a:endParaRPr>
          </a:p>
          <a:p>
            <a:pPr marL="354965" marR="128905" indent="-342900">
              <a:lnSpc>
                <a:spcPct val="125000"/>
              </a:lnSpc>
              <a:spcBef>
                <a:spcPts val="31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spc="-10" dirty="0">
                <a:latin typeface="Verdana"/>
                <a:cs typeface="Verdana"/>
              </a:rPr>
              <a:t>maximum </a:t>
            </a:r>
            <a:r>
              <a:rPr sz="2400" spc="-5" dirty="0">
                <a:latin typeface="Verdana"/>
                <a:cs typeface="Verdana"/>
              </a:rPr>
              <a:t>distance between </a:t>
            </a:r>
            <a:r>
              <a:rPr sz="2400" dirty="0">
                <a:latin typeface="Verdana"/>
                <a:cs typeface="Verdana"/>
              </a:rPr>
              <a:t>nodes &amp; </a:t>
            </a:r>
            <a:r>
              <a:rPr sz="2400" spc="-5" dirty="0">
                <a:latin typeface="Verdana"/>
                <a:cs typeface="Verdana"/>
              </a:rPr>
              <a:t>Hub 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spc="-5" dirty="0">
                <a:latin typeface="Arial"/>
                <a:cs typeface="Arial"/>
              </a:rPr>
              <a:t>100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5" dirty="0">
                <a:latin typeface="Verdana"/>
                <a:cs typeface="Verdana"/>
              </a:rPr>
              <a:t>m.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75692"/>
            <a:ext cx="68757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0000"/>
                </a:solidFill>
              </a:rPr>
              <a:t>Cable </a:t>
            </a:r>
            <a:r>
              <a:rPr sz="3200" dirty="0">
                <a:solidFill>
                  <a:srgbClr val="000000"/>
                </a:solidFill>
              </a:rPr>
              <a:t>Termination and</a:t>
            </a:r>
            <a:r>
              <a:rPr sz="3200" spc="-8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Connector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50594" y="659637"/>
            <a:ext cx="7207250" cy="233489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standard termination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spc="-5" dirty="0">
                <a:latin typeface="Arial"/>
                <a:cs typeface="Arial"/>
              </a:rPr>
              <a:t>100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Verdana"/>
                <a:cs typeface="Verdana"/>
              </a:rPr>
              <a:t>ohms.</a:t>
            </a:r>
            <a:endParaRPr sz="2400">
              <a:latin typeface="Verdana"/>
              <a:cs typeface="Verdana"/>
            </a:endParaRPr>
          </a:p>
          <a:p>
            <a:pPr marL="355600" marR="1167765" indent="-342900">
              <a:lnSpc>
                <a:spcPct val="100000"/>
              </a:lnSpc>
              <a:spcBef>
                <a:spcPts val="1010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end </a:t>
            </a:r>
            <a:r>
              <a:rPr sz="2400" dirty="0">
                <a:latin typeface="Verdana"/>
                <a:cs typeface="Verdana"/>
              </a:rPr>
              <a:t>connector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an </a:t>
            </a:r>
            <a:r>
              <a:rPr sz="2400" spc="5" dirty="0">
                <a:latin typeface="Verdana"/>
                <a:cs typeface="Verdana"/>
              </a:rPr>
              <a:t>"RJ</a:t>
            </a:r>
            <a:r>
              <a:rPr sz="2400" spc="5" dirty="0">
                <a:latin typeface="Arial"/>
                <a:cs typeface="Arial"/>
              </a:rPr>
              <a:t>45</a:t>
            </a:r>
            <a:r>
              <a:rPr sz="2400" spc="5" dirty="0">
                <a:latin typeface="Verdana"/>
                <a:cs typeface="Verdana"/>
              </a:rPr>
              <a:t>" </a:t>
            </a:r>
            <a:r>
              <a:rPr sz="2400" spc="-5" dirty="0">
                <a:latin typeface="Verdana"/>
                <a:cs typeface="Verdana"/>
              </a:rPr>
              <a:t>quick  disconnect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connector.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35"/>
              </a:spcBef>
              <a:buClr>
                <a:srgbClr val="0099CC"/>
              </a:buClr>
              <a:buSzPct val="69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Verdana"/>
                <a:cs typeface="Verdana"/>
              </a:rPr>
              <a:t>The cable is </a:t>
            </a:r>
            <a:r>
              <a:rPr sz="2400" spc="-10" dirty="0">
                <a:latin typeface="Verdana"/>
                <a:cs typeface="Verdana"/>
              </a:rPr>
              <a:t>internally </a:t>
            </a:r>
            <a:r>
              <a:rPr sz="2400" spc="-5" dirty="0">
                <a:latin typeface="Verdana"/>
                <a:cs typeface="Verdana"/>
              </a:rPr>
              <a:t>terminated </a:t>
            </a:r>
            <a:r>
              <a:rPr sz="2400" dirty="0">
                <a:latin typeface="Verdana"/>
                <a:cs typeface="Verdana"/>
              </a:rPr>
              <a:t>at the</a:t>
            </a:r>
            <a:r>
              <a:rPr sz="2400" spc="10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NIC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730"/>
              </a:spcBef>
            </a:pPr>
            <a:r>
              <a:rPr sz="2400" spc="-5" dirty="0">
                <a:latin typeface="Verdana"/>
                <a:cs typeface="Verdana"/>
              </a:rPr>
              <a:t>(Network Interface Card) </a:t>
            </a:r>
            <a:r>
              <a:rPr sz="2400" dirty="0">
                <a:latin typeface="Verdana"/>
                <a:cs typeface="Verdana"/>
              </a:rPr>
              <a:t>and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Hub.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3048000"/>
            <a:ext cx="3733800" cy="38099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97</a:t>
            </a:fld>
            <a:endParaRPr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247853"/>
            <a:ext cx="46691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000000"/>
                </a:solidFill>
              </a:rPr>
              <a:t>TCP/IP</a:t>
            </a:r>
            <a:r>
              <a:rPr sz="4400" spc="-7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Protocols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656" y="1402080"/>
            <a:ext cx="7469231" cy="49377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98</a:t>
            </a:fld>
            <a:endParaRPr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400253"/>
            <a:ext cx="46691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000000"/>
                </a:solidFill>
              </a:rPr>
              <a:t>TCP/IP</a:t>
            </a:r>
            <a:r>
              <a:rPr sz="4400" spc="-7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Protocols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5"/>
              </a:lnSpc>
            </a:pPr>
            <a:fld id="{81D60167-4931-47E6-BA6A-407CBD079E47}" type="slidenum">
              <a:rPr dirty="0"/>
              <a:t>99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52219" y="1689303"/>
            <a:ext cx="7590790" cy="466788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355600" marR="273050" indent="-342900">
              <a:lnSpc>
                <a:spcPts val="2980"/>
              </a:lnSpc>
              <a:spcBef>
                <a:spcPts val="51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latin typeface="Verdana"/>
                <a:cs typeface="Verdana"/>
              </a:rPr>
              <a:t>Network </a:t>
            </a:r>
            <a:r>
              <a:rPr sz="2800" spc="-5" dirty="0">
                <a:latin typeface="Verdana"/>
                <a:cs typeface="Verdana"/>
              </a:rPr>
              <a:t>Devices are network </a:t>
            </a:r>
            <a:r>
              <a:rPr sz="2800" spc="-10" dirty="0">
                <a:latin typeface="Verdana"/>
                <a:cs typeface="Verdana"/>
              </a:rPr>
              <a:t>interface  cards </a:t>
            </a:r>
            <a:r>
              <a:rPr sz="2800" spc="-5" dirty="0">
                <a:latin typeface="Verdana"/>
                <a:cs typeface="Verdana"/>
              </a:rPr>
              <a:t>(NIC) and </a:t>
            </a:r>
            <a:r>
              <a:rPr sz="2800" spc="-10" dirty="0">
                <a:latin typeface="Verdana"/>
                <a:cs typeface="Verdana"/>
              </a:rPr>
              <a:t>their </a:t>
            </a:r>
            <a:r>
              <a:rPr sz="2800" spc="-5" dirty="0">
                <a:latin typeface="Verdana"/>
                <a:cs typeface="Verdana"/>
              </a:rPr>
              <a:t>software</a:t>
            </a:r>
            <a:r>
              <a:rPr sz="2800" spc="8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drivers.</a:t>
            </a:r>
            <a:endParaRPr sz="2800">
              <a:latin typeface="Verdana"/>
              <a:cs typeface="Verdana"/>
            </a:endParaRPr>
          </a:p>
          <a:p>
            <a:pPr marL="355600" marR="176530" indent="-342900">
              <a:lnSpc>
                <a:spcPct val="90000"/>
              </a:lnSpc>
              <a:spcBef>
                <a:spcPts val="1020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latin typeface="Verdana"/>
                <a:cs typeface="Verdana"/>
              </a:rPr>
              <a:t>Typically, they </a:t>
            </a:r>
            <a:r>
              <a:rPr sz="2800" spc="-5" dirty="0">
                <a:latin typeface="Verdana"/>
                <a:cs typeface="Verdana"/>
              </a:rPr>
              <a:t>are </a:t>
            </a:r>
            <a:r>
              <a:rPr sz="2800" spc="-10" dirty="0">
                <a:latin typeface="Verdana"/>
                <a:cs typeface="Verdana"/>
              </a:rPr>
              <a:t>Ethernet </a:t>
            </a:r>
            <a:r>
              <a:rPr sz="2800" spc="-5" dirty="0">
                <a:latin typeface="Verdana"/>
                <a:cs typeface="Verdana"/>
              </a:rPr>
              <a:t>cards,  </a:t>
            </a:r>
            <a:r>
              <a:rPr sz="2800" spc="-10" dirty="0">
                <a:latin typeface="Verdana"/>
                <a:cs typeface="Verdana"/>
              </a:rPr>
              <a:t>Token Ring cards, </a:t>
            </a:r>
            <a:r>
              <a:rPr sz="2800" spc="-5" dirty="0">
                <a:latin typeface="Verdana"/>
                <a:cs typeface="Verdana"/>
              </a:rPr>
              <a:t>and </a:t>
            </a:r>
            <a:r>
              <a:rPr sz="2800" spc="-10" dirty="0">
                <a:latin typeface="Verdana"/>
                <a:cs typeface="Verdana"/>
              </a:rPr>
              <a:t>WAN links (such  </a:t>
            </a:r>
            <a:r>
              <a:rPr sz="2800" spc="-5" dirty="0">
                <a:latin typeface="Verdana"/>
                <a:cs typeface="Verdana"/>
              </a:rPr>
              <a:t>as ISDN or Frame </a:t>
            </a:r>
            <a:r>
              <a:rPr sz="2800" spc="-10" dirty="0">
                <a:latin typeface="Verdana"/>
                <a:cs typeface="Verdana"/>
              </a:rPr>
              <a:t>Relay), </a:t>
            </a:r>
            <a:r>
              <a:rPr sz="2800" spc="-5" dirty="0">
                <a:latin typeface="Verdana"/>
                <a:cs typeface="Verdana"/>
              </a:rPr>
              <a:t>and </a:t>
            </a:r>
            <a:r>
              <a:rPr sz="2800" spc="-10" dirty="0">
                <a:latin typeface="Verdana"/>
                <a:cs typeface="Verdana"/>
              </a:rPr>
              <a:t>they </a:t>
            </a:r>
            <a:r>
              <a:rPr sz="2800" spc="-5" dirty="0">
                <a:latin typeface="Verdana"/>
                <a:cs typeface="Verdana"/>
              </a:rPr>
              <a:t>can  also be modems and </a:t>
            </a:r>
            <a:r>
              <a:rPr sz="2800" spc="-10" dirty="0">
                <a:latin typeface="Verdana"/>
                <a:cs typeface="Verdana"/>
              </a:rPr>
              <a:t>serial</a:t>
            </a:r>
            <a:r>
              <a:rPr sz="2800" spc="7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ports.</a:t>
            </a:r>
            <a:endParaRPr sz="2800">
              <a:latin typeface="Verdana"/>
              <a:cs typeface="Verdana"/>
            </a:endParaRPr>
          </a:p>
          <a:p>
            <a:pPr marL="355600" marR="69850" indent="-342900">
              <a:lnSpc>
                <a:spcPct val="89000"/>
              </a:lnSpc>
              <a:spcBef>
                <a:spcPts val="106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IP </a:t>
            </a:r>
            <a:r>
              <a:rPr sz="2800" spc="-5" dirty="0">
                <a:latin typeface="Verdana"/>
                <a:cs typeface="Verdana"/>
              </a:rPr>
              <a:t>stands for Internet </a:t>
            </a:r>
            <a:r>
              <a:rPr sz="2800" spc="-10" dirty="0">
                <a:latin typeface="Verdana"/>
                <a:cs typeface="Verdana"/>
              </a:rPr>
              <a:t>Protocol. </a:t>
            </a:r>
            <a:r>
              <a:rPr sz="2800" spc="-5" dirty="0">
                <a:latin typeface="Verdana"/>
                <a:cs typeface="Verdana"/>
              </a:rPr>
              <a:t>Its main  </a:t>
            </a:r>
            <a:r>
              <a:rPr sz="2800" spc="-10" dirty="0">
                <a:latin typeface="Verdana"/>
                <a:cs typeface="Verdana"/>
              </a:rPr>
              <a:t>job is </a:t>
            </a:r>
            <a:r>
              <a:rPr sz="2800" spc="-5" dirty="0">
                <a:latin typeface="Verdana"/>
                <a:cs typeface="Verdana"/>
              </a:rPr>
              <a:t>to find the best route--through  </a:t>
            </a:r>
            <a:r>
              <a:rPr sz="2800" spc="-10" dirty="0">
                <a:latin typeface="Verdana"/>
                <a:cs typeface="Verdana"/>
              </a:rPr>
              <a:t>the </a:t>
            </a:r>
            <a:r>
              <a:rPr sz="2800" spc="-5" dirty="0">
                <a:latin typeface="Verdana"/>
                <a:cs typeface="Verdana"/>
              </a:rPr>
              <a:t>Internet--to </a:t>
            </a:r>
            <a:r>
              <a:rPr sz="2800" spc="-10" dirty="0">
                <a:latin typeface="Verdana"/>
                <a:cs typeface="Verdana"/>
              </a:rPr>
              <a:t>the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destination.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ts val="2980"/>
              </a:lnSpc>
              <a:spcBef>
                <a:spcPts val="1135"/>
              </a:spcBef>
              <a:buClr>
                <a:srgbClr val="0099CC"/>
              </a:buClr>
              <a:buSzPct val="7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dirty="0">
                <a:latin typeface="Verdana"/>
                <a:cs typeface="Verdana"/>
              </a:rPr>
              <a:t>IP </a:t>
            </a:r>
            <a:r>
              <a:rPr sz="2800" spc="-10" dirty="0">
                <a:latin typeface="Verdana"/>
                <a:cs typeface="Verdana"/>
              </a:rPr>
              <a:t>uses </a:t>
            </a:r>
            <a:r>
              <a:rPr sz="2800" dirty="0">
                <a:latin typeface="Verdana"/>
                <a:cs typeface="Verdana"/>
              </a:rPr>
              <a:t>IP </a:t>
            </a:r>
            <a:r>
              <a:rPr sz="2800" spc="-10" dirty="0">
                <a:latin typeface="Verdana"/>
                <a:cs typeface="Verdana"/>
              </a:rPr>
              <a:t>addresses </a:t>
            </a:r>
            <a:r>
              <a:rPr sz="2800" spc="-5" dirty="0">
                <a:latin typeface="Verdana"/>
                <a:cs typeface="Verdana"/>
              </a:rPr>
              <a:t>to </a:t>
            </a:r>
            <a:r>
              <a:rPr sz="2800" spc="-10" dirty="0">
                <a:latin typeface="Verdana"/>
                <a:cs typeface="Verdana"/>
              </a:rPr>
              <a:t>identify the host  </a:t>
            </a:r>
            <a:r>
              <a:rPr sz="2800" spc="-5" dirty="0">
                <a:latin typeface="Verdana"/>
                <a:cs typeface="Verdana"/>
              </a:rPr>
              <a:t>machine and </a:t>
            </a:r>
            <a:r>
              <a:rPr sz="2800" spc="-10" dirty="0">
                <a:latin typeface="Verdana"/>
                <a:cs typeface="Verdana"/>
              </a:rPr>
              <a:t>the</a:t>
            </a:r>
            <a:r>
              <a:rPr sz="2800" spc="4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network.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4998</Words>
  <Application>Microsoft Office PowerPoint</Application>
  <PresentationFormat>On-screen Show (4:3)</PresentationFormat>
  <Paragraphs>663</Paragraphs>
  <Slides>108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5" baseType="lpstr">
      <vt:lpstr>Times New Roman</vt:lpstr>
      <vt:lpstr>Arial</vt:lpstr>
      <vt:lpstr>Calibri</vt:lpstr>
      <vt:lpstr>Wingdings</vt:lpstr>
      <vt:lpstr>Verdana</vt:lpstr>
      <vt:lpstr>Angsana New</vt:lpstr>
      <vt:lpstr>Office Theme</vt:lpstr>
      <vt:lpstr>Introduction to Data  Communication &amp; Networking</vt:lpstr>
      <vt:lpstr>Data &amp; Signals</vt:lpstr>
      <vt:lpstr>Data Communication</vt:lpstr>
      <vt:lpstr>Data Communication</vt:lpstr>
      <vt:lpstr>Data Flow</vt:lpstr>
      <vt:lpstr>2. Half-Duplex</vt:lpstr>
      <vt:lpstr>3. Full Duplex</vt:lpstr>
      <vt:lpstr>Modems</vt:lpstr>
      <vt:lpstr>How fast the modem can</vt:lpstr>
      <vt:lpstr>About Voice/Data</vt:lpstr>
      <vt:lpstr>Auto-answer modem</vt:lpstr>
      <vt:lpstr>Data Compression modem</vt:lpstr>
      <vt:lpstr>Fax Capability modem</vt:lpstr>
      <vt:lpstr>Digital Connection</vt:lpstr>
      <vt:lpstr>Analog Connection</vt:lpstr>
      <vt:lpstr>Types of Modems</vt:lpstr>
      <vt:lpstr>Telecommunications</vt:lpstr>
      <vt:lpstr>Voice Channels</vt:lpstr>
      <vt:lpstr>Data Channels</vt:lpstr>
      <vt:lpstr>Data Channels(Contd.)</vt:lpstr>
      <vt:lpstr>Data Channels(Contd.)</vt:lpstr>
      <vt:lpstr>What is a network?</vt:lpstr>
      <vt:lpstr>PowerPoint Presentation</vt:lpstr>
      <vt:lpstr>Breaking the big picture</vt:lpstr>
      <vt:lpstr>Local loops</vt:lpstr>
      <vt:lpstr>Local Area Networks (LANs)</vt:lpstr>
      <vt:lpstr>Metropolitan Area Networks(MANs)</vt:lpstr>
      <vt:lpstr>Wide Area Networks(WANs)</vt:lpstr>
      <vt:lpstr>Network Topology</vt:lpstr>
      <vt:lpstr>Linear Bus</vt:lpstr>
      <vt:lpstr>Linear Bus</vt:lpstr>
      <vt:lpstr>Star</vt:lpstr>
      <vt:lpstr>Star</vt:lpstr>
      <vt:lpstr>Star-Wired Ring</vt:lpstr>
      <vt:lpstr>Tree</vt:lpstr>
      <vt:lpstr>Tree</vt:lpstr>
      <vt:lpstr>Considerations When Choosing a Topology:</vt:lpstr>
      <vt:lpstr>Summary Chart</vt:lpstr>
      <vt:lpstr>Introduction to the ISO - OSI Model</vt:lpstr>
      <vt:lpstr>7 layers of the OSI Model</vt:lpstr>
      <vt:lpstr>7 layers of the OSI Model</vt:lpstr>
      <vt:lpstr>Information Exchange Process</vt:lpstr>
      <vt:lpstr>PowerPoint Presentation</vt:lpstr>
      <vt:lpstr>Data Communication Network</vt:lpstr>
      <vt:lpstr>Performance</vt:lpstr>
      <vt:lpstr>Consistency</vt:lpstr>
      <vt:lpstr>Reliability</vt:lpstr>
      <vt:lpstr>Recovery</vt:lpstr>
      <vt:lpstr>Security</vt:lpstr>
      <vt:lpstr>Application</vt:lpstr>
      <vt:lpstr>Physical Connection</vt:lpstr>
      <vt:lpstr>PowerPoint Presentation</vt:lpstr>
      <vt:lpstr>Communications</vt:lpstr>
      <vt:lpstr>Transmission Media- Guided</vt:lpstr>
      <vt:lpstr>Transmission Media- Guided</vt:lpstr>
      <vt:lpstr>Open wire</vt:lpstr>
      <vt:lpstr>Twisted Pair</vt:lpstr>
      <vt:lpstr>Unshielded Twisted Pair</vt:lpstr>
      <vt:lpstr>Coaxial cable</vt:lpstr>
      <vt:lpstr>Coaxial cable</vt:lpstr>
      <vt:lpstr>Optical fiber</vt:lpstr>
      <vt:lpstr>Optical fiber</vt:lpstr>
      <vt:lpstr>Optical fiber</vt:lpstr>
      <vt:lpstr>Advantages of Optical fiber</vt:lpstr>
      <vt:lpstr>Disadvantages of Optical fiber</vt:lpstr>
      <vt:lpstr>Comparison</vt:lpstr>
      <vt:lpstr>Transmission Media - Unguided</vt:lpstr>
      <vt:lpstr>RF Propagation</vt:lpstr>
      <vt:lpstr>Groundwave propagation</vt:lpstr>
      <vt:lpstr>Ionospheric propagation</vt:lpstr>
      <vt:lpstr>Line of sight propagation</vt:lpstr>
      <vt:lpstr>Microwave</vt:lpstr>
      <vt:lpstr>Microwave</vt:lpstr>
      <vt:lpstr>Microwave</vt:lpstr>
      <vt:lpstr>Satellite</vt:lpstr>
      <vt:lpstr>Satellite</vt:lpstr>
      <vt:lpstr>Satellite</vt:lpstr>
      <vt:lpstr>Networking Devices</vt:lpstr>
      <vt:lpstr>Networking Devices</vt:lpstr>
      <vt:lpstr>Networking Devices</vt:lpstr>
      <vt:lpstr>Networking Devices</vt:lpstr>
      <vt:lpstr>Networking Devices</vt:lpstr>
      <vt:lpstr>Networking Devices</vt:lpstr>
      <vt:lpstr>Networking Devices</vt:lpstr>
      <vt:lpstr>Networking Devices</vt:lpstr>
      <vt:lpstr>Networking Devices</vt:lpstr>
      <vt:lpstr>Networking Devices</vt:lpstr>
      <vt:lpstr>Networking Devices</vt:lpstr>
      <vt:lpstr>Networking Devices</vt:lpstr>
      <vt:lpstr>Networking Devices</vt:lpstr>
      <vt:lpstr>Protocol IEEE-802.3</vt:lpstr>
      <vt:lpstr>Protocol IEEE-802.3</vt:lpstr>
      <vt:lpstr>Protocol IEEE-802.3</vt:lpstr>
      <vt:lpstr>Protocol IEEE-802.3</vt:lpstr>
      <vt:lpstr>10 Base T (Twisted Pair Cable)</vt:lpstr>
      <vt:lpstr>10 Base T (Twisted Pair Cable)</vt:lpstr>
      <vt:lpstr>Cable Termination and Connector</vt:lpstr>
      <vt:lpstr>TCP/IP Protocols</vt:lpstr>
      <vt:lpstr>TCP/IP Protocols</vt:lpstr>
      <vt:lpstr>TCP/IP Protocols</vt:lpstr>
      <vt:lpstr>TCP/IP Protocols</vt:lpstr>
      <vt:lpstr>PowerPoint Presentation</vt:lpstr>
      <vt:lpstr>Wireless Network</vt:lpstr>
      <vt:lpstr>Range &amp; Performance</vt:lpstr>
      <vt:lpstr>Wireless adapters</vt:lpstr>
      <vt:lpstr>Benefits of wireless network</vt:lpstr>
      <vt:lpstr>Bandwidth Case I bandwidth in bits per second, refers to the speed of bit transmission in a channel or link</vt:lpstr>
      <vt:lpstr>Bandwidth Case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 Communication &amp; Networking</dc:title>
  <dc:creator>Anjan</dc:creator>
  <cp:lastModifiedBy>Mr. Ashwin R Patani</cp:lastModifiedBy>
  <cp:revision>8</cp:revision>
  <dcterms:created xsi:type="dcterms:W3CDTF">2020-07-01T04:35:03Z</dcterms:created>
  <dcterms:modified xsi:type="dcterms:W3CDTF">2021-10-25T08:38:04Z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Microsoft® Office PowerPoint® 2007</vt:lpwstr>
  </property>
  <property fmtid="{D5CDD505-2E9C-101B-9397-08002B2CF9AE}" pid="3" name="KSOProductBuildVer">
    <vt:lpwstr>1033-11.1.0.9080</vt:lpwstr>
  </property>
</Properties>
</file>