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59" r:id="rId6"/>
    <p:sldId id="260" r:id="rId7"/>
    <p:sldId id="275" r:id="rId8"/>
    <p:sldId id="262" r:id="rId9"/>
    <p:sldId id="264" r:id="rId10"/>
    <p:sldId id="266" r:id="rId11"/>
    <p:sldId id="267" r:id="rId12"/>
    <p:sldId id="268" r:id="rId13"/>
    <p:sldId id="269" r:id="rId14"/>
    <p:sldId id="270" r:id="rId15"/>
    <p:sldId id="276" r:id="rId16"/>
    <p:sldId id="271" r:id="rId17"/>
    <p:sldId id="272" r:id="rId18"/>
    <p:sldId id="273" r:id="rId19"/>
    <p:sldId id="274" r:id="rId20"/>
    <p:sldId id="315" r:id="rId21"/>
    <p:sldId id="332" r:id="rId22"/>
    <p:sldId id="333" r:id="rId23"/>
    <p:sldId id="334" r:id="rId24"/>
    <p:sldId id="335" r:id="rId25"/>
    <p:sldId id="316" r:id="rId26"/>
    <p:sldId id="317" r:id="rId27"/>
    <p:sldId id="338" r:id="rId28"/>
    <p:sldId id="339" r:id="rId29"/>
    <p:sldId id="340" r:id="rId30"/>
    <p:sldId id="336" r:id="rId31"/>
    <p:sldId id="337" r:id="rId32"/>
    <p:sldId id="279" r:id="rId33"/>
    <p:sldId id="280" r:id="rId34"/>
    <p:sldId id="281" r:id="rId35"/>
    <p:sldId id="285" r:id="rId36"/>
    <p:sldId id="356" r:id="rId37"/>
    <p:sldId id="358" r:id="rId38"/>
    <p:sldId id="357" r:id="rId39"/>
    <p:sldId id="286" r:id="rId40"/>
    <p:sldId id="287" r:id="rId41"/>
    <p:sldId id="288" r:id="rId42"/>
    <p:sldId id="289" r:id="rId43"/>
    <p:sldId id="290" r:id="rId44"/>
    <p:sldId id="293" r:id="rId45"/>
    <p:sldId id="294" r:id="rId46"/>
    <p:sldId id="295" r:id="rId47"/>
    <p:sldId id="296" r:id="rId48"/>
    <p:sldId id="297" r:id="rId49"/>
    <p:sldId id="314" r:id="rId50"/>
    <p:sldId id="312" r:id="rId51"/>
    <p:sldId id="349" r:id="rId52"/>
    <p:sldId id="350" r:id="rId53"/>
    <p:sldId id="351" r:id="rId54"/>
    <p:sldId id="352" r:id="rId55"/>
    <p:sldId id="353" r:id="rId56"/>
    <p:sldId id="354" r:id="rId57"/>
    <p:sldId id="306" r:id="rId58"/>
    <p:sldId id="308" r:id="rId59"/>
    <p:sldId id="309" r:id="rId60"/>
    <p:sldId id="310" r:id="rId61"/>
    <p:sldId id="311" r:id="rId62"/>
    <p:sldId id="355" r:id="rId63"/>
    <p:sldId id="346" r:id="rId64"/>
    <p:sldId id="347" r:id="rId65"/>
    <p:sldId id="34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142"/>
        <p:guide pos="28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AE4BF-4782-4102-84F4-1BF81033913A}"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65C4B-7793-4E96-8A19-EE3884BF4E2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ln>
        </p:spPr>
        <p:txBody>
          <a:bodyPr wrap="none" anchor="ctr"/>
          <a:lstStyle/>
          <a:p>
            <a:endParaRPr lang="en-US" dirty="0"/>
          </a:p>
        </p:txBody>
      </p:sp>
      <p:sp>
        <p:nvSpPr>
          <p:cNvPr id="64515" name="Rectangle 2"/>
          <p:cNvSpPr>
            <a:spLocks noGrp="1" noChangeArrowheads="1"/>
          </p:cNvSpPr>
          <p:nvPr>
            <p:ph type="body"/>
          </p:nvPr>
        </p:nvSpPr>
        <p:spPr>
          <a:xfrm>
            <a:off x="685800" y="4343400"/>
            <a:ext cx="5451475" cy="4079875"/>
          </a:xfrm>
          <a:noFill/>
        </p:spPr>
        <p:txBody>
          <a:bodyPr wrap="none" anchor="ct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0791825" y="-3333750"/>
            <a:ext cx="17643475" cy="12472988"/>
          </a:xfrm>
          <a:prstGeom prst="rect">
            <a:avLst/>
          </a:prstGeom>
          <a:solidFill>
            <a:srgbClr val="FFFFFF"/>
          </a:solidFill>
          <a:ln w="9360">
            <a:solidFill>
              <a:srgbClr val="000000"/>
            </a:solidFill>
            <a:miter lim="800000"/>
          </a:ln>
        </p:spPr>
        <p:txBody>
          <a:bodyPr wrap="none" anchor="ctr"/>
          <a:lstStyle/>
          <a:p>
            <a:endParaRPr lang="en-US"/>
          </a:p>
        </p:txBody>
      </p:sp>
      <p:sp>
        <p:nvSpPr>
          <p:cNvPr id="75779"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4763" y="4763"/>
            <a:ext cx="17651412" cy="12480925"/>
          </a:xfrm>
          <a:prstGeom prst="rect">
            <a:avLst/>
          </a:prstGeom>
          <a:solidFill>
            <a:srgbClr val="FFFFFF"/>
          </a:solidFill>
          <a:ln w="9360">
            <a:solidFill>
              <a:srgbClr val="000000"/>
            </a:solidFill>
            <a:miter lim="800000"/>
          </a:ln>
        </p:spPr>
        <p:txBody>
          <a:bodyPr wrap="none" anchor="ctr"/>
          <a:lstStyle/>
          <a:p>
            <a:endParaRPr lang="en-US"/>
          </a:p>
        </p:txBody>
      </p:sp>
      <p:sp>
        <p:nvSpPr>
          <p:cNvPr id="76803"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4763" y="4763"/>
            <a:ext cx="17651412" cy="12480925"/>
          </a:xfrm>
          <a:prstGeom prst="rect">
            <a:avLst/>
          </a:prstGeom>
          <a:solidFill>
            <a:srgbClr val="FFFFFF"/>
          </a:solidFill>
          <a:ln w="9360">
            <a:solidFill>
              <a:srgbClr val="000000"/>
            </a:solidFill>
            <a:miter lim="800000"/>
          </a:ln>
        </p:spPr>
        <p:txBody>
          <a:bodyPr wrap="none" anchor="ctr"/>
          <a:lstStyle/>
          <a:p>
            <a:endParaRPr lang="en-US"/>
          </a:p>
        </p:txBody>
      </p:sp>
      <p:sp>
        <p:nvSpPr>
          <p:cNvPr id="77827"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763" y="4763"/>
            <a:ext cx="17640300" cy="12469812"/>
          </a:xfrm>
          <a:prstGeom prst="rect">
            <a:avLst/>
          </a:prstGeom>
          <a:solidFill>
            <a:srgbClr val="FFFFFF"/>
          </a:solidFill>
          <a:ln w="9360">
            <a:solidFill>
              <a:srgbClr val="000000"/>
            </a:solidFill>
            <a:miter lim="800000"/>
          </a:ln>
        </p:spPr>
        <p:txBody>
          <a:bodyPr wrap="none" anchor="ctr"/>
          <a:lstStyle/>
          <a:p>
            <a:endParaRPr lang="en-US"/>
          </a:p>
        </p:txBody>
      </p:sp>
      <p:sp>
        <p:nvSpPr>
          <p:cNvPr id="78851"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14730413" y="-11796713"/>
            <a:ext cx="17649826" cy="12479338"/>
          </a:xfrm>
          <a:prstGeom prst="rect">
            <a:avLst/>
          </a:prstGeom>
          <a:solidFill>
            <a:srgbClr val="FFFFFF"/>
          </a:solidFill>
          <a:ln w="9360">
            <a:solidFill>
              <a:srgbClr val="000000"/>
            </a:solidFill>
            <a:miter lim="800000"/>
          </a:ln>
        </p:spPr>
        <p:txBody>
          <a:bodyPr wrap="none" anchor="ctr"/>
          <a:lstStyle/>
          <a:p>
            <a:endParaRPr lang="en-US"/>
          </a:p>
        </p:txBody>
      </p:sp>
      <p:sp>
        <p:nvSpPr>
          <p:cNvPr id="79875"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E083843-645E-4BC4-A43C-667C7D9F041D}" type="slidenum">
              <a:rPr lang="en-GB"/>
            </a:fld>
            <a:endParaRPr lang="en-GB"/>
          </a:p>
        </p:txBody>
      </p:sp>
      <p:sp>
        <p:nvSpPr>
          <p:cNvPr id="144386" name="Rectangle 2"/>
          <p:cNvSpPr>
            <a:spLocks noGrp="1" noRot="1" noChangeAspect="1" noChangeArrowheads="1" noTextEdit="1"/>
          </p:cNvSpPr>
          <p:nvPr>
            <p:ph type="sldImg"/>
          </p:nvPr>
        </p:nvSpPr>
        <p:spPr/>
      </p:sp>
      <p:sp>
        <p:nvSpPr>
          <p:cNvPr id="144387"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6AB3CA5-A4F8-48B7-8DBD-6BF6730B17F0}" type="slidenum">
              <a:rPr lang="en-GB"/>
            </a:fld>
            <a:endParaRPr lang="en-GB"/>
          </a:p>
        </p:txBody>
      </p:sp>
      <p:sp>
        <p:nvSpPr>
          <p:cNvPr id="181250" name="Rectangle 2"/>
          <p:cNvSpPr>
            <a:spLocks noGrp="1" noRot="1" noChangeAspect="1" noChangeArrowheads="1" noTextEdit="1"/>
          </p:cNvSpPr>
          <p:nvPr>
            <p:ph type="sldImg"/>
          </p:nvPr>
        </p:nvSpPr>
        <p:spPr/>
      </p:sp>
      <p:sp>
        <p:nvSpPr>
          <p:cNvPr id="181251"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E02E80-2EBF-4037-B809-7DD22B0F79D2}" type="slidenum">
              <a:rPr lang="en-GB"/>
            </a:fld>
            <a:endParaRPr lang="en-GB"/>
          </a:p>
        </p:txBody>
      </p:sp>
      <p:sp>
        <p:nvSpPr>
          <p:cNvPr id="148482" name="Rectangle 2"/>
          <p:cNvSpPr>
            <a:spLocks noGrp="1" noRot="1" noChangeAspect="1" noChangeArrowheads="1" noTextEdit="1"/>
          </p:cNvSpPr>
          <p:nvPr>
            <p:ph type="sldImg"/>
          </p:nvPr>
        </p:nvSpPr>
        <p:spPr/>
      </p:sp>
      <p:sp>
        <p:nvSpPr>
          <p:cNvPr id="148483"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D900794-2973-443D-8257-58E284703F31}" type="slidenum">
              <a:rPr lang="en-GB"/>
            </a:fld>
            <a:endParaRPr lang="en-GB"/>
          </a:p>
        </p:txBody>
      </p:sp>
      <p:sp>
        <p:nvSpPr>
          <p:cNvPr id="150530" name="Rectangle 2"/>
          <p:cNvSpPr>
            <a:spLocks noGrp="1" noRot="1" noChangeAspect="1" noChangeArrowheads="1" noTextEdit="1"/>
          </p:cNvSpPr>
          <p:nvPr>
            <p:ph type="sldImg"/>
          </p:nvPr>
        </p:nvSpPr>
        <p:spPr/>
      </p:sp>
      <p:sp>
        <p:nvSpPr>
          <p:cNvPr id="150531"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B8ECB76-A1F5-48F2-AE1F-E7B99D76FB75}" type="slidenum">
              <a:rPr lang="en-GB"/>
            </a:fld>
            <a:endParaRPr lang="en-GB"/>
          </a:p>
        </p:txBody>
      </p:sp>
      <p:sp>
        <p:nvSpPr>
          <p:cNvPr id="152578" name="Rectangle 2"/>
          <p:cNvSpPr>
            <a:spLocks noGrp="1" noRot="1" noChangeAspect="1" noChangeArrowheads="1" noTextEdit="1"/>
          </p:cNvSpPr>
          <p:nvPr>
            <p:ph type="sldImg"/>
          </p:nvPr>
        </p:nvSpPr>
        <p:spPr/>
      </p:sp>
      <p:sp>
        <p:nvSpPr>
          <p:cNvPr id="152579"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4730413" y="-11796713"/>
            <a:ext cx="17637126" cy="12466638"/>
          </a:xfrm>
          <a:prstGeom prst="rect">
            <a:avLst/>
          </a:prstGeom>
          <a:solidFill>
            <a:srgbClr val="FFFFFF"/>
          </a:solidFill>
          <a:ln w="9360">
            <a:solidFill>
              <a:srgbClr val="000000"/>
            </a:solidFill>
            <a:miter lim="800000"/>
          </a:ln>
        </p:spPr>
        <p:txBody>
          <a:bodyPr wrap="none" anchor="ctr"/>
          <a:lstStyle/>
          <a:p>
            <a:endParaRPr lang="en-US" dirty="0"/>
          </a:p>
        </p:txBody>
      </p:sp>
      <p:sp>
        <p:nvSpPr>
          <p:cNvPr id="65539" name="Rectangle 2"/>
          <p:cNvSpPr>
            <a:spLocks noGrp="1" noChangeArrowheads="1"/>
          </p:cNvSpPr>
          <p:nvPr>
            <p:ph type="body"/>
          </p:nvPr>
        </p:nvSpPr>
        <p:spPr>
          <a:xfrm>
            <a:off x="685800" y="4343400"/>
            <a:ext cx="5451475" cy="4079875"/>
          </a:xfrm>
          <a:noFill/>
        </p:spPr>
        <p:txBody>
          <a:bodyPr wrap="none" anchor="ct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1EBF0DE-2441-4503-BDE4-385153ABFE97}" type="slidenum">
              <a:rPr lang="en-GB"/>
            </a:fld>
            <a:endParaRPr lang="en-GB"/>
          </a:p>
        </p:txBody>
      </p:sp>
      <p:sp>
        <p:nvSpPr>
          <p:cNvPr id="158722" name="Rectangle 2"/>
          <p:cNvSpPr>
            <a:spLocks noGrp="1" noRot="1" noChangeAspect="1" noChangeArrowheads="1" noTextEdit="1"/>
          </p:cNvSpPr>
          <p:nvPr>
            <p:ph type="sldImg"/>
          </p:nvPr>
        </p:nvSpPr>
        <p:spPr/>
      </p:sp>
      <p:sp>
        <p:nvSpPr>
          <p:cNvPr id="158723"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2FF3A55-F9F6-4815-B026-718A83A9C877}" type="slidenum">
              <a:rPr lang="en-GB"/>
            </a:fld>
            <a:endParaRPr lang="en-GB"/>
          </a:p>
        </p:txBody>
      </p:sp>
      <p:sp>
        <p:nvSpPr>
          <p:cNvPr id="140290" name="Rectangle 2"/>
          <p:cNvSpPr>
            <a:spLocks noGrp="1" noRot="1" noChangeAspect="1" noChangeArrowheads="1" noTextEdit="1"/>
          </p:cNvSpPr>
          <p:nvPr>
            <p:ph type="sldImg"/>
          </p:nvPr>
        </p:nvSpPr>
        <p:spPr/>
      </p:sp>
      <p:sp>
        <p:nvSpPr>
          <p:cNvPr id="140291"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7DD4D41-4C13-4FC3-8FE2-D8614979DEBE}" type="slidenum">
              <a:rPr lang="en-GB"/>
            </a:fld>
            <a:endParaRPr lang="en-GB"/>
          </a:p>
        </p:txBody>
      </p:sp>
      <p:sp>
        <p:nvSpPr>
          <p:cNvPr id="142338" name="Rectangle 2"/>
          <p:cNvSpPr>
            <a:spLocks noGrp="1" noRot="1" noChangeAspect="1" noChangeArrowheads="1" noTextEdit="1"/>
          </p:cNvSpPr>
          <p:nvPr>
            <p:ph type="sldImg"/>
          </p:nvPr>
        </p:nvSpPr>
        <p:spPr/>
      </p:sp>
      <p:sp>
        <p:nvSpPr>
          <p:cNvPr id="142339" name="Rectangle 3"/>
          <p:cNvSpPr>
            <a:spLocks noGrp="1" noChangeArrowheads="1"/>
          </p:cNvSpPr>
          <p:nvPr>
            <p:ph type="body" idx="1"/>
          </p:nvPr>
        </p:nvSpPr>
        <p:spPr/>
        <p:txBody>
          <a:bodyPr/>
          <a:lstStyle/>
          <a:p>
            <a:endParaRPr lang="en-US"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4730413" y="-11796713"/>
            <a:ext cx="17651413" cy="12480926"/>
          </a:xfrm>
          <a:prstGeom prst="rect">
            <a:avLst/>
          </a:prstGeom>
          <a:solidFill>
            <a:srgbClr val="FFFFFF"/>
          </a:solidFill>
          <a:ln w="9360">
            <a:solidFill>
              <a:srgbClr val="000000"/>
            </a:solidFill>
            <a:miter lim="800000"/>
          </a:ln>
        </p:spPr>
        <p:txBody>
          <a:bodyPr wrap="none" anchor="ctr"/>
          <a:lstStyle/>
          <a:p>
            <a:endParaRPr lang="en-US" dirty="0"/>
          </a:p>
        </p:txBody>
      </p:sp>
      <p:sp>
        <p:nvSpPr>
          <p:cNvPr id="66563" name="Rectangle 2"/>
          <p:cNvSpPr>
            <a:spLocks noGrp="1" noChangeArrowheads="1"/>
          </p:cNvSpPr>
          <p:nvPr>
            <p:ph type="body"/>
          </p:nvPr>
        </p:nvSpPr>
        <p:spPr>
          <a:xfrm>
            <a:off x="685800" y="4343400"/>
            <a:ext cx="5451475" cy="4079875"/>
          </a:xfrm>
          <a:noFill/>
        </p:spPr>
        <p:txBody>
          <a:bodyPr wrap="none" anchor="ct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4730413" y="-11796713"/>
            <a:ext cx="17632363" cy="12461876"/>
          </a:xfrm>
          <a:prstGeom prst="rect">
            <a:avLst/>
          </a:prstGeom>
          <a:solidFill>
            <a:srgbClr val="FFFFFF"/>
          </a:solidFill>
          <a:ln w="9360">
            <a:solidFill>
              <a:srgbClr val="000000"/>
            </a:solidFill>
            <a:miter lim="800000"/>
          </a:ln>
        </p:spPr>
        <p:txBody>
          <a:bodyPr wrap="none" anchor="ctr"/>
          <a:lstStyle/>
          <a:p>
            <a:endParaRPr lang="en-US" dirty="0"/>
          </a:p>
        </p:txBody>
      </p:sp>
      <p:sp>
        <p:nvSpPr>
          <p:cNvPr id="68611" name="Rectangle 2"/>
          <p:cNvSpPr>
            <a:spLocks noGrp="1" noChangeArrowheads="1"/>
          </p:cNvSpPr>
          <p:nvPr>
            <p:ph type="body"/>
          </p:nvPr>
        </p:nvSpPr>
        <p:spPr>
          <a:xfrm>
            <a:off x="685800" y="4343400"/>
            <a:ext cx="5451475" cy="4079875"/>
          </a:xfrm>
          <a:noFill/>
        </p:spPr>
        <p:txBody>
          <a:bodyPr wrap="none" anchor="ct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4763" y="4763"/>
            <a:ext cx="17649825" cy="12479337"/>
          </a:xfrm>
          <a:prstGeom prst="rect">
            <a:avLst/>
          </a:prstGeom>
          <a:solidFill>
            <a:srgbClr val="FFFFFF"/>
          </a:solidFill>
          <a:ln w="9360">
            <a:solidFill>
              <a:srgbClr val="000000"/>
            </a:solidFill>
            <a:miter lim="800000"/>
          </a:ln>
        </p:spPr>
        <p:txBody>
          <a:bodyPr wrap="none" anchor="ctr"/>
          <a:lstStyle/>
          <a:p>
            <a:endParaRPr lang="en-US"/>
          </a:p>
        </p:txBody>
      </p:sp>
      <p:sp>
        <p:nvSpPr>
          <p:cNvPr id="70659"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0798175" y="-3340100"/>
            <a:ext cx="17649825" cy="12479338"/>
          </a:xfrm>
          <a:prstGeom prst="rect">
            <a:avLst/>
          </a:prstGeom>
          <a:solidFill>
            <a:srgbClr val="FFFFFF"/>
          </a:solidFill>
          <a:ln w="9360">
            <a:solidFill>
              <a:srgbClr val="000000"/>
            </a:solidFill>
            <a:miter lim="800000"/>
          </a:ln>
        </p:spPr>
        <p:txBody>
          <a:bodyPr wrap="none" anchor="ctr"/>
          <a:lstStyle/>
          <a:p>
            <a:endParaRPr lang="en-US"/>
          </a:p>
        </p:txBody>
      </p:sp>
      <p:sp>
        <p:nvSpPr>
          <p:cNvPr id="71683"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763" y="4763"/>
            <a:ext cx="17649825" cy="12479337"/>
          </a:xfrm>
          <a:prstGeom prst="rect">
            <a:avLst/>
          </a:prstGeom>
          <a:solidFill>
            <a:srgbClr val="FFFFFF"/>
          </a:solidFill>
          <a:ln w="9360">
            <a:solidFill>
              <a:srgbClr val="000000"/>
            </a:solidFill>
            <a:miter lim="800000"/>
          </a:ln>
        </p:spPr>
        <p:txBody>
          <a:bodyPr wrap="none" anchor="ctr"/>
          <a:lstStyle/>
          <a:p>
            <a:endParaRPr lang="en-US"/>
          </a:p>
        </p:txBody>
      </p:sp>
      <p:sp>
        <p:nvSpPr>
          <p:cNvPr id="72707"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4763" y="4763"/>
            <a:ext cx="17649825" cy="12479337"/>
          </a:xfrm>
          <a:prstGeom prst="rect">
            <a:avLst/>
          </a:prstGeom>
          <a:solidFill>
            <a:srgbClr val="FFFFFF"/>
          </a:solidFill>
          <a:ln w="9360">
            <a:solidFill>
              <a:srgbClr val="000000"/>
            </a:solidFill>
            <a:miter lim="800000"/>
          </a:ln>
        </p:spPr>
        <p:txBody>
          <a:bodyPr wrap="none" anchor="ctr"/>
          <a:lstStyle/>
          <a:p>
            <a:endParaRPr lang="en-US"/>
          </a:p>
        </p:txBody>
      </p:sp>
      <p:sp>
        <p:nvSpPr>
          <p:cNvPr id="73731"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763" y="4763"/>
            <a:ext cx="17643475" cy="12472987"/>
          </a:xfrm>
          <a:prstGeom prst="rect">
            <a:avLst/>
          </a:prstGeom>
          <a:solidFill>
            <a:srgbClr val="FFFFFF"/>
          </a:solidFill>
          <a:ln w="9360">
            <a:solidFill>
              <a:srgbClr val="000000"/>
            </a:solidFill>
            <a:miter lim="800000"/>
          </a:ln>
        </p:spPr>
        <p:txBody>
          <a:bodyPr wrap="none" anchor="ctr"/>
          <a:lstStyle/>
          <a:p>
            <a:endParaRPr lang="en-US"/>
          </a:p>
        </p:txBody>
      </p:sp>
      <p:sp>
        <p:nvSpPr>
          <p:cNvPr id="74755" name="Rectangle 2"/>
          <p:cNvSpPr>
            <a:spLocks noGrp="1" noChangeArrowheads="1"/>
          </p:cNvSpPr>
          <p:nvPr>
            <p:ph type="body"/>
          </p:nvPr>
        </p:nvSpPr>
        <p:spPr>
          <a:xfrm>
            <a:off x="685800" y="4343400"/>
            <a:ext cx="5451475" cy="4079875"/>
          </a:xfrm>
          <a:noFill/>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A03FF6E1-7FB0-41C3-AADD-1D02756EDDA2}" type="datetimeFigureOut">
              <a:rPr lang="en-US" smtClean="0"/>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876D6323-EED0-4AE1-9006-312CF70B9C86}" type="slidenum">
              <a:rPr lang="en-US" smtClean="0"/>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3FF6E1-7FB0-41C3-AADD-1D02756EDD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6323-EED0-4AE1-9006-312CF70B9C86}" type="slidenum">
              <a:rPr lang="en-US" smtClean="0"/>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3FF6E1-7FB0-41C3-AADD-1D02756EDD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6323-EED0-4AE1-9006-312CF70B9C86}" type="slidenum">
              <a:rPr lang="en-US" smtClean="0"/>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3FF6E1-7FB0-41C3-AADD-1D02756EDD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6323-EED0-4AE1-9006-312CF70B9C86}" type="slidenum">
              <a:rPr lang="en-US" smtClean="0"/>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A03FF6E1-7FB0-41C3-AADD-1D02756EDD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D6323-EED0-4AE1-9006-312CF70B9C86}" type="slidenum">
              <a:rPr lang="en-US" smtClean="0"/>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3FF6E1-7FB0-41C3-AADD-1D02756EDD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6323-EED0-4AE1-9006-312CF70B9C86}" type="slidenum">
              <a:rPr lang="en-US" smtClean="0"/>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3FF6E1-7FB0-41C3-AADD-1D02756EDD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D6323-EED0-4AE1-9006-312CF70B9C86}"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3FF6E1-7FB0-41C3-AADD-1D02756EDD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D6323-EED0-4AE1-9006-312CF70B9C86}" type="slidenum">
              <a:rPr lang="en-US" smtClean="0"/>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FF6E1-7FB0-41C3-AADD-1D02756EDD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D6323-EED0-4AE1-9006-312CF70B9C86}" type="slidenum">
              <a:rPr lang="en-US" smtClean="0"/>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03FF6E1-7FB0-41C3-AADD-1D02756EDD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D6323-EED0-4AE1-9006-312CF70B9C86}"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A03FF6E1-7FB0-41C3-AADD-1D02756EDDA2}" type="datetimeFigureOut">
              <a:rPr lang="en-US" smtClean="0"/>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76D6323-EED0-4AE1-9006-312CF70B9C86}" type="slidenum">
              <a:rPr lang="en-US" smtClean="0"/>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A03FF6E1-7FB0-41C3-AADD-1D02756EDDA2}" type="datetimeFigureOut">
              <a:rPr lang="en-US" smtClean="0"/>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876D6323-EED0-4AE1-9006-312CF70B9C8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upload.wikimedia.org/wikipedia/commons/7/7b/Four_stroke_cycle_compression.png" TargetMode="External"/><Relationship Id="rId3" Type="http://schemas.openxmlformats.org/officeDocument/2006/relationships/image" Target="../media/image8.png"/><Relationship Id="rId2" Type="http://schemas.openxmlformats.org/officeDocument/2006/relationships/hyperlink" Target="http://upload.wikimedia.org/wikipedia/commons/4/45/Four_stroke_cycle_intake.png" TargetMode="Externa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upload.wikimedia.org/wikipedia/commons/b/b1/Four_stroke_cycle_exhaust.png" TargetMode="External"/><Relationship Id="rId4" Type="http://schemas.openxmlformats.org/officeDocument/2006/relationships/image" Target="../media/image11.png"/><Relationship Id="rId3" Type="http://schemas.openxmlformats.org/officeDocument/2006/relationships/hyperlink" Target="http://upload.wikimedia.org/wikipedia/commons/c/cb/Four_stroke_cycle_power.png" TargetMode="External"/><Relationship Id="rId2" Type="http://schemas.openxmlformats.org/officeDocument/2006/relationships/image" Target="../media/image10.png"/><Relationship Id="rId1" Type="http://schemas.openxmlformats.org/officeDocument/2006/relationships/hyperlink" Target="http://upload.wikimedia.org/wikipedia/commons/c/ce/Four_stroke_cycle_spark.pn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3.GIF"/></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0.GIF"/></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40.GI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40.GIF"/></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smtClean="0"/>
              <a:t>INTRODUCTION </a:t>
            </a:r>
            <a:endParaRPr lang="en-US" i="1" u="sng" dirty="0"/>
          </a:p>
        </p:txBody>
      </p:sp>
      <p:sp>
        <p:nvSpPr>
          <p:cNvPr id="3" name="Subtitle 2"/>
          <p:cNvSpPr>
            <a:spLocks noGrp="1"/>
          </p:cNvSpPr>
          <p:nvPr>
            <p:ph type="subTitle" idx="1"/>
          </p:nvPr>
        </p:nvSpPr>
        <p:spPr/>
        <p:txBody>
          <a:bodyPr>
            <a:normAutofit/>
          </a:bodyPr>
          <a:lstStyle/>
          <a:p>
            <a:endParaRPr lang="en-US" b="1" i="1" dirty="0" smtClean="0">
              <a:solidFill>
                <a:schemeClr val="tx1">
                  <a:lumMod val="95000"/>
                  <a:lumOff val="5000"/>
                </a:schemeClr>
              </a:solidFill>
            </a:endParaRPr>
          </a:p>
          <a:p>
            <a:r>
              <a:rPr lang="en-US" b="1" u="sng" dirty="0" smtClean="0">
                <a:solidFill>
                  <a:schemeClr val="tx1">
                    <a:lumMod val="95000"/>
                    <a:lumOff val="5000"/>
                  </a:schemeClr>
                </a:solidFill>
              </a:rPr>
              <a:t>INTERNAL COMBUSTION ENGINE</a:t>
            </a:r>
            <a:endParaRPr lang="en-US" b="1" u="sng" dirty="0" smtClean="0">
              <a:solidFill>
                <a:schemeClr val="tx1">
                  <a:lumMod val="95000"/>
                  <a:lumOff val="5000"/>
                </a:schemeClr>
              </a:solidFill>
            </a:endParaRPr>
          </a:p>
          <a:p>
            <a:endParaRPr lang="en-US" b="1" u="sng" dirty="0">
              <a:solidFill>
                <a:schemeClr val="tx1">
                  <a:lumMod val="95000"/>
                  <a:lumOff val="5000"/>
                </a:schemeClr>
              </a:solidFill>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idx="1"/>
          </p:nvPr>
        </p:nvSpPr>
        <p:spPr>
          <a:xfrm>
            <a:off x="381000" y="381000"/>
            <a:ext cx="8341360" cy="6036945"/>
          </a:xfrm>
        </p:spPr>
        <p:txBody>
          <a:bodyPr>
            <a:normAutofit lnSpcReduction="10000"/>
          </a:bodyPr>
          <a:lstStyle/>
          <a:p>
            <a:pPr marL="581660" indent="-581660">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300" b="1" dirty="0">
                <a:latin typeface="Bell MT" pitchFamily="18" charset="0"/>
              </a:rPr>
              <a:t>Intake manifold :</a:t>
            </a:r>
            <a:r>
              <a:rPr lang="en-US" sz="2300" dirty="0">
                <a:latin typeface="Bell MT" pitchFamily="18" charset="0"/>
              </a:rPr>
              <a:t>Piping system which delivers incoming air to the cylinders, usually made of cast metal, plastic, or composite material.</a:t>
            </a:r>
            <a:endParaRPr lang="en-US" sz="2300" dirty="0">
              <a:latin typeface="Bell MT" pitchFamily="18" charset="0"/>
            </a:endParaRPr>
          </a:p>
          <a:p>
            <a:pPr marL="946150" lvl="1" indent="-545465">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300" dirty="0">
                <a:latin typeface="Bell MT" pitchFamily="18" charset="0"/>
              </a:rPr>
              <a:t>In most SI engines, fuel is added to the air in the intake manifold system either by fuel injectors or with a carburetor.</a:t>
            </a:r>
            <a:endParaRPr lang="en-US" sz="2300" dirty="0">
              <a:latin typeface="Bell MT" pitchFamily="18" charset="0"/>
            </a:endParaRPr>
          </a:p>
          <a:p>
            <a:pPr marL="946150" lvl="1" indent="-545465">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300" dirty="0">
                <a:latin typeface="Bell MT" pitchFamily="18" charset="0"/>
              </a:rPr>
              <a:t>The individual pipe to a single cylinder is called runner.</a:t>
            </a:r>
            <a:endParaRPr lang="en-US" sz="2300" dirty="0">
              <a:latin typeface="Bell MT" pitchFamily="18" charset="0"/>
            </a:endParaRPr>
          </a:p>
          <a:p>
            <a:pPr marL="581660" indent="-581660">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300" b="1" dirty="0">
                <a:latin typeface="Bell MT" pitchFamily="18" charset="0"/>
              </a:rPr>
              <a:t>Carburetor :</a:t>
            </a:r>
            <a:r>
              <a:rPr lang="en-US" sz="2300" dirty="0">
                <a:latin typeface="Bell MT" pitchFamily="18" charset="0"/>
              </a:rPr>
              <a:t> A device which meters the proper amount of fuel into the air flow by means of pressure differential.</a:t>
            </a:r>
            <a:endParaRPr lang="en-US" sz="2300" dirty="0">
              <a:latin typeface="Bell MT" pitchFamily="18" charset="0"/>
            </a:endParaRPr>
          </a:p>
          <a:p>
            <a:pPr marL="946150" lvl="1" indent="-545465">
              <a:spcBef>
                <a:spcPts val="615"/>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300" dirty="0">
                <a:latin typeface="Bell MT" pitchFamily="18" charset="0"/>
              </a:rPr>
              <a:t>For many decades it was the basic fuel metering system on all automobile (and other) engines.</a:t>
            </a:r>
            <a:endParaRPr lang="en-US" sz="2300" dirty="0">
              <a:latin typeface="Bell MT" pitchFamily="18" charset="0"/>
            </a:endParaRPr>
          </a:p>
          <a:p>
            <a:pPr marL="581660" indent="-581660">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300" b="1" dirty="0">
                <a:ln w="22225">
                  <a:solidFill>
                    <a:schemeClr val="accent2"/>
                  </a:solidFill>
                  <a:prstDash val="solid"/>
                </a:ln>
                <a:solidFill>
                  <a:schemeClr val="accent2">
                    <a:lumMod val="40000"/>
                    <a:lumOff val="60000"/>
                  </a:schemeClr>
                </a:solidFill>
                <a:effectLst/>
                <a:latin typeface="Bell MT" pitchFamily="18" charset="0"/>
              </a:rPr>
              <a:t>Spark plug :  </a:t>
            </a:r>
            <a:r>
              <a:rPr lang="en-US" sz="2300" dirty="0">
                <a:ln w="22225">
                  <a:solidFill>
                    <a:schemeClr val="accent2"/>
                  </a:solidFill>
                  <a:prstDash val="solid"/>
                </a:ln>
                <a:solidFill>
                  <a:schemeClr val="accent2">
                    <a:lumMod val="40000"/>
                    <a:lumOff val="60000"/>
                  </a:schemeClr>
                </a:solidFill>
                <a:effectLst/>
                <a:latin typeface="Bell MT" pitchFamily="18" charset="0"/>
              </a:rPr>
              <a:t>Electrical device used to initiate combustion in an SI engine by creating high voltage discharge across an electrode gap.</a:t>
            </a:r>
            <a:endParaRPr lang="en-US" sz="2300" dirty="0">
              <a:ln w="22225">
                <a:solidFill>
                  <a:schemeClr val="accent2"/>
                </a:solidFill>
                <a:prstDash val="solid"/>
              </a:ln>
              <a:solidFill>
                <a:schemeClr val="accent2">
                  <a:lumMod val="40000"/>
                  <a:lumOff val="60000"/>
                </a:schemeClr>
              </a:solidFill>
              <a:effectLst/>
              <a:latin typeface="Bell MT" pitchFamily="18"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04800" y="533400"/>
            <a:ext cx="8471946" cy="5208280"/>
          </a:xfrm>
          <a:prstGeom prst="rect">
            <a:avLst/>
          </a:prstGeom>
          <a:noFill/>
          <a:ln w="9525">
            <a:noFill/>
            <a:round/>
          </a:ln>
        </p:spPr>
        <p:txBody>
          <a:bodyPr lIns="78885" tIns="41020" rIns="78885" bIns="41020"/>
          <a:lstStyle/>
          <a:p>
            <a:pPr marL="587375" indent="-587375">
              <a:spcBef>
                <a:spcPts val="700"/>
              </a:spcBef>
              <a:buFont typeface="Times New Roman" pitchFamily="16" charset="0"/>
              <a:buChar char="•"/>
              <a:tabLst>
                <a:tab pos="586740" algn="l"/>
                <a:tab pos="987425" algn="l"/>
                <a:tab pos="1388110" algn="l"/>
                <a:tab pos="1788795" algn="l"/>
                <a:tab pos="2190115" algn="l"/>
                <a:tab pos="2590800" algn="l"/>
                <a:tab pos="2991485" algn="l"/>
                <a:tab pos="3392170" algn="l"/>
                <a:tab pos="3792855" algn="l"/>
                <a:tab pos="4193540" algn="l"/>
                <a:tab pos="4594225" algn="l"/>
                <a:tab pos="4994910" algn="l"/>
                <a:tab pos="5395595" algn="l"/>
                <a:tab pos="5796280" algn="l"/>
                <a:tab pos="6196965" algn="l"/>
                <a:tab pos="6597650" algn="l"/>
                <a:tab pos="6998335" algn="l"/>
                <a:tab pos="7399655" algn="l"/>
                <a:tab pos="7800340" algn="l"/>
                <a:tab pos="8201025" algn="l"/>
                <a:tab pos="8601710" algn="l"/>
                <a:tab pos="8882380" algn="l"/>
              </a:tabLst>
            </a:pPr>
            <a:r>
              <a:rPr lang="en-US" b="1" dirty="0">
                <a:solidFill>
                  <a:srgbClr val="000000"/>
                </a:solidFill>
              </a:rPr>
              <a:t>Exhaust System: </a:t>
            </a:r>
            <a:r>
              <a:rPr lang="en-US" dirty="0">
                <a:solidFill>
                  <a:srgbClr val="000000"/>
                </a:solidFill>
              </a:rPr>
              <a:t>Flow system for removing exhaust gases from the cylinders, treating them, and exhausting them to the surroundings.</a:t>
            </a:r>
            <a:endParaRPr lang="en-US" dirty="0">
              <a:solidFill>
                <a:srgbClr val="000000"/>
              </a:solidFill>
            </a:endParaRPr>
          </a:p>
          <a:p>
            <a:pPr marL="1288415" lvl="1" indent="-487045">
              <a:spcBef>
                <a:spcPts val="615"/>
              </a:spcBef>
              <a:buFont typeface="Times New Roman" pitchFamily="16" charset="0"/>
              <a:buChar char="–"/>
              <a:tabLst>
                <a:tab pos="586740" algn="l"/>
                <a:tab pos="987425" algn="l"/>
                <a:tab pos="1388110" algn="l"/>
                <a:tab pos="1788795" algn="l"/>
                <a:tab pos="2190115" algn="l"/>
                <a:tab pos="2590800" algn="l"/>
                <a:tab pos="2991485" algn="l"/>
                <a:tab pos="3392170" algn="l"/>
                <a:tab pos="3792855" algn="l"/>
                <a:tab pos="4193540" algn="l"/>
                <a:tab pos="4594225" algn="l"/>
                <a:tab pos="4994910" algn="l"/>
                <a:tab pos="5395595" algn="l"/>
                <a:tab pos="5796280" algn="l"/>
                <a:tab pos="6196965" algn="l"/>
                <a:tab pos="6597650" algn="l"/>
                <a:tab pos="6998335" algn="l"/>
                <a:tab pos="7399655" algn="l"/>
                <a:tab pos="7800340" algn="l"/>
                <a:tab pos="8201025" algn="l"/>
                <a:tab pos="8601710" algn="l"/>
                <a:tab pos="8882380" algn="l"/>
              </a:tabLst>
            </a:pPr>
            <a:r>
              <a:rPr lang="en-US" dirty="0">
                <a:solidFill>
                  <a:srgbClr val="000000"/>
                </a:solidFill>
              </a:rPr>
              <a:t>It consists of an exhaust manifold which carries the exhaust gases away from the engine, a thermal or catalytic converter to reduce emissions, a muffler to reduce engine noise, and a tailpipe to carry the exhaust gases away from the passenger compartment.</a:t>
            </a:r>
            <a:endParaRPr lang="en-US" dirty="0">
              <a:solidFill>
                <a:srgbClr val="000000"/>
              </a:solidFill>
            </a:endParaRPr>
          </a:p>
          <a:p>
            <a:pPr marL="587375" indent="-587375">
              <a:spcBef>
                <a:spcPts val="700"/>
              </a:spcBef>
              <a:buFont typeface="Times New Roman" pitchFamily="16" charset="0"/>
              <a:buChar char="•"/>
              <a:tabLst>
                <a:tab pos="586740" algn="l"/>
                <a:tab pos="987425" algn="l"/>
                <a:tab pos="1388110" algn="l"/>
                <a:tab pos="1788795" algn="l"/>
                <a:tab pos="2190115" algn="l"/>
                <a:tab pos="2590800" algn="l"/>
                <a:tab pos="2991485" algn="l"/>
                <a:tab pos="3392170" algn="l"/>
                <a:tab pos="3792855" algn="l"/>
                <a:tab pos="4193540" algn="l"/>
                <a:tab pos="4594225" algn="l"/>
                <a:tab pos="4994910" algn="l"/>
                <a:tab pos="5395595" algn="l"/>
                <a:tab pos="5796280" algn="l"/>
                <a:tab pos="6196965" algn="l"/>
                <a:tab pos="6597650" algn="l"/>
                <a:tab pos="6998335" algn="l"/>
                <a:tab pos="7399655" algn="l"/>
                <a:tab pos="7800340" algn="l"/>
                <a:tab pos="8201025" algn="l"/>
                <a:tab pos="8601710" algn="l"/>
                <a:tab pos="8882380" algn="l"/>
              </a:tabLst>
            </a:pPr>
            <a:r>
              <a:rPr lang="en-US" b="1" dirty="0">
                <a:solidFill>
                  <a:srgbClr val="000000"/>
                </a:solidFill>
                <a:cs typeface="Times New Roman" pitchFamily="16" charset="0"/>
              </a:rPr>
              <a:t>Flywheel :</a:t>
            </a:r>
            <a:r>
              <a:rPr lang="en-US" dirty="0">
                <a:solidFill>
                  <a:srgbClr val="000000"/>
                </a:solidFill>
                <a:cs typeface="Times New Roman" pitchFamily="16" charset="0"/>
              </a:rPr>
              <a:t> Rotating mass with a large moment of inertia connected to the crank shaft of the engine.</a:t>
            </a:r>
            <a:endParaRPr lang="en-US" dirty="0">
              <a:solidFill>
                <a:srgbClr val="000000"/>
              </a:solidFill>
              <a:cs typeface="Times New Roman" pitchFamily="16" charset="0"/>
            </a:endParaRPr>
          </a:p>
          <a:p>
            <a:pPr marL="1288415" lvl="1" indent="-487045">
              <a:spcBef>
                <a:spcPts val="615"/>
              </a:spcBef>
              <a:buFont typeface="Times New Roman" pitchFamily="16" charset="0"/>
              <a:buChar char="–"/>
              <a:tabLst>
                <a:tab pos="586740" algn="l"/>
                <a:tab pos="987425" algn="l"/>
                <a:tab pos="1388110" algn="l"/>
                <a:tab pos="1788795" algn="l"/>
                <a:tab pos="2190115" algn="l"/>
                <a:tab pos="2590800" algn="l"/>
                <a:tab pos="2991485" algn="l"/>
                <a:tab pos="3392170" algn="l"/>
                <a:tab pos="3792855" algn="l"/>
                <a:tab pos="4193540" algn="l"/>
                <a:tab pos="4594225" algn="l"/>
                <a:tab pos="4994910" algn="l"/>
                <a:tab pos="5395595" algn="l"/>
                <a:tab pos="5796280" algn="l"/>
                <a:tab pos="6196965" algn="l"/>
                <a:tab pos="6597650" algn="l"/>
                <a:tab pos="6998335" algn="l"/>
                <a:tab pos="7399655" algn="l"/>
                <a:tab pos="7800340" algn="l"/>
                <a:tab pos="8201025" algn="l"/>
                <a:tab pos="8601710" algn="l"/>
                <a:tab pos="8882380" algn="l"/>
              </a:tabLst>
            </a:pPr>
            <a:r>
              <a:rPr lang="en-US" dirty="0">
                <a:solidFill>
                  <a:srgbClr val="000000"/>
                </a:solidFill>
              </a:rPr>
              <a:t>The purpose of the flywheel is to store  energy  and furnish large angular momentum that keeps the engine rotating between power strokes and </a:t>
            </a:r>
            <a:r>
              <a:rPr lang="en-US" dirty="0" smtClean="0">
                <a:solidFill>
                  <a:srgbClr val="000000"/>
                </a:solidFill>
              </a:rPr>
              <a:t>smooth </a:t>
            </a:r>
            <a:r>
              <a:rPr lang="en-US" dirty="0">
                <a:solidFill>
                  <a:srgbClr val="000000"/>
                </a:solidFill>
              </a:rPr>
              <a:t>out engine operation.</a:t>
            </a:r>
            <a:endParaRPr lang="en-US" dirty="0">
              <a:solidFill>
                <a:srgbClr val="0000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idx="1"/>
          </p:nvPr>
        </p:nvSpPr>
        <p:spPr>
          <a:xfrm>
            <a:off x="304800" y="838200"/>
            <a:ext cx="8602345" cy="5424170"/>
          </a:xfrm>
        </p:spPr>
        <p:txBody>
          <a:bodyPr>
            <a:normAutofit fontScale="92500" lnSpcReduction="20000"/>
            <a:scene3d>
              <a:camera prst="orthographicFront"/>
              <a:lightRig rig="soft" dir="t">
                <a:rot lat="0" lon="0" rev="15600000"/>
              </a:lightRig>
            </a:scene3d>
            <a:sp3d extrusionH="57150" prstMaterial="softEdge">
              <a:bevelT w="25400" h="38100"/>
            </a:sp3d>
          </a:bodyPr>
          <a:lstStyle/>
          <a:p>
            <a:pPr marL="587375" indent="-587375">
              <a:spcBef>
                <a:spcPts val="700"/>
              </a:spcBef>
              <a:buFont typeface="Times New Roman" pitchFamily="16" charset="0"/>
              <a:buChar char="•"/>
              <a:tabLst>
                <a:tab pos="586740" algn="l"/>
                <a:tab pos="685800" algn="l"/>
                <a:tab pos="1086485" algn="l"/>
                <a:tab pos="1487170" algn="l"/>
                <a:tab pos="1887855" algn="l"/>
                <a:tab pos="2288540" algn="l"/>
                <a:tab pos="2689225" algn="l"/>
                <a:tab pos="3089910" algn="l"/>
                <a:tab pos="3490595" algn="l"/>
                <a:tab pos="3891280" algn="l"/>
                <a:tab pos="4292600" algn="l"/>
                <a:tab pos="4693285" algn="l"/>
                <a:tab pos="5093970" algn="l"/>
                <a:tab pos="5494655" algn="l"/>
                <a:tab pos="5895340" algn="l"/>
                <a:tab pos="6296025" algn="l"/>
                <a:tab pos="6696710" algn="l"/>
                <a:tab pos="7097395" algn="l"/>
                <a:tab pos="7498080" algn="l"/>
                <a:tab pos="7898765" algn="l"/>
                <a:tab pos="8299450" algn="l"/>
              </a:tabLst>
            </a:pPr>
            <a:r>
              <a:rPr lang="en-US" sz="2500" b="1" dirty="0">
                <a:ln/>
                <a:solidFill>
                  <a:schemeClr val="accent4"/>
                </a:solidFill>
                <a:latin typeface="Bell MT" pitchFamily="18" charset="0"/>
              </a:rPr>
              <a:t>Fuel injector : </a:t>
            </a:r>
            <a:r>
              <a:rPr lang="en-US" sz="2500" dirty="0">
                <a:ln/>
                <a:solidFill>
                  <a:schemeClr val="accent4"/>
                </a:solidFill>
                <a:latin typeface="Bell MT" pitchFamily="18" charset="0"/>
              </a:rPr>
              <a:t>A pressurized nozzle that sprays fuel into the incoming air (SI engines )or into the cylinder (CI engines).</a:t>
            </a:r>
            <a:endParaRPr lang="en-US" sz="2500" dirty="0">
              <a:ln/>
              <a:solidFill>
                <a:schemeClr val="accent4"/>
              </a:solidFill>
              <a:latin typeface="Bell MT" pitchFamily="18" charset="0"/>
            </a:endParaRPr>
          </a:p>
          <a:p>
            <a:pPr marL="587375" indent="-587375">
              <a:spcBef>
                <a:spcPts val="700"/>
              </a:spcBef>
              <a:buFont typeface="Times New Roman" pitchFamily="16" charset="0"/>
              <a:buChar char="•"/>
              <a:tabLst>
                <a:tab pos="586740" algn="l"/>
                <a:tab pos="685800" algn="l"/>
                <a:tab pos="1086485" algn="l"/>
                <a:tab pos="1487170" algn="l"/>
                <a:tab pos="1887855" algn="l"/>
                <a:tab pos="2288540" algn="l"/>
                <a:tab pos="2689225" algn="l"/>
                <a:tab pos="3089910" algn="l"/>
                <a:tab pos="3490595" algn="l"/>
                <a:tab pos="3891280" algn="l"/>
                <a:tab pos="4292600" algn="l"/>
                <a:tab pos="4693285" algn="l"/>
                <a:tab pos="5093970" algn="l"/>
                <a:tab pos="5494655" algn="l"/>
                <a:tab pos="5895340" algn="l"/>
                <a:tab pos="6296025" algn="l"/>
                <a:tab pos="6696710" algn="l"/>
                <a:tab pos="7097395" algn="l"/>
                <a:tab pos="7498080" algn="l"/>
                <a:tab pos="7898765" algn="l"/>
                <a:tab pos="8299450" algn="l"/>
              </a:tabLst>
            </a:pPr>
            <a:r>
              <a:rPr lang="en-US" sz="2500" b="1" dirty="0">
                <a:ln/>
                <a:solidFill>
                  <a:schemeClr val="accent4"/>
                </a:solidFill>
                <a:latin typeface="Bell MT" pitchFamily="18" charset="0"/>
              </a:rPr>
              <a:t>Fuel pump : </a:t>
            </a:r>
            <a:r>
              <a:rPr lang="en-US" sz="2500" dirty="0">
                <a:ln/>
                <a:solidFill>
                  <a:schemeClr val="accent4"/>
                </a:solidFill>
                <a:latin typeface="Bell MT" pitchFamily="18" charset="0"/>
              </a:rPr>
              <a:t>Electrically or mechanically driven pump to supply fuel from the fuel tank (reservoir) to the engine.</a:t>
            </a:r>
            <a:endParaRPr lang="en-US" sz="2500" dirty="0">
              <a:ln/>
              <a:solidFill>
                <a:schemeClr val="accent4"/>
              </a:solidFill>
              <a:latin typeface="Bell MT" pitchFamily="18" charset="0"/>
            </a:endParaRPr>
          </a:p>
          <a:p>
            <a:pPr marL="587375" indent="-587375">
              <a:spcBef>
                <a:spcPts val="700"/>
              </a:spcBef>
              <a:buFont typeface="Times New Roman" pitchFamily="16" charset="0"/>
              <a:buChar char="•"/>
              <a:tabLst>
                <a:tab pos="586740" algn="l"/>
                <a:tab pos="685800" algn="l"/>
                <a:tab pos="1086485" algn="l"/>
                <a:tab pos="1487170" algn="l"/>
                <a:tab pos="1887855" algn="l"/>
                <a:tab pos="2288540" algn="l"/>
                <a:tab pos="2689225" algn="l"/>
                <a:tab pos="3089910" algn="l"/>
                <a:tab pos="3490595" algn="l"/>
                <a:tab pos="3891280" algn="l"/>
                <a:tab pos="4292600" algn="l"/>
                <a:tab pos="4693285" algn="l"/>
                <a:tab pos="5093970" algn="l"/>
                <a:tab pos="5494655" algn="l"/>
                <a:tab pos="5895340" algn="l"/>
                <a:tab pos="6296025" algn="l"/>
                <a:tab pos="6696710" algn="l"/>
                <a:tab pos="7097395" algn="l"/>
                <a:tab pos="7498080" algn="l"/>
                <a:tab pos="7898765" algn="l"/>
                <a:tab pos="8299450" algn="l"/>
              </a:tabLst>
            </a:pPr>
            <a:r>
              <a:rPr lang="en-US" sz="2500" b="1" dirty="0">
                <a:ln/>
                <a:solidFill>
                  <a:schemeClr val="accent4"/>
                </a:solidFill>
                <a:latin typeface="Bell MT" pitchFamily="18" charset="0"/>
              </a:rPr>
              <a:t>Glow plug :</a:t>
            </a:r>
            <a:r>
              <a:rPr lang="en-US" sz="2500" dirty="0">
                <a:ln/>
                <a:solidFill>
                  <a:schemeClr val="accent4"/>
                </a:solidFill>
                <a:latin typeface="Bell MT" pitchFamily="18" charset="0"/>
              </a:rPr>
              <a:t> Small electrical resistance heater mounted inside the combustion chamber of many CI engines, used to preheat the chamber enough so that combustion will occur when first starting a cold engine.</a:t>
            </a:r>
            <a:endParaRPr lang="en-US" sz="2500" dirty="0">
              <a:ln/>
              <a:solidFill>
                <a:schemeClr val="accent4"/>
              </a:solidFill>
              <a:latin typeface="Bell MT" pitchFamily="18" charset="0"/>
            </a:endParaRPr>
          </a:p>
          <a:p>
            <a:pPr marL="943610" lvl="1" indent="-542925">
              <a:spcBef>
                <a:spcPts val="700"/>
              </a:spcBef>
              <a:buFont typeface="Times New Roman" pitchFamily="16" charset="0"/>
              <a:buChar char="–"/>
              <a:tabLst>
                <a:tab pos="586740" algn="l"/>
                <a:tab pos="685800" algn="l"/>
                <a:tab pos="1086485" algn="l"/>
                <a:tab pos="1487170" algn="l"/>
                <a:tab pos="1887855" algn="l"/>
                <a:tab pos="2288540" algn="l"/>
                <a:tab pos="2689225" algn="l"/>
                <a:tab pos="3089910" algn="l"/>
                <a:tab pos="3490595" algn="l"/>
                <a:tab pos="3891280" algn="l"/>
                <a:tab pos="4292600" algn="l"/>
                <a:tab pos="4693285" algn="l"/>
                <a:tab pos="5093970" algn="l"/>
                <a:tab pos="5494655" algn="l"/>
                <a:tab pos="5895340" algn="l"/>
                <a:tab pos="6296025" algn="l"/>
                <a:tab pos="6696710" algn="l"/>
                <a:tab pos="7097395" algn="l"/>
                <a:tab pos="7498080" algn="l"/>
                <a:tab pos="7898765" algn="l"/>
                <a:tab pos="8299450" algn="l"/>
              </a:tabLst>
            </a:pPr>
            <a:r>
              <a:rPr lang="en-US" sz="2500" dirty="0">
                <a:ln/>
                <a:solidFill>
                  <a:schemeClr val="accent4"/>
                </a:solidFill>
                <a:latin typeface="Bell MT" pitchFamily="18" charset="0"/>
              </a:rPr>
              <a:t>The glow plug is turn off after the engine is started.</a:t>
            </a:r>
            <a:endParaRPr lang="en-US" sz="2500" dirty="0">
              <a:ln/>
              <a:solidFill>
                <a:schemeClr val="accent4"/>
              </a:solidFill>
              <a:latin typeface="Bell MT" pitchFamily="18" charset="0"/>
            </a:endParaRPr>
          </a:p>
          <a:p>
            <a:pPr marL="587375" indent="-587375">
              <a:spcBef>
                <a:spcPts val="700"/>
              </a:spcBef>
              <a:buFont typeface="Times New Roman" pitchFamily="16" charset="0"/>
              <a:buChar char="•"/>
              <a:tabLst>
                <a:tab pos="586740" algn="l"/>
                <a:tab pos="685800" algn="l"/>
                <a:tab pos="1086485" algn="l"/>
                <a:tab pos="1487170" algn="l"/>
                <a:tab pos="1887855" algn="l"/>
                <a:tab pos="2288540" algn="l"/>
                <a:tab pos="2689225" algn="l"/>
                <a:tab pos="3089910" algn="l"/>
                <a:tab pos="3490595" algn="l"/>
                <a:tab pos="3891280" algn="l"/>
                <a:tab pos="4292600" algn="l"/>
                <a:tab pos="4693285" algn="l"/>
                <a:tab pos="5093970" algn="l"/>
                <a:tab pos="5494655" algn="l"/>
                <a:tab pos="5895340" algn="l"/>
                <a:tab pos="6296025" algn="l"/>
                <a:tab pos="6696710" algn="l"/>
                <a:tab pos="7097395" algn="l"/>
                <a:tab pos="7498080" algn="l"/>
                <a:tab pos="7898765" algn="l"/>
                <a:tab pos="8299450" algn="l"/>
              </a:tabLst>
            </a:pPr>
            <a:r>
              <a:rPr lang="en-US" sz="2500" b="1" dirty="0">
                <a:ln/>
                <a:solidFill>
                  <a:schemeClr val="accent4"/>
                </a:solidFill>
                <a:effectLst/>
                <a:latin typeface="Bell MT" pitchFamily="18" charset="0"/>
                <a:cs typeface="Times New Roman" pitchFamily="16" charset="0"/>
              </a:rPr>
              <a:t>Starter :</a:t>
            </a:r>
            <a:r>
              <a:rPr lang="en-US" sz="2500" dirty="0">
                <a:ln/>
                <a:solidFill>
                  <a:schemeClr val="accent4"/>
                </a:solidFill>
                <a:effectLst/>
                <a:latin typeface="Bell MT" pitchFamily="18" charset="0"/>
                <a:cs typeface="Times New Roman" pitchFamily="16" charset="0"/>
              </a:rPr>
              <a:t> Several methods are used to start IC engines. Most are started by use of an electric motor (starter) geared to the engine flywheel. Energy is supplied from an electric battery.</a:t>
            </a:r>
            <a:endParaRPr lang="en-US" sz="2500" dirty="0">
              <a:ln/>
              <a:solidFill>
                <a:schemeClr val="accent4"/>
              </a:solidFill>
              <a:effectLst/>
              <a:latin typeface="Bell MT" pitchFamily="18" charset="0"/>
              <a:cs typeface="Times New Roman" pitchFamily="16"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09_01"/>
          <p:cNvPicPr preferRelativeResize="0">
            <a:picLocks noChangeAspect="1" noChangeArrowheads="1"/>
          </p:cNvPicPr>
          <p:nvPr>
            <p:custDataLst>
              <p:tags r:id="rId1"/>
            </p:custDataLst>
          </p:nvPr>
        </p:nvPicPr>
        <p:blipFill>
          <a:blip r:embed="rId2" cstate="print"/>
          <a:srcRect/>
          <a:stretch>
            <a:fillRect/>
          </a:stretch>
        </p:blipFill>
        <p:spPr bwMode="auto">
          <a:xfrm>
            <a:off x="2438400" y="1066800"/>
            <a:ext cx="4292996" cy="5320564"/>
          </a:xfrm>
          <a:prstGeom prst="rect">
            <a:avLst/>
          </a:prstGeom>
          <a:noFill/>
          <a:ln w="9525">
            <a:noFill/>
            <a:miter lim="800000"/>
            <a:headEnd/>
            <a:tailEnd/>
          </a:ln>
        </p:spPr>
      </p:pic>
      <p:sp>
        <p:nvSpPr>
          <p:cNvPr id="3" name="Rectangle 1"/>
          <p:cNvSpPr txBox="1">
            <a:spLocks noChangeArrowheads="1"/>
          </p:cNvSpPr>
          <p:nvPr/>
        </p:nvSpPr>
        <p:spPr>
          <a:xfrm>
            <a:off x="205011" y="250482"/>
            <a:ext cx="8471946" cy="693861"/>
          </a:xfrm>
          <a:prstGeom prst="rect">
            <a:avLst/>
          </a:prstGeom>
        </p:spPr>
        <p:txBody>
          <a:bodyPr lIns="80147" tIns="40074" rIns="80147" bIns="40074"/>
          <a:lstStyle/>
          <a:p>
            <a:pPr algn="ctr" defTabSz="801370">
              <a:tabLst>
                <a:tab pos="0" algn="l"/>
                <a:tab pos="400685" algn="l"/>
                <a:tab pos="801370" algn="l"/>
                <a:tab pos="1202055" algn="l"/>
                <a:tab pos="1602740" algn="l"/>
                <a:tab pos="2003425" algn="l"/>
                <a:tab pos="2404110" algn="l"/>
                <a:tab pos="2804795" algn="l"/>
                <a:tab pos="3205480" algn="l"/>
                <a:tab pos="3606165" algn="l"/>
                <a:tab pos="4006850" algn="l"/>
                <a:tab pos="4407535" algn="l"/>
                <a:tab pos="4808220" algn="l"/>
                <a:tab pos="5209540" algn="l"/>
                <a:tab pos="5610225" algn="l"/>
                <a:tab pos="6010910" algn="l"/>
                <a:tab pos="6411595" algn="l"/>
                <a:tab pos="6812280" algn="l"/>
                <a:tab pos="7212965" algn="l"/>
                <a:tab pos="7613650" algn="l"/>
                <a:tab pos="8014335" algn="l"/>
                <a:tab pos="8248015" algn="l"/>
                <a:tab pos="8882380" algn="l"/>
              </a:tabLst>
              <a:defRPr/>
            </a:pPr>
            <a:r>
              <a:rPr lang="en-US" sz="3000" b="1" u="sng" cap="small" dirty="0">
                <a:solidFill>
                  <a:schemeClr val="tx2"/>
                </a:solidFill>
                <a:latin typeface="+mj-lt"/>
                <a:ea typeface="+mj-ea"/>
                <a:cs typeface="+mj-cs"/>
              </a:rPr>
              <a:t>Engine terminology</a:t>
            </a:r>
            <a:endParaRPr lang="en-US" sz="3000" b="1" u="sng" cap="small" dirty="0">
              <a:solidFill>
                <a:schemeClr val="tx2"/>
              </a:solidFill>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1" cstate="print">
            <a:lum bright="-10000" contrast="10000"/>
          </a:blip>
          <a:srcRect l="4959" t="58087" r="4959"/>
          <a:stretch>
            <a:fillRect/>
          </a:stretch>
        </p:blipFill>
        <p:spPr bwMode="auto">
          <a:xfrm>
            <a:off x="1247712" y="1134363"/>
            <a:ext cx="6582050" cy="4229388"/>
          </a:xfrm>
          <a:prstGeom prst="rect">
            <a:avLst/>
          </a:prstGeom>
          <a:noFill/>
          <a:ln w="9525">
            <a:noFill/>
            <a:rou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idx="1"/>
          </p:nvPr>
        </p:nvSpPr>
        <p:spPr>
          <a:xfrm>
            <a:off x="304800" y="457200"/>
            <a:ext cx="8481450" cy="5640144"/>
          </a:xfrm>
        </p:spPr>
        <p:txBody>
          <a:bodyPr/>
          <a:lstStyle/>
          <a:p>
            <a:pPr marL="644525" lvl="1" indent="-279400">
              <a:lnSpc>
                <a:spcPct val="95000"/>
              </a:lnSpc>
              <a:buFont typeface="Times New Roman" pitchFamily="16" charset="0"/>
              <a:buChar char="•"/>
              <a:tabLst>
                <a:tab pos="280670" algn="l"/>
                <a:tab pos="379730" algn="l"/>
                <a:tab pos="780415" algn="l"/>
                <a:tab pos="1181100" algn="l"/>
                <a:tab pos="1581785" algn="l"/>
                <a:tab pos="1982470" algn="l"/>
                <a:tab pos="2383155" algn="l"/>
                <a:tab pos="2783840" algn="l"/>
                <a:tab pos="3184525" algn="l"/>
                <a:tab pos="3585210" algn="l"/>
                <a:tab pos="3985895" algn="l"/>
                <a:tab pos="4387215" algn="l"/>
                <a:tab pos="4787900" algn="l"/>
                <a:tab pos="5188585" algn="l"/>
                <a:tab pos="5589270" algn="l"/>
                <a:tab pos="5989955" algn="l"/>
                <a:tab pos="6390640" algn="l"/>
                <a:tab pos="6791325" algn="l"/>
                <a:tab pos="7192010" algn="l"/>
                <a:tab pos="7592695" algn="l"/>
                <a:tab pos="7993380" algn="l"/>
                <a:tab pos="8248015" algn="l"/>
                <a:tab pos="8882380" algn="l"/>
              </a:tabLst>
              <a:defRPr/>
            </a:pPr>
            <a:r>
              <a:rPr lang="en-US" sz="2200" b="1" dirty="0">
                <a:latin typeface="Bell MT" pitchFamily="18" charset="0"/>
              </a:rPr>
              <a:t>Top Dead Center (TDC):</a:t>
            </a:r>
            <a:r>
              <a:rPr lang="en-US" sz="2200" dirty="0">
                <a:latin typeface="Bell MT" pitchFamily="18" charset="0"/>
              </a:rPr>
              <a:t> Position of the piston when it stops at the furthest point away from the crankshaft.</a:t>
            </a:r>
            <a:endParaRPr lang="en-US" sz="2200" dirty="0">
              <a:latin typeface="Bell MT" pitchFamily="18" charset="0"/>
            </a:endParaRPr>
          </a:p>
          <a:p>
            <a:pPr marL="1282700" lvl="1" indent="-481330">
              <a:spcBef>
                <a:spcPts val="615"/>
              </a:spcBef>
              <a:buFont typeface="Times New Roman" pitchFamily="16" charset="0"/>
              <a:buChar char="–"/>
              <a:tabLst>
                <a:tab pos="280670" algn="l"/>
                <a:tab pos="379730" algn="l"/>
                <a:tab pos="780415" algn="l"/>
                <a:tab pos="1181100" algn="l"/>
                <a:tab pos="1581785" algn="l"/>
                <a:tab pos="1982470" algn="l"/>
                <a:tab pos="2383155" algn="l"/>
                <a:tab pos="2783840" algn="l"/>
                <a:tab pos="3184525" algn="l"/>
                <a:tab pos="3585210" algn="l"/>
                <a:tab pos="3985895" algn="l"/>
                <a:tab pos="4387215" algn="l"/>
                <a:tab pos="4787900" algn="l"/>
                <a:tab pos="5188585" algn="l"/>
                <a:tab pos="5589270" algn="l"/>
                <a:tab pos="5989955" algn="l"/>
                <a:tab pos="6390640" algn="l"/>
                <a:tab pos="6791325" algn="l"/>
                <a:tab pos="7192010" algn="l"/>
                <a:tab pos="7592695" algn="l"/>
                <a:tab pos="7993380" algn="l"/>
                <a:tab pos="8248015" algn="l"/>
                <a:tab pos="8882380" algn="l"/>
              </a:tabLst>
              <a:defRPr/>
            </a:pPr>
            <a:r>
              <a:rPr lang="en-US" sz="2500" dirty="0">
                <a:latin typeface="Bell MT" pitchFamily="18" charset="0"/>
              </a:rPr>
              <a:t>Top because this position is at the top of the engines (not always), and dead because the piston stops as this point. Because in some engines </a:t>
            </a:r>
            <a:r>
              <a:rPr lang="en-US" sz="2500" b="1" dirty="0">
                <a:latin typeface="Bell MT" pitchFamily="18" charset="0"/>
              </a:rPr>
              <a:t>TDC</a:t>
            </a:r>
            <a:r>
              <a:rPr lang="en-US" sz="2500" dirty="0">
                <a:latin typeface="Bell MT" pitchFamily="18" charset="0"/>
              </a:rPr>
              <a:t> is not at the top of the engines(</a:t>
            </a:r>
            <a:r>
              <a:rPr lang="en-US" sz="2500" dirty="0" err="1">
                <a:latin typeface="Bell MT" pitchFamily="18" charset="0"/>
              </a:rPr>
              <a:t>e.g</a:t>
            </a:r>
            <a:r>
              <a:rPr lang="en-US" sz="2500" dirty="0">
                <a:latin typeface="Bell MT" pitchFamily="18" charset="0"/>
              </a:rPr>
              <a:t>: horizontally opposed engines, radial </a:t>
            </a:r>
            <a:r>
              <a:rPr lang="en-US" sz="2500" dirty="0" err="1">
                <a:latin typeface="Bell MT" pitchFamily="18" charset="0"/>
              </a:rPr>
              <a:t>engines,etc</a:t>
            </a:r>
            <a:r>
              <a:rPr lang="en-US" sz="2500" dirty="0">
                <a:latin typeface="Bell MT" pitchFamily="18" charset="0"/>
              </a:rPr>
              <a:t>,.) Some sources call this position</a:t>
            </a:r>
            <a:r>
              <a:rPr lang="en-US" sz="2500" b="1" dirty="0">
                <a:latin typeface="Bell MT" pitchFamily="18" charset="0"/>
              </a:rPr>
              <a:t> Head End Dead Center (HEDC). </a:t>
            </a:r>
            <a:r>
              <a:rPr lang="en-US" sz="2500" dirty="0">
                <a:latin typeface="Bell MT" pitchFamily="18" charset="0"/>
              </a:rPr>
              <a:t>  </a:t>
            </a:r>
            <a:endParaRPr lang="en-US" sz="2500" dirty="0">
              <a:latin typeface="Bell MT" pitchFamily="18" charset="0"/>
            </a:endParaRPr>
          </a:p>
          <a:p>
            <a:pPr marL="1282700" lvl="1" indent="-481330">
              <a:spcBef>
                <a:spcPts val="615"/>
              </a:spcBef>
              <a:buFont typeface="Times New Roman" pitchFamily="16" charset="0"/>
              <a:buChar char="–"/>
              <a:tabLst>
                <a:tab pos="280670" algn="l"/>
                <a:tab pos="379730" algn="l"/>
                <a:tab pos="780415" algn="l"/>
                <a:tab pos="1181100" algn="l"/>
                <a:tab pos="1581785" algn="l"/>
                <a:tab pos="1982470" algn="l"/>
                <a:tab pos="2383155" algn="l"/>
                <a:tab pos="2783840" algn="l"/>
                <a:tab pos="3184525" algn="l"/>
                <a:tab pos="3585210" algn="l"/>
                <a:tab pos="3985895" algn="l"/>
                <a:tab pos="4387215" algn="l"/>
                <a:tab pos="4787900" algn="l"/>
                <a:tab pos="5188585" algn="l"/>
                <a:tab pos="5589270" algn="l"/>
                <a:tab pos="5989955" algn="l"/>
                <a:tab pos="6390640" algn="l"/>
                <a:tab pos="6791325" algn="l"/>
                <a:tab pos="7192010" algn="l"/>
                <a:tab pos="7592695" algn="l"/>
                <a:tab pos="7993380" algn="l"/>
                <a:tab pos="8248015" algn="l"/>
                <a:tab pos="8882380" algn="l"/>
              </a:tabLst>
              <a:defRPr/>
            </a:pPr>
            <a:r>
              <a:rPr lang="en-US" sz="2500" dirty="0">
                <a:latin typeface="Bell MT" pitchFamily="18" charset="0"/>
              </a:rPr>
              <a:t>Some source call this point </a:t>
            </a:r>
            <a:r>
              <a:rPr lang="en-US" sz="2500" b="1" dirty="0">
                <a:latin typeface="Bell MT" pitchFamily="18" charset="0"/>
              </a:rPr>
              <a:t>TOP Center (TC).</a:t>
            </a:r>
            <a:endParaRPr lang="en-US" sz="2500" b="1" dirty="0">
              <a:latin typeface="Bell MT" pitchFamily="18" charset="0"/>
            </a:endParaRPr>
          </a:p>
          <a:p>
            <a:pPr marL="1282700" lvl="1" indent="-481330">
              <a:spcBef>
                <a:spcPts val="615"/>
              </a:spcBef>
              <a:buFont typeface="Times New Roman" pitchFamily="16" charset="0"/>
              <a:buChar char="–"/>
              <a:tabLst>
                <a:tab pos="280670" algn="l"/>
                <a:tab pos="379730" algn="l"/>
                <a:tab pos="780415" algn="l"/>
                <a:tab pos="1181100" algn="l"/>
                <a:tab pos="1581785" algn="l"/>
                <a:tab pos="1982470" algn="l"/>
                <a:tab pos="2383155" algn="l"/>
                <a:tab pos="2783840" algn="l"/>
                <a:tab pos="3184525" algn="l"/>
                <a:tab pos="3585210" algn="l"/>
                <a:tab pos="3985895" algn="l"/>
                <a:tab pos="4387215" algn="l"/>
                <a:tab pos="4787900" algn="l"/>
                <a:tab pos="5188585" algn="l"/>
                <a:tab pos="5589270" algn="l"/>
                <a:tab pos="5989955" algn="l"/>
                <a:tab pos="6390640" algn="l"/>
                <a:tab pos="6791325" algn="l"/>
                <a:tab pos="7192010" algn="l"/>
                <a:tab pos="7592695" algn="l"/>
                <a:tab pos="7993380" algn="l"/>
                <a:tab pos="8248015" algn="l"/>
                <a:tab pos="8882380" algn="l"/>
              </a:tabLst>
              <a:defRPr/>
            </a:pPr>
            <a:r>
              <a:rPr lang="en-US" sz="2500" dirty="0">
                <a:ln w="22225">
                  <a:solidFill>
                    <a:schemeClr val="accent2"/>
                  </a:solidFill>
                  <a:prstDash val="solid"/>
                </a:ln>
                <a:solidFill>
                  <a:schemeClr val="accent2">
                    <a:lumMod val="40000"/>
                    <a:lumOff val="60000"/>
                  </a:schemeClr>
                </a:solidFill>
                <a:effectLst/>
                <a:latin typeface="Bell MT" pitchFamily="18" charset="0"/>
              </a:rPr>
              <a:t>When the piston is at TDC, the volume in the cylinder is a minimum called the clearance volume.</a:t>
            </a:r>
            <a:endParaRPr lang="en-US" sz="2500" dirty="0">
              <a:ln w="22225">
                <a:solidFill>
                  <a:schemeClr val="accent2"/>
                </a:solidFill>
                <a:prstDash val="solid"/>
              </a:ln>
              <a:solidFill>
                <a:schemeClr val="accent2">
                  <a:lumMod val="40000"/>
                  <a:lumOff val="60000"/>
                </a:schemeClr>
              </a:solidFill>
              <a:effectLst/>
              <a:latin typeface="Bell MT" pitchFamily="18"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586520" y="207295"/>
            <a:ext cx="8406777" cy="6426136"/>
          </a:xfrm>
          <a:prstGeom prst="rect">
            <a:avLst/>
          </a:prstGeom>
          <a:noFill/>
          <a:ln w="9525">
            <a:noFill/>
            <a:round/>
          </a:ln>
        </p:spPr>
        <p:txBody>
          <a:bodyPr wrap="none" lIns="80147" tIns="40074" rIns="80147" bIns="40074" anchor="ctr"/>
          <a:lstStyle/>
          <a:p>
            <a:endParaRPr lang="en-US"/>
          </a:p>
        </p:txBody>
      </p:sp>
      <p:sp>
        <p:nvSpPr>
          <p:cNvPr id="26627" name="Rectangle 2"/>
          <p:cNvSpPr>
            <a:spLocks noGrp="1" noChangeArrowheads="1"/>
          </p:cNvSpPr>
          <p:nvPr>
            <p:ph idx="1"/>
          </p:nvPr>
        </p:nvSpPr>
        <p:spPr>
          <a:xfrm>
            <a:off x="465686" y="838200"/>
            <a:ext cx="8211271" cy="5078336"/>
          </a:xfrm>
        </p:spPr>
        <p:txBody>
          <a:bodyPr/>
          <a:lstStyle/>
          <a:p>
            <a:pPr marL="592455" indent="-592455">
              <a:spcBef>
                <a:spcPts val="700"/>
              </a:spcBef>
              <a:buFont typeface="Times New Roman" pitchFamily="16" charset="0"/>
              <a:buChar char="•"/>
              <a:tabLst>
                <a:tab pos="592455" algn="l"/>
                <a:tab pos="691515" algn="l"/>
                <a:tab pos="1092200" algn="l"/>
                <a:tab pos="1492885" algn="l"/>
                <a:tab pos="1893570" algn="l"/>
                <a:tab pos="2294255" algn="l"/>
                <a:tab pos="2694940" algn="l"/>
                <a:tab pos="3095625" algn="l"/>
                <a:tab pos="3496310" algn="l"/>
                <a:tab pos="3896995" algn="l"/>
                <a:tab pos="4297680" algn="l"/>
                <a:tab pos="4698365" algn="l"/>
                <a:tab pos="5099050" algn="l"/>
                <a:tab pos="5500370" algn="l"/>
                <a:tab pos="5901055" algn="l"/>
                <a:tab pos="6301740" algn="l"/>
                <a:tab pos="6702425" algn="l"/>
                <a:tab pos="7103110" algn="l"/>
                <a:tab pos="7503795" algn="l"/>
                <a:tab pos="7904480" algn="l"/>
                <a:tab pos="8305165" algn="l"/>
                <a:tab pos="8882380" algn="l"/>
              </a:tabLst>
            </a:pPr>
            <a:r>
              <a:rPr lang="en-US" sz="1800" b="1" dirty="0"/>
              <a:t>Bottom Dead Center (BDC):</a:t>
            </a:r>
            <a:r>
              <a:rPr lang="en-US" sz="1800" dirty="0"/>
              <a:t> Position of the piston when it stops at the point closest to the crankshaft.</a:t>
            </a:r>
            <a:endParaRPr lang="en-US" sz="1800" dirty="0"/>
          </a:p>
          <a:p>
            <a:pPr marL="1294130" lvl="1" indent="-492760">
              <a:spcBef>
                <a:spcPts val="615"/>
              </a:spcBef>
              <a:buFont typeface="Times New Roman" pitchFamily="16" charset="0"/>
              <a:buChar char="–"/>
              <a:tabLst>
                <a:tab pos="592455" algn="l"/>
                <a:tab pos="691515" algn="l"/>
                <a:tab pos="1092200" algn="l"/>
                <a:tab pos="1492885" algn="l"/>
                <a:tab pos="1893570" algn="l"/>
                <a:tab pos="2294255" algn="l"/>
                <a:tab pos="2694940" algn="l"/>
                <a:tab pos="3095625" algn="l"/>
                <a:tab pos="3496310" algn="l"/>
                <a:tab pos="3896995" algn="l"/>
                <a:tab pos="4297680" algn="l"/>
                <a:tab pos="4698365" algn="l"/>
                <a:tab pos="5099050" algn="l"/>
                <a:tab pos="5500370" algn="l"/>
                <a:tab pos="5901055" algn="l"/>
                <a:tab pos="6301740" algn="l"/>
                <a:tab pos="6702425" algn="l"/>
                <a:tab pos="7103110" algn="l"/>
                <a:tab pos="7503795" algn="l"/>
                <a:tab pos="7904480" algn="l"/>
                <a:tab pos="8305165" algn="l"/>
                <a:tab pos="8882380" algn="l"/>
              </a:tabLst>
            </a:pPr>
            <a:r>
              <a:rPr lang="en-US" sz="1800" dirty="0"/>
              <a:t>Some sources call this</a:t>
            </a:r>
            <a:r>
              <a:rPr lang="en-US" sz="1800" b="1" dirty="0"/>
              <a:t> Crank End Dead Center (CEDC) </a:t>
            </a:r>
            <a:r>
              <a:rPr lang="en-US" sz="1800" dirty="0"/>
              <a:t>because it is not always at the bottom of the </a:t>
            </a:r>
            <a:r>
              <a:rPr lang="en-US" sz="1800" dirty="0" err="1"/>
              <a:t>engine.Some</a:t>
            </a:r>
            <a:r>
              <a:rPr lang="en-US" sz="1800" dirty="0"/>
              <a:t> source call this point </a:t>
            </a:r>
            <a:r>
              <a:rPr lang="en-US" sz="1800" b="1" dirty="0"/>
              <a:t>Bottom Center (BC).</a:t>
            </a:r>
            <a:endParaRPr lang="en-US" sz="1800" b="1" dirty="0"/>
          </a:p>
          <a:p>
            <a:pPr marL="592455" indent="-592455">
              <a:spcBef>
                <a:spcPts val="700"/>
              </a:spcBef>
              <a:buFont typeface="Times New Roman" pitchFamily="16" charset="0"/>
              <a:buChar char="•"/>
              <a:tabLst>
                <a:tab pos="592455" algn="l"/>
                <a:tab pos="691515" algn="l"/>
                <a:tab pos="1092200" algn="l"/>
                <a:tab pos="1492885" algn="l"/>
                <a:tab pos="1893570" algn="l"/>
                <a:tab pos="2294255" algn="l"/>
                <a:tab pos="2694940" algn="l"/>
                <a:tab pos="3095625" algn="l"/>
                <a:tab pos="3496310" algn="l"/>
                <a:tab pos="3896995" algn="l"/>
                <a:tab pos="4297680" algn="l"/>
                <a:tab pos="4698365" algn="l"/>
                <a:tab pos="5099050" algn="l"/>
                <a:tab pos="5500370" algn="l"/>
                <a:tab pos="5901055" algn="l"/>
                <a:tab pos="6301740" algn="l"/>
                <a:tab pos="6702425" algn="l"/>
                <a:tab pos="7103110" algn="l"/>
                <a:tab pos="7503795" algn="l"/>
                <a:tab pos="7904480" algn="l"/>
                <a:tab pos="8305165" algn="l"/>
                <a:tab pos="8882380" algn="l"/>
              </a:tabLst>
            </a:pPr>
            <a:r>
              <a:rPr lang="en-US" sz="1800" b="1" dirty="0"/>
              <a:t>Stroke : </a:t>
            </a:r>
            <a:r>
              <a:rPr lang="en-US" sz="1800" dirty="0"/>
              <a:t>Distance traveled by the piston from one extreme position to the other : TDC to BDC or BDC to TDC.</a:t>
            </a:r>
            <a:endParaRPr lang="en-US" sz="1800" dirty="0"/>
          </a:p>
          <a:p>
            <a:pPr marL="592455" indent="-592455">
              <a:spcBef>
                <a:spcPts val="700"/>
              </a:spcBef>
              <a:buFont typeface="Times New Roman" pitchFamily="16" charset="0"/>
              <a:buChar char="•"/>
              <a:tabLst>
                <a:tab pos="592455" algn="l"/>
                <a:tab pos="691515" algn="l"/>
                <a:tab pos="1092200" algn="l"/>
                <a:tab pos="1492885" algn="l"/>
                <a:tab pos="1893570" algn="l"/>
                <a:tab pos="2294255" algn="l"/>
                <a:tab pos="2694940" algn="l"/>
                <a:tab pos="3095625" algn="l"/>
                <a:tab pos="3496310" algn="l"/>
                <a:tab pos="3896995" algn="l"/>
                <a:tab pos="4297680" algn="l"/>
                <a:tab pos="4698365" algn="l"/>
                <a:tab pos="5099050" algn="l"/>
                <a:tab pos="5500370" algn="l"/>
                <a:tab pos="5901055" algn="l"/>
                <a:tab pos="6301740" algn="l"/>
                <a:tab pos="6702425" algn="l"/>
                <a:tab pos="7103110" algn="l"/>
                <a:tab pos="7503795" algn="l"/>
                <a:tab pos="7904480" algn="l"/>
                <a:tab pos="8305165" algn="l"/>
                <a:tab pos="8882380" algn="l"/>
              </a:tabLst>
            </a:pPr>
            <a:r>
              <a:rPr lang="en-US" sz="1800" b="1" dirty="0"/>
              <a:t>Bore :</a:t>
            </a:r>
            <a:r>
              <a:rPr lang="en-US" sz="1800" dirty="0"/>
              <a:t>It is defined as</a:t>
            </a:r>
            <a:r>
              <a:rPr lang="en-US" sz="1800" b="1" dirty="0"/>
              <a:t> c</a:t>
            </a:r>
            <a:r>
              <a:rPr lang="en-US" sz="1800" dirty="0"/>
              <a:t>ylinder diameter or piston face diameter; piston face diameter is same as cylinder diameter( minus small clearance).</a:t>
            </a:r>
            <a:endParaRPr lang="en-US" sz="1800" dirty="0"/>
          </a:p>
          <a:p>
            <a:pPr marL="592455" indent="-592455">
              <a:spcBef>
                <a:spcPts val="700"/>
              </a:spcBef>
              <a:buFont typeface="Times New Roman" pitchFamily="16" charset="0"/>
              <a:buChar char="•"/>
              <a:tabLst>
                <a:tab pos="592455" algn="l"/>
                <a:tab pos="691515" algn="l"/>
                <a:tab pos="1092200" algn="l"/>
                <a:tab pos="1492885" algn="l"/>
                <a:tab pos="1893570" algn="l"/>
                <a:tab pos="2294255" algn="l"/>
                <a:tab pos="2694940" algn="l"/>
                <a:tab pos="3095625" algn="l"/>
                <a:tab pos="3496310" algn="l"/>
                <a:tab pos="3896995" algn="l"/>
                <a:tab pos="4297680" algn="l"/>
                <a:tab pos="4698365" algn="l"/>
                <a:tab pos="5099050" algn="l"/>
                <a:tab pos="5500370" algn="l"/>
                <a:tab pos="5901055" algn="l"/>
                <a:tab pos="6301740" algn="l"/>
                <a:tab pos="6702425" algn="l"/>
                <a:tab pos="7103110" algn="l"/>
                <a:tab pos="7503795" algn="l"/>
                <a:tab pos="7904480" algn="l"/>
                <a:tab pos="8305165" algn="l"/>
                <a:tab pos="8882380" algn="l"/>
              </a:tabLst>
            </a:pPr>
            <a:r>
              <a:rPr lang="en-US" sz="1800" b="1" dirty="0"/>
              <a:t>Swept volume/Displacement volume :</a:t>
            </a:r>
            <a:r>
              <a:rPr lang="en-US" sz="1800" dirty="0"/>
              <a:t> Volume displaced by the piston as it travels through one stroke.</a:t>
            </a:r>
            <a:endParaRPr lang="en-US" sz="1800" dirty="0"/>
          </a:p>
          <a:p>
            <a:pPr marL="1294130" lvl="1" indent="-492760">
              <a:spcBef>
                <a:spcPts val="700"/>
              </a:spcBef>
              <a:buFont typeface="Times New Roman" pitchFamily="16" charset="0"/>
              <a:buChar char="–"/>
              <a:tabLst>
                <a:tab pos="592455" algn="l"/>
                <a:tab pos="691515" algn="l"/>
                <a:tab pos="1092200" algn="l"/>
                <a:tab pos="1492885" algn="l"/>
                <a:tab pos="1893570" algn="l"/>
                <a:tab pos="2294255" algn="l"/>
                <a:tab pos="2694940" algn="l"/>
                <a:tab pos="3095625" algn="l"/>
                <a:tab pos="3496310" algn="l"/>
                <a:tab pos="3896995" algn="l"/>
                <a:tab pos="4297680" algn="l"/>
                <a:tab pos="4698365" algn="l"/>
                <a:tab pos="5099050" algn="l"/>
                <a:tab pos="5500370" algn="l"/>
                <a:tab pos="5901055" algn="l"/>
                <a:tab pos="6301740" algn="l"/>
                <a:tab pos="6702425" algn="l"/>
                <a:tab pos="7103110" algn="l"/>
                <a:tab pos="7503795" algn="l"/>
                <a:tab pos="7904480" algn="l"/>
                <a:tab pos="8305165" algn="l"/>
                <a:tab pos="8882380" algn="l"/>
              </a:tabLst>
            </a:pPr>
            <a:r>
              <a:rPr lang="en-US" sz="1800" dirty="0"/>
              <a:t>Swept volume is defined as stroke times bore.</a:t>
            </a:r>
            <a:endParaRPr lang="en-US" sz="1800" dirty="0"/>
          </a:p>
          <a:p>
            <a:pPr marL="1294130" lvl="1" indent="-492760">
              <a:spcBef>
                <a:spcPts val="700"/>
              </a:spcBef>
              <a:buFont typeface="Times New Roman" pitchFamily="16" charset="0"/>
              <a:buChar char="–"/>
              <a:tabLst>
                <a:tab pos="592455" algn="l"/>
                <a:tab pos="691515" algn="l"/>
                <a:tab pos="1092200" algn="l"/>
                <a:tab pos="1492885" algn="l"/>
                <a:tab pos="1893570" algn="l"/>
                <a:tab pos="2294255" algn="l"/>
                <a:tab pos="2694940" algn="l"/>
                <a:tab pos="3095625" algn="l"/>
                <a:tab pos="3496310" algn="l"/>
                <a:tab pos="3896995" algn="l"/>
                <a:tab pos="4297680" algn="l"/>
                <a:tab pos="4698365" algn="l"/>
                <a:tab pos="5099050" algn="l"/>
                <a:tab pos="5500370" algn="l"/>
                <a:tab pos="5901055" algn="l"/>
                <a:tab pos="6301740" algn="l"/>
                <a:tab pos="6702425" algn="l"/>
                <a:tab pos="7103110" algn="l"/>
                <a:tab pos="7503795" algn="l"/>
                <a:tab pos="7904480" algn="l"/>
                <a:tab pos="8305165" algn="l"/>
                <a:tab pos="8882380" algn="l"/>
              </a:tabLst>
            </a:pPr>
            <a:r>
              <a:rPr lang="en-US" sz="1800" dirty="0"/>
              <a:t>Displacement can be given for one cylinder or entire engine (one cylinder times number of cylinders).</a:t>
            </a:r>
            <a:endParaRPr lang="en-US" sz="18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idx="1"/>
          </p:nvPr>
        </p:nvSpPr>
        <p:spPr>
          <a:xfrm>
            <a:off x="304800" y="685800"/>
            <a:ext cx="8519466" cy="4630061"/>
          </a:xfrm>
        </p:spPr>
        <p:txBody>
          <a:bodyPr>
            <a:normAutofit/>
          </a:bodyPr>
          <a:lstStyle/>
          <a:p>
            <a:pPr marL="581660" indent="-581660" algn="just">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1800" b="1" dirty="0"/>
              <a:t>Clearance volume :</a:t>
            </a:r>
            <a:r>
              <a:rPr lang="en-US" sz="1800" dirty="0"/>
              <a:t> It is the minimum volume of the cylinder available for the charge (air or air fuel mixture) when the piston reaches at its outermost point (top dead center or outer dead center) during compression stroke of the cycle. </a:t>
            </a:r>
            <a:endParaRPr lang="en-US" sz="1800" dirty="0"/>
          </a:p>
          <a:p>
            <a:pPr marL="1583690" lvl="1" indent="-781685" algn="just">
              <a:spcBef>
                <a:spcPts val="615"/>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1800" dirty="0"/>
              <a:t>Minimum volume of combustion chamber with piston at TDC.</a:t>
            </a:r>
            <a:endParaRPr lang="en-US" sz="1800" dirty="0"/>
          </a:p>
          <a:p>
            <a:pPr marL="581660" indent="-581660" algn="just">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1800" b="1" dirty="0"/>
              <a:t>Compression ratio :</a:t>
            </a:r>
            <a:r>
              <a:rPr lang="en-US" sz="1800" dirty="0">
                <a:latin typeface="Arial" panose="02080604020202020204" pitchFamily="34" charset="0"/>
              </a:rPr>
              <a:t> </a:t>
            </a:r>
            <a:r>
              <a:rPr lang="en-US" sz="1800" dirty="0"/>
              <a:t>The ratio of total volume to clearance volume of the cylinder is the compression ratio of the engine.</a:t>
            </a:r>
            <a:endParaRPr lang="en-US" sz="1800" dirty="0"/>
          </a:p>
          <a:p>
            <a:pPr marL="1583690" lvl="1" indent="-781685" algn="just">
              <a:spcBef>
                <a:spcPts val="615"/>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1800" dirty="0"/>
              <a:t> Typically compression ratio for SI engines varies form  8 to 12 and for CI engines it varies from 12 to 24</a:t>
            </a:r>
            <a:endParaRPr lang="en-US" sz="18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304800" y="1200150"/>
            <a:ext cx="8610600" cy="4647426"/>
          </a:xfrm>
          <a:prstGeom prst="rect">
            <a:avLst/>
          </a:prstGeom>
          <a:noFill/>
          <a:ln w="9525">
            <a:noFill/>
            <a:miter lim="800000"/>
          </a:ln>
        </p:spPr>
        <p:txBody>
          <a:bodyPr>
            <a:spAutoFit/>
          </a:bodyPr>
          <a:lstStyle/>
          <a:p>
            <a:r>
              <a:rPr lang="en-US" sz="2800" b="1" dirty="0" smtClean="0">
                <a:latin typeface="Calibri" pitchFamily="34" charset="0"/>
              </a:rPr>
              <a:t>working </a:t>
            </a:r>
            <a:r>
              <a:rPr lang="en-US" sz="2800" b="1" dirty="0">
                <a:latin typeface="Calibri" pitchFamily="34" charset="0"/>
              </a:rPr>
              <a:t>of four stroke cycle petrol engine</a:t>
            </a:r>
            <a:endParaRPr lang="en-US" sz="2800" b="1" dirty="0">
              <a:latin typeface="Calibri" pitchFamily="34" charset="0"/>
            </a:endParaRPr>
          </a:p>
          <a:p>
            <a:pPr>
              <a:buFont typeface="Arial" panose="02080604020202020204" pitchFamily="34" charset="0"/>
              <a:buChar char="•"/>
            </a:pPr>
            <a:endParaRPr lang="en-US" sz="2400" b="1" dirty="0">
              <a:latin typeface="Calibri" pitchFamily="34" charset="0"/>
            </a:endParaRPr>
          </a:p>
          <a:p>
            <a:pPr>
              <a:buFont typeface="Arial" panose="02080604020202020204" pitchFamily="34" charset="0"/>
              <a:buChar char="•"/>
            </a:pPr>
            <a:r>
              <a:rPr lang="en-US" sz="2800" b="1" dirty="0">
                <a:latin typeface="Calibri" pitchFamily="34" charset="0"/>
              </a:rPr>
              <a:t>Suction stroke</a:t>
            </a:r>
            <a:endParaRPr lang="en-US" sz="2800" b="1" dirty="0">
              <a:latin typeface="Calibri" pitchFamily="34" charset="0"/>
            </a:endParaRPr>
          </a:p>
          <a:p>
            <a:pPr>
              <a:buFont typeface="Arial" panose="02080604020202020204" pitchFamily="34" charset="0"/>
              <a:buChar char="•"/>
            </a:pPr>
            <a:r>
              <a:rPr lang="en-US" sz="2400" dirty="0">
                <a:latin typeface="Calibri" pitchFamily="34" charset="0"/>
              </a:rPr>
              <a:t>Piston is at TDC</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Inlet valve open and exhaust valve closed</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Mixture of air and fuel enters into the cylinder due to suction created.</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This continues until piston reaches BDC.</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At this position, the inlet valve closes.</a:t>
            </a:r>
            <a:endParaRPr lang="en-US" sz="2400" dirty="0">
              <a:latin typeface="Calibri" pitchFamily="34" charset="0"/>
            </a:endParaRPr>
          </a:p>
          <a:p>
            <a:pPr>
              <a:buFont typeface="Arial" panose="02080604020202020204" pitchFamily="34" charset="0"/>
              <a:buChar char="•"/>
            </a:pPr>
            <a:r>
              <a:rPr lang="en-US" sz="2400" dirty="0">
                <a:ln/>
                <a:solidFill>
                  <a:schemeClr val="accent1"/>
                </a:solidFill>
                <a:effectLst>
                  <a:outerShdw blurRad="38100" dist="25400" dir="5400000" algn="ctr" rotWithShape="0">
                    <a:srgbClr val="6E747A">
                      <a:alpha val="43000"/>
                    </a:srgbClr>
                  </a:outerShdw>
                </a:effectLst>
                <a:latin typeface="Calibri" pitchFamily="34" charset="0"/>
              </a:rPr>
              <a:t>The downward movement of the piston is known as suction stroke and crank rotates by 180 degree during this period.</a:t>
            </a:r>
            <a:endParaRPr lang="en-US" sz="2400"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endParaRPr lang="en-US" sz="2400" dirty="0">
              <a:ln/>
              <a:solidFill>
                <a:schemeClr val="accent1"/>
              </a:solidFill>
              <a:effectLst>
                <a:outerShdw blurRad="38100" dist="25400" dir="5400000" algn="ctr" rotWithShape="0">
                  <a:srgbClr val="6E747A">
                    <a:alpha val="43000"/>
                  </a:srgbClr>
                </a:outerShdw>
              </a:effectLst>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228600"/>
            <a:ext cx="7772400" cy="1143000"/>
          </a:xfrm>
        </p:spPr>
        <p:txBody>
          <a:bodyPr/>
          <a:lstStyle/>
          <a:p>
            <a:r>
              <a:rPr lang="en-GB" sz="2400">
                <a:latin typeface="Tahoma" pitchFamily="34" charset="0"/>
              </a:rPr>
              <a:t>Internal Combustion Engines</a:t>
            </a:r>
            <a:br>
              <a:rPr lang="en-GB" sz="2400">
                <a:latin typeface="Tahoma" pitchFamily="34" charset="0"/>
              </a:rPr>
            </a:br>
            <a:r>
              <a:rPr lang="en-GB" sz="2400">
                <a:latin typeface="Tahoma" pitchFamily="34" charset="0"/>
              </a:rPr>
              <a:t> – four stroke -</a:t>
            </a:r>
            <a:endParaRPr lang="en-GB" sz="2400">
              <a:latin typeface="Tahoma" pitchFamily="34" charset="0"/>
            </a:endParaRPr>
          </a:p>
        </p:txBody>
      </p:sp>
      <p:grpSp>
        <p:nvGrpSpPr>
          <p:cNvPr id="2" name="Group 28"/>
          <p:cNvGrpSpPr/>
          <p:nvPr/>
        </p:nvGrpSpPr>
        <p:grpSpPr bwMode="auto">
          <a:xfrm>
            <a:off x="531813" y="1371600"/>
            <a:ext cx="2516187" cy="3832225"/>
            <a:chOff x="335" y="864"/>
            <a:chExt cx="1585" cy="2414"/>
          </a:xfrm>
        </p:grpSpPr>
        <p:pic>
          <p:nvPicPr>
            <p:cNvPr id="143380" name="Picture 20" descr="Four_stroke_cycle_start"/>
            <p:cNvPicPr>
              <a:picLocks noChangeAspect="1" noChangeArrowheads="1"/>
            </p:cNvPicPr>
            <p:nvPr/>
          </p:nvPicPr>
          <p:blipFill>
            <a:blip r:embed="rId1" cstate="print"/>
            <a:srcRect/>
            <a:stretch>
              <a:fillRect/>
            </a:stretch>
          </p:blipFill>
          <p:spPr bwMode="auto">
            <a:xfrm>
              <a:off x="335" y="864"/>
              <a:ext cx="1585" cy="2162"/>
            </a:xfrm>
            <a:prstGeom prst="rect">
              <a:avLst/>
            </a:prstGeom>
            <a:noFill/>
          </p:spPr>
        </p:pic>
        <p:sp>
          <p:nvSpPr>
            <p:cNvPr id="143385" name="Text Box 25"/>
            <p:cNvSpPr txBox="1">
              <a:spLocks noChangeArrowheads="1"/>
            </p:cNvSpPr>
            <p:nvPr/>
          </p:nvSpPr>
          <p:spPr bwMode="auto">
            <a:xfrm>
              <a:off x="482" y="3072"/>
              <a:ext cx="1298" cy="206"/>
            </a:xfrm>
            <a:prstGeom prst="rect">
              <a:avLst/>
            </a:prstGeom>
            <a:noFill/>
            <a:ln w="12700">
              <a:noFill/>
              <a:miter lim="800000"/>
            </a:ln>
            <a:effectLst/>
          </p:spPr>
          <p:txBody>
            <a:bodyPr wrap="none" lIns="54000" tIns="10800" rIns="54000" bIns="10800">
              <a:spAutoFit/>
            </a:bodyPr>
            <a:lstStyle/>
            <a:p>
              <a:r>
                <a:rPr lang="en-GB" sz="2000">
                  <a:latin typeface="Comic Sans MS" pitchFamily="66" charset="0"/>
                </a:rPr>
                <a:t>starting position</a:t>
              </a:r>
              <a:endParaRPr lang="en-GB" sz="2000">
                <a:latin typeface="Comic Sans MS" pitchFamily="66" charset="0"/>
              </a:endParaRPr>
            </a:p>
          </p:txBody>
        </p:sp>
      </p:grpSp>
      <p:grpSp>
        <p:nvGrpSpPr>
          <p:cNvPr id="3" name="Group 29"/>
          <p:cNvGrpSpPr/>
          <p:nvPr/>
        </p:nvGrpSpPr>
        <p:grpSpPr bwMode="auto">
          <a:xfrm>
            <a:off x="3286125" y="1373188"/>
            <a:ext cx="2516188" cy="5330825"/>
            <a:chOff x="2070" y="865"/>
            <a:chExt cx="1585" cy="3358"/>
          </a:xfrm>
        </p:grpSpPr>
        <p:sp>
          <p:nvSpPr>
            <p:cNvPr id="143373" name="Text Box 13"/>
            <p:cNvSpPr txBox="1">
              <a:spLocks noChangeArrowheads="1"/>
            </p:cNvSpPr>
            <p:nvPr/>
          </p:nvSpPr>
          <p:spPr bwMode="auto">
            <a:xfrm>
              <a:off x="2270" y="3539"/>
              <a:ext cx="1247" cy="684"/>
            </a:xfrm>
            <a:prstGeom prst="rect">
              <a:avLst/>
            </a:prstGeom>
            <a:noFill/>
            <a:ln w="12700">
              <a:noFill/>
              <a:miter lim="800000"/>
            </a:ln>
            <a:effectLst/>
          </p:spPr>
          <p:txBody>
            <a:bodyPr lIns="54000" tIns="10800" rIns="54000" bIns="10800">
              <a:spAutoFit/>
            </a:bodyPr>
            <a:lstStyle/>
            <a:p>
              <a:r>
                <a:rPr lang="en-GB" sz="1400">
                  <a:solidFill>
                    <a:srgbClr val="000000"/>
                  </a:solidFill>
                  <a:latin typeface="Comic Sans MS" pitchFamily="66" charset="0"/>
                </a:rPr>
                <a:t>a. piston starts moving down</a:t>
              </a:r>
              <a:endParaRPr lang="en-GB" sz="1400">
                <a:solidFill>
                  <a:srgbClr val="000000"/>
                </a:solidFill>
                <a:latin typeface="Comic Sans MS" pitchFamily="66" charset="0"/>
              </a:endParaRPr>
            </a:p>
            <a:p>
              <a:r>
                <a:rPr lang="en-GB" sz="1400">
                  <a:solidFill>
                    <a:srgbClr val="000000"/>
                  </a:solidFill>
                  <a:latin typeface="Comic Sans MS" pitchFamily="66" charset="0"/>
                </a:rPr>
                <a:t>b. intake valve opens</a:t>
              </a:r>
              <a:endParaRPr lang="en-GB" sz="1400">
                <a:solidFill>
                  <a:srgbClr val="000000"/>
                </a:solidFill>
                <a:latin typeface="Comic Sans MS" pitchFamily="66" charset="0"/>
              </a:endParaRPr>
            </a:p>
            <a:p>
              <a:r>
                <a:rPr lang="en-GB" sz="1400">
                  <a:solidFill>
                    <a:srgbClr val="000000"/>
                  </a:solidFill>
                  <a:latin typeface="Comic Sans MS" pitchFamily="66" charset="0"/>
                </a:rPr>
                <a:t>c. air-fuel mixture gets in</a:t>
              </a:r>
              <a:endParaRPr lang="en-GB" sz="1400">
                <a:solidFill>
                  <a:srgbClr val="000000"/>
                </a:solidFill>
                <a:latin typeface="Comic Sans MS" pitchFamily="66" charset="0"/>
              </a:endParaRPr>
            </a:p>
          </p:txBody>
        </p:sp>
        <p:pic>
          <p:nvPicPr>
            <p:cNvPr id="143382" name="Picture 22" descr="Image:Four stroke cycle intake.png">
              <a:hlinkClick r:id="rId2"/>
            </p:cNvPr>
            <p:cNvPicPr>
              <a:picLocks noChangeAspect="1" noChangeArrowheads="1"/>
            </p:cNvPicPr>
            <p:nvPr/>
          </p:nvPicPr>
          <p:blipFill>
            <a:blip r:embed="rId3" cstate="print"/>
            <a:srcRect/>
            <a:stretch>
              <a:fillRect/>
            </a:stretch>
          </p:blipFill>
          <p:spPr bwMode="auto">
            <a:xfrm>
              <a:off x="2070" y="865"/>
              <a:ext cx="1585" cy="2160"/>
            </a:xfrm>
            <a:prstGeom prst="rect">
              <a:avLst/>
            </a:prstGeom>
            <a:noFill/>
          </p:spPr>
        </p:pic>
        <p:sp>
          <p:nvSpPr>
            <p:cNvPr id="143386" name="Text Box 26"/>
            <p:cNvSpPr txBox="1">
              <a:spLocks noChangeArrowheads="1"/>
            </p:cNvSpPr>
            <p:nvPr/>
          </p:nvSpPr>
          <p:spPr bwMode="auto">
            <a:xfrm>
              <a:off x="2531" y="3071"/>
              <a:ext cx="688" cy="206"/>
            </a:xfrm>
            <a:prstGeom prst="rect">
              <a:avLst/>
            </a:prstGeom>
            <a:noFill/>
            <a:ln w="12700">
              <a:noFill/>
              <a:miter lim="800000"/>
            </a:ln>
            <a:effectLst/>
          </p:spPr>
          <p:txBody>
            <a:bodyPr wrap="none" lIns="54000" tIns="10800" rIns="54000" bIns="10800">
              <a:spAutoFit/>
            </a:bodyPr>
            <a:lstStyle/>
            <a:p>
              <a:r>
                <a:rPr lang="en-GB" sz="2000">
                  <a:latin typeface="Comic Sans MS" pitchFamily="66" charset="0"/>
                </a:rPr>
                <a:t>1. intake</a:t>
              </a:r>
              <a:endParaRPr lang="en-GB" sz="2000">
                <a:latin typeface="Comic Sans MS" pitchFamily="66" charset="0"/>
              </a:endParaRPr>
            </a:p>
          </p:txBody>
        </p:sp>
      </p:grpSp>
      <p:grpSp>
        <p:nvGrpSpPr>
          <p:cNvPr id="4" name="Group 31"/>
          <p:cNvGrpSpPr/>
          <p:nvPr/>
        </p:nvGrpSpPr>
        <p:grpSpPr bwMode="auto">
          <a:xfrm>
            <a:off x="6040438" y="1371600"/>
            <a:ext cx="2516187" cy="5119688"/>
            <a:chOff x="3805" y="864"/>
            <a:chExt cx="1585" cy="3225"/>
          </a:xfrm>
        </p:grpSpPr>
        <p:sp>
          <p:nvSpPr>
            <p:cNvPr id="143374" name="Text Box 14"/>
            <p:cNvSpPr txBox="1">
              <a:spLocks noChangeArrowheads="1"/>
            </p:cNvSpPr>
            <p:nvPr/>
          </p:nvSpPr>
          <p:spPr bwMode="auto">
            <a:xfrm>
              <a:off x="4076" y="3539"/>
              <a:ext cx="1247" cy="550"/>
            </a:xfrm>
            <a:prstGeom prst="rect">
              <a:avLst/>
            </a:prstGeom>
            <a:noFill/>
            <a:ln w="12700">
              <a:noFill/>
              <a:miter lim="800000"/>
            </a:ln>
            <a:effectLst/>
          </p:spPr>
          <p:txBody>
            <a:bodyPr lIns="54000" tIns="10800" rIns="54000" bIns="10800">
              <a:spAutoFit/>
            </a:bodyPr>
            <a:lstStyle/>
            <a:p>
              <a:r>
                <a:rPr lang="en-GB" sz="1400">
                  <a:solidFill>
                    <a:srgbClr val="000000"/>
                  </a:solidFill>
                  <a:latin typeface="Comic Sans MS" pitchFamily="66" charset="0"/>
                </a:rPr>
                <a:t>a. piston moves up</a:t>
              </a:r>
              <a:endParaRPr lang="en-GB" sz="1400">
                <a:solidFill>
                  <a:srgbClr val="000000"/>
                </a:solidFill>
                <a:latin typeface="Comic Sans MS" pitchFamily="66" charset="0"/>
              </a:endParaRPr>
            </a:p>
            <a:p>
              <a:r>
                <a:rPr lang="en-GB" sz="1400">
                  <a:solidFill>
                    <a:srgbClr val="000000"/>
                  </a:solidFill>
                  <a:latin typeface="Comic Sans MS" pitchFamily="66" charset="0"/>
                </a:rPr>
                <a:t>b. both valves closed</a:t>
              </a:r>
              <a:endParaRPr lang="en-GB" sz="1400">
                <a:solidFill>
                  <a:srgbClr val="000000"/>
                </a:solidFill>
                <a:latin typeface="Comic Sans MS" pitchFamily="66" charset="0"/>
              </a:endParaRPr>
            </a:p>
            <a:p>
              <a:r>
                <a:rPr lang="en-GB" sz="1400">
                  <a:solidFill>
                    <a:srgbClr val="000000"/>
                  </a:solidFill>
                  <a:latin typeface="Comic Sans MS" pitchFamily="66" charset="0"/>
                </a:rPr>
                <a:t>c. air-fuel mixture gets compressed</a:t>
              </a:r>
              <a:endParaRPr lang="en-GB" sz="1400">
                <a:solidFill>
                  <a:srgbClr val="000000"/>
                </a:solidFill>
                <a:latin typeface="Comic Sans MS" pitchFamily="66" charset="0"/>
              </a:endParaRPr>
            </a:p>
          </p:txBody>
        </p:sp>
        <p:pic>
          <p:nvPicPr>
            <p:cNvPr id="143384" name="Picture 24" descr="Image:Four stroke cycle compression.png">
              <a:hlinkClick r:id="rId4"/>
            </p:cNvPr>
            <p:cNvPicPr>
              <a:picLocks noChangeAspect="1" noChangeArrowheads="1"/>
            </p:cNvPicPr>
            <p:nvPr/>
          </p:nvPicPr>
          <p:blipFill>
            <a:blip r:embed="rId5" cstate="print"/>
            <a:srcRect/>
            <a:stretch>
              <a:fillRect/>
            </a:stretch>
          </p:blipFill>
          <p:spPr bwMode="auto">
            <a:xfrm>
              <a:off x="3805" y="864"/>
              <a:ext cx="1585" cy="2162"/>
            </a:xfrm>
            <a:prstGeom prst="rect">
              <a:avLst/>
            </a:prstGeom>
            <a:noFill/>
          </p:spPr>
        </p:pic>
        <p:sp>
          <p:nvSpPr>
            <p:cNvPr id="143387" name="Text Box 27"/>
            <p:cNvSpPr txBox="1">
              <a:spLocks noChangeArrowheads="1"/>
            </p:cNvSpPr>
            <p:nvPr/>
          </p:nvSpPr>
          <p:spPr bwMode="auto">
            <a:xfrm>
              <a:off x="4037" y="3071"/>
              <a:ext cx="1164" cy="206"/>
            </a:xfrm>
            <a:prstGeom prst="rect">
              <a:avLst/>
            </a:prstGeom>
            <a:noFill/>
            <a:ln w="12700">
              <a:noFill/>
              <a:miter lim="800000"/>
            </a:ln>
            <a:effectLst/>
          </p:spPr>
          <p:txBody>
            <a:bodyPr wrap="none" lIns="54000" tIns="10800" rIns="54000" bIns="10800">
              <a:spAutoFit/>
            </a:bodyPr>
            <a:lstStyle/>
            <a:p>
              <a:r>
                <a:rPr lang="en-GB" sz="2000">
                  <a:latin typeface="Comic Sans MS" pitchFamily="66" charset="0"/>
                </a:rPr>
                <a:t>2. compression</a:t>
              </a:r>
              <a:endParaRPr lang="en-GB" sz="2000">
                <a:latin typeface="Comic Sans MS" pitchFamily="66" charset="0"/>
              </a:endParaRPr>
            </a:p>
          </p:txBody>
        </p:sp>
      </p:gr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7567729" y="5396861"/>
            <a:ext cx="359787" cy="525434"/>
          </a:xfrm>
          <a:prstGeom prst="rect">
            <a:avLst/>
          </a:prstGeom>
          <a:noFill/>
          <a:ln w="9525">
            <a:noFill/>
            <a:round/>
          </a:ln>
        </p:spPr>
        <p:txBody>
          <a:bodyPr lIns="0" tIns="0" rIns="0" bIns="0">
            <a:spAutoFit/>
          </a:bodyPr>
          <a:lstStyle/>
          <a:p>
            <a:pPr>
              <a:lnSpc>
                <a:spcPct val="95000"/>
              </a:lnSpc>
              <a:tabLst>
                <a:tab pos="0" algn="l"/>
                <a:tab pos="400685" algn="l"/>
                <a:tab pos="801370" algn="l"/>
                <a:tab pos="1202055" algn="l"/>
                <a:tab pos="1602740" algn="l"/>
                <a:tab pos="2003425" algn="l"/>
                <a:tab pos="2404110" algn="l"/>
                <a:tab pos="2804795" algn="l"/>
                <a:tab pos="3205480" algn="l"/>
                <a:tab pos="3606165" algn="l"/>
                <a:tab pos="4006850" algn="l"/>
                <a:tab pos="4407535" algn="l"/>
                <a:tab pos="4808220" algn="l"/>
                <a:tab pos="5209540" algn="l"/>
                <a:tab pos="5610225" algn="l"/>
                <a:tab pos="6010910" algn="l"/>
                <a:tab pos="6411595" algn="l"/>
                <a:tab pos="6812280" algn="l"/>
                <a:tab pos="7212965" algn="l"/>
                <a:tab pos="7613650" algn="l"/>
                <a:tab pos="8014335" algn="l"/>
              </a:tabLst>
            </a:pPr>
            <a:r>
              <a:rPr lang="en-IN" sz="3500" b="1" dirty="0">
                <a:solidFill>
                  <a:srgbClr val="FFFFFF"/>
                </a:solidFill>
                <a:latin typeface="Arial" panose="02080604020202020204" pitchFamily="34" charset="0"/>
                <a:cs typeface="Arial Unicode MS" pitchFamily="32" charset="0"/>
              </a:rPr>
              <a:t>2</a:t>
            </a:r>
            <a:endParaRPr lang="en-IN" sz="3500" b="1" dirty="0">
              <a:solidFill>
                <a:srgbClr val="FFFFFF"/>
              </a:solidFill>
              <a:latin typeface="Arial" panose="02080604020202020204" pitchFamily="34" charset="0"/>
              <a:cs typeface="Arial Unicode MS" pitchFamily="32" charset="0"/>
            </a:endParaRPr>
          </a:p>
        </p:txBody>
      </p:sp>
      <p:sp>
        <p:nvSpPr>
          <p:cNvPr id="11268" name="Rectangle 7"/>
          <p:cNvSpPr>
            <a:spLocks noGrp="1" noChangeArrowheads="1"/>
          </p:cNvSpPr>
          <p:nvPr>
            <p:ph idx="1"/>
          </p:nvPr>
        </p:nvSpPr>
        <p:spPr>
          <a:xfrm>
            <a:off x="532212" y="1425151"/>
            <a:ext cx="8144745" cy="3938599"/>
          </a:xfrm>
        </p:spPr>
        <p:txBody>
          <a:bodyPr lIns="0" tIns="0" rIns="0" bIns="0">
            <a:normAutofit/>
          </a:bodyPr>
          <a:lstStyle/>
          <a:p>
            <a:pPr>
              <a:lnSpc>
                <a:spcPct val="95000"/>
              </a:lnSpc>
              <a:spcBef>
                <a:spcPct val="0"/>
              </a:spcBef>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r>
              <a:rPr lang="en-US" sz="200" dirty="0">
                <a:latin typeface="Arial" panose="02080604020202020204" pitchFamily="34" charset="0"/>
              </a:rPr>
              <a:t>=</a:t>
            </a:r>
            <a:endParaRPr lang="en-US" sz="200" dirty="0">
              <a:latin typeface="Arial" panose="02080604020202020204" pitchFamily="34" charset="0"/>
            </a:endParaRPr>
          </a:p>
          <a:p>
            <a:pPr algn="just">
              <a:lnSpc>
                <a:spcPct val="95000"/>
              </a:lnSpc>
              <a:spcBef>
                <a:spcPct val="0"/>
              </a:spcBef>
              <a:buFont typeface="Times New Roman" pitchFamily="16" charset="0"/>
              <a:buChar char="•"/>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r>
              <a:rPr lang="en-US" sz="2500" b="1" dirty="0">
                <a:latin typeface="Bell MT" pitchFamily="18" charset="0"/>
              </a:rPr>
              <a:t>Heat engine :</a:t>
            </a:r>
            <a:r>
              <a:rPr lang="en-US" sz="2500" dirty="0">
                <a:latin typeface="Bell MT" pitchFamily="18" charset="0"/>
              </a:rPr>
              <a:t> </a:t>
            </a:r>
            <a:r>
              <a:rPr lang="en-US" sz="2500" dirty="0">
                <a:solidFill>
                  <a:srgbClr val="C00000"/>
                </a:solidFill>
                <a:latin typeface="Bell MT" pitchFamily="18" charset="0"/>
              </a:rPr>
              <a:t>Any engine that converts thermal energy to mechanical work output. </a:t>
            </a:r>
            <a:r>
              <a:rPr lang="en-US" sz="2500" dirty="0">
                <a:latin typeface="Bell MT" pitchFamily="18" charset="0"/>
              </a:rPr>
              <a:t>Examples of heat engines include: steam engine, diesel engine, and gasoline (petrol) engine.</a:t>
            </a:r>
            <a:endParaRPr lang="en-US" sz="2500" dirty="0">
              <a:latin typeface="Bell MT" pitchFamily="18" charset="0"/>
            </a:endParaRPr>
          </a:p>
          <a:p>
            <a:pPr algn="just">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endParaRPr lang="en-US" sz="2500" dirty="0">
              <a:latin typeface="Bell MT" pitchFamily="18" charset="0"/>
            </a:endParaRPr>
          </a:p>
          <a:p>
            <a:pPr algn="just">
              <a:lnSpc>
                <a:spcPct val="95000"/>
              </a:lnSpc>
              <a:spcBef>
                <a:spcPct val="0"/>
              </a:spcBef>
              <a:buFont typeface="Times New Roman" pitchFamily="16" charset="0"/>
              <a:buChar char="•"/>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r>
              <a:rPr lang="en-US" sz="2500" dirty="0">
                <a:latin typeface="Bell MT" pitchFamily="18" charset="0"/>
              </a:rPr>
              <a:t> On the basis of how thermal energy is being delivered to working fluid of the heat engine, heat engine can be classified as an </a:t>
            </a:r>
            <a:r>
              <a:rPr lang="en-US" sz="2500" dirty="0">
                <a:solidFill>
                  <a:srgbClr val="C00000"/>
                </a:solidFill>
                <a:latin typeface="Bell MT" pitchFamily="18" charset="0"/>
              </a:rPr>
              <a:t>internal combustion engine </a:t>
            </a:r>
            <a:r>
              <a:rPr lang="en-US" sz="2500" dirty="0">
                <a:latin typeface="Bell MT" pitchFamily="18" charset="0"/>
              </a:rPr>
              <a:t>and </a:t>
            </a:r>
            <a:r>
              <a:rPr lang="en-US" sz="2500" dirty="0">
                <a:solidFill>
                  <a:srgbClr val="C00000"/>
                </a:solidFill>
                <a:latin typeface="Bell MT" pitchFamily="18" charset="0"/>
              </a:rPr>
              <a:t>external combustion engine.  </a:t>
            </a:r>
            <a:endParaRPr lang="en-US" sz="2500" dirty="0">
              <a:solidFill>
                <a:srgbClr val="C00000"/>
              </a:solidFill>
              <a:latin typeface="Bell MT" pitchFamily="18" charset="0"/>
            </a:endParaRPr>
          </a:p>
          <a:p>
            <a:pPr>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endParaRPr lang="en-US" sz="2500" dirty="0"/>
          </a:p>
          <a:p>
            <a:pPr>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endParaRPr lang="en-US" sz="2500" dirty="0"/>
          </a:p>
          <a:p>
            <a:pPr>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endParaRPr lang="en-US" sz="600" dirty="0">
              <a:latin typeface="Arial" panose="02080604020202020204" pitchFamily="34" charset="0"/>
            </a:endParaRPr>
          </a:p>
          <a:p>
            <a:pPr>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r>
              <a:rPr lang="en-US" sz="200" b="1" dirty="0">
                <a:latin typeface="Arial" panose="02080604020202020204" pitchFamily="34" charset="0"/>
              </a:rPr>
              <a:t> </a:t>
            </a:r>
            <a:endParaRPr lang="en-US" sz="200" b="1" dirty="0">
              <a:latin typeface="Arial" panose="02080604020202020204" pitchFamily="34" charset="0"/>
            </a:endParaRPr>
          </a:p>
          <a:p>
            <a:pPr>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endParaRPr lang="en-US" sz="200" dirty="0">
              <a:latin typeface="Arial" panose="02080604020202020204" pitchFamily="34" charset="0"/>
            </a:endParaRPr>
          </a:p>
          <a:p>
            <a:pPr>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endParaRPr lang="en-US" sz="200" dirty="0">
              <a:latin typeface="Arial" panose="02080604020202020204" pitchFamily="34" charset="0"/>
            </a:endParaRPr>
          </a:p>
          <a:p>
            <a:pPr>
              <a:lnSpc>
                <a:spcPct val="95000"/>
              </a:lnSpc>
              <a:spcBef>
                <a:spcPct val="0"/>
              </a:spcBef>
              <a:buNone/>
              <a:tabLst>
                <a:tab pos="274955" algn="l"/>
                <a:tab pos="374015" algn="l"/>
                <a:tab pos="774700" algn="l"/>
                <a:tab pos="1175385" algn="l"/>
                <a:tab pos="1576070" algn="l"/>
                <a:tab pos="1976755" algn="l"/>
                <a:tab pos="2377440" algn="l"/>
                <a:tab pos="2778125" algn="l"/>
                <a:tab pos="3179445" algn="l"/>
                <a:tab pos="3580130" algn="l"/>
                <a:tab pos="3980815" algn="l"/>
                <a:tab pos="4381500" algn="l"/>
                <a:tab pos="4782185" algn="l"/>
                <a:tab pos="5182870" algn="l"/>
                <a:tab pos="5583555" algn="l"/>
                <a:tab pos="5984240" algn="l"/>
                <a:tab pos="6384925" algn="l"/>
                <a:tab pos="6785610" algn="l"/>
                <a:tab pos="7186295" algn="l"/>
                <a:tab pos="7586980" algn="l"/>
                <a:tab pos="7987665" algn="l"/>
                <a:tab pos="8248015" algn="l"/>
              </a:tabLst>
            </a:pPr>
            <a:endParaRPr lang="en-US" sz="200" dirty="0">
              <a:latin typeface="Arial" panose="02080604020202020204"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0" y="228600"/>
            <a:ext cx="7772400" cy="1143000"/>
          </a:xfrm>
        </p:spPr>
        <p:txBody>
          <a:bodyPr/>
          <a:lstStyle/>
          <a:p>
            <a:r>
              <a:rPr lang="en-GB" sz="2400">
                <a:latin typeface="Tahoma" pitchFamily="34" charset="0"/>
              </a:rPr>
              <a:t>Internal Combustion Engines</a:t>
            </a:r>
            <a:br>
              <a:rPr lang="en-GB" sz="2400">
                <a:latin typeface="Tahoma" pitchFamily="34" charset="0"/>
              </a:rPr>
            </a:br>
            <a:r>
              <a:rPr lang="en-GB" sz="2400">
                <a:latin typeface="Tahoma" pitchFamily="34" charset="0"/>
              </a:rPr>
              <a:t> – four stroke -</a:t>
            </a:r>
            <a:endParaRPr lang="en-GB" sz="2400">
              <a:latin typeface="Tahoma" pitchFamily="34" charset="0"/>
            </a:endParaRPr>
          </a:p>
        </p:txBody>
      </p:sp>
      <p:grpSp>
        <p:nvGrpSpPr>
          <p:cNvPr id="2" name="Group 17"/>
          <p:cNvGrpSpPr/>
          <p:nvPr/>
        </p:nvGrpSpPr>
        <p:grpSpPr bwMode="auto">
          <a:xfrm>
            <a:off x="638175" y="1536700"/>
            <a:ext cx="2493963" cy="3829050"/>
            <a:chOff x="402" y="968"/>
            <a:chExt cx="1571" cy="2412"/>
          </a:xfrm>
        </p:grpSpPr>
        <p:sp>
          <p:nvSpPr>
            <p:cNvPr id="180232" name="Rectangle 8"/>
            <p:cNvSpPr>
              <a:spLocks noChangeArrowheads="1"/>
            </p:cNvSpPr>
            <p:nvPr/>
          </p:nvSpPr>
          <p:spPr bwMode="auto">
            <a:xfrm>
              <a:off x="812" y="3174"/>
              <a:ext cx="615" cy="206"/>
            </a:xfrm>
            <a:prstGeom prst="rect">
              <a:avLst/>
            </a:prstGeom>
            <a:noFill/>
            <a:ln w="12700">
              <a:noFill/>
              <a:miter lim="800000"/>
            </a:ln>
            <a:effectLst/>
          </p:spPr>
          <p:txBody>
            <a:bodyPr wrap="none" lIns="54000" tIns="10800" rIns="54000" bIns="10800">
              <a:spAutoFit/>
            </a:bodyPr>
            <a:lstStyle/>
            <a:p>
              <a:r>
                <a:rPr lang="en-GB" sz="2000">
                  <a:latin typeface="Comic Sans MS" pitchFamily="66" charset="0"/>
                </a:rPr>
                <a:t>ignition</a:t>
              </a:r>
              <a:endParaRPr lang="en-GB" sz="2000">
                <a:latin typeface="Comic Sans MS" pitchFamily="66" charset="0"/>
              </a:endParaRPr>
            </a:p>
          </p:txBody>
        </p:sp>
        <p:pic>
          <p:nvPicPr>
            <p:cNvPr id="180234" name="Picture 10" descr="Image:Four stroke cycle spark.png">
              <a:hlinkClick r:id="rId1"/>
            </p:cNvPr>
            <p:cNvPicPr>
              <a:picLocks noChangeAspect="1" noChangeArrowheads="1"/>
            </p:cNvPicPr>
            <p:nvPr/>
          </p:nvPicPr>
          <p:blipFill>
            <a:blip r:embed="rId2" cstate="print"/>
            <a:srcRect/>
            <a:stretch>
              <a:fillRect/>
            </a:stretch>
          </p:blipFill>
          <p:spPr bwMode="auto">
            <a:xfrm>
              <a:off x="402" y="968"/>
              <a:ext cx="1571" cy="2142"/>
            </a:xfrm>
            <a:prstGeom prst="rect">
              <a:avLst/>
            </a:prstGeom>
            <a:noFill/>
          </p:spPr>
        </p:pic>
      </p:grpSp>
      <p:grpSp>
        <p:nvGrpSpPr>
          <p:cNvPr id="3" name="Group 18"/>
          <p:cNvGrpSpPr/>
          <p:nvPr/>
        </p:nvGrpSpPr>
        <p:grpSpPr bwMode="auto">
          <a:xfrm>
            <a:off x="3490913" y="1536700"/>
            <a:ext cx="2493962" cy="4848225"/>
            <a:chOff x="2199" y="968"/>
            <a:chExt cx="1571" cy="3054"/>
          </a:xfrm>
        </p:grpSpPr>
        <p:sp>
          <p:nvSpPr>
            <p:cNvPr id="180229" name="Text Box 5"/>
            <p:cNvSpPr txBox="1">
              <a:spLocks noChangeArrowheads="1"/>
            </p:cNvSpPr>
            <p:nvPr/>
          </p:nvSpPr>
          <p:spPr bwMode="auto">
            <a:xfrm>
              <a:off x="2523" y="3606"/>
              <a:ext cx="1247" cy="416"/>
            </a:xfrm>
            <a:prstGeom prst="rect">
              <a:avLst/>
            </a:prstGeom>
            <a:noFill/>
            <a:ln w="12700">
              <a:noFill/>
              <a:miter lim="800000"/>
            </a:ln>
            <a:effectLst/>
          </p:spPr>
          <p:txBody>
            <a:bodyPr lIns="54000" tIns="10800" rIns="54000" bIns="10800">
              <a:spAutoFit/>
            </a:bodyPr>
            <a:lstStyle/>
            <a:p>
              <a:r>
                <a:rPr lang="en-GB" sz="1400">
                  <a:solidFill>
                    <a:srgbClr val="000000"/>
                  </a:solidFill>
                  <a:latin typeface="Comic Sans MS" pitchFamily="66" charset="0"/>
                </a:rPr>
                <a:t>a. air-fuel mixture explodes driving the piston down</a:t>
              </a:r>
              <a:endParaRPr lang="en-GB" sz="1400">
                <a:solidFill>
                  <a:srgbClr val="000000"/>
                </a:solidFill>
                <a:latin typeface="Comic Sans MS" pitchFamily="66" charset="0"/>
              </a:endParaRPr>
            </a:p>
          </p:txBody>
        </p:sp>
        <p:pic>
          <p:nvPicPr>
            <p:cNvPr id="180236" name="Picture 12" descr="Image:Four stroke cycle power.png">
              <a:hlinkClick r:id="rId3"/>
            </p:cNvPr>
            <p:cNvPicPr>
              <a:picLocks noChangeAspect="1" noChangeArrowheads="1"/>
            </p:cNvPicPr>
            <p:nvPr/>
          </p:nvPicPr>
          <p:blipFill>
            <a:blip r:embed="rId4" cstate="print"/>
            <a:srcRect/>
            <a:stretch>
              <a:fillRect/>
            </a:stretch>
          </p:blipFill>
          <p:spPr bwMode="auto">
            <a:xfrm>
              <a:off x="2199" y="968"/>
              <a:ext cx="1571" cy="2142"/>
            </a:xfrm>
            <a:prstGeom prst="rect">
              <a:avLst/>
            </a:prstGeom>
            <a:noFill/>
          </p:spPr>
        </p:pic>
        <p:sp>
          <p:nvSpPr>
            <p:cNvPr id="180239" name="Rectangle 15"/>
            <p:cNvSpPr>
              <a:spLocks noChangeArrowheads="1"/>
            </p:cNvSpPr>
            <p:nvPr/>
          </p:nvSpPr>
          <p:spPr bwMode="auto">
            <a:xfrm>
              <a:off x="2648" y="3174"/>
              <a:ext cx="698" cy="206"/>
            </a:xfrm>
            <a:prstGeom prst="rect">
              <a:avLst/>
            </a:prstGeom>
            <a:noFill/>
            <a:ln w="12700">
              <a:noFill/>
              <a:miter lim="800000"/>
            </a:ln>
            <a:effectLst/>
          </p:spPr>
          <p:txBody>
            <a:bodyPr wrap="none" lIns="54000" tIns="10800" rIns="54000" bIns="10800">
              <a:spAutoFit/>
            </a:bodyPr>
            <a:lstStyle/>
            <a:p>
              <a:r>
                <a:rPr lang="en-GB" sz="2000">
                  <a:latin typeface="Comic Sans MS" pitchFamily="66" charset="0"/>
                </a:rPr>
                <a:t>3. power</a:t>
              </a:r>
              <a:endParaRPr lang="en-GB" sz="2000">
                <a:latin typeface="Comic Sans MS" pitchFamily="66" charset="0"/>
              </a:endParaRPr>
            </a:p>
          </p:txBody>
        </p:sp>
      </p:grpSp>
      <p:grpSp>
        <p:nvGrpSpPr>
          <p:cNvPr id="4" name="Group 19"/>
          <p:cNvGrpSpPr/>
          <p:nvPr/>
        </p:nvGrpSpPr>
        <p:grpSpPr bwMode="auto">
          <a:xfrm>
            <a:off x="6343650" y="1536700"/>
            <a:ext cx="2493963" cy="5060950"/>
            <a:chOff x="3996" y="968"/>
            <a:chExt cx="1571" cy="3188"/>
          </a:xfrm>
        </p:grpSpPr>
        <p:sp>
          <p:nvSpPr>
            <p:cNvPr id="180230" name="Text Box 6"/>
            <p:cNvSpPr txBox="1">
              <a:spLocks noChangeArrowheads="1"/>
            </p:cNvSpPr>
            <p:nvPr/>
          </p:nvSpPr>
          <p:spPr bwMode="auto">
            <a:xfrm>
              <a:off x="4320" y="3606"/>
              <a:ext cx="1247" cy="550"/>
            </a:xfrm>
            <a:prstGeom prst="rect">
              <a:avLst/>
            </a:prstGeom>
            <a:noFill/>
            <a:ln w="12700">
              <a:noFill/>
              <a:miter lim="800000"/>
            </a:ln>
            <a:effectLst/>
          </p:spPr>
          <p:txBody>
            <a:bodyPr lIns="54000" tIns="10800" rIns="54000" bIns="10800">
              <a:spAutoFit/>
            </a:bodyPr>
            <a:lstStyle/>
            <a:p>
              <a:r>
                <a:rPr lang="en-GB" sz="1400">
                  <a:solidFill>
                    <a:srgbClr val="000000"/>
                  </a:solidFill>
                  <a:latin typeface="Comic Sans MS" pitchFamily="66" charset="0"/>
                </a:rPr>
                <a:t>a. piston moves up </a:t>
              </a:r>
              <a:endParaRPr lang="en-GB" sz="1400">
                <a:solidFill>
                  <a:srgbClr val="000000"/>
                </a:solidFill>
                <a:latin typeface="Comic Sans MS" pitchFamily="66" charset="0"/>
              </a:endParaRPr>
            </a:p>
            <a:p>
              <a:r>
                <a:rPr lang="en-GB" sz="1400">
                  <a:solidFill>
                    <a:srgbClr val="000000"/>
                  </a:solidFill>
                  <a:latin typeface="Comic Sans MS" pitchFamily="66" charset="0"/>
                </a:rPr>
                <a:t>b. exhaust valve opens c. exhaust leaves the cylinder</a:t>
              </a:r>
              <a:endParaRPr lang="en-GB" sz="1400">
                <a:solidFill>
                  <a:srgbClr val="000000"/>
                </a:solidFill>
                <a:latin typeface="Comic Sans MS" pitchFamily="66" charset="0"/>
              </a:endParaRPr>
            </a:p>
          </p:txBody>
        </p:sp>
        <p:pic>
          <p:nvPicPr>
            <p:cNvPr id="180238" name="Picture 14" descr="Image:Four stroke cycle exhaust.png">
              <a:hlinkClick r:id="rId5"/>
            </p:cNvPr>
            <p:cNvPicPr>
              <a:picLocks noChangeAspect="1" noChangeArrowheads="1"/>
            </p:cNvPicPr>
            <p:nvPr/>
          </p:nvPicPr>
          <p:blipFill>
            <a:blip r:embed="rId6" cstate="print"/>
            <a:srcRect/>
            <a:stretch>
              <a:fillRect/>
            </a:stretch>
          </p:blipFill>
          <p:spPr bwMode="auto">
            <a:xfrm>
              <a:off x="3996" y="968"/>
              <a:ext cx="1571" cy="2142"/>
            </a:xfrm>
            <a:prstGeom prst="rect">
              <a:avLst/>
            </a:prstGeom>
            <a:noFill/>
          </p:spPr>
        </p:pic>
        <p:sp>
          <p:nvSpPr>
            <p:cNvPr id="180240" name="Rectangle 16"/>
            <p:cNvSpPr>
              <a:spLocks noChangeArrowheads="1"/>
            </p:cNvSpPr>
            <p:nvPr/>
          </p:nvSpPr>
          <p:spPr bwMode="auto">
            <a:xfrm>
              <a:off x="4436" y="3174"/>
              <a:ext cx="846" cy="206"/>
            </a:xfrm>
            <a:prstGeom prst="rect">
              <a:avLst/>
            </a:prstGeom>
            <a:noFill/>
            <a:ln w="12700">
              <a:noFill/>
              <a:miter lim="800000"/>
            </a:ln>
            <a:effectLst/>
          </p:spPr>
          <p:txBody>
            <a:bodyPr wrap="none" lIns="54000" tIns="10800" rIns="54000" bIns="10800">
              <a:spAutoFit/>
            </a:bodyPr>
            <a:lstStyle/>
            <a:p>
              <a:r>
                <a:rPr lang="en-GB" sz="2000">
                  <a:latin typeface="Comic Sans MS" pitchFamily="66" charset="0"/>
                </a:rPr>
                <a:t>4. exhaust</a:t>
              </a:r>
              <a:endParaRPr lang="en-GB" sz="2000">
                <a:latin typeface="Comic Sans MS" pitchFamily="66" charset="0"/>
              </a:endParaRPr>
            </a:p>
          </p:txBody>
        </p:sp>
      </p:gr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228600"/>
            <a:ext cx="7772400" cy="1143000"/>
          </a:xfrm>
        </p:spPr>
        <p:txBody>
          <a:bodyPr/>
          <a:lstStyle/>
          <a:p>
            <a:r>
              <a:rPr lang="en-GB" sz="2400">
                <a:latin typeface="Tahoma" pitchFamily="34" charset="0"/>
              </a:rPr>
              <a:t>Internal Combustion Engines</a:t>
            </a:r>
            <a:br>
              <a:rPr lang="en-GB" sz="2400">
                <a:latin typeface="Tahoma" pitchFamily="34" charset="0"/>
              </a:rPr>
            </a:br>
            <a:r>
              <a:rPr lang="en-GB" sz="2400">
                <a:latin typeface="Tahoma" pitchFamily="34" charset="0"/>
              </a:rPr>
              <a:t> – four stroke -</a:t>
            </a:r>
            <a:endParaRPr lang="en-GB" sz="2400">
              <a:latin typeface="Tahoma" pitchFamily="34" charset="0"/>
            </a:endParaRPr>
          </a:p>
        </p:txBody>
      </p:sp>
      <p:sp>
        <p:nvSpPr>
          <p:cNvPr id="147461" name="Text Box 5"/>
          <p:cNvSpPr txBox="1">
            <a:spLocks noChangeArrowheads="1"/>
          </p:cNvSpPr>
          <p:nvPr/>
        </p:nvSpPr>
        <p:spPr bwMode="auto">
          <a:xfrm>
            <a:off x="508000" y="1876425"/>
            <a:ext cx="5292725" cy="1395413"/>
          </a:xfrm>
          <a:prstGeom prst="rect">
            <a:avLst/>
          </a:prstGeom>
          <a:noFill/>
          <a:ln w="12700">
            <a:noFill/>
            <a:miter lim="800000"/>
          </a:ln>
          <a:effectLst/>
        </p:spPr>
        <p:txBody>
          <a:bodyPr lIns="54000" tIns="10800" rIns="54000" bIns="10800">
            <a:spAutoFit/>
          </a:bodyPr>
          <a:lstStyle/>
          <a:p>
            <a:r>
              <a:rPr lang="en-GB" sz="1800" b="1">
                <a:solidFill>
                  <a:srgbClr val="000000"/>
                </a:solidFill>
                <a:latin typeface="Comic Sans MS" pitchFamily="66" charset="0"/>
              </a:rPr>
              <a:t>Advantages</a:t>
            </a:r>
            <a:r>
              <a:rPr lang="en-GB" sz="1800">
                <a:solidFill>
                  <a:srgbClr val="000000"/>
                </a:solidFill>
                <a:latin typeface="Comic Sans MS" pitchFamily="66" charset="0"/>
              </a:rPr>
              <a:t>:</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dedicated lubrication system makes to engine more wear resistant</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better efficiency that 2-stroke engine </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no oil in the fuel – less pollution</a:t>
            </a:r>
            <a:endParaRPr lang="en-GB" sz="1800">
              <a:latin typeface="Comic Sans MS" pitchFamily="66" charset="0"/>
            </a:endParaRPr>
          </a:p>
        </p:txBody>
      </p:sp>
      <p:sp>
        <p:nvSpPr>
          <p:cNvPr id="147462" name="Text Box 6"/>
          <p:cNvSpPr txBox="1">
            <a:spLocks noChangeArrowheads="1"/>
          </p:cNvSpPr>
          <p:nvPr/>
        </p:nvSpPr>
        <p:spPr bwMode="auto">
          <a:xfrm>
            <a:off x="565150" y="4095750"/>
            <a:ext cx="5292725" cy="1120775"/>
          </a:xfrm>
          <a:prstGeom prst="rect">
            <a:avLst/>
          </a:prstGeom>
          <a:noFill/>
          <a:ln w="12700">
            <a:noFill/>
            <a:miter lim="800000"/>
          </a:ln>
          <a:effectLst/>
        </p:spPr>
        <p:txBody>
          <a:bodyPr lIns="54000" tIns="10800" rIns="54000" bIns="10800">
            <a:spAutoFit/>
          </a:bodyPr>
          <a:lstStyle/>
          <a:p>
            <a:r>
              <a:rPr lang="en-GB" sz="1800" b="1">
                <a:solidFill>
                  <a:srgbClr val="000000"/>
                </a:solidFill>
                <a:latin typeface="Comic Sans MS" pitchFamily="66" charset="0"/>
              </a:rPr>
              <a:t>Drawbacks:</a:t>
            </a:r>
            <a:endParaRPr lang="en-GB" sz="1800" b="1">
              <a:solidFill>
                <a:srgbClr val="000000"/>
              </a:solidFill>
              <a:latin typeface="Comic Sans MS" pitchFamily="66" charset="0"/>
            </a:endParaRPr>
          </a:p>
          <a:p>
            <a:pPr>
              <a:buFontTx/>
              <a:buChar char="•"/>
            </a:pPr>
            <a:r>
              <a:rPr lang="en-GB" sz="1800">
                <a:solidFill>
                  <a:srgbClr val="000000"/>
                </a:solidFill>
                <a:latin typeface="Comic Sans MS" pitchFamily="66" charset="0"/>
              </a:rPr>
              <a:t>complicated constriction </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should work in horizontal position due to lubrication</a:t>
            </a:r>
            <a:endParaRPr lang="en-GB" sz="1800">
              <a:solidFill>
                <a:srgbClr val="000000"/>
              </a:solidFill>
              <a:latin typeface="Comic Sans MS" pitchFamily="66" charset="0"/>
            </a:endParaRPr>
          </a:p>
        </p:txBody>
      </p:sp>
      <p:pic>
        <p:nvPicPr>
          <p:cNvPr id="147463" name="Picture 7" descr="4-Stroke-Engine"/>
          <p:cNvPicPr>
            <a:picLocks noChangeAspect="1" noChangeArrowheads="1" noCrop="1"/>
          </p:cNvPicPr>
          <p:nvPr/>
        </p:nvPicPr>
        <p:blipFill>
          <a:blip r:embed="rId1"/>
          <a:srcRect/>
          <a:stretch>
            <a:fillRect/>
          </a:stretch>
        </p:blipFill>
        <p:spPr bwMode="auto">
          <a:xfrm>
            <a:off x="5791200" y="337964"/>
            <a:ext cx="2670175" cy="5789786"/>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0"/>
            <a:ext cx="7772400" cy="685800"/>
          </a:xfrm>
        </p:spPr>
        <p:txBody>
          <a:bodyPr>
            <a:normAutofit fontScale="90000"/>
          </a:bodyPr>
          <a:lstStyle/>
          <a:p>
            <a:r>
              <a:rPr lang="en-GB" sz="2400" dirty="0">
                <a:latin typeface="Tahoma" pitchFamily="34" charset="0"/>
              </a:rPr>
              <a:t>Internal Combustion Engines</a:t>
            </a:r>
            <a:br>
              <a:rPr lang="en-GB" sz="2400" dirty="0">
                <a:latin typeface="Tahoma" pitchFamily="34" charset="0"/>
              </a:rPr>
            </a:br>
            <a:r>
              <a:rPr lang="en-GB" sz="2400" dirty="0">
                <a:latin typeface="Tahoma" pitchFamily="34" charset="0"/>
              </a:rPr>
              <a:t> – Diesel -</a:t>
            </a:r>
            <a:endParaRPr lang="en-GB" sz="2400" dirty="0">
              <a:latin typeface="Tahoma" pitchFamily="34" charset="0"/>
            </a:endParaRPr>
          </a:p>
        </p:txBody>
      </p:sp>
      <p:grpSp>
        <p:nvGrpSpPr>
          <p:cNvPr id="2" name="Group 28"/>
          <p:cNvGrpSpPr/>
          <p:nvPr/>
        </p:nvGrpSpPr>
        <p:grpSpPr bwMode="auto">
          <a:xfrm>
            <a:off x="19050" y="298450"/>
            <a:ext cx="1689100" cy="3113088"/>
            <a:chOff x="12" y="188"/>
            <a:chExt cx="1064" cy="1961"/>
          </a:xfrm>
        </p:grpSpPr>
        <p:pic>
          <p:nvPicPr>
            <p:cNvPr id="149511" name="Picture 7" descr="G:\Dokument\Maszynoznawstwo\Maszyny\rusunki\Silniki\diesel_induction_50.jpg"/>
            <p:cNvPicPr>
              <a:picLocks noChangeAspect="1" noChangeArrowheads="1"/>
            </p:cNvPicPr>
            <p:nvPr/>
          </p:nvPicPr>
          <p:blipFill>
            <a:blip r:embed="rId1" cstate="print"/>
            <a:srcRect l="5157" t="8971" r="5157" b="5980"/>
            <a:stretch>
              <a:fillRect/>
            </a:stretch>
          </p:blipFill>
          <p:spPr bwMode="auto">
            <a:xfrm>
              <a:off x="12" y="188"/>
              <a:ext cx="1064" cy="1739"/>
            </a:xfrm>
            <a:prstGeom prst="rect">
              <a:avLst/>
            </a:prstGeom>
            <a:noFill/>
            <a:ln w="9525">
              <a:noFill/>
              <a:miter lim="800000"/>
              <a:headEnd/>
              <a:tailEnd/>
            </a:ln>
          </p:spPr>
        </p:pic>
        <p:sp>
          <p:nvSpPr>
            <p:cNvPr id="149517" name="Text Box 13"/>
            <p:cNvSpPr txBox="1">
              <a:spLocks noChangeArrowheads="1"/>
            </p:cNvSpPr>
            <p:nvPr/>
          </p:nvSpPr>
          <p:spPr bwMode="auto">
            <a:xfrm>
              <a:off x="104" y="1962"/>
              <a:ext cx="708" cy="187"/>
            </a:xfrm>
            <a:prstGeom prst="rect">
              <a:avLst/>
            </a:prstGeom>
            <a:noFill/>
            <a:ln w="12700">
              <a:noFill/>
              <a:miter lim="800000"/>
            </a:ln>
            <a:effectLst/>
          </p:spPr>
          <p:txBody>
            <a:bodyPr wrap="none" lIns="54000" tIns="10800" rIns="54000" bIns="10800">
              <a:spAutoFit/>
            </a:bodyPr>
            <a:lstStyle/>
            <a:p>
              <a:r>
                <a:rPr lang="en-GB" sz="1800">
                  <a:latin typeface="Comic Sans MS" pitchFamily="66" charset="0"/>
                </a:rPr>
                <a:t>air intake</a:t>
              </a:r>
              <a:endParaRPr lang="en-GB" sz="1800">
                <a:latin typeface="Comic Sans MS" pitchFamily="66" charset="0"/>
              </a:endParaRPr>
            </a:p>
          </p:txBody>
        </p:sp>
      </p:grpSp>
      <p:grpSp>
        <p:nvGrpSpPr>
          <p:cNvPr id="3" name="Group 29"/>
          <p:cNvGrpSpPr/>
          <p:nvPr/>
        </p:nvGrpSpPr>
        <p:grpSpPr bwMode="auto">
          <a:xfrm>
            <a:off x="1500188" y="638175"/>
            <a:ext cx="1692275" cy="3716338"/>
            <a:chOff x="945" y="402"/>
            <a:chExt cx="1066" cy="2341"/>
          </a:xfrm>
        </p:grpSpPr>
        <p:pic>
          <p:nvPicPr>
            <p:cNvPr id="149512" name="Picture 8" descr="G:\Dokument\Maszynoznawstwo\Maszyny\rusunki\Silniki\diesel_compression_50.jpg"/>
            <p:cNvPicPr>
              <a:picLocks noChangeAspect="1" noChangeArrowheads="1"/>
            </p:cNvPicPr>
            <p:nvPr/>
          </p:nvPicPr>
          <p:blipFill>
            <a:blip r:embed="rId2" cstate="print"/>
            <a:srcRect l="5157" t="8971" r="5157" b="5980"/>
            <a:stretch>
              <a:fillRect/>
            </a:stretch>
          </p:blipFill>
          <p:spPr bwMode="auto">
            <a:xfrm>
              <a:off x="945" y="793"/>
              <a:ext cx="1066" cy="1740"/>
            </a:xfrm>
            <a:prstGeom prst="rect">
              <a:avLst/>
            </a:prstGeom>
            <a:noFill/>
            <a:ln w="9525">
              <a:noFill/>
              <a:miter lim="800000"/>
              <a:headEnd/>
              <a:tailEnd/>
            </a:ln>
          </p:spPr>
        </p:pic>
        <p:sp>
          <p:nvSpPr>
            <p:cNvPr id="149518" name="Text Box 14"/>
            <p:cNvSpPr txBox="1">
              <a:spLocks noChangeArrowheads="1"/>
            </p:cNvSpPr>
            <p:nvPr/>
          </p:nvSpPr>
          <p:spPr bwMode="auto">
            <a:xfrm>
              <a:off x="1010" y="2556"/>
              <a:ext cx="886" cy="187"/>
            </a:xfrm>
            <a:prstGeom prst="rect">
              <a:avLst/>
            </a:prstGeom>
            <a:noFill/>
            <a:ln w="12700">
              <a:noFill/>
              <a:miter lim="800000"/>
            </a:ln>
            <a:effectLst/>
          </p:spPr>
          <p:txBody>
            <a:bodyPr wrap="none" lIns="54000" tIns="10800" rIns="54000" bIns="10800">
              <a:spAutoFit/>
            </a:bodyPr>
            <a:lstStyle/>
            <a:p>
              <a:r>
                <a:rPr lang="en-GB" sz="1800">
                  <a:solidFill>
                    <a:srgbClr val="0033CC"/>
                  </a:solidFill>
                  <a:latin typeface="Comic Sans MS" pitchFamily="66" charset="0"/>
                </a:rPr>
                <a:t>compression</a:t>
              </a:r>
              <a:endParaRPr lang="en-GB" sz="1800">
                <a:solidFill>
                  <a:srgbClr val="0033CC"/>
                </a:solidFill>
                <a:latin typeface="Comic Sans MS" pitchFamily="66" charset="0"/>
              </a:endParaRPr>
            </a:p>
          </p:txBody>
        </p:sp>
        <p:sp>
          <p:nvSpPr>
            <p:cNvPr id="149526" name="Freeform 22"/>
            <p:cNvSpPr/>
            <p:nvPr/>
          </p:nvSpPr>
          <p:spPr bwMode="auto">
            <a:xfrm>
              <a:off x="1074" y="402"/>
              <a:ext cx="462" cy="402"/>
            </a:xfrm>
            <a:custGeom>
              <a:avLst/>
              <a:gdLst/>
              <a:ahLst/>
              <a:cxnLst>
                <a:cxn ang="0">
                  <a:pos x="0" y="0"/>
                </a:cxn>
                <a:cxn ang="0">
                  <a:pos x="198" y="72"/>
                </a:cxn>
                <a:cxn ang="0">
                  <a:pos x="336" y="192"/>
                </a:cxn>
                <a:cxn ang="0">
                  <a:pos x="462" y="402"/>
                </a:cxn>
              </a:cxnLst>
              <a:rect l="0" t="0" r="r" b="b"/>
              <a:pathLst>
                <a:path w="462" h="402">
                  <a:moveTo>
                    <a:pt x="0" y="0"/>
                  </a:moveTo>
                  <a:cubicBezTo>
                    <a:pt x="65" y="10"/>
                    <a:pt x="142" y="40"/>
                    <a:pt x="198" y="72"/>
                  </a:cubicBezTo>
                  <a:cubicBezTo>
                    <a:pt x="254" y="104"/>
                    <a:pt x="292" y="137"/>
                    <a:pt x="336" y="192"/>
                  </a:cubicBezTo>
                  <a:cubicBezTo>
                    <a:pt x="380" y="247"/>
                    <a:pt x="436" y="358"/>
                    <a:pt x="462" y="402"/>
                  </a:cubicBezTo>
                </a:path>
              </a:pathLst>
            </a:custGeom>
            <a:noFill/>
            <a:ln w="25400" cap="flat" cmpd="sng">
              <a:solidFill>
                <a:schemeClr val="tx1"/>
              </a:solidFill>
              <a:prstDash val="solid"/>
              <a:round/>
              <a:headEnd type="none" w="med" len="med"/>
              <a:tailEnd type="stealth" w="med" len="med"/>
            </a:ln>
            <a:effectLst/>
          </p:spPr>
          <p:txBody>
            <a:bodyPr wrap="none" lIns="54000" tIns="10800" rIns="54000" bIns="10800">
              <a:spAutoFit/>
            </a:bodyPr>
            <a:lstStyle/>
            <a:p>
              <a:endParaRPr lang="en-US"/>
            </a:p>
          </p:txBody>
        </p:sp>
      </p:grpSp>
      <p:grpSp>
        <p:nvGrpSpPr>
          <p:cNvPr id="4" name="Group 30"/>
          <p:cNvGrpSpPr/>
          <p:nvPr/>
        </p:nvGrpSpPr>
        <p:grpSpPr bwMode="auto">
          <a:xfrm>
            <a:off x="3013075" y="1905000"/>
            <a:ext cx="1692275" cy="3783013"/>
            <a:chOff x="1898" y="1200"/>
            <a:chExt cx="1066" cy="2383"/>
          </a:xfrm>
        </p:grpSpPr>
        <p:pic>
          <p:nvPicPr>
            <p:cNvPr id="149513" name="Picture 9" descr="G:\Dokument\Maszynoznawstwo\Maszyny\rusunki\Silniki\diesel_ignition_50.jpg"/>
            <p:cNvPicPr>
              <a:picLocks noChangeAspect="1" noChangeArrowheads="1"/>
            </p:cNvPicPr>
            <p:nvPr/>
          </p:nvPicPr>
          <p:blipFill>
            <a:blip r:embed="rId3" cstate="print"/>
            <a:srcRect l="5157" t="8971" r="5157" b="5980"/>
            <a:stretch>
              <a:fillRect/>
            </a:stretch>
          </p:blipFill>
          <p:spPr bwMode="auto">
            <a:xfrm>
              <a:off x="1898" y="1609"/>
              <a:ext cx="1066" cy="1741"/>
            </a:xfrm>
            <a:prstGeom prst="rect">
              <a:avLst/>
            </a:prstGeom>
            <a:noFill/>
            <a:ln w="9525">
              <a:noFill/>
              <a:miter lim="800000"/>
              <a:headEnd/>
              <a:tailEnd/>
            </a:ln>
          </p:spPr>
        </p:pic>
        <p:sp>
          <p:nvSpPr>
            <p:cNvPr id="149519" name="Text Box 15"/>
            <p:cNvSpPr txBox="1">
              <a:spLocks noChangeArrowheads="1"/>
            </p:cNvSpPr>
            <p:nvPr/>
          </p:nvSpPr>
          <p:spPr bwMode="auto">
            <a:xfrm>
              <a:off x="1898" y="3396"/>
              <a:ext cx="962" cy="187"/>
            </a:xfrm>
            <a:prstGeom prst="rect">
              <a:avLst/>
            </a:prstGeom>
            <a:noFill/>
            <a:ln w="12700">
              <a:noFill/>
              <a:miter lim="800000"/>
            </a:ln>
            <a:effectLst/>
          </p:spPr>
          <p:txBody>
            <a:bodyPr wrap="none" lIns="54000" tIns="10800" rIns="54000" bIns="10800">
              <a:spAutoFit/>
            </a:bodyPr>
            <a:lstStyle/>
            <a:p>
              <a:r>
                <a:rPr lang="en-GB" sz="1800">
                  <a:solidFill>
                    <a:srgbClr val="FF0000"/>
                  </a:solidFill>
                  <a:latin typeface="Comic Sans MS" pitchFamily="66" charset="0"/>
                </a:rPr>
                <a:t>fuel injection</a:t>
              </a:r>
              <a:endParaRPr lang="en-GB" sz="1800">
                <a:solidFill>
                  <a:srgbClr val="FF0000"/>
                </a:solidFill>
                <a:latin typeface="Comic Sans MS" pitchFamily="66" charset="0"/>
              </a:endParaRPr>
            </a:p>
          </p:txBody>
        </p:sp>
        <p:sp>
          <p:nvSpPr>
            <p:cNvPr id="149527" name="Freeform 23"/>
            <p:cNvSpPr/>
            <p:nvPr/>
          </p:nvSpPr>
          <p:spPr bwMode="auto">
            <a:xfrm>
              <a:off x="2004" y="1200"/>
              <a:ext cx="462" cy="402"/>
            </a:xfrm>
            <a:custGeom>
              <a:avLst/>
              <a:gdLst/>
              <a:ahLst/>
              <a:cxnLst>
                <a:cxn ang="0">
                  <a:pos x="0" y="0"/>
                </a:cxn>
                <a:cxn ang="0">
                  <a:pos x="198" y="72"/>
                </a:cxn>
                <a:cxn ang="0">
                  <a:pos x="336" y="192"/>
                </a:cxn>
                <a:cxn ang="0">
                  <a:pos x="462" y="402"/>
                </a:cxn>
              </a:cxnLst>
              <a:rect l="0" t="0" r="r" b="b"/>
              <a:pathLst>
                <a:path w="462" h="402">
                  <a:moveTo>
                    <a:pt x="0" y="0"/>
                  </a:moveTo>
                  <a:cubicBezTo>
                    <a:pt x="65" y="10"/>
                    <a:pt x="142" y="40"/>
                    <a:pt x="198" y="72"/>
                  </a:cubicBezTo>
                  <a:cubicBezTo>
                    <a:pt x="254" y="104"/>
                    <a:pt x="292" y="137"/>
                    <a:pt x="336" y="192"/>
                  </a:cubicBezTo>
                  <a:cubicBezTo>
                    <a:pt x="380" y="247"/>
                    <a:pt x="436" y="358"/>
                    <a:pt x="462" y="402"/>
                  </a:cubicBezTo>
                </a:path>
              </a:pathLst>
            </a:custGeom>
            <a:noFill/>
            <a:ln w="25400" cap="flat" cmpd="sng">
              <a:solidFill>
                <a:schemeClr val="tx1"/>
              </a:solidFill>
              <a:prstDash val="solid"/>
              <a:round/>
              <a:headEnd type="none" w="med" len="med"/>
              <a:tailEnd type="stealth" w="med" len="med"/>
            </a:ln>
            <a:effectLst/>
          </p:spPr>
          <p:txBody>
            <a:bodyPr wrap="none" lIns="54000" tIns="10800" rIns="54000" bIns="10800">
              <a:spAutoFit/>
            </a:bodyPr>
            <a:lstStyle/>
            <a:p>
              <a:endParaRPr lang="en-US"/>
            </a:p>
          </p:txBody>
        </p:sp>
      </p:grpSp>
      <p:grpSp>
        <p:nvGrpSpPr>
          <p:cNvPr id="5" name="Group 31"/>
          <p:cNvGrpSpPr/>
          <p:nvPr/>
        </p:nvGrpSpPr>
        <p:grpSpPr bwMode="auto">
          <a:xfrm>
            <a:off x="4513263" y="2819400"/>
            <a:ext cx="1692275" cy="3840163"/>
            <a:chOff x="2843" y="1776"/>
            <a:chExt cx="1066" cy="2419"/>
          </a:xfrm>
        </p:grpSpPr>
        <p:pic>
          <p:nvPicPr>
            <p:cNvPr id="149514" name="Picture 10" descr="G:\Dokument\Maszynoznawstwo\Maszyny\rusunki\Silniki\diesel_power_50.jpg"/>
            <p:cNvPicPr>
              <a:picLocks noChangeAspect="1" noChangeArrowheads="1"/>
            </p:cNvPicPr>
            <p:nvPr/>
          </p:nvPicPr>
          <p:blipFill>
            <a:blip r:embed="rId4" cstate="print"/>
            <a:srcRect l="5157" t="8971" r="5157" b="5980"/>
            <a:stretch>
              <a:fillRect/>
            </a:stretch>
          </p:blipFill>
          <p:spPr bwMode="auto">
            <a:xfrm>
              <a:off x="2843" y="2251"/>
              <a:ext cx="1066" cy="1741"/>
            </a:xfrm>
            <a:prstGeom prst="rect">
              <a:avLst/>
            </a:prstGeom>
            <a:noFill/>
          </p:spPr>
        </p:pic>
        <p:sp>
          <p:nvSpPr>
            <p:cNvPr id="149520" name="Text Box 16"/>
            <p:cNvSpPr txBox="1">
              <a:spLocks noChangeArrowheads="1"/>
            </p:cNvSpPr>
            <p:nvPr/>
          </p:nvSpPr>
          <p:spPr bwMode="auto">
            <a:xfrm>
              <a:off x="2972" y="4008"/>
              <a:ext cx="819" cy="187"/>
            </a:xfrm>
            <a:prstGeom prst="rect">
              <a:avLst/>
            </a:prstGeom>
            <a:noFill/>
            <a:ln w="12700">
              <a:noFill/>
              <a:miter lim="800000"/>
            </a:ln>
            <a:effectLst/>
          </p:spPr>
          <p:txBody>
            <a:bodyPr wrap="none" lIns="54000" tIns="10800" rIns="54000" bIns="10800">
              <a:spAutoFit/>
            </a:bodyPr>
            <a:lstStyle/>
            <a:p>
              <a:r>
                <a:rPr lang="en-GB" sz="1800">
                  <a:solidFill>
                    <a:srgbClr val="FF0000"/>
                  </a:solidFill>
                  <a:latin typeface="Comic Sans MS" pitchFamily="66" charset="0"/>
                </a:rPr>
                <a:t>combustion</a:t>
              </a:r>
              <a:endParaRPr lang="en-GB" sz="1800">
                <a:solidFill>
                  <a:srgbClr val="FF0000"/>
                </a:solidFill>
                <a:latin typeface="Comic Sans MS" pitchFamily="66" charset="0"/>
              </a:endParaRPr>
            </a:p>
          </p:txBody>
        </p:sp>
        <p:sp>
          <p:nvSpPr>
            <p:cNvPr id="149528" name="Freeform 24"/>
            <p:cNvSpPr/>
            <p:nvPr/>
          </p:nvSpPr>
          <p:spPr bwMode="auto">
            <a:xfrm>
              <a:off x="2964" y="1776"/>
              <a:ext cx="426" cy="474"/>
            </a:xfrm>
            <a:custGeom>
              <a:avLst/>
              <a:gdLst/>
              <a:ahLst/>
              <a:cxnLst>
                <a:cxn ang="0">
                  <a:pos x="0" y="0"/>
                </a:cxn>
                <a:cxn ang="0">
                  <a:pos x="198" y="72"/>
                </a:cxn>
                <a:cxn ang="0">
                  <a:pos x="336" y="192"/>
                </a:cxn>
                <a:cxn ang="0">
                  <a:pos x="462" y="402"/>
                </a:cxn>
              </a:cxnLst>
              <a:rect l="0" t="0" r="r" b="b"/>
              <a:pathLst>
                <a:path w="462" h="402">
                  <a:moveTo>
                    <a:pt x="0" y="0"/>
                  </a:moveTo>
                  <a:cubicBezTo>
                    <a:pt x="65" y="10"/>
                    <a:pt x="142" y="40"/>
                    <a:pt x="198" y="72"/>
                  </a:cubicBezTo>
                  <a:cubicBezTo>
                    <a:pt x="254" y="104"/>
                    <a:pt x="292" y="137"/>
                    <a:pt x="336" y="192"/>
                  </a:cubicBezTo>
                  <a:cubicBezTo>
                    <a:pt x="380" y="247"/>
                    <a:pt x="436" y="358"/>
                    <a:pt x="462" y="402"/>
                  </a:cubicBezTo>
                </a:path>
              </a:pathLst>
            </a:custGeom>
            <a:noFill/>
            <a:ln w="25400" cap="flat" cmpd="sng">
              <a:solidFill>
                <a:schemeClr val="tx1"/>
              </a:solidFill>
              <a:prstDash val="solid"/>
              <a:round/>
              <a:headEnd type="none" w="med" len="med"/>
              <a:tailEnd type="stealth" w="med" len="med"/>
            </a:ln>
            <a:effectLst/>
          </p:spPr>
          <p:txBody>
            <a:bodyPr lIns="54000" tIns="10800" rIns="54000" bIns="10800">
              <a:spAutoFit/>
            </a:bodyPr>
            <a:lstStyle/>
            <a:p>
              <a:endParaRPr lang="en-US"/>
            </a:p>
          </p:txBody>
        </p:sp>
      </p:grpSp>
      <p:grpSp>
        <p:nvGrpSpPr>
          <p:cNvPr id="6" name="Group 32"/>
          <p:cNvGrpSpPr/>
          <p:nvPr/>
        </p:nvGrpSpPr>
        <p:grpSpPr bwMode="auto">
          <a:xfrm>
            <a:off x="5457825" y="2773363"/>
            <a:ext cx="2478088" cy="3448050"/>
            <a:chOff x="3438" y="1747"/>
            <a:chExt cx="1561" cy="2172"/>
          </a:xfrm>
        </p:grpSpPr>
        <p:pic>
          <p:nvPicPr>
            <p:cNvPr id="149516" name="Picture 12" descr="F:\Dokument\Maszynoznawstwo\Maszyny\rusunki\Silniki\diesel_exhaust_50.jpg"/>
            <p:cNvPicPr>
              <a:picLocks noChangeAspect="1" noChangeArrowheads="1"/>
            </p:cNvPicPr>
            <p:nvPr/>
          </p:nvPicPr>
          <p:blipFill>
            <a:blip r:embed="rId5" cstate="print"/>
            <a:srcRect l="5157" t="8971" r="5157" b="5980"/>
            <a:stretch>
              <a:fillRect/>
            </a:stretch>
          </p:blipFill>
          <p:spPr bwMode="auto">
            <a:xfrm>
              <a:off x="3811" y="1747"/>
              <a:ext cx="1188" cy="1945"/>
            </a:xfrm>
            <a:prstGeom prst="rect">
              <a:avLst/>
            </a:prstGeom>
            <a:noFill/>
            <a:ln w="9525">
              <a:noFill/>
              <a:miter lim="800000"/>
              <a:headEnd/>
              <a:tailEnd/>
            </a:ln>
          </p:spPr>
        </p:pic>
        <p:sp>
          <p:nvSpPr>
            <p:cNvPr id="149521" name="Text Box 17"/>
            <p:cNvSpPr txBox="1">
              <a:spLocks noChangeArrowheads="1"/>
            </p:cNvSpPr>
            <p:nvPr/>
          </p:nvSpPr>
          <p:spPr bwMode="auto">
            <a:xfrm>
              <a:off x="4076" y="3732"/>
              <a:ext cx="602" cy="187"/>
            </a:xfrm>
            <a:prstGeom prst="rect">
              <a:avLst/>
            </a:prstGeom>
            <a:noFill/>
            <a:ln w="12700">
              <a:noFill/>
              <a:miter lim="800000"/>
            </a:ln>
            <a:effectLst/>
          </p:spPr>
          <p:txBody>
            <a:bodyPr wrap="none" lIns="54000" tIns="10800" rIns="54000" bIns="10800">
              <a:spAutoFit/>
            </a:bodyPr>
            <a:lstStyle/>
            <a:p>
              <a:r>
                <a:rPr lang="en-GB" sz="1800">
                  <a:solidFill>
                    <a:srgbClr val="33CC33"/>
                  </a:solidFill>
                  <a:latin typeface="Comic Sans MS" pitchFamily="66" charset="0"/>
                </a:rPr>
                <a:t>exhaust</a:t>
              </a:r>
              <a:endParaRPr lang="en-GB" sz="1800">
                <a:solidFill>
                  <a:srgbClr val="33CC33"/>
                </a:solidFill>
                <a:latin typeface="Comic Sans MS" pitchFamily="66" charset="0"/>
              </a:endParaRPr>
            </a:p>
          </p:txBody>
        </p:sp>
        <p:sp>
          <p:nvSpPr>
            <p:cNvPr id="149529" name="Freeform 25"/>
            <p:cNvSpPr/>
            <p:nvPr/>
          </p:nvSpPr>
          <p:spPr bwMode="auto">
            <a:xfrm>
              <a:off x="3438" y="1860"/>
              <a:ext cx="366" cy="384"/>
            </a:xfrm>
            <a:custGeom>
              <a:avLst/>
              <a:gdLst/>
              <a:ahLst/>
              <a:cxnLst>
                <a:cxn ang="0">
                  <a:pos x="0" y="384"/>
                </a:cxn>
                <a:cxn ang="0">
                  <a:pos x="36" y="210"/>
                </a:cxn>
                <a:cxn ang="0">
                  <a:pos x="204" y="54"/>
                </a:cxn>
                <a:cxn ang="0">
                  <a:pos x="366" y="0"/>
                </a:cxn>
              </a:cxnLst>
              <a:rect l="0" t="0" r="r" b="b"/>
              <a:pathLst>
                <a:path w="366" h="384">
                  <a:moveTo>
                    <a:pt x="0" y="384"/>
                  </a:moveTo>
                  <a:cubicBezTo>
                    <a:pt x="1" y="324"/>
                    <a:pt x="2" y="265"/>
                    <a:pt x="36" y="210"/>
                  </a:cubicBezTo>
                  <a:cubicBezTo>
                    <a:pt x="70" y="155"/>
                    <a:pt x="149" y="89"/>
                    <a:pt x="204" y="54"/>
                  </a:cubicBezTo>
                  <a:cubicBezTo>
                    <a:pt x="259" y="19"/>
                    <a:pt x="312" y="9"/>
                    <a:pt x="366" y="0"/>
                  </a:cubicBezTo>
                </a:path>
              </a:pathLst>
            </a:custGeom>
            <a:noFill/>
            <a:ln w="25400" cap="flat" cmpd="sng">
              <a:solidFill>
                <a:schemeClr val="tx1"/>
              </a:solidFill>
              <a:prstDash val="solid"/>
              <a:round/>
              <a:headEnd type="none" w="med" len="med"/>
              <a:tailEnd type="stealth" w="med" len="med"/>
            </a:ln>
            <a:effectLst/>
          </p:spPr>
          <p:txBody>
            <a:bodyPr wrap="none" lIns="54000" tIns="10800" rIns="54000" bIns="10800">
              <a:spAutoFit/>
            </a:bodyPr>
            <a:lstStyle/>
            <a:p>
              <a:endParaRPr lang="en-US"/>
            </a:p>
          </p:txBody>
        </p:sp>
      </p:grpSp>
      <p:grpSp>
        <p:nvGrpSpPr>
          <p:cNvPr id="7" name="Group 33"/>
          <p:cNvGrpSpPr/>
          <p:nvPr/>
        </p:nvGrpSpPr>
        <p:grpSpPr bwMode="auto">
          <a:xfrm>
            <a:off x="6772275" y="423863"/>
            <a:ext cx="2295525" cy="3424237"/>
            <a:chOff x="4266" y="267"/>
            <a:chExt cx="1446" cy="2157"/>
          </a:xfrm>
        </p:grpSpPr>
        <p:pic>
          <p:nvPicPr>
            <p:cNvPr id="149515" name="Picture 11" descr="F:\Dokument\Maszynoznawstwo\Maszyny\rusunki\Silniki\diesel_overlap_50.jpg"/>
            <p:cNvPicPr>
              <a:picLocks noChangeAspect="1" noChangeArrowheads="1"/>
            </p:cNvPicPr>
            <p:nvPr/>
          </p:nvPicPr>
          <p:blipFill>
            <a:blip r:embed="rId6" cstate="print"/>
            <a:srcRect l="5157" t="8971" r="5157" b="5980"/>
            <a:stretch>
              <a:fillRect/>
            </a:stretch>
          </p:blipFill>
          <p:spPr bwMode="auto">
            <a:xfrm>
              <a:off x="4644" y="267"/>
              <a:ext cx="1068" cy="1743"/>
            </a:xfrm>
            <a:prstGeom prst="rect">
              <a:avLst/>
            </a:prstGeom>
            <a:noFill/>
            <a:ln w="9525">
              <a:noFill/>
              <a:miter lim="800000"/>
              <a:headEnd/>
              <a:tailEnd/>
            </a:ln>
          </p:spPr>
        </p:pic>
        <p:sp>
          <p:nvSpPr>
            <p:cNvPr id="149522" name="Text Box 18"/>
            <p:cNvSpPr txBox="1">
              <a:spLocks noChangeArrowheads="1"/>
            </p:cNvSpPr>
            <p:nvPr/>
          </p:nvSpPr>
          <p:spPr bwMode="auto">
            <a:xfrm>
              <a:off x="5042" y="2064"/>
              <a:ext cx="670" cy="360"/>
            </a:xfrm>
            <a:prstGeom prst="rect">
              <a:avLst/>
            </a:prstGeom>
            <a:noFill/>
            <a:ln w="12700">
              <a:noFill/>
              <a:miter lim="800000"/>
            </a:ln>
            <a:effectLst/>
          </p:spPr>
          <p:txBody>
            <a:bodyPr lIns="54000" tIns="10800" rIns="54000" bIns="10800">
              <a:spAutoFit/>
            </a:bodyPr>
            <a:lstStyle/>
            <a:p>
              <a:r>
                <a:rPr lang="en-GB" sz="1800">
                  <a:solidFill>
                    <a:srgbClr val="33CC33"/>
                  </a:solidFill>
                  <a:latin typeface="Comic Sans MS" pitchFamily="66" charset="0"/>
                </a:rPr>
                <a:t>exhaust</a:t>
              </a:r>
              <a:r>
                <a:rPr lang="en-GB" sz="1800">
                  <a:latin typeface="Comic Sans MS" pitchFamily="66" charset="0"/>
                </a:rPr>
                <a:t> /intake</a:t>
              </a:r>
              <a:endParaRPr lang="en-GB" sz="1800">
                <a:latin typeface="Comic Sans MS" pitchFamily="66" charset="0"/>
              </a:endParaRPr>
            </a:p>
          </p:txBody>
        </p:sp>
        <p:sp>
          <p:nvSpPr>
            <p:cNvPr id="149530" name="Freeform 26"/>
            <p:cNvSpPr/>
            <p:nvPr/>
          </p:nvSpPr>
          <p:spPr bwMode="auto">
            <a:xfrm>
              <a:off x="4266" y="1362"/>
              <a:ext cx="366" cy="384"/>
            </a:xfrm>
            <a:custGeom>
              <a:avLst/>
              <a:gdLst/>
              <a:ahLst/>
              <a:cxnLst>
                <a:cxn ang="0">
                  <a:pos x="0" y="384"/>
                </a:cxn>
                <a:cxn ang="0">
                  <a:pos x="36" y="210"/>
                </a:cxn>
                <a:cxn ang="0">
                  <a:pos x="204" y="54"/>
                </a:cxn>
                <a:cxn ang="0">
                  <a:pos x="366" y="0"/>
                </a:cxn>
              </a:cxnLst>
              <a:rect l="0" t="0" r="r" b="b"/>
              <a:pathLst>
                <a:path w="366" h="384">
                  <a:moveTo>
                    <a:pt x="0" y="384"/>
                  </a:moveTo>
                  <a:cubicBezTo>
                    <a:pt x="1" y="324"/>
                    <a:pt x="2" y="265"/>
                    <a:pt x="36" y="210"/>
                  </a:cubicBezTo>
                  <a:cubicBezTo>
                    <a:pt x="70" y="155"/>
                    <a:pt x="149" y="89"/>
                    <a:pt x="204" y="54"/>
                  </a:cubicBezTo>
                  <a:cubicBezTo>
                    <a:pt x="259" y="19"/>
                    <a:pt x="312" y="9"/>
                    <a:pt x="366" y="0"/>
                  </a:cubicBezTo>
                </a:path>
              </a:pathLst>
            </a:custGeom>
            <a:noFill/>
            <a:ln w="25400" cap="flat" cmpd="sng">
              <a:solidFill>
                <a:schemeClr val="tx1"/>
              </a:solidFill>
              <a:prstDash val="solid"/>
              <a:round/>
              <a:headEnd type="none" w="med" len="med"/>
              <a:tailEnd type="stealth" w="med" len="med"/>
            </a:ln>
            <a:effectLst/>
          </p:spPr>
          <p:txBody>
            <a:bodyPr wrap="none" lIns="54000" tIns="10800" rIns="54000" bIns="10800">
              <a:spAutoFit/>
            </a:bodyPr>
            <a:lstStyle/>
            <a:p>
              <a:endParaRPr lang="en-US"/>
            </a:p>
          </p:txBody>
        </p:sp>
      </p:grpSp>
      <p:sp>
        <p:nvSpPr>
          <p:cNvPr id="149531" name="Freeform 27"/>
          <p:cNvSpPr/>
          <p:nvPr/>
        </p:nvSpPr>
        <p:spPr bwMode="auto">
          <a:xfrm>
            <a:off x="1695450" y="285750"/>
            <a:ext cx="5667375" cy="352425"/>
          </a:xfrm>
          <a:custGeom>
            <a:avLst/>
            <a:gdLst/>
            <a:ahLst/>
            <a:cxnLst>
              <a:cxn ang="0">
                <a:pos x="3570" y="222"/>
              </a:cxn>
              <a:cxn ang="0">
                <a:pos x="3258" y="90"/>
              </a:cxn>
              <a:cxn ang="0">
                <a:pos x="2232" y="12"/>
              </a:cxn>
              <a:cxn ang="0">
                <a:pos x="414" y="18"/>
              </a:cxn>
              <a:cxn ang="0">
                <a:pos x="0" y="72"/>
              </a:cxn>
            </a:cxnLst>
            <a:rect l="0" t="0" r="r" b="b"/>
            <a:pathLst>
              <a:path w="3570" h="222">
                <a:moveTo>
                  <a:pt x="3570" y="222"/>
                </a:moveTo>
                <a:cubicBezTo>
                  <a:pt x="3525" y="173"/>
                  <a:pt x="3481" y="125"/>
                  <a:pt x="3258" y="90"/>
                </a:cubicBezTo>
                <a:cubicBezTo>
                  <a:pt x="3035" y="55"/>
                  <a:pt x="2706" y="24"/>
                  <a:pt x="2232" y="12"/>
                </a:cubicBezTo>
                <a:cubicBezTo>
                  <a:pt x="1758" y="0"/>
                  <a:pt x="786" y="8"/>
                  <a:pt x="414" y="18"/>
                </a:cubicBezTo>
                <a:cubicBezTo>
                  <a:pt x="42" y="28"/>
                  <a:pt x="21" y="50"/>
                  <a:pt x="0" y="72"/>
                </a:cubicBezTo>
              </a:path>
            </a:pathLst>
          </a:custGeom>
          <a:noFill/>
          <a:ln w="25400" cap="flat" cmpd="sng">
            <a:solidFill>
              <a:schemeClr val="tx1"/>
            </a:solidFill>
            <a:prstDash val="solid"/>
            <a:round/>
            <a:headEnd type="none" w="med" len="med"/>
            <a:tailEnd type="stealth" w="med" len="med"/>
          </a:ln>
          <a:effectLst/>
        </p:spPr>
        <p:txBody>
          <a:bodyPr wrap="none" lIns="54000" tIns="10800" rIns="54000" bIns="10800">
            <a:spAutoFit/>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49531"/>
                                        </p:tgtEl>
                                        <p:attrNameLst>
                                          <p:attrName>style.visibility</p:attrName>
                                        </p:attrNameLst>
                                      </p:cBhvr>
                                      <p:to>
                                        <p:strVal val="visible"/>
                                      </p:to>
                                    </p:set>
                                    <p:animEffect transition="in" filter="wipe(right)">
                                      <p:cBhvr>
                                        <p:cTn id="37" dur="500"/>
                                        <p:tgtEl>
                                          <p:spTgt spid="149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04800" y="304800"/>
            <a:ext cx="8610600" cy="4770438"/>
          </a:xfrm>
          <a:prstGeom prst="rect">
            <a:avLst/>
          </a:prstGeom>
          <a:noFill/>
          <a:ln w="9525">
            <a:noFill/>
            <a:miter lim="800000"/>
          </a:ln>
        </p:spPr>
        <p:txBody>
          <a:bodyPr>
            <a:spAutoFit/>
          </a:bodyPr>
          <a:lstStyle/>
          <a:p>
            <a:pPr algn="ctr"/>
            <a:r>
              <a:rPr lang="en-US" sz="3600">
                <a:latin typeface="Calibri" pitchFamily="34" charset="0"/>
              </a:rPr>
              <a:t>Introduction</a:t>
            </a:r>
            <a:endParaRPr lang="en-US" sz="3600">
              <a:latin typeface="Calibri" pitchFamily="34" charset="0"/>
            </a:endParaRPr>
          </a:p>
          <a:p>
            <a:pPr>
              <a:buFont typeface="Arial" panose="02080604020202020204" pitchFamily="34" charset="0"/>
              <a:buChar char="•"/>
            </a:pPr>
            <a:r>
              <a:rPr lang="en-US">
                <a:latin typeface="Calibri" pitchFamily="34" charset="0"/>
              </a:rPr>
              <a:t> </a:t>
            </a:r>
            <a:r>
              <a:rPr lang="en-US" sz="2400">
                <a:latin typeface="Calibri" pitchFamily="34" charset="0"/>
              </a:rPr>
              <a:t>working of four stroke cycle petrol engine</a:t>
            </a:r>
            <a:endParaRPr lang="en-US" sz="2400">
              <a:latin typeface="Calibri" pitchFamily="34" charset="0"/>
            </a:endParaRPr>
          </a:p>
          <a:p>
            <a:pPr>
              <a:buFont typeface="Arial" panose="02080604020202020204" pitchFamily="34" charset="0"/>
              <a:buChar char="•"/>
            </a:pPr>
            <a:r>
              <a:rPr lang="en-US" sz="2800" b="1">
                <a:latin typeface="Calibri" pitchFamily="34" charset="0"/>
              </a:rPr>
              <a:t>Compression stroke</a:t>
            </a:r>
            <a:endParaRPr lang="en-US" sz="2800" b="1">
              <a:latin typeface="Calibri" pitchFamily="34" charset="0"/>
            </a:endParaRPr>
          </a:p>
          <a:p>
            <a:pPr>
              <a:buFont typeface="Arial" panose="02080604020202020204" pitchFamily="34" charset="0"/>
              <a:buChar char="•"/>
            </a:pPr>
            <a:r>
              <a:rPr lang="en-US" sz="2400">
                <a:latin typeface="Calibri" pitchFamily="34" charset="0"/>
              </a:rPr>
              <a:t>Both valves are closed</a:t>
            </a:r>
            <a:endParaRPr lang="en-US" sz="2400">
              <a:latin typeface="Calibri" pitchFamily="34" charset="0"/>
            </a:endParaRPr>
          </a:p>
          <a:p>
            <a:pPr>
              <a:buFont typeface="Arial" panose="02080604020202020204" pitchFamily="34" charset="0"/>
              <a:buChar char="•"/>
            </a:pPr>
            <a:r>
              <a:rPr lang="en-US" sz="2400">
                <a:latin typeface="Calibri" pitchFamily="34" charset="0"/>
              </a:rPr>
              <a:t>Piston moves upward and compresses the charge in the cylinder.</a:t>
            </a:r>
            <a:endParaRPr lang="en-US" sz="2400">
              <a:latin typeface="Calibri" pitchFamily="34" charset="0"/>
            </a:endParaRPr>
          </a:p>
          <a:p>
            <a:pPr>
              <a:buFont typeface="Arial" panose="02080604020202020204" pitchFamily="34" charset="0"/>
              <a:buChar char="•"/>
            </a:pPr>
            <a:r>
              <a:rPr lang="en-US" sz="2400">
                <a:latin typeface="Calibri" pitchFamily="34" charset="0"/>
              </a:rPr>
              <a:t>The pressure and temperature of the mixture increases continuously during this process.</a:t>
            </a:r>
            <a:endParaRPr lang="en-US" sz="2400">
              <a:latin typeface="Calibri" pitchFamily="34" charset="0"/>
            </a:endParaRPr>
          </a:p>
          <a:p>
            <a:pPr>
              <a:buFont typeface="Arial" panose="02080604020202020204" pitchFamily="34" charset="0"/>
              <a:buChar char="•"/>
            </a:pPr>
            <a:r>
              <a:rPr lang="en-US" sz="2400">
                <a:latin typeface="Calibri" pitchFamily="34" charset="0"/>
              </a:rPr>
              <a:t>As the piston reaches the TDC, the mixture is ignited by electric spark.</a:t>
            </a:r>
            <a:endParaRPr lang="en-US" sz="2400">
              <a:latin typeface="Calibri" pitchFamily="34" charset="0"/>
            </a:endParaRPr>
          </a:p>
          <a:p>
            <a:pPr>
              <a:buFont typeface="Arial" panose="02080604020202020204" pitchFamily="34" charset="0"/>
              <a:buChar char="•"/>
            </a:pPr>
            <a:r>
              <a:rPr lang="en-US" sz="2400">
                <a:latin typeface="Calibri" pitchFamily="34" charset="0"/>
              </a:rPr>
              <a:t>Pressure and temperature of the gases increase while volume remains constant.</a:t>
            </a:r>
            <a:endParaRPr lang="en-US" sz="2400">
              <a:latin typeface="Calibri" pitchFamily="34" charset="0"/>
            </a:endParaRPr>
          </a:p>
          <a:p>
            <a:pPr>
              <a:buFont typeface="Arial" panose="02080604020202020204" pitchFamily="34" charset="0"/>
              <a:buChar char="•"/>
            </a:pPr>
            <a:endParaRPr lang="en-US" sz="240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04800" y="304800"/>
            <a:ext cx="8610600" cy="5140325"/>
          </a:xfrm>
          <a:prstGeom prst="rect">
            <a:avLst/>
          </a:prstGeom>
          <a:noFill/>
          <a:ln w="9525">
            <a:noFill/>
            <a:miter lim="800000"/>
          </a:ln>
        </p:spPr>
        <p:txBody>
          <a:bodyPr>
            <a:spAutoFit/>
          </a:bodyPr>
          <a:lstStyle/>
          <a:p>
            <a:pPr algn="ctr"/>
            <a:r>
              <a:rPr lang="en-US" sz="3600">
                <a:latin typeface="Calibri" pitchFamily="34" charset="0"/>
              </a:rPr>
              <a:t>Introduction</a:t>
            </a:r>
            <a:endParaRPr lang="en-US" sz="3600">
              <a:latin typeface="Calibri" pitchFamily="34" charset="0"/>
            </a:endParaRPr>
          </a:p>
          <a:p>
            <a:pPr>
              <a:buFont typeface="Arial" panose="02080604020202020204" pitchFamily="34" charset="0"/>
              <a:buChar char="•"/>
            </a:pPr>
            <a:r>
              <a:rPr lang="en-US">
                <a:latin typeface="Calibri" pitchFamily="34" charset="0"/>
              </a:rPr>
              <a:t> </a:t>
            </a:r>
            <a:r>
              <a:rPr lang="en-US" sz="2400">
                <a:latin typeface="Calibri" pitchFamily="34" charset="0"/>
              </a:rPr>
              <a:t>working of four stroke cycle petrol engine</a:t>
            </a:r>
            <a:endParaRPr lang="en-US" sz="2400">
              <a:latin typeface="Calibri" pitchFamily="34" charset="0"/>
            </a:endParaRPr>
          </a:p>
          <a:p>
            <a:pPr>
              <a:buFont typeface="Arial" panose="02080604020202020204" pitchFamily="34" charset="0"/>
              <a:buChar char="•"/>
            </a:pPr>
            <a:r>
              <a:rPr lang="en-US" sz="2800" b="1">
                <a:latin typeface="Calibri" pitchFamily="34" charset="0"/>
              </a:rPr>
              <a:t>Power stroke or Expansion stroke</a:t>
            </a:r>
            <a:endParaRPr lang="en-US" sz="2800" b="1">
              <a:latin typeface="Calibri" pitchFamily="34" charset="0"/>
            </a:endParaRPr>
          </a:p>
          <a:p>
            <a:pPr>
              <a:buFont typeface="Arial" panose="02080604020202020204" pitchFamily="34" charset="0"/>
              <a:buChar char="•"/>
            </a:pPr>
            <a:r>
              <a:rPr lang="en-US" sz="2400">
                <a:latin typeface="Calibri" pitchFamily="34" charset="0"/>
              </a:rPr>
              <a:t>The increased pressure of the mixture exerts a large force and pushes the piston down.</a:t>
            </a:r>
            <a:endParaRPr lang="en-US" sz="2400">
              <a:latin typeface="Calibri" pitchFamily="34" charset="0"/>
            </a:endParaRPr>
          </a:p>
          <a:p>
            <a:pPr>
              <a:buFont typeface="Arial" panose="02080604020202020204" pitchFamily="34" charset="0"/>
              <a:buChar char="•"/>
            </a:pPr>
            <a:r>
              <a:rPr lang="en-US" sz="2400">
                <a:latin typeface="Calibri" pitchFamily="34" charset="0"/>
              </a:rPr>
              <a:t>During power stroke, both valves remain closed.</a:t>
            </a:r>
            <a:endParaRPr lang="en-US" sz="2400">
              <a:latin typeface="Calibri" pitchFamily="34" charset="0"/>
            </a:endParaRPr>
          </a:p>
          <a:p>
            <a:pPr>
              <a:buFont typeface="Arial" panose="02080604020202020204" pitchFamily="34" charset="0"/>
              <a:buChar char="•"/>
            </a:pPr>
            <a:r>
              <a:rPr lang="en-US" sz="2400">
                <a:latin typeface="Calibri" pitchFamily="34" charset="0"/>
              </a:rPr>
              <a:t>The high pressure and high temperature gases push the piston downwards and the gas pressure gradually decreases.</a:t>
            </a:r>
            <a:endParaRPr lang="en-US" sz="2400">
              <a:latin typeface="Calibri" pitchFamily="34" charset="0"/>
            </a:endParaRPr>
          </a:p>
          <a:p>
            <a:pPr>
              <a:buFont typeface="Arial" panose="02080604020202020204" pitchFamily="34" charset="0"/>
              <a:buChar char="•"/>
            </a:pPr>
            <a:r>
              <a:rPr lang="en-US" sz="2400">
                <a:latin typeface="Calibri" pitchFamily="34" charset="0"/>
              </a:rPr>
              <a:t>Piston moves from TDC to BDC.</a:t>
            </a:r>
            <a:endParaRPr lang="en-US" sz="2400">
              <a:latin typeface="Calibri" pitchFamily="34" charset="0"/>
            </a:endParaRPr>
          </a:p>
          <a:p>
            <a:pPr>
              <a:buFont typeface="Arial" panose="02080604020202020204" pitchFamily="34" charset="0"/>
              <a:buChar char="•"/>
            </a:pPr>
            <a:r>
              <a:rPr lang="en-US" sz="2400">
                <a:latin typeface="Calibri" pitchFamily="34" charset="0"/>
              </a:rPr>
              <a:t>Work is done during this stroke.</a:t>
            </a:r>
            <a:endParaRPr lang="en-US" sz="2400">
              <a:latin typeface="Calibri" pitchFamily="34" charset="0"/>
            </a:endParaRPr>
          </a:p>
          <a:p>
            <a:pPr>
              <a:buFont typeface="Arial" panose="02080604020202020204" pitchFamily="34" charset="0"/>
              <a:buChar char="•"/>
            </a:pPr>
            <a:r>
              <a:rPr lang="en-US" sz="2400">
                <a:latin typeface="Calibri" pitchFamily="34" charset="0"/>
              </a:rPr>
              <a:t>The exhaust valve opens as the piston reaches BDC position and pressure falls suddenly to atmospheric pressure at constant volume.</a:t>
            </a:r>
            <a:endParaRPr lang="en-US" sz="2400">
              <a:latin typeface="Calibri" pitchFamily="34" charset="0"/>
            </a:endParaRPr>
          </a:p>
          <a:p>
            <a:pPr>
              <a:buFont typeface="Arial" panose="02080604020202020204" pitchFamily="34" charset="0"/>
              <a:buChar char="•"/>
            </a:pPr>
            <a:endParaRPr lang="en-US" sz="240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304800" y="304800"/>
            <a:ext cx="8610600" cy="4400550"/>
          </a:xfrm>
          <a:prstGeom prst="rect">
            <a:avLst/>
          </a:prstGeom>
          <a:noFill/>
          <a:ln w="9525">
            <a:noFill/>
            <a:miter lim="800000"/>
          </a:ln>
        </p:spPr>
        <p:txBody>
          <a:bodyPr>
            <a:spAutoFit/>
          </a:bodyPr>
          <a:lstStyle/>
          <a:p>
            <a:pPr algn="ctr"/>
            <a:r>
              <a:rPr lang="en-US" sz="3600">
                <a:latin typeface="Calibri" pitchFamily="34" charset="0"/>
              </a:rPr>
              <a:t>Introduction</a:t>
            </a:r>
            <a:endParaRPr lang="en-US" sz="3600">
              <a:latin typeface="Calibri" pitchFamily="34" charset="0"/>
            </a:endParaRPr>
          </a:p>
          <a:p>
            <a:pPr>
              <a:buFont typeface="Arial" panose="02080604020202020204" pitchFamily="34" charset="0"/>
              <a:buChar char="•"/>
            </a:pPr>
            <a:r>
              <a:rPr lang="en-US">
                <a:latin typeface="Calibri" pitchFamily="34" charset="0"/>
              </a:rPr>
              <a:t> </a:t>
            </a:r>
            <a:r>
              <a:rPr lang="en-US" sz="2400">
                <a:latin typeface="Calibri" pitchFamily="34" charset="0"/>
              </a:rPr>
              <a:t>working of four stroke cycle petrol engine</a:t>
            </a:r>
            <a:endParaRPr lang="en-US" sz="2400">
              <a:latin typeface="Calibri" pitchFamily="34" charset="0"/>
            </a:endParaRPr>
          </a:p>
          <a:p>
            <a:pPr>
              <a:buFont typeface="Arial" panose="02080604020202020204" pitchFamily="34" charset="0"/>
              <a:buChar char="•"/>
            </a:pPr>
            <a:r>
              <a:rPr lang="en-US" sz="2800" b="1">
                <a:latin typeface="Calibri" pitchFamily="34" charset="0"/>
              </a:rPr>
              <a:t>Exhaust stroke</a:t>
            </a:r>
            <a:endParaRPr lang="en-US" sz="2800" b="1">
              <a:latin typeface="Calibri" pitchFamily="34" charset="0"/>
            </a:endParaRPr>
          </a:p>
          <a:p>
            <a:pPr>
              <a:buFont typeface="Arial" panose="02080604020202020204" pitchFamily="34" charset="0"/>
              <a:buChar char="•"/>
            </a:pPr>
            <a:r>
              <a:rPr lang="en-US" sz="2400">
                <a:latin typeface="Calibri" pitchFamily="34" charset="0"/>
              </a:rPr>
              <a:t>During upward motion of the piston, the exhaust valve is open and inlet valve is closed.</a:t>
            </a:r>
            <a:endParaRPr lang="en-US" sz="2400">
              <a:latin typeface="Calibri" pitchFamily="34" charset="0"/>
            </a:endParaRPr>
          </a:p>
          <a:p>
            <a:pPr>
              <a:buFont typeface="Arial" panose="02080604020202020204" pitchFamily="34" charset="0"/>
              <a:buChar char="•"/>
            </a:pPr>
            <a:r>
              <a:rPr lang="en-US" sz="2400">
                <a:latin typeface="Calibri" pitchFamily="34" charset="0"/>
              </a:rPr>
              <a:t>The piston moves up in cylinder pushing out the burnt gases through the exhaust valve.</a:t>
            </a:r>
            <a:endParaRPr lang="en-US" sz="2400">
              <a:latin typeface="Calibri" pitchFamily="34" charset="0"/>
            </a:endParaRPr>
          </a:p>
          <a:p>
            <a:pPr>
              <a:buFont typeface="Arial" panose="02080604020202020204" pitchFamily="34" charset="0"/>
              <a:buChar char="•"/>
            </a:pPr>
            <a:r>
              <a:rPr lang="en-US" sz="2400">
                <a:latin typeface="Calibri" pitchFamily="34" charset="0"/>
              </a:rPr>
              <a:t>As the piston reaches the TDC, again inlet valve opens and fresh charge is taken in during next downward movement of the piston and the cycle is repeated.</a:t>
            </a:r>
            <a:endParaRPr lang="en-US" sz="2400">
              <a:latin typeface="Calibri" pitchFamily="34" charset="0"/>
            </a:endParaRPr>
          </a:p>
          <a:p>
            <a:pPr>
              <a:buFont typeface="Arial" panose="02080604020202020204" pitchFamily="34" charset="0"/>
              <a:buChar char="•"/>
            </a:pPr>
            <a:endParaRPr lang="en-US" sz="240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304800" y="304800"/>
            <a:ext cx="8610600" cy="5200650"/>
          </a:xfrm>
          <a:prstGeom prst="rect">
            <a:avLst/>
          </a:prstGeom>
          <a:noFill/>
          <a:ln w="9525">
            <a:noFill/>
            <a:miter lim="800000"/>
          </a:ln>
        </p:spPr>
        <p:txBody>
          <a:bodyPr wrap="square">
            <a:spAutoFit/>
          </a:bodyPr>
          <a:lstStyle/>
          <a:p>
            <a:pPr algn="ctr"/>
            <a:r>
              <a:rPr lang="en-US" sz="3600" dirty="0">
                <a:latin typeface="Calibri" pitchFamily="34" charset="0"/>
              </a:rPr>
              <a:t>Introduction</a:t>
            </a:r>
            <a:endParaRPr lang="en-US" sz="3600" dirty="0">
              <a:latin typeface="Calibri" pitchFamily="34" charset="0"/>
            </a:endParaRPr>
          </a:p>
          <a:p>
            <a:pPr>
              <a:buFont typeface="Arial" panose="02080604020202020204" pitchFamily="34" charset="0"/>
              <a:buChar char="•"/>
            </a:pPr>
            <a:r>
              <a:rPr lang="en-US" dirty="0">
                <a:latin typeface="Calibri" pitchFamily="34" charset="0"/>
              </a:rPr>
              <a:t> </a:t>
            </a:r>
            <a:r>
              <a:rPr lang="en-US" sz="2400" b="1" dirty="0">
                <a:ln/>
                <a:solidFill>
                  <a:schemeClr val="accent1"/>
                </a:solidFill>
                <a:effectLst>
                  <a:outerShdw blurRad="38100" dist="25400" dir="5400000" algn="ctr" rotWithShape="0">
                    <a:srgbClr val="6E747A">
                      <a:alpha val="43000"/>
                    </a:srgbClr>
                  </a:outerShdw>
                </a:effectLst>
                <a:latin typeface="Calibri" pitchFamily="34" charset="0"/>
              </a:rPr>
              <a:t>working of four stroke cycle Diesel  engine</a:t>
            </a:r>
            <a:endParaRPr lang="en-US" sz="2400" b="1"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400" b="1" dirty="0">
                <a:ln/>
                <a:solidFill>
                  <a:schemeClr val="accent1"/>
                </a:solidFill>
                <a:effectLst>
                  <a:outerShdw blurRad="38100" dist="25400" dir="5400000" algn="ctr" rotWithShape="0">
                    <a:srgbClr val="6E747A">
                      <a:alpha val="43000"/>
                    </a:srgbClr>
                  </a:outerShdw>
                </a:effectLst>
                <a:latin typeface="Calibri" pitchFamily="34" charset="0"/>
              </a:rPr>
              <a:t>suction stroke</a:t>
            </a:r>
            <a:endParaRPr lang="en-US" sz="2400" b="1"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000" dirty="0" smtClean="0">
                <a:ln/>
                <a:solidFill>
                  <a:schemeClr val="accent1"/>
                </a:solidFill>
                <a:effectLst>
                  <a:outerShdw blurRad="38100" dist="25400" dir="5400000" algn="ctr" rotWithShape="0">
                    <a:srgbClr val="6E747A">
                      <a:alpha val="43000"/>
                    </a:srgbClr>
                  </a:outerShdw>
                </a:effectLst>
                <a:latin typeface="Calibri" pitchFamily="34" charset="0"/>
              </a:rPr>
              <a:t>Air is come in during this stroke. It </a:t>
            </a:r>
            <a:r>
              <a:rPr lang="en-US" sz="2000" dirty="0">
                <a:ln/>
                <a:solidFill>
                  <a:schemeClr val="accent1"/>
                </a:solidFill>
                <a:effectLst>
                  <a:outerShdw blurRad="38100" dist="25400" dir="5400000" algn="ctr" rotWithShape="0">
                    <a:srgbClr val="6E747A">
                      <a:alpha val="43000"/>
                    </a:srgbClr>
                  </a:outerShdw>
                </a:effectLst>
                <a:latin typeface="Calibri" pitchFamily="34" charset="0"/>
              </a:rPr>
              <a:t>is similar as petrol engine.</a:t>
            </a:r>
            <a:endParaRPr lang="en-US" sz="2000"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400" b="1" dirty="0">
                <a:ln/>
                <a:solidFill>
                  <a:schemeClr val="accent1"/>
                </a:solidFill>
                <a:effectLst>
                  <a:outerShdw blurRad="38100" dist="25400" dir="5400000" algn="ctr" rotWithShape="0">
                    <a:srgbClr val="6E747A">
                      <a:alpha val="43000"/>
                    </a:srgbClr>
                  </a:outerShdw>
                </a:effectLst>
                <a:latin typeface="Calibri" pitchFamily="34" charset="0"/>
              </a:rPr>
              <a:t>Compression stroke</a:t>
            </a:r>
            <a:endParaRPr lang="en-US" sz="2400" b="1"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000" dirty="0">
                <a:ln/>
                <a:solidFill>
                  <a:schemeClr val="accent1"/>
                </a:solidFill>
                <a:effectLst>
                  <a:outerShdw blurRad="38100" dist="25400" dir="5400000" algn="ctr" rotWithShape="0">
                    <a:srgbClr val="6E747A">
                      <a:alpha val="43000"/>
                    </a:srgbClr>
                  </a:outerShdw>
                </a:effectLst>
                <a:latin typeface="Calibri" pitchFamily="34" charset="0"/>
              </a:rPr>
              <a:t>Compression is also similar , but near the end of compression, pressure and temperature of the air is about 60 bar and 600 C.</a:t>
            </a:r>
            <a:endParaRPr lang="en-US" sz="2000"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400" b="1" dirty="0">
                <a:ln/>
                <a:solidFill>
                  <a:schemeClr val="accent1"/>
                </a:solidFill>
                <a:effectLst>
                  <a:outerShdw blurRad="38100" dist="25400" dir="5400000" algn="ctr" rotWithShape="0">
                    <a:srgbClr val="6E747A">
                      <a:alpha val="43000"/>
                    </a:srgbClr>
                  </a:outerShdw>
                </a:effectLst>
                <a:latin typeface="Calibri" pitchFamily="34" charset="0"/>
              </a:rPr>
              <a:t>Expansion stroke</a:t>
            </a:r>
            <a:endParaRPr lang="en-US" sz="2400" b="1"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000" dirty="0">
                <a:ln/>
                <a:solidFill>
                  <a:schemeClr val="accent1"/>
                </a:solidFill>
                <a:effectLst>
                  <a:outerShdw blurRad="38100" dist="25400" dir="5400000" algn="ctr" rotWithShape="0">
                    <a:srgbClr val="6E747A">
                      <a:alpha val="43000"/>
                    </a:srgbClr>
                  </a:outerShdw>
                </a:effectLst>
                <a:latin typeface="Calibri" pitchFamily="34" charset="0"/>
              </a:rPr>
              <a:t>During this stroke, the inlet and exhaust valves are closed and fuel valve opens just before the beginning of the third stroke.</a:t>
            </a:r>
            <a:endParaRPr lang="en-US" sz="2000"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000" dirty="0">
                <a:ln/>
                <a:solidFill>
                  <a:schemeClr val="accent1"/>
                </a:solidFill>
                <a:effectLst>
                  <a:outerShdw blurRad="38100" dist="25400" dir="5400000" algn="ctr" rotWithShape="0">
                    <a:srgbClr val="6E747A">
                      <a:alpha val="43000"/>
                    </a:srgbClr>
                  </a:outerShdw>
                </a:effectLst>
                <a:latin typeface="Calibri" pitchFamily="34" charset="0"/>
              </a:rPr>
              <a:t>The supply of fuel is continued during a small part of the expansion stroke.</a:t>
            </a:r>
            <a:endParaRPr lang="en-US" sz="2000"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r>
              <a:rPr lang="en-US" sz="2000" dirty="0">
                <a:ln/>
                <a:solidFill>
                  <a:schemeClr val="accent1"/>
                </a:solidFill>
                <a:effectLst>
                  <a:outerShdw blurRad="38100" dist="25400" dir="5400000" algn="ctr" rotWithShape="0">
                    <a:srgbClr val="6E747A">
                      <a:alpha val="43000"/>
                    </a:srgbClr>
                  </a:outerShdw>
                </a:effectLst>
                <a:latin typeface="Calibri" pitchFamily="34" charset="0"/>
              </a:rPr>
              <a:t>The temperature of the air at the end of compression stroke is sufficient to ignite the fuel.</a:t>
            </a:r>
            <a:endParaRPr lang="en-US" sz="2000" dirty="0">
              <a:ln/>
              <a:solidFill>
                <a:schemeClr val="accent1"/>
              </a:solidFill>
              <a:effectLst>
                <a:outerShdw blurRad="38100" dist="25400" dir="5400000" algn="ctr" rotWithShape="0">
                  <a:srgbClr val="6E747A">
                    <a:alpha val="43000"/>
                  </a:srgbClr>
                </a:outerShdw>
              </a:effectLst>
              <a:latin typeface="Calibri" pitchFamily="34" charset="0"/>
            </a:endParaRPr>
          </a:p>
          <a:p>
            <a:pPr>
              <a:buFont typeface="Arial" panose="02080604020202020204" pitchFamily="34" charset="0"/>
              <a:buChar char="•"/>
            </a:pPr>
            <a:endParaRPr lang="en-US" sz="2000" dirty="0">
              <a:ln/>
              <a:solidFill>
                <a:schemeClr val="accent1"/>
              </a:solidFill>
              <a:effectLst>
                <a:outerShdw blurRad="38100" dist="25400" dir="5400000" algn="ctr" rotWithShape="0">
                  <a:srgbClr val="6E747A">
                    <a:alpha val="43000"/>
                  </a:srgbClr>
                </a:outerShdw>
              </a:effectLst>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304800" y="304800"/>
            <a:ext cx="8610600" cy="5508625"/>
          </a:xfrm>
          <a:prstGeom prst="rect">
            <a:avLst/>
          </a:prstGeom>
          <a:noFill/>
          <a:ln w="9525">
            <a:noFill/>
            <a:miter lim="800000"/>
          </a:ln>
        </p:spPr>
        <p:txBody>
          <a:bodyPr>
            <a:spAutoFit/>
          </a:bodyPr>
          <a:lstStyle/>
          <a:p>
            <a:pPr algn="ctr"/>
            <a:r>
              <a:rPr lang="en-US" sz="3600">
                <a:latin typeface="Calibri" pitchFamily="34" charset="0"/>
              </a:rPr>
              <a:t>Introduction</a:t>
            </a:r>
            <a:endParaRPr lang="en-US" sz="3600">
              <a:latin typeface="Calibri" pitchFamily="34" charset="0"/>
            </a:endParaRPr>
          </a:p>
          <a:p>
            <a:pPr>
              <a:buFont typeface="Arial" panose="02080604020202020204" pitchFamily="34" charset="0"/>
              <a:buChar char="•"/>
            </a:pPr>
            <a:r>
              <a:rPr lang="en-US">
                <a:latin typeface="Calibri" pitchFamily="34" charset="0"/>
              </a:rPr>
              <a:t> </a:t>
            </a:r>
            <a:r>
              <a:rPr lang="en-US" sz="2400">
                <a:latin typeface="Calibri" pitchFamily="34" charset="0"/>
              </a:rPr>
              <a:t>the combustion of fuel is continued at constant pressure as long as the fuel valve is open.</a:t>
            </a:r>
            <a:endParaRPr lang="en-US" sz="2400">
              <a:latin typeface="Calibri" pitchFamily="34" charset="0"/>
            </a:endParaRPr>
          </a:p>
          <a:p>
            <a:pPr>
              <a:buFont typeface="Arial" panose="02080604020202020204" pitchFamily="34" charset="0"/>
              <a:buChar char="•"/>
            </a:pPr>
            <a:r>
              <a:rPr lang="en-US" sz="2400">
                <a:latin typeface="Calibri" pitchFamily="34" charset="0"/>
              </a:rPr>
              <a:t>The high pressure and high temperature gases push the piston down even after the fuel valve is closed.</a:t>
            </a:r>
            <a:endParaRPr lang="en-US" sz="2400">
              <a:latin typeface="Calibri" pitchFamily="34" charset="0"/>
            </a:endParaRPr>
          </a:p>
          <a:p>
            <a:pPr>
              <a:buFont typeface="Arial" panose="02080604020202020204" pitchFamily="34" charset="0"/>
              <a:buChar char="•"/>
            </a:pPr>
            <a:r>
              <a:rPr lang="en-US" sz="2400">
                <a:latin typeface="Calibri" pitchFamily="34" charset="0"/>
              </a:rPr>
              <a:t>The exhaust valve opens when the piston reaches BDC.</a:t>
            </a:r>
            <a:endParaRPr lang="en-US" sz="2400">
              <a:latin typeface="Calibri" pitchFamily="34" charset="0"/>
            </a:endParaRPr>
          </a:p>
          <a:p>
            <a:pPr>
              <a:buFont typeface="Arial" panose="02080604020202020204" pitchFamily="34" charset="0"/>
              <a:buChar char="•"/>
            </a:pPr>
            <a:r>
              <a:rPr lang="en-US" sz="2800" b="1">
                <a:latin typeface="Calibri" pitchFamily="34" charset="0"/>
              </a:rPr>
              <a:t>Exhaust stroke</a:t>
            </a:r>
            <a:endParaRPr lang="en-US" sz="2800" b="1">
              <a:latin typeface="Calibri" pitchFamily="34" charset="0"/>
            </a:endParaRPr>
          </a:p>
          <a:p>
            <a:pPr>
              <a:buFont typeface="Arial" panose="02080604020202020204" pitchFamily="34" charset="0"/>
              <a:buChar char="•"/>
            </a:pPr>
            <a:r>
              <a:rPr lang="en-US" sz="2400">
                <a:latin typeface="Calibri" pitchFamily="34" charset="0"/>
              </a:rPr>
              <a:t>During this stroke, the inlet and fuel valves remain closed and exhaust valve remain open.</a:t>
            </a:r>
            <a:endParaRPr lang="en-US" sz="2400">
              <a:latin typeface="Calibri" pitchFamily="34" charset="0"/>
            </a:endParaRPr>
          </a:p>
          <a:p>
            <a:pPr>
              <a:buFont typeface="Arial" panose="02080604020202020204" pitchFamily="34" charset="0"/>
              <a:buChar char="•"/>
            </a:pPr>
            <a:r>
              <a:rPr lang="en-US" sz="2400">
                <a:latin typeface="Calibri" pitchFamily="34" charset="0"/>
              </a:rPr>
              <a:t>The piston moves up in the cylinder and pushes out the burned gases.</a:t>
            </a:r>
            <a:endParaRPr lang="en-US" sz="2400">
              <a:latin typeface="Calibri" pitchFamily="34" charset="0"/>
            </a:endParaRPr>
          </a:p>
          <a:p>
            <a:pPr>
              <a:buFont typeface="Arial" panose="02080604020202020204" pitchFamily="34" charset="0"/>
              <a:buChar char="•"/>
            </a:pPr>
            <a:r>
              <a:rPr lang="en-US" sz="2400">
                <a:latin typeface="Calibri" pitchFamily="34" charset="0"/>
              </a:rPr>
              <a:t>The piston reaches the TDC and completes the exhaust stroke and becomes ready for the next cycle.</a:t>
            </a:r>
            <a:endParaRPr lang="en-US" sz="2400">
              <a:latin typeface="Calibri" pitchFamily="34" charset="0"/>
            </a:endParaRPr>
          </a:p>
          <a:p>
            <a:pPr>
              <a:buFont typeface="Arial" panose="02080604020202020204" pitchFamily="34" charset="0"/>
              <a:buChar char="•"/>
            </a:pPr>
            <a:endParaRPr lang="en-US" sz="240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228600"/>
            <a:ext cx="7772400" cy="1143000"/>
          </a:xfrm>
        </p:spPr>
        <p:txBody>
          <a:bodyPr/>
          <a:lstStyle/>
          <a:p>
            <a:r>
              <a:rPr lang="en-GB" sz="2400">
                <a:latin typeface="Tahoma" pitchFamily="34" charset="0"/>
              </a:rPr>
              <a:t>Internal Combustion Engines</a:t>
            </a:r>
            <a:br>
              <a:rPr lang="en-GB" sz="2400">
                <a:latin typeface="Tahoma" pitchFamily="34" charset="0"/>
              </a:rPr>
            </a:br>
            <a:r>
              <a:rPr lang="en-GB" sz="2400">
                <a:latin typeface="Tahoma" pitchFamily="34" charset="0"/>
              </a:rPr>
              <a:t> – Diesel -</a:t>
            </a:r>
            <a:endParaRPr lang="en-GB" sz="2400">
              <a:latin typeface="Tahoma" pitchFamily="34" charset="0"/>
            </a:endParaRPr>
          </a:p>
        </p:txBody>
      </p:sp>
      <p:grpSp>
        <p:nvGrpSpPr>
          <p:cNvPr id="2" name="Group 31"/>
          <p:cNvGrpSpPr/>
          <p:nvPr/>
        </p:nvGrpSpPr>
        <p:grpSpPr bwMode="auto">
          <a:xfrm>
            <a:off x="5257800" y="838200"/>
            <a:ext cx="3657600" cy="5267325"/>
            <a:chOff x="2526" y="912"/>
            <a:chExt cx="1974" cy="2976"/>
          </a:xfrm>
        </p:grpSpPr>
        <p:pic>
          <p:nvPicPr>
            <p:cNvPr id="151579" name="Picture 27" descr="diesel_animation_50"/>
            <p:cNvPicPr>
              <a:picLocks noChangeAspect="1" noChangeArrowheads="1" noCrop="1"/>
            </p:cNvPicPr>
            <p:nvPr/>
          </p:nvPicPr>
          <p:blipFill>
            <a:blip r:embed="rId1"/>
            <a:srcRect/>
            <a:stretch>
              <a:fillRect/>
            </a:stretch>
          </p:blipFill>
          <p:spPr bwMode="auto">
            <a:xfrm>
              <a:off x="2673" y="912"/>
              <a:ext cx="1649" cy="2844"/>
            </a:xfrm>
            <a:prstGeom prst="rect">
              <a:avLst/>
            </a:prstGeom>
            <a:noFill/>
          </p:spPr>
        </p:pic>
        <p:sp useBgFill="1">
          <p:nvSpPr>
            <p:cNvPr id="151580" name="Rectangle 28"/>
            <p:cNvSpPr>
              <a:spLocks noChangeArrowheads="1"/>
            </p:cNvSpPr>
            <p:nvPr/>
          </p:nvSpPr>
          <p:spPr bwMode="auto">
            <a:xfrm>
              <a:off x="2526" y="912"/>
              <a:ext cx="1974" cy="162"/>
            </a:xfrm>
            <a:prstGeom prst="rect">
              <a:avLst/>
            </a:prstGeom>
            <a:ln w="12700">
              <a:noFill/>
              <a:miter lim="800000"/>
            </a:ln>
            <a:effectLst/>
          </p:spPr>
          <p:txBody>
            <a:bodyPr lIns="54000" tIns="10800" rIns="54000" bIns="10800" anchor="ctr">
              <a:spAutoFit/>
            </a:bodyPr>
            <a:lstStyle/>
            <a:p>
              <a:endParaRPr lang="en-US"/>
            </a:p>
          </p:txBody>
        </p:sp>
        <p:sp useBgFill="1">
          <p:nvSpPr>
            <p:cNvPr id="151582" name="Rectangle 30"/>
            <p:cNvSpPr>
              <a:spLocks noChangeArrowheads="1"/>
            </p:cNvSpPr>
            <p:nvPr/>
          </p:nvSpPr>
          <p:spPr bwMode="auto">
            <a:xfrm>
              <a:off x="2526" y="912"/>
              <a:ext cx="222" cy="2976"/>
            </a:xfrm>
            <a:prstGeom prst="rect">
              <a:avLst/>
            </a:prstGeom>
            <a:ln w="12700">
              <a:noFill/>
              <a:miter lim="800000"/>
            </a:ln>
            <a:effectLst/>
          </p:spPr>
          <p:txBody>
            <a:bodyPr wrap="none" lIns="54000" tIns="10800" rIns="54000" bIns="10800" anchor="ctr">
              <a:spAutoFit/>
            </a:bodyPr>
            <a:lstStyle/>
            <a:p>
              <a:endParaRPr lang="en-US"/>
            </a:p>
          </p:txBody>
        </p:sp>
      </p:grpSp>
      <p:sp>
        <p:nvSpPr>
          <p:cNvPr id="151584" name="Text Box 32"/>
          <p:cNvSpPr txBox="1">
            <a:spLocks noChangeArrowheads="1"/>
          </p:cNvSpPr>
          <p:nvPr/>
        </p:nvSpPr>
        <p:spPr bwMode="auto">
          <a:xfrm>
            <a:off x="508000" y="1876425"/>
            <a:ext cx="5292725" cy="1670050"/>
          </a:xfrm>
          <a:prstGeom prst="rect">
            <a:avLst/>
          </a:prstGeom>
          <a:noFill/>
          <a:ln w="12700">
            <a:noFill/>
            <a:miter lim="800000"/>
          </a:ln>
          <a:effectLst/>
        </p:spPr>
        <p:txBody>
          <a:bodyPr lIns="54000" tIns="10800" rIns="54000" bIns="10800">
            <a:spAutoFit/>
          </a:bodyPr>
          <a:lstStyle/>
          <a:p>
            <a:r>
              <a:rPr lang="en-GB" sz="1800" b="1" dirty="0">
                <a:solidFill>
                  <a:srgbClr val="000000"/>
                </a:solidFill>
                <a:latin typeface="Comic Sans MS" pitchFamily="66" charset="0"/>
              </a:rPr>
              <a:t>Advantages</a:t>
            </a:r>
            <a:r>
              <a:rPr lang="en-GB" sz="1800" dirty="0">
                <a:solidFill>
                  <a:srgbClr val="000000"/>
                </a:solidFill>
                <a:latin typeface="Comic Sans MS" pitchFamily="66" charset="0"/>
              </a:rPr>
              <a:t>:</a:t>
            </a:r>
            <a:endParaRPr lang="en-GB" sz="1800" dirty="0">
              <a:solidFill>
                <a:srgbClr val="000000"/>
              </a:solidFill>
              <a:latin typeface="Comic Sans MS" pitchFamily="66" charset="0"/>
            </a:endParaRPr>
          </a:p>
          <a:p>
            <a:pPr>
              <a:buFontTx/>
              <a:buChar char="•"/>
            </a:pPr>
            <a:r>
              <a:rPr lang="en-GB" sz="1800" dirty="0">
                <a:solidFill>
                  <a:srgbClr val="000000"/>
                </a:solidFill>
                <a:latin typeface="Comic Sans MS" pitchFamily="66" charset="0"/>
              </a:rPr>
              <a:t>self ignition (without electrical spark plug)</a:t>
            </a:r>
            <a:endParaRPr lang="en-GB" sz="1800" dirty="0">
              <a:solidFill>
                <a:srgbClr val="000000"/>
              </a:solidFill>
              <a:latin typeface="Comic Sans MS" pitchFamily="66" charset="0"/>
            </a:endParaRPr>
          </a:p>
          <a:p>
            <a:pPr>
              <a:buFontTx/>
              <a:buChar char="•"/>
            </a:pPr>
            <a:r>
              <a:rPr lang="en-GB" sz="1800" dirty="0">
                <a:solidFill>
                  <a:srgbClr val="000000"/>
                </a:solidFill>
                <a:latin typeface="Comic Sans MS" pitchFamily="66" charset="0"/>
              </a:rPr>
              <a:t>better efficiency</a:t>
            </a:r>
            <a:endParaRPr lang="en-GB" sz="1800" dirty="0">
              <a:solidFill>
                <a:srgbClr val="000000"/>
              </a:solidFill>
              <a:latin typeface="Comic Sans MS" pitchFamily="66" charset="0"/>
            </a:endParaRPr>
          </a:p>
          <a:p>
            <a:pPr>
              <a:buFontTx/>
              <a:buChar char="•"/>
            </a:pPr>
            <a:r>
              <a:rPr lang="en-GB" sz="1800" dirty="0">
                <a:solidFill>
                  <a:srgbClr val="000000"/>
                </a:solidFill>
                <a:latin typeface="Comic Sans MS" pitchFamily="66" charset="0"/>
              </a:rPr>
              <a:t>reliability</a:t>
            </a:r>
            <a:endParaRPr lang="en-GB" sz="1800" dirty="0">
              <a:solidFill>
                <a:srgbClr val="000000"/>
              </a:solidFill>
              <a:latin typeface="Comic Sans MS" pitchFamily="66" charset="0"/>
            </a:endParaRPr>
          </a:p>
          <a:p>
            <a:pPr>
              <a:buFontTx/>
              <a:buChar char="•"/>
            </a:pPr>
            <a:r>
              <a:rPr lang="en-GB" sz="1800" dirty="0">
                <a:solidFill>
                  <a:srgbClr val="000000"/>
                </a:solidFill>
                <a:latin typeface="Comic Sans MS" pitchFamily="66" charset="0"/>
              </a:rPr>
              <a:t>higher durability</a:t>
            </a:r>
            <a:endParaRPr lang="en-GB" sz="1800" dirty="0">
              <a:solidFill>
                <a:srgbClr val="000000"/>
              </a:solidFill>
              <a:latin typeface="Comic Sans MS" pitchFamily="66" charset="0"/>
            </a:endParaRPr>
          </a:p>
          <a:p>
            <a:pPr>
              <a:buFontTx/>
              <a:buChar char="•"/>
            </a:pPr>
            <a:r>
              <a:rPr lang="en-GB" sz="1800" dirty="0">
                <a:solidFill>
                  <a:srgbClr val="000000"/>
                </a:solidFill>
                <a:latin typeface="Comic Sans MS" pitchFamily="66" charset="0"/>
              </a:rPr>
              <a:t>supplied with worse fuels</a:t>
            </a:r>
            <a:endParaRPr lang="en-GB" sz="1800" dirty="0">
              <a:latin typeface="Comic Sans MS" pitchFamily="66" charset="0"/>
            </a:endParaRPr>
          </a:p>
        </p:txBody>
      </p:sp>
      <p:sp>
        <p:nvSpPr>
          <p:cNvPr id="151585" name="Text Box 33"/>
          <p:cNvSpPr txBox="1">
            <a:spLocks noChangeArrowheads="1"/>
          </p:cNvSpPr>
          <p:nvPr/>
        </p:nvSpPr>
        <p:spPr bwMode="auto">
          <a:xfrm>
            <a:off x="565150" y="4095750"/>
            <a:ext cx="5292725" cy="1670050"/>
          </a:xfrm>
          <a:prstGeom prst="rect">
            <a:avLst/>
          </a:prstGeom>
          <a:noFill/>
          <a:ln w="12700">
            <a:noFill/>
            <a:miter lim="800000"/>
          </a:ln>
          <a:effectLst/>
        </p:spPr>
        <p:txBody>
          <a:bodyPr lIns="54000" tIns="10800" rIns="54000" bIns="10800">
            <a:spAutoFit/>
          </a:bodyPr>
          <a:lstStyle/>
          <a:p>
            <a:r>
              <a:rPr lang="en-GB" sz="1800" b="1">
                <a:solidFill>
                  <a:srgbClr val="000000"/>
                </a:solidFill>
                <a:latin typeface="Comic Sans MS" pitchFamily="66" charset="0"/>
              </a:rPr>
              <a:t>Drawbacks:</a:t>
            </a:r>
            <a:endParaRPr lang="en-GB" sz="1800" b="1">
              <a:solidFill>
                <a:srgbClr val="000000"/>
              </a:solidFill>
              <a:latin typeface="Comic Sans MS" pitchFamily="66" charset="0"/>
            </a:endParaRPr>
          </a:p>
          <a:p>
            <a:pPr>
              <a:buFontTx/>
              <a:buChar char="•"/>
            </a:pPr>
            <a:r>
              <a:rPr lang="en-GB" sz="1800">
                <a:solidFill>
                  <a:srgbClr val="000000"/>
                </a:solidFill>
                <a:latin typeface="Comic Sans MS" pitchFamily="66" charset="0"/>
              </a:rPr>
              <a:t>more NO</a:t>
            </a:r>
            <a:r>
              <a:rPr lang="en-GB" sz="1800" baseline="-25000">
                <a:solidFill>
                  <a:srgbClr val="000000"/>
                </a:solidFill>
                <a:latin typeface="Comic Sans MS" pitchFamily="66" charset="0"/>
              </a:rPr>
              <a:t>x</a:t>
            </a:r>
            <a:r>
              <a:rPr lang="en-GB" sz="1800">
                <a:solidFill>
                  <a:srgbClr val="000000"/>
                </a:solidFill>
                <a:latin typeface="Comic Sans MS" pitchFamily="66" charset="0"/>
              </a:rPr>
              <a:t> production </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more expensive production</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more weight </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louder</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lower revolutions</a:t>
            </a:r>
            <a:endParaRPr lang="en-GB" sz="1800">
              <a:solidFill>
                <a:srgbClr val="000000"/>
              </a:solidFill>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8" name="Picture 12" descr="Injector3"/>
          <p:cNvPicPr>
            <a:picLocks noChangeAspect="1" noChangeArrowheads="1" noCrop="1"/>
          </p:cNvPicPr>
          <p:nvPr/>
        </p:nvPicPr>
        <p:blipFill>
          <a:blip r:embed="rId1"/>
          <a:srcRect/>
          <a:stretch>
            <a:fillRect/>
          </a:stretch>
        </p:blipFill>
        <p:spPr bwMode="auto">
          <a:xfrm>
            <a:off x="3505200" y="2468563"/>
            <a:ext cx="5362575" cy="3351212"/>
          </a:xfrm>
          <a:prstGeom prst="rect">
            <a:avLst/>
          </a:prstGeom>
          <a:noFill/>
        </p:spPr>
      </p:pic>
      <p:sp>
        <p:nvSpPr>
          <p:cNvPr id="157698" name="Rectangle 2"/>
          <p:cNvSpPr>
            <a:spLocks noGrp="1" noChangeArrowheads="1"/>
          </p:cNvSpPr>
          <p:nvPr>
            <p:ph type="title" idx="4294967295"/>
          </p:nvPr>
        </p:nvSpPr>
        <p:spPr>
          <a:xfrm>
            <a:off x="0" y="228600"/>
            <a:ext cx="7772400" cy="1143000"/>
          </a:xfrm>
        </p:spPr>
        <p:txBody>
          <a:bodyPr/>
          <a:lstStyle/>
          <a:p>
            <a:r>
              <a:rPr lang="en-GB" sz="2400">
                <a:latin typeface="Tahoma" pitchFamily="34" charset="0"/>
              </a:rPr>
              <a:t>Internal Combustion Engines</a:t>
            </a:r>
            <a:br>
              <a:rPr lang="en-GB" sz="2400">
                <a:latin typeface="Tahoma" pitchFamily="34" charset="0"/>
              </a:rPr>
            </a:br>
            <a:r>
              <a:rPr lang="en-GB" sz="2400">
                <a:latin typeface="Tahoma" pitchFamily="34" charset="0"/>
              </a:rPr>
              <a:t> – Diesel -</a:t>
            </a:r>
            <a:endParaRPr lang="en-GB" sz="2400">
              <a:latin typeface="Tahoma" pitchFamily="34" charset="0"/>
            </a:endParaRPr>
          </a:p>
        </p:txBody>
      </p:sp>
      <p:sp>
        <p:nvSpPr>
          <p:cNvPr id="157706" name="Text Box 10"/>
          <p:cNvSpPr txBox="1">
            <a:spLocks noChangeArrowheads="1"/>
          </p:cNvSpPr>
          <p:nvPr/>
        </p:nvSpPr>
        <p:spPr bwMode="auto">
          <a:xfrm>
            <a:off x="790575" y="1797050"/>
            <a:ext cx="2400300" cy="327025"/>
          </a:xfrm>
          <a:prstGeom prst="rect">
            <a:avLst/>
          </a:prstGeom>
          <a:noFill/>
          <a:ln w="12700">
            <a:noFill/>
            <a:miter lim="800000"/>
          </a:ln>
          <a:effectLst/>
        </p:spPr>
        <p:txBody>
          <a:bodyPr lIns="54000" tIns="10800" rIns="54000" bIns="10800">
            <a:spAutoFit/>
          </a:bodyPr>
          <a:lstStyle/>
          <a:p>
            <a:pPr>
              <a:spcBef>
                <a:spcPct val="50000"/>
              </a:spcBef>
            </a:pPr>
            <a:r>
              <a:rPr lang="pl-PL" sz="2000">
                <a:latin typeface="Comic Sans MS" pitchFamily="66" charset="0"/>
              </a:rPr>
              <a:t>fuel injector</a:t>
            </a:r>
            <a:endParaRPr lang="en-GB" sz="2000">
              <a:latin typeface="Comic Sans MS" pitchFamily="66" charset="0"/>
            </a:endParaRPr>
          </a:p>
        </p:txBody>
      </p:sp>
      <p:pic>
        <p:nvPicPr>
          <p:cNvPr id="157709" name="Picture 13" descr="fuelinjector"/>
          <p:cNvPicPr>
            <a:picLocks noChangeAspect="1" noChangeArrowheads="1"/>
          </p:cNvPicPr>
          <p:nvPr/>
        </p:nvPicPr>
        <p:blipFill>
          <a:blip r:embed="rId2" cstate="print"/>
          <a:srcRect l="10005"/>
          <a:stretch>
            <a:fillRect/>
          </a:stretch>
        </p:blipFill>
        <p:spPr bwMode="auto">
          <a:xfrm>
            <a:off x="276225" y="2266950"/>
            <a:ext cx="2973388" cy="3886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idx="1"/>
          </p:nvPr>
        </p:nvSpPr>
        <p:spPr>
          <a:xfrm>
            <a:off x="457540" y="1148759"/>
            <a:ext cx="7467260" cy="5324883"/>
          </a:xfrm>
        </p:spPr>
        <p:txBody>
          <a:bodyPr>
            <a:normAutofit/>
          </a:bodyPr>
          <a:lstStyle/>
          <a:p>
            <a:pPr marL="292100" indent="-292100">
              <a:lnSpc>
                <a:spcPct val="80000"/>
              </a:lnSpc>
              <a:spcBef>
                <a:spcPts val="700"/>
              </a:spcBef>
              <a:buFont typeface="Wingdings"/>
              <a:buChar char=""/>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endParaRPr lang="en-US" sz="800" dirty="0"/>
          </a:p>
          <a:p>
            <a:pPr marL="292100" indent="-292100">
              <a:lnSpc>
                <a:spcPct val="95000"/>
              </a:lnSpc>
              <a:spcBef>
                <a:spcPts val="600"/>
              </a:spcBef>
              <a:buFont typeface="Times New Roman" pitchFamily="16" charset="0"/>
              <a:buChar char="•"/>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r>
              <a:rPr lang="en-US" sz="2800" dirty="0">
                <a:latin typeface="Bell MT" pitchFamily="18" charset="0"/>
              </a:rPr>
              <a:t>In an  </a:t>
            </a:r>
            <a:r>
              <a:rPr lang="en-US" sz="2800" b="1" dirty="0">
                <a:latin typeface="Bell MT" pitchFamily="18" charset="0"/>
              </a:rPr>
              <a:t>Internal combustion engine</a:t>
            </a:r>
            <a:r>
              <a:rPr lang="en-US" sz="2800" dirty="0">
                <a:latin typeface="Bell MT" pitchFamily="18" charset="0"/>
              </a:rPr>
              <a:t>, </a:t>
            </a:r>
            <a:r>
              <a:rPr lang="en-US" sz="2800" dirty="0">
                <a:solidFill>
                  <a:srgbClr val="C00000"/>
                </a:solidFill>
                <a:latin typeface="Bell MT" pitchFamily="18" charset="0"/>
              </a:rPr>
              <a:t>combustion takes place </a:t>
            </a:r>
            <a:r>
              <a:rPr lang="en-US" sz="2800" dirty="0" smtClean="0">
                <a:solidFill>
                  <a:srgbClr val="C00000"/>
                </a:solidFill>
                <a:latin typeface="Bell MT" pitchFamily="18" charset="0"/>
              </a:rPr>
              <a:t>inside the </a:t>
            </a:r>
            <a:r>
              <a:rPr lang="en-US" sz="2800" dirty="0">
                <a:solidFill>
                  <a:srgbClr val="C00000"/>
                </a:solidFill>
                <a:latin typeface="Bell MT" pitchFamily="18" charset="0"/>
              </a:rPr>
              <a:t>engine</a:t>
            </a:r>
            <a:r>
              <a:rPr lang="en-US" sz="2800" dirty="0">
                <a:latin typeface="Bell MT" pitchFamily="18" charset="0"/>
              </a:rPr>
              <a:t>, </a:t>
            </a:r>
            <a:endParaRPr lang="en-US" sz="2800" dirty="0">
              <a:latin typeface="Bell MT" pitchFamily="18" charset="0"/>
            </a:endParaRPr>
          </a:p>
          <a:p>
            <a:pPr marL="1294130" lvl="1" indent="-492760">
              <a:spcBef>
                <a:spcPts val="615"/>
              </a:spcBef>
              <a:buFont typeface="Times New Roman" pitchFamily="16" charset="0"/>
              <a:buChar char="–"/>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r>
              <a:rPr lang="en-US" dirty="0">
                <a:solidFill>
                  <a:srgbClr val="7030A0"/>
                </a:solidFill>
                <a:latin typeface="Bell MT" pitchFamily="18" charset="0"/>
              </a:rPr>
              <a:t>Petrol </a:t>
            </a:r>
            <a:r>
              <a:rPr lang="en-US" dirty="0" smtClean="0">
                <a:solidFill>
                  <a:srgbClr val="7030A0"/>
                </a:solidFill>
                <a:latin typeface="Bell MT" pitchFamily="18" charset="0"/>
              </a:rPr>
              <a:t>engine and diesel engine </a:t>
            </a:r>
            <a:r>
              <a:rPr lang="en-US" dirty="0">
                <a:latin typeface="Bell MT" pitchFamily="18" charset="0"/>
              </a:rPr>
              <a:t>is an example of internal combustion engine, where the working fluid is a mixture of air and fuel . </a:t>
            </a:r>
            <a:endParaRPr lang="en-US" dirty="0">
              <a:latin typeface="Bell MT" pitchFamily="18" charset="0"/>
            </a:endParaRPr>
          </a:p>
          <a:p>
            <a:pPr marL="292100" indent="-292100">
              <a:lnSpc>
                <a:spcPct val="95000"/>
              </a:lnSpc>
              <a:spcBef>
                <a:spcPts val="600"/>
              </a:spcBef>
              <a:buNone/>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endParaRPr lang="en-US" sz="2800" dirty="0">
              <a:latin typeface="Bell MT" pitchFamily="18" charset="0"/>
            </a:endParaRPr>
          </a:p>
          <a:p>
            <a:pPr marL="292100" indent="-292100">
              <a:lnSpc>
                <a:spcPct val="95000"/>
              </a:lnSpc>
              <a:spcBef>
                <a:spcPts val="600"/>
              </a:spcBef>
              <a:buFont typeface="Times New Roman" pitchFamily="16" charset="0"/>
              <a:buChar char="•"/>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r>
              <a:rPr lang="en-US" sz="2800" dirty="0">
                <a:latin typeface="Bell MT" pitchFamily="18" charset="0"/>
              </a:rPr>
              <a:t>In an </a:t>
            </a:r>
            <a:r>
              <a:rPr lang="en-US" sz="2800" b="1" dirty="0">
                <a:latin typeface="Bell MT" pitchFamily="18" charset="0"/>
              </a:rPr>
              <a:t> External combustion engine</a:t>
            </a:r>
            <a:r>
              <a:rPr lang="en-US" sz="2800" dirty="0" smtClean="0">
                <a:latin typeface="Bell MT" pitchFamily="18" charset="0"/>
              </a:rPr>
              <a:t>, combustion take place outside the engine. </a:t>
            </a:r>
            <a:endParaRPr lang="en-US" sz="2800" dirty="0">
              <a:latin typeface="Bell MT" pitchFamily="18" charset="0"/>
            </a:endParaRPr>
          </a:p>
          <a:p>
            <a:pPr marL="1294130" lvl="1" indent="-492760">
              <a:spcBef>
                <a:spcPts val="615"/>
              </a:spcBef>
              <a:buFont typeface="Times New Roman" pitchFamily="16" charset="0"/>
              <a:buChar char="–"/>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r>
              <a:rPr lang="en-US" dirty="0">
                <a:ln w="22225">
                  <a:solidFill>
                    <a:schemeClr val="accent2"/>
                  </a:solidFill>
                  <a:prstDash val="solid"/>
                </a:ln>
                <a:solidFill>
                  <a:schemeClr val="accent2">
                    <a:lumMod val="40000"/>
                    <a:lumOff val="60000"/>
                  </a:schemeClr>
                </a:solidFill>
                <a:effectLst/>
                <a:latin typeface="Bell MT" pitchFamily="18" charset="0"/>
              </a:rPr>
              <a:t>Steam engine is an example of external combustion engine, where the working</a:t>
            </a:r>
            <a:r>
              <a:rPr lang="en-US" dirty="0">
                <a:latin typeface="Bell MT" pitchFamily="18" charset="0"/>
              </a:rPr>
              <a:t> fluid is steam.</a:t>
            </a:r>
            <a:endParaRPr lang="en-US" dirty="0">
              <a:latin typeface="Bell MT" pitchFamily="18" charset="0"/>
            </a:endParaRPr>
          </a:p>
          <a:p>
            <a:pPr marL="292100" indent="-292100">
              <a:lnSpc>
                <a:spcPct val="80000"/>
              </a:lnSpc>
              <a:spcBef>
                <a:spcPts val="700"/>
              </a:spcBef>
              <a:buNone/>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endParaRPr lang="en-US" sz="800" dirty="0"/>
          </a:p>
          <a:p>
            <a:pPr marL="292100" indent="-292100">
              <a:lnSpc>
                <a:spcPct val="80000"/>
              </a:lnSpc>
              <a:spcBef>
                <a:spcPts val="700"/>
              </a:spcBef>
              <a:buNone/>
              <a:tabLst>
                <a:tab pos="293370" algn="l"/>
                <a:tab pos="391795" algn="l"/>
                <a:tab pos="793115" algn="l"/>
                <a:tab pos="1193800" algn="l"/>
                <a:tab pos="1594485" algn="l"/>
                <a:tab pos="1995170" algn="l"/>
                <a:tab pos="2395855" algn="l"/>
                <a:tab pos="2796540" algn="l"/>
                <a:tab pos="3197225" algn="l"/>
                <a:tab pos="3597910" algn="l"/>
                <a:tab pos="3998595" algn="l"/>
                <a:tab pos="4399280" algn="l"/>
                <a:tab pos="4799965" algn="l"/>
                <a:tab pos="5200650" algn="l"/>
                <a:tab pos="5601335" algn="l"/>
                <a:tab pos="6002655" algn="l"/>
                <a:tab pos="6403340" algn="l"/>
                <a:tab pos="6804025" algn="l"/>
                <a:tab pos="7204710" algn="l"/>
                <a:tab pos="7605395" algn="l"/>
                <a:tab pos="8006080" algn="l"/>
                <a:tab pos="8248015" algn="l"/>
                <a:tab pos="8882380" algn="l"/>
              </a:tabLst>
              <a:defRPr/>
            </a:pPr>
            <a:endParaRPr lang="en-US" sz="800" dirty="0"/>
          </a:p>
        </p:txBody>
      </p:sp>
      <p:sp>
        <p:nvSpPr>
          <p:cNvPr id="5" name="Title 4"/>
          <p:cNvSpPr>
            <a:spLocks noGrp="1"/>
          </p:cNvSpPr>
          <p:nvPr>
            <p:ph type="title"/>
          </p:nvPr>
        </p:nvSpPr>
        <p:spPr>
          <a:xfrm>
            <a:off x="457540" y="388677"/>
            <a:ext cx="7467260" cy="483688"/>
          </a:xfrm>
        </p:spPr>
        <p:txBody>
          <a:bodyPr/>
          <a:lstStyle/>
          <a:p>
            <a:pPr>
              <a:defRPr/>
            </a:pPr>
            <a:r>
              <a:rPr lang="en-US" sz="2500" b="1" u="sng" dirty="0"/>
              <a:t>Internal and External Combustion Engines</a:t>
            </a:r>
            <a:endParaRPr lang="en-US" sz="2500" b="1" u="sng"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idx="1"/>
          </p:nvPr>
        </p:nvSpPr>
        <p:spPr>
          <a:xfrm>
            <a:off x="457200" y="1600200"/>
            <a:ext cx="8229600" cy="3666645"/>
          </a:xfrm>
          <a:prstGeom prst="rect">
            <a:avLst/>
          </a:prstGeom>
        </p:spPr>
        <p:txBody>
          <a:bodyPr vert="horz" wrap="square" lIns="0" tIns="0" rIns="0" bIns="0" rtlCol="0">
            <a:spAutoFit/>
          </a:bodyPr>
          <a:lstStyle/>
          <a:p>
            <a:pPr marL="461010" indent="-344170">
              <a:buFont typeface="Arial"/>
              <a:buChar char="•"/>
              <a:tabLst>
                <a:tab pos="460375" algn="l"/>
                <a:tab pos="461010" algn="l"/>
              </a:tabLst>
            </a:pPr>
            <a:r>
              <a:rPr spc="-5" dirty="0"/>
              <a:t>Spark ignition</a:t>
            </a:r>
            <a:r>
              <a:rPr spc="-20" dirty="0"/>
              <a:t> </a:t>
            </a:r>
            <a:r>
              <a:rPr spc="-5" dirty="0"/>
              <a:t>(SI):</a:t>
            </a:r>
            <a:endParaRPr spc="-5" dirty="0"/>
          </a:p>
          <a:p>
            <a:pPr marL="862330" lvl="1" indent="-286385">
              <a:spcBef>
                <a:spcPts val="630"/>
              </a:spcBef>
              <a:buFont typeface="Arial"/>
              <a:buChar char="–"/>
              <a:tabLst>
                <a:tab pos="862965" algn="l"/>
              </a:tabLst>
            </a:pPr>
            <a:r>
              <a:rPr sz="2600" b="1" spc="-5" dirty="0">
                <a:latin typeface="Arial"/>
                <a:cs typeface="Arial"/>
              </a:rPr>
              <a:t>combustion is initiated by</a:t>
            </a:r>
            <a:r>
              <a:rPr sz="2600" b="1" spc="25" dirty="0">
                <a:latin typeface="Arial"/>
                <a:cs typeface="Arial"/>
              </a:rPr>
              <a:t> </a:t>
            </a:r>
            <a:r>
              <a:rPr sz="2600" b="1" spc="-5" dirty="0">
                <a:latin typeface="Arial"/>
                <a:cs typeface="Arial"/>
              </a:rPr>
              <a:t>spark</a:t>
            </a:r>
            <a:endParaRPr sz="2600" dirty="0">
              <a:latin typeface="Arial"/>
              <a:cs typeface="Arial"/>
            </a:endParaRPr>
          </a:p>
          <a:p>
            <a:pPr marL="862330" lvl="1" indent="-286385">
              <a:spcBef>
                <a:spcPts val="630"/>
              </a:spcBef>
              <a:buFont typeface="Arial"/>
              <a:buChar char="–"/>
              <a:tabLst>
                <a:tab pos="862965" algn="l"/>
              </a:tabLst>
            </a:pPr>
            <a:r>
              <a:rPr sz="2600" b="1" spc="-5" dirty="0">
                <a:latin typeface="Arial"/>
                <a:cs typeface="Arial"/>
              </a:rPr>
              <a:t>air and fuel can be added</a:t>
            </a:r>
            <a:r>
              <a:rPr sz="2600" b="1" spc="35" dirty="0">
                <a:latin typeface="Arial"/>
                <a:cs typeface="Arial"/>
              </a:rPr>
              <a:t> </a:t>
            </a:r>
            <a:r>
              <a:rPr sz="2600" b="1" spc="-5" dirty="0">
                <a:latin typeface="Arial"/>
                <a:cs typeface="Arial"/>
              </a:rPr>
              <a:t>together</a:t>
            </a:r>
            <a:endParaRPr sz="2600" dirty="0">
              <a:latin typeface="Arial"/>
              <a:cs typeface="Arial"/>
            </a:endParaRPr>
          </a:p>
          <a:p>
            <a:pPr marL="104775" lvl="1"/>
            <a:endParaRPr dirty="0"/>
          </a:p>
          <a:p>
            <a:pPr marL="461010" indent="-344170">
              <a:spcBef>
                <a:spcPts val="1995"/>
              </a:spcBef>
              <a:buFont typeface="Arial"/>
              <a:buChar char="•"/>
              <a:tabLst>
                <a:tab pos="460375" algn="l"/>
                <a:tab pos="461645" algn="l"/>
              </a:tabLst>
            </a:pPr>
            <a:r>
              <a:rPr spc="-5" dirty="0">
                <a:solidFill>
                  <a:srgbClr val="33339A"/>
                </a:solidFill>
              </a:rPr>
              <a:t>Compression ignition</a:t>
            </a:r>
            <a:r>
              <a:rPr dirty="0">
                <a:solidFill>
                  <a:srgbClr val="33339A"/>
                </a:solidFill>
              </a:rPr>
              <a:t> </a:t>
            </a:r>
            <a:r>
              <a:rPr spc="-5" dirty="0">
                <a:solidFill>
                  <a:srgbClr val="33339A"/>
                </a:solidFill>
              </a:rPr>
              <a:t>(CI):</a:t>
            </a:r>
            <a:endParaRPr spc="-5" dirty="0">
              <a:solidFill>
                <a:srgbClr val="33339A"/>
              </a:solidFill>
            </a:endParaRPr>
          </a:p>
          <a:p>
            <a:pPr marL="862330" lvl="1" indent="-286385">
              <a:spcBef>
                <a:spcPts val="630"/>
              </a:spcBef>
              <a:buFont typeface="Arial"/>
              <a:buChar char="–"/>
              <a:tabLst>
                <a:tab pos="862965" algn="l"/>
              </a:tabLst>
            </a:pPr>
            <a:r>
              <a:rPr sz="2600" b="1" spc="-5" dirty="0">
                <a:solidFill>
                  <a:srgbClr val="33339A"/>
                </a:solidFill>
                <a:latin typeface="Arial"/>
                <a:cs typeface="Arial"/>
              </a:rPr>
              <a:t>combustion is initiated by auto</a:t>
            </a:r>
            <a:r>
              <a:rPr sz="2600" b="1" spc="65" dirty="0">
                <a:solidFill>
                  <a:srgbClr val="33339A"/>
                </a:solidFill>
                <a:latin typeface="Arial"/>
                <a:cs typeface="Arial"/>
              </a:rPr>
              <a:t> </a:t>
            </a:r>
            <a:r>
              <a:rPr sz="2600" b="1" spc="-5" dirty="0">
                <a:solidFill>
                  <a:srgbClr val="33339A"/>
                </a:solidFill>
                <a:latin typeface="Arial"/>
                <a:cs typeface="Arial"/>
              </a:rPr>
              <a:t>ignition</a:t>
            </a:r>
            <a:endParaRPr sz="2600" dirty="0">
              <a:latin typeface="Arial"/>
              <a:cs typeface="Arial"/>
            </a:endParaRPr>
          </a:p>
          <a:p>
            <a:pPr marL="862330" lvl="1" indent="-286385">
              <a:spcBef>
                <a:spcPts val="630"/>
              </a:spcBef>
              <a:buFont typeface="Arial"/>
              <a:buChar char="–"/>
              <a:tabLst>
                <a:tab pos="862965" algn="l"/>
              </a:tabLst>
            </a:pPr>
            <a:r>
              <a:rPr sz="2600" b="1" spc="-5" dirty="0">
                <a:solidFill>
                  <a:srgbClr val="33339A"/>
                </a:solidFill>
                <a:latin typeface="Arial"/>
                <a:cs typeface="Arial"/>
              </a:rPr>
              <a:t>requires fuel injection to control</a:t>
            </a:r>
            <a:r>
              <a:rPr sz="2600" b="1" spc="100" dirty="0">
                <a:solidFill>
                  <a:srgbClr val="33339A"/>
                </a:solidFill>
                <a:latin typeface="Arial"/>
                <a:cs typeface="Arial"/>
              </a:rPr>
              <a:t> </a:t>
            </a:r>
            <a:r>
              <a:rPr sz="2600" b="1" spc="-5" dirty="0">
                <a:solidFill>
                  <a:srgbClr val="33339A"/>
                </a:solidFill>
                <a:latin typeface="Arial"/>
                <a:cs typeface="Arial"/>
              </a:rPr>
              <a:t>ignition</a:t>
            </a:r>
            <a:endParaRPr sz="2600" dirty="0">
              <a:latin typeface="Arial"/>
              <a:cs typeface="Arial"/>
            </a:endParaRPr>
          </a:p>
        </p:txBody>
      </p:sp>
      <p:sp>
        <p:nvSpPr>
          <p:cNvPr id="5" name="object 5"/>
          <p:cNvSpPr txBox="1">
            <a:spLocks noGrp="1"/>
          </p:cNvSpPr>
          <p:nvPr>
            <p:ph type="sldNum" sz="quarter" idx="12"/>
          </p:nvPr>
        </p:nvSpPr>
        <p:spPr>
          <a:xfrm>
            <a:off x="8173055" y="6321478"/>
            <a:ext cx="229873" cy="192360"/>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2" name="object 2"/>
          <p:cNvSpPr txBox="1">
            <a:spLocks noGrp="1"/>
          </p:cNvSpPr>
          <p:nvPr>
            <p:ph type="title"/>
          </p:nvPr>
        </p:nvSpPr>
        <p:spPr>
          <a:xfrm>
            <a:off x="457200" y="407989"/>
            <a:ext cx="8229600" cy="876297"/>
          </a:xfrm>
          <a:prstGeom prst="rect">
            <a:avLst/>
          </a:prstGeom>
        </p:spPr>
        <p:txBody>
          <a:bodyPr vert="horz" wrap="square" lIns="0" tIns="380142" rIns="0" bIns="0" rtlCol="0">
            <a:spAutoFit/>
          </a:bodyPr>
          <a:lstStyle/>
          <a:p>
            <a:pPr marL="2139315"/>
            <a:r>
              <a:rPr sz="3200" spc="-5" dirty="0">
                <a:solidFill>
                  <a:srgbClr val="800000"/>
                </a:solidFill>
                <a:latin typeface="Century Gothic"/>
                <a:cs typeface="Century Gothic"/>
              </a:rPr>
              <a:t>SI and CI</a:t>
            </a:r>
            <a:r>
              <a:rPr sz="3200" spc="-25" dirty="0">
                <a:solidFill>
                  <a:srgbClr val="800000"/>
                </a:solidFill>
                <a:latin typeface="Century Gothic"/>
                <a:cs typeface="Century Gothic"/>
              </a:rPr>
              <a:t> </a:t>
            </a:r>
            <a:r>
              <a:rPr sz="3200" spc="-5" dirty="0">
                <a:solidFill>
                  <a:srgbClr val="800000"/>
                </a:solidFill>
                <a:latin typeface="Century Gothic"/>
                <a:cs typeface="Century Gothic"/>
              </a:rPr>
              <a:t>Engines</a:t>
            </a:r>
            <a:endParaRPr sz="3200" dirty="0">
              <a:latin typeface="Century Gothic"/>
              <a:cs typeface="Century Gothic"/>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4697" y="587647"/>
            <a:ext cx="7559719" cy="6129020"/>
          </a:xfrm>
          <a:prstGeom prst="rect">
            <a:avLst/>
          </a:prstGeom>
        </p:spPr>
        <p:txBody>
          <a:bodyPr vert="horz" wrap="square" lIns="0" tIns="0" rIns="0" bIns="0" rtlCol="0">
            <a:spAutoFit/>
          </a:bodyPr>
          <a:lstStyle/>
          <a:p>
            <a:pPr marL="173355" algn="ctr"/>
            <a:r>
              <a:rPr sz="2400" b="1" u="sng" spc="-5" dirty="0">
                <a:solidFill>
                  <a:srgbClr val="800000"/>
                </a:solidFill>
                <a:latin typeface="Arial"/>
                <a:cs typeface="Arial"/>
              </a:rPr>
              <a:t>Fuel-Air</a:t>
            </a:r>
            <a:r>
              <a:rPr sz="2400" b="1" u="sng" spc="-100" dirty="0">
                <a:solidFill>
                  <a:srgbClr val="800000"/>
                </a:solidFill>
                <a:latin typeface="Arial"/>
                <a:cs typeface="Arial"/>
              </a:rPr>
              <a:t> </a:t>
            </a:r>
            <a:r>
              <a:rPr sz="2400" b="1" u="sng" spc="-5" dirty="0">
                <a:solidFill>
                  <a:srgbClr val="800000"/>
                </a:solidFill>
                <a:latin typeface="Arial"/>
                <a:cs typeface="Arial"/>
              </a:rPr>
              <a:t>Mixing</a:t>
            </a:r>
            <a:endParaRPr sz="2400" u="sng" dirty="0">
              <a:latin typeface="Arial"/>
              <a:cs typeface="Arial"/>
            </a:endParaRPr>
          </a:p>
          <a:p>
            <a:pPr marL="12700" marR="5080" algn="just">
              <a:spcBef>
                <a:spcPts val="1745"/>
              </a:spcBef>
              <a:buFont typeface="Wingdings" panose="05000000000000000000" pitchFamily="2" charset="2"/>
              <a:buChar char="q"/>
            </a:pPr>
            <a:r>
              <a:rPr sz="2400" b="1" spc="-5" dirty="0" smtClean="0">
                <a:latin typeface="Century Gothic"/>
                <a:cs typeface="Century Gothic"/>
              </a:rPr>
              <a:t>In </a:t>
            </a:r>
            <a:r>
              <a:rPr sz="2400" b="1" spc="-5" dirty="0">
                <a:latin typeface="Century Gothic"/>
                <a:cs typeface="Century Gothic"/>
              </a:rPr>
              <a:t>spark ignition engines, air and fuel are usually  mixed prior to entry into the</a:t>
            </a:r>
            <a:r>
              <a:rPr sz="2400" b="1" spc="90" dirty="0">
                <a:latin typeface="Century Gothic"/>
                <a:cs typeface="Century Gothic"/>
              </a:rPr>
              <a:t> </a:t>
            </a:r>
            <a:r>
              <a:rPr sz="2400" b="1" spc="-5" dirty="0">
                <a:latin typeface="Century Gothic"/>
                <a:cs typeface="Century Gothic"/>
              </a:rPr>
              <a:t>cylinder.</a:t>
            </a:r>
            <a:endParaRPr sz="2400" dirty="0">
              <a:latin typeface="Century Gothic"/>
              <a:cs typeface="Century Gothic"/>
            </a:endParaRPr>
          </a:p>
          <a:p>
            <a:pPr marL="12700" marR="5080" algn="just">
              <a:spcBef>
                <a:spcPts val="1450"/>
              </a:spcBef>
              <a:buFont typeface="Wingdings" panose="05000000000000000000" pitchFamily="2" charset="2"/>
              <a:buChar char="q"/>
            </a:pPr>
            <a:r>
              <a:rPr sz="2400" b="1" spc="-5" dirty="0" smtClean="0">
                <a:solidFill>
                  <a:srgbClr val="33339A"/>
                </a:solidFill>
                <a:latin typeface="Century Gothic"/>
                <a:cs typeface="Century Gothic"/>
              </a:rPr>
              <a:t>The </a:t>
            </a:r>
            <a:r>
              <a:rPr sz="2400" b="1" spc="-5" dirty="0">
                <a:solidFill>
                  <a:srgbClr val="33339A"/>
                </a:solidFill>
                <a:latin typeface="Century Gothic"/>
                <a:cs typeface="Century Gothic"/>
              </a:rPr>
              <a:t>ratio of </a:t>
            </a:r>
            <a:r>
              <a:rPr sz="2400" b="1" dirty="0">
                <a:solidFill>
                  <a:srgbClr val="33339A"/>
                </a:solidFill>
                <a:latin typeface="Century Gothic"/>
                <a:cs typeface="Century Gothic"/>
              </a:rPr>
              <a:t>mass flow </a:t>
            </a:r>
            <a:r>
              <a:rPr sz="2400" b="1" spc="-5" dirty="0">
                <a:solidFill>
                  <a:srgbClr val="33339A"/>
                </a:solidFill>
                <a:latin typeface="Century Gothic"/>
                <a:cs typeface="Century Gothic"/>
              </a:rPr>
              <a:t>of air to the </a:t>
            </a:r>
            <a:r>
              <a:rPr sz="2400" b="1" dirty="0">
                <a:solidFill>
                  <a:srgbClr val="33339A"/>
                </a:solidFill>
                <a:latin typeface="Century Gothic"/>
                <a:cs typeface="Century Gothic"/>
              </a:rPr>
              <a:t>mass flow </a:t>
            </a:r>
            <a:r>
              <a:rPr sz="2400" b="1" spc="-5" dirty="0">
                <a:solidFill>
                  <a:srgbClr val="33339A"/>
                </a:solidFill>
                <a:latin typeface="Century Gothic"/>
                <a:cs typeface="Century Gothic"/>
              </a:rPr>
              <a:t>of  fuel must be held roughly constant at about 15 for  proper</a:t>
            </a:r>
            <a:r>
              <a:rPr sz="2400" b="1" spc="-20" dirty="0">
                <a:solidFill>
                  <a:srgbClr val="33339A"/>
                </a:solidFill>
                <a:latin typeface="Century Gothic"/>
                <a:cs typeface="Century Gothic"/>
              </a:rPr>
              <a:t> </a:t>
            </a:r>
            <a:r>
              <a:rPr sz="2400" b="1" spc="-5" dirty="0">
                <a:solidFill>
                  <a:srgbClr val="33339A"/>
                </a:solidFill>
                <a:latin typeface="Century Gothic"/>
                <a:cs typeface="Century Gothic"/>
              </a:rPr>
              <a:t>combustion.</a:t>
            </a:r>
            <a:endParaRPr sz="2400" dirty="0">
              <a:latin typeface="Century Gothic"/>
              <a:cs typeface="Century Gothic"/>
            </a:endParaRPr>
          </a:p>
          <a:p>
            <a:pPr>
              <a:spcBef>
                <a:spcPts val="40"/>
              </a:spcBef>
            </a:pPr>
            <a:endParaRPr sz="1900" dirty="0">
              <a:latin typeface="Times New Roman"/>
              <a:cs typeface="Times New Roman"/>
            </a:endParaRPr>
          </a:p>
          <a:p>
            <a:pPr marL="12700" marR="5080" algn="just">
              <a:spcBef>
                <a:spcPts val="5"/>
              </a:spcBef>
              <a:buFont typeface="Wingdings" panose="05000000000000000000" pitchFamily="2" charset="2"/>
              <a:buChar char="q"/>
            </a:pPr>
            <a:r>
              <a:rPr sz="2400" b="1" spc="-5" dirty="0" smtClean="0">
                <a:latin typeface="Century Gothic"/>
                <a:cs typeface="Century Gothic"/>
              </a:rPr>
              <a:t>Conventionally</a:t>
            </a:r>
            <a:r>
              <a:rPr sz="2400" b="1" spc="-5" dirty="0">
                <a:latin typeface="Century Gothic"/>
                <a:cs typeface="Century Gothic"/>
              </a:rPr>
              <a:t>, a mechanical device known as  a </a:t>
            </a:r>
            <a:r>
              <a:rPr sz="2400" b="1" spc="-5" dirty="0">
                <a:solidFill>
                  <a:srgbClr val="800000"/>
                </a:solidFill>
                <a:latin typeface="Century Gothic"/>
                <a:cs typeface="Century Gothic"/>
              </a:rPr>
              <a:t>carburetor </a:t>
            </a:r>
            <a:r>
              <a:rPr sz="2400" b="1" dirty="0">
                <a:latin typeface="Century Gothic"/>
                <a:cs typeface="Century Gothic"/>
              </a:rPr>
              <a:t>is </a:t>
            </a:r>
            <a:r>
              <a:rPr sz="2400" b="1" spc="-5" dirty="0">
                <a:latin typeface="Century Gothic"/>
                <a:cs typeface="Century Gothic"/>
              </a:rPr>
              <a:t>used to mix fuel and air. </a:t>
            </a:r>
            <a:r>
              <a:rPr sz="2400" b="1" dirty="0">
                <a:latin typeface="Century Gothic"/>
                <a:cs typeface="Century Gothic"/>
              </a:rPr>
              <a:t>Most  </a:t>
            </a:r>
            <a:r>
              <a:rPr sz="2400" b="1" spc="-5" dirty="0">
                <a:latin typeface="Century Gothic"/>
                <a:cs typeface="Century Gothic"/>
              </a:rPr>
              <a:t>modern cars use </a:t>
            </a:r>
            <a:r>
              <a:rPr sz="2400" b="1" spc="-5" dirty="0">
                <a:solidFill>
                  <a:srgbClr val="800000"/>
                </a:solidFill>
                <a:latin typeface="Century Gothic"/>
                <a:cs typeface="Century Gothic"/>
              </a:rPr>
              <a:t>electronic fuel-injection</a:t>
            </a:r>
            <a:r>
              <a:rPr sz="2400" b="1" spc="35" dirty="0">
                <a:solidFill>
                  <a:srgbClr val="800000"/>
                </a:solidFill>
                <a:latin typeface="Century Gothic"/>
                <a:cs typeface="Century Gothic"/>
              </a:rPr>
              <a:t> </a:t>
            </a:r>
            <a:r>
              <a:rPr sz="2400" b="1" spc="-5" dirty="0">
                <a:latin typeface="Century Gothic"/>
                <a:cs typeface="Century Gothic"/>
              </a:rPr>
              <a:t>systems.</a:t>
            </a:r>
            <a:endParaRPr sz="2400" dirty="0">
              <a:latin typeface="Century Gothic"/>
              <a:cs typeface="Century Gothic"/>
            </a:endParaRPr>
          </a:p>
          <a:p>
            <a:pPr>
              <a:spcBef>
                <a:spcPts val="35"/>
              </a:spcBef>
            </a:pPr>
            <a:endParaRPr sz="2800" dirty="0">
              <a:latin typeface="Times New Roman"/>
              <a:cs typeface="Times New Roman"/>
            </a:endParaRPr>
          </a:p>
          <a:p>
            <a:pPr marL="12700" marR="5080" algn="just">
              <a:buFont typeface="Wingdings" panose="05000000000000000000" pitchFamily="2" charset="2"/>
              <a:buChar char="q"/>
            </a:pPr>
            <a:r>
              <a:rPr sz="2000" b="1" dirty="0" smtClean="0">
                <a:ln w="22225">
                  <a:solidFill>
                    <a:schemeClr val="accent2"/>
                  </a:solidFill>
                  <a:prstDash val="solid"/>
                </a:ln>
                <a:solidFill>
                  <a:schemeClr val="accent2">
                    <a:lumMod val="40000"/>
                    <a:lumOff val="60000"/>
                  </a:schemeClr>
                </a:solidFill>
                <a:effectLst/>
                <a:latin typeface="Century Gothic"/>
                <a:cs typeface="Century Gothic"/>
              </a:rPr>
              <a:t>With </a:t>
            </a:r>
            <a:r>
              <a:rPr sz="2000" b="1" spc="-5" dirty="0">
                <a:ln w="22225">
                  <a:solidFill>
                    <a:schemeClr val="accent2"/>
                  </a:solidFill>
                  <a:prstDash val="solid"/>
                </a:ln>
                <a:solidFill>
                  <a:schemeClr val="accent2">
                    <a:lumMod val="40000"/>
                    <a:lumOff val="60000"/>
                  </a:schemeClr>
                </a:solidFill>
                <a:effectLst/>
                <a:latin typeface="Century Gothic"/>
                <a:cs typeface="Century Gothic"/>
              </a:rPr>
              <a:t>diesel engines, fuel </a:t>
            </a:r>
            <a:r>
              <a:rPr sz="2000" b="1" dirty="0">
                <a:ln w="22225">
                  <a:solidFill>
                    <a:schemeClr val="accent2"/>
                  </a:solidFill>
                  <a:prstDash val="solid"/>
                </a:ln>
                <a:solidFill>
                  <a:schemeClr val="accent2">
                    <a:lumMod val="40000"/>
                    <a:lumOff val="60000"/>
                  </a:schemeClr>
                </a:solidFill>
                <a:effectLst/>
                <a:latin typeface="Century Gothic"/>
                <a:cs typeface="Century Gothic"/>
              </a:rPr>
              <a:t>is </a:t>
            </a:r>
            <a:r>
              <a:rPr sz="2000" b="1" spc="-5" dirty="0">
                <a:ln w="22225">
                  <a:solidFill>
                    <a:schemeClr val="accent2"/>
                  </a:solidFill>
                  <a:prstDash val="solid"/>
                </a:ln>
                <a:solidFill>
                  <a:schemeClr val="accent2">
                    <a:lumMod val="40000"/>
                    <a:lumOff val="60000"/>
                  </a:schemeClr>
                </a:solidFill>
                <a:effectLst/>
                <a:latin typeface="Century Gothic"/>
                <a:cs typeface="Century Gothic"/>
              </a:rPr>
              <a:t>sprayed directly into  the cylinders, and power </a:t>
            </a:r>
            <a:r>
              <a:rPr sz="2000" b="1" dirty="0">
                <a:ln w="22225">
                  <a:solidFill>
                    <a:schemeClr val="accent2"/>
                  </a:solidFill>
                  <a:prstDash val="solid"/>
                </a:ln>
                <a:solidFill>
                  <a:schemeClr val="accent2">
                    <a:lumMod val="40000"/>
                    <a:lumOff val="60000"/>
                  </a:schemeClr>
                </a:solidFill>
                <a:effectLst/>
                <a:latin typeface="Century Gothic"/>
                <a:cs typeface="Century Gothic"/>
              </a:rPr>
              <a:t>is </a:t>
            </a:r>
            <a:r>
              <a:rPr sz="2000" b="1" spc="-5" dirty="0">
                <a:ln w="22225">
                  <a:solidFill>
                    <a:schemeClr val="accent2"/>
                  </a:solidFill>
                  <a:prstDash val="solid"/>
                </a:ln>
                <a:solidFill>
                  <a:schemeClr val="accent2">
                    <a:lumMod val="40000"/>
                    <a:lumOff val="60000"/>
                  </a:schemeClr>
                </a:solidFill>
                <a:effectLst/>
                <a:latin typeface="Century Gothic"/>
                <a:cs typeface="Century Gothic"/>
              </a:rPr>
              <a:t>varied by metering the  amount of fuel added (no</a:t>
            </a:r>
            <a:r>
              <a:rPr sz="2000" b="1" spc="10" dirty="0">
                <a:ln w="22225">
                  <a:solidFill>
                    <a:schemeClr val="accent2"/>
                  </a:solidFill>
                  <a:prstDash val="solid"/>
                </a:ln>
                <a:solidFill>
                  <a:schemeClr val="accent2">
                    <a:lumMod val="40000"/>
                    <a:lumOff val="60000"/>
                  </a:schemeClr>
                </a:solidFill>
                <a:effectLst/>
                <a:latin typeface="Century Gothic"/>
                <a:cs typeface="Century Gothic"/>
              </a:rPr>
              <a:t> </a:t>
            </a:r>
            <a:r>
              <a:rPr sz="2000" b="1" dirty="0">
                <a:ln w="22225">
                  <a:solidFill>
                    <a:schemeClr val="accent2"/>
                  </a:solidFill>
                  <a:prstDash val="solid"/>
                </a:ln>
                <a:solidFill>
                  <a:schemeClr val="accent2">
                    <a:lumMod val="40000"/>
                    <a:lumOff val="60000"/>
                  </a:schemeClr>
                </a:solidFill>
                <a:effectLst/>
                <a:latin typeface="Century Gothic"/>
                <a:cs typeface="Century Gothic"/>
              </a:rPr>
              <a:t>throttle).</a:t>
            </a:r>
            <a:endParaRPr sz="2000" b="1" dirty="0">
              <a:ln w="22225">
                <a:solidFill>
                  <a:schemeClr val="accent2"/>
                </a:solidFill>
                <a:prstDash val="solid"/>
              </a:ln>
              <a:solidFill>
                <a:schemeClr val="accent2">
                  <a:lumMod val="40000"/>
                  <a:lumOff val="60000"/>
                </a:schemeClr>
              </a:solidFill>
              <a:effectLst/>
              <a:latin typeface="Century Gothic"/>
              <a:cs typeface="Century Gothic"/>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xfrm>
            <a:off x="8173055" y="6321478"/>
            <a:ext cx="229873" cy="192360"/>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2" name="object 2"/>
          <p:cNvSpPr txBox="1">
            <a:spLocks noGrp="1"/>
          </p:cNvSpPr>
          <p:nvPr>
            <p:ph type="title"/>
          </p:nvPr>
        </p:nvSpPr>
        <p:spPr>
          <a:xfrm>
            <a:off x="457200" y="489031"/>
            <a:ext cx="8229600" cy="714214"/>
          </a:xfrm>
          <a:prstGeom prst="rect">
            <a:avLst/>
          </a:prstGeom>
        </p:spPr>
        <p:txBody>
          <a:bodyPr vert="horz" wrap="square" lIns="0" tIns="219627" rIns="0" bIns="0" rtlCol="0">
            <a:spAutoFit/>
          </a:bodyPr>
          <a:lstStyle/>
          <a:p>
            <a:pPr marL="1061085"/>
            <a:r>
              <a:rPr sz="3200" spc="-5" dirty="0">
                <a:latin typeface="Times New Roman"/>
                <a:cs typeface="Times New Roman"/>
              </a:rPr>
              <a:t>The Net Work Output of a</a:t>
            </a:r>
            <a:r>
              <a:rPr sz="3200" spc="15" dirty="0">
                <a:latin typeface="Times New Roman"/>
                <a:cs typeface="Times New Roman"/>
              </a:rPr>
              <a:t> </a:t>
            </a:r>
            <a:r>
              <a:rPr sz="3200" spc="-5" dirty="0">
                <a:latin typeface="Times New Roman"/>
                <a:cs typeface="Times New Roman"/>
              </a:rPr>
              <a:t>Cycle</a:t>
            </a:r>
            <a:endParaRPr sz="3200" dirty="0">
              <a:latin typeface="Times New Roman"/>
              <a:cs typeface="Times New Roman"/>
            </a:endParaRPr>
          </a:p>
        </p:txBody>
      </p:sp>
      <p:sp>
        <p:nvSpPr>
          <p:cNvPr id="3" name="object 3"/>
          <p:cNvSpPr txBox="1"/>
          <p:nvPr/>
        </p:nvSpPr>
        <p:spPr>
          <a:xfrm>
            <a:off x="619448" y="104016"/>
            <a:ext cx="281452" cy="215444"/>
          </a:xfrm>
          <a:prstGeom prst="rect">
            <a:avLst/>
          </a:prstGeom>
        </p:spPr>
        <p:txBody>
          <a:bodyPr vert="horz" wrap="square" lIns="0" tIns="0" rIns="0" bIns="0" rtlCol="0">
            <a:spAutoFit/>
          </a:bodyPr>
          <a:lstStyle/>
          <a:p>
            <a:pPr marL="12700"/>
            <a:r>
              <a:rPr sz="1400" b="1" spc="-10" dirty="0">
                <a:solidFill>
                  <a:srgbClr val="FCFEB9"/>
                </a:solidFill>
                <a:latin typeface="Arial"/>
                <a:cs typeface="Arial"/>
              </a:rPr>
              <a:t>8-5</a:t>
            </a:r>
            <a:endParaRPr sz="1400" dirty="0">
              <a:latin typeface="Arial"/>
              <a:cs typeface="Arial"/>
            </a:endParaRPr>
          </a:p>
        </p:txBody>
      </p:sp>
      <p:sp>
        <p:nvSpPr>
          <p:cNvPr id="4" name="object 4"/>
          <p:cNvSpPr txBox="1"/>
          <p:nvPr/>
        </p:nvSpPr>
        <p:spPr>
          <a:xfrm>
            <a:off x="1364467" y="1665296"/>
            <a:ext cx="1530792" cy="368935"/>
          </a:xfrm>
          <a:prstGeom prst="rect">
            <a:avLst/>
          </a:prstGeom>
        </p:spPr>
        <p:txBody>
          <a:bodyPr vert="horz" wrap="square" lIns="0" tIns="0" rIns="0" bIns="0" rtlCol="0">
            <a:spAutoFit/>
          </a:bodyPr>
          <a:lstStyle/>
          <a:p>
            <a:pPr marL="12700">
              <a:tabLst>
                <a:tab pos="1046480" algn="l"/>
              </a:tabLst>
            </a:pPr>
            <a:r>
              <a:rPr sz="2400" b="1" spc="-5" dirty="0">
                <a:solidFill>
                  <a:srgbClr val="081D58"/>
                </a:solidFill>
                <a:latin typeface="Century Gothic"/>
                <a:cs typeface="Century Gothic"/>
              </a:rPr>
              <a:t>	</a:t>
            </a:r>
            <a:endParaRPr sz="2400" dirty="0">
              <a:latin typeface="Century Gothic"/>
              <a:cs typeface="Century Gothic"/>
            </a:endParaRPr>
          </a:p>
        </p:txBody>
      </p:sp>
      <p:sp>
        <p:nvSpPr>
          <p:cNvPr id="6" name="object 6"/>
          <p:cNvSpPr txBox="1"/>
          <p:nvPr/>
        </p:nvSpPr>
        <p:spPr>
          <a:xfrm>
            <a:off x="1364468" y="1977347"/>
            <a:ext cx="2773128" cy="3558540"/>
          </a:xfrm>
          <a:prstGeom prst="rect">
            <a:avLst/>
          </a:prstGeom>
        </p:spPr>
        <p:txBody>
          <a:bodyPr vert="horz" wrap="square" lIns="0" tIns="54779" rIns="0" bIns="0" rtlCol="0">
            <a:spAutoFit/>
          </a:bodyPr>
          <a:lstStyle/>
          <a:p>
            <a:pPr marL="12700" marR="5080" algn="l">
              <a:lnSpc>
                <a:spcPct val="85000"/>
              </a:lnSpc>
              <a:spcBef>
                <a:spcPts val="430"/>
              </a:spcBef>
              <a:tabLst>
                <a:tab pos="559435" algn="l"/>
                <a:tab pos="1119505" algn="l"/>
                <a:tab pos="1477645" algn="l"/>
                <a:tab pos="1560195" algn="l"/>
                <a:tab pos="1908175" algn="l"/>
                <a:tab pos="2289175" algn="l"/>
                <a:tab pos="2472690" algn="l"/>
              </a:tabLst>
            </a:pPr>
            <a:r>
              <a:rPr sz="2400" b="1" spc="-5" dirty="0">
                <a:solidFill>
                  <a:srgbClr val="081D58"/>
                </a:solidFill>
                <a:latin typeface="Century Gothic"/>
                <a:cs typeface="Century Gothic"/>
                <a:sym typeface="+mn-ea"/>
              </a:rPr>
              <a:t>The net work</a:t>
            </a:r>
            <a:endParaRPr sz="2400" dirty="0">
              <a:latin typeface="Century Gothic"/>
              <a:cs typeface="Century Gothic"/>
            </a:endParaRPr>
          </a:p>
          <a:p>
            <a:pPr marL="12700" marR="5080" algn="l">
              <a:lnSpc>
                <a:spcPct val="85000"/>
              </a:lnSpc>
              <a:spcBef>
                <a:spcPts val="430"/>
              </a:spcBef>
              <a:tabLst>
                <a:tab pos="559435" algn="l"/>
                <a:tab pos="1119505" algn="l"/>
                <a:tab pos="1477645" algn="l"/>
                <a:tab pos="1560195" algn="l"/>
                <a:tab pos="1908175" algn="l"/>
                <a:tab pos="2289175" algn="l"/>
                <a:tab pos="2472690" algn="l"/>
              </a:tabLst>
            </a:pPr>
            <a:r>
              <a:rPr sz="2400" b="1" spc="-5" dirty="0">
                <a:solidFill>
                  <a:srgbClr val="081D58"/>
                </a:solidFill>
                <a:latin typeface="Century Gothic"/>
                <a:cs typeface="Century Gothic"/>
              </a:rPr>
              <a:t>output	of		a	</a:t>
            </a:r>
            <a:r>
              <a:rPr sz="2400" b="1" spc="-582" dirty="0">
                <a:solidFill>
                  <a:srgbClr val="081D58"/>
                </a:solidFill>
                <a:latin typeface="Century Gothic"/>
                <a:cs typeface="Century Gothic"/>
              </a:rPr>
              <a:t> </a:t>
            </a:r>
            <a:r>
              <a:rPr sz="2400" b="1" spc="-5" dirty="0">
                <a:solidFill>
                  <a:srgbClr val="081D58"/>
                </a:solidFill>
                <a:latin typeface="Century Gothic"/>
                <a:cs typeface="Century Gothic"/>
              </a:rPr>
              <a:t>cycle  is equivalent		to  the product of the  mean</a:t>
            </a:r>
            <a:r>
              <a:rPr sz="2400" b="1" dirty="0">
                <a:solidFill>
                  <a:srgbClr val="081D58"/>
                </a:solidFill>
                <a:latin typeface="Century Gothic"/>
                <a:cs typeface="Century Gothic"/>
              </a:rPr>
              <a:t>		</a:t>
            </a:r>
            <a:r>
              <a:rPr sz="2400" b="1" spc="-5" dirty="0">
                <a:solidFill>
                  <a:srgbClr val="081D58"/>
                </a:solidFill>
                <a:latin typeface="Century Gothic"/>
                <a:cs typeface="Century Gothic"/>
              </a:rPr>
              <a:t>effect  pressure</a:t>
            </a:r>
            <a:r>
              <a:rPr sz="2400" b="1" dirty="0">
                <a:solidFill>
                  <a:srgbClr val="081D58"/>
                </a:solidFill>
                <a:latin typeface="Century Gothic"/>
                <a:cs typeface="Century Gothic"/>
              </a:rPr>
              <a:t>	</a:t>
            </a:r>
            <a:r>
              <a:rPr sz="2400" b="1" spc="-5" dirty="0">
                <a:solidFill>
                  <a:srgbClr val="081D58"/>
                </a:solidFill>
                <a:latin typeface="Century Gothic"/>
                <a:cs typeface="Century Gothic"/>
              </a:rPr>
              <a:t>and</a:t>
            </a:r>
            <a:r>
              <a:rPr sz="2400" b="1" dirty="0">
                <a:solidFill>
                  <a:srgbClr val="081D58"/>
                </a:solidFill>
                <a:latin typeface="Century Gothic"/>
                <a:cs typeface="Century Gothic"/>
              </a:rPr>
              <a:t>	</a:t>
            </a:r>
            <a:r>
              <a:rPr sz="2400" b="1" spc="-5" dirty="0">
                <a:solidFill>
                  <a:srgbClr val="081D58"/>
                </a:solidFill>
                <a:latin typeface="Century Gothic"/>
                <a:cs typeface="Century Gothic"/>
              </a:rPr>
              <a:t>the  displacement  volume</a:t>
            </a:r>
            <a:endParaRPr sz="2400" dirty="0">
              <a:latin typeface="Century Gothic"/>
              <a:cs typeface="Century Gothic"/>
            </a:endParaRPr>
          </a:p>
        </p:txBody>
      </p:sp>
      <p:sp>
        <p:nvSpPr>
          <p:cNvPr id="7" name="object 7"/>
          <p:cNvSpPr/>
          <p:nvPr/>
        </p:nvSpPr>
        <p:spPr>
          <a:xfrm>
            <a:off x="4572000" y="1746368"/>
            <a:ext cx="3514963" cy="4512513"/>
          </a:xfrm>
          <a:prstGeom prst="rect">
            <a:avLst/>
          </a:prstGeom>
          <a:blipFill>
            <a:blip r:embed="rId1" cstate="print"/>
            <a:stretch>
              <a:fillRect/>
            </a:stretch>
          </a:blipFill>
        </p:spPr>
        <p:txBody>
          <a:bodyPr wrap="square" lIns="0" tIns="0" rIns="0" bIns="0" rtlCol="0"/>
          <a:lstStyle/>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12"/>
          </p:nvPr>
        </p:nvSpPr>
        <p:spPr>
          <a:xfrm>
            <a:off x="8173055" y="6321478"/>
            <a:ext cx="229873" cy="192360"/>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2" name="object 2"/>
          <p:cNvSpPr txBox="1">
            <a:spLocks noGrp="1"/>
          </p:cNvSpPr>
          <p:nvPr>
            <p:ph type="title"/>
          </p:nvPr>
        </p:nvSpPr>
        <p:spPr>
          <a:xfrm>
            <a:off x="457200" y="450439"/>
            <a:ext cx="8229600" cy="791397"/>
          </a:xfrm>
          <a:prstGeom prst="rect">
            <a:avLst/>
          </a:prstGeom>
        </p:spPr>
        <p:txBody>
          <a:bodyPr vert="horz" wrap="square" lIns="0" tIns="296063" rIns="0" bIns="0" rtlCol="0">
            <a:spAutoFit/>
          </a:bodyPr>
          <a:lstStyle/>
          <a:p>
            <a:pPr marL="1155700"/>
            <a:r>
              <a:rPr sz="3200" spc="-5" dirty="0">
                <a:latin typeface="Times New Roman"/>
                <a:cs typeface="Times New Roman"/>
              </a:rPr>
              <a:t>Background on the Otto</a:t>
            </a:r>
            <a:r>
              <a:rPr sz="3200" spc="-10" dirty="0">
                <a:latin typeface="Times New Roman"/>
                <a:cs typeface="Times New Roman"/>
              </a:rPr>
              <a:t> </a:t>
            </a:r>
            <a:r>
              <a:rPr sz="3200" spc="-5" dirty="0">
                <a:latin typeface="Times New Roman"/>
                <a:cs typeface="Times New Roman"/>
              </a:rPr>
              <a:t>Cycle</a:t>
            </a:r>
            <a:endParaRPr sz="3200" dirty="0">
              <a:latin typeface="Times New Roman"/>
              <a:cs typeface="Times New Roman"/>
            </a:endParaRPr>
          </a:p>
        </p:txBody>
      </p:sp>
      <p:sp>
        <p:nvSpPr>
          <p:cNvPr id="3" name="object 3"/>
          <p:cNvSpPr txBox="1"/>
          <p:nvPr/>
        </p:nvSpPr>
        <p:spPr>
          <a:xfrm>
            <a:off x="906251" y="1140867"/>
            <a:ext cx="3967706" cy="2957830"/>
          </a:xfrm>
          <a:prstGeom prst="rect">
            <a:avLst/>
          </a:prstGeom>
        </p:spPr>
        <p:txBody>
          <a:bodyPr vert="horz" wrap="square" lIns="0" tIns="0" rIns="0" bIns="0" rtlCol="0">
            <a:spAutoFit/>
          </a:bodyPr>
          <a:lstStyle/>
          <a:p>
            <a:pPr marL="814070" marR="251460" lvl="1" indent="-344170">
              <a:lnSpc>
                <a:spcPts val="1935"/>
              </a:lnSpc>
              <a:buChar char="•"/>
              <a:tabLst>
                <a:tab pos="355600" algn="l"/>
                <a:tab pos="356235" algn="l"/>
              </a:tabLst>
            </a:pPr>
            <a:r>
              <a:rPr spc="-5" dirty="0">
                <a:solidFill>
                  <a:srgbClr val="33339A"/>
                </a:solidFill>
                <a:latin typeface="Arial"/>
                <a:cs typeface="Arial"/>
              </a:rPr>
              <a:t>The Otto </a:t>
            </a:r>
            <a:r>
              <a:rPr spc="-10" dirty="0">
                <a:solidFill>
                  <a:srgbClr val="33339A"/>
                </a:solidFill>
                <a:latin typeface="Arial"/>
                <a:cs typeface="Arial"/>
              </a:rPr>
              <a:t>Cycle </a:t>
            </a:r>
            <a:r>
              <a:rPr spc="-5" dirty="0">
                <a:solidFill>
                  <a:srgbClr val="33339A"/>
                </a:solidFill>
                <a:latin typeface="Arial"/>
                <a:cs typeface="Arial"/>
              </a:rPr>
              <a:t>has four </a:t>
            </a:r>
            <a:r>
              <a:rPr spc="-10" dirty="0">
                <a:solidFill>
                  <a:srgbClr val="33339A"/>
                </a:solidFill>
                <a:latin typeface="Arial"/>
                <a:cs typeface="Arial"/>
              </a:rPr>
              <a:t>basic  </a:t>
            </a:r>
            <a:r>
              <a:rPr spc="-5" dirty="0">
                <a:solidFill>
                  <a:srgbClr val="33339A"/>
                </a:solidFill>
                <a:latin typeface="Arial"/>
                <a:cs typeface="Arial"/>
              </a:rPr>
              <a:t>steps or</a:t>
            </a:r>
            <a:r>
              <a:rPr spc="-70" dirty="0">
                <a:solidFill>
                  <a:srgbClr val="33339A"/>
                </a:solidFill>
                <a:latin typeface="Arial"/>
                <a:cs typeface="Arial"/>
              </a:rPr>
              <a:t> </a:t>
            </a:r>
            <a:r>
              <a:rPr spc="-10" dirty="0">
                <a:solidFill>
                  <a:srgbClr val="33339A"/>
                </a:solidFill>
                <a:latin typeface="Arial"/>
                <a:cs typeface="Arial"/>
              </a:rPr>
              <a:t>strokes:</a:t>
            </a:r>
            <a:endParaRPr dirty="0">
              <a:latin typeface="Arial"/>
              <a:cs typeface="Arial"/>
            </a:endParaRPr>
          </a:p>
          <a:p>
            <a:pPr>
              <a:spcBef>
                <a:spcPts val="30"/>
              </a:spcBef>
              <a:buClr>
                <a:srgbClr val="33339A"/>
              </a:buClr>
              <a:buFont typeface="Arial"/>
              <a:buChar char="•"/>
            </a:pPr>
            <a:endParaRPr sz="1600" dirty="0">
              <a:latin typeface="Times New Roman"/>
              <a:cs typeface="Times New Roman"/>
            </a:endParaRPr>
          </a:p>
          <a:p>
            <a:pPr marL="758190" marR="5080" lvl="1" indent="-286385" algn="just">
              <a:lnSpc>
                <a:spcPct val="80000"/>
              </a:lnSpc>
              <a:spcBef>
                <a:spcPts val="5"/>
              </a:spcBef>
              <a:buChar char="–"/>
              <a:tabLst>
                <a:tab pos="757555" algn="l"/>
              </a:tabLst>
            </a:pPr>
            <a:r>
              <a:rPr spc="-5" dirty="0">
                <a:latin typeface="Arial"/>
                <a:cs typeface="Arial"/>
              </a:rPr>
              <a:t>An </a:t>
            </a:r>
            <a:r>
              <a:rPr spc="-10" dirty="0">
                <a:latin typeface="Arial"/>
                <a:cs typeface="Arial"/>
              </a:rPr>
              <a:t>intake stroke </a:t>
            </a:r>
            <a:r>
              <a:rPr spc="-5" dirty="0">
                <a:latin typeface="Arial"/>
                <a:cs typeface="Arial"/>
              </a:rPr>
              <a:t>that </a:t>
            </a:r>
            <a:r>
              <a:rPr spc="-10" dirty="0">
                <a:latin typeface="Arial"/>
                <a:cs typeface="Arial"/>
              </a:rPr>
              <a:t>draws  </a:t>
            </a:r>
            <a:r>
              <a:rPr spc="-5" dirty="0">
                <a:latin typeface="Arial"/>
                <a:cs typeface="Arial"/>
              </a:rPr>
              <a:t>a </a:t>
            </a:r>
            <a:r>
              <a:rPr spc="-10" dirty="0">
                <a:latin typeface="Arial"/>
                <a:cs typeface="Arial"/>
              </a:rPr>
              <a:t>combustible mixture of  </a:t>
            </a:r>
            <a:r>
              <a:rPr spc="-5" dirty="0">
                <a:latin typeface="Arial"/>
                <a:cs typeface="Arial"/>
              </a:rPr>
              <a:t>fuel and air into the</a:t>
            </a:r>
            <a:r>
              <a:rPr spc="-40" dirty="0">
                <a:latin typeface="Arial"/>
                <a:cs typeface="Arial"/>
              </a:rPr>
              <a:t> </a:t>
            </a:r>
            <a:r>
              <a:rPr spc="-10" dirty="0">
                <a:latin typeface="Arial"/>
                <a:cs typeface="Arial"/>
              </a:rPr>
              <a:t>cylinder.</a:t>
            </a:r>
            <a:endParaRPr dirty="0">
              <a:latin typeface="Arial"/>
              <a:cs typeface="Arial"/>
            </a:endParaRPr>
          </a:p>
          <a:p>
            <a:pPr marL="758190" marR="5080" lvl="1" indent="-286385" algn="just">
              <a:lnSpc>
                <a:spcPts val="1935"/>
              </a:lnSpc>
              <a:spcBef>
                <a:spcPts val="455"/>
              </a:spcBef>
              <a:buChar char="–"/>
              <a:tabLst>
                <a:tab pos="757555" algn="l"/>
              </a:tabLst>
            </a:pPr>
            <a:r>
              <a:rPr spc="-5" dirty="0">
                <a:solidFill>
                  <a:srgbClr val="800000"/>
                </a:solidFill>
                <a:latin typeface="Arial"/>
                <a:cs typeface="Arial"/>
              </a:rPr>
              <a:t>A compression stroke with  the valves closed which  </a:t>
            </a:r>
            <a:r>
              <a:rPr spc="-10" dirty="0">
                <a:solidFill>
                  <a:srgbClr val="800000"/>
                </a:solidFill>
                <a:latin typeface="Arial"/>
                <a:cs typeface="Arial"/>
              </a:rPr>
              <a:t>raises </a:t>
            </a:r>
            <a:r>
              <a:rPr spc="-5" dirty="0">
                <a:solidFill>
                  <a:srgbClr val="800000"/>
                </a:solidFill>
                <a:latin typeface="Arial"/>
                <a:cs typeface="Arial"/>
              </a:rPr>
              <a:t>the </a:t>
            </a:r>
            <a:r>
              <a:rPr spc="-10" dirty="0">
                <a:solidFill>
                  <a:srgbClr val="800000"/>
                </a:solidFill>
                <a:latin typeface="Arial"/>
                <a:cs typeface="Arial"/>
              </a:rPr>
              <a:t>temperature of  </a:t>
            </a:r>
            <a:r>
              <a:rPr spc="-5" dirty="0">
                <a:solidFill>
                  <a:srgbClr val="800000"/>
                </a:solidFill>
                <a:latin typeface="Arial"/>
                <a:cs typeface="Arial"/>
              </a:rPr>
              <a:t>the </a:t>
            </a:r>
            <a:r>
              <a:rPr spc="-10" dirty="0">
                <a:solidFill>
                  <a:srgbClr val="800000"/>
                </a:solidFill>
                <a:latin typeface="Arial"/>
                <a:cs typeface="Arial"/>
              </a:rPr>
              <a:t>mixture. </a:t>
            </a:r>
            <a:r>
              <a:rPr spc="-5" dirty="0">
                <a:solidFill>
                  <a:srgbClr val="800000"/>
                </a:solidFill>
                <a:latin typeface="Arial"/>
                <a:cs typeface="Arial"/>
              </a:rPr>
              <a:t>A </a:t>
            </a:r>
            <a:r>
              <a:rPr spc="-10" dirty="0">
                <a:solidFill>
                  <a:srgbClr val="800000"/>
                </a:solidFill>
                <a:latin typeface="Arial"/>
                <a:cs typeface="Arial"/>
              </a:rPr>
              <a:t>spark ignites  </a:t>
            </a:r>
            <a:r>
              <a:rPr spc="-5" dirty="0">
                <a:solidFill>
                  <a:srgbClr val="800000"/>
                </a:solidFill>
                <a:latin typeface="Arial"/>
                <a:cs typeface="Arial"/>
              </a:rPr>
              <a:t>the </a:t>
            </a:r>
            <a:r>
              <a:rPr spc="-10" dirty="0">
                <a:solidFill>
                  <a:srgbClr val="800000"/>
                </a:solidFill>
                <a:latin typeface="Arial"/>
                <a:cs typeface="Arial"/>
              </a:rPr>
              <a:t>mixture </a:t>
            </a:r>
            <a:r>
              <a:rPr spc="-5" dirty="0">
                <a:solidFill>
                  <a:srgbClr val="800000"/>
                </a:solidFill>
                <a:latin typeface="Arial"/>
                <a:cs typeface="Arial"/>
              </a:rPr>
              <a:t>towards the </a:t>
            </a:r>
            <a:r>
              <a:rPr spc="-10" dirty="0">
                <a:solidFill>
                  <a:srgbClr val="800000"/>
                </a:solidFill>
                <a:latin typeface="Arial"/>
                <a:cs typeface="Arial"/>
              </a:rPr>
              <a:t>end  </a:t>
            </a:r>
            <a:r>
              <a:rPr spc="-5" dirty="0">
                <a:solidFill>
                  <a:srgbClr val="800000"/>
                </a:solidFill>
                <a:latin typeface="Arial"/>
                <a:cs typeface="Arial"/>
              </a:rPr>
              <a:t>of this</a:t>
            </a:r>
            <a:r>
              <a:rPr spc="-75" dirty="0">
                <a:solidFill>
                  <a:srgbClr val="800000"/>
                </a:solidFill>
                <a:latin typeface="Arial"/>
                <a:cs typeface="Arial"/>
              </a:rPr>
              <a:t> </a:t>
            </a:r>
            <a:r>
              <a:rPr spc="-10" dirty="0">
                <a:solidFill>
                  <a:srgbClr val="800000"/>
                </a:solidFill>
                <a:latin typeface="Arial"/>
                <a:cs typeface="Arial"/>
              </a:rPr>
              <a:t>stroke</a:t>
            </a:r>
            <a:r>
              <a:rPr sz="2000" spc="-10" dirty="0">
                <a:solidFill>
                  <a:srgbClr val="800000"/>
                </a:solidFill>
                <a:latin typeface="Arial"/>
                <a:cs typeface="Arial"/>
              </a:rPr>
              <a:t>.</a:t>
            </a:r>
            <a:endParaRPr sz="2000" dirty="0">
              <a:latin typeface="Arial"/>
              <a:cs typeface="Arial"/>
            </a:endParaRPr>
          </a:p>
        </p:txBody>
      </p:sp>
      <p:sp>
        <p:nvSpPr>
          <p:cNvPr id="4" name="object 4"/>
          <p:cNvSpPr txBox="1"/>
          <p:nvPr/>
        </p:nvSpPr>
        <p:spPr>
          <a:xfrm>
            <a:off x="1136785" y="4419280"/>
            <a:ext cx="2546438" cy="316131"/>
          </a:xfrm>
          <a:prstGeom prst="rect">
            <a:avLst/>
          </a:prstGeom>
        </p:spPr>
        <p:txBody>
          <a:bodyPr vert="horz" wrap="square" lIns="0" tIns="0" rIns="0" bIns="0" rtlCol="0">
            <a:spAutoFit/>
          </a:bodyPr>
          <a:lstStyle/>
          <a:p>
            <a:pPr marL="12700">
              <a:tabLst>
                <a:tab pos="298450" algn="l"/>
                <a:tab pos="878205" algn="l"/>
                <a:tab pos="2307590" algn="l"/>
              </a:tabLst>
            </a:pPr>
            <a:r>
              <a:rPr sz="2000" spc="-5" dirty="0">
                <a:latin typeface="Arial"/>
                <a:cs typeface="Arial"/>
              </a:rPr>
              <a:t>–	</a:t>
            </a:r>
            <a:r>
              <a:rPr sz="2000" spc="-10" dirty="0">
                <a:latin typeface="Arial"/>
                <a:cs typeface="Arial"/>
              </a:rPr>
              <a:t>A</a:t>
            </a:r>
            <a:r>
              <a:rPr sz="2000" spc="-5" dirty="0">
                <a:latin typeface="Arial"/>
                <a:cs typeface="Arial"/>
              </a:rPr>
              <a:t>n</a:t>
            </a:r>
            <a:r>
              <a:rPr sz="2000" dirty="0">
                <a:latin typeface="Arial"/>
                <a:cs typeface="Arial"/>
              </a:rPr>
              <a:t>	</a:t>
            </a:r>
            <a:r>
              <a:rPr sz="2000" spc="-10" dirty="0">
                <a:latin typeface="Arial"/>
                <a:cs typeface="Arial"/>
              </a:rPr>
              <a:t>expan</a:t>
            </a:r>
            <a:r>
              <a:rPr sz="2000" dirty="0">
                <a:latin typeface="Arial"/>
                <a:cs typeface="Arial"/>
              </a:rPr>
              <a:t>s</a:t>
            </a:r>
            <a:r>
              <a:rPr sz="2000" spc="-10" dirty="0">
                <a:latin typeface="Arial"/>
                <a:cs typeface="Arial"/>
              </a:rPr>
              <a:t>io</a:t>
            </a:r>
            <a:r>
              <a:rPr sz="2000" spc="-5" dirty="0">
                <a:latin typeface="Arial"/>
                <a:cs typeface="Arial"/>
              </a:rPr>
              <a:t>n</a:t>
            </a:r>
            <a:r>
              <a:rPr sz="2000" dirty="0">
                <a:latin typeface="Arial"/>
                <a:cs typeface="Arial"/>
              </a:rPr>
              <a:t>	</a:t>
            </a:r>
            <a:r>
              <a:rPr sz="2000" spc="-10" dirty="0">
                <a:latin typeface="Arial"/>
                <a:cs typeface="Arial"/>
              </a:rPr>
              <a:t>or</a:t>
            </a:r>
            <a:endParaRPr sz="2000" dirty="0">
              <a:latin typeface="Arial"/>
              <a:cs typeface="Arial"/>
            </a:endParaRPr>
          </a:p>
        </p:txBody>
      </p:sp>
      <p:sp>
        <p:nvSpPr>
          <p:cNvPr id="5" name="object 5"/>
          <p:cNvSpPr txBox="1"/>
          <p:nvPr/>
        </p:nvSpPr>
        <p:spPr>
          <a:xfrm>
            <a:off x="1423318" y="4664038"/>
            <a:ext cx="2232511" cy="316131"/>
          </a:xfrm>
          <a:prstGeom prst="rect">
            <a:avLst/>
          </a:prstGeom>
        </p:spPr>
        <p:txBody>
          <a:bodyPr vert="horz" wrap="square" lIns="0" tIns="0" rIns="0" bIns="0" rtlCol="0">
            <a:spAutoFit/>
          </a:bodyPr>
          <a:lstStyle/>
          <a:p>
            <a:pPr marL="12700">
              <a:tabLst>
                <a:tab pos="1258570" algn="l"/>
              </a:tabLst>
            </a:pPr>
            <a:r>
              <a:rPr sz="2000" spc="-10" dirty="0">
                <a:latin typeface="Arial"/>
                <a:cs typeface="Arial"/>
              </a:rPr>
              <a:t>stroke,	resulting</a:t>
            </a:r>
            <a:endParaRPr sz="2000" dirty="0">
              <a:latin typeface="Arial"/>
              <a:cs typeface="Arial"/>
            </a:endParaRPr>
          </a:p>
        </p:txBody>
      </p:sp>
      <p:sp>
        <p:nvSpPr>
          <p:cNvPr id="6" name="object 6"/>
          <p:cNvSpPr txBox="1"/>
          <p:nvPr/>
        </p:nvSpPr>
        <p:spPr>
          <a:xfrm>
            <a:off x="3925748" y="4478427"/>
            <a:ext cx="719549" cy="501603"/>
          </a:xfrm>
          <a:prstGeom prst="rect">
            <a:avLst/>
          </a:prstGeom>
        </p:spPr>
        <p:txBody>
          <a:bodyPr vert="horz" wrap="square" lIns="0" tIns="0" rIns="0" bIns="0" rtlCol="0">
            <a:spAutoFit/>
          </a:bodyPr>
          <a:lstStyle/>
          <a:p>
            <a:pPr marL="198120" marR="5080" indent="-186055">
              <a:lnSpc>
                <a:spcPts val="1925"/>
              </a:lnSpc>
            </a:pPr>
            <a:r>
              <a:rPr sz="2000" spc="-10" dirty="0">
                <a:latin typeface="Arial"/>
                <a:cs typeface="Arial"/>
              </a:rPr>
              <a:t>power  from</a:t>
            </a:r>
            <a:endParaRPr sz="2000" dirty="0">
              <a:latin typeface="Arial"/>
              <a:cs typeface="Arial"/>
            </a:endParaRPr>
          </a:p>
        </p:txBody>
      </p:sp>
      <p:sp>
        <p:nvSpPr>
          <p:cNvPr id="7" name="object 7"/>
          <p:cNvSpPr txBox="1"/>
          <p:nvPr/>
        </p:nvSpPr>
        <p:spPr>
          <a:xfrm>
            <a:off x="1423318" y="4909562"/>
            <a:ext cx="1397708" cy="316131"/>
          </a:xfrm>
          <a:prstGeom prst="rect">
            <a:avLst/>
          </a:prstGeom>
        </p:spPr>
        <p:txBody>
          <a:bodyPr vert="horz" wrap="square" lIns="0" tIns="0" rIns="0" bIns="0" rtlCol="0">
            <a:spAutoFit/>
          </a:bodyPr>
          <a:lstStyle/>
          <a:p>
            <a:pPr marL="12700"/>
            <a:r>
              <a:rPr sz="2000" spc="-5" dirty="0">
                <a:latin typeface="Arial"/>
                <a:cs typeface="Arial"/>
              </a:rPr>
              <a:t>combustion.</a:t>
            </a:r>
            <a:endParaRPr sz="2000" dirty="0">
              <a:latin typeface="Arial"/>
              <a:cs typeface="Arial"/>
            </a:endParaRPr>
          </a:p>
        </p:txBody>
      </p:sp>
      <p:sp>
        <p:nvSpPr>
          <p:cNvPr id="8" name="object 8"/>
          <p:cNvSpPr txBox="1"/>
          <p:nvPr/>
        </p:nvSpPr>
        <p:spPr>
          <a:xfrm>
            <a:off x="1136785" y="5913068"/>
            <a:ext cx="3507322" cy="748899"/>
          </a:xfrm>
          <a:prstGeom prst="rect">
            <a:avLst/>
          </a:prstGeom>
        </p:spPr>
        <p:txBody>
          <a:bodyPr vert="horz" wrap="square" lIns="0" tIns="0" rIns="0" bIns="0" rtlCol="0">
            <a:spAutoFit/>
          </a:bodyPr>
          <a:lstStyle/>
          <a:p>
            <a:pPr marL="298450" marR="5080" indent="-286385" algn="just">
              <a:lnSpc>
                <a:spcPts val="1935"/>
              </a:lnSpc>
            </a:pPr>
            <a:r>
              <a:rPr sz="2000" spc="-5" dirty="0">
                <a:solidFill>
                  <a:srgbClr val="800000"/>
                </a:solidFill>
                <a:latin typeface="Arial"/>
                <a:cs typeface="Arial"/>
              </a:rPr>
              <a:t>– An </a:t>
            </a:r>
            <a:r>
              <a:rPr sz="2000" spc="-10" dirty="0">
                <a:solidFill>
                  <a:srgbClr val="800000"/>
                </a:solidFill>
                <a:latin typeface="Arial"/>
                <a:cs typeface="Arial"/>
              </a:rPr>
              <a:t>Exhaust stroke the  pushes </a:t>
            </a:r>
            <a:r>
              <a:rPr sz="2000" spc="-5" dirty="0">
                <a:solidFill>
                  <a:srgbClr val="800000"/>
                </a:solidFill>
                <a:latin typeface="Arial"/>
                <a:cs typeface="Arial"/>
              </a:rPr>
              <a:t>the </a:t>
            </a:r>
            <a:r>
              <a:rPr sz="2000" spc="-10" dirty="0">
                <a:solidFill>
                  <a:srgbClr val="800000"/>
                </a:solidFill>
                <a:latin typeface="Arial"/>
                <a:cs typeface="Arial"/>
              </a:rPr>
              <a:t>burned contents  </a:t>
            </a:r>
            <a:r>
              <a:rPr sz="2000" spc="-5" dirty="0">
                <a:solidFill>
                  <a:srgbClr val="800000"/>
                </a:solidFill>
                <a:latin typeface="Arial"/>
                <a:cs typeface="Arial"/>
              </a:rPr>
              <a:t>out of the</a:t>
            </a:r>
            <a:r>
              <a:rPr sz="2000" spc="-50" dirty="0">
                <a:solidFill>
                  <a:srgbClr val="800000"/>
                </a:solidFill>
                <a:latin typeface="Arial"/>
                <a:cs typeface="Arial"/>
              </a:rPr>
              <a:t> </a:t>
            </a:r>
            <a:r>
              <a:rPr sz="2000" spc="-10" dirty="0">
                <a:solidFill>
                  <a:srgbClr val="800000"/>
                </a:solidFill>
                <a:latin typeface="Arial"/>
                <a:cs typeface="Arial"/>
              </a:rPr>
              <a:t>cylinder.</a:t>
            </a:r>
            <a:endParaRPr sz="2000" dirty="0">
              <a:latin typeface="Arial"/>
              <a:cs typeface="Arial"/>
            </a:endParaRPr>
          </a:p>
        </p:txBody>
      </p:sp>
      <p:sp>
        <p:nvSpPr>
          <p:cNvPr id="9" name="object 9"/>
          <p:cNvSpPr txBox="1"/>
          <p:nvPr/>
        </p:nvSpPr>
        <p:spPr>
          <a:xfrm>
            <a:off x="5186622" y="5480906"/>
            <a:ext cx="3314382" cy="623976"/>
          </a:xfrm>
          <a:prstGeom prst="rect">
            <a:avLst/>
          </a:prstGeom>
        </p:spPr>
        <p:txBody>
          <a:bodyPr vert="horz" wrap="square" lIns="0" tIns="0" rIns="0" bIns="0" rtlCol="0">
            <a:spAutoFit/>
          </a:bodyPr>
          <a:lstStyle/>
          <a:p>
            <a:pPr marL="12700" marR="5080"/>
            <a:r>
              <a:rPr sz="2000" i="1" spc="-5" dirty="0">
                <a:latin typeface="Times New Roman"/>
                <a:cs typeface="Times New Roman"/>
              </a:rPr>
              <a:t>An </a:t>
            </a:r>
            <a:r>
              <a:rPr sz="2000" i="1" spc="-10" dirty="0">
                <a:latin typeface="Times New Roman"/>
                <a:cs typeface="Times New Roman"/>
              </a:rPr>
              <a:t>idealized representation of  </a:t>
            </a:r>
            <a:r>
              <a:rPr sz="2000" i="1" spc="-5" dirty="0">
                <a:latin typeface="Times New Roman"/>
                <a:cs typeface="Times New Roman"/>
              </a:rPr>
              <a:t>the Otto cycle on a PV diagram.</a:t>
            </a:r>
            <a:endParaRPr sz="2000" dirty="0">
              <a:latin typeface="Times New Roman"/>
              <a:cs typeface="Times New Roman"/>
            </a:endParaRPr>
          </a:p>
        </p:txBody>
      </p:sp>
      <p:sp>
        <p:nvSpPr>
          <p:cNvPr id="11" name="object 11"/>
          <p:cNvSpPr/>
          <p:nvPr/>
        </p:nvSpPr>
        <p:spPr>
          <a:xfrm>
            <a:off x="4877650" y="1440435"/>
            <a:ext cx="3696824" cy="3900647"/>
          </a:xfrm>
          <a:prstGeom prst="rect">
            <a:avLst/>
          </a:prstGeom>
          <a:blipFill>
            <a:blip r:embed="rId1" cstate="print"/>
            <a:stretch>
              <a:fillRect/>
            </a:stretch>
          </a:blipFill>
        </p:spPr>
        <p:txBody>
          <a:bodyPr wrap="square" lIns="0" tIns="0" rIns="0" bIns="0" rtlCol="0"/>
          <a:lstStyle/>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30235" cy="5652135"/>
          </a:xfrm>
        </p:spPr>
        <p:txBody>
          <a:bodyPr/>
          <a:lstStyle/>
          <a:p>
            <a:r>
              <a:rPr lang="en-US" dirty="0" smtClean="0"/>
              <a:t>Suction and exhaust take place at atm. Pressure</a:t>
            </a:r>
            <a:endParaRPr lang="en-US" dirty="0" smtClean="0"/>
          </a:p>
          <a:p>
            <a:r>
              <a:rPr lang="en-US" dirty="0" smtClean="0"/>
              <a:t>Suction and exhaust take place at through 180</a:t>
            </a:r>
            <a:r>
              <a:rPr lang="en-US" dirty="0" smtClean="0">
                <a:latin typeface="Arial"/>
                <a:cs typeface="Arial"/>
              </a:rPr>
              <a:t>º rotation of crank.</a:t>
            </a:r>
            <a:endParaRPr lang="en-US" dirty="0" smtClean="0">
              <a:latin typeface="Arial"/>
              <a:cs typeface="Arial"/>
            </a:endParaRPr>
          </a:p>
          <a:p>
            <a:r>
              <a:rPr lang="en-US" dirty="0" smtClean="0">
                <a:latin typeface="Arial"/>
                <a:cs typeface="Arial"/>
              </a:rPr>
              <a:t>Compression and expansion take place through </a:t>
            </a:r>
            <a:r>
              <a:rPr lang="en-US" dirty="0" smtClean="0"/>
              <a:t>180</a:t>
            </a:r>
            <a:r>
              <a:rPr lang="en-US" dirty="0" smtClean="0">
                <a:latin typeface="Arial"/>
                <a:cs typeface="Arial"/>
              </a:rPr>
              <a:t>º rotation of crank.</a:t>
            </a:r>
            <a:endParaRPr lang="en-US" dirty="0" smtClean="0">
              <a:latin typeface="Arial"/>
              <a:cs typeface="Arial"/>
            </a:endParaRPr>
          </a:p>
          <a:p>
            <a:r>
              <a:rPr lang="en-US" dirty="0" smtClean="0">
                <a:latin typeface="Arial"/>
                <a:cs typeface="Arial"/>
              </a:rPr>
              <a:t>Compression and expansion are isentropic</a:t>
            </a:r>
            <a:endParaRPr lang="en-US" dirty="0" smtClean="0">
              <a:latin typeface="Arial"/>
              <a:cs typeface="Arial"/>
            </a:endParaRPr>
          </a:p>
          <a:p>
            <a:r>
              <a:rPr lang="en-US" dirty="0" smtClean="0">
                <a:latin typeface="Arial"/>
                <a:cs typeface="Arial"/>
              </a:rPr>
              <a:t>The combustion take place instantaneously at constant volume at the end of compression stroke</a:t>
            </a:r>
            <a:endParaRPr lang="en-US" dirty="0" smtClean="0">
              <a:latin typeface="Arial"/>
              <a:cs typeface="Arial"/>
            </a:endParaRPr>
          </a:p>
          <a:p>
            <a:r>
              <a:rPr lang="en-US" dirty="0" smtClean="0">
                <a:ln w="22225">
                  <a:solidFill>
                    <a:schemeClr val="accent2"/>
                  </a:solidFill>
                  <a:prstDash val="solid"/>
                </a:ln>
                <a:solidFill>
                  <a:schemeClr val="accent2">
                    <a:lumMod val="40000"/>
                    <a:lumOff val="60000"/>
                  </a:schemeClr>
                </a:solidFill>
                <a:effectLst/>
                <a:latin typeface="Arial"/>
                <a:cs typeface="Arial"/>
              </a:rPr>
              <a:t>Pressure suddenly falls to the Atmospheric pressure at the end of expansion stroke</a:t>
            </a:r>
            <a:endParaRPr lang="en-US" dirty="0" smtClean="0">
              <a:ln w="22225">
                <a:solidFill>
                  <a:schemeClr val="accent2"/>
                </a:solidFill>
                <a:prstDash val="solid"/>
              </a:ln>
              <a:solidFill>
                <a:schemeClr val="accent2">
                  <a:lumMod val="40000"/>
                  <a:lumOff val="60000"/>
                </a:schemeClr>
              </a:solidFill>
              <a:effectLst/>
              <a:latin typeface="Arial"/>
              <a:cs typeface="Arial"/>
            </a:endParaRPr>
          </a:p>
          <a:p>
            <a:endParaRPr lang="en-US" dirty="0" smtClean="0">
              <a:ln w="22225">
                <a:solidFill>
                  <a:schemeClr val="accent2"/>
                </a:solidFill>
                <a:prstDash val="solid"/>
              </a:ln>
              <a:solidFill>
                <a:schemeClr val="accent2">
                  <a:lumMod val="40000"/>
                  <a:lumOff val="60000"/>
                </a:schemeClr>
              </a:solidFill>
              <a:effectLst/>
              <a:latin typeface="Arial"/>
              <a:cs typeface="Arial"/>
            </a:endParaRPr>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t>Assumption</a:t>
            </a:r>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12"/>
          </p:nvPr>
        </p:nvSpPr>
        <p:spPr>
          <a:xfrm>
            <a:off x="8173055" y="6321478"/>
            <a:ext cx="229873" cy="192360"/>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2" name="object 2"/>
          <p:cNvSpPr txBox="1">
            <a:spLocks noGrp="1"/>
          </p:cNvSpPr>
          <p:nvPr>
            <p:ph type="title"/>
          </p:nvPr>
        </p:nvSpPr>
        <p:spPr>
          <a:xfrm>
            <a:off x="457200" y="569139"/>
            <a:ext cx="8229600" cy="553998"/>
          </a:xfrm>
          <a:prstGeom prst="rect">
            <a:avLst/>
          </a:prstGeom>
        </p:spPr>
        <p:txBody>
          <a:bodyPr vert="horz" wrap="square" lIns="0" tIns="0" rIns="0" bIns="0" rtlCol="0">
            <a:spAutoFit/>
          </a:bodyPr>
          <a:lstStyle/>
          <a:p>
            <a:pPr marL="1124585"/>
            <a:r>
              <a:rPr sz="3600" dirty="0">
                <a:latin typeface="Times New Roman"/>
                <a:cs typeface="Times New Roman"/>
              </a:rPr>
              <a:t>Internal Combustion</a:t>
            </a:r>
            <a:r>
              <a:rPr sz="3600" spc="-105" dirty="0">
                <a:latin typeface="Times New Roman"/>
                <a:cs typeface="Times New Roman"/>
              </a:rPr>
              <a:t> </a:t>
            </a:r>
            <a:r>
              <a:rPr sz="3600" dirty="0">
                <a:latin typeface="Times New Roman"/>
                <a:cs typeface="Times New Roman"/>
              </a:rPr>
              <a:t>Engine</a:t>
            </a:r>
            <a:endParaRPr sz="3600" dirty="0">
              <a:latin typeface="Times New Roman"/>
              <a:cs typeface="Times New Roman"/>
            </a:endParaRPr>
          </a:p>
        </p:txBody>
      </p:sp>
      <p:sp>
        <p:nvSpPr>
          <p:cNvPr id="3" name="object 3"/>
          <p:cNvSpPr/>
          <p:nvPr/>
        </p:nvSpPr>
        <p:spPr>
          <a:xfrm>
            <a:off x="522150" y="1134502"/>
            <a:ext cx="3949750" cy="4741963"/>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495588" y="1143000"/>
            <a:ext cx="4220249" cy="4741963"/>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5259710" y="2434718"/>
            <a:ext cx="152825" cy="76483"/>
          </a:xfrm>
          <a:custGeom>
            <a:avLst/>
            <a:gdLst/>
            <a:ahLst/>
            <a:cxnLst/>
            <a:rect l="l" t="t" r="r" b="b"/>
            <a:pathLst>
              <a:path w="152400" h="76200">
                <a:moveTo>
                  <a:pt x="0" y="0"/>
                </a:moveTo>
                <a:lnTo>
                  <a:pt x="152400" y="76199"/>
                </a:lnTo>
              </a:path>
            </a:pathLst>
          </a:custGeom>
          <a:ln w="38100">
            <a:solidFill>
              <a:srgbClr val="000000"/>
            </a:solidFill>
          </a:ln>
        </p:spPr>
        <p:txBody>
          <a:bodyPr wrap="square" lIns="0" tIns="0" rIns="0" bIns="0" rtlCol="0"/>
          <a:lstStyle/>
          <a:p/>
        </p:txBody>
      </p:sp>
      <p:sp>
        <p:nvSpPr>
          <p:cNvPr id="6" name="object 6"/>
          <p:cNvSpPr/>
          <p:nvPr/>
        </p:nvSpPr>
        <p:spPr>
          <a:xfrm>
            <a:off x="5259710" y="2434718"/>
            <a:ext cx="152825" cy="76483"/>
          </a:xfrm>
          <a:custGeom>
            <a:avLst/>
            <a:gdLst/>
            <a:ahLst/>
            <a:cxnLst/>
            <a:rect l="l" t="t" r="r" b="b"/>
            <a:pathLst>
              <a:path w="152400" h="76200">
                <a:moveTo>
                  <a:pt x="0" y="76199"/>
                </a:moveTo>
                <a:lnTo>
                  <a:pt x="152400" y="0"/>
                </a:lnTo>
              </a:path>
            </a:pathLst>
          </a:custGeom>
          <a:ln w="38100">
            <a:solidFill>
              <a:srgbClr val="000000"/>
            </a:solidFill>
          </a:ln>
        </p:spPr>
        <p:txBody>
          <a:bodyPr wrap="square" lIns="0" tIns="0" rIns="0" bIns="0" rtlCol="0"/>
          <a:lstStyle/>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533400"/>
            <a:ext cx="8915400" cy="5943600"/>
          </a:xfrm>
        </p:spPr>
        <p:txBody>
          <a:bodyPr>
            <a:normAutofit fontScale="92500" lnSpcReduction="10000"/>
          </a:bodyPr>
          <a:lstStyle/>
          <a:p>
            <a:pPr algn="just"/>
            <a:r>
              <a:rPr lang="en-US" dirty="0" smtClean="0"/>
              <a:t>The suction of mixture in the cylinder is possible only if the pressure inside the cylinder is below atmospheric Pr.</a:t>
            </a:r>
            <a:endParaRPr lang="en-US" dirty="0" smtClean="0"/>
          </a:p>
          <a:p>
            <a:pPr algn="just"/>
            <a:r>
              <a:rPr lang="en-US" dirty="0" smtClean="0"/>
              <a:t>The burnt gases can be pushed out into the atm. Only if the pr. Of the exhaust gases is above atmospheric pressure.</a:t>
            </a:r>
            <a:endParaRPr lang="en-US" dirty="0" smtClean="0"/>
          </a:p>
          <a:p>
            <a:pPr algn="just"/>
            <a:r>
              <a:rPr lang="en-US" dirty="0" smtClean="0"/>
              <a:t>The comp. and Exp. do not follow the isentropic law, there will be heat exchange during these processes.</a:t>
            </a:r>
            <a:endParaRPr lang="en-US" dirty="0" smtClean="0"/>
          </a:p>
          <a:p>
            <a:pPr algn="just"/>
            <a:r>
              <a:rPr lang="en-US" dirty="0" smtClean="0"/>
              <a:t>Suddenly pressure rise is not possible after the ignition and actual pressure rise is less than theoretical considered. The pressure increase take place through some crank rotation or increase in volume.</a:t>
            </a:r>
            <a:endParaRPr lang="en-US" dirty="0" smtClean="0"/>
          </a:p>
          <a:p>
            <a:pPr algn="just"/>
            <a:r>
              <a:rPr lang="en-US" dirty="0" smtClean="0">
                <a:ln w="22225">
                  <a:solidFill>
                    <a:schemeClr val="accent2"/>
                  </a:solidFill>
                  <a:prstDash val="solid"/>
                </a:ln>
                <a:solidFill>
                  <a:schemeClr val="accent2">
                    <a:lumMod val="40000"/>
                    <a:lumOff val="60000"/>
                  </a:schemeClr>
                </a:solidFill>
                <a:effectLst/>
              </a:rPr>
              <a:t>Suddenly pressure release after the opening of expansion valve is not possible and it also take place through some crank rotation</a:t>
            </a:r>
            <a:endParaRPr lang="en-US" dirty="0" smtClean="0">
              <a:ln w="22225">
                <a:solidFill>
                  <a:schemeClr val="accent2"/>
                </a:solidFill>
                <a:prstDash val="solid"/>
              </a:ln>
              <a:solidFill>
                <a:schemeClr val="accent2">
                  <a:lumMod val="40000"/>
                  <a:lumOff val="60000"/>
                </a:schemeClr>
              </a:solidFill>
              <a:effectLst/>
            </a:endParaRPr>
          </a:p>
        </p:txBody>
      </p:sp>
      <p:sp>
        <p:nvSpPr>
          <p:cNvPr id="3" name="Title 2"/>
          <p:cNvSpPr>
            <a:spLocks noGrp="1"/>
          </p:cNvSpPr>
          <p:nvPr>
            <p:ph type="title"/>
          </p:nvPr>
        </p:nvSpPr>
        <p:spPr>
          <a:xfrm>
            <a:off x="457200" y="0"/>
            <a:ext cx="8229600" cy="715962"/>
          </a:xfrm>
        </p:spPr>
        <p:txBody>
          <a:bodyPr>
            <a:normAutofit fontScale="90000"/>
          </a:bodyPr>
          <a:lstStyle/>
          <a:p>
            <a:r>
              <a:rPr lang="en-US" dirty="0" smtClean="0"/>
              <a:t>Actual cycle</a:t>
            </a:r>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2" name="object 2"/>
          <p:cNvSpPr txBox="1">
            <a:spLocks noGrp="1"/>
          </p:cNvSpPr>
          <p:nvPr>
            <p:ph type="title"/>
          </p:nvPr>
        </p:nvSpPr>
        <p:spPr>
          <a:xfrm>
            <a:off x="457200" y="-23574"/>
            <a:ext cx="8229600" cy="861774"/>
          </a:xfrm>
          <a:prstGeom prst="rect">
            <a:avLst/>
          </a:prstGeom>
        </p:spPr>
        <p:txBody>
          <a:bodyPr vert="horz" wrap="square" lIns="0" tIns="0" rIns="0" bIns="0" rtlCol="0">
            <a:spAutoFit/>
          </a:bodyPr>
          <a:lstStyle/>
          <a:p>
            <a:pPr marL="2190115" marR="5080" indent="-1944370"/>
            <a:r>
              <a:rPr lang="en-US" sz="2800" spc="-5" dirty="0" smtClean="0">
                <a:latin typeface="Times New Roman"/>
                <a:cs typeface="Times New Roman"/>
              </a:rPr>
              <a:t>Actual and Ideal Spark Ignition Engine And Their </a:t>
            </a:r>
            <a:r>
              <a:rPr lang="en-US" sz="2800" i="1" dirty="0" smtClean="0">
                <a:latin typeface="Times New Roman"/>
                <a:cs typeface="Times New Roman"/>
              </a:rPr>
              <a:t>P-v</a:t>
            </a:r>
            <a:r>
              <a:rPr lang="en-US" sz="2800" i="1" spc="-90" dirty="0" smtClean="0">
                <a:latin typeface="Times New Roman"/>
                <a:cs typeface="Times New Roman"/>
              </a:rPr>
              <a:t> </a:t>
            </a:r>
            <a:r>
              <a:rPr lang="en-US" sz="2800" spc="-5" dirty="0" smtClean="0">
                <a:latin typeface="Times New Roman"/>
                <a:cs typeface="Times New Roman"/>
              </a:rPr>
              <a:t>Diagram</a:t>
            </a:r>
            <a:endParaRPr sz="2800" dirty="0">
              <a:latin typeface="Times New Roman"/>
              <a:cs typeface="Times New Roman"/>
            </a:endParaRPr>
          </a:p>
        </p:txBody>
      </p:sp>
      <p:sp>
        <p:nvSpPr>
          <p:cNvPr id="3" name="object 3"/>
          <p:cNvSpPr txBox="1"/>
          <p:nvPr/>
        </p:nvSpPr>
        <p:spPr>
          <a:xfrm>
            <a:off x="619448" y="104016"/>
            <a:ext cx="281452" cy="215444"/>
          </a:xfrm>
          <a:prstGeom prst="rect">
            <a:avLst/>
          </a:prstGeom>
        </p:spPr>
        <p:txBody>
          <a:bodyPr vert="horz" wrap="square" lIns="0" tIns="0" rIns="0" bIns="0" rtlCol="0">
            <a:spAutoFit/>
          </a:bodyPr>
          <a:lstStyle/>
          <a:p>
            <a:pPr marL="12700"/>
            <a:r>
              <a:rPr sz="1400" b="1" spc="-10" dirty="0">
                <a:solidFill>
                  <a:srgbClr val="FCFEB9"/>
                </a:solidFill>
                <a:latin typeface="Arial"/>
                <a:cs typeface="Arial"/>
              </a:rPr>
              <a:t>8-6</a:t>
            </a:r>
            <a:endParaRPr sz="1400" dirty="0">
              <a:latin typeface="Arial"/>
              <a:cs typeface="Arial"/>
            </a:endParaRPr>
          </a:p>
        </p:txBody>
      </p:sp>
      <p:sp>
        <p:nvSpPr>
          <p:cNvPr id="4" name="object 4"/>
          <p:cNvSpPr/>
          <p:nvPr/>
        </p:nvSpPr>
        <p:spPr>
          <a:xfrm>
            <a:off x="0" y="914400"/>
            <a:ext cx="8915400" cy="594360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3276600" y="4576872"/>
            <a:ext cx="73865" cy="1360765"/>
          </a:xfrm>
          <a:custGeom>
            <a:avLst/>
            <a:gdLst/>
            <a:ahLst/>
            <a:cxnLst/>
            <a:rect l="l" t="t" r="r" b="b"/>
            <a:pathLst>
              <a:path w="73660" h="1355725">
                <a:moveTo>
                  <a:pt x="0" y="0"/>
                </a:moveTo>
                <a:lnTo>
                  <a:pt x="0" y="1355598"/>
                </a:lnTo>
                <a:lnTo>
                  <a:pt x="73151" y="1355598"/>
                </a:lnTo>
                <a:lnTo>
                  <a:pt x="73151" y="0"/>
                </a:lnTo>
                <a:lnTo>
                  <a:pt x="0" y="0"/>
                </a:lnTo>
                <a:close/>
              </a:path>
            </a:pathLst>
          </a:custGeom>
          <a:solidFill>
            <a:srgbClr val="FED7EE"/>
          </a:solidFill>
        </p:spPr>
        <p:txBody>
          <a:bodyPr wrap="square" lIns="0" tIns="0" rIns="0" bIns="0" rtlCol="0"/>
          <a:lstStyle/>
          <a:p/>
        </p:txBody>
      </p:sp>
      <p:sp>
        <p:nvSpPr>
          <p:cNvPr id="6" name="object 6"/>
          <p:cNvSpPr/>
          <p:nvPr/>
        </p:nvSpPr>
        <p:spPr>
          <a:xfrm>
            <a:off x="4037665" y="4576872"/>
            <a:ext cx="72592" cy="1366501"/>
          </a:xfrm>
          <a:custGeom>
            <a:avLst/>
            <a:gdLst/>
            <a:ahLst/>
            <a:cxnLst/>
            <a:rect l="l" t="t" r="r" b="b"/>
            <a:pathLst>
              <a:path w="72389" h="1361439">
                <a:moveTo>
                  <a:pt x="0" y="0"/>
                </a:moveTo>
                <a:lnTo>
                  <a:pt x="0" y="1360931"/>
                </a:lnTo>
                <a:lnTo>
                  <a:pt x="72390" y="1360931"/>
                </a:lnTo>
                <a:lnTo>
                  <a:pt x="72390" y="0"/>
                </a:lnTo>
                <a:lnTo>
                  <a:pt x="0" y="0"/>
                </a:lnTo>
                <a:close/>
              </a:path>
            </a:pathLst>
          </a:custGeom>
          <a:solidFill>
            <a:srgbClr val="FED7EE"/>
          </a:solidFill>
        </p:spPr>
        <p:txBody>
          <a:bodyPr wrap="square" lIns="0" tIns="0" rIns="0" bIns="0" rtlCol="0"/>
          <a:lstStyle/>
          <a:p/>
        </p:txBody>
      </p:sp>
      <p:sp>
        <p:nvSpPr>
          <p:cNvPr id="7" name="object 7"/>
          <p:cNvSpPr/>
          <p:nvPr/>
        </p:nvSpPr>
        <p:spPr>
          <a:xfrm>
            <a:off x="3276600" y="4495800"/>
            <a:ext cx="834167" cy="81582"/>
          </a:xfrm>
          <a:custGeom>
            <a:avLst/>
            <a:gdLst/>
            <a:ahLst/>
            <a:cxnLst/>
            <a:rect l="l" t="t" r="r" b="b"/>
            <a:pathLst>
              <a:path w="831850" h="81279">
                <a:moveTo>
                  <a:pt x="0" y="0"/>
                </a:moveTo>
                <a:lnTo>
                  <a:pt x="0" y="80772"/>
                </a:lnTo>
                <a:lnTo>
                  <a:pt x="831341" y="80772"/>
                </a:lnTo>
                <a:lnTo>
                  <a:pt x="831341" y="0"/>
                </a:lnTo>
                <a:lnTo>
                  <a:pt x="0" y="0"/>
                </a:lnTo>
                <a:close/>
              </a:path>
            </a:pathLst>
          </a:custGeom>
          <a:solidFill>
            <a:srgbClr val="FED7EE"/>
          </a:solidFill>
        </p:spPr>
        <p:txBody>
          <a:bodyPr wrap="square" lIns="0" tIns="0" rIns="0" bIns="0" rtlCol="0"/>
          <a:lstStyle/>
          <a:p/>
        </p:txBody>
      </p:sp>
      <p:sp>
        <p:nvSpPr>
          <p:cNvPr id="8" name="object 8"/>
          <p:cNvSpPr/>
          <p:nvPr/>
        </p:nvSpPr>
        <p:spPr>
          <a:xfrm>
            <a:off x="6172200" y="4576873"/>
            <a:ext cx="73865" cy="1360128"/>
          </a:xfrm>
          <a:custGeom>
            <a:avLst/>
            <a:gdLst/>
            <a:ahLst/>
            <a:cxnLst/>
            <a:rect l="l" t="t" r="r" b="b"/>
            <a:pathLst>
              <a:path w="73660" h="1355089">
                <a:moveTo>
                  <a:pt x="0" y="0"/>
                </a:moveTo>
                <a:lnTo>
                  <a:pt x="0" y="1354835"/>
                </a:lnTo>
                <a:lnTo>
                  <a:pt x="73151" y="1354835"/>
                </a:lnTo>
                <a:lnTo>
                  <a:pt x="73151" y="0"/>
                </a:lnTo>
                <a:lnTo>
                  <a:pt x="0" y="0"/>
                </a:lnTo>
                <a:close/>
              </a:path>
            </a:pathLst>
          </a:custGeom>
          <a:solidFill>
            <a:srgbClr val="FED7EE"/>
          </a:solidFill>
        </p:spPr>
        <p:txBody>
          <a:bodyPr wrap="square" lIns="0" tIns="0" rIns="0" bIns="0" rtlCol="0"/>
          <a:lstStyle/>
          <a:p/>
        </p:txBody>
      </p:sp>
      <p:sp>
        <p:nvSpPr>
          <p:cNvPr id="9" name="object 9"/>
          <p:cNvSpPr/>
          <p:nvPr/>
        </p:nvSpPr>
        <p:spPr>
          <a:xfrm>
            <a:off x="6931739" y="4576874"/>
            <a:ext cx="73865" cy="1364589"/>
          </a:xfrm>
          <a:custGeom>
            <a:avLst/>
            <a:gdLst/>
            <a:ahLst/>
            <a:cxnLst/>
            <a:rect l="l" t="t" r="r" b="b"/>
            <a:pathLst>
              <a:path w="73659" h="1359535">
                <a:moveTo>
                  <a:pt x="0" y="0"/>
                </a:moveTo>
                <a:lnTo>
                  <a:pt x="0" y="1359407"/>
                </a:lnTo>
                <a:lnTo>
                  <a:pt x="73151" y="1359407"/>
                </a:lnTo>
                <a:lnTo>
                  <a:pt x="73151" y="0"/>
                </a:lnTo>
                <a:lnTo>
                  <a:pt x="0" y="0"/>
                </a:lnTo>
                <a:close/>
              </a:path>
            </a:pathLst>
          </a:custGeom>
          <a:solidFill>
            <a:srgbClr val="FED7EE"/>
          </a:solidFill>
        </p:spPr>
        <p:txBody>
          <a:bodyPr wrap="square" lIns="0" tIns="0" rIns="0" bIns="0" rtlCol="0"/>
          <a:lstStyle/>
          <a:p/>
        </p:txBody>
      </p:sp>
      <p:sp>
        <p:nvSpPr>
          <p:cNvPr id="10" name="object 10"/>
          <p:cNvSpPr/>
          <p:nvPr/>
        </p:nvSpPr>
        <p:spPr>
          <a:xfrm>
            <a:off x="6172200" y="4495800"/>
            <a:ext cx="832894" cy="81582"/>
          </a:xfrm>
          <a:custGeom>
            <a:avLst/>
            <a:gdLst/>
            <a:ahLst/>
            <a:cxnLst/>
            <a:rect l="l" t="t" r="r" b="b"/>
            <a:pathLst>
              <a:path w="830579" h="81279">
                <a:moveTo>
                  <a:pt x="0" y="0"/>
                </a:moveTo>
                <a:lnTo>
                  <a:pt x="0" y="80772"/>
                </a:lnTo>
                <a:lnTo>
                  <a:pt x="830579" y="80772"/>
                </a:lnTo>
                <a:lnTo>
                  <a:pt x="830579" y="0"/>
                </a:lnTo>
                <a:lnTo>
                  <a:pt x="0" y="0"/>
                </a:lnTo>
                <a:close/>
              </a:path>
            </a:pathLst>
          </a:custGeom>
          <a:solidFill>
            <a:srgbClr val="FED7EE"/>
          </a:solidFill>
        </p:spPr>
        <p:txBody>
          <a:bodyPr wrap="square" lIns="0" tIns="0" rIns="0" bIns="0" rtlCol="0"/>
          <a:lstStyle/>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7799" y="1058019"/>
            <a:ext cx="3457655" cy="3671197"/>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801237" y="1134502"/>
            <a:ext cx="3472173" cy="3671197"/>
          </a:xfrm>
          <a:prstGeom prst="rect">
            <a:avLst/>
          </a:prstGeom>
          <a:blipFill>
            <a:blip r:embed="rId2" cstate="print"/>
            <a:stretch>
              <a:fillRect/>
            </a:stretch>
          </a:blipFill>
        </p:spPr>
        <p:txBody>
          <a:bodyPr wrap="square" lIns="0" tIns="0" rIns="0" bIns="0" rtlCol="0"/>
          <a:lstStyle/>
          <a:p/>
        </p:txBody>
      </p:sp>
      <p:sp>
        <p:nvSpPr>
          <p:cNvPr id="7" name="object 7"/>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5" name="object 5"/>
          <p:cNvSpPr txBox="1">
            <a:spLocks noGrp="1"/>
          </p:cNvSpPr>
          <p:nvPr>
            <p:ph type="title"/>
          </p:nvPr>
        </p:nvSpPr>
        <p:spPr>
          <a:xfrm>
            <a:off x="457200" y="497167"/>
            <a:ext cx="8229600" cy="697942"/>
          </a:xfrm>
          <a:prstGeom prst="rect">
            <a:avLst/>
          </a:prstGeom>
        </p:spPr>
        <p:txBody>
          <a:bodyPr vert="horz" wrap="square" lIns="0" tIns="183192" rIns="0" bIns="0" rtlCol="0">
            <a:spAutoFit/>
          </a:bodyPr>
          <a:lstStyle/>
          <a:p>
            <a:pPr marL="932815" marR="5080" indent="460375">
              <a:lnSpc>
                <a:spcPts val="2045"/>
              </a:lnSpc>
            </a:pPr>
            <a:r>
              <a:rPr sz="2000" i="1" spc="-10" dirty="0">
                <a:latin typeface="Arial"/>
                <a:cs typeface="Arial"/>
              </a:rPr>
              <a:t>Typical Theoretical </a:t>
            </a:r>
            <a:r>
              <a:rPr sz="2000" i="1" spc="-5" dirty="0">
                <a:latin typeface="Arial"/>
                <a:cs typeface="Arial"/>
              </a:rPr>
              <a:t>P-V and </a:t>
            </a:r>
            <a:r>
              <a:rPr sz="2000" i="1" spc="-10" dirty="0">
                <a:latin typeface="Arial"/>
                <a:cs typeface="Arial"/>
              </a:rPr>
              <a:t>Valve Timing  </a:t>
            </a:r>
            <a:r>
              <a:rPr sz="2000" i="1" spc="-5" dirty="0">
                <a:latin typeface="Arial"/>
                <a:cs typeface="Arial"/>
              </a:rPr>
              <a:t>Diagrams of a Four-Stroke Spark Ignition</a:t>
            </a:r>
            <a:r>
              <a:rPr sz="2000" i="1" spc="85" dirty="0">
                <a:latin typeface="Arial"/>
                <a:cs typeface="Arial"/>
              </a:rPr>
              <a:t> </a:t>
            </a:r>
            <a:r>
              <a:rPr sz="2000" i="1" spc="-5" dirty="0">
                <a:latin typeface="Arial"/>
                <a:cs typeface="Arial"/>
              </a:rPr>
              <a:t>Engine</a:t>
            </a:r>
            <a:endParaRPr sz="2000" dirty="0">
              <a:latin typeface="Arial"/>
              <a:cs typeface="Arial"/>
            </a:endParaRPr>
          </a:p>
        </p:txBody>
      </p:sp>
      <p:sp>
        <p:nvSpPr>
          <p:cNvPr id="6" name="object 6"/>
          <p:cNvSpPr txBox="1"/>
          <p:nvPr/>
        </p:nvSpPr>
        <p:spPr>
          <a:xfrm>
            <a:off x="525460" y="4921685"/>
            <a:ext cx="7713181" cy="1080964"/>
          </a:xfrm>
          <a:prstGeom prst="rect">
            <a:avLst/>
          </a:prstGeom>
        </p:spPr>
        <p:txBody>
          <a:bodyPr vert="horz" wrap="square" lIns="0" tIns="0" rIns="0" bIns="0" rtlCol="0">
            <a:spAutoFit/>
          </a:bodyPr>
          <a:lstStyle/>
          <a:p>
            <a:pPr marL="12700"/>
            <a:r>
              <a:rPr sz="2000" b="1" i="1" spc="-5" dirty="0">
                <a:solidFill>
                  <a:srgbClr val="800000"/>
                </a:solidFill>
                <a:latin typeface="Arial"/>
                <a:cs typeface="Arial"/>
              </a:rPr>
              <a:t>Observations:</a:t>
            </a:r>
            <a:endParaRPr sz="2000" dirty="0">
              <a:latin typeface="Arial"/>
              <a:cs typeface="Arial"/>
            </a:endParaRPr>
          </a:p>
          <a:p>
            <a:pPr marL="1082675">
              <a:spcBef>
                <a:spcPts val="1205"/>
              </a:spcBef>
            </a:pPr>
            <a:r>
              <a:rPr sz="1700" spc="216" dirty="0">
                <a:latin typeface="Meiryo"/>
                <a:cs typeface="Meiryo"/>
              </a:rPr>
              <a:t>Q </a:t>
            </a:r>
            <a:r>
              <a:rPr sz="2000" b="1" i="1" spc="-5" dirty="0">
                <a:latin typeface="Arial"/>
                <a:cs typeface="Arial"/>
              </a:rPr>
              <a:t>P-V </a:t>
            </a:r>
            <a:r>
              <a:rPr sz="2000" b="1" i="1" spc="-10" dirty="0">
                <a:latin typeface="Arial"/>
                <a:cs typeface="Arial"/>
              </a:rPr>
              <a:t>diagram shows sharp</a:t>
            </a:r>
            <a:r>
              <a:rPr sz="2000" b="1" i="1" spc="-296" dirty="0">
                <a:latin typeface="Arial"/>
                <a:cs typeface="Arial"/>
              </a:rPr>
              <a:t> </a:t>
            </a:r>
            <a:r>
              <a:rPr sz="2000" b="1" i="1" spc="-10" dirty="0">
                <a:latin typeface="Arial"/>
                <a:cs typeface="Arial"/>
              </a:rPr>
              <a:t>edges</a:t>
            </a:r>
            <a:endParaRPr sz="2000" dirty="0">
              <a:latin typeface="Arial"/>
              <a:cs typeface="Arial"/>
            </a:endParaRPr>
          </a:p>
          <a:p>
            <a:pPr marL="1082675"/>
            <a:r>
              <a:rPr sz="2000" b="1" i="1" spc="-5" dirty="0">
                <a:solidFill>
                  <a:srgbClr val="33339A"/>
                </a:solidFill>
                <a:latin typeface="Arial"/>
                <a:cs typeface="Arial"/>
              </a:rPr>
              <a:t>i.e., </a:t>
            </a:r>
            <a:r>
              <a:rPr sz="2000" b="1" i="1" spc="-10" dirty="0">
                <a:solidFill>
                  <a:srgbClr val="33339A"/>
                </a:solidFill>
                <a:latin typeface="Arial"/>
                <a:cs typeface="Arial"/>
              </a:rPr>
              <a:t>valves open/close </a:t>
            </a:r>
            <a:r>
              <a:rPr sz="2000" b="1" i="1" spc="-5" dirty="0">
                <a:solidFill>
                  <a:srgbClr val="33339A"/>
                </a:solidFill>
                <a:latin typeface="Arial"/>
                <a:cs typeface="Arial"/>
              </a:rPr>
              <a:t>instantaneously at dead</a:t>
            </a:r>
            <a:r>
              <a:rPr sz="2000" b="1" i="1" spc="30" dirty="0">
                <a:solidFill>
                  <a:srgbClr val="33339A"/>
                </a:solidFill>
                <a:latin typeface="Arial"/>
                <a:cs typeface="Arial"/>
              </a:rPr>
              <a:t> </a:t>
            </a:r>
            <a:r>
              <a:rPr sz="2000" b="1" i="1" spc="-10" dirty="0">
                <a:solidFill>
                  <a:srgbClr val="33339A"/>
                </a:solidFill>
                <a:latin typeface="Arial"/>
                <a:cs typeface="Arial"/>
              </a:rPr>
              <a:t>centres</a:t>
            </a:r>
            <a:endParaRPr sz="20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667000" y="2549723"/>
            <a:ext cx="3893715" cy="615553"/>
          </a:xfrm>
          <a:prstGeom prst="rect">
            <a:avLst/>
          </a:prstGeom>
        </p:spPr>
        <p:txBody>
          <a:bodyPr vert="horz" wrap="square" lIns="0" tIns="0" rIns="0" bIns="0" rtlCol="0">
            <a:spAutoFit/>
          </a:bodyPr>
          <a:lstStyle/>
          <a:p>
            <a:pPr marL="12700"/>
            <a:r>
              <a:rPr sz="4000" i="1" u="sng" spc="-5" dirty="0">
                <a:solidFill>
                  <a:srgbClr val="800000"/>
                </a:solidFill>
                <a:latin typeface="Arial"/>
                <a:cs typeface="Arial"/>
              </a:rPr>
              <a:t>Actual</a:t>
            </a:r>
            <a:r>
              <a:rPr sz="4000" i="1" u="sng" spc="-60" dirty="0">
                <a:solidFill>
                  <a:srgbClr val="800000"/>
                </a:solidFill>
                <a:latin typeface="Arial"/>
                <a:cs typeface="Arial"/>
              </a:rPr>
              <a:t> </a:t>
            </a:r>
            <a:r>
              <a:rPr sz="4000" i="1" u="sng" spc="-5" dirty="0" smtClean="0">
                <a:solidFill>
                  <a:srgbClr val="800000"/>
                </a:solidFill>
                <a:latin typeface="Arial"/>
                <a:cs typeface="Arial"/>
              </a:rPr>
              <a:t>Case</a:t>
            </a:r>
            <a:endParaRPr sz="4000" u="sng"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70105_133032.jpg"/>
          <p:cNvPicPr>
            <a:picLocks noGrp="1" noChangeAspect="1"/>
          </p:cNvPicPr>
          <p:nvPr>
            <p:ph idx="1"/>
          </p:nvPr>
        </p:nvPicPr>
        <p:blipFill>
          <a:blip r:embed="rId1" cstate="print">
            <a:lum bright="-10000" contrast="10000"/>
          </a:blip>
          <a:stretch>
            <a:fillRect/>
          </a:stretch>
        </p:blipFill>
        <p:spPr>
          <a:xfrm>
            <a:off x="1143000" y="762000"/>
            <a:ext cx="6477000" cy="6096000"/>
          </a:xfrm>
        </p:spPr>
      </p:pic>
      <p:sp>
        <p:nvSpPr>
          <p:cNvPr id="5" name="Title 4"/>
          <p:cNvSpPr>
            <a:spLocks noGrp="1"/>
          </p:cNvSpPr>
          <p:nvPr>
            <p:ph type="title"/>
          </p:nvPr>
        </p:nvSpPr>
        <p:spPr>
          <a:xfrm>
            <a:off x="457540" y="274954"/>
            <a:ext cx="7467260" cy="528313"/>
          </a:xfrm>
        </p:spPr>
        <p:txBody>
          <a:bodyPr/>
          <a:lstStyle/>
          <a:p>
            <a:pPr>
              <a:defRPr/>
            </a:pPr>
            <a:r>
              <a:rPr lang="en-US" sz="2100" b="1" dirty="0">
                <a:solidFill>
                  <a:srgbClr val="C00000"/>
                </a:solidFill>
              </a:rPr>
              <a:t>Classification of Internal Combustion Engines</a:t>
            </a:r>
            <a:endParaRPr lang="en-US" sz="2100" b="1"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24400" y="76200"/>
            <a:ext cx="4191000" cy="4648200"/>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5562600" y="4876800"/>
            <a:ext cx="2910033" cy="438504"/>
          </a:xfrm>
          <a:prstGeom prst="rect">
            <a:avLst/>
          </a:prstGeom>
        </p:spPr>
        <p:txBody>
          <a:bodyPr vert="horz" wrap="square" lIns="0" tIns="0" rIns="0" bIns="0" rtlCol="0">
            <a:spAutoFit/>
          </a:bodyPr>
          <a:lstStyle/>
          <a:p>
            <a:pPr marL="12700" marR="5080"/>
            <a:r>
              <a:rPr sz="1400" b="1" i="1" spc="-10" dirty="0">
                <a:solidFill>
                  <a:srgbClr val="33339A"/>
                </a:solidFill>
                <a:latin typeface="Arial"/>
                <a:cs typeface="Arial"/>
              </a:rPr>
              <a:t>Actual Valve Timing Diagram </a:t>
            </a:r>
            <a:r>
              <a:rPr sz="1400" b="1" i="1" spc="-5" dirty="0">
                <a:solidFill>
                  <a:srgbClr val="33339A"/>
                </a:solidFill>
                <a:latin typeface="Arial"/>
                <a:cs typeface="Arial"/>
              </a:rPr>
              <a:t>of a  </a:t>
            </a:r>
            <a:r>
              <a:rPr sz="1400" b="1" i="1" spc="-10" dirty="0">
                <a:solidFill>
                  <a:srgbClr val="33339A"/>
                </a:solidFill>
                <a:latin typeface="Arial"/>
                <a:cs typeface="Arial"/>
              </a:rPr>
              <a:t>Four-Stroke Spark </a:t>
            </a:r>
            <a:r>
              <a:rPr sz="1400" b="1" i="1" spc="-5" dirty="0">
                <a:solidFill>
                  <a:srgbClr val="33339A"/>
                </a:solidFill>
                <a:latin typeface="Arial"/>
                <a:cs typeface="Arial"/>
              </a:rPr>
              <a:t>Ignition</a:t>
            </a:r>
            <a:r>
              <a:rPr sz="1400" b="1" i="1" dirty="0">
                <a:solidFill>
                  <a:srgbClr val="33339A"/>
                </a:solidFill>
                <a:latin typeface="Arial"/>
                <a:cs typeface="Arial"/>
              </a:rPr>
              <a:t> </a:t>
            </a:r>
            <a:r>
              <a:rPr sz="1400" b="1" i="1" spc="-10" dirty="0">
                <a:solidFill>
                  <a:srgbClr val="33339A"/>
                </a:solidFill>
                <a:latin typeface="Arial"/>
                <a:cs typeface="Arial"/>
              </a:rPr>
              <a:t>Engine</a:t>
            </a:r>
            <a:endParaRPr sz="1400" dirty="0">
              <a:latin typeface="Arial"/>
              <a:cs typeface="Arial"/>
            </a:endParaRPr>
          </a:p>
        </p:txBody>
      </p:sp>
      <p:sp>
        <p:nvSpPr>
          <p:cNvPr id="5" name="object 5"/>
          <p:cNvSpPr txBox="1">
            <a:spLocks noGrp="1"/>
          </p:cNvSpPr>
          <p:nvPr>
            <p:ph type="title"/>
          </p:nvPr>
        </p:nvSpPr>
        <p:spPr>
          <a:xfrm>
            <a:off x="678285" y="76200"/>
            <a:ext cx="3308651" cy="316131"/>
          </a:xfrm>
          <a:prstGeom prst="rect">
            <a:avLst/>
          </a:prstGeom>
        </p:spPr>
        <p:txBody>
          <a:bodyPr vert="horz" wrap="square" lIns="0" tIns="0" rIns="0" bIns="0" rtlCol="0">
            <a:spAutoFit/>
          </a:bodyPr>
          <a:lstStyle/>
          <a:p>
            <a:pPr marL="12700">
              <a:buFont typeface="Wingdings" panose="05000000000000000000" pitchFamily="2" charset="2"/>
              <a:buChar char="q"/>
            </a:pPr>
            <a:r>
              <a:rPr sz="2000" i="1" spc="-5" dirty="0" smtClean="0">
                <a:latin typeface="Arial"/>
                <a:cs typeface="Arial"/>
              </a:rPr>
              <a:t>IV </a:t>
            </a:r>
            <a:r>
              <a:rPr sz="2000" i="1" spc="-10" dirty="0">
                <a:latin typeface="Arial"/>
                <a:cs typeface="Arial"/>
              </a:rPr>
              <a:t>opens </a:t>
            </a:r>
            <a:r>
              <a:rPr sz="2000" i="1" spc="-5" dirty="0">
                <a:latin typeface="Arial"/>
                <a:cs typeface="Arial"/>
              </a:rPr>
              <a:t>20</a:t>
            </a:r>
            <a:r>
              <a:rPr sz="2000" i="1" spc="-7" baseline="26000" dirty="0">
                <a:latin typeface="Arial"/>
                <a:cs typeface="Arial"/>
              </a:rPr>
              <a:t>0 </a:t>
            </a:r>
            <a:r>
              <a:rPr sz="2000" i="1" spc="-5" dirty="0">
                <a:latin typeface="Arial"/>
                <a:cs typeface="Arial"/>
              </a:rPr>
              <a:t>before</a:t>
            </a:r>
            <a:r>
              <a:rPr sz="2000" i="1" spc="-336" dirty="0">
                <a:latin typeface="Arial"/>
                <a:cs typeface="Arial"/>
              </a:rPr>
              <a:t> </a:t>
            </a:r>
            <a:r>
              <a:rPr sz="2000" i="1" spc="-5" dirty="0">
                <a:latin typeface="Arial"/>
                <a:cs typeface="Arial"/>
              </a:rPr>
              <a:t>TDC.</a:t>
            </a:r>
            <a:endParaRPr sz="2000" dirty="0">
              <a:latin typeface="Arial"/>
              <a:cs typeface="Arial"/>
            </a:endParaRPr>
          </a:p>
        </p:txBody>
      </p:sp>
      <p:sp>
        <p:nvSpPr>
          <p:cNvPr id="6" name="object 6"/>
          <p:cNvSpPr txBox="1"/>
          <p:nvPr/>
        </p:nvSpPr>
        <p:spPr>
          <a:xfrm>
            <a:off x="228812" y="533400"/>
            <a:ext cx="4266988" cy="2381179"/>
          </a:xfrm>
          <a:prstGeom prst="rect">
            <a:avLst/>
          </a:prstGeom>
        </p:spPr>
        <p:txBody>
          <a:bodyPr vert="horz" wrap="square" lIns="0" tIns="0" rIns="0" bIns="0" rtlCol="0">
            <a:spAutoFit/>
          </a:bodyPr>
          <a:lstStyle/>
          <a:p>
            <a:pPr marL="12700" marR="5080">
              <a:buFont typeface="Wingdings" panose="05000000000000000000" pitchFamily="2" charset="2"/>
              <a:buChar char="q"/>
            </a:pPr>
            <a:r>
              <a:rPr sz="2000" b="1" i="1" spc="-5" dirty="0" smtClean="0">
                <a:solidFill>
                  <a:srgbClr val="800000"/>
                </a:solidFill>
                <a:latin typeface="Arial"/>
                <a:cs typeface="Arial"/>
              </a:rPr>
              <a:t>IV </a:t>
            </a:r>
            <a:r>
              <a:rPr sz="2000" b="1" i="1" spc="-10" dirty="0">
                <a:solidFill>
                  <a:srgbClr val="800000"/>
                </a:solidFill>
                <a:latin typeface="Arial"/>
                <a:cs typeface="Arial"/>
              </a:rPr>
              <a:t>closes </a:t>
            </a:r>
            <a:r>
              <a:rPr sz="2000" b="1" i="1" spc="-5" dirty="0">
                <a:solidFill>
                  <a:srgbClr val="800000"/>
                </a:solidFill>
                <a:latin typeface="Arial"/>
                <a:cs typeface="Arial"/>
              </a:rPr>
              <a:t>35</a:t>
            </a:r>
            <a:r>
              <a:rPr sz="2000" b="1" i="1" spc="-7" baseline="26000" dirty="0">
                <a:solidFill>
                  <a:srgbClr val="800000"/>
                </a:solidFill>
                <a:latin typeface="Arial"/>
                <a:cs typeface="Arial"/>
              </a:rPr>
              <a:t>0 </a:t>
            </a:r>
            <a:r>
              <a:rPr sz="2000" b="1" i="1" spc="-5" dirty="0">
                <a:solidFill>
                  <a:srgbClr val="800000"/>
                </a:solidFill>
                <a:latin typeface="Arial"/>
                <a:cs typeface="Arial"/>
              </a:rPr>
              <a:t>after </a:t>
            </a:r>
            <a:r>
              <a:rPr sz="2000" b="1" i="1" spc="-10" dirty="0">
                <a:solidFill>
                  <a:srgbClr val="800000"/>
                </a:solidFill>
                <a:latin typeface="Arial"/>
                <a:cs typeface="Arial"/>
              </a:rPr>
              <a:t>BDC </a:t>
            </a:r>
            <a:r>
              <a:rPr sz="2000" b="1" i="1" spc="-5" dirty="0">
                <a:solidFill>
                  <a:srgbClr val="800000"/>
                </a:solidFill>
                <a:latin typeface="Arial"/>
                <a:cs typeface="Arial"/>
              </a:rPr>
              <a:t>to </a:t>
            </a:r>
            <a:r>
              <a:rPr sz="2000" b="1" i="1" spc="-10" dirty="0">
                <a:solidFill>
                  <a:srgbClr val="800000"/>
                </a:solidFill>
                <a:latin typeface="Arial"/>
                <a:cs typeface="Arial"/>
              </a:rPr>
              <a:t>take  </a:t>
            </a:r>
            <a:r>
              <a:rPr sz="2000" b="1" i="1" spc="-5" dirty="0">
                <a:solidFill>
                  <a:srgbClr val="800000"/>
                </a:solidFill>
                <a:latin typeface="Arial"/>
                <a:cs typeface="Arial"/>
              </a:rPr>
              <a:t>the advantage of momentum of  </a:t>
            </a:r>
            <a:r>
              <a:rPr sz="2000" b="1" i="1" spc="-10" dirty="0">
                <a:solidFill>
                  <a:srgbClr val="800000"/>
                </a:solidFill>
                <a:latin typeface="Arial"/>
                <a:cs typeface="Arial"/>
              </a:rPr>
              <a:t>rapidly moving gases </a:t>
            </a:r>
            <a:r>
              <a:rPr sz="2000" b="1" i="1" spc="-10" dirty="0">
                <a:latin typeface="Arial"/>
                <a:cs typeface="Arial"/>
              </a:rPr>
              <a:t>(Ram</a:t>
            </a:r>
            <a:r>
              <a:rPr sz="2000" b="1" i="1" spc="70" dirty="0">
                <a:latin typeface="Arial"/>
                <a:cs typeface="Arial"/>
              </a:rPr>
              <a:t> </a:t>
            </a:r>
            <a:r>
              <a:rPr sz="2000" b="1" i="1" spc="-10" dirty="0">
                <a:latin typeface="Arial"/>
                <a:cs typeface="Arial"/>
              </a:rPr>
              <a:t>Effect).</a:t>
            </a:r>
            <a:endParaRPr sz="2000" dirty="0">
              <a:latin typeface="Arial"/>
              <a:cs typeface="Arial"/>
            </a:endParaRPr>
          </a:p>
          <a:p>
            <a:pPr marL="12700" marR="185420">
              <a:spcBef>
                <a:spcPts val="1805"/>
              </a:spcBef>
              <a:buFont typeface="Wingdings" panose="05000000000000000000" pitchFamily="2" charset="2"/>
              <a:buChar char="q"/>
            </a:pPr>
            <a:r>
              <a:rPr sz="2000" b="1" i="1" spc="-5" dirty="0" smtClean="0">
                <a:solidFill>
                  <a:srgbClr val="33339A"/>
                </a:solidFill>
                <a:latin typeface="Arial"/>
                <a:cs typeface="Arial"/>
              </a:rPr>
              <a:t>Ignition </a:t>
            </a:r>
            <a:r>
              <a:rPr sz="2000" b="1" i="1" spc="-10" dirty="0">
                <a:solidFill>
                  <a:srgbClr val="33339A"/>
                </a:solidFill>
                <a:latin typeface="Arial"/>
                <a:cs typeface="Arial"/>
              </a:rPr>
              <a:t>occurs </a:t>
            </a:r>
            <a:r>
              <a:rPr sz="2000" b="1" i="1" spc="-5" dirty="0">
                <a:solidFill>
                  <a:srgbClr val="33339A"/>
                </a:solidFill>
                <a:latin typeface="Arial"/>
                <a:cs typeface="Arial"/>
              </a:rPr>
              <a:t>35</a:t>
            </a:r>
            <a:r>
              <a:rPr sz="2000" b="1" i="1" spc="-7" baseline="26000" dirty="0">
                <a:solidFill>
                  <a:srgbClr val="33339A"/>
                </a:solidFill>
                <a:latin typeface="Arial"/>
                <a:cs typeface="Arial"/>
              </a:rPr>
              <a:t>0 </a:t>
            </a:r>
            <a:r>
              <a:rPr sz="2000" b="1" i="1" spc="-5" dirty="0">
                <a:solidFill>
                  <a:srgbClr val="33339A"/>
                </a:solidFill>
                <a:latin typeface="Arial"/>
                <a:cs typeface="Arial"/>
              </a:rPr>
              <a:t>before TDC;  this is to allow the time </a:t>
            </a:r>
            <a:r>
              <a:rPr sz="2000" b="1" i="1" spc="-10" dirty="0">
                <a:solidFill>
                  <a:srgbClr val="33339A"/>
                </a:solidFill>
                <a:latin typeface="Arial"/>
                <a:cs typeface="Arial"/>
              </a:rPr>
              <a:t>delay  between </a:t>
            </a:r>
            <a:r>
              <a:rPr sz="2000" b="1" i="1" spc="-5" dirty="0">
                <a:solidFill>
                  <a:srgbClr val="33339A"/>
                </a:solidFill>
                <a:latin typeface="Arial"/>
                <a:cs typeface="Arial"/>
              </a:rPr>
              <a:t>the </a:t>
            </a:r>
            <a:r>
              <a:rPr sz="2000" b="1" i="1" spc="-10" dirty="0">
                <a:solidFill>
                  <a:srgbClr val="33339A"/>
                </a:solidFill>
                <a:latin typeface="Arial"/>
                <a:cs typeface="Arial"/>
              </a:rPr>
              <a:t>spark and  </a:t>
            </a:r>
            <a:r>
              <a:rPr sz="2000" b="1" i="1" spc="-5" dirty="0">
                <a:solidFill>
                  <a:srgbClr val="33339A"/>
                </a:solidFill>
                <a:latin typeface="Arial"/>
                <a:cs typeface="Arial"/>
              </a:rPr>
              <a:t>commencement of</a:t>
            </a:r>
            <a:r>
              <a:rPr sz="2000" b="1" i="1" dirty="0">
                <a:solidFill>
                  <a:srgbClr val="33339A"/>
                </a:solidFill>
                <a:latin typeface="Arial"/>
                <a:cs typeface="Arial"/>
              </a:rPr>
              <a:t> </a:t>
            </a:r>
            <a:r>
              <a:rPr sz="2000" b="1" i="1" spc="-5" dirty="0">
                <a:solidFill>
                  <a:srgbClr val="33339A"/>
                </a:solidFill>
                <a:latin typeface="Arial"/>
                <a:cs typeface="Arial"/>
              </a:rPr>
              <a:t>combustion.</a:t>
            </a:r>
            <a:endParaRPr sz="2000" dirty="0">
              <a:latin typeface="Arial"/>
              <a:cs typeface="Arial"/>
            </a:endParaRPr>
          </a:p>
        </p:txBody>
      </p:sp>
      <p:sp>
        <p:nvSpPr>
          <p:cNvPr id="10" name="object 7"/>
          <p:cNvSpPr txBox="1"/>
          <p:nvPr/>
        </p:nvSpPr>
        <p:spPr>
          <a:xfrm>
            <a:off x="204470" y="3401296"/>
            <a:ext cx="4314745" cy="1233930"/>
          </a:xfrm>
          <a:prstGeom prst="rect">
            <a:avLst/>
          </a:prstGeom>
        </p:spPr>
        <p:txBody>
          <a:bodyPr vert="horz" wrap="square" lIns="0" tIns="0" rIns="0" bIns="0" rtlCol="0">
            <a:spAutoFit/>
          </a:bodyPr>
          <a:lstStyle/>
          <a:p>
            <a:pPr marL="12700" marR="5080">
              <a:buFont typeface="Wingdings" panose="05000000000000000000" pitchFamily="2" charset="2"/>
              <a:buChar char="q"/>
            </a:pPr>
            <a:r>
              <a:rPr sz="2000" b="1" i="1" spc="-5" dirty="0" smtClean="0">
                <a:latin typeface="Arial"/>
                <a:cs typeface="Arial"/>
              </a:rPr>
              <a:t>EV </a:t>
            </a:r>
            <a:r>
              <a:rPr sz="2000" b="1" i="1" spc="-5" dirty="0">
                <a:latin typeface="Arial"/>
                <a:cs typeface="Arial"/>
              </a:rPr>
              <a:t>opens at 35</a:t>
            </a:r>
            <a:r>
              <a:rPr sz="2000" b="1" i="1" spc="-7" baseline="26000" dirty="0">
                <a:latin typeface="Arial"/>
                <a:cs typeface="Arial"/>
              </a:rPr>
              <a:t>0 </a:t>
            </a:r>
            <a:r>
              <a:rPr sz="2000" b="1" i="1" spc="-5" dirty="0">
                <a:latin typeface="Arial"/>
                <a:cs typeface="Arial"/>
              </a:rPr>
              <a:t>before BDC; else  </a:t>
            </a:r>
            <a:r>
              <a:rPr sz="2000" b="1" i="1" spc="-10" dirty="0">
                <a:latin typeface="Arial"/>
                <a:cs typeface="Arial"/>
              </a:rPr>
              <a:t>pressure </a:t>
            </a:r>
            <a:r>
              <a:rPr sz="2000" b="1" i="1" spc="-5" dirty="0">
                <a:latin typeface="Arial"/>
                <a:cs typeface="Arial"/>
              </a:rPr>
              <a:t>will rise </a:t>
            </a:r>
            <a:r>
              <a:rPr sz="2000" b="1" i="1" spc="-10" dirty="0">
                <a:latin typeface="Arial"/>
                <a:cs typeface="Arial"/>
              </a:rPr>
              <a:t>enormously, and  </a:t>
            </a:r>
            <a:r>
              <a:rPr sz="2000" b="1" i="1" spc="-5" dirty="0">
                <a:latin typeface="Arial"/>
                <a:cs typeface="Arial"/>
              </a:rPr>
              <a:t>the work </a:t>
            </a:r>
            <a:r>
              <a:rPr sz="2000" b="1" i="1" spc="-10" dirty="0">
                <a:latin typeface="Arial"/>
                <a:cs typeface="Arial"/>
              </a:rPr>
              <a:t>required </a:t>
            </a:r>
            <a:r>
              <a:rPr sz="2000" b="1" i="1" spc="-5" dirty="0">
                <a:latin typeface="Arial"/>
                <a:cs typeface="Arial"/>
              </a:rPr>
              <a:t>to expel the </a:t>
            </a:r>
            <a:r>
              <a:rPr sz="2000" b="1" i="1" spc="-10" dirty="0">
                <a:latin typeface="Arial"/>
                <a:cs typeface="Arial"/>
              </a:rPr>
              <a:t>gas  </a:t>
            </a:r>
            <a:r>
              <a:rPr sz="2000" b="1" i="1" spc="-5" dirty="0">
                <a:latin typeface="Arial"/>
                <a:cs typeface="Arial"/>
              </a:rPr>
              <a:t>will</a:t>
            </a:r>
            <a:r>
              <a:rPr sz="2000" b="1" i="1" spc="-70" dirty="0">
                <a:latin typeface="Arial"/>
                <a:cs typeface="Arial"/>
              </a:rPr>
              <a:t> </a:t>
            </a:r>
            <a:r>
              <a:rPr sz="2000" b="1" i="1" spc="-10" dirty="0">
                <a:latin typeface="Arial"/>
                <a:cs typeface="Arial"/>
              </a:rPr>
              <a:t>increase.</a:t>
            </a:r>
            <a:endParaRPr sz="2000" dirty="0">
              <a:latin typeface="Arial"/>
              <a:cs typeface="Arial"/>
            </a:endParaRPr>
          </a:p>
        </p:txBody>
      </p:sp>
      <p:sp>
        <p:nvSpPr>
          <p:cNvPr id="11" name="object 8"/>
          <p:cNvSpPr txBox="1"/>
          <p:nvPr/>
        </p:nvSpPr>
        <p:spPr>
          <a:xfrm>
            <a:off x="232330" y="5066901"/>
            <a:ext cx="4491767" cy="923290"/>
          </a:xfrm>
          <a:prstGeom prst="rect">
            <a:avLst/>
          </a:prstGeom>
        </p:spPr>
        <p:txBody>
          <a:bodyPr vert="horz" wrap="square" lIns="0" tIns="0" rIns="0" bIns="0" rtlCol="0">
            <a:spAutoFit/>
          </a:bodyPr>
          <a:lstStyle/>
          <a:p>
            <a:pPr marL="12700" marR="5080">
              <a:buFont typeface="Wingdings" panose="05000000000000000000" pitchFamily="2" charset="2"/>
              <a:buChar char="q"/>
            </a:pPr>
            <a:r>
              <a:rPr sz="2000" b="1" i="1" spc="-5" dirty="0" smtClean="0">
                <a:solidFill>
                  <a:srgbClr val="800000"/>
                </a:solidFill>
                <a:latin typeface="Arial"/>
                <a:cs typeface="Arial"/>
              </a:rPr>
              <a:t>EV </a:t>
            </a:r>
            <a:r>
              <a:rPr sz="2000" b="1" i="1" spc="-10" dirty="0">
                <a:solidFill>
                  <a:srgbClr val="800000"/>
                </a:solidFill>
                <a:latin typeface="Arial"/>
                <a:cs typeface="Arial"/>
              </a:rPr>
              <a:t>closes </a:t>
            </a:r>
            <a:r>
              <a:rPr sz="2000" b="1" i="1" spc="-5" dirty="0">
                <a:solidFill>
                  <a:srgbClr val="800000"/>
                </a:solidFill>
                <a:latin typeface="Arial"/>
                <a:cs typeface="Arial"/>
              </a:rPr>
              <a:t>at 10</a:t>
            </a:r>
            <a:r>
              <a:rPr sz="2000" b="1" i="1" spc="-7" baseline="26000" dirty="0">
                <a:solidFill>
                  <a:srgbClr val="800000"/>
                </a:solidFill>
                <a:latin typeface="Arial"/>
                <a:cs typeface="Arial"/>
              </a:rPr>
              <a:t>0 </a:t>
            </a:r>
            <a:r>
              <a:rPr sz="2000" b="1" i="1" spc="-5" dirty="0">
                <a:solidFill>
                  <a:srgbClr val="800000"/>
                </a:solidFill>
                <a:latin typeface="Arial"/>
                <a:cs typeface="Arial"/>
              </a:rPr>
              <a:t>after TDC; this </a:t>
            </a:r>
            <a:r>
              <a:rPr sz="2000" b="1" i="1" spc="-10" dirty="0">
                <a:solidFill>
                  <a:srgbClr val="800000"/>
                </a:solidFill>
                <a:latin typeface="Arial"/>
                <a:cs typeface="Arial"/>
              </a:rPr>
              <a:t>is  </a:t>
            </a:r>
            <a:r>
              <a:rPr sz="2000" b="1" i="1" spc="-5" dirty="0">
                <a:solidFill>
                  <a:srgbClr val="800000"/>
                </a:solidFill>
                <a:latin typeface="Arial"/>
                <a:cs typeface="Arial"/>
              </a:rPr>
              <a:t>to </a:t>
            </a:r>
            <a:r>
              <a:rPr sz="2000" b="1" i="1" spc="-10" dirty="0">
                <a:solidFill>
                  <a:srgbClr val="800000"/>
                </a:solidFill>
                <a:latin typeface="Arial"/>
                <a:cs typeface="Arial"/>
              </a:rPr>
              <a:t>increase </a:t>
            </a:r>
            <a:r>
              <a:rPr sz="2000" b="1" i="1" spc="-5" dirty="0">
                <a:solidFill>
                  <a:srgbClr val="800000"/>
                </a:solidFill>
                <a:latin typeface="Arial"/>
                <a:cs typeface="Arial"/>
              </a:rPr>
              <a:t>the </a:t>
            </a:r>
            <a:r>
              <a:rPr sz="2000" b="1" i="1" spc="-10" dirty="0">
                <a:solidFill>
                  <a:srgbClr val="800000"/>
                </a:solidFill>
                <a:latin typeface="Arial"/>
                <a:cs typeface="Arial"/>
              </a:rPr>
              <a:t>volumetric</a:t>
            </a:r>
            <a:r>
              <a:rPr sz="2000" b="1" i="1" spc="50" dirty="0">
                <a:solidFill>
                  <a:srgbClr val="800000"/>
                </a:solidFill>
                <a:latin typeface="Arial"/>
                <a:cs typeface="Arial"/>
              </a:rPr>
              <a:t> </a:t>
            </a:r>
            <a:r>
              <a:rPr sz="2000" b="1" i="1" spc="-10" dirty="0">
                <a:solidFill>
                  <a:srgbClr val="800000"/>
                </a:solidFill>
                <a:latin typeface="Arial"/>
                <a:cs typeface="Arial"/>
              </a:rPr>
              <a:t>efficiency.</a:t>
            </a:r>
            <a:endParaRPr sz="20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3" name="object 3"/>
          <p:cNvSpPr txBox="1">
            <a:spLocks noGrp="1"/>
          </p:cNvSpPr>
          <p:nvPr>
            <p:ph type="title"/>
          </p:nvPr>
        </p:nvSpPr>
        <p:spPr>
          <a:xfrm>
            <a:off x="609600" y="1325456"/>
            <a:ext cx="7696200" cy="1189144"/>
          </a:xfrm>
          <a:prstGeom prst="rect">
            <a:avLst/>
          </a:prstGeom>
        </p:spPr>
        <p:txBody>
          <a:bodyPr vert="horz" wrap="square" lIns="0" tIns="0" rIns="0" bIns="0" rtlCol="0">
            <a:spAutoFit/>
          </a:bodyPr>
          <a:lstStyle/>
          <a:p>
            <a:pPr marL="12700" marR="5080" algn="just"/>
            <a:r>
              <a:rPr sz="2600" i="1" spc="-5" dirty="0">
                <a:solidFill>
                  <a:srgbClr val="800000"/>
                </a:solidFill>
                <a:latin typeface="Arial"/>
                <a:cs typeface="Arial"/>
              </a:rPr>
              <a:t>Valve Overlap: </a:t>
            </a:r>
            <a:r>
              <a:rPr sz="2600" i="1" spc="-5" dirty="0">
                <a:latin typeface="Arial"/>
                <a:cs typeface="Arial"/>
              </a:rPr>
              <a:t>The time during which both  the valves (inlet and exhaust) remain open  at the  same</a:t>
            </a:r>
            <a:r>
              <a:rPr sz="2600" i="1" spc="-20" dirty="0">
                <a:latin typeface="Arial"/>
                <a:cs typeface="Arial"/>
              </a:rPr>
              <a:t> </a:t>
            </a:r>
            <a:r>
              <a:rPr sz="2600" i="1" spc="-5" dirty="0">
                <a:latin typeface="Arial"/>
                <a:cs typeface="Arial"/>
              </a:rPr>
              <a:t>instant.</a:t>
            </a:r>
            <a:endParaRPr sz="2600" dirty="0">
              <a:latin typeface="Arial"/>
              <a:cs typeface="Arial"/>
            </a:endParaRPr>
          </a:p>
        </p:txBody>
      </p:sp>
      <p:sp>
        <p:nvSpPr>
          <p:cNvPr id="4" name="object 4"/>
          <p:cNvSpPr txBox="1"/>
          <p:nvPr/>
        </p:nvSpPr>
        <p:spPr>
          <a:xfrm>
            <a:off x="3307715" y="479425"/>
            <a:ext cx="1500505" cy="368935"/>
          </a:xfrm>
          <a:prstGeom prst="rect">
            <a:avLst/>
          </a:prstGeom>
        </p:spPr>
        <p:txBody>
          <a:bodyPr vert="horz" wrap="square" lIns="0" tIns="0" rIns="0" bIns="0" rtlCol="0">
            <a:spAutoFit/>
          </a:bodyPr>
          <a:lstStyle/>
          <a:p>
            <a:pPr marL="12700"/>
            <a:r>
              <a:rPr sz="2400" b="1" i="1" spc="-5" dirty="0">
                <a:solidFill>
                  <a:srgbClr val="33339A"/>
                </a:solidFill>
                <a:latin typeface="Arial"/>
                <a:cs typeface="Arial"/>
              </a:rPr>
              <a:t>Remark</a:t>
            </a:r>
            <a:endParaRPr sz="2400" dirty="0">
              <a:latin typeface="Arial"/>
              <a:cs typeface="Arial"/>
            </a:endParaRPr>
          </a:p>
        </p:txBody>
      </p:sp>
      <p:sp>
        <p:nvSpPr>
          <p:cNvPr id="5" name="object 5"/>
          <p:cNvSpPr txBox="1"/>
          <p:nvPr/>
        </p:nvSpPr>
        <p:spPr>
          <a:xfrm>
            <a:off x="533400" y="3007831"/>
            <a:ext cx="8077200" cy="2723823"/>
          </a:xfrm>
          <a:prstGeom prst="rect">
            <a:avLst/>
          </a:prstGeom>
        </p:spPr>
        <p:txBody>
          <a:bodyPr vert="horz" wrap="square" lIns="0" tIns="0" rIns="0" bIns="0" rtlCol="0">
            <a:spAutoFit/>
          </a:bodyPr>
          <a:lstStyle/>
          <a:p>
            <a:pPr marL="12700" marR="5080"/>
            <a:r>
              <a:rPr sz="2500" b="1" i="1" dirty="0">
                <a:solidFill>
                  <a:srgbClr val="33339A"/>
                </a:solidFill>
                <a:latin typeface="Arial"/>
                <a:cs typeface="Arial"/>
              </a:rPr>
              <a:t>The values quoted in the actual valve</a:t>
            </a:r>
            <a:r>
              <a:rPr sz="2500" b="1" i="1" spc="-65" dirty="0">
                <a:solidFill>
                  <a:srgbClr val="33339A"/>
                </a:solidFill>
                <a:latin typeface="Arial"/>
                <a:cs typeface="Arial"/>
              </a:rPr>
              <a:t> </a:t>
            </a:r>
            <a:r>
              <a:rPr sz="2500" b="1" i="1" dirty="0">
                <a:solidFill>
                  <a:srgbClr val="33339A"/>
                </a:solidFill>
                <a:latin typeface="Arial"/>
                <a:cs typeface="Arial"/>
              </a:rPr>
              <a:t>timing  </a:t>
            </a:r>
            <a:r>
              <a:rPr sz="2500" b="1" i="1" spc="-5" dirty="0">
                <a:solidFill>
                  <a:srgbClr val="33339A"/>
                </a:solidFill>
                <a:latin typeface="Arial"/>
                <a:cs typeface="Arial"/>
              </a:rPr>
              <a:t>diagrams are the typical values, </a:t>
            </a:r>
            <a:r>
              <a:rPr sz="2500" b="1" i="1" spc="-5" dirty="0">
                <a:solidFill>
                  <a:srgbClr val="800000"/>
                </a:solidFill>
                <a:latin typeface="Arial"/>
                <a:cs typeface="Arial"/>
              </a:rPr>
              <a:t>and may  vary from engine to</a:t>
            </a:r>
            <a:r>
              <a:rPr sz="2500" b="1" i="1" spc="-40" dirty="0">
                <a:solidFill>
                  <a:srgbClr val="800000"/>
                </a:solidFill>
                <a:latin typeface="Arial"/>
                <a:cs typeface="Arial"/>
              </a:rPr>
              <a:t> </a:t>
            </a:r>
            <a:r>
              <a:rPr sz="2500" b="1" i="1" spc="-5" dirty="0">
                <a:solidFill>
                  <a:srgbClr val="800000"/>
                </a:solidFill>
                <a:latin typeface="Arial"/>
                <a:cs typeface="Arial"/>
              </a:rPr>
              <a:t>engine.</a:t>
            </a:r>
            <a:endParaRPr sz="2500" dirty="0">
              <a:latin typeface="Arial"/>
              <a:cs typeface="Arial"/>
            </a:endParaRPr>
          </a:p>
          <a:p>
            <a:pPr>
              <a:spcBef>
                <a:spcPts val="45"/>
              </a:spcBef>
            </a:pPr>
            <a:endParaRPr sz="3700" dirty="0">
              <a:latin typeface="Times New Roman"/>
              <a:cs typeface="Times New Roman"/>
            </a:endParaRPr>
          </a:p>
          <a:p>
            <a:pPr marL="88900" marR="140970" algn="just">
              <a:lnSpc>
                <a:spcPts val="2560"/>
              </a:lnSpc>
            </a:pPr>
            <a:r>
              <a:rPr sz="2500" b="1" i="1" spc="-5" dirty="0">
                <a:latin typeface="Arial"/>
                <a:cs typeface="Arial"/>
              </a:rPr>
              <a:t>For HIGH SPEED engines, </a:t>
            </a:r>
            <a:r>
              <a:rPr sz="2500" b="1" i="1" spc="-5" dirty="0">
                <a:solidFill>
                  <a:srgbClr val="33339A"/>
                </a:solidFill>
                <a:latin typeface="Arial"/>
                <a:cs typeface="Arial"/>
              </a:rPr>
              <a:t>higher values  of angles </a:t>
            </a:r>
            <a:r>
              <a:rPr sz="2500" b="1" i="1" spc="-5" dirty="0">
                <a:latin typeface="Arial"/>
                <a:cs typeface="Arial"/>
              </a:rPr>
              <a:t>are desirable to take into  account the short time</a:t>
            </a:r>
            <a:r>
              <a:rPr sz="2500" b="1" i="1" spc="-40" dirty="0">
                <a:latin typeface="Arial"/>
                <a:cs typeface="Arial"/>
              </a:rPr>
              <a:t> </a:t>
            </a:r>
            <a:r>
              <a:rPr sz="2500" b="1" i="1" spc="-5" dirty="0">
                <a:latin typeface="Arial"/>
                <a:cs typeface="Arial"/>
              </a:rPr>
              <a:t>interval.</a:t>
            </a:r>
            <a:endParaRPr sz="25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04800"/>
            <a:ext cx="8382000" cy="5638800"/>
          </a:xfrm>
          <a:prstGeom prst="rect">
            <a:avLst/>
          </a:prstGeom>
          <a:blipFill>
            <a:blip r:embed="rId1" cstate="print">
              <a:lum bright="-10000" contrast="10000"/>
            </a:blip>
            <a:stretch>
              <a:fillRect/>
            </a:stretch>
          </a:blipFill>
        </p:spPr>
        <p:txBody>
          <a:bodyPr wrap="square" lIns="0" tIns="0" rIns="0" bIns="0" rtlCol="0"/>
          <a:lstStyle/>
          <a:p/>
        </p:txBody>
      </p:sp>
      <p:sp>
        <p:nvSpPr>
          <p:cNvPr id="3" name="object 3"/>
          <p:cNvSpPr txBox="1"/>
          <p:nvPr/>
        </p:nvSpPr>
        <p:spPr>
          <a:xfrm>
            <a:off x="2436472" y="5932113"/>
            <a:ext cx="4580278" cy="786765"/>
          </a:xfrm>
          <a:prstGeom prst="rect">
            <a:avLst/>
          </a:prstGeom>
        </p:spPr>
        <p:txBody>
          <a:bodyPr vert="horz" wrap="square" lIns="0" tIns="0" rIns="0" bIns="0" rtlCol="0">
            <a:spAutoFit/>
          </a:bodyPr>
          <a:lstStyle/>
          <a:p>
            <a:pPr marL="153035" marR="5080" indent="-140970">
              <a:lnSpc>
                <a:spcPts val="2045"/>
              </a:lnSpc>
            </a:pPr>
            <a:r>
              <a:rPr lang="" sz="2000" b="1" i="1" spc="-10" dirty="0">
                <a:ln w="22225">
                  <a:solidFill>
                    <a:schemeClr val="accent2"/>
                  </a:solidFill>
                  <a:prstDash val="solid"/>
                </a:ln>
                <a:solidFill>
                  <a:schemeClr val="accent2">
                    <a:lumMod val="40000"/>
                    <a:lumOff val="60000"/>
                  </a:schemeClr>
                </a:solidFill>
                <a:effectLst/>
                <a:latin typeface="Arial"/>
                <a:cs typeface="Arial"/>
              </a:rPr>
              <a:t>Valve </a:t>
            </a:r>
            <a:r>
              <a:rPr sz="2000" b="1" i="1" spc="-5" dirty="0">
                <a:ln w="22225">
                  <a:solidFill>
                    <a:schemeClr val="accent2"/>
                  </a:solidFill>
                  <a:prstDash val="solid"/>
                </a:ln>
                <a:solidFill>
                  <a:schemeClr val="accent2">
                    <a:lumMod val="40000"/>
                    <a:lumOff val="60000"/>
                  </a:schemeClr>
                </a:solidFill>
                <a:effectLst/>
                <a:latin typeface="Arial"/>
                <a:cs typeface="Arial"/>
              </a:rPr>
              <a:t>Timing for Low and High </a:t>
            </a:r>
            <a:r>
              <a:rPr sz="2000" b="1" i="1" spc="-10" dirty="0">
                <a:ln w="22225">
                  <a:solidFill>
                    <a:schemeClr val="accent2"/>
                  </a:solidFill>
                  <a:prstDash val="solid"/>
                </a:ln>
                <a:solidFill>
                  <a:schemeClr val="accent2">
                    <a:lumMod val="40000"/>
                    <a:lumOff val="60000"/>
                  </a:schemeClr>
                </a:solidFill>
                <a:effectLst/>
                <a:latin typeface="Arial"/>
                <a:cs typeface="Arial"/>
              </a:rPr>
              <a:t>Speed  </a:t>
            </a:r>
            <a:r>
              <a:rPr sz="2000" b="1" i="1" spc="-5" dirty="0">
                <a:ln w="22225">
                  <a:solidFill>
                    <a:schemeClr val="accent2"/>
                  </a:solidFill>
                  <a:prstDash val="solid"/>
                </a:ln>
                <a:solidFill>
                  <a:schemeClr val="accent2">
                    <a:lumMod val="40000"/>
                    <a:lumOff val="60000"/>
                  </a:schemeClr>
                </a:solidFill>
                <a:effectLst/>
                <a:latin typeface="Arial"/>
                <a:cs typeface="Arial"/>
              </a:rPr>
              <a:t>Four-Stroke Spark Ignition</a:t>
            </a:r>
            <a:r>
              <a:rPr sz="2000" b="1" i="1" spc="35" dirty="0">
                <a:ln w="22225">
                  <a:solidFill>
                    <a:schemeClr val="accent2"/>
                  </a:solidFill>
                  <a:prstDash val="solid"/>
                </a:ln>
                <a:solidFill>
                  <a:schemeClr val="accent2">
                    <a:lumMod val="40000"/>
                    <a:lumOff val="60000"/>
                  </a:schemeClr>
                </a:solidFill>
                <a:effectLst/>
                <a:latin typeface="Arial"/>
                <a:cs typeface="Arial"/>
              </a:rPr>
              <a:t> </a:t>
            </a:r>
            <a:r>
              <a:rPr sz="2000" b="1" i="1" spc="-5" dirty="0">
                <a:ln w="22225">
                  <a:solidFill>
                    <a:schemeClr val="accent2"/>
                  </a:solidFill>
                  <a:prstDash val="solid"/>
                </a:ln>
                <a:solidFill>
                  <a:schemeClr val="accent2">
                    <a:lumMod val="40000"/>
                    <a:lumOff val="60000"/>
                  </a:schemeClr>
                </a:solidFill>
                <a:effectLst/>
                <a:latin typeface="Arial"/>
                <a:cs typeface="Arial"/>
              </a:rPr>
              <a:t>Engines</a:t>
            </a:r>
            <a:endParaRPr sz="2000" b="1" i="1" spc="-5" dirty="0">
              <a:ln w="22225">
                <a:solidFill>
                  <a:schemeClr val="accent2"/>
                </a:solidFill>
                <a:prstDash val="solid"/>
              </a:ln>
              <a:solidFill>
                <a:schemeClr val="accent2">
                  <a:lumMod val="40000"/>
                  <a:lumOff val="60000"/>
                </a:schemeClr>
              </a:solidFill>
              <a:effectLst/>
              <a:latin typeface="Arial"/>
              <a:cs typeface="Arial"/>
            </a:endParaRPr>
          </a:p>
        </p:txBody>
      </p:sp>
      <p:sp>
        <p:nvSpPr>
          <p:cNvPr id="4" name="object 4"/>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609600"/>
            <a:ext cx="8458200" cy="4118087"/>
          </a:xfrm>
          <a:prstGeom prst="rect">
            <a:avLst/>
          </a:prstGeom>
          <a:blipFill>
            <a:blip r:embed="rId1" cstate="print">
              <a:lum bright="-10000" contrast="10000"/>
            </a:blip>
            <a:stretch>
              <a:fillRect/>
            </a:stretch>
          </a:blipFill>
        </p:spPr>
        <p:txBody>
          <a:bodyPr wrap="square" lIns="0" tIns="0" rIns="0" bIns="0" rtlCol="0"/>
          <a:lstStyle/>
          <a:p/>
        </p:txBody>
      </p:sp>
      <p:sp>
        <p:nvSpPr>
          <p:cNvPr id="3" name="object 3"/>
          <p:cNvSpPr txBox="1"/>
          <p:nvPr/>
        </p:nvSpPr>
        <p:spPr>
          <a:xfrm>
            <a:off x="1671645" y="5074665"/>
            <a:ext cx="5245701" cy="622064"/>
          </a:xfrm>
          <a:prstGeom prst="rect">
            <a:avLst/>
          </a:prstGeom>
        </p:spPr>
        <p:txBody>
          <a:bodyPr vert="horz" wrap="square" lIns="0" tIns="0" rIns="0" bIns="0" rtlCol="0">
            <a:spAutoFit/>
          </a:bodyPr>
          <a:lstStyle/>
          <a:p>
            <a:pPr marL="12700" marR="5080"/>
            <a:r>
              <a:rPr sz="2000" b="1" i="1" spc="-5" dirty="0">
                <a:ln w="22225">
                  <a:solidFill>
                    <a:schemeClr val="accent2"/>
                  </a:solidFill>
                  <a:prstDash val="solid"/>
                </a:ln>
                <a:solidFill>
                  <a:schemeClr val="accent2">
                    <a:lumMod val="40000"/>
                    <a:lumOff val="60000"/>
                  </a:schemeClr>
                </a:solidFill>
                <a:effectLst/>
                <a:latin typeface="Arial"/>
                <a:cs typeface="Arial"/>
              </a:rPr>
              <a:t>Sequence of Events in a Four-Stroke Spark  Ignition Engine – Pressure vs. Crank</a:t>
            </a:r>
            <a:r>
              <a:rPr sz="2000" b="1" i="1" spc="45" dirty="0">
                <a:ln w="22225">
                  <a:solidFill>
                    <a:schemeClr val="accent2"/>
                  </a:solidFill>
                  <a:prstDash val="solid"/>
                </a:ln>
                <a:solidFill>
                  <a:schemeClr val="accent2">
                    <a:lumMod val="40000"/>
                    <a:lumOff val="60000"/>
                  </a:schemeClr>
                </a:solidFill>
                <a:effectLst/>
                <a:latin typeface="Arial"/>
                <a:cs typeface="Arial"/>
              </a:rPr>
              <a:t> </a:t>
            </a:r>
            <a:r>
              <a:rPr sz="2000" b="1" i="1" spc="-5" dirty="0">
                <a:ln w="22225">
                  <a:solidFill>
                    <a:schemeClr val="accent2"/>
                  </a:solidFill>
                  <a:prstDash val="solid"/>
                </a:ln>
                <a:solidFill>
                  <a:schemeClr val="accent2">
                    <a:lumMod val="40000"/>
                    <a:lumOff val="60000"/>
                  </a:schemeClr>
                </a:solidFill>
                <a:effectLst/>
                <a:latin typeface="Arial"/>
                <a:cs typeface="Arial"/>
              </a:rPr>
              <a:t>Angle</a:t>
            </a:r>
            <a:endParaRPr sz="2000" b="1" i="1" spc="-5" dirty="0">
              <a:ln w="22225">
                <a:solidFill>
                  <a:schemeClr val="accent2"/>
                </a:solidFill>
                <a:prstDash val="solid"/>
              </a:ln>
              <a:solidFill>
                <a:schemeClr val="accent2">
                  <a:lumMod val="40000"/>
                  <a:lumOff val="60000"/>
                </a:schemeClr>
              </a:solidFill>
              <a:effectLst/>
              <a:latin typeface="Arial"/>
              <a:cs typeface="Arial"/>
            </a:endParaRPr>
          </a:p>
        </p:txBody>
      </p:sp>
      <p:sp>
        <p:nvSpPr>
          <p:cNvPr id="4" name="object 4"/>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2" name="object 2"/>
          <p:cNvSpPr txBox="1">
            <a:spLocks noGrp="1"/>
          </p:cNvSpPr>
          <p:nvPr>
            <p:ph type="title"/>
          </p:nvPr>
        </p:nvSpPr>
        <p:spPr>
          <a:xfrm>
            <a:off x="457200" y="-153888"/>
            <a:ext cx="8229600" cy="867426"/>
          </a:xfrm>
          <a:prstGeom prst="rect">
            <a:avLst/>
          </a:prstGeom>
        </p:spPr>
        <p:txBody>
          <a:bodyPr vert="horz" wrap="square" lIns="0" tIns="249437" rIns="0" bIns="0" rtlCol="0">
            <a:spAutoFit/>
          </a:bodyPr>
          <a:lstStyle/>
          <a:p>
            <a:pPr marL="988060"/>
            <a:r>
              <a:rPr sz="2000" spc="-5" dirty="0">
                <a:solidFill>
                  <a:srgbClr val="800000"/>
                </a:solidFill>
                <a:latin typeface="Arial"/>
                <a:cs typeface="Arial"/>
              </a:rPr>
              <a:t>p-V </a:t>
            </a:r>
            <a:r>
              <a:rPr sz="2000" spc="-10" dirty="0">
                <a:solidFill>
                  <a:srgbClr val="800000"/>
                </a:solidFill>
                <a:latin typeface="Arial"/>
                <a:cs typeface="Arial"/>
              </a:rPr>
              <a:t>diagram </a:t>
            </a:r>
            <a:r>
              <a:rPr sz="2000" spc="-5" dirty="0">
                <a:solidFill>
                  <a:srgbClr val="800000"/>
                </a:solidFill>
                <a:latin typeface="Arial"/>
                <a:cs typeface="Arial"/>
              </a:rPr>
              <a:t>of a Four </a:t>
            </a:r>
            <a:r>
              <a:rPr sz="2000" spc="-10" dirty="0">
                <a:solidFill>
                  <a:srgbClr val="800000"/>
                </a:solidFill>
                <a:latin typeface="Arial"/>
                <a:cs typeface="Arial"/>
              </a:rPr>
              <a:t>Stroke </a:t>
            </a:r>
            <a:r>
              <a:rPr sz="2000" spc="-5" dirty="0">
                <a:solidFill>
                  <a:srgbClr val="800000"/>
                </a:solidFill>
                <a:latin typeface="Arial"/>
                <a:cs typeface="Arial"/>
              </a:rPr>
              <a:t>SI </a:t>
            </a:r>
            <a:r>
              <a:rPr sz="2000" spc="-10" dirty="0">
                <a:solidFill>
                  <a:srgbClr val="800000"/>
                </a:solidFill>
                <a:latin typeface="Arial"/>
                <a:cs typeface="Arial"/>
              </a:rPr>
              <a:t>Engine </a:t>
            </a:r>
            <a:r>
              <a:rPr sz="2000" spc="-5" dirty="0">
                <a:solidFill>
                  <a:srgbClr val="800000"/>
                </a:solidFill>
                <a:latin typeface="Arial"/>
                <a:cs typeface="Arial"/>
              </a:rPr>
              <a:t>at</a:t>
            </a:r>
            <a:r>
              <a:rPr sz="2000" spc="70" dirty="0">
                <a:solidFill>
                  <a:srgbClr val="800000"/>
                </a:solidFill>
                <a:latin typeface="Arial"/>
                <a:cs typeface="Arial"/>
              </a:rPr>
              <a:t> </a:t>
            </a:r>
            <a:r>
              <a:rPr sz="2000" spc="-10" dirty="0" smtClean="0">
                <a:solidFill>
                  <a:srgbClr val="800000"/>
                </a:solidFill>
                <a:latin typeface="Arial"/>
                <a:cs typeface="Arial"/>
              </a:rPr>
              <a:t>W</a:t>
            </a:r>
            <a:r>
              <a:rPr lang="en-US" sz="2000" spc="-10" dirty="0" smtClean="0">
                <a:solidFill>
                  <a:srgbClr val="800000"/>
                </a:solidFill>
                <a:latin typeface="Arial"/>
                <a:cs typeface="Arial"/>
              </a:rPr>
              <a:t>ide open throttle</a:t>
            </a:r>
            <a:endParaRPr sz="2000" dirty="0">
              <a:latin typeface="Arial"/>
              <a:cs typeface="Arial"/>
            </a:endParaRPr>
          </a:p>
        </p:txBody>
      </p:sp>
      <p:sp>
        <p:nvSpPr>
          <p:cNvPr id="3" name="object 3"/>
          <p:cNvSpPr txBox="1"/>
          <p:nvPr/>
        </p:nvSpPr>
        <p:spPr>
          <a:xfrm>
            <a:off x="678287" y="1097535"/>
            <a:ext cx="7463566" cy="316131"/>
          </a:xfrm>
          <a:prstGeom prst="rect">
            <a:avLst/>
          </a:prstGeom>
        </p:spPr>
        <p:txBody>
          <a:bodyPr vert="horz" wrap="square" lIns="0" tIns="0" rIns="0" bIns="0" rtlCol="0">
            <a:spAutoFit/>
          </a:bodyPr>
          <a:lstStyle/>
          <a:p>
            <a:pPr marL="12700"/>
            <a:r>
              <a:rPr sz="2000" spc="-5" dirty="0">
                <a:latin typeface="Arial"/>
                <a:cs typeface="Arial"/>
              </a:rPr>
              <a:t>The </a:t>
            </a:r>
            <a:r>
              <a:rPr sz="2000" spc="-10" dirty="0">
                <a:latin typeface="Arial"/>
                <a:cs typeface="Arial"/>
              </a:rPr>
              <a:t>pressure </a:t>
            </a:r>
            <a:r>
              <a:rPr sz="2000" spc="-5" dirty="0">
                <a:latin typeface="Arial"/>
                <a:cs typeface="Arial"/>
              </a:rPr>
              <a:t>at the </a:t>
            </a:r>
            <a:r>
              <a:rPr sz="2000" spc="-10" dirty="0">
                <a:latin typeface="Arial"/>
                <a:cs typeface="Arial"/>
              </a:rPr>
              <a:t>intake </a:t>
            </a:r>
            <a:r>
              <a:rPr sz="2000" spc="-5" dirty="0">
                <a:latin typeface="Arial"/>
                <a:cs typeface="Arial"/>
              </a:rPr>
              <a:t>port is just below atmospheric</a:t>
            </a:r>
            <a:r>
              <a:rPr sz="2000" spc="105" dirty="0">
                <a:latin typeface="Arial"/>
                <a:cs typeface="Arial"/>
              </a:rPr>
              <a:t> </a:t>
            </a:r>
            <a:r>
              <a:rPr sz="2000" spc="-5" dirty="0">
                <a:latin typeface="Arial"/>
                <a:cs typeface="Arial"/>
              </a:rPr>
              <a:t>pressure</a:t>
            </a:r>
            <a:endParaRPr sz="2000" dirty="0">
              <a:latin typeface="Arial"/>
              <a:cs typeface="Arial"/>
            </a:endParaRPr>
          </a:p>
        </p:txBody>
      </p:sp>
      <p:sp>
        <p:nvSpPr>
          <p:cNvPr id="4" name="object 4"/>
          <p:cNvSpPr txBox="1"/>
          <p:nvPr/>
        </p:nvSpPr>
        <p:spPr>
          <a:xfrm>
            <a:off x="983935" y="4419600"/>
            <a:ext cx="7024833" cy="1691554"/>
          </a:xfrm>
          <a:prstGeom prst="rect">
            <a:avLst/>
          </a:prstGeom>
        </p:spPr>
        <p:txBody>
          <a:bodyPr vert="horz" wrap="square" lIns="0" tIns="0" rIns="0" bIns="0" rtlCol="0">
            <a:spAutoFit/>
          </a:bodyPr>
          <a:lstStyle/>
          <a:p>
            <a:pPr marL="12700" marR="5080" algn="just"/>
            <a:r>
              <a:rPr sz="2200" b="1" dirty="0">
                <a:latin typeface="Arial"/>
                <a:cs typeface="Arial"/>
              </a:rPr>
              <a:t>The upper loop consists of compression and power  strokes and the area represents positive indicated  </a:t>
            </a:r>
            <a:r>
              <a:rPr sz="2200" b="1" spc="-5" dirty="0">
                <a:latin typeface="Arial"/>
                <a:cs typeface="Arial"/>
              </a:rPr>
              <a:t>work. </a:t>
            </a:r>
            <a:r>
              <a:rPr sz="2200" b="1" dirty="0">
                <a:solidFill>
                  <a:srgbClr val="33339A"/>
                </a:solidFill>
                <a:latin typeface="Arial"/>
                <a:cs typeface="Arial"/>
              </a:rPr>
              <a:t>The lower loop indicates negative work of the  intake and exhaust stroke. This is called indicated  pumping</a:t>
            </a:r>
            <a:r>
              <a:rPr sz="2200" b="1" spc="-80" dirty="0">
                <a:solidFill>
                  <a:srgbClr val="33339A"/>
                </a:solidFill>
                <a:latin typeface="Arial"/>
                <a:cs typeface="Arial"/>
              </a:rPr>
              <a:t> </a:t>
            </a:r>
            <a:r>
              <a:rPr sz="2200" b="1" dirty="0">
                <a:solidFill>
                  <a:srgbClr val="33339A"/>
                </a:solidFill>
                <a:latin typeface="Arial"/>
                <a:cs typeface="Arial"/>
              </a:rPr>
              <a:t>work.</a:t>
            </a:r>
            <a:endParaRPr sz="2200" dirty="0">
              <a:latin typeface="Arial"/>
              <a:cs typeface="Arial"/>
            </a:endParaRPr>
          </a:p>
        </p:txBody>
      </p:sp>
      <p:sp>
        <p:nvSpPr>
          <p:cNvPr id="5" name="object 5"/>
          <p:cNvSpPr/>
          <p:nvPr/>
        </p:nvSpPr>
        <p:spPr>
          <a:xfrm>
            <a:off x="0" y="1828800"/>
            <a:ext cx="3425689" cy="235152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53" y="2039299"/>
            <a:ext cx="1152552" cy="810085"/>
          </a:xfrm>
          <a:custGeom>
            <a:avLst/>
            <a:gdLst/>
            <a:ahLst/>
            <a:cxnLst/>
            <a:rect l="l" t="t" r="r" b="b"/>
            <a:pathLst>
              <a:path w="1149350" h="807085">
                <a:moveTo>
                  <a:pt x="0" y="0"/>
                </a:moveTo>
                <a:lnTo>
                  <a:pt x="0" y="806957"/>
                </a:lnTo>
                <a:lnTo>
                  <a:pt x="1149095" y="806957"/>
                </a:lnTo>
                <a:lnTo>
                  <a:pt x="1149095" y="0"/>
                </a:lnTo>
                <a:lnTo>
                  <a:pt x="0" y="0"/>
                </a:lnTo>
                <a:close/>
              </a:path>
            </a:pathLst>
          </a:custGeom>
          <a:solidFill>
            <a:srgbClr val="FFFFCC"/>
          </a:solidFill>
        </p:spPr>
        <p:txBody>
          <a:bodyPr wrap="square" lIns="0" tIns="0" rIns="0" bIns="0" rtlCol="0"/>
          <a:lstStyle/>
          <a:p/>
        </p:txBody>
      </p:sp>
      <p:sp>
        <p:nvSpPr>
          <p:cNvPr id="7" name="object 7"/>
          <p:cNvSpPr/>
          <p:nvPr/>
        </p:nvSpPr>
        <p:spPr>
          <a:xfrm>
            <a:off x="253" y="2039299"/>
            <a:ext cx="1152552" cy="810085"/>
          </a:xfrm>
          <a:custGeom>
            <a:avLst/>
            <a:gdLst/>
            <a:ahLst/>
            <a:cxnLst/>
            <a:rect l="l" t="t" r="r" b="b"/>
            <a:pathLst>
              <a:path w="1149350" h="807085">
                <a:moveTo>
                  <a:pt x="1149096" y="806957"/>
                </a:moveTo>
                <a:lnTo>
                  <a:pt x="1149096" y="0"/>
                </a:lnTo>
                <a:lnTo>
                  <a:pt x="0" y="0"/>
                </a:lnTo>
                <a:lnTo>
                  <a:pt x="0" y="806957"/>
                </a:lnTo>
                <a:lnTo>
                  <a:pt x="1149096" y="806957"/>
                </a:lnTo>
                <a:close/>
              </a:path>
            </a:pathLst>
          </a:custGeom>
          <a:ln w="9144">
            <a:solidFill>
              <a:srgbClr val="FFFFCC"/>
            </a:solidFill>
          </a:ln>
        </p:spPr>
        <p:txBody>
          <a:bodyPr wrap="square" lIns="0" tIns="0" rIns="0" bIns="0" rtlCol="0"/>
          <a:lstStyle/>
          <a:p/>
        </p:txBody>
      </p:sp>
      <p:sp>
        <p:nvSpPr>
          <p:cNvPr id="8" name="object 8"/>
          <p:cNvSpPr/>
          <p:nvPr/>
        </p:nvSpPr>
        <p:spPr>
          <a:xfrm>
            <a:off x="867534" y="2457662"/>
            <a:ext cx="282089" cy="1275"/>
          </a:xfrm>
          <a:custGeom>
            <a:avLst/>
            <a:gdLst/>
            <a:ahLst/>
            <a:cxnLst/>
            <a:rect l="l" t="t" r="r" b="b"/>
            <a:pathLst>
              <a:path w="281305" h="1269">
                <a:moveTo>
                  <a:pt x="0" y="762"/>
                </a:moveTo>
                <a:lnTo>
                  <a:pt x="281178" y="0"/>
                </a:lnTo>
              </a:path>
            </a:pathLst>
          </a:custGeom>
          <a:ln w="38100">
            <a:solidFill>
              <a:srgbClr val="000000"/>
            </a:solidFill>
          </a:ln>
        </p:spPr>
        <p:txBody>
          <a:bodyPr wrap="square" lIns="0" tIns="0" rIns="0" bIns="0" rtlCol="0"/>
          <a:lstStyle/>
          <a:p/>
        </p:txBody>
      </p:sp>
      <p:sp>
        <p:nvSpPr>
          <p:cNvPr id="9" name="object 9"/>
          <p:cNvSpPr/>
          <p:nvPr/>
        </p:nvSpPr>
        <p:spPr>
          <a:xfrm>
            <a:off x="986737" y="2428599"/>
            <a:ext cx="56036" cy="50989"/>
          </a:xfrm>
          <a:custGeom>
            <a:avLst/>
            <a:gdLst/>
            <a:ahLst/>
            <a:cxnLst/>
            <a:rect l="l" t="t" r="r" b="b"/>
            <a:pathLst>
              <a:path w="55880" h="50800">
                <a:moveTo>
                  <a:pt x="55625" y="25146"/>
                </a:moveTo>
                <a:lnTo>
                  <a:pt x="53363" y="15109"/>
                </a:lnTo>
                <a:lnTo>
                  <a:pt x="47243" y="7143"/>
                </a:lnTo>
                <a:lnTo>
                  <a:pt x="38266" y="1893"/>
                </a:lnTo>
                <a:lnTo>
                  <a:pt x="27431" y="0"/>
                </a:lnTo>
                <a:lnTo>
                  <a:pt x="16716" y="1893"/>
                </a:lnTo>
                <a:lnTo>
                  <a:pt x="8000" y="7143"/>
                </a:lnTo>
                <a:lnTo>
                  <a:pt x="2143" y="15109"/>
                </a:lnTo>
                <a:lnTo>
                  <a:pt x="0" y="25146"/>
                </a:lnTo>
                <a:lnTo>
                  <a:pt x="2143" y="34861"/>
                </a:lnTo>
                <a:lnTo>
                  <a:pt x="8000" y="42862"/>
                </a:lnTo>
                <a:lnTo>
                  <a:pt x="16716" y="48291"/>
                </a:lnTo>
                <a:lnTo>
                  <a:pt x="27431" y="50292"/>
                </a:lnTo>
                <a:lnTo>
                  <a:pt x="38266" y="48291"/>
                </a:lnTo>
                <a:lnTo>
                  <a:pt x="47243" y="42862"/>
                </a:lnTo>
                <a:lnTo>
                  <a:pt x="53363" y="34861"/>
                </a:lnTo>
                <a:lnTo>
                  <a:pt x="55625" y="25146"/>
                </a:lnTo>
                <a:close/>
              </a:path>
            </a:pathLst>
          </a:custGeom>
          <a:solidFill>
            <a:srgbClr val="FFFFCC"/>
          </a:solidFill>
        </p:spPr>
        <p:txBody>
          <a:bodyPr wrap="square" lIns="0" tIns="0" rIns="0" bIns="0" rtlCol="0"/>
          <a:lstStyle/>
          <a:p/>
        </p:txBody>
      </p:sp>
      <p:sp>
        <p:nvSpPr>
          <p:cNvPr id="10" name="object 10"/>
          <p:cNvSpPr/>
          <p:nvPr/>
        </p:nvSpPr>
        <p:spPr>
          <a:xfrm>
            <a:off x="986737" y="2428599"/>
            <a:ext cx="56036" cy="50989"/>
          </a:xfrm>
          <a:custGeom>
            <a:avLst/>
            <a:gdLst/>
            <a:ahLst/>
            <a:cxnLst/>
            <a:rect l="l" t="t" r="r" b="b"/>
            <a:pathLst>
              <a:path w="55880" h="50800">
                <a:moveTo>
                  <a:pt x="55625" y="25146"/>
                </a:moveTo>
                <a:lnTo>
                  <a:pt x="53363" y="15109"/>
                </a:lnTo>
                <a:lnTo>
                  <a:pt x="47243" y="7143"/>
                </a:lnTo>
                <a:lnTo>
                  <a:pt x="38266" y="1893"/>
                </a:lnTo>
                <a:lnTo>
                  <a:pt x="27431" y="0"/>
                </a:lnTo>
                <a:lnTo>
                  <a:pt x="16716" y="1893"/>
                </a:lnTo>
                <a:lnTo>
                  <a:pt x="8000" y="7143"/>
                </a:lnTo>
                <a:lnTo>
                  <a:pt x="2143" y="15109"/>
                </a:lnTo>
                <a:lnTo>
                  <a:pt x="0" y="25146"/>
                </a:lnTo>
                <a:lnTo>
                  <a:pt x="2143" y="34861"/>
                </a:lnTo>
                <a:lnTo>
                  <a:pt x="8000" y="42862"/>
                </a:lnTo>
                <a:lnTo>
                  <a:pt x="16716" y="48291"/>
                </a:lnTo>
                <a:lnTo>
                  <a:pt x="27431" y="50292"/>
                </a:lnTo>
                <a:lnTo>
                  <a:pt x="38266" y="48291"/>
                </a:lnTo>
                <a:lnTo>
                  <a:pt x="47243" y="42862"/>
                </a:lnTo>
                <a:lnTo>
                  <a:pt x="53363" y="34861"/>
                </a:lnTo>
                <a:lnTo>
                  <a:pt x="55625" y="25146"/>
                </a:lnTo>
                <a:close/>
              </a:path>
            </a:pathLst>
          </a:custGeom>
          <a:ln w="9143">
            <a:solidFill>
              <a:srgbClr val="000000"/>
            </a:solidFill>
          </a:ln>
        </p:spPr>
        <p:txBody>
          <a:bodyPr wrap="square" lIns="0" tIns="0" rIns="0" bIns="0" rtlCol="0"/>
          <a:lstStyle/>
          <a:p/>
        </p:txBody>
      </p:sp>
      <p:sp>
        <p:nvSpPr>
          <p:cNvPr id="11" name="object 11"/>
          <p:cNvSpPr/>
          <p:nvPr/>
        </p:nvSpPr>
        <p:spPr>
          <a:xfrm>
            <a:off x="840788" y="2606805"/>
            <a:ext cx="846903" cy="0"/>
          </a:xfrm>
          <a:custGeom>
            <a:avLst/>
            <a:gdLst/>
            <a:ahLst/>
            <a:cxnLst/>
            <a:rect l="l" t="t" r="r" b="b"/>
            <a:pathLst>
              <a:path w="844550">
                <a:moveTo>
                  <a:pt x="844296" y="0"/>
                </a:moveTo>
                <a:lnTo>
                  <a:pt x="0" y="0"/>
                </a:lnTo>
              </a:path>
            </a:pathLst>
          </a:custGeom>
          <a:ln w="19050">
            <a:solidFill>
              <a:srgbClr val="000000"/>
            </a:solidFill>
          </a:ln>
        </p:spPr>
        <p:txBody>
          <a:bodyPr wrap="square" lIns="0" tIns="0" rIns="0" bIns="0" rtlCol="0"/>
          <a:lstStyle/>
          <a:p/>
        </p:txBody>
      </p:sp>
      <p:sp>
        <p:nvSpPr>
          <p:cNvPr id="12" name="object 12"/>
          <p:cNvSpPr/>
          <p:nvPr/>
        </p:nvSpPr>
        <p:spPr>
          <a:xfrm>
            <a:off x="854543" y="2302400"/>
            <a:ext cx="847539" cy="0"/>
          </a:xfrm>
          <a:custGeom>
            <a:avLst/>
            <a:gdLst/>
            <a:ahLst/>
            <a:cxnLst/>
            <a:rect l="l" t="t" r="r" b="b"/>
            <a:pathLst>
              <a:path w="845185">
                <a:moveTo>
                  <a:pt x="845057" y="0"/>
                </a:moveTo>
                <a:lnTo>
                  <a:pt x="0" y="0"/>
                </a:lnTo>
              </a:path>
            </a:pathLst>
          </a:custGeom>
          <a:ln w="19050">
            <a:solidFill>
              <a:srgbClr val="000000"/>
            </a:solidFill>
          </a:ln>
        </p:spPr>
        <p:txBody>
          <a:bodyPr wrap="square" lIns="0" tIns="0" rIns="0" bIns="0" rtlCol="0"/>
          <a:lstStyle/>
          <a:p/>
        </p:txBody>
      </p:sp>
      <p:sp>
        <p:nvSpPr>
          <p:cNvPr id="13" name="object 13"/>
          <p:cNvSpPr/>
          <p:nvPr/>
        </p:nvSpPr>
        <p:spPr>
          <a:xfrm>
            <a:off x="4572001" y="1669885"/>
            <a:ext cx="3225360" cy="2756457"/>
          </a:xfrm>
          <a:prstGeom prst="rect">
            <a:avLst/>
          </a:prstGeom>
          <a:blipFill>
            <a:blip r:embed="rId2" cstate="print"/>
            <a:stretch>
              <a:fillRect/>
            </a:stretch>
          </a:blipFill>
        </p:spPr>
        <p:txBody>
          <a:bodyPr wrap="square" lIns="0" tIns="0" rIns="0" bIns="0" rtlCol="0"/>
          <a:lstStyle/>
          <a:p/>
        </p:txBody>
      </p:sp>
      <p:sp>
        <p:nvSpPr>
          <p:cNvPr id="14" name="object 14"/>
          <p:cNvSpPr/>
          <p:nvPr/>
        </p:nvSpPr>
        <p:spPr>
          <a:xfrm>
            <a:off x="4877650" y="3811416"/>
            <a:ext cx="939234" cy="0"/>
          </a:xfrm>
          <a:custGeom>
            <a:avLst/>
            <a:gdLst/>
            <a:ahLst/>
            <a:cxnLst/>
            <a:rect l="l" t="t" r="r" b="b"/>
            <a:pathLst>
              <a:path w="936625">
                <a:moveTo>
                  <a:pt x="936498" y="0"/>
                </a:moveTo>
                <a:lnTo>
                  <a:pt x="0" y="0"/>
                </a:lnTo>
              </a:path>
            </a:pathLst>
          </a:custGeom>
          <a:ln w="12954">
            <a:solidFill>
              <a:srgbClr val="FF0000"/>
            </a:solidFill>
            <a:prstDash val="dash"/>
          </a:ln>
        </p:spPr>
        <p:txBody>
          <a:bodyPr wrap="square" lIns="0" tIns="0" rIns="0" bIns="0" rtlCol="0"/>
          <a:lstStyle/>
          <a:p/>
        </p:txBody>
      </p:sp>
      <p:sp>
        <p:nvSpPr>
          <p:cNvPr id="15" name="object 15"/>
          <p:cNvSpPr txBox="1"/>
          <p:nvPr/>
        </p:nvSpPr>
        <p:spPr>
          <a:xfrm>
            <a:off x="4040426" y="3749974"/>
            <a:ext cx="450196" cy="218008"/>
          </a:xfrm>
          <a:prstGeom prst="rect">
            <a:avLst/>
          </a:prstGeom>
        </p:spPr>
        <p:txBody>
          <a:bodyPr vert="horz" wrap="square" lIns="0" tIns="0" rIns="0" bIns="0" rtlCol="0">
            <a:spAutoFit/>
          </a:bodyPr>
          <a:lstStyle/>
          <a:p>
            <a:pPr marL="12700">
              <a:lnSpc>
                <a:spcPts val="1675"/>
              </a:lnSpc>
            </a:pPr>
            <a:r>
              <a:rPr sz="2100" spc="-7" baseline="16000" dirty="0">
                <a:latin typeface="Arial"/>
                <a:cs typeface="Arial"/>
              </a:rPr>
              <a:t>P</a:t>
            </a:r>
            <a:r>
              <a:rPr sz="900" spc="-5" dirty="0">
                <a:latin typeface="Arial"/>
                <a:cs typeface="Arial"/>
              </a:rPr>
              <a:t>intake</a:t>
            </a:r>
            <a:endParaRPr sz="900" dirty="0">
              <a:latin typeface="Arial"/>
              <a:cs typeface="Arial"/>
            </a:endParaRPr>
          </a:p>
        </p:txBody>
      </p:sp>
      <p:sp>
        <p:nvSpPr>
          <p:cNvPr id="16" name="object 16"/>
          <p:cNvSpPr/>
          <p:nvPr/>
        </p:nvSpPr>
        <p:spPr>
          <a:xfrm>
            <a:off x="1620195" y="2157083"/>
            <a:ext cx="0" cy="229450"/>
          </a:xfrm>
          <a:custGeom>
            <a:avLst/>
            <a:gdLst/>
            <a:ahLst/>
            <a:cxnLst/>
            <a:rect l="l" t="t" r="r" b="b"/>
            <a:pathLst>
              <a:path h="228600">
                <a:moveTo>
                  <a:pt x="0" y="0"/>
                </a:moveTo>
                <a:lnTo>
                  <a:pt x="0" y="228599"/>
                </a:lnTo>
              </a:path>
            </a:pathLst>
          </a:custGeom>
          <a:ln w="9144">
            <a:solidFill>
              <a:srgbClr val="000000"/>
            </a:solidFill>
          </a:ln>
        </p:spPr>
        <p:txBody>
          <a:bodyPr wrap="square" lIns="0" tIns="0" rIns="0" bIns="0" rtlCol="0"/>
          <a:lstStyle/>
          <a:p/>
        </p:txBody>
      </p:sp>
      <p:sp>
        <p:nvSpPr>
          <p:cNvPr id="17" name="object 17"/>
          <p:cNvSpPr/>
          <p:nvPr/>
        </p:nvSpPr>
        <p:spPr>
          <a:xfrm>
            <a:off x="854543" y="2165496"/>
            <a:ext cx="0" cy="229450"/>
          </a:xfrm>
          <a:custGeom>
            <a:avLst/>
            <a:gdLst/>
            <a:ahLst/>
            <a:cxnLst/>
            <a:rect l="l" t="t" r="r" b="b"/>
            <a:pathLst>
              <a:path h="228600">
                <a:moveTo>
                  <a:pt x="0" y="0"/>
                </a:moveTo>
                <a:lnTo>
                  <a:pt x="0" y="228600"/>
                </a:lnTo>
              </a:path>
            </a:pathLst>
          </a:custGeom>
          <a:ln w="9144">
            <a:solidFill>
              <a:srgbClr val="000000"/>
            </a:solidFill>
          </a:ln>
        </p:spPr>
        <p:txBody>
          <a:bodyPr wrap="square" lIns="0" tIns="0" rIns="0" bIns="0" rtlCol="0"/>
          <a:lstStyle/>
          <a:p/>
        </p:txBody>
      </p:sp>
      <p:sp>
        <p:nvSpPr>
          <p:cNvPr id="18" name="object 18"/>
          <p:cNvSpPr txBox="1"/>
          <p:nvPr/>
        </p:nvSpPr>
        <p:spPr>
          <a:xfrm>
            <a:off x="1552443" y="1988055"/>
            <a:ext cx="401164" cy="185472"/>
          </a:xfrm>
          <a:prstGeom prst="rect">
            <a:avLst/>
          </a:prstGeom>
        </p:spPr>
        <p:txBody>
          <a:bodyPr vert="horz" wrap="square" lIns="0" tIns="0" rIns="0" bIns="0" rtlCol="0">
            <a:spAutoFit/>
          </a:bodyPr>
          <a:lstStyle/>
          <a:p>
            <a:pPr marL="12700"/>
            <a:r>
              <a:rPr spc="-7" baseline="14000" dirty="0">
                <a:latin typeface="Arial"/>
                <a:cs typeface="Arial"/>
              </a:rPr>
              <a:t>P</a:t>
            </a:r>
            <a:r>
              <a:rPr sz="800" spc="-5" dirty="0">
                <a:latin typeface="Arial"/>
                <a:cs typeface="Arial"/>
              </a:rPr>
              <a:t>intake</a:t>
            </a:r>
            <a:endParaRPr sz="800" dirty="0">
              <a:latin typeface="Arial"/>
              <a:cs typeface="Arial"/>
            </a:endParaRPr>
          </a:p>
        </p:txBody>
      </p:sp>
      <p:sp>
        <p:nvSpPr>
          <p:cNvPr id="19" name="object 19"/>
          <p:cNvSpPr txBox="1"/>
          <p:nvPr/>
        </p:nvSpPr>
        <p:spPr>
          <a:xfrm>
            <a:off x="786791" y="1948283"/>
            <a:ext cx="184026" cy="184666"/>
          </a:xfrm>
          <a:prstGeom prst="rect">
            <a:avLst/>
          </a:prstGeom>
        </p:spPr>
        <p:txBody>
          <a:bodyPr vert="horz" wrap="square" lIns="0" tIns="0" rIns="0" bIns="0" rtlCol="0">
            <a:spAutoFit/>
          </a:bodyPr>
          <a:lstStyle/>
          <a:p>
            <a:pPr marL="12700"/>
            <a:r>
              <a:rPr sz="1200" spc="-5" dirty="0">
                <a:latin typeface="Arial"/>
                <a:cs typeface="Arial"/>
              </a:rPr>
              <a:t>P</a:t>
            </a:r>
            <a:r>
              <a:rPr sz="1200" spc="-7" baseline="-21000" dirty="0">
                <a:latin typeface="Arial"/>
                <a:cs typeface="Arial"/>
              </a:rPr>
              <a:t>o</a:t>
            </a:r>
            <a:endParaRPr sz="1200" baseline="-210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40170" y="1631643"/>
            <a:ext cx="3198617" cy="2855120"/>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449049" y="1250501"/>
            <a:ext cx="5129173" cy="622064"/>
          </a:xfrm>
          <a:prstGeom prst="rect">
            <a:avLst/>
          </a:prstGeom>
        </p:spPr>
        <p:txBody>
          <a:bodyPr vert="horz" wrap="square" lIns="0" tIns="0" rIns="0" bIns="0" rtlCol="0">
            <a:spAutoFit/>
          </a:bodyPr>
          <a:lstStyle/>
          <a:p>
            <a:pPr marL="12700" marR="5080"/>
            <a:r>
              <a:rPr sz="2000" spc="-5" dirty="0">
                <a:latin typeface="Arial"/>
                <a:cs typeface="Arial"/>
              </a:rPr>
              <a:t>The </a:t>
            </a:r>
            <a:r>
              <a:rPr sz="2000" spc="-10" dirty="0">
                <a:latin typeface="Arial"/>
                <a:cs typeface="Arial"/>
              </a:rPr>
              <a:t>pressure </a:t>
            </a:r>
            <a:r>
              <a:rPr sz="2000" spc="-5" dirty="0">
                <a:latin typeface="Arial"/>
                <a:cs typeface="Arial"/>
              </a:rPr>
              <a:t>at the </a:t>
            </a:r>
            <a:r>
              <a:rPr sz="2000" spc="-10" dirty="0">
                <a:latin typeface="Arial"/>
                <a:cs typeface="Arial"/>
              </a:rPr>
              <a:t>intake </a:t>
            </a:r>
            <a:r>
              <a:rPr sz="2000" spc="-5" dirty="0">
                <a:latin typeface="Arial"/>
                <a:cs typeface="Arial"/>
              </a:rPr>
              <a:t>port is </a:t>
            </a:r>
            <a:r>
              <a:rPr sz="2000" spc="-10" dirty="0">
                <a:latin typeface="Arial"/>
                <a:cs typeface="Arial"/>
              </a:rPr>
              <a:t>significantly  </a:t>
            </a:r>
            <a:r>
              <a:rPr sz="2000" spc="-5" dirty="0">
                <a:latin typeface="Arial"/>
                <a:cs typeface="Arial"/>
              </a:rPr>
              <a:t>lower than atmospheric</a:t>
            </a:r>
            <a:r>
              <a:rPr sz="2000" spc="15" dirty="0">
                <a:latin typeface="Arial"/>
                <a:cs typeface="Arial"/>
              </a:rPr>
              <a:t> </a:t>
            </a:r>
            <a:r>
              <a:rPr sz="2000" spc="-5" dirty="0">
                <a:latin typeface="Arial"/>
                <a:cs typeface="Arial"/>
              </a:rPr>
              <a:t>pressure</a:t>
            </a:r>
            <a:endParaRPr sz="2000" dirty="0">
              <a:latin typeface="Arial"/>
              <a:cs typeface="Arial"/>
            </a:endParaRPr>
          </a:p>
        </p:txBody>
      </p:sp>
      <p:sp>
        <p:nvSpPr>
          <p:cNvPr id="4" name="object 4"/>
          <p:cNvSpPr/>
          <p:nvPr/>
        </p:nvSpPr>
        <p:spPr>
          <a:xfrm>
            <a:off x="4294623" y="3926141"/>
            <a:ext cx="939871" cy="0"/>
          </a:xfrm>
          <a:custGeom>
            <a:avLst/>
            <a:gdLst/>
            <a:ahLst/>
            <a:cxnLst/>
            <a:rect l="l" t="t" r="r" b="b"/>
            <a:pathLst>
              <a:path w="937260">
                <a:moveTo>
                  <a:pt x="937259" y="0"/>
                </a:moveTo>
                <a:lnTo>
                  <a:pt x="0" y="0"/>
                </a:lnTo>
              </a:path>
            </a:pathLst>
          </a:custGeom>
          <a:ln w="12954">
            <a:solidFill>
              <a:srgbClr val="FF0000"/>
            </a:solidFill>
            <a:prstDash val="dash"/>
          </a:ln>
        </p:spPr>
        <p:txBody>
          <a:bodyPr wrap="square" lIns="0" tIns="0" rIns="0" bIns="0" rtlCol="0"/>
          <a:lstStyle/>
          <a:p/>
        </p:txBody>
      </p:sp>
      <p:sp>
        <p:nvSpPr>
          <p:cNvPr id="5" name="object 5"/>
          <p:cNvSpPr txBox="1"/>
          <p:nvPr/>
        </p:nvSpPr>
        <p:spPr>
          <a:xfrm>
            <a:off x="3756936" y="3864190"/>
            <a:ext cx="401164" cy="185472"/>
          </a:xfrm>
          <a:prstGeom prst="rect">
            <a:avLst/>
          </a:prstGeom>
        </p:spPr>
        <p:txBody>
          <a:bodyPr vert="horz" wrap="square" lIns="0" tIns="0" rIns="0" bIns="0" rtlCol="0">
            <a:spAutoFit/>
          </a:bodyPr>
          <a:lstStyle/>
          <a:p>
            <a:pPr marL="12700"/>
            <a:r>
              <a:rPr spc="-7" baseline="14000" dirty="0">
                <a:latin typeface="Arial"/>
                <a:cs typeface="Arial"/>
              </a:rPr>
              <a:t>P</a:t>
            </a:r>
            <a:r>
              <a:rPr sz="800" spc="-5" dirty="0">
                <a:latin typeface="Arial"/>
                <a:cs typeface="Arial"/>
              </a:rPr>
              <a:t>intake</a:t>
            </a:r>
            <a:endParaRPr sz="800" dirty="0">
              <a:latin typeface="Arial"/>
              <a:cs typeface="Arial"/>
            </a:endParaRPr>
          </a:p>
        </p:txBody>
      </p:sp>
      <p:sp>
        <p:nvSpPr>
          <p:cNvPr id="6" name="object 6"/>
          <p:cNvSpPr/>
          <p:nvPr/>
        </p:nvSpPr>
        <p:spPr>
          <a:xfrm>
            <a:off x="334176" y="2336053"/>
            <a:ext cx="2757717" cy="1687221"/>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31120" y="2345232"/>
            <a:ext cx="1152552" cy="810085"/>
          </a:xfrm>
          <a:custGeom>
            <a:avLst/>
            <a:gdLst/>
            <a:ahLst/>
            <a:cxnLst/>
            <a:rect l="l" t="t" r="r" b="b"/>
            <a:pathLst>
              <a:path w="1149350" h="807085">
                <a:moveTo>
                  <a:pt x="1149096" y="806957"/>
                </a:moveTo>
                <a:lnTo>
                  <a:pt x="1149095" y="0"/>
                </a:lnTo>
                <a:lnTo>
                  <a:pt x="0" y="0"/>
                </a:lnTo>
                <a:lnTo>
                  <a:pt x="0" y="806957"/>
                </a:lnTo>
                <a:lnTo>
                  <a:pt x="1149096" y="806957"/>
                </a:lnTo>
                <a:close/>
              </a:path>
            </a:pathLst>
          </a:custGeom>
          <a:solidFill>
            <a:srgbClr val="FFFFCC"/>
          </a:solidFill>
        </p:spPr>
        <p:txBody>
          <a:bodyPr wrap="square" lIns="0" tIns="0" rIns="0" bIns="0" rtlCol="0"/>
          <a:lstStyle/>
          <a:p/>
        </p:txBody>
      </p:sp>
      <p:sp>
        <p:nvSpPr>
          <p:cNvPr id="8" name="object 8"/>
          <p:cNvSpPr/>
          <p:nvPr/>
        </p:nvSpPr>
        <p:spPr>
          <a:xfrm>
            <a:off x="331120" y="2345232"/>
            <a:ext cx="1152552" cy="810085"/>
          </a:xfrm>
          <a:custGeom>
            <a:avLst/>
            <a:gdLst/>
            <a:ahLst/>
            <a:cxnLst/>
            <a:rect l="l" t="t" r="r" b="b"/>
            <a:pathLst>
              <a:path w="1149350" h="807085">
                <a:moveTo>
                  <a:pt x="1149096" y="806957"/>
                </a:moveTo>
                <a:lnTo>
                  <a:pt x="1149095" y="0"/>
                </a:lnTo>
                <a:lnTo>
                  <a:pt x="0" y="0"/>
                </a:lnTo>
                <a:lnTo>
                  <a:pt x="0" y="806957"/>
                </a:lnTo>
                <a:lnTo>
                  <a:pt x="1149096" y="806957"/>
                </a:lnTo>
                <a:close/>
              </a:path>
            </a:pathLst>
          </a:custGeom>
          <a:ln w="9144">
            <a:solidFill>
              <a:srgbClr val="FFFFCC"/>
            </a:solidFill>
          </a:ln>
        </p:spPr>
        <p:txBody>
          <a:bodyPr wrap="square" lIns="0" tIns="0" rIns="0" bIns="0" rtlCol="0"/>
          <a:lstStyle/>
          <a:p/>
        </p:txBody>
      </p:sp>
      <p:sp>
        <p:nvSpPr>
          <p:cNvPr id="9" name="object 9"/>
          <p:cNvSpPr/>
          <p:nvPr/>
        </p:nvSpPr>
        <p:spPr>
          <a:xfrm>
            <a:off x="1254180" y="2689406"/>
            <a:ext cx="178932" cy="223714"/>
          </a:xfrm>
          <a:custGeom>
            <a:avLst/>
            <a:gdLst/>
            <a:ahLst/>
            <a:cxnLst/>
            <a:rect l="l" t="t" r="r" b="b"/>
            <a:pathLst>
              <a:path w="178434" h="222885">
                <a:moveTo>
                  <a:pt x="0" y="222503"/>
                </a:moveTo>
                <a:lnTo>
                  <a:pt x="178308" y="0"/>
                </a:lnTo>
              </a:path>
            </a:pathLst>
          </a:custGeom>
          <a:ln w="38100">
            <a:solidFill>
              <a:srgbClr val="000000"/>
            </a:solidFill>
          </a:ln>
        </p:spPr>
        <p:txBody>
          <a:bodyPr wrap="square" lIns="0" tIns="0" rIns="0" bIns="0" rtlCol="0"/>
          <a:lstStyle/>
          <a:p/>
        </p:txBody>
      </p:sp>
      <p:sp>
        <p:nvSpPr>
          <p:cNvPr id="10" name="object 10"/>
          <p:cNvSpPr/>
          <p:nvPr/>
        </p:nvSpPr>
        <p:spPr>
          <a:xfrm>
            <a:off x="1318365" y="2772773"/>
            <a:ext cx="56036" cy="50989"/>
          </a:xfrm>
          <a:custGeom>
            <a:avLst/>
            <a:gdLst/>
            <a:ahLst/>
            <a:cxnLst/>
            <a:rect l="l" t="t" r="r" b="b"/>
            <a:pathLst>
              <a:path w="55880" h="50800">
                <a:moveTo>
                  <a:pt x="55625" y="25146"/>
                </a:moveTo>
                <a:lnTo>
                  <a:pt x="53363" y="15109"/>
                </a:lnTo>
                <a:lnTo>
                  <a:pt x="47243" y="7143"/>
                </a:lnTo>
                <a:lnTo>
                  <a:pt x="38266" y="1893"/>
                </a:lnTo>
                <a:lnTo>
                  <a:pt x="27431" y="0"/>
                </a:lnTo>
                <a:lnTo>
                  <a:pt x="16716" y="1893"/>
                </a:lnTo>
                <a:lnTo>
                  <a:pt x="8000" y="7143"/>
                </a:lnTo>
                <a:lnTo>
                  <a:pt x="2143" y="15109"/>
                </a:lnTo>
                <a:lnTo>
                  <a:pt x="0" y="25146"/>
                </a:lnTo>
                <a:lnTo>
                  <a:pt x="2143" y="34861"/>
                </a:lnTo>
                <a:lnTo>
                  <a:pt x="8000" y="42862"/>
                </a:lnTo>
                <a:lnTo>
                  <a:pt x="16716" y="48291"/>
                </a:lnTo>
                <a:lnTo>
                  <a:pt x="27431" y="50292"/>
                </a:lnTo>
                <a:lnTo>
                  <a:pt x="38266" y="48291"/>
                </a:lnTo>
                <a:lnTo>
                  <a:pt x="47243" y="42862"/>
                </a:lnTo>
                <a:lnTo>
                  <a:pt x="53363" y="34861"/>
                </a:lnTo>
                <a:lnTo>
                  <a:pt x="55625" y="25146"/>
                </a:lnTo>
                <a:close/>
              </a:path>
            </a:pathLst>
          </a:custGeom>
          <a:solidFill>
            <a:srgbClr val="FFFFCC"/>
          </a:solidFill>
        </p:spPr>
        <p:txBody>
          <a:bodyPr wrap="square" lIns="0" tIns="0" rIns="0" bIns="0" rtlCol="0"/>
          <a:lstStyle/>
          <a:p/>
        </p:txBody>
      </p:sp>
      <p:sp>
        <p:nvSpPr>
          <p:cNvPr id="11" name="object 11"/>
          <p:cNvSpPr/>
          <p:nvPr/>
        </p:nvSpPr>
        <p:spPr>
          <a:xfrm>
            <a:off x="1318365" y="2772773"/>
            <a:ext cx="56036" cy="50989"/>
          </a:xfrm>
          <a:custGeom>
            <a:avLst/>
            <a:gdLst/>
            <a:ahLst/>
            <a:cxnLst/>
            <a:rect l="l" t="t" r="r" b="b"/>
            <a:pathLst>
              <a:path w="55880" h="50800">
                <a:moveTo>
                  <a:pt x="55625" y="25146"/>
                </a:moveTo>
                <a:lnTo>
                  <a:pt x="53363" y="15109"/>
                </a:lnTo>
                <a:lnTo>
                  <a:pt x="47243" y="7143"/>
                </a:lnTo>
                <a:lnTo>
                  <a:pt x="38266" y="1893"/>
                </a:lnTo>
                <a:lnTo>
                  <a:pt x="27431" y="0"/>
                </a:lnTo>
                <a:lnTo>
                  <a:pt x="16716" y="1893"/>
                </a:lnTo>
                <a:lnTo>
                  <a:pt x="8000" y="7143"/>
                </a:lnTo>
                <a:lnTo>
                  <a:pt x="2143" y="15109"/>
                </a:lnTo>
                <a:lnTo>
                  <a:pt x="0" y="25146"/>
                </a:lnTo>
                <a:lnTo>
                  <a:pt x="2143" y="34861"/>
                </a:lnTo>
                <a:lnTo>
                  <a:pt x="8000" y="42862"/>
                </a:lnTo>
                <a:lnTo>
                  <a:pt x="16716" y="48291"/>
                </a:lnTo>
                <a:lnTo>
                  <a:pt x="27431" y="50292"/>
                </a:lnTo>
                <a:lnTo>
                  <a:pt x="38266" y="48291"/>
                </a:lnTo>
                <a:lnTo>
                  <a:pt x="47243" y="42862"/>
                </a:lnTo>
                <a:lnTo>
                  <a:pt x="53363" y="34861"/>
                </a:lnTo>
                <a:lnTo>
                  <a:pt x="55625" y="25146"/>
                </a:lnTo>
                <a:close/>
              </a:path>
            </a:pathLst>
          </a:custGeom>
          <a:ln w="9143">
            <a:solidFill>
              <a:srgbClr val="000000"/>
            </a:solidFill>
          </a:ln>
        </p:spPr>
        <p:txBody>
          <a:bodyPr wrap="square" lIns="0" tIns="0" rIns="0" bIns="0" rtlCol="0"/>
          <a:lstStyle/>
          <a:p/>
        </p:txBody>
      </p:sp>
      <p:sp>
        <p:nvSpPr>
          <p:cNvPr id="12" name="object 12"/>
          <p:cNvSpPr/>
          <p:nvPr/>
        </p:nvSpPr>
        <p:spPr>
          <a:xfrm>
            <a:off x="1171654" y="2950980"/>
            <a:ext cx="846903" cy="0"/>
          </a:xfrm>
          <a:custGeom>
            <a:avLst/>
            <a:gdLst/>
            <a:ahLst/>
            <a:cxnLst/>
            <a:rect l="l" t="t" r="r" b="b"/>
            <a:pathLst>
              <a:path w="844550">
                <a:moveTo>
                  <a:pt x="844295" y="0"/>
                </a:moveTo>
                <a:lnTo>
                  <a:pt x="0" y="0"/>
                </a:lnTo>
              </a:path>
            </a:pathLst>
          </a:custGeom>
          <a:ln w="12954">
            <a:solidFill>
              <a:srgbClr val="000000"/>
            </a:solidFill>
          </a:ln>
        </p:spPr>
        <p:txBody>
          <a:bodyPr wrap="square" lIns="0" tIns="0" rIns="0" bIns="0" rtlCol="0"/>
          <a:lstStyle/>
          <a:p/>
        </p:txBody>
      </p:sp>
      <p:sp>
        <p:nvSpPr>
          <p:cNvPr id="13" name="object 13"/>
          <p:cNvSpPr/>
          <p:nvPr/>
        </p:nvSpPr>
        <p:spPr>
          <a:xfrm>
            <a:off x="1173183" y="2633574"/>
            <a:ext cx="846903" cy="0"/>
          </a:xfrm>
          <a:custGeom>
            <a:avLst/>
            <a:gdLst/>
            <a:ahLst/>
            <a:cxnLst/>
            <a:rect l="l" t="t" r="r" b="b"/>
            <a:pathLst>
              <a:path w="844550">
                <a:moveTo>
                  <a:pt x="844295" y="0"/>
                </a:moveTo>
                <a:lnTo>
                  <a:pt x="0" y="0"/>
                </a:lnTo>
              </a:path>
            </a:pathLst>
          </a:custGeom>
          <a:ln w="12954">
            <a:solidFill>
              <a:srgbClr val="000000"/>
            </a:solidFill>
          </a:ln>
        </p:spPr>
        <p:txBody>
          <a:bodyPr wrap="square" lIns="0" tIns="0" rIns="0" bIns="0" rtlCol="0"/>
          <a:lstStyle/>
          <a:p/>
        </p:txBody>
      </p:sp>
      <p:sp>
        <p:nvSpPr>
          <p:cNvPr id="17" name="object 17"/>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15" name="object 15"/>
          <p:cNvSpPr txBox="1">
            <a:spLocks noGrp="1"/>
          </p:cNvSpPr>
          <p:nvPr>
            <p:ph type="title"/>
          </p:nvPr>
        </p:nvSpPr>
        <p:spPr>
          <a:xfrm>
            <a:off x="457200" y="566313"/>
            <a:ext cx="8229600" cy="559649"/>
          </a:xfrm>
          <a:prstGeom prst="rect">
            <a:avLst/>
          </a:prstGeom>
        </p:spPr>
        <p:txBody>
          <a:bodyPr vert="horz" wrap="square" lIns="0" tIns="249437" rIns="0" bIns="0" rtlCol="0">
            <a:spAutoFit/>
          </a:bodyPr>
          <a:lstStyle/>
          <a:p>
            <a:pPr marL="376555"/>
            <a:r>
              <a:rPr sz="2000" spc="-5" dirty="0">
                <a:solidFill>
                  <a:srgbClr val="800000"/>
                </a:solidFill>
                <a:latin typeface="Arial"/>
                <a:cs typeface="Arial"/>
              </a:rPr>
              <a:t>p-V </a:t>
            </a:r>
            <a:r>
              <a:rPr sz="2000" spc="-10" dirty="0">
                <a:solidFill>
                  <a:srgbClr val="800000"/>
                </a:solidFill>
                <a:latin typeface="Arial"/>
                <a:cs typeface="Arial"/>
              </a:rPr>
              <a:t>diagram </a:t>
            </a:r>
            <a:r>
              <a:rPr sz="2000" spc="-5" dirty="0">
                <a:solidFill>
                  <a:srgbClr val="800000"/>
                </a:solidFill>
                <a:latin typeface="Arial"/>
                <a:cs typeface="Arial"/>
              </a:rPr>
              <a:t>of a Four </a:t>
            </a:r>
            <a:r>
              <a:rPr sz="2000" spc="-10" dirty="0">
                <a:solidFill>
                  <a:srgbClr val="800000"/>
                </a:solidFill>
                <a:latin typeface="Arial"/>
                <a:cs typeface="Arial"/>
              </a:rPr>
              <a:t>Stroke </a:t>
            </a:r>
            <a:r>
              <a:rPr sz="2000" spc="-5" dirty="0">
                <a:solidFill>
                  <a:srgbClr val="800000"/>
                </a:solidFill>
                <a:latin typeface="Arial"/>
                <a:cs typeface="Arial"/>
              </a:rPr>
              <a:t>SI </a:t>
            </a:r>
            <a:r>
              <a:rPr sz="2000" spc="-10" dirty="0">
                <a:solidFill>
                  <a:srgbClr val="800000"/>
                </a:solidFill>
                <a:latin typeface="Arial"/>
                <a:cs typeface="Arial"/>
              </a:rPr>
              <a:t>Engine </a:t>
            </a:r>
            <a:r>
              <a:rPr sz="2000" spc="-5" dirty="0">
                <a:solidFill>
                  <a:srgbClr val="800000"/>
                </a:solidFill>
                <a:latin typeface="Arial"/>
                <a:cs typeface="Arial"/>
              </a:rPr>
              <a:t>at</a:t>
            </a:r>
            <a:r>
              <a:rPr sz="2000" spc="120" dirty="0">
                <a:solidFill>
                  <a:srgbClr val="800000"/>
                </a:solidFill>
                <a:latin typeface="Arial"/>
                <a:cs typeface="Arial"/>
              </a:rPr>
              <a:t> </a:t>
            </a:r>
            <a:r>
              <a:rPr sz="2000" spc="-10" dirty="0">
                <a:solidFill>
                  <a:srgbClr val="800000"/>
                </a:solidFill>
                <a:latin typeface="Arial"/>
                <a:cs typeface="Arial"/>
              </a:rPr>
              <a:t>Part-Throttle</a:t>
            </a:r>
            <a:endParaRPr sz="2000" dirty="0">
              <a:latin typeface="Arial"/>
              <a:cs typeface="Arial"/>
            </a:endParaRPr>
          </a:p>
        </p:txBody>
      </p:sp>
      <p:sp>
        <p:nvSpPr>
          <p:cNvPr id="16" name="object 16"/>
          <p:cNvSpPr txBox="1"/>
          <p:nvPr/>
        </p:nvSpPr>
        <p:spPr>
          <a:xfrm>
            <a:off x="1136759" y="4845215"/>
            <a:ext cx="7024196" cy="1233930"/>
          </a:xfrm>
          <a:prstGeom prst="rect">
            <a:avLst/>
          </a:prstGeom>
        </p:spPr>
        <p:txBody>
          <a:bodyPr vert="horz" wrap="square" lIns="0" tIns="0" rIns="0" bIns="0" rtlCol="0">
            <a:spAutoFit/>
          </a:bodyPr>
          <a:lstStyle/>
          <a:p>
            <a:pPr marL="12700" marR="5080" algn="just"/>
            <a:r>
              <a:rPr sz="2000" b="1" spc="-5" dirty="0">
                <a:latin typeface="Arial"/>
                <a:cs typeface="Arial"/>
              </a:rPr>
              <a:t>The upper loop consists </a:t>
            </a:r>
            <a:r>
              <a:rPr sz="2000" b="1" spc="-10" dirty="0">
                <a:latin typeface="Arial"/>
                <a:cs typeface="Arial"/>
              </a:rPr>
              <a:t>of </a:t>
            </a:r>
            <a:r>
              <a:rPr sz="2000" b="1" spc="-5" dirty="0">
                <a:latin typeface="Arial"/>
                <a:cs typeface="Arial"/>
              </a:rPr>
              <a:t>compression and power  </a:t>
            </a:r>
            <a:r>
              <a:rPr sz="2000" b="1" spc="-10" dirty="0">
                <a:latin typeface="Arial"/>
                <a:cs typeface="Arial"/>
              </a:rPr>
              <a:t>strokes </a:t>
            </a:r>
            <a:r>
              <a:rPr sz="2000" b="1" spc="-5" dirty="0">
                <a:latin typeface="Arial"/>
                <a:cs typeface="Arial"/>
              </a:rPr>
              <a:t>and the area </a:t>
            </a:r>
            <a:r>
              <a:rPr sz="2000" b="1" spc="-10" dirty="0">
                <a:latin typeface="Arial"/>
                <a:cs typeface="Arial"/>
              </a:rPr>
              <a:t>represents positive indicated work.  </a:t>
            </a:r>
            <a:r>
              <a:rPr sz="2000" b="1" spc="-5" dirty="0">
                <a:solidFill>
                  <a:srgbClr val="33339A"/>
                </a:solidFill>
                <a:latin typeface="Arial"/>
                <a:cs typeface="Arial"/>
              </a:rPr>
              <a:t>The lower loop indicates negative work of the </a:t>
            </a:r>
            <a:r>
              <a:rPr sz="2000" b="1" spc="-10" dirty="0">
                <a:solidFill>
                  <a:srgbClr val="33339A"/>
                </a:solidFill>
                <a:latin typeface="Arial"/>
                <a:cs typeface="Arial"/>
              </a:rPr>
              <a:t>intake and  </a:t>
            </a:r>
            <a:r>
              <a:rPr sz="2000" b="1" spc="-5" dirty="0">
                <a:solidFill>
                  <a:srgbClr val="33339A"/>
                </a:solidFill>
                <a:latin typeface="Arial"/>
                <a:cs typeface="Arial"/>
              </a:rPr>
              <a:t>exhaust strokes. This is called indicated pumping</a:t>
            </a:r>
            <a:r>
              <a:rPr sz="2000" b="1" spc="120" dirty="0">
                <a:solidFill>
                  <a:srgbClr val="33339A"/>
                </a:solidFill>
                <a:latin typeface="Arial"/>
                <a:cs typeface="Arial"/>
              </a:rPr>
              <a:t> </a:t>
            </a:r>
            <a:r>
              <a:rPr sz="2000" b="1" spc="-5" dirty="0">
                <a:solidFill>
                  <a:srgbClr val="33339A"/>
                </a:solidFill>
                <a:latin typeface="Arial"/>
                <a:cs typeface="Arial"/>
              </a:rPr>
              <a:t>work.</a:t>
            </a:r>
            <a:endParaRPr sz="20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89474" y="1924574"/>
            <a:ext cx="3274265" cy="284135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732466" y="3809887"/>
            <a:ext cx="794687" cy="0"/>
          </a:xfrm>
          <a:custGeom>
            <a:avLst/>
            <a:gdLst/>
            <a:ahLst/>
            <a:cxnLst/>
            <a:rect l="l" t="t" r="r" b="b"/>
            <a:pathLst>
              <a:path w="792479">
                <a:moveTo>
                  <a:pt x="792479" y="0"/>
                </a:moveTo>
                <a:lnTo>
                  <a:pt x="0" y="0"/>
                </a:lnTo>
              </a:path>
            </a:pathLst>
          </a:custGeom>
          <a:ln w="12954">
            <a:solidFill>
              <a:srgbClr val="FF0000"/>
            </a:solidFill>
            <a:prstDash val="dash"/>
          </a:ln>
        </p:spPr>
        <p:txBody>
          <a:bodyPr wrap="square" lIns="0" tIns="0" rIns="0" bIns="0" rtlCol="0"/>
          <a:lstStyle/>
          <a:p/>
        </p:txBody>
      </p:sp>
      <p:sp>
        <p:nvSpPr>
          <p:cNvPr id="4" name="object 4"/>
          <p:cNvSpPr txBox="1"/>
          <p:nvPr/>
        </p:nvSpPr>
        <p:spPr>
          <a:xfrm>
            <a:off x="4328500" y="3741051"/>
            <a:ext cx="401164" cy="185472"/>
          </a:xfrm>
          <a:prstGeom prst="rect">
            <a:avLst/>
          </a:prstGeom>
        </p:spPr>
        <p:txBody>
          <a:bodyPr vert="horz" wrap="square" lIns="0" tIns="0" rIns="0" bIns="0" rtlCol="0">
            <a:spAutoFit/>
          </a:bodyPr>
          <a:lstStyle/>
          <a:p>
            <a:pPr marL="12700"/>
            <a:r>
              <a:rPr spc="-7" baseline="14000" dirty="0">
                <a:latin typeface="Arial"/>
                <a:cs typeface="Arial"/>
              </a:rPr>
              <a:t>P</a:t>
            </a:r>
            <a:r>
              <a:rPr sz="800" spc="-5" dirty="0">
                <a:latin typeface="Arial"/>
                <a:cs typeface="Arial"/>
              </a:rPr>
              <a:t>intake</a:t>
            </a:r>
            <a:endParaRPr sz="800" dirty="0">
              <a:latin typeface="Arial"/>
              <a:cs typeface="Arial"/>
            </a:endParaRPr>
          </a:p>
        </p:txBody>
      </p:sp>
      <p:sp>
        <p:nvSpPr>
          <p:cNvPr id="5" name="object 5"/>
          <p:cNvSpPr/>
          <p:nvPr/>
        </p:nvSpPr>
        <p:spPr>
          <a:xfrm>
            <a:off x="945474" y="2705468"/>
            <a:ext cx="2757717" cy="1687221"/>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945474" y="3038934"/>
            <a:ext cx="506867" cy="243472"/>
          </a:xfrm>
          <a:custGeom>
            <a:avLst/>
            <a:gdLst/>
            <a:ahLst/>
            <a:cxnLst/>
            <a:rect l="l" t="t" r="r" b="b"/>
            <a:pathLst>
              <a:path w="505459" h="242570">
                <a:moveTo>
                  <a:pt x="505206" y="242315"/>
                </a:moveTo>
                <a:lnTo>
                  <a:pt x="505206" y="0"/>
                </a:lnTo>
                <a:lnTo>
                  <a:pt x="0" y="0"/>
                </a:lnTo>
                <a:lnTo>
                  <a:pt x="0" y="242315"/>
                </a:lnTo>
                <a:lnTo>
                  <a:pt x="505206" y="242315"/>
                </a:lnTo>
                <a:close/>
              </a:path>
            </a:pathLst>
          </a:custGeom>
          <a:solidFill>
            <a:srgbClr val="FFFFCC"/>
          </a:solidFill>
        </p:spPr>
        <p:txBody>
          <a:bodyPr wrap="square" lIns="0" tIns="0" rIns="0" bIns="0" rtlCol="0"/>
          <a:lstStyle/>
          <a:p/>
        </p:txBody>
      </p:sp>
      <p:sp>
        <p:nvSpPr>
          <p:cNvPr id="7" name="object 7"/>
          <p:cNvSpPr/>
          <p:nvPr/>
        </p:nvSpPr>
        <p:spPr>
          <a:xfrm>
            <a:off x="945474" y="3038934"/>
            <a:ext cx="506867" cy="243472"/>
          </a:xfrm>
          <a:custGeom>
            <a:avLst/>
            <a:gdLst/>
            <a:ahLst/>
            <a:cxnLst/>
            <a:rect l="l" t="t" r="r" b="b"/>
            <a:pathLst>
              <a:path w="505459" h="242570">
                <a:moveTo>
                  <a:pt x="505206" y="242315"/>
                </a:moveTo>
                <a:lnTo>
                  <a:pt x="505206" y="0"/>
                </a:lnTo>
                <a:lnTo>
                  <a:pt x="0" y="0"/>
                </a:lnTo>
                <a:lnTo>
                  <a:pt x="0" y="242315"/>
                </a:lnTo>
                <a:lnTo>
                  <a:pt x="505206" y="242315"/>
                </a:lnTo>
                <a:close/>
              </a:path>
            </a:pathLst>
          </a:custGeom>
          <a:ln w="9144">
            <a:solidFill>
              <a:srgbClr val="FFFFCC"/>
            </a:solidFill>
          </a:ln>
        </p:spPr>
        <p:txBody>
          <a:bodyPr wrap="square" lIns="0" tIns="0" rIns="0" bIns="0" rtlCol="0"/>
          <a:lstStyle/>
          <a:p/>
        </p:txBody>
      </p:sp>
      <p:sp>
        <p:nvSpPr>
          <p:cNvPr id="8" name="object 8"/>
          <p:cNvSpPr/>
          <p:nvPr/>
        </p:nvSpPr>
        <p:spPr>
          <a:xfrm>
            <a:off x="1076139" y="3059586"/>
            <a:ext cx="178295" cy="223076"/>
          </a:xfrm>
          <a:custGeom>
            <a:avLst/>
            <a:gdLst/>
            <a:ahLst/>
            <a:cxnLst/>
            <a:rect l="l" t="t" r="r" b="b"/>
            <a:pathLst>
              <a:path w="177800" h="222250">
                <a:moveTo>
                  <a:pt x="0" y="221742"/>
                </a:moveTo>
                <a:lnTo>
                  <a:pt x="177546" y="0"/>
                </a:lnTo>
              </a:path>
            </a:pathLst>
          </a:custGeom>
          <a:ln w="38100">
            <a:solidFill>
              <a:srgbClr val="000000"/>
            </a:solidFill>
          </a:ln>
        </p:spPr>
        <p:txBody>
          <a:bodyPr wrap="square" lIns="0" tIns="0" rIns="0" bIns="0" rtlCol="0"/>
          <a:lstStyle/>
          <a:p/>
        </p:txBody>
      </p:sp>
      <p:sp>
        <p:nvSpPr>
          <p:cNvPr id="9" name="object 9"/>
          <p:cNvSpPr/>
          <p:nvPr/>
        </p:nvSpPr>
        <p:spPr>
          <a:xfrm>
            <a:off x="1139561" y="3142188"/>
            <a:ext cx="56036" cy="51626"/>
          </a:xfrm>
          <a:custGeom>
            <a:avLst/>
            <a:gdLst/>
            <a:ahLst/>
            <a:cxnLst/>
            <a:rect l="l" t="t" r="r" b="b"/>
            <a:pathLst>
              <a:path w="55880" h="51435">
                <a:moveTo>
                  <a:pt x="55626" y="25146"/>
                </a:moveTo>
                <a:lnTo>
                  <a:pt x="53363" y="15430"/>
                </a:lnTo>
                <a:lnTo>
                  <a:pt x="47244" y="7429"/>
                </a:lnTo>
                <a:lnTo>
                  <a:pt x="38266" y="2000"/>
                </a:lnTo>
                <a:lnTo>
                  <a:pt x="27431" y="0"/>
                </a:lnTo>
                <a:lnTo>
                  <a:pt x="16716" y="2000"/>
                </a:lnTo>
                <a:lnTo>
                  <a:pt x="8000" y="7429"/>
                </a:lnTo>
                <a:lnTo>
                  <a:pt x="2143" y="15430"/>
                </a:lnTo>
                <a:lnTo>
                  <a:pt x="0" y="25146"/>
                </a:lnTo>
                <a:lnTo>
                  <a:pt x="2143" y="35302"/>
                </a:lnTo>
                <a:lnTo>
                  <a:pt x="8000" y="43529"/>
                </a:lnTo>
                <a:lnTo>
                  <a:pt x="16716" y="49041"/>
                </a:lnTo>
                <a:lnTo>
                  <a:pt x="27431" y="51053"/>
                </a:lnTo>
                <a:lnTo>
                  <a:pt x="38266" y="49041"/>
                </a:lnTo>
                <a:lnTo>
                  <a:pt x="47243" y="43529"/>
                </a:lnTo>
                <a:lnTo>
                  <a:pt x="53363" y="35302"/>
                </a:lnTo>
                <a:lnTo>
                  <a:pt x="55626" y="25146"/>
                </a:lnTo>
                <a:close/>
              </a:path>
            </a:pathLst>
          </a:custGeom>
          <a:solidFill>
            <a:srgbClr val="FFFFCC"/>
          </a:solidFill>
        </p:spPr>
        <p:txBody>
          <a:bodyPr wrap="square" lIns="0" tIns="0" rIns="0" bIns="0" rtlCol="0"/>
          <a:lstStyle/>
          <a:p/>
        </p:txBody>
      </p:sp>
      <p:sp>
        <p:nvSpPr>
          <p:cNvPr id="10" name="object 10"/>
          <p:cNvSpPr/>
          <p:nvPr/>
        </p:nvSpPr>
        <p:spPr>
          <a:xfrm>
            <a:off x="1139561" y="3142188"/>
            <a:ext cx="56036" cy="51626"/>
          </a:xfrm>
          <a:custGeom>
            <a:avLst/>
            <a:gdLst/>
            <a:ahLst/>
            <a:cxnLst/>
            <a:rect l="l" t="t" r="r" b="b"/>
            <a:pathLst>
              <a:path w="55880" h="51435">
                <a:moveTo>
                  <a:pt x="55626" y="25146"/>
                </a:moveTo>
                <a:lnTo>
                  <a:pt x="53363" y="15430"/>
                </a:lnTo>
                <a:lnTo>
                  <a:pt x="47244" y="7429"/>
                </a:lnTo>
                <a:lnTo>
                  <a:pt x="38266" y="2000"/>
                </a:lnTo>
                <a:lnTo>
                  <a:pt x="27431" y="0"/>
                </a:lnTo>
                <a:lnTo>
                  <a:pt x="16716" y="2000"/>
                </a:lnTo>
                <a:lnTo>
                  <a:pt x="8000" y="7429"/>
                </a:lnTo>
                <a:lnTo>
                  <a:pt x="2143" y="15430"/>
                </a:lnTo>
                <a:lnTo>
                  <a:pt x="0" y="25146"/>
                </a:lnTo>
                <a:lnTo>
                  <a:pt x="2143" y="35302"/>
                </a:lnTo>
                <a:lnTo>
                  <a:pt x="8000" y="43529"/>
                </a:lnTo>
                <a:lnTo>
                  <a:pt x="16716" y="49041"/>
                </a:lnTo>
                <a:lnTo>
                  <a:pt x="27431" y="51053"/>
                </a:lnTo>
                <a:lnTo>
                  <a:pt x="38266" y="49041"/>
                </a:lnTo>
                <a:lnTo>
                  <a:pt x="47243" y="43529"/>
                </a:lnTo>
                <a:lnTo>
                  <a:pt x="53363" y="35302"/>
                </a:lnTo>
                <a:lnTo>
                  <a:pt x="55626" y="25146"/>
                </a:lnTo>
                <a:close/>
              </a:path>
            </a:pathLst>
          </a:custGeom>
          <a:ln w="9144">
            <a:solidFill>
              <a:srgbClr val="000000"/>
            </a:solidFill>
          </a:ln>
        </p:spPr>
        <p:txBody>
          <a:bodyPr wrap="square" lIns="0" tIns="0" rIns="0" bIns="0" rtlCol="0"/>
          <a:lstStyle/>
          <a:p/>
        </p:txBody>
      </p:sp>
      <p:sp>
        <p:nvSpPr>
          <p:cNvPr id="11" name="object 11"/>
          <p:cNvSpPr/>
          <p:nvPr/>
        </p:nvSpPr>
        <p:spPr>
          <a:xfrm>
            <a:off x="1039462" y="2807955"/>
            <a:ext cx="473119" cy="162527"/>
          </a:xfrm>
          <a:custGeom>
            <a:avLst/>
            <a:gdLst/>
            <a:ahLst/>
            <a:cxnLst/>
            <a:rect l="l" t="t" r="r" b="b"/>
            <a:pathLst>
              <a:path w="471805" h="161925">
                <a:moveTo>
                  <a:pt x="471678" y="161544"/>
                </a:moveTo>
                <a:lnTo>
                  <a:pt x="471678" y="0"/>
                </a:lnTo>
                <a:lnTo>
                  <a:pt x="0" y="0"/>
                </a:lnTo>
                <a:lnTo>
                  <a:pt x="0" y="161544"/>
                </a:lnTo>
                <a:lnTo>
                  <a:pt x="471678" y="161544"/>
                </a:lnTo>
                <a:close/>
              </a:path>
            </a:pathLst>
          </a:custGeom>
          <a:solidFill>
            <a:srgbClr val="FFFFCC"/>
          </a:solidFill>
        </p:spPr>
        <p:txBody>
          <a:bodyPr wrap="square" lIns="0" tIns="0" rIns="0" bIns="0" rtlCol="0"/>
          <a:lstStyle/>
          <a:p/>
        </p:txBody>
      </p:sp>
      <p:sp>
        <p:nvSpPr>
          <p:cNvPr id="12" name="object 12"/>
          <p:cNvSpPr/>
          <p:nvPr/>
        </p:nvSpPr>
        <p:spPr>
          <a:xfrm>
            <a:off x="1039462" y="2807955"/>
            <a:ext cx="473119" cy="162527"/>
          </a:xfrm>
          <a:custGeom>
            <a:avLst/>
            <a:gdLst/>
            <a:ahLst/>
            <a:cxnLst/>
            <a:rect l="l" t="t" r="r" b="b"/>
            <a:pathLst>
              <a:path w="471805" h="161925">
                <a:moveTo>
                  <a:pt x="471678" y="161544"/>
                </a:moveTo>
                <a:lnTo>
                  <a:pt x="471678" y="0"/>
                </a:lnTo>
                <a:lnTo>
                  <a:pt x="0" y="0"/>
                </a:lnTo>
                <a:lnTo>
                  <a:pt x="0" y="161544"/>
                </a:lnTo>
                <a:lnTo>
                  <a:pt x="471678" y="161544"/>
                </a:lnTo>
                <a:close/>
              </a:path>
            </a:pathLst>
          </a:custGeom>
          <a:ln w="9144">
            <a:solidFill>
              <a:srgbClr val="FFFFCC"/>
            </a:solidFill>
          </a:ln>
        </p:spPr>
        <p:txBody>
          <a:bodyPr wrap="square" lIns="0" tIns="0" rIns="0" bIns="0" rtlCol="0"/>
          <a:lstStyle/>
          <a:p/>
        </p:txBody>
      </p:sp>
      <p:sp>
        <p:nvSpPr>
          <p:cNvPr id="13" name="object 13"/>
          <p:cNvSpPr txBox="1"/>
          <p:nvPr/>
        </p:nvSpPr>
        <p:spPr>
          <a:xfrm>
            <a:off x="1524933" y="2525733"/>
            <a:ext cx="854543" cy="184666"/>
          </a:xfrm>
          <a:prstGeom prst="rect">
            <a:avLst/>
          </a:prstGeom>
        </p:spPr>
        <p:txBody>
          <a:bodyPr vert="horz" wrap="square" lIns="0" tIns="0" rIns="0" bIns="0" rtlCol="0">
            <a:spAutoFit/>
          </a:bodyPr>
          <a:lstStyle/>
          <a:p>
            <a:pPr marL="12700"/>
            <a:r>
              <a:rPr sz="1200" spc="-10" dirty="0">
                <a:latin typeface="Arial"/>
                <a:cs typeface="Arial"/>
              </a:rPr>
              <a:t>Compressor</a:t>
            </a:r>
            <a:endParaRPr sz="1200" dirty="0">
              <a:latin typeface="Arial"/>
              <a:cs typeface="Arial"/>
            </a:endParaRPr>
          </a:p>
        </p:txBody>
      </p:sp>
      <p:sp>
        <p:nvSpPr>
          <p:cNvPr id="17" name="object 17"/>
          <p:cNvSpPr txBox="1">
            <a:spLocks noGrp="1"/>
          </p:cNvSpPr>
          <p:nvPr>
            <p:ph type="sldNum" sz="quarter" idx="12"/>
          </p:nvPr>
        </p:nvSpPr>
        <p:spPr>
          <a:xfrm>
            <a:off x="8173055" y="6321478"/>
            <a:ext cx="229873" cy="397545"/>
          </a:xfrm>
          <a:prstGeom prst="rect">
            <a:avLst/>
          </a:prstGeom>
        </p:spPr>
        <p:txBody>
          <a:bodyPr vert="horz" wrap="square" lIns="0" tIns="0" rIns="0" bIns="0" rtlCol="0">
            <a:spAutoFit/>
          </a:bodyPr>
          <a:lstStyle/>
          <a:p>
            <a:pPr marL="25400">
              <a:lnSpc>
                <a:spcPts val="1510"/>
              </a:lnSpc>
            </a:pPr>
            <a:fld id="{81D60167-4931-47E6-BA6A-407CBD079E47}" type="slidenum">
              <a:rPr spc="-5" dirty="0"/>
            </a:fld>
            <a:endParaRPr spc="-5" dirty="0"/>
          </a:p>
        </p:txBody>
      </p:sp>
      <p:sp>
        <p:nvSpPr>
          <p:cNvPr id="15" name="object 15"/>
          <p:cNvSpPr txBox="1">
            <a:spLocks noGrp="1"/>
          </p:cNvSpPr>
          <p:nvPr>
            <p:ph type="title"/>
          </p:nvPr>
        </p:nvSpPr>
        <p:spPr>
          <a:xfrm>
            <a:off x="1977293" y="791602"/>
            <a:ext cx="4749022" cy="622064"/>
          </a:xfrm>
          <a:prstGeom prst="rect">
            <a:avLst/>
          </a:prstGeom>
        </p:spPr>
        <p:txBody>
          <a:bodyPr vert="horz" wrap="square" lIns="0" tIns="0" rIns="0" bIns="0" rtlCol="0">
            <a:spAutoFit/>
          </a:bodyPr>
          <a:lstStyle/>
          <a:p>
            <a:pPr marL="1290955" marR="5080" indent="-1278890"/>
            <a:r>
              <a:rPr sz="2000" spc="-5" dirty="0">
                <a:solidFill>
                  <a:srgbClr val="800000"/>
                </a:solidFill>
                <a:latin typeface="Arial"/>
                <a:cs typeface="Arial"/>
              </a:rPr>
              <a:t>p-V </a:t>
            </a:r>
            <a:r>
              <a:rPr sz="2000" spc="-10" dirty="0">
                <a:solidFill>
                  <a:srgbClr val="800000"/>
                </a:solidFill>
                <a:latin typeface="Arial"/>
                <a:cs typeface="Arial"/>
              </a:rPr>
              <a:t>diagram </a:t>
            </a:r>
            <a:r>
              <a:rPr sz="2000" spc="-5" dirty="0">
                <a:solidFill>
                  <a:srgbClr val="800000"/>
                </a:solidFill>
                <a:latin typeface="Arial"/>
                <a:cs typeface="Arial"/>
              </a:rPr>
              <a:t>of a Four </a:t>
            </a:r>
            <a:r>
              <a:rPr sz="2000" spc="-10" dirty="0">
                <a:solidFill>
                  <a:srgbClr val="800000"/>
                </a:solidFill>
                <a:latin typeface="Arial"/>
                <a:cs typeface="Arial"/>
              </a:rPr>
              <a:t>Stroke </a:t>
            </a:r>
            <a:r>
              <a:rPr sz="2000" spc="-5" dirty="0">
                <a:solidFill>
                  <a:srgbClr val="800000"/>
                </a:solidFill>
                <a:latin typeface="Arial"/>
                <a:cs typeface="Arial"/>
              </a:rPr>
              <a:t>SI </a:t>
            </a:r>
            <a:r>
              <a:rPr sz="2000" spc="-10" dirty="0">
                <a:solidFill>
                  <a:srgbClr val="800000"/>
                </a:solidFill>
                <a:latin typeface="Arial"/>
                <a:cs typeface="Arial"/>
              </a:rPr>
              <a:t>Engine  </a:t>
            </a:r>
            <a:r>
              <a:rPr sz="2000" spc="-5" dirty="0">
                <a:solidFill>
                  <a:srgbClr val="800000"/>
                </a:solidFill>
                <a:latin typeface="Arial"/>
                <a:cs typeface="Arial"/>
              </a:rPr>
              <a:t>with</a:t>
            </a:r>
            <a:r>
              <a:rPr sz="2000" spc="-40" dirty="0">
                <a:solidFill>
                  <a:srgbClr val="800000"/>
                </a:solidFill>
                <a:latin typeface="Arial"/>
                <a:cs typeface="Arial"/>
              </a:rPr>
              <a:t> </a:t>
            </a:r>
            <a:r>
              <a:rPr sz="2000" spc="-5" dirty="0">
                <a:solidFill>
                  <a:srgbClr val="800000"/>
                </a:solidFill>
                <a:latin typeface="Arial"/>
                <a:cs typeface="Arial"/>
              </a:rPr>
              <a:t>Supercharger</a:t>
            </a:r>
            <a:endParaRPr sz="2000" dirty="0">
              <a:latin typeface="Arial"/>
              <a:cs typeface="Arial"/>
            </a:endParaRPr>
          </a:p>
        </p:txBody>
      </p:sp>
      <p:sp>
        <p:nvSpPr>
          <p:cNvPr id="16" name="object 16"/>
          <p:cNvSpPr txBox="1"/>
          <p:nvPr/>
        </p:nvSpPr>
        <p:spPr>
          <a:xfrm>
            <a:off x="907523" y="4845215"/>
            <a:ext cx="7022923" cy="927997"/>
          </a:xfrm>
          <a:prstGeom prst="rect">
            <a:avLst/>
          </a:prstGeom>
        </p:spPr>
        <p:txBody>
          <a:bodyPr vert="horz" wrap="square" lIns="0" tIns="0" rIns="0" bIns="0" rtlCol="0">
            <a:spAutoFit/>
          </a:bodyPr>
          <a:lstStyle/>
          <a:p>
            <a:pPr marL="12700" marR="5080" algn="just"/>
            <a:r>
              <a:rPr sz="2000" b="1" spc="-5" dirty="0">
                <a:latin typeface="Arial"/>
                <a:cs typeface="Arial"/>
              </a:rPr>
              <a:t>The engines with superchargers or turbochargers have  intake pressures greater than the exhaust pressure,  </a:t>
            </a:r>
            <a:r>
              <a:rPr sz="2000" b="1" spc="-10" dirty="0">
                <a:latin typeface="Arial"/>
                <a:cs typeface="Arial"/>
              </a:rPr>
              <a:t>yielding </a:t>
            </a:r>
            <a:r>
              <a:rPr sz="2000" b="1" spc="-5" dirty="0">
                <a:latin typeface="Arial"/>
                <a:cs typeface="Arial"/>
              </a:rPr>
              <a:t>a </a:t>
            </a:r>
            <a:r>
              <a:rPr sz="2000" b="1" spc="-10" dirty="0">
                <a:latin typeface="Arial"/>
                <a:cs typeface="Arial"/>
              </a:rPr>
              <a:t>positive </a:t>
            </a:r>
            <a:r>
              <a:rPr sz="2000" b="1" spc="-5" dirty="0">
                <a:latin typeface="Arial"/>
                <a:cs typeface="Arial"/>
              </a:rPr>
              <a:t>pump</a:t>
            </a:r>
            <a:r>
              <a:rPr sz="2000" b="1" spc="25" dirty="0">
                <a:latin typeface="Arial"/>
                <a:cs typeface="Arial"/>
              </a:rPr>
              <a:t> </a:t>
            </a:r>
            <a:r>
              <a:rPr sz="2000" b="1" spc="-10" dirty="0">
                <a:latin typeface="Arial"/>
                <a:cs typeface="Arial"/>
              </a:rPr>
              <a:t>work.</a:t>
            </a:r>
            <a:endParaRPr sz="20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70123_090613.jpg"/>
          <p:cNvPicPr>
            <a:picLocks noGrp="1" noChangeAspect="1"/>
          </p:cNvPicPr>
          <p:nvPr>
            <p:ph idx="1"/>
          </p:nvPr>
        </p:nvPicPr>
        <p:blipFill>
          <a:blip r:embed="rId1" cstate="print"/>
          <a:stretch>
            <a:fillRect/>
          </a:stretch>
        </p:blipFill>
        <p:spPr>
          <a:xfrm>
            <a:off x="0" y="1416774"/>
            <a:ext cx="9144000" cy="5441226"/>
          </a:xfrm>
        </p:spPr>
      </p:pic>
      <p:sp>
        <p:nvSpPr>
          <p:cNvPr id="3" name="Title 2"/>
          <p:cNvSpPr>
            <a:spLocks noGrp="1"/>
          </p:cNvSpPr>
          <p:nvPr>
            <p:ph type="title"/>
          </p:nvPr>
        </p:nvSpPr>
        <p:spPr/>
        <p:txBody>
          <a:bodyPr>
            <a:normAutofit/>
          </a:bodyPr>
          <a:lstStyle/>
          <a:p>
            <a:r>
              <a:rPr lang="en-US" sz="2400" i="1" spc="-5" dirty="0" smtClean="0">
                <a:latin typeface="Arial"/>
                <a:cs typeface="Arial"/>
              </a:rPr>
              <a:t>Typical Theoretical and Actual p-V Diagrams of  a Four-Stroke Compression Ignition</a:t>
            </a:r>
            <a:r>
              <a:rPr lang="en-US" sz="2400" i="1" spc="65" dirty="0" smtClean="0">
                <a:latin typeface="Arial"/>
                <a:cs typeface="Arial"/>
              </a:rPr>
              <a:t> </a:t>
            </a:r>
            <a:r>
              <a:rPr lang="en-US" sz="2400" i="1" spc="-5" dirty="0" smtClean="0">
                <a:latin typeface="Arial"/>
                <a:cs typeface="Arial"/>
              </a:rPr>
              <a:t>Engine</a:t>
            </a:r>
            <a:endParaRPr lang="en-US" sz="2400"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70123_090633.jpg"/>
          <p:cNvPicPr>
            <a:picLocks noGrp="1" noChangeAspect="1"/>
          </p:cNvPicPr>
          <p:nvPr>
            <p:ph idx="1"/>
          </p:nvPr>
        </p:nvPicPr>
        <p:blipFill>
          <a:blip r:embed="rId1" cstate="print"/>
          <a:stretch>
            <a:fillRect/>
          </a:stretch>
        </p:blipFill>
        <p:spPr>
          <a:xfrm>
            <a:off x="76200" y="914400"/>
            <a:ext cx="9044012" cy="5638800"/>
          </a:xfrm>
        </p:spPr>
      </p:pic>
      <p:sp>
        <p:nvSpPr>
          <p:cNvPr id="3" name="Title 2"/>
          <p:cNvSpPr>
            <a:spLocks noGrp="1"/>
          </p:cNvSpPr>
          <p:nvPr>
            <p:ph type="title"/>
          </p:nvPr>
        </p:nvSpPr>
        <p:spPr>
          <a:xfrm>
            <a:off x="457200" y="-152400"/>
            <a:ext cx="8229600" cy="1143000"/>
          </a:xfrm>
        </p:spPr>
        <p:txBody>
          <a:bodyPr>
            <a:normAutofit/>
          </a:bodyPr>
          <a:lstStyle/>
          <a:p>
            <a:pPr marL="153035" marR="5080" indent="-140970">
              <a:lnSpc>
                <a:spcPts val="2045"/>
              </a:lnSpc>
            </a:pPr>
            <a:r>
              <a:rPr lang="en-US" sz="2400" i="1" spc="-10" dirty="0" smtClean="0">
                <a:latin typeface="Arial"/>
                <a:cs typeface="Arial"/>
              </a:rPr>
              <a:t>Valve </a:t>
            </a:r>
            <a:r>
              <a:rPr lang="en-US" sz="2400" i="1" spc="-5" dirty="0" smtClean="0">
                <a:latin typeface="Arial"/>
                <a:cs typeface="Arial"/>
              </a:rPr>
              <a:t>Timing for Low and High </a:t>
            </a:r>
            <a:r>
              <a:rPr lang="en-US" sz="2400" i="1" spc="-10" dirty="0" smtClean="0">
                <a:latin typeface="Arial"/>
                <a:cs typeface="Arial"/>
              </a:rPr>
              <a:t>Speed  </a:t>
            </a:r>
            <a:r>
              <a:rPr lang="en-US" sz="2400" i="1" spc="-5" dirty="0" smtClean="0">
                <a:latin typeface="Arial"/>
                <a:cs typeface="Arial"/>
              </a:rPr>
              <a:t>Four-Stroke Compression  Ignition</a:t>
            </a:r>
            <a:r>
              <a:rPr lang="en-US" sz="2400" i="1" spc="35" dirty="0" smtClean="0">
                <a:latin typeface="Arial"/>
                <a:cs typeface="Arial"/>
              </a:rPr>
              <a:t> </a:t>
            </a:r>
            <a:r>
              <a:rPr lang="en-US" sz="2400" i="1" spc="-5" dirty="0" smtClean="0">
                <a:latin typeface="Arial"/>
                <a:cs typeface="Arial"/>
              </a:rPr>
              <a:t>Engines</a:t>
            </a:r>
            <a:endParaRPr lang="en-US" sz="2400" dirty="0">
              <a:latin typeface="Arial"/>
              <a:cs typeface="Arial"/>
            </a:endParaRP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304800" y="0"/>
            <a:ext cx="8610600" cy="1015663"/>
          </a:xfrm>
          <a:prstGeom prst="rect">
            <a:avLst/>
          </a:prstGeom>
          <a:noFill/>
          <a:ln w="9525">
            <a:noFill/>
            <a:miter lim="800000"/>
          </a:ln>
        </p:spPr>
        <p:txBody>
          <a:bodyPr>
            <a:spAutoFit/>
          </a:bodyPr>
          <a:lstStyle/>
          <a:p>
            <a:pPr algn="ctr"/>
            <a:endParaRPr lang="en-US" sz="3600" dirty="0">
              <a:latin typeface="Calibri" pitchFamily="34" charset="0"/>
            </a:endParaRPr>
          </a:p>
          <a:p>
            <a:pPr>
              <a:buFont typeface="Arial" panose="02080604020202020204" pitchFamily="34" charset="0"/>
              <a:buChar char="•"/>
            </a:pPr>
            <a:r>
              <a:rPr lang="en-US" dirty="0">
                <a:latin typeface="Calibri" pitchFamily="34" charset="0"/>
              </a:rPr>
              <a:t> </a:t>
            </a:r>
            <a:r>
              <a:rPr lang="en-US" sz="2400" dirty="0">
                <a:latin typeface="Calibri" pitchFamily="34" charset="0"/>
              </a:rPr>
              <a:t>working of Two stroke petrol engine</a:t>
            </a:r>
            <a:endParaRPr lang="en-US" sz="2400" dirty="0">
              <a:latin typeface="Calibri" pitchFamily="34" charset="0"/>
            </a:endParaRPr>
          </a:p>
        </p:txBody>
      </p:sp>
      <p:pic>
        <p:nvPicPr>
          <p:cNvPr id="32771" name="Picture 2"/>
          <p:cNvPicPr>
            <a:picLocks noChangeAspect="1" noChangeArrowheads="1"/>
          </p:cNvPicPr>
          <p:nvPr/>
        </p:nvPicPr>
        <p:blipFill>
          <a:blip r:embed="rId1" cstate="print"/>
          <a:srcRect/>
          <a:stretch>
            <a:fillRect/>
          </a:stretch>
        </p:blipFill>
        <p:spPr bwMode="auto">
          <a:xfrm>
            <a:off x="0" y="1066800"/>
            <a:ext cx="9144000" cy="5105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rmAutofit/>
          </a:bodyPr>
          <a:lstStyle/>
          <a:p>
            <a:r>
              <a:rPr lang="en-US" sz="3200" b="1" u="sng" dirty="0" smtClean="0"/>
              <a:t>IC engine Components &amp; Terminology</a:t>
            </a:r>
            <a:endParaRPr lang="en-US" sz="3200" b="1" u="sng" dirty="0"/>
          </a:p>
        </p:txBody>
      </p:sp>
      <p:pic>
        <p:nvPicPr>
          <p:cNvPr id="3" name="Picture 1044" descr="G:\Dokument\Maszynoznawstwo\Maszyny\rusunki\Silniki\007%20Automobile%20engine.jpg"/>
          <p:cNvPicPr>
            <a:picLocks noChangeAspect="1" noChangeArrowheads="1"/>
          </p:cNvPicPr>
          <p:nvPr/>
        </p:nvPicPr>
        <p:blipFill>
          <a:blip r:embed="rId1" cstate="print"/>
          <a:srcRect/>
          <a:stretch>
            <a:fillRect/>
          </a:stretch>
        </p:blipFill>
        <p:spPr bwMode="auto">
          <a:xfrm>
            <a:off x="228600" y="1066800"/>
            <a:ext cx="8601603" cy="5334000"/>
          </a:xfrm>
          <a:prstGeom prst="rect">
            <a:avLst/>
          </a:prstGeom>
          <a:noFill/>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304800" y="304800"/>
            <a:ext cx="8610600" cy="5816600"/>
          </a:xfrm>
          <a:prstGeom prst="rect">
            <a:avLst/>
          </a:prstGeom>
          <a:noFill/>
          <a:ln w="9525">
            <a:noFill/>
            <a:miter lim="800000"/>
          </a:ln>
        </p:spPr>
        <p:txBody>
          <a:bodyPr>
            <a:spAutoFit/>
          </a:bodyPr>
          <a:lstStyle/>
          <a:p>
            <a:pPr algn="ctr"/>
            <a:r>
              <a:rPr lang="en-US" sz="3600">
                <a:latin typeface="Calibri" pitchFamily="34" charset="0"/>
              </a:rPr>
              <a:t>Introduction</a:t>
            </a:r>
            <a:endParaRPr lang="en-US" sz="3600">
              <a:latin typeface="Calibri" pitchFamily="34" charset="0"/>
            </a:endParaRPr>
          </a:p>
          <a:p>
            <a:pPr>
              <a:buFont typeface="Arial" panose="02080604020202020204" pitchFamily="34" charset="0"/>
              <a:buChar char="•"/>
            </a:pPr>
            <a:r>
              <a:rPr lang="en-US">
                <a:latin typeface="Calibri" pitchFamily="34" charset="0"/>
              </a:rPr>
              <a:t> </a:t>
            </a:r>
            <a:r>
              <a:rPr lang="en-US" sz="2400">
                <a:latin typeface="Calibri" pitchFamily="34" charset="0"/>
              </a:rPr>
              <a:t>working of Two stroke petrol engine</a:t>
            </a:r>
            <a:endParaRPr lang="en-US" sz="2400">
              <a:latin typeface="Calibri" pitchFamily="34" charset="0"/>
            </a:endParaRPr>
          </a:p>
          <a:p>
            <a:pPr>
              <a:buFont typeface="Arial" panose="02080604020202020204" pitchFamily="34" charset="0"/>
              <a:buChar char="•"/>
            </a:pPr>
            <a:r>
              <a:rPr lang="en-US" sz="2400">
                <a:latin typeface="Calibri" pitchFamily="34" charset="0"/>
              </a:rPr>
              <a:t>The position of the piston at the end of compression is shown in fig.a</a:t>
            </a:r>
            <a:endParaRPr lang="en-US" sz="2400">
              <a:latin typeface="Calibri" pitchFamily="34" charset="0"/>
            </a:endParaRPr>
          </a:p>
          <a:p>
            <a:pPr>
              <a:buFont typeface="Arial" panose="02080604020202020204" pitchFamily="34" charset="0"/>
              <a:buChar char="•"/>
            </a:pPr>
            <a:r>
              <a:rPr lang="en-US" sz="2400">
                <a:latin typeface="Calibri" pitchFamily="34" charset="0"/>
              </a:rPr>
              <a:t>The spark is produced by the spark plug as the piston reaches the TDC.</a:t>
            </a:r>
            <a:endParaRPr lang="en-US" sz="2400">
              <a:latin typeface="Calibri" pitchFamily="34" charset="0"/>
            </a:endParaRPr>
          </a:p>
          <a:p>
            <a:pPr>
              <a:buFont typeface="Arial" panose="02080604020202020204" pitchFamily="34" charset="0"/>
              <a:buChar char="•"/>
            </a:pPr>
            <a:r>
              <a:rPr lang="en-US" sz="2400">
                <a:latin typeface="Calibri" pitchFamily="34" charset="0"/>
              </a:rPr>
              <a:t>The pressure and temperature of the gases increase and the gases push piston downward  producing power stroke.</a:t>
            </a:r>
            <a:endParaRPr lang="en-US" sz="2400">
              <a:latin typeface="Calibri" pitchFamily="34" charset="0"/>
            </a:endParaRPr>
          </a:p>
          <a:p>
            <a:pPr>
              <a:buFont typeface="Arial" panose="02080604020202020204" pitchFamily="34" charset="0"/>
              <a:buChar char="•"/>
            </a:pPr>
            <a:r>
              <a:rPr lang="en-US" sz="2400">
                <a:latin typeface="Calibri" pitchFamily="34" charset="0"/>
              </a:rPr>
              <a:t>When the piston uncovers the exhaust port, during the downward stroke, the expanded burnt gases leave the cylinder through the exhaust port.</a:t>
            </a:r>
            <a:endParaRPr lang="en-US" sz="2400">
              <a:latin typeface="Calibri" pitchFamily="34" charset="0"/>
            </a:endParaRPr>
          </a:p>
          <a:p>
            <a:pPr>
              <a:buFont typeface="Arial" panose="02080604020202020204" pitchFamily="34" charset="0"/>
              <a:buChar char="•"/>
            </a:pPr>
            <a:r>
              <a:rPr lang="en-US" sz="2400">
                <a:latin typeface="Calibri" pitchFamily="34" charset="0"/>
              </a:rPr>
              <a:t>A little later, the piston uncovers the transfer ports.</a:t>
            </a:r>
            <a:endParaRPr lang="en-US" sz="2400">
              <a:latin typeface="Calibri" pitchFamily="34" charset="0"/>
            </a:endParaRPr>
          </a:p>
          <a:p>
            <a:pPr>
              <a:buFont typeface="Arial" panose="02080604020202020204" pitchFamily="34" charset="0"/>
              <a:buChar char="•"/>
            </a:pPr>
            <a:r>
              <a:rPr lang="en-US" sz="2400">
                <a:latin typeface="Calibri" pitchFamily="34" charset="0"/>
              </a:rPr>
              <a:t>In this position, the crank-case is directly connected to the cylinder through transfer port.</a:t>
            </a:r>
            <a:endParaRPr lang="en-US" sz="2400">
              <a:latin typeface="Calibri" pitchFamily="34" charset="0"/>
            </a:endParaRPr>
          </a:p>
          <a:p>
            <a:pPr>
              <a:buFont typeface="Arial" panose="02080604020202020204" pitchFamily="34" charset="0"/>
              <a:buChar char="•"/>
            </a:pPr>
            <a:endParaRPr lang="en-US" sz="240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304800" y="304800"/>
            <a:ext cx="8610600" cy="5816600"/>
          </a:xfrm>
          <a:prstGeom prst="rect">
            <a:avLst/>
          </a:prstGeom>
          <a:noFill/>
          <a:ln w="9525">
            <a:noFill/>
            <a:miter lim="800000"/>
          </a:ln>
        </p:spPr>
        <p:txBody>
          <a:bodyPr>
            <a:spAutoFit/>
          </a:bodyPr>
          <a:lstStyle/>
          <a:p>
            <a:pPr algn="ctr"/>
            <a:r>
              <a:rPr lang="en-US" sz="3600" dirty="0">
                <a:latin typeface="Calibri" pitchFamily="34" charset="0"/>
              </a:rPr>
              <a:t>Introduction</a:t>
            </a:r>
            <a:endParaRPr lang="en-US" sz="3600" dirty="0">
              <a:latin typeface="Calibri" pitchFamily="34" charset="0"/>
            </a:endParaRPr>
          </a:p>
          <a:p>
            <a:pPr>
              <a:buFont typeface="Arial" panose="02080604020202020204" pitchFamily="34" charset="0"/>
              <a:buChar char="•"/>
            </a:pPr>
            <a:r>
              <a:rPr lang="en-US" dirty="0">
                <a:latin typeface="Calibri" pitchFamily="34" charset="0"/>
              </a:rPr>
              <a:t> </a:t>
            </a:r>
            <a:r>
              <a:rPr lang="en-US" sz="2400" dirty="0">
                <a:latin typeface="Calibri" pitchFamily="34" charset="0"/>
              </a:rPr>
              <a:t>during the downward stroke of the piston, the charge in the crank-case is compressed by the underside of the piston to a pressure of 1.4 bar.</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As this position , the compressed charge (</a:t>
            </a:r>
            <a:r>
              <a:rPr lang="en-US" sz="2400" dirty="0" err="1">
                <a:latin typeface="Calibri" pitchFamily="34" charset="0"/>
              </a:rPr>
              <a:t>fuel+air</a:t>
            </a:r>
            <a:r>
              <a:rPr lang="en-US" sz="2400" dirty="0">
                <a:latin typeface="Calibri" pitchFamily="34" charset="0"/>
              </a:rPr>
              <a:t>) is transferred through the transfer port to the upper part of the cylinder.</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The exhaust gases are swept out with the help of fresh charge.</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The action of sweeping out the exhaust gases with the help of fresh charge is known as “scavenging”.</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The scavenging helps to remove the burnt gases from the cylinder.</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During this stroke of the piston (downward stroke) the following processes are completed.</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A) power is developed by the downward movement of the piston caused by the high pressure gases.</a:t>
            </a:r>
            <a:endParaRPr lang="en-US" sz="2400" dirty="0">
              <a:latin typeface="Calibri" pitchFamily="34" charset="0"/>
            </a:endParaRPr>
          </a:p>
          <a:p>
            <a:pPr>
              <a:buFont typeface="Arial" panose="02080604020202020204" pitchFamily="34" charset="0"/>
              <a:buChar char="•"/>
            </a:pPr>
            <a:endParaRPr lang="en-US" sz="2400" dirty="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304800" y="304800"/>
            <a:ext cx="8610600" cy="3232150"/>
          </a:xfrm>
          <a:prstGeom prst="rect">
            <a:avLst/>
          </a:prstGeom>
          <a:noFill/>
          <a:ln w="9525">
            <a:noFill/>
            <a:miter lim="800000"/>
          </a:ln>
        </p:spPr>
        <p:txBody>
          <a:bodyPr>
            <a:spAutoFit/>
          </a:bodyPr>
          <a:lstStyle/>
          <a:p>
            <a:pPr algn="ctr"/>
            <a:r>
              <a:rPr lang="en-US" sz="3600">
                <a:latin typeface="Calibri" pitchFamily="34" charset="0"/>
              </a:rPr>
              <a:t>Introduction</a:t>
            </a:r>
            <a:endParaRPr lang="en-US" sz="3600">
              <a:latin typeface="Calibri" pitchFamily="34" charset="0"/>
            </a:endParaRPr>
          </a:p>
          <a:p>
            <a:pPr>
              <a:buFont typeface="Arial" panose="02080604020202020204" pitchFamily="34" charset="0"/>
              <a:buChar char="•"/>
            </a:pPr>
            <a:r>
              <a:rPr lang="en-US">
                <a:latin typeface="Calibri" pitchFamily="34" charset="0"/>
              </a:rPr>
              <a:t> </a:t>
            </a:r>
            <a:r>
              <a:rPr lang="en-US" sz="2400">
                <a:latin typeface="Calibri" pitchFamily="34" charset="0"/>
              </a:rPr>
              <a:t>B) the exhaust gases are removed completely from the cylinder by scavenging.</a:t>
            </a:r>
            <a:endParaRPr lang="en-US" sz="2400">
              <a:latin typeface="Calibri" pitchFamily="34" charset="0"/>
            </a:endParaRPr>
          </a:p>
          <a:p>
            <a:pPr>
              <a:buFont typeface="Arial" panose="02080604020202020204" pitchFamily="34" charset="0"/>
              <a:buChar char="•"/>
            </a:pPr>
            <a:r>
              <a:rPr lang="en-US" sz="2400">
                <a:latin typeface="Calibri" pitchFamily="34" charset="0"/>
              </a:rPr>
              <a:t>C) the charge is compressed in the crank-case with the help of the piston.</a:t>
            </a:r>
            <a:endParaRPr lang="en-US" sz="2400">
              <a:latin typeface="Calibri" pitchFamily="34" charset="0"/>
            </a:endParaRPr>
          </a:p>
          <a:p>
            <a:pPr>
              <a:buFont typeface="Arial" panose="02080604020202020204" pitchFamily="34" charset="0"/>
              <a:buChar char="•"/>
            </a:pPr>
            <a:endParaRPr lang="en-US" sz="2400">
              <a:latin typeface="Calibri" pitchFamily="34" charset="0"/>
            </a:endParaRPr>
          </a:p>
          <a:p>
            <a:pPr>
              <a:buFont typeface="Arial" panose="02080604020202020204" pitchFamily="34" charset="0"/>
              <a:buChar char="•"/>
            </a:pPr>
            <a:endParaRPr lang="en-US" sz="2400">
              <a:latin typeface="Calibri" pitchFamily="34" charset="0"/>
            </a:endParaRPr>
          </a:p>
          <a:p>
            <a:pPr>
              <a:buFont typeface="Arial" panose="02080604020202020204" pitchFamily="34" charset="0"/>
              <a:buChar char="•"/>
            </a:pPr>
            <a:endParaRPr lang="en-US" sz="240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0" y="295275"/>
            <a:ext cx="7772400" cy="1143000"/>
          </a:xfrm>
        </p:spPr>
        <p:txBody>
          <a:bodyPr/>
          <a:lstStyle/>
          <a:p>
            <a:r>
              <a:rPr lang="en-GB" sz="2400">
                <a:latin typeface="Tahoma" pitchFamily="34" charset="0"/>
              </a:rPr>
              <a:t>Internal Combustion Engines </a:t>
            </a:r>
            <a:br>
              <a:rPr lang="en-GB" sz="2400">
                <a:latin typeface="Tahoma" pitchFamily="34" charset="0"/>
              </a:rPr>
            </a:br>
            <a:r>
              <a:rPr lang="en-GB" sz="2400">
                <a:latin typeface="Tahoma" pitchFamily="34" charset="0"/>
              </a:rPr>
              <a:t>– two stroke -</a:t>
            </a:r>
            <a:endParaRPr lang="en-GB" sz="2400">
              <a:latin typeface="Tahoma" pitchFamily="34" charset="0"/>
            </a:endParaRPr>
          </a:p>
        </p:txBody>
      </p:sp>
      <p:sp>
        <p:nvSpPr>
          <p:cNvPr id="139272" name="Text Box 8"/>
          <p:cNvSpPr txBox="1">
            <a:spLocks noChangeArrowheads="1"/>
          </p:cNvSpPr>
          <p:nvPr/>
        </p:nvSpPr>
        <p:spPr bwMode="auto">
          <a:xfrm>
            <a:off x="439737" y="1414463"/>
            <a:ext cx="2303463" cy="327025"/>
          </a:xfrm>
          <a:prstGeom prst="rect">
            <a:avLst/>
          </a:prstGeom>
          <a:noFill/>
          <a:ln w="12700">
            <a:noFill/>
            <a:miter lim="800000"/>
          </a:ln>
          <a:effectLst/>
        </p:spPr>
        <p:txBody>
          <a:bodyPr wrap="none" lIns="54000" tIns="10800" rIns="54000" bIns="10800">
            <a:spAutoFit/>
          </a:bodyPr>
          <a:lstStyle/>
          <a:p>
            <a:r>
              <a:rPr lang="en-GB" sz="2000" dirty="0">
                <a:latin typeface="Comic Sans MS" pitchFamily="66" charset="0"/>
              </a:rPr>
              <a:t>1. Power / Exhaust</a:t>
            </a:r>
            <a:endParaRPr lang="en-GB" sz="2000" dirty="0">
              <a:latin typeface="Comic Sans MS" pitchFamily="66" charset="0"/>
            </a:endParaRPr>
          </a:p>
        </p:txBody>
      </p:sp>
      <p:sp>
        <p:nvSpPr>
          <p:cNvPr id="139273" name="Text Box 9"/>
          <p:cNvSpPr txBox="1">
            <a:spLocks noChangeArrowheads="1"/>
          </p:cNvSpPr>
          <p:nvPr/>
        </p:nvSpPr>
        <p:spPr bwMode="auto">
          <a:xfrm>
            <a:off x="381000" y="3429000"/>
            <a:ext cx="2949575" cy="327025"/>
          </a:xfrm>
          <a:prstGeom prst="rect">
            <a:avLst/>
          </a:prstGeom>
          <a:noFill/>
          <a:ln w="12700">
            <a:noFill/>
            <a:miter lim="800000"/>
          </a:ln>
          <a:effectLst/>
        </p:spPr>
        <p:txBody>
          <a:bodyPr wrap="none" lIns="54000" tIns="10800" rIns="54000" bIns="10800">
            <a:spAutoFit/>
          </a:bodyPr>
          <a:lstStyle/>
          <a:p>
            <a:r>
              <a:rPr lang="en-GB" sz="2000" dirty="0">
                <a:latin typeface="Comic Sans MS" pitchFamily="66" charset="0"/>
              </a:rPr>
              <a:t>2. Intake / Compression</a:t>
            </a:r>
            <a:endParaRPr lang="en-GB" sz="2000" dirty="0">
              <a:latin typeface="Comic Sans MS" pitchFamily="66" charset="0"/>
            </a:endParaRPr>
          </a:p>
        </p:txBody>
      </p:sp>
      <p:sp>
        <p:nvSpPr>
          <p:cNvPr id="139277" name="Text Box 13"/>
          <p:cNvSpPr txBox="1">
            <a:spLocks noChangeArrowheads="1"/>
          </p:cNvSpPr>
          <p:nvPr/>
        </p:nvSpPr>
        <p:spPr bwMode="auto">
          <a:xfrm>
            <a:off x="228600" y="1752600"/>
            <a:ext cx="3886200" cy="1395413"/>
          </a:xfrm>
          <a:prstGeom prst="rect">
            <a:avLst/>
          </a:prstGeom>
          <a:noFill/>
          <a:ln w="12700">
            <a:noFill/>
            <a:miter lim="800000"/>
          </a:ln>
          <a:effectLst/>
        </p:spPr>
        <p:txBody>
          <a:bodyPr lIns="54000" tIns="10800" rIns="54000" bIns="10800">
            <a:spAutoFit/>
          </a:bodyPr>
          <a:lstStyle/>
          <a:p>
            <a:pPr marL="457200" indent="-457200">
              <a:buFontTx/>
              <a:buAutoNum type="alphaLcPeriod"/>
            </a:pPr>
            <a:r>
              <a:rPr lang="en-GB" sz="1800" dirty="0">
                <a:latin typeface="Comic Sans MS" pitchFamily="66" charset="0"/>
              </a:rPr>
              <a:t>ignition</a:t>
            </a:r>
            <a:endParaRPr lang="en-GB" sz="1800" dirty="0">
              <a:latin typeface="Comic Sans MS" pitchFamily="66" charset="0"/>
            </a:endParaRPr>
          </a:p>
          <a:p>
            <a:pPr marL="457200" indent="-457200">
              <a:buFontTx/>
              <a:buAutoNum type="alphaLcPeriod"/>
            </a:pPr>
            <a:r>
              <a:rPr lang="en-GB" sz="1800" dirty="0">
                <a:latin typeface="Comic Sans MS" pitchFamily="66" charset="0"/>
              </a:rPr>
              <a:t>piston moves downward compressing fuel-air mixture in the crankcase</a:t>
            </a:r>
            <a:endParaRPr lang="en-GB" sz="1800" dirty="0">
              <a:latin typeface="Comic Sans MS" pitchFamily="66" charset="0"/>
            </a:endParaRPr>
          </a:p>
          <a:p>
            <a:pPr marL="457200" indent="-457200">
              <a:buFontTx/>
              <a:buAutoNum type="alphaLcPeriod"/>
            </a:pPr>
            <a:r>
              <a:rPr lang="en-GB" sz="1800" dirty="0">
                <a:latin typeface="Comic Sans MS" pitchFamily="66" charset="0"/>
              </a:rPr>
              <a:t>exhaust port opens</a:t>
            </a:r>
            <a:endParaRPr lang="en-GB" sz="1800" dirty="0">
              <a:latin typeface="Comic Sans MS" pitchFamily="66" charset="0"/>
            </a:endParaRPr>
          </a:p>
        </p:txBody>
      </p:sp>
      <p:sp>
        <p:nvSpPr>
          <p:cNvPr id="139278" name="Text Box 14"/>
          <p:cNvSpPr txBox="1">
            <a:spLocks noChangeArrowheads="1"/>
          </p:cNvSpPr>
          <p:nvPr/>
        </p:nvSpPr>
        <p:spPr bwMode="auto">
          <a:xfrm>
            <a:off x="177800" y="3890962"/>
            <a:ext cx="3886200" cy="1395413"/>
          </a:xfrm>
          <a:prstGeom prst="rect">
            <a:avLst/>
          </a:prstGeom>
          <a:noFill/>
          <a:ln w="12700">
            <a:noFill/>
            <a:miter lim="800000"/>
          </a:ln>
          <a:effectLst/>
        </p:spPr>
        <p:txBody>
          <a:bodyPr lIns="54000" tIns="10800" rIns="54000" bIns="10800">
            <a:spAutoFit/>
          </a:bodyPr>
          <a:lstStyle/>
          <a:p>
            <a:pPr marL="457200" indent="-457200">
              <a:buFontTx/>
              <a:buAutoNum type="alphaLcPeriod"/>
            </a:pPr>
            <a:r>
              <a:rPr lang="en-GB" sz="1800" dirty="0">
                <a:latin typeface="Comic Sans MS" pitchFamily="66" charset="0"/>
              </a:rPr>
              <a:t>inlet port opens</a:t>
            </a:r>
            <a:endParaRPr lang="en-GB" sz="1800" dirty="0">
              <a:latin typeface="Comic Sans MS" pitchFamily="66" charset="0"/>
            </a:endParaRPr>
          </a:p>
          <a:p>
            <a:pPr marL="457200" indent="-457200">
              <a:buFontTx/>
              <a:buAutoNum type="alphaLcPeriod"/>
            </a:pPr>
            <a:r>
              <a:rPr lang="en-GB" sz="1800" dirty="0">
                <a:latin typeface="Comic Sans MS" pitchFamily="66" charset="0"/>
              </a:rPr>
              <a:t>compressed fuel-air mixture rushes into the cylinder</a:t>
            </a:r>
            <a:endParaRPr lang="en-GB" sz="1800" dirty="0">
              <a:latin typeface="Comic Sans MS" pitchFamily="66" charset="0"/>
            </a:endParaRPr>
          </a:p>
          <a:p>
            <a:pPr marL="457200" indent="-457200">
              <a:buFontTx/>
              <a:buAutoNum type="alphaLcPeriod"/>
            </a:pPr>
            <a:r>
              <a:rPr lang="en-GB" sz="1800" dirty="0">
                <a:latin typeface="Comic Sans MS" pitchFamily="66" charset="0"/>
              </a:rPr>
              <a:t>piston upward movement provides further compression</a:t>
            </a:r>
            <a:endParaRPr lang="en-GB" sz="1800" dirty="0">
              <a:latin typeface="Comic Sans MS" pitchFamily="66" charset="0"/>
            </a:endParaRPr>
          </a:p>
        </p:txBody>
      </p:sp>
      <p:grpSp>
        <p:nvGrpSpPr>
          <p:cNvPr id="2" name="Group 15"/>
          <p:cNvGrpSpPr/>
          <p:nvPr/>
        </p:nvGrpSpPr>
        <p:grpSpPr bwMode="auto">
          <a:xfrm>
            <a:off x="4876801" y="0"/>
            <a:ext cx="3352799" cy="6858000"/>
            <a:chOff x="3702" y="768"/>
            <a:chExt cx="1650" cy="3426"/>
          </a:xfrm>
        </p:grpSpPr>
        <p:pic>
          <p:nvPicPr>
            <p:cNvPr id="10" name="Picture 3" descr="2-strokes"/>
            <p:cNvPicPr>
              <a:picLocks noChangeAspect="1" noChangeArrowheads="1" noCrop="1"/>
            </p:cNvPicPr>
            <p:nvPr/>
          </p:nvPicPr>
          <p:blipFill>
            <a:blip r:embed="rId1" cstate="print"/>
            <a:srcRect/>
            <a:stretch>
              <a:fillRect/>
            </a:stretch>
          </p:blipFill>
          <p:spPr bwMode="auto">
            <a:xfrm>
              <a:off x="3702" y="768"/>
              <a:ext cx="1650" cy="3426"/>
            </a:xfrm>
            <a:prstGeom prst="rect">
              <a:avLst/>
            </a:prstGeom>
            <a:noFill/>
          </p:spPr>
        </p:pic>
        <p:sp>
          <p:nvSpPr>
            <p:cNvPr id="11" name="Rectangle 4"/>
            <p:cNvSpPr>
              <a:spLocks noChangeArrowheads="1"/>
            </p:cNvSpPr>
            <p:nvPr/>
          </p:nvSpPr>
          <p:spPr bwMode="auto">
            <a:xfrm>
              <a:off x="3714" y="3978"/>
              <a:ext cx="1638" cy="216"/>
            </a:xfrm>
            <a:prstGeom prst="rect">
              <a:avLst/>
            </a:prstGeom>
            <a:solidFill>
              <a:schemeClr val="bg1"/>
            </a:solidFill>
            <a:ln w="12700">
              <a:noFill/>
              <a:miter lim="800000"/>
            </a:ln>
            <a:effectLst/>
          </p:spPr>
          <p:txBody>
            <a:bodyPr lIns="54000" tIns="10800" rIns="54000" bIns="10800" anchor="ctr">
              <a:spAutoFit/>
            </a:bodyPr>
            <a:lstStyle/>
            <a:p>
              <a:endParaRPr lang="en-US"/>
            </a:p>
          </p:txBody>
        </p:sp>
      </p:gr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0" y="228600"/>
            <a:ext cx="7772400" cy="1143000"/>
          </a:xfrm>
        </p:spPr>
        <p:txBody>
          <a:bodyPr/>
          <a:lstStyle/>
          <a:p>
            <a:r>
              <a:rPr lang="en-GB" sz="2400">
                <a:latin typeface="Tahoma" pitchFamily="34" charset="0"/>
              </a:rPr>
              <a:t>Internal Combustion Engines</a:t>
            </a:r>
            <a:br>
              <a:rPr lang="en-GB" sz="2400">
                <a:latin typeface="Tahoma" pitchFamily="34" charset="0"/>
              </a:rPr>
            </a:br>
            <a:r>
              <a:rPr lang="en-GB" sz="2400">
                <a:latin typeface="Tahoma" pitchFamily="34" charset="0"/>
              </a:rPr>
              <a:t> – two stroke -</a:t>
            </a:r>
            <a:endParaRPr lang="en-GB" sz="2400">
              <a:latin typeface="Tahoma" pitchFamily="34" charset="0"/>
            </a:endParaRPr>
          </a:p>
        </p:txBody>
      </p:sp>
      <p:grpSp>
        <p:nvGrpSpPr>
          <p:cNvPr id="2" name="Group 15"/>
          <p:cNvGrpSpPr/>
          <p:nvPr/>
        </p:nvGrpSpPr>
        <p:grpSpPr bwMode="auto">
          <a:xfrm>
            <a:off x="5876925" y="304800"/>
            <a:ext cx="3038475" cy="6353175"/>
            <a:chOff x="3702" y="768"/>
            <a:chExt cx="1650" cy="3426"/>
          </a:xfrm>
        </p:grpSpPr>
        <p:pic>
          <p:nvPicPr>
            <p:cNvPr id="141315" name="Picture 3" descr="2-strokes"/>
            <p:cNvPicPr>
              <a:picLocks noChangeAspect="1" noChangeArrowheads="1" noCrop="1"/>
            </p:cNvPicPr>
            <p:nvPr/>
          </p:nvPicPr>
          <p:blipFill>
            <a:blip r:embed="rId1" cstate="print"/>
            <a:srcRect/>
            <a:stretch>
              <a:fillRect/>
            </a:stretch>
          </p:blipFill>
          <p:spPr bwMode="auto">
            <a:xfrm>
              <a:off x="3702" y="768"/>
              <a:ext cx="1650" cy="3426"/>
            </a:xfrm>
            <a:prstGeom prst="rect">
              <a:avLst/>
            </a:prstGeom>
            <a:noFill/>
          </p:spPr>
        </p:pic>
        <p:sp>
          <p:nvSpPr>
            <p:cNvPr id="141316" name="Rectangle 4"/>
            <p:cNvSpPr>
              <a:spLocks noChangeArrowheads="1"/>
            </p:cNvSpPr>
            <p:nvPr/>
          </p:nvSpPr>
          <p:spPr bwMode="auto">
            <a:xfrm>
              <a:off x="3714" y="3978"/>
              <a:ext cx="1638" cy="216"/>
            </a:xfrm>
            <a:prstGeom prst="rect">
              <a:avLst/>
            </a:prstGeom>
            <a:solidFill>
              <a:schemeClr val="bg1"/>
            </a:solidFill>
            <a:ln w="12700">
              <a:noFill/>
              <a:miter lim="800000"/>
            </a:ln>
            <a:effectLst/>
          </p:spPr>
          <p:txBody>
            <a:bodyPr lIns="54000" tIns="10800" rIns="54000" bIns="10800" anchor="ctr">
              <a:spAutoFit/>
            </a:bodyPr>
            <a:lstStyle/>
            <a:p>
              <a:endParaRPr lang="en-US"/>
            </a:p>
          </p:txBody>
        </p:sp>
      </p:grpSp>
      <p:sp>
        <p:nvSpPr>
          <p:cNvPr id="141325" name="Text Box 13"/>
          <p:cNvSpPr txBox="1">
            <a:spLocks noChangeArrowheads="1"/>
          </p:cNvSpPr>
          <p:nvPr/>
        </p:nvSpPr>
        <p:spPr bwMode="auto">
          <a:xfrm>
            <a:off x="508000" y="1876425"/>
            <a:ext cx="5292725" cy="1944688"/>
          </a:xfrm>
          <a:prstGeom prst="rect">
            <a:avLst/>
          </a:prstGeom>
          <a:noFill/>
          <a:ln w="12700">
            <a:noFill/>
            <a:miter lim="800000"/>
          </a:ln>
          <a:effectLst/>
        </p:spPr>
        <p:txBody>
          <a:bodyPr lIns="54000" tIns="10800" rIns="54000" bIns="10800">
            <a:spAutoFit/>
          </a:bodyPr>
          <a:lstStyle/>
          <a:p>
            <a:r>
              <a:rPr lang="en-US" sz="1800" b="1">
                <a:solidFill>
                  <a:srgbClr val="000000"/>
                </a:solidFill>
                <a:latin typeface="Comic Sans MS" pitchFamily="66" charset="0"/>
              </a:rPr>
              <a:t>Advantages</a:t>
            </a:r>
            <a:r>
              <a:rPr lang="en-US" sz="1800">
                <a:solidFill>
                  <a:srgbClr val="000000"/>
                </a:solidFill>
                <a:latin typeface="Comic Sans MS" pitchFamily="66" charset="0"/>
              </a:rPr>
              <a:t>:</a:t>
            </a:r>
            <a:endParaRPr lang="en-US" sz="1800">
              <a:solidFill>
                <a:srgbClr val="000000"/>
              </a:solidFill>
              <a:latin typeface="Comic Sans MS" pitchFamily="66" charset="0"/>
            </a:endParaRPr>
          </a:p>
          <a:p>
            <a:pPr>
              <a:buFontTx/>
              <a:buChar char="•"/>
            </a:pPr>
            <a:r>
              <a:rPr lang="pl-PL" sz="1800">
                <a:solidFill>
                  <a:srgbClr val="000000"/>
                </a:solidFill>
                <a:latin typeface="Comic Sans MS" pitchFamily="66" charset="0"/>
              </a:rPr>
              <a:t>l</a:t>
            </a:r>
            <a:r>
              <a:rPr lang="en-US" sz="1800">
                <a:solidFill>
                  <a:srgbClr val="000000"/>
                </a:solidFill>
                <a:latin typeface="Comic Sans MS" pitchFamily="66" charset="0"/>
              </a:rPr>
              <a:t>ack of valves, which simplifies construction and lowers weight</a:t>
            </a:r>
            <a:endParaRPr lang="en-US" sz="1800">
              <a:solidFill>
                <a:srgbClr val="000000"/>
              </a:solidFill>
              <a:latin typeface="Comic Sans MS" pitchFamily="66" charset="0"/>
            </a:endParaRPr>
          </a:p>
          <a:p>
            <a:pPr>
              <a:buFontTx/>
              <a:buChar char="•"/>
            </a:pPr>
            <a:r>
              <a:rPr lang="en-US" sz="1800">
                <a:solidFill>
                  <a:srgbClr val="000000"/>
                </a:solidFill>
                <a:latin typeface="Comic Sans MS" pitchFamily="66" charset="0"/>
              </a:rPr>
              <a:t>fire once every revolution, which gives a significant power boost </a:t>
            </a:r>
            <a:endParaRPr lang="en-US" sz="1800">
              <a:solidFill>
                <a:srgbClr val="000000"/>
              </a:solidFill>
              <a:latin typeface="Comic Sans MS" pitchFamily="66" charset="0"/>
            </a:endParaRPr>
          </a:p>
          <a:p>
            <a:pPr>
              <a:buFontTx/>
              <a:buChar char="•"/>
            </a:pPr>
            <a:r>
              <a:rPr lang="en-US" sz="1800">
                <a:solidFill>
                  <a:srgbClr val="000000"/>
                </a:solidFill>
                <a:latin typeface="Comic Sans MS" pitchFamily="66" charset="0"/>
              </a:rPr>
              <a:t>can work in any orientation</a:t>
            </a:r>
            <a:endParaRPr lang="en-US" sz="1800">
              <a:solidFill>
                <a:srgbClr val="000000"/>
              </a:solidFill>
              <a:latin typeface="Comic Sans MS" pitchFamily="66" charset="0"/>
            </a:endParaRPr>
          </a:p>
          <a:p>
            <a:pPr>
              <a:buFontTx/>
              <a:buChar char="•"/>
            </a:pPr>
            <a:r>
              <a:rPr lang="en-US" sz="1800">
                <a:solidFill>
                  <a:srgbClr val="000000"/>
                </a:solidFill>
                <a:latin typeface="Comic Sans MS" pitchFamily="66" charset="0"/>
              </a:rPr>
              <a:t>good power to weight ratio</a:t>
            </a:r>
            <a:endParaRPr lang="en-US" sz="1800">
              <a:latin typeface="Comic Sans MS" pitchFamily="66" charset="0"/>
            </a:endParaRPr>
          </a:p>
        </p:txBody>
      </p:sp>
      <p:sp>
        <p:nvSpPr>
          <p:cNvPr id="141326" name="Text Box 14"/>
          <p:cNvSpPr txBox="1">
            <a:spLocks noChangeArrowheads="1"/>
          </p:cNvSpPr>
          <p:nvPr/>
        </p:nvSpPr>
        <p:spPr bwMode="auto">
          <a:xfrm>
            <a:off x="565150" y="4095750"/>
            <a:ext cx="5292725" cy="1670050"/>
          </a:xfrm>
          <a:prstGeom prst="rect">
            <a:avLst/>
          </a:prstGeom>
          <a:noFill/>
          <a:ln w="12700">
            <a:noFill/>
            <a:miter lim="800000"/>
          </a:ln>
          <a:effectLst/>
        </p:spPr>
        <p:txBody>
          <a:bodyPr lIns="54000" tIns="10800" rIns="54000" bIns="10800">
            <a:spAutoFit/>
          </a:bodyPr>
          <a:lstStyle/>
          <a:p>
            <a:r>
              <a:rPr lang="en-GB" sz="1800" b="1">
                <a:solidFill>
                  <a:srgbClr val="000000"/>
                </a:solidFill>
                <a:latin typeface="Comic Sans MS" pitchFamily="66" charset="0"/>
              </a:rPr>
              <a:t>Drawbacks:</a:t>
            </a:r>
            <a:endParaRPr lang="en-GB" sz="1800" b="1">
              <a:solidFill>
                <a:srgbClr val="000000"/>
              </a:solidFill>
              <a:latin typeface="Comic Sans MS" pitchFamily="66" charset="0"/>
            </a:endParaRPr>
          </a:p>
          <a:p>
            <a:pPr>
              <a:buFontTx/>
              <a:buChar char="•"/>
            </a:pPr>
            <a:r>
              <a:rPr lang="en-GB" sz="1800">
                <a:solidFill>
                  <a:srgbClr val="000000"/>
                </a:solidFill>
                <a:latin typeface="Comic Sans MS" pitchFamily="66" charset="0"/>
              </a:rPr>
              <a:t>lack of a dedicated lubrication system makes the engine to wear faster. </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necessity of oil addition into the fuel </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low efficiency </a:t>
            </a:r>
            <a:endParaRPr lang="en-GB" sz="1800">
              <a:solidFill>
                <a:srgbClr val="000000"/>
              </a:solidFill>
              <a:latin typeface="Comic Sans MS" pitchFamily="66" charset="0"/>
            </a:endParaRPr>
          </a:p>
          <a:p>
            <a:pPr>
              <a:buFontTx/>
              <a:buChar char="•"/>
            </a:pPr>
            <a:r>
              <a:rPr lang="en-GB" sz="1800">
                <a:solidFill>
                  <a:srgbClr val="000000"/>
                </a:solidFill>
                <a:latin typeface="Comic Sans MS" pitchFamily="66" charset="0"/>
              </a:rPr>
              <a:t>produce a lot of pollution</a:t>
            </a:r>
            <a:endParaRPr lang="en-GB" sz="1800">
              <a:solidFill>
                <a:srgbClr val="000000"/>
              </a:solidFill>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ip_image00211.jpg"/>
          <p:cNvPicPr>
            <a:picLocks noGrp="1" noChangeAspect="1"/>
          </p:cNvPicPr>
          <p:nvPr>
            <p:ph idx="1"/>
          </p:nvPr>
        </p:nvPicPr>
        <p:blipFill>
          <a:blip r:embed="rId1" cstate="print">
            <a:lum contrast="-10000"/>
          </a:blip>
          <a:stretch>
            <a:fillRect/>
          </a:stretch>
        </p:blipFill>
        <p:spPr>
          <a:xfrm>
            <a:off x="762001" y="1371600"/>
            <a:ext cx="7620000" cy="4953000"/>
          </a:xfrm>
        </p:spPr>
      </p:pic>
      <p:sp>
        <p:nvSpPr>
          <p:cNvPr id="2" name="Title 1"/>
          <p:cNvSpPr>
            <a:spLocks noGrp="1"/>
          </p:cNvSpPr>
          <p:nvPr>
            <p:ph type="title"/>
          </p:nvPr>
        </p:nvSpPr>
        <p:spPr/>
        <p:txBody>
          <a:bodyPr>
            <a:normAutofit/>
          </a:bodyPr>
          <a:lstStyle/>
          <a:p>
            <a:r>
              <a:rPr lang="en-US" sz="3600" b="1" u="sng" dirty="0" smtClean="0"/>
              <a:t>Two stroke SI Engine</a:t>
            </a:r>
            <a:endParaRPr lang="en-US" sz="3600" b="1" u="sng"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70105_154342.jpg"/>
          <p:cNvPicPr>
            <a:picLocks noGrp="1" noChangeAspect="1"/>
          </p:cNvPicPr>
          <p:nvPr>
            <p:ph idx="1"/>
          </p:nvPr>
        </p:nvPicPr>
        <p:blipFill>
          <a:blip r:embed="rId1" cstate="print"/>
          <a:srcRect b="36019"/>
          <a:stretch>
            <a:fillRect/>
          </a:stretch>
        </p:blipFill>
        <p:spPr>
          <a:xfrm>
            <a:off x="1" y="990600"/>
            <a:ext cx="9144000" cy="5029200"/>
          </a:xfrm>
        </p:spPr>
      </p:pic>
      <p:sp>
        <p:nvSpPr>
          <p:cNvPr id="2" name="Title 1"/>
          <p:cNvSpPr>
            <a:spLocks noGrp="1"/>
          </p:cNvSpPr>
          <p:nvPr>
            <p:ph type="title"/>
          </p:nvPr>
        </p:nvSpPr>
        <p:spPr>
          <a:xfrm>
            <a:off x="457200" y="0"/>
            <a:ext cx="8229600" cy="1143000"/>
          </a:xfrm>
        </p:spPr>
        <p:txBody>
          <a:bodyPr>
            <a:noAutofit/>
          </a:bodyPr>
          <a:lstStyle/>
          <a:p>
            <a:r>
              <a:rPr lang="en-US" sz="3600" b="1" dirty="0" smtClean="0"/>
              <a:t>Ideal VS Actual P-V Diagram Of Two-Stroke </a:t>
            </a:r>
            <a:r>
              <a:rPr lang="en-US" sz="3200" b="1" dirty="0" smtClean="0"/>
              <a:t>SI</a:t>
            </a:r>
            <a:r>
              <a:rPr lang="en-US" sz="3600" b="1" dirty="0" smtClean="0"/>
              <a:t> Engine </a:t>
            </a:r>
            <a:endParaRPr lang="en-US" sz="3600" b="1" dirty="0"/>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70105_154405.jpg"/>
          <p:cNvPicPr>
            <a:picLocks noGrp="1" noChangeAspect="1"/>
          </p:cNvPicPr>
          <p:nvPr>
            <p:ph idx="1"/>
          </p:nvPr>
        </p:nvPicPr>
        <p:blipFill>
          <a:blip r:embed="rId1" cstate="print"/>
          <a:srcRect r="10758"/>
          <a:stretch>
            <a:fillRect/>
          </a:stretch>
        </p:blipFill>
        <p:spPr>
          <a:xfrm>
            <a:off x="2823411" y="914400"/>
            <a:ext cx="4434699" cy="5912040"/>
          </a:xfrm>
        </p:spPr>
      </p:pic>
      <p:sp>
        <p:nvSpPr>
          <p:cNvPr id="2" name="Title 1"/>
          <p:cNvSpPr>
            <a:spLocks noGrp="1"/>
          </p:cNvSpPr>
          <p:nvPr>
            <p:ph type="title"/>
          </p:nvPr>
        </p:nvSpPr>
        <p:spPr>
          <a:xfrm>
            <a:off x="457200" y="76200"/>
            <a:ext cx="8229600" cy="1020762"/>
          </a:xfrm>
        </p:spPr>
        <p:txBody>
          <a:bodyPr>
            <a:noAutofit/>
          </a:bodyPr>
          <a:lstStyle/>
          <a:p>
            <a:r>
              <a:rPr lang="en-US" sz="3600" b="1" dirty="0" smtClean="0"/>
              <a:t>Port Timing Diagram Of Two-Stroke SI Engine</a:t>
            </a:r>
            <a:endParaRPr lang="en-US" sz="3600" b="1" dirty="0"/>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70105_154417.jpg"/>
          <p:cNvPicPr>
            <a:picLocks noGrp="1" noChangeAspect="1"/>
          </p:cNvPicPr>
          <p:nvPr>
            <p:ph idx="1"/>
          </p:nvPr>
        </p:nvPicPr>
        <p:blipFill>
          <a:blip r:embed="rId1" cstate="print"/>
          <a:srcRect b="38573"/>
          <a:stretch>
            <a:fillRect/>
          </a:stretch>
        </p:blipFill>
        <p:spPr>
          <a:xfrm>
            <a:off x="-17479" y="931592"/>
            <a:ext cx="9161479" cy="5316808"/>
          </a:xfrm>
        </p:spPr>
      </p:pic>
      <p:sp>
        <p:nvSpPr>
          <p:cNvPr id="2" name="Title 1"/>
          <p:cNvSpPr>
            <a:spLocks noGrp="1"/>
          </p:cNvSpPr>
          <p:nvPr>
            <p:ph type="title"/>
          </p:nvPr>
        </p:nvSpPr>
        <p:spPr>
          <a:xfrm>
            <a:off x="76200" y="0"/>
            <a:ext cx="8229600" cy="1143000"/>
          </a:xfrm>
        </p:spPr>
        <p:txBody>
          <a:bodyPr>
            <a:noAutofit/>
          </a:bodyPr>
          <a:lstStyle/>
          <a:p>
            <a:r>
              <a:rPr lang="en-US" sz="3600" b="1" dirty="0" smtClean="0"/>
              <a:t>Actual Vs Ideal P-V Diagram Of Two-Stroke CI Engine </a:t>
            </a:r>
            <a:endParaRPr lang="en-US" sz="3600" b="1" dirty="0"/>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70105_154434.jpg"/>
          <p:cNvPicPr>
            <a:picLocks noGrp="1" noChangeAspect="1"/>
          </p:cNvPicPr>
          <p:nvPr>
            <p:ph idx="1"/>
          </p:nvPr>
        </p:nvPicPr>
        <p:blipFill>
          <a:blip r:embed="rId1" cstate="print"/>
          <a:srcRect r="54278" b="11538"/>
          <a:stretch>
            <a:fillRect/>
          </a:stretch>
        </p:blipFill>
        <p:spPr>
          <a:xfrm>
            <a:off x="1600200" y="609600"/>
            <a:ext cx="5715000" cy="6248400"/>
          </a:xfrm>
        </p:spPr>
      </p:pic>
      <p:sp>
        <p:nvSpPr>
          <p:cNvPr id="2" name="Title 1"/>
          <p:cNvSpPr>
            <a:spLocks noGrp="1"/>
          </p:cNvSpPr>
          <p:nvPr>
            <p:ph type="title"/>
          </p:nvPr>
        </p:nvSpPr>
        <p:spPr>
          <a:xfrm>
            <a:off x="228600" y="0"/>
            <a:ext cx="8686800" cy="792162"/>
          </a:xfrm>
        </p:spPr>
        <p:txBody>
          <a:bodyPr>
            <a:normAutofit/>
          </a:bodyPr>
          <a:lstStyle/>
          <a:p>
            <a:r>
              <a:rPr lang="en-US" sz="3000" b="1" dirty="0" smtClean="0"/>
              <a:t>Port Timing Diagram Of Two-Stroke CI</a:t>
            </a:r>
            <a:endParaRPr lang="en-US" sz="3000" b="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1" cstate="print"/>
          <a:srcRect/>
          <a:stretch>
            <a:fillRect/>
          </a:stretch>
        </p:blipFill>
        <p:spPr bwMode="auto">
          <a:xfrm>
            <a:off x="977532" y="0"/>
            <a:ext cx="7429245" cy="6858000"/>
          </a:xfrm>
          <a:prstGeom prst="rect">
            <a:avLst/>
          </a:prstGeom>
          <a:noFill/>
          <a:ln w="9525">
            <a:noFill/>
            <a:round/>
          </a:ln>
        </p:spPr>
      </p:pic>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304800" y="304800"/>
            <a:ext cx="8610600" cy="6924973"/>
          </a:xfrm>
          <a:prstGeom prst="rect">
            <a:avLst/>
          </a:prstGeom>
          <a:noFill/>
          <a:ln w="9525">
            <a:noFill/>
            <a:miter lim="800000"/>
          </a:ln>
        </p:spPr>
        <p:txBody>
          <a:bodyPr>
            <a:spAutoFit/>
          </a:bodyPr>
          <a:lstStyle/>
          <a:p>
            <a:pPr algn="ctr"/>
            <a:r>
              <a:rPr lang="en-US" sz="3600" dirty="0">
                <a:latin typeface="Calibri" pitchFamily="34" charset="0"/>
              </a:rPr>
              <a:t>Introduction</a:t>
            </a:r>
            <a:endParaRPr lang="en-US" sz="3600" dirty="0">
              <a:latin typeface="Calibri" pitchFamily="34" charset="0"/>
            </a:endParaRPr>
          </a:p>
          <a:p>
            <a:pPr>
              <a:buFont typeface="Arial" panose="02080604020202020204" pitchFamily="34" charset="0"/>
              <a:buChar char="•"/>
            </a:pPr>
            <a:r>
              <a:rPr lang="en-US" dirty="0">
                <a:latin typeface="Calibri" pitchFamily="34" charset="0"/>
              </a:rPr>
              <a:t> </a:t>
            </a:r>
            <a:r>
              <a:rPr lang="en-US" sz="2400" dirty="0">
                <a:latin typeface="Calibri" pitchFamily="34" charset="0"/>
              </a:rPr>
              <a:t>Application of </a:t>
            </a:r>
            <a:r>
              <a:rPr lang="en-US" sz="2400" dirty="0" err="1">
                <a:latin typeface="Calibri" pitchFamily="34" charset="0"/>
              </a:rPr>
              <a:t>I.C.Engine</a:t>
            </a:r>
            <a:endParaRPr lang="en-US" sz="2400" dirty="0">
              <a:latin typeface="Calibri" pitchFamily="34" charset="0"/>
            </a:endParaRPr>
          </a:p>
          <a:p>
            <a:r>
              <a:rPr lang="en-US" sz="2400" dirty="0">
                <a:latin typeface="Calibri" pitchFamily="34" charset="0"/>
              </a:rPr>
              <a:t>1. use of 2 stroke petrol engine</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Used for scooters, mopeds and lawn movers n the capacity of 1.5 to 5 KW at 2000 to 5000 RPM.</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Mopeds (50 cc) with 1,5 </a:t>
            </a:r>
            <a:r>
              <a:rPr lang="en-US" sz="2400" dirty="0" err="1">
                <a:latin typeface="Calibri" pitchFamily="34" charset="0"/>
              </a:rPr>
              <a:t>kw</a:t>
            </a:r>
            <a:r>
              <a:rPr lang="en-US" sz="2400" dirty="0">
                <a:latin typeface="Calibri" pitchFamily="34" charset="0"/>
              </a:rPr>
              <a:t> at 5000 rpm</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Scooters (100 cc) with 3.5 </a:t>
            </a:r>
            <a:r>
              <a:rPr lang="en-US" sz="2400" dirty="0" err="1">
                <a:latin typeface="Calibri" pitchFamily="34" charset="0"/>
              </a:rPr>
              <a:t>kw</a:t>
            </a:r>
            <a:r>
              <a:rPr lang="en-US" sz="2400" dirty="0">
                <a:latin typeface="Calibri" pitchFamily="34" charset="0"/>
              </a:rPr>
              <a:t> at 5000 rpm</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Scooters (150 cc) with 5 </a:t>
            </a:r>
            <a:r>
              <a:rPr lang="en-US" sz="2400" dirty="0" err="1">
                <a:latin typeface="Calibri" pitchFamily="34" charset="0"/>
              </a:rPr>
              <a:t>kw</a:t>
            </a:r>
            <a:r>
              <a:rPr lang="en-US" sz="2400" dirty="0">
                <a:latin typeface="Calibri" pitchFamily="34" charset="0"/>
              </a:rPr>
              <a:t> at 5300 rpm</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Motor cycle (250 cc) with 9 </a:t>
            </a:r>
            <a:r>
              <a:rPr lang="en-US" sz="2400" dirty="0" err="1">
                <a:latin typeface="Calibri" pitchFamily="34" charset="0"/>
              </a:rPr>
              <a:t>kw</a:t>
            </a:r>
            <a:r>
              <a:rPr lang="en-US" sz="2400" dirty="0">
                <a:latin typeface="Calibri" pitchFamily="34" charset="0"/>
              </a:rPr>
              <a:t> at 4500 </a:t>
            </a:r>
            <a:r>
              <a:rPr lang="en-US" sz="2400" dirty="0" smtClean="0">
                <a:latin typeface="Calibri" pitchFamily="34" charset="0"/>
              </a:rPr>
              <a:t>rpm</a:t>
            </a:r>
            <a:endParaRPr lang="en-US" sz="2400" dirty="0">
              <a:latin typeface="Calibri" pitchFamily="34" charset="0"/>
            </a:endParaRPr>
          </a:p>
          <a:p>
            <a:r>
              <a:rPr lang="en-US" sz="2400" dirty="0">
                <a:latin typeface="Calibri" pitchFamily="34" charset="0"/>
              </a:rPr>
              <a:t>2. use of 4 stroke petrol engine</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Used in cars, jeeps, buses and trucks.</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Pumping sets, mobile electric generating sets.</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Fiat car (1089 cc) 4cylinder, 32 </a:t>
            </a:r>
            <a:r>
              <a:rPr lang="en-US" sz="2400" dirty="0" err="1">
                <a:latin typeface="Calibri" pitchFamily="34" charset="0"/>
              </a:rPr>
              <a:t>kw</a:t>
            </a:r>
            <a:r>
              <a:rPr lang="en-US" sz="2400" dirty="0">
                <a:latin typeface="Calibri" pitchFamily="34" charset="0"/>
              </a:rPr>
              <a:t> at 5000 rpm</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American car (6 cylinder) 185 </a:t>
            </a:r>
            <a:r>
              <a:rPr lang="en-US" sz="2400" dirty="0" err="1">
                <a:latin typeface="Calibri" pitchFamily="34" charset="0"/>
              </a:rPr>
              <a:t>kw</a:t>
            </a:r>
            <a:r>
              <a:rPr lang="en-US" sz="2400" dirty="0">
                <a:latin typeface="Calibri" pitchFamily="34" charset="0"/>
              </a:rPr>
              <a:t> at 5000 rpm</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Jeeps (4000 cc) 6 cylinder 90 </a:t>
            </a:r>
            <a:r>
              <a:rPr lang="en-US" sz="2400" dirty="0" err="1">
                <a:latin typeface="Calibri" pitchFamily="34" charset="0"/>
              </a:rPr>
              <a:t>kw</a:t>
            </a:r>
            <a:endParaRPr lang="en-US" sz="2400" dirty="0">
              <a:latin typeface="Calibri" pitchFamily="34" charset="0"/>
            </a:endParaRPr>
          </a:p>
          <a:p>
            <a:pPr>
              <a:buFont typeface="Arial" panose="02080604020202020204" pitchFamily="34" charset="0"/>
              <a:buChar char="•"/>
            </a:pPr>
            <a:endParaRPr lang="en-US" sz="2400" dirty="0">
              <a:latin typeface="Calibri" pitchFamily="34" charset="0"/>
            </a:endParaRPr>
          </a:p>
          <a:p>
            <a:pPr>
              <a:buFont typeface="Arial" panose="02080604020202020204" pitchFamily="34" charset="0"/>
              <a:buChar char="•"/>
            </a:pPr>
            <a:endParaRPr lang="en-US" sz="2400" dirty="0">
              <a:latin typeface="Calibri" pitchFamily="34" charset="0"/>
            </a:endParaRPr>
          </a:p>
          <a:p>
            <a:pPr>
              <a:buFont typeface="Arial" panose="02080604020202020204" pitchFamily="34" charset="0"/>
              <a:buChar char="•"/>
            </a:pPr>
            <a:endParaRPr lang="en-US" sz="2400" dirty="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04800" y="304800"/>
            <a:ext cx="8610600" cy="5632311"/>
          </a:xfrm>
          <a:prstGeom prst="rect">
            <a:avLst/>
          </a:prstGeom>
          <a:noFill/>
          <a:ln w="9525">
            <a:noFill/>
            <a:miter lim="800000"/>
          </a:ln>
        </p:spPr>
        <p:txBody>
          <a:bodyPr>
            <a:spAutoFit/>
          </a:bodyPr>
          <a:lstStyle/>
          <a:p>
            <a:pPr>
              <a:buFont typeface="Arial" panose="02080604020202020204" pitchFamily="34" charset="0"/>
              <a:buChar char="•"/>
            </a:pPr>
            <a:r>
              <a:rPr lang="en-US" dirty="0" smtClean="0">
                <a:latin typeface="Calibri" pitchFamily="34" charset="0"/>
              </a:rPr>
              <a:t> </a:t>
            </a:r>
            <a:r>
              <a:rPr lang="en-US" sz="2400" dirty="0">
                <a:latin typeface="Calibri" pitchFamily="34" charset="0"/>
              </a:rPr>
              <a:t>Application of </a:t>
            </a:r>
            <a:r>
              <a:rPr lang="en-US" sz="2400" dirty="0" err="1">
                <a:latin typeface="Calibri" pitchFamily="34" charset="0"/>
              </a:rPr>
              <a:t>I.C.Engine</a:t>
            </a:r>
            <a:endParaRPr lang="en-US" sz="2400" dirty="0">
              <a:latin typeface="Calibri" pitchFamily="34" charset="0"/>
            </a:endParaRPr>
          </a:p>
          <a:p>
            <a:r>
              <a:rPr lang="en-US" sz="2400" dirty="0">
                <a:latin typeface="Calibri" pitchFamily="34" charset="0"/>
              </a:rPr>
              <a:t>3 use of 4 stroke diesel engine</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Most commonly used in prime mover because of low running cost.</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Speed vary from 100 to 4500 rpm an power capacity varies from 1kw to 100 </a:t>
            </a:r>
            <a:r>
              <a:rPr lang="en-US" sz="2400" dirty="0" err="1">
                <a:latin typeface="Calibri" pitchFamily="34" charset="0"/>
              </a:rPr>
              <a:t>kw</a:t>
            </a:r>
            <a:r>
              <a:rPr lang="en-US" sz="2400" dirty="0">
                <a:latin typeface="Calibri" pitchFamily="34" charset="0"/>
              </a:rPr>
              <a:t> per cylinder.</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Small capacity engine used for pumping sets, construction machinery, drilling rigs, air compressors.</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In middle range capacity , jeeps 40 </a:t>
            </a:r>
            <a:r>
              <a:rPr lang="en-US" sz="2400" dirty="0" err="1">
                <a:latin typeface="Calibri" pitchFamily="34" charset="0"/>
              </a:rPr>
              <a:t>kw</a:t>
            </a:r>
            <a:r>
              <a:rPr lang="en-US" sz="2400" dirty="0">
                <a:latin typeface="Calibri" pitchFamily="34" charset="0"/>
              </a:rPr>
              <a:t>, tractors 60-80 </a:t>
            </a:r>
            <a:r>
              <a:rPr lang="en-US" sz="2400" dirty="0" err="1">
                <a:latin typeface="Calibri" pitchFamily="34" charset="0"/>
              </a:rPr>
              <a:t>kw</a:t>
            </a:r>
            <a:r>
              <a:rPr lang="en-US" sz="2400" dirty="0">
                <a:latin typeface="Calibri" pitchFamily="34" charset="0"/>
              </a:rPr>
              <a:t>, buses and trucks 90 </a:t>
            </a:r>
            <a:r>
              <a:rPr lang="en-US" sz="2400" dirty="0" err="1">
                <a:latin typeface="Calibri" pitchFamily="34" charset="0"/>
              </a:rPr>
              <a:t>kw</a:t>
            </a:r>
            <a:r>
              <a:rPr lang="en-US" sz="2400" dirty="0">
                <a:latin typeface="Calibri" pitchFamily="34" charset="0"/>
              </a:rPr>
              <a:t>.</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Higher capacity engines used in railways 2000 </a:t>
            </a:r>
            <a:r>
              <a:rPr lang="en-US" sz="2400" dirty="0" err="1">
                <a:latin typeface="Calibri" pitchFamily="34" charset="0"/>
              </a:rPr>
              <a:t>kw</a:t>
            </a:r>
            <a:r>
              <a:rPr lang="en-US" sz="2400" dirty="0">
                <a:latin typeface="Calibri" pitchFamily="34" charset="0"/>
              </a:rPr>
              <a:t> , ships 3000 </a:t>
            </a:r>
            <a:r>
              <a:rPr lang="en-US" sz="2400" dirty="0" err="1">
                <a:latin typeface="Calibri" pitchFamily="34" charset="0"/>
              </a:rPr>
              <a:t>kw</a:t>
            </a:r>
            <a:r>
              <a:rPr lang="en-US" sz="2400" dirty="0">
                <a:latin typeface="Calibri" pitchFamily="34" charset="0"/>
              </a:rPr>
              <a:t>.</a:t>
            </a:r>
            <a:endParaRPr lang="en-US" sz="2400" dirty="0">
              <a:latin typeface="Calibri" pitchFamily="34" charset="0"/>
            </a:endParaRPr>
          </a:p>
          <a:p>
            <a:pPr>
              <a:buFont typeface="Arial" panose="02080604020202020204" pitchFamily="34" charset="0"/>
              <a:buChar char="•"/>
            </a:pPr>
            <a:endParaRPr lang="en-US" sz="2400" dirty="0">
              <a:latin typeface="Calibri" pitchFamily="34" charset="0"/>
            </a:endParaRPr>
          </a:p>
          <a:p>
            <a:r>
              <a:rPr lang="en-US" sz="2400" dirty="0">
                <a:latin typeface="Calibri" pitchFamily="34" charset="0"/>
              </a:rPr>
              <a:t>4. use of 2 stroke diesel engine</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These engines in high capacity range are generally preferred for ship propulsion as the weight of the engine is one of the major consideration in the design of ship.</a:t>
            </a:r>
            <a:endParaRPr lang="en-US" sz="2400" dirty="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304800" y="304800"/>
            <a:ext cx="8610600" cy="2124075"/>
          </a:xfrm>
          <a:prstGeom prst="rect">
            <a:avLst/>
          </a:prstGeom>
          <a:noFill/>
          <a:ln w="9525">
            <a:noFill/>
            <a:miter lim="800000"/>
          </a:ln>
        </p:spPr>
        <p:txBody>
          <a:bodyPr>
            <a:spAutoFit/>
          </a:bodyPr>
          <a:lstStyle/>
          <a:p>
            <a:pPr algn="ctr"/>
            <a:r>
              <a:rPr lang="en-US" sz="3600" dirty="0">
                <a:latin typeface="Calibri" pitchFamily="34" charset="0"/>
              </a:rPr>
              <a:t>Introduction</a:t>
            </a:r>
            <a:endParaRPr lang="en-US" sz="3600" dirty="0">
              <a:latin typeface="Calibri" pitchFamily="34" charset="0"/>
            </a:endParaRPr>
          </a:p>
          <a:p>
            <a:pPr>
              <a:buFont typeface="Arial" panose="02080604020202020204" pitchFamily="34" charset="0"/>
              <a:buChar char="•"/>
            </a:pPr>
            <a:r>
              <a:rPr lang="en-US" dirty="0">
                <a:latin typeface="Calibri" pitchFamily="34" charset="0"/>
              </a:rPr>
              <a:t> </a:t>
            </a:r>
            <a:r>
              <a:rPr lang="en-US" sz="2400" dirty="0">
                <a:latin typeface="Calibri" pitchFamily="34" charset="0"/>
              </a:rPr>
              <a:t>theoretically, the weight of the 2 stroke engine is 50 % of four stroke engine when both are running at same speed and developing same power.</a:t>
            </a:r>
            <a:endParaRPr lang="en-US" sz="2400" dirty="0">
              <a:latin typeface="Calibri" pitchFamily="34" charset="0"/>
            </a:endParaRPr>
          </a:p>
          <a:p>
            <a:pPr>
              <a:buFont typeface="Arial" panose="02080604020202020204" pitchFamily="34" charset="0"/>
              <a:buChar char="•"/>
            </a:pPr>
            <a:r>
              <a:rPr lang="en-US" sz="2400" dirty="0">
                <a:latin typeface="Calibri" pitchFamily="34" charset="0"/>
              </a:rPr>
              <a:t>Generally all engines above 60 cm bore are 2 stroke engine.</a:t>
            </a:r>
            <a:endParaRPr lang="en-US" sz="2400" dirty="0">
              <a:latin typeface="Calibri" pitchFamily="34" charset="0"/>
            </a:endParaRPr>
          </a:p>
        </p:txBody>
      </p:sp>
      <p:pic>
        <p:nvPicPr>
          <p:cNvPr id="38915" name="Picture 2"/>
          <p:cNvPicPr>
            <a:picLocks noChangeAspect="1" noChangeArrowheads="1"/>
          </p:cNvPicPr>
          <p:nvPr/>
        </p:nvPicPr>
        <p:blipFill>
          <a:blip r:embed="rId1" cstate="print"/>
          <a:srcRect/>
          <a:stretch>
            <a:fillRect/>
          </a:stretch>
        </p:blipFill>
        <p:spPr bwMode="auto">
          <a:xfrm>
            <a:off x="609600" y="2667000"/>
            <a:ext cx="7772400" cy="29337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304800" y="0"/>
            <a:ext cx="8610600" cy="1016000"/>
          </a:xfrm>
          <a:prstGeom prst="rect">
            <a:avLst/>
          </a:prstGeom>
          <a:noFill/>
          <a:ln w="9525">
            <a:noFill/>
            <a:miter lim="800000"/>
          </a:ln>
        </p:spPr>
        <p:txBody>
          <a:bodyPr>
            <a:spAutoFit/>
          </a:bodyPr>
          <a:lstStyle/>
          <a:p>
            <a:pPr algn="ctr"/>
            <a:r>
              <a:rPr lang="en-US" sz="3600" dirty="0">
                <a:latin typeface="Calibri" pitchFamily="34" charset="0"/>
              </a:rPr>
              <a:t>Introduction</a:t>
            </a:r>
            <a:endParaRPr lang="en-US" sz="3600" dirty="0">
              <a:latin typeface="Calibri" pitchFamily="34" charset="0"/>
            </a:endParaRPr>
          </a:p>
          <a:p>
            <a:pPr>
              <a:buFont typeface="Arial" panose="02080604020202020204" pitchFamily="34" charset="0"/>
              <a:buChar char="•"/>
            </a:pPr>
            <a:endParaRPr lang="en-US" sz="2400" dirty="0">
              <a:latin typeface="Calibri" pitchFamily="34" charset="0"/>
            </a:endParaRPr>
          </a:p>
        </p:txBody>
      </p:sp>
      <p:pic>
        <p:nvPicPr>
          <p:cNvPr id="39939" name="Picture 2"/>
          <p:cNvPicPr>
            <a:picLocks noChangeAspect="1" noChangeArrowheads="1"/>
          </p:cNvPicPr>
          <p:nvPr/>
        </p:nvPicPr>
        <p:blipFill>
          <a:blip r:embed="rId1" cstate="print"/>
          <a:srcRect/>
          <a:stretch>
            <a:fillRect/>
          </a:stretch>
        </p:blipFill>
        <p:spPr bwMode="auto">
          <a:xfrm>
            <a:off x="609600" y="533401"/>
            <a:ext cx="7625990" cy="6172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304800" y="533400"/>
            <a:ext cx="8406777" cy="5735154"/>
          </a:xfrm>
        </p:spPr>
        <p:txBody>
          <a:bodyPr>
            <a:normAutofit lnSpcReduction="10000"/>
          </a:bodyPr>
          <a:lstStyle/>
          <a:p>
            <a:pPr marL="281305" indent="-281305">
              <a:spcBef>
                <a:spcPts val="6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b="1" dirty="0">
                <a:latin typeface="Bell MT" pitchFamily="18" charset="0"/>
                <a:cs typeface="Times New Roman" pitchFamily="16" charset="0"/>
              </a:rPr>
              <a:t>Block :</a:t>
            </a:r>
            <a:r>
              <a:rPr lang="en-US" sz="2500" dirty="0">
                <a:latin typeface="Bell MT" pitchFamily="18" charset="0"/>
                <a:cs typeface="Times New Roman" pitchFamily="16" charset="0"/>
              </a:rPr>
              <a:t> Body of the engine containing cylinders, made of cast iron or </a:t>
            </a:r>
            <a:r>
              <a:rPr lang="en-US" sz="2500" dirty="0" err="1">
                <a:latin typeface="Bell MT" pitchFamily="18" charset="0"/>
                <a:cs typeface="Times New Roman" pitchFamily="16" charset="0"/>
              </a:rPr>
              <a:t>aluminium</a:t>
            </a:r>
            <a:r>
              <a:rPr lang="en-US" sz="2500" dirty="0">
                <a:latin typeface="Bell MT" pitchFamily="18" charset="0"/>
                <a:cs typeface="Times New Roman" pitchFamily="16" charset="0"/>
              </a:rPr>
              <a:t>.</a:t>
            </a:r>
            <a:endParaRPr lang="en-US" sz="2500" dirty="0">
              <a:latin typeface="Bell MT" pitchFamily="18" charset="0"/>
              <a:cs typeface="Times New Roman" pitchFamily="16" charset="0"/>
            </a:endParaRPr>
          </a:p>
          <a:p>
            <a:pPr marL="281305" indent="-281305">
              <a:spcBef>
                <a:spcPts val="6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b="1" dirty="0">
                <a:latin typeface="Bell MT" pitchFamily="18" charset="0"/>
                <a:cs typeface="Times New Roman" pitchFamily="16" charset="0"/>
              </a:rPr>
              <a:t>Cylinder : </a:t>
            </a:r>
            <a:r>
              <a:rPr lang="en-US" sz="2500" dirty="0">
                <a:latin typeface="Bell MT" pitchFamily="18" charset="0"/>
                <a:cs typeface="Times New Roman" pitchFamily="16" charset="0"/>
              </a:rPr>
              <a:t>The circular cylinders in the engine block in which the pistons reciprocate back and forth.</a:t>
            </a:r>
            <a:endParaRPr lang="en-US" sz="2500" dirty="0">
              <a:latin typeface="Bell MT" pitchFamily="18" charset="0"/>
              <a:cs typeface="Times New Roman" pitchFamily="16" charset="0"/>
            </a:endParaRPr>
          </a:p>
          <a:p>
            <a:pPr marL="281305" indent="-281305">
              <a:spcBef>
                <a:spcPts val="6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b="1" dirty="0">
                <a:latin typeface="Bell MT" pitchFamily="18" charset="0"/>
                <a:cs typeface="Times New Roman" pitchFamily="16" charset="0"/>
              </a:rPr>
              <a:t>Head :</a:t>
            </a:r>
            <a:r>
              <a:rPr lang="en-US" sz="2500" dirty="0">
                <a:latin typeface="Bell MT" pitchFamily="18" charset="0"/>
                <a:cs typeface="Times New Roman" pitchFamily="16" charset="0"/>
              </a:rPr>
              <a:t> The piece which closes the end of the cylinders, usually containing part of the clearance volume of the combustion chamber.</a:t>
            </a:r>
            <a:endParaRPr lang="en-US" sz="2500" dirty="0">
              <a:latin typeface="Bell MT" pitchFamily="18" charset="0"/>
              <a:cs typeface="Times New Roman" pitchFamily="16" charset="0"/>
            </a:endParaRPr>
          </a:p>
          <a:p>
            <a:pPr marL="281305" indent="-281305">
              <a:spcBef>
                <a:spcPts val="6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b="1" dirty="0">
                <a:effectLst>
                  <a:outerShdw blurRad="38100" dist="38100" dir="2700000" algn="tl">
                    <a:srgbClr val="C0C0C0"/>
                  </a:outerShdw>
                </a:effectLst>
                <a:latin typeface="Bell MT" pitchFamily="18" charset="0"/>
                <a:cs typeface="Times New Roman" pitchFamily="16" charset="0"/>
              </a:rPr>
              <a:t>Combustion chamber:</a:t>
            </a:r>
            <a:r>
              <a:rPr lang="en-US" sz="2500" b="1" dirty="0">
                <a:latin typeface="Bell MT" pitchFamily="18" charset="0"/>
                <a:cs typeface="Times New Roman" pitchFamily="16" charset="0"/>
              </a:rPr>
              <a:t> </a:t>
            </a:r>
            <a:r>
              <a:rPr lang="en-US" sz="2500" dirty="0">
                <a:latin typeface="Bell MT" pitchFamily="18" charset="0"/>
                <a:cs typeface="Times New Roman" pitchFamily="16" charset="0"/>
              </a:rPr>
              <a:t>The end of the cylinder between the head and the piston face where combustion occurs.</a:t>
            </a:r>
            <a:endParaRPr lang="en-US" sz="2500" dirty="0">
              <a:latin typeface="Bell MT" pitchFamily="18" charset="0"/>
              <a:cs typeface="Times New Roman" pitchFamily="16" charset="0"/>
            </a:endParaRPr>
          </a:p>
          <a:p>
            <a:pPr marL="943610" lvl="1" indent="-542925">
              <a:spcBef>
                <a:spcPts val="7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dirty="0">
                <a:ln w="22225">
                  <a:solidFill>
                    <a:schemeClr val="accent2"/>
                  </a:solidFill>
                  <a:prstDash val="solid"/>
                </a:ln>
                <a:solidFill>
                  <a:schemeClr val="accent2">
                    <a:lumMod val="40000"/>
                    <a:lumOff val="60000"/>
                  </a:schemeClr>
                </a:solidFill>
                <a:effectLst/>
                <a:latin typeface="Bell MT" pitchFamily="18" charset="0"/>
              </a:rPr>
              <a:t>The size of combustion chamber continuously changes from minimum volume when the piston is at TDC to a maximum volume when the piston at </a:t>
            </a:r>
            <a:r>
              <a:rPr lang="en-US" dirty="0">
                <a:latin typeface="Bell MT" pitchFamily="18" charset="0"/>
              </a:rPr>
              <a:t> </a:t>
            </a:r>
            <a:r>
              <a:rPr lang="en-US" altLang="en-US" dirty="0">
                <a:ln w="22225">
                  <a:solidFill>
                    <a:schemeClr val="accent2"/>
                  </a:solidFill>
                  <a:prstDash val="solid"/>
                </a:ln>
                <a:solidFill>
                  <a:schemeClr val="accent2">
                    <a:lumMod val="40000"/>
                    <a:lumOff val="60000"/>
                  </a:schemeClr>
                </a:solidFill>
                <a:effectLst/>
                <a:latin typeface="Bell MT" pitchFamily="18" charset="0"/>
              </a:rPr>
              <a:t>BDC</a:t>
            </a:r>
            <a:r>
              <a:rPr lang="en-US" dirty="0">
                <a:latin typeface="Bell MT" pitchFamily="18" charset="0"/>
              </a:rPr>
              <a:t> </a:t>
            </a:r>
            <a:r>
              <a:rPr lang="en-US" b="1" dirty="0">
                <a:latin typeface="Bell MT" pitchFamily="18" charset="0"/>
                <a:cs typeface="Times New Roman" pitchFamily="16" charset="0"/>
              </a:rPr>
              <a:t> </a:t>
            </a:r>
            <a:endParaRPr lang="en-US" b="1" dirty="0">
              <a:latin typeface="Bell MT" pitchFamily="18" charset="0"/>
              <a:cs typeface="Times New Roman" pitchFamily="16" charset="0"/>
            </a:endParaRPr>
          </a:p>
          <a:p>
            <a:pPr marL="281305" indent="-281305">
              <a:spcBef>
                <a:spcPts val="600"/>
              </a:spcBef>
              <a:buNone/>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endParaRPr lang="en-US" b="1" dirty="0">
              <a:cs typeface="Times New Roman" pitchFamily="16"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idx="1"/>
          </p:nvPr>
        </p:nvSpPr>
        <p:spPr>
          <a:xfrm>
            <a:off x="304800" y="381000"/>
            <a:ext cx="8406777" cy="5845519"/>
          </a:xfrm>
        </p:spPr>
        <p:txBody>
          <a:bodyPr>
            <a:normAutofit fontScale="92500" lnSpcReduction="20000"/>
          </a:bodyPr>
          <a:lstStyle/>
          <a:p>
            <a:pPr marL="281305" indent="-281305">
              <a:spcBef>
                <a:spcPts val="700"/>
              </a:spcBef>
              <a:buFont typeface="Wingdings"/>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endParaRPr lang="en-US" sz="2800" dirty="0"/>
          </a:p>
          <a:p>
            <a:pPr marL="281305" indent="-281305">
              <a:spcBef>
                <a:spcPts val="7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b="1" dirty="0">
                <a:effectLst>
                  <a:outerShdw blurRad="38100" dist="38100" dir="2700000" algn="tl">
                    <a:srgbClr val="C0C0C0"/>
                  </a:outerShdw>
                </a:effectLst>
                <a:cs typeface="Times New Roman" pitchFamily="16" charset="0"/>
              </a:rPr>
              <a:t>Crankshaft :</a:t>
            </a:r>
            <a:r>
              <a:rPr lang="en-US" sz="2500" dirty="0">
                <a:effectLst>
                  <a:outerShdw blurRad="38100" dist="38100" dir="2700000" algn="tl">
                    <a:srgbClr val="C0C0C0"/>
                  </a:outerShdw>
                </a:effectLst>
                <a:cs typeface="Times New Roman" pitchFamily="16" charset="0"/>
              </a:rPr>
              <a:t> Rotating shaft through which engine work output is supplied to external systems. </a:t>
            </a:r>
            <a:endParaRPr lang="en-US" sz="2500" dirty="0">
              <a:effectLst>
                <a:outerShdw blurRad="38100" dist="38100" dir="2700000" algn="tl">
                  <a:srgbClr val="C0C0C0"/>
                </a:outerShdw>
              </a:effectLst>
              <a:cs typeface="Times New Roman" pitchFamily="16" charset="0"/>
            </a:endParaRPr>
          </a:p>
          <a:p>
            <a:pPr marL="1294130" lvl="1" indent="-492760">
              <a:spcBef>
                <a:spcPts val="615"/>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dirty="0"/>
              <a:t>The crankshaft is connected to the engine block with the main bearings.</a:t>
            </a:r>
            <a:endParaRPr lang="en-US" sz="2500" dirty="0"/>
          </a:p>
          <a:p>
            <a:pPr marL="1294130" lvl="1" indent="-492760">
              <a:spcBef>
                <a:spcPts val="615"/>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dirty="0"/>
              <a:t>It is rotated by the reciprocating pistons through the connecting rods connected to the crankshaft, offset from the axis of rotation. This offset is sometimes called crank throw or crank radius.</a:t>
            </a:r>
            <a:endParaRPr lang="en-US" sz="2500" dirty="0"/>
          </a:p>
          <a:p>
            <a:pPr marL="281305" indent="-281305">
              <a:spcBef>
                <a:spcPts val="7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b="1" dirty="0"/>
              <a:t>Connecting rod : </a:t>
            </a:r>
            <a:r>
              <a:rPr lang="en-US" sz="2500" dirty="0"/>
              <a:t>Rod connecting the piston with the rotating crankshaft, usually made of steel or alloy forging in most engines but may be aluminum in some small engines.</a:t>
            </a:r>
            <a:endParaRPr lang="en-US" sz="2500" dirty="0"/>
          </a:p>
          <a:p>
            <a:pPr marL="281305" indent="-281305">
              <a:spcBef>
                <a:spcPts val="700"/>
              </a:spcBef>
              <a:buFont typeface="Times New Roman" pitchFamily="16" charset="0"/>
              <a:buChar char="•"/>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r>
              <a:rPr lang="en-US" sz="2500" dirty="0">
                <a:cs typeface="Times New Roman" pitchFamily="16" charset="0"/>
              </a:rPr>
              <a:t> </a:t>
            </a:r>
            <a:r>
              <a:rPr lang="en-US" sz="2500" b="1" dirty="0">
                <a:cs typeface="Times New Roman" pitchFamily="16" charset="0"/>
              </a:rPr>
              <a:t>Piston rings:</a:t>
            </a:r>
            <a:r>
              <a:rPr lang="en-US" sz="2500" dirty="0">
                <a:cs typeface="Times New Roman" pitchFamily="16" charset="0"/>
              </a:rPr>
              <a:t> Metal rings that fit into circumferential grooves around the piston and form a sliding surface against the cylinder walls.</a:t>
            </a:r>
            <a:endParaRPr lang="en-US" sz="2500" dirty="0">
              <a:cs typeface="Times New Roman" pitchFamily="16" charset="0"/>
            </a:endParaRPr>
          </a:p>
          <a:p>
            <a:pPr marL="281305" indent="-281305">
              <a:spcBef>
                <a:spcPts val="700"/>
              </a:spcBef>
              <a:buNone/>
              <a:tabLst>
                <a:tab pos="281940" algn="l"/>
                <a:tab pos="381000" algn="l"/>
                <a:tab pos="781685" algn="l"/>
                <a:tab pos="1182370" algn="l"/>
                <a:tab pos="1583055" algn="l"/>
                <a:tab pos="1983740" algn="l"/>
                <a:tab pos="2384425" algn="l"/>
                <a:tab pos="2785110" algn="l"/>
                <a:tab pos="3185795" algn="l"/>
                <a:tab pos="3587115" algn="l"/>
                <a:tab pos="3987800" algn="l"/>
                <a:tab pos="4388485" algn="l"/>
                <a:tab pos="4789170" algn="l"/>
                <a:tab pos="5189855" algn="l"/>
                <a:tab pos="5590540" algn="l"/>
                <a:tab pos="5991225" algn="l"/>
                <a:tab pos="6391910" algn="l"/>
                <a:tab pos="6792595" algn="l"/>
                <a:tab pos="7193280" algn="l"/>
                <a:tab pos="7593965" algn="l"/>
                <a:tab pos="7994650" algn="l"/>
                <a:tab pos="8248015" algn="l"/>
                <a:tab pos="8882380" algn="l"/>
              </a:tabLst>
              <a:defRPr/>
            </a:pPr>
            <a:endParaRPr lang="en-US" sz="2500" dirty="0">
              <a:cs typeface="Times New Roman" pitchFamily="16"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idx="1"/>
          </p:nvPr>
        </p:nvSpPr>
        <p:spPr>
          <a:xfrm>
            <a:off x="304800" y="381000"/>
            <a:ext cx="8549335" cy="5804252"/>
          </a:xfrm>
        </p:spPr>
        <p:txBody>
          <a:bodyPr/>
          <a:lstStyle/>
          <a:p>
            <a:pPr marL="581660" indent="-581660">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500" b="1" dirty="0">
                <a:latin typeface="Bell MT" pitchFamily="18" charset="0"/>
              </a:rPr>
              <a:t>Camshaft :</a:t>
            </a:r>
            <a:r>
              <a:rPr lang="en-US" sz="2500" dirty="0">
                <a:latin typeface="Bell MT" pitchFamily="18" charset="0"/>
              </a:rPr>
              <a:t> Rotating shaft used to push open valves at the proper time in the engine cycle, either directly or through mechanical or hydraulic linkage (push rods, rocker arms, tappets) .</a:t>
            </a:r>
            <a:endParaRPr lang="en-US" sz="2500" dirty="0">
              <a:latin typeface="Bell MT" pitchFamily="18" charset="0"/>
            </a:endParaRPr>
          </a:p>
          <a:p>
            <a:pPr marL="581660" indent="-581660">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500" b="1" dirty="0">
                <a:latin typeface="Bell MT" pitchFamily="18" charset="0"/>
              </a:rPr>
              <a:t>Push rods : </a:t>
            </a:r>
            <a:r>
              <a:rPr lang="en-US" sz="2500" dirty="0">
                <a:latin typeface="Bell MT" pitchFamily="18" charset="0"/>
              </a:rPr>
              <a:t>The mechanical linkage between the camshaft and valves on overhead valve engines with the camshaft in the crankcase.</a:t>
            </a:r>
            <a:endParaRPr lang="en-US" sz="2500" dirty="0">
              <a:latin typeface="Bell MT" pitchFamily="18" charset="0"/>
            </a:endParaRPr>
          </a:p>
          <a:p>
            <a:pPr marL="581660" indent="-581660">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500" b="1" dirty="0">
                <a:latin typeface="Bell MT" pitchFamily="18" charset="0"/>
              </a:rPr>
              <a:t>Crankcase : </a:t>
            </a:r>
            <a:r>
              <a:rPr lang="en-US" sz="2500" dirty="0">
                <a:latin typeface="Bell MT" pitchFamily="18" charset="0"/>
              </a:rPr>
              <a:t>Part of the engine block surrounding the crankshaft.</a:t>
            </a:r>
            <a:endParaRPr lang="en-US" sz="2500" dirty="0">
              <a:latin typeface="Bell MT" pitchFamily="18" charset="0"/>
            </a:endParaRPr>
          </a:p>
          <a:p>
            <a:pPr marL="1294130" lvl="1" indent="-492760">
              <a:spcBef>
                <a:spcPts val="615"/>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500" dirty="0">
                <a:latin typeface="Bell MT" pitchFamily="18" charset="0"/>
              </a:rPr>
              <a:t>In many engines the oil pan makes up part of the crankcase housing.</a:t>
            </a:r>
            <a:endParaRPr lang="en-US" sz="2500" dirty="0">
              <a:latin typeface="Bell MT" pitchFamily="18" charset="0"/>
            </a:endParaRPr>
          </a:p>
          <a:p>
            <a:pPr marL="581660" indent="-581660">
              <a:spcBef>
                <a:spcPts val="700"/>
              </a:spcBef>
              <a:buFont typeface="Times New Roman" pitchFamily="16" charset="0"/>
              <a:buChar char="•"/>
              <a:tabLst>
                <a:tab pos="581025" algn="l"/>
                <a:tab pos="680085" algn="l"/>
                <a:tab pos="1080770" algn="l"/>
                <a:tab pos="1481455" algn="l"/>
                <a:tab pos="1882140" algn="l"/>
                <a:tab pos="2282825" algn="l"/>
                <a:tab pos="2683510" algn="l"/>
                <a:tab pos="3084830" algn="l"/>
                <a:tab pos="3485515" algn="l"/>
                <a:tab pos="3886200" algn="l"/>
                <a:tab pos="4286885" algn="l"/>
                <a:tab pos="4687570" algn="l"/>
                <a:tab pos="5088255" algn="l"/>
                <a:tab pos="5488940" algn="l"/>
                <a:tab pos="5889625" algn="l"/>
                <a:tab pos="6290310" algn="l"/>
                <a:tab pos="6690995" algn="l"/>
                <a:tab pos="7091680" algn="l"/>
                <a:tab pos="7492365" algn="l"/>
                <a:tab pos="7893050" algn="l"/>
                <a:tab pos="8294370" algn="l"/>
                <a:tab pos="8882380" algn="l"/>
              </a:tabLst>
            </a:pPr>
            <a:r>
              <a:rPr lang="en-US" sz="2500" b="1" dirty="0">
                <a:ln w="22225">
                  <a:solidFill>
                    <a:schemeClr val="accent2"/>
                  </a:solidFill>
                  <a:prstDash val="solid"/>
                </a:ln>
                <a:solidFill>
                  <a:schemeClr val="accent2">
                    <a:lumMod val="40000"/>
                    <a:lumOff val="60000"/>
                  </a:schemeClr>
                </a:solidFill>
                <a:effectLst/>
                <a:latin typeface="Bell MT" pitchFamily="18" charset="0"/>
              </a:rPr>
              <a:t>Exhaust manifold :</a:t>
            </a:r>
            <a:r>
              <a:rPr lang="en-US" sz="2500" dirty="0">
                <a:ln w="22225">
                  <a:solidFill>
                    <a:schemeClr val="accent2"/>
                  </a:solidFill>
                  <a:prstDash val="solid"/>
                </a:ln>
                <a:solidFill>
                  <a:schemeClr val="accent2">
                    <a:lumMod val="40000"/>
                    <a:lumOff val="60000"/>
                  </a:schemeClr>
                </a:solidFill>
                <a:effectLst/>
                <a:latin typeface="Bell MT" pitchFamily="18" charset="0"/>
              </a:rPr>
              <a:t> Piping system which carries exhaust gases away from the engine cylinders, usually made of cast iron .</a:t>
            </a:r>
            <a:endParaRPr lang="en-US" sz="2500" dirty="0">
              <a:ln w="22225">
                <a:solidFill>
                  <a:schemeClr val="accent2"/>
                </a:solidFill>
                <a:prstDash val="solid"/>
              </a:ln>
              <a:solidFill>
                <a:schemeClr val="accent2">
                  <a:lumMod val="40000"/>
                  <a:lumOff val="60000"/>
                </a:schemeClr>
              </a:solidFill>
              <a:effectLst/>
              <a:latin typeface="Bell MT" pitchFamily="18" charset="0"/>
            </a:endParaRPr>
          </a:p>
        </p:txBody>
      </p:sp>
    </p:spTree>
  </p:cSld>
  <p:clrMapOvr>
    <a:masterClrMapping/>
  </p:clrMapOvr>
  <p:transition>
    <p:dissolve/>
  </p:transition>
  <p:timing>
    <p:tnLst>
      <p:par>
        <p:cTn id="1" dur="indefinite" restart="never" nodeType="tmRoot"/>
      </p:par>
    </p:tnLst>
  </p:timing>
</p:sld>
</file>

<file path=ppt/tags/tag1.xml><?xml version="1.0" encoding="utf-8"?>
<p:tagLst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19128</Words>
  <Application>WPS Presentation</Application>
  <PresentationFormat>On-screen Show (4:3)</PresentationFormat>
  <Paragraphs>487</Paragraphs>
  <Slides>63</Slides>
  <Notes>22</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63</vt:i4>
      </vt:variant>
    </vt:vector>
  </HeadingPairs>
  <TitlesOfParts>
    <vt:vector size="88" baseType="lpstr">
      <vt:lpstr>Arial</vt:lpstr>
      <vt:lpstr>SimSun</vt:lpstr>
      <vt:lpstr>Wingdings</vt:lpstr>
      <vt:lpstr>Wingdings 3</vt:lpstr>
      <vt:lpstr>Gubbi</vt:lpstr>
      <vt:lpstr>Verdana</vt:lpstr>
      <vt:lpstr>Wingdings 2</vt:lpstr>
      <vt:lpstr>DejaVu Sans</vt:lpstr>
      <vt:lpstr>Arial Unicode MS</vt:lpstr>
      <vt:lpstr>Times New Roman</vt:lpstr>
      <vt:lpstr>Bell MT</vt:lpstr>
      <vt:lpstr>Wingdings</vt:lpstr>
      <vt:lpstr>Calibri</vt:lpstr>
      <vt:lpstr>Tahoma</vt:lpstr>
      <vt:lpstr>Comic Sans MS</vt:lpstr>
      <vt:lpstr>Arial</vt:lpstr>
      <vt:lpstr>Century Gothic</vt:lpstr>
      <vt:lpstr>Times New Roman</vt:lpstr>
      <vt:lpstr>Meiryo</vt:lpstr>
      <vt:lpstr>Lucida Sans Unicode</vt:lpstr>
      <vt:lpstr>微软雅黑</vt:lpstr>
      <vt:lpstr>Droid Sans Fallback</vt:lpstr>
      <vt:lpstr>MT Extra</vt:lpstr>
      <vt:lpstr>Abyssinica SIL</vt:lpstr>
      <vt:lpstr>Concourse</vt:lpstr>
      <vt:lpstr>INTRODUCTION </vt:lpstr>
      <vt:lpstr>PowerPoint 演示文稿</vt:lpstr>
      <vt:lpstr>Internal and External Combustion Engines</vt:lpstr>
      <vt:lpstr>Classification of Internal Combustion Engines</vt:lpstr>
      <vt:lpstr>IC engine Components &amp; Terminology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Internal Combustion Engines  – four stroke -</vt:lpstr>
      <vt:lpstr>Internal Combustion Engines  – four stroke -</vt:lpstr>
      <vt:lpstr>Internal Combustion Engines  – four stroke -</vt:lpstr>
      <vt:lpstr>Internal Combustion Engines  – Diesel -</vt:lpstr>
      <vt:lpstr>PowerPoint 演示文稿</vt:lpstr>
      <vt:lpstr>PowerPoint 演示文稿</vt:lpstr>
      <vt:lpstr>PowerPoint 演示文稿</vt:lpstr>
      <vt:lpstr>PowerPoint 演示文稿</vt:lpstr>
      <vt:lpstr>PowerPoint 演示文稿</vt:lpstr>
      <vt:lpstr>Internal Combustion Engines  – Diesel -</vt:lpstr>
      <vt:lpstr>Internal Combustion Engines  – Diesel -</vt:lpstr>
      <vt:lpstr>SI and CI Engines</vt:lpstr>
      <vt:lpstr>PowerPoint 演示文稿</vt:lpstr>
      <vt:lpstr>The Net Work Output of a Cycle</vt:lpstr>
      <vt:lpstr>Background on the Otto Cycle</vt:lpstr>
      <vt:lpstr>Assumption</vt:lpstr>
      <vt:lpstr>Internal Combustion Engine</vt:lpstr>
      <vt:lpstr>Actual cycle</vt:lpstr>
      <vt:lpstr>Actual and Ideal Spark Ignition Engine And Their P-v Diagram</vt:lpstr>
      <vt:lpstr>Typical Theoretical P-V and Valve Timing  Diagrams of a Four-Stroke Spark Ignition Engine</vt:lpstr>
      <vt:lpstr>Actual Case</vt:lpstr>
      <vt:lpstr>IV opens 200 before TDC.</vt:lpstr>
      <vt:lpstr>Valve Overlap: The time during which both  the valves (inlet and exhaust) remain open  at the  same instant.</vt:lpstr>
      <vt:lpstr>PowerPoint 演示文稿</vt:lpstr>
      <vt:lpstr>PowerPoint 演示文稿</vt:lpstr>
      <vt:lpstr>p-V diagram of a Four Stroke SI Engine at Wide open throttle</vt:lpstr>
      <vt:lpstr>p-V diagram of a Four Stroke SI Engine at Part-Throttle</vt:lpstr>
      <vt:lpstr>p-V diagram of a Four Stroke SI Engine  with Supercharger</vt:lpstr>
      <vt:lpstr>Typical Theoretical and Actual p-V Diagrams of  a Four-Stroke Compression Ignition Engine</vt:lpstr>
      <vt:lpstr>Valve Timing for Low and High Speed  Four-Stroke Compression  Ignition Engines</vt:lpstr>
      <vt:lpstr>PowerPoint 演示文稿</vt:lpstr>
      <vt:lpstr>PowerPoint 演示文稿</vt:lpstr>
      <vt:lpstr>PowerPoint 演示文稿</vt:lpstr>
      <vt:lpstr>PowerPoint 演示文稿</vt:lpstr>
      <vt:lpstr>Internal Combustion Engines  – two stroke -</vt:lpstr>
      <vt:lpstr>Internal Combustion Engines  – two stroke -</vt:lpstr>
      <vt:lpstr>Two stroke SI Engine</vt:lpstr>
      <vt:lpstr>Ideal VS Actual P-V Diagram Of Two-Stroke SI Engine </vt:lpstr>
      <vt:lpstr>Port Timing Diagram Of Two-Stroke SI Engine</vt:lpstr>
      <vt:lpstr>Actual Vs Ideal P-V Diagram Of Two-Stroke CI Engine </vt:lpstr>
      <vt:lpstr>Port Timing Diagram Of Two-Stroke CI</vt:lpstr>
      <vt:lpstr>PowerPoint 演示文稿</vt:lpstr>
      <vt:lpstr>PowerPoint 演示文稿</vt:lpstr>
      <vt:lpstr>PowerPoint 演示文稿</vt:lpstr>
      <vt:lpstr>PowerPoint 演示文稿</vt:lpstr>
    </vt:vector>
  </TitlesOfParts>
  <Company>indus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vijayprajapati</dc:creator>
  <cp:lastModifiedBy>faculty</cp:lastModifiedBy>
  <cp:revision>133</cp:revision>
  <dcterms:created xsi:type="dcterms:W3CDTF">2020-07-07T04:20:48Z</dcterms:created>
  <dcterms:modified xsi:type="dcterms:W3CDTF">2020-07-07T04:20:48Z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