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  <p:sldId id="337" r:id="rId83"/>
    <p:sldId id="338" r:id="rId84"/>
    <p:sldId id="339" r:id="rId85"/>
    <p:sldId id="340" r:id="rId86"/>
    <p:sldId id="341" r:id="rId87"/>
    <p:sldId id="342" r:id="rId88"/>
    <p:sldId id="343" r:id="rId89"/>
    <p:sldId id="344" r:id="rId90"/>
    <p:sldId id="345" r:id="rId91"/>
    <p:sldId id="346" r:id="rId92"/>
    <p:sldId id="347" r:id="rId93"/>
    <p:sldId id="348" r:id="rId94"/>
    <p:sldId id="349" r:id="rId95"/>
    <p:sldId id="350" r:id="rId96"/>
    <p:sldId id="351" r:id="rId97"/>
    <p:sldId id="352" r:id="rId98"/>
    <p:sldId id="353" r:id="rId99"/>
    <p:sldId id="354" r:id="rId100"/>
    <p:sldId id="355" r:id="rId101"/>
    <p:sldId id="356" r:id="rId102"/>
    <p:sldId id="357" r:id="rId103"/>
    <p:sldId id="358" r:id="rId104"/>
    <p:sldId id="359" r:id="rId105"/>
    <p:sldId id="360" r:id="rId106"/>
    <p:sldId id="361" r:id="rId107"/>
    <p:sldId id="362" r:id="rId108"/>
    <p:sldId id="363" r:id="rId109"/>
    <p:sldId id="364" r:id="rId110"/>
    <p:sldId id="365" r:id="rId111"/>
    <p:sldId id="366" r:id="rId112"/>
    <p:sldId id="367" r:id="rId113"/>
    <p:sldId id="368" r:id="rId114"/>
    <p:sldId id="369" r:id="rId115"/>
    <p:sldId id="370" r:id="rId116"/>
    <p:sldId id="371" r:id="rId117"/>
    <p:sldId id="372" r:id="rId118"/>
    <p:sldId id="373" r:id="rId119"/>
    <p:sldId id="374" r:id="rId120"/>
    <p:sldId id="375" r:id="rId121"/>
  </p:sldIdLst>
  <p:sldSz cx="9144000" cy="6858000" type="screen4x3"/>
  <p:notesSz cx="9144000" cy="685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78">
          <p15:clr>
            <a:srgbClr val="A4A3A4"/>
          </p15:clr>
        </p15:guide>
        <p15:guide id="2" pos="21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æ·±è²æ ·å¼ 1 - å¼ºè°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æ æ ·å¼ï¼æ ç½æ 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6" autoAdjust="0"/>
    <p:restoredTop sz="94660"/>
  </p:normalViewPr>
  <p:slideViewPr>
    <p:cSldViewPr>
      <p:cViewPr varScale="1">
        <p:scale>
          <a:sx n="73" d="100"/>
          <a:sy n="73" d="100"/>
        </p:scale>
        <p:origin x="1236" y="78"/>
      </p:cViewPr>
      <p:guideLst>
        <p:guide orient="horz" pos="2878"/>
        <p:guide pos="21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57910" y="505459"/>
            <a:ext cx="7028179" cy="680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300" b="1" i="0">
                <a:solidFill>
                  <a:srgbClr val="56221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6221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6221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56221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2295" y="67309"/>
            <a:ext cx="7979409" cy="1244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562213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4480" y="1398270"/>
            <a:ext cx="8575039" cy="46164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Gill Sans MT"/>
                <a:cs typeface="Gill Sans MT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3.png"/><Relationship Id="rId9" Type="http://schemas.openxmlformats.org/officeDocument/2006/relationships/image" Target="../media/image25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0430" y="397509"/>
            <a:ext cx="7604759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42920" marR="5080" indent="-3030220">
              <a:lnSpc>
                <a:spcPct val="100000"/>
              </a:lnSpc>
              <a:spcBef>
                <a:spcPts val="100"/>
              </a:spcBef>
            </a:pPr>
            <a:r>
              <a:rPr sz="6000" spc="-20" dirty="0"/>
              <a:t>INSTRUCTION </a:t>
            </a:r>
            <a:r>
              <a:rPr sz="6000" dirty="0"/>
              <a:t>SET</a:t>
            </a:r>
            <a:r>
              <a:rPr sz="6000" spc="-75" dirty="0"/>
              <a:t> </a:t>
            </a:r>
            <a:r>
              <a:rPr sz="6000" spc="-5" dirty="0"/>
              <a:t>OF  </a:t>
            </a:r>
            <a:r>
              <a:rPr sz="6000" dirty="0"/>
              <a:t>8085</a:t>
            </a:r>
            <a:endParaRPr sz="6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762000" y="3022600"/>
            <a:ext cx="723900" cy="520700"/>
          </a:xfrm>
          <a:custGeom>
            <a:avLst/>
            <a:gdLst/>
            <a:ahLst/>
            <a:cxnLst/>
            <a:rect l="l" t="t" r="r" b="b"/>
            <a:pathLst>
              <a:path w="723900" h="520700">
                <a:moveTo>
                  <a:pt x="0" y="0"/>
                </a:moveTo>
                <a:lnTo>
                  <a:pt x="723900" y="0"/>
                </a:lnTo>
                <a:lnTo>
                  <a:pt x="7239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 txBox="1"/>
          <p:nvPr/>
        </p:nvSpPr>
        <p:spPr>
          <a:xfrm>
            <a:off x="762000" y="3031490"/>
            <a:ext cx="7239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b="1" i="1" dirty="0">
                <a:latin typeface="Gill Sans MT"/>
                <a:cs typeface="Gill Sans MT"/>
              </a:rPr>
              <a:t>A</a:t>
            </a:r>
          </a:p>
        </p:txBody>
      </p:sp>
      <p:sp>
        <p:nvSpPr>
          <p:cNvPr id="147" name="object 147"/>
          <p:cNvSpPr/>
          <p:nvPr/>
        </p:nvSpPr>
        <p:spPr>
          <a:xfrm>
            <a:off x="1485900" y="3022600"/>
            <a:ext cx="723900" cy="520700"/>
          </a:xfrm>
          <a:custGeom>
            <a:avLst/>
            <a:gdLst/>
            <a:ahLst/>
            <a:cxnLst/>
            <a:rect l="l" t="t" r="r" b="b"/>
            <a:pathLst>
              <a:path w="723900" h="520700">
                <a:moveTo>
                  <a:pt x="0" y="0"/>
                </a:moveTo>
                <a:lnTo>
                  <a:pt x="723900" y="0"/>
                </a:lnTo>
                <a:lnTo>
                  <a:pt x="7239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2362200" y="2997200"/>
            <a:ext cx="838200" cy="957580"/>
          </a:xfrm>
          <a:custGeom>
            <a:avLst/>
            <a:gdLst/>
            <a:ahLst/>
            <a:cxnLst/>
            <a:rect l="l" t="t" r="r" b="b"/>
            <a:pathLst>
              <a:path w="838200" h="957579">
                <a:moveTo>
                  <a:pt x="0" y="0"/>
                </a:moveTo>
                <a:lnTo>
                  <a:pt x="838200" y="0"/>
                </a:lnTo>
                <a:lnTo>
                  <a:pt x="838200" y="957580"/>
                </a:lnTo>
                <a:lnTo>
                  <a:pt x="0" y="95758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/>
          <p:nvPr/>
        </p:nvSpPr>
        <p:spPr>
          <a:xfrm>
            <a:off x="2362200" y="3954779"/>
            <a:ext cx="838200" cy="955040"/>
          </a:xfrm>
          <a:custGeom>
            <a:avLst/>
            <a:gdLst/>
            <a:ahLst/>
            <a:cxnLst/>
            <a:rect l="l" t="t" r="r" b="b"/>
            <a:pathLst>
              <a:path w="838200" h="955039">
                <a:moveTo>
                  <a:pt x="0" y="0"/>
                </a:moveTo>
                <a:lnTo>
                  <a:pt x="838200" y="0"/>
                </a:lnTo>
                <a:lnTo>
                  <a:pt x="838200" y="955040"/>
                </a:lnTo>
                <a:lnTo>
                  <a:pt x="0" y="9550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0" name="object 150"/>
          <p:cNvSpPr txBox="1"/>
          <p:nvPr/>
        </p:nvSpPr>
        <p:spPr>
          <a:xfrm>
            <a:off x="2362200" y="3950970"/>
            <a:ext cx="83820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Gill Sans MT"/>
                <a:cs typeface="Gill Sans MT"/>
              </a:rPr>
              <a:t>30</a:t>
            </a:r>
          </a:p>
        </p:txBody>
      </p:sp>
      <p:sp>
        <p:nvSpPr>
          <p:cNvPr id="151" name="object 151"/>
          <p:cNvSpPr/>
          <p:nvPr/>
        </p:nvSpPr>
        <p:spPr>
          <a:xfrm>
            <a:off x="2362200" y="4909820"/>
            <a:ext cx="838200" cy="957580"/>
          </a:xfrm>
          <a:custGeom>
            <a:avLst/>
            <a:gdLst/>
            <a:ahLst/>
            <a:cxnLst/>
            <a:rect l="l" t="t" r="r" b="b"/>
            <a:pathLst>
              <a:path w="838200" h="957579">
                <a:moveTo>
                  <a:pt x="0" y="0"/>
                </a:moveTo>
                <a:lnTo>
                  <a:pt x="838200" y="0"/>
                </a:lnTo>
                <a:lnTo>
                  <a:pt x="838200" y="957579"/>
                </a:lnTo>
                <a:lnTo>
                  <a:pt x="0" y="957579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/>
          <p:nvPr/>
        </p:nvSpPr>
        <p:spPr>
          <a:xfrm>
            <a:off x="6743700" y="3098800"/>
            <a:ext cx="723900" cy="642620"/>
          </a:xfrm>
          <a:custGeom>
            <a:avLst/>
            <a:gdLst/>
            <a:ahLst/>
            <a:cxnLst/>
            <a:rect l="l" t="t" r="r" b="b"/>
            <a:pathLst>
              <a:path w="723900" h="642620">
                <a:moveTo>
                  <a:pt x="0" y="0"/>
                </a:moveTo>
                <a:lnTo>
                  <a:pt x="723900" y="0"/>
                </a:lnTo>
                <a:lnTo>
                  <a:pt x="72390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object 153"/>
          <p:cNvSpPr/>
          <p:nvPr/>
        </p:nvSpPr>
        <p:spPr>
          <a:xfrm>
            <a:off x="7620000" y="3073400"/>
            <a:ext cx="838200" cy="932180"/>
          </a:xfrm>
          <a:custGeom>
            <a:avLst/>
            <a:gdLst/>
            <a:ahLst/>
            <a:cxnLst/>
            <a:rect l="l" t="t" r="r" b="b"/>
            <a:pathLst>
              <a:path w="838200" h="932179">
                <a:moveTo>
                  <a:pt x="0" y="0"/>
                </a:moveTo>
                <a:lnTo>
                  <a:pt x="838200" y="0"/>
                </a:lnTo>
                <a:lnTo>
                  <a:pt x="838200" y="932180"/>
                </a:lnTo>
                <a:lnTo>
                  <a:pt x="0" y="93218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/>
          <p:nvPr/>
        </p:nvSpPr>
        <p:spPr>
          <a:xfrm>
            <a:off x="7620000" y="4005579"/>
            <a:ext cx="838200" cy="929640"/>
          </a:xfrm>
          <a:custGeom>
            <a:avLst/>
            <a:gdLst/>
            <a:ahLst/>
            <a:cxnLst/>
            <a:rect l="l" t="t" r="r" b="b"/>
            <a:pathLst>
              <a:path w="838200" h="929639">
                <a:moveTo>
                  <a:pt x="0" y="0"/>
                </a:moveTo>
                <a:lnTo>
                  <a:pt x="838200" y="0"/>
                </a:lnTo>
                <a:lnTo>
                  <a:pt x="838200" y="929640"/>
                </a:lnTo>
                <a:lnTo>
                  <a:pt x="0" y="92964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 txBox="1"/>
          <p:nvPr/>
        </p:nvSpPr>
        <p:spPr>
          <a:xfrm>
            <a:off x="7620000" y="4001770"/>
            <a:ext cx="83820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Gill Sans MT"/>
                <a:cs typeface="Gill Sans MT"/>
              </a:rPr>
              <a:t>30</a:t>
            </a:r>
          </a:p>
        </p:txBody>
      </p:sp>
      <p:sp>
        <p:nvSpPr>
          <p:cNvPr id="156" name="object 156"/>
          <p:cNvSpPr/>
          <p:nvPr/>
        </p:nvSpPr>
        <p:spPr>
          <a:xfrm>
            <a:off x="7620000" y="4935220"/>
            <a:ext cx="838200" cy="932180"/>
          </a:xfrm>
          <a:custGeom>
            <a:avLst/>
            <a:gdLst/>
            <a:ahLst/>
            <a:cxnLst/>
            <a:rect l="l" t="t" r="r" b="b"/>
            <a:pathLst>
              <a:path w="838200" h="932179">
                <a:moveTo>
                  <a:pt x="0" y="0"/>
                </a:moveTo>
                <a:lnTo>
                  <a:pt x="838200" y="0"/>
                </a:lnTo>
                <a:lnTo>
                  <a:pt x="838200" y="932179"/>
                </a:lnTo>
                <a:lnTo>
                  <a:pt x="0" y="932179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 txBox="1"/>
          <p:nvPr/>
        </p:nvSpPr>
        <p:spPr>
          <a:xfrm>
            <a:off x="6019800" y="2345690"/>
            <a:ext cx="2480310" cy="907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  <a:tabLst>
                <a:tab pos="813435" algn="l"/>
              </a:tabLst>
            </a:pPr>
            <a:r>
              <a:rPr sz="2400" b="1" dirty="0">
                <a:latin typeface="Gill Sans MT"/>
                <a:cs typeface="Gill Sans MT"/>
              </a:rPr>
              <a:t>A	30</a:t>
            </a:r>
          </a:p>
        </p:txBody>
      </p:sp>
      <p:sp>
        <p:nvSpPr>
          <p:cNvPr id="158" name="object 158"/>
          <p:cNvSpPr txBox="1"/>
          <p:nvPr/>
        </p:nvSpPr>
        <p:spPr>
          <a:xfrm>
            <a:off x="1051560" y="2345690"/>
            <a:ext cx="254444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9" name="object 159"/>
          <p:cNvSpPr txBox="1"/>
          <p:nvPr/>
        </p:nvSpPr>
        <p:spPr>
          <a:xfrm>
            <a:off x="3948429" y="3463290"/>
            <a:ext cx="1672589" cy="1243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solidFill>
                  <a:srgbClr val="FFFFFF"/>
                </a:solidFill>
                <a:latin typeface="Calibri"/>
                <a:cs typeface="Calibri"/>
              </a:rPr>
              <a:t>LDA  200</a:t>
            </a:r>
            <a:r>
              <a:rPr sz="4000" b="1" spc="1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60" name="object 160"/>
          <p:cNvSpPr txBox="1"/>
          <p:nvPr/>
        </p:nvSpPr>
        <p:spPr>
          <a:xfrm>
            <a:off x="1449069" y="4301490"/>
            <a:ext cx="85661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61" name="object 161"/>
          <p:cNvSpPr txBox="1"/>
          <p:nvPr/>
        </p:nvSpPr>
        <p:spPr>
          <a:xfrm>
            <a:off x="6506209" y="4248150"/>
            <a:ext cx="96075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200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35100" y="1447800"/>
          <a:ext cx="7499350" cy="10109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04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8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110"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9209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49022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9209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14795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9209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8809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spc="-5" dirty="0">
                          <a:latin typeface="Gill Sans MT"/>
                          <a:cs typeface="Gill Sans MT"/>
                        </a:rPr>
                        <a:t>CMC</a:t>
                      </a:r>
                    </a:p>
                  </a:txBody>
                  <a:tcPr marL="0" marR="0" marT="2793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None</a:t>
                      </a:r>
                    </a:p>
                  </a:txBody>
                  <a:tcPr marL="0" marR="0" marT="2793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23114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600" dirty="0">
                          <a:latin typeface="Gill Sans MT"/>
                          <a:cs typeface="Gill Sans MT"/>
                        </a:rPr>
                        <a:t>Complement</a:t>
                      </a:r>
                      <a:r>
                        <a:rPr sz="16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600" spc="-5" dirty="0">
                          <a:latin typeface="Gill Sans MT"/>
                          <a:cs typeface="Gill Sans MT"/>
                        </a:rPr>
                        <a:t>carry</a:t>
                      </a:r>
                    </a:p>
                  </a:txBody>
                  <a:tcPr marL="0" marR="0" marT="27939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71169" y="3017520"/>
            <a:ext cx="5089525" cy="270192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76200">
              <a:lnSpc>
                <a:spcPct val="100000"/>
              </a:lnSpc>
              <a:spcBef>
                <a:spcPts val="1900"/>
              </a:spcBef>
            </a:pPr>
            <a:r>
              <a:rPr sz="3600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415" dirty="0">
                <a:latin typeface="Constantia"/>
                <a:cs typeface="Constantia"/>
              </a:rPr>
              <a:t>The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Carry flag is </a:t>
            </a:r>
            <a:r>
              <a:rPr sz="2400" spc="-100" dirty="0">
                <a:latin typeface="Constantia"/>
                <a:cs typeface="Constantia"/>
              </a:rPr>
              <a:t>complemented.</a:t>
            </a:r>
            <a:endParaRPr sz="2400">
              <a:latin typeface="Constantia"/>
              <a:cs typeface="Constantia"/>
            </a:endParaRPr>
          </a:p>
          <a:p>
            <a:pPr marL="76200">
              <a:lnSpc>
                <a:spcPct val="100000"/>
              </a:lnSpc>
              <a:spcBef>
                <a:spcPts val="1800"/>
              </a:spcBef>
            </a:pPr>
            <a:r>
              <a:rPr sz="3600" spc="825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550" dirty="0">
                <a:latin typeface="Constantia"/>
                <a:cs typeface="Constantia"/>
              </a:rPr>
              <a:t>No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other flags are affected.</a:t>
            </a:r>
            <a:endParaRPr sz="2400">
              <a:latin typeface="Constantia"/>
              <a:cs typeface="Constantia"/>
            </a:endParaRPr>
          </a:p>
          <a:p>
            <a:pPr marL="76200">
              <a:lnSpc>
                <a:spcPct val="100000"/>
              </a:lnSpc>
              <a:spcBef>
                <a:spcPts val="1800"/>
              </a:spcBef>
              <a:tabLst>
                <a:tab pos="2974975" algn="l"/>
                <a:tab pos="3668395" algn="l"/>
              </a:tabLst>
            </a:pPr>
            <a:r>
              <a:rPr sz="3600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b="1" spc="180" dirty="0">
                <a:latin typeface="Constantia"/>
                <a:cs typeface="Constantia"/>
              </a:rPr>
              <a:t>Example:</a:t>
            </a:r>
            <a:r>
              <a:rPr sz="2400" b="1" spc="5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CMC	</a:t>
            </a:r>
            <a:r>
              <a:rPr sz="2400" dirty="0">
                <a:latin typeface="Constantia"/>
                <a:cs typeface="Constantia"/>
              </a:rPr>
              <a:t>=&gt;	</a:t>
            </a:r>
            <a:r>
              <a:rPr sz="2400" spc="-5" dirty="0">
                <a:latin typeface="Constantia"/>
                <a:cs typeface="Constantia"/>
              </a:rPr>
              <a:t>c=c’</a:t>
            </a:r>
            <a:endParaRPr sz="2400">
              <a:latin typeface="Constantia"/>
              <a:cs typeface="Constantia"/>
            </a:endParaRPr>
          </a:p>
          <a:p>
            <a:pPr marL="554355">
              <a:lnSpc>
                <a:spcPct val="100000"/>
              </a:lnSpc>
              <a:spcBef>
                <a:spcPts val="2150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BEFORE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144259" y="5034279"/>
            <a:ext cx="176847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16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713740" y="5715000"/>
            <a:ext cx="894080" cy="563880"/>
          </a:xfrm>
          <a:prstGeom prst="rect">
            <a:avLst/>
          </a:prstGeom>
          <a:solidFill>
            <a:srgbClr val="3790A6"/>
          </a:solidFill>
        </p:spPr>
        <p:txBody>
          <a:bodyPr vert="horz" wrap="square" lIns="0" tIns="101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80"/>
              </a:spcBef>
            </a:pPr>
            <a:r>
              <a:rPr sz="3600" b="1" dirty="0">
                <a:latin typeface="Gill Sans MT"/>
                <a:cs typeface="Gill Sans MT"/>
              </a:rPr>
              <a:t>C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1607819" y="5715000"/>
            <a:ext cx="892810" cy="6629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5170"/>
              </a:lnSpc>
            </a:pPr>
            <a:r>
              <a:rPr sz="4000" b="1" dirty="0">
                <a:latin typeface="Times New Roman"/>
                <a:cs typeface="Times New Roman"/>
              </a:rPr>
              <a:t>00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6215379" y="5643879"/>
            <a:ext cx="894080" cy="562610"/>
          </a:xfrm>
          <a:prstGeom prst="rect">
            <a:avLst/>
          </a:prstGeom>
          <a:solidFill>
            <a:srgbClr val="3790A6"/>
          </a:solidFill>
        </p:spPr>
        <p:txBody>
          <a:bodyPr vert="horz" wrap="square" lIns="0" tIns="88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70"/>
              </a:spcBef>
            </a:pPr>
            <a:r>
              <a:rPr sz="3600" b="1" dirty="0">
                <a:latin typeface="Gill Sans MT"/>
                <a:cs typeface="Gill Sans MT"/>
              </a:rPr>
              <a:t>C</a:t>
            </a:r>
          </a:p>
        </p:txBody>
      </p:sp>
      <p:sp>
        <p:nvSpPr>
          <p:cNvPr id="8" name="object 8"/>
          <p:cNvSpPr/>
          <p:nvPr/>
        </p:nvSpPr>
        <p:spPr>
          <a:xfrm>
            <a:off x="7109459" y="5643879"/>
            <a:ext cx="891540" cy="1070610"/>
          </a:xfrm>
          <a:custGeom>
            <a:avLst/>
            <a:gdLst/>
            <a:ahLst/>
            <a:cxnLst/>
            <a:rect l="l" t="t" r="r" b="b"/>
            <a:pathLst>
              <a:path w="891540" h="1070609">
                <a:moveTo>
                  <a:pt x="0" y="0"/>
                </a:moveTo>
                <a:lnTo>
                  <a:pt x="891540" y="0"/>
                </a:lnTo>
                <a:lnTo>
                  <a:pt x="891540" y="1070610"/>
                </a:lnTo>
                <a:lnTo>
                  <a:pt x="0" y="107061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9" name="object 9"/>
          <p:cNvSpPr txBox="1"/>
          <p:nvPr/>
        </p:nvSpPr>
        <p:spPr>
          <a:xfrm>
            <a:off x="7109459" y="5617209"/>
            <a:ext cx="89154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Times New Roman"/>
                <a:cs typeface="Times New Roman"/>
              </a:rPr>
              <a:t>FF</a:t>
            </a: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6870" y="642619"/>
          <a:ext cx="8577580" cy="181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33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72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35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STC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None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Set</a:t>
                      </a:r>
                      <a:r>
                        <a:rPr sz="2400" spc="-10" dirty="0">
                          <a:latin typeface="Gill Sans MT"/>
                          <a:cs typeface="Gill Sans MT"/>
                        </a:rPr>
                        <a:t> carry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017520"/>
            <a:ext cx="4234180" cy="2549525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415" dirty="0">
                <a:latin typeface="Constantia"/>
                <a:cs typeface="Constantia"/>
              </a:rPr>
              <a:t>The</a:t>
            </a:r>
            <a:r>
              <a:rPr sz="2400" spc="-6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Carry flag is set </a:t>
            </a:r>
            <a:r>
              <a:rPr sz="2400" spc="5" dirty="0">
                <a:latin typeface="Constantia"/>
                <a:cs typeface="Constantia"/>
              </a:rPr>
              <a:t>to </a:t>
            </a:r>
            <a:r>
              <a:rPr sz="2400" dirty="0">
                <a:latin typeface="Constantia"/>
                <a:cs typeface="Constantia"/>
              </a:rPr>
              <a:t>1.</a:t>
            </a:r>
            <a:endParaRPr sz="24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800"/>
              </a:spcBef>
            </a:pPr>
            <a:r>
              <a:rPr sz="3600" spc="825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550" dirty="0">
                <a:latin typeface="Constantia"/>
                <a:cs typeface="Constantia"/>
              </a:rPr>
              <a:t>No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other flags are </a:t>
            </a:r>
            <a:r>
              <a:rPr sz="2400" spc="-155" dirty="0">
                <a:latin typeface="Constantia"/>
                <a:cs typeface="Constantia"/>
              </a:rPr>
              <a:t>affected.</a:t>
            </a:r>
            <a:endParaRPr sz="24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800"/>
              </a:spcBef>
              <a:tabLst>
                <a:tab pos="3206115" algn="l"/>
              </a:tabLst>
            </a:pPr>
            <a:r>
              <a:rPr sz="3600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b="1" spc="180" dirty="0">
                <a:latin typeface="Constantia"/>
                <a:cs typeface="Constantia"/>
              </a:rPr>
              <a:t>Example:</a:t>
            </a:r>
            <a:r>
              <a:rPr sz="2400" b="1" spc="4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STC	</a:t>
            </a:r>
            <a:r>
              <a:rPr sz="2400" spc="-5" dirty="0">
                <a:latin typeface="Constantia"/>
                <a:cs typeface="Constantia"/>
              </a:rPr>
              <a:t>CF=1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20090" y="6177279"/>
            <a:ext cx="10852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S-set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(1)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41633" y="6177279"/>
            <a:ext cx="14224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C-clear</a:t>
            </a:r>
            <a:r>
              <a:rPr sz="2400" b="1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(0)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042669" y="219709"/>
            <a:ext cx="7967980" cy="13042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70989" y="2000250"/>
            <a:ext cx="7255509" cy="404749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L="320040" marR="30480" indent="-281940">
              <a:lnSpc>
                <a:spcPts val="3720"/>
              </a:lnSpc>
              <a:spcBef>
                <a:spcPts val="325"/>
              </a:spcBef>
            </a:pPr>
            <a:r>
              <a:rPr sz="3825" spc="637" baseline="8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3200" b="1" spc="425" dirty="0">
                <a:latin typeface="Gill Sans MT"/>
                <a:cs typeface="Gill Sans MT"/>
              </a:rPr>
              <a:t>The </a:t>
            </a:r>
            <a:r>
              <a:rPr sz="3200" b="1" dirty="0">
                <a:latin typeface="Gill Sans MT"/>
                <a:cs typeface="Gill Sans MT"/>
              </a:rPr>
              <a:t>branch group </a:t>
            </a:r>
            <a:r>
              <a:rPr sz="3200" b="1" spc="-5" dirty="0">
                <a:latin typeface="Gill Sans MT"/>
                <a:cs typeface="Gill Sans MT"/>
              </a:rPr>
              <a:t>instructions  allows the </a:t>
            </a:r>
            <a:r>
              <a:rPr sz="3200" b="1" dirty="0">
                <a:latin typeface="Gill Sans MT"/>
                <a:cs typeface="Gill Sans MT"/>
              </a:rPr>
              <a:t>microprocessor </a:t>
            </a:r>
            <a:r>
              <a:rPr sz="3200" b="1" spc="-5" dirty="0">
                <a:latin typeface="Gill Sans MT"/>
                <a:cs typeface="Gill Sans MT"/>
              </a:rPr>
              <a:t>to  </a:t>
            </a:r>
            <a:r>
              <a:rPr sz="3200" b="1" dirty="0">
                <a:latin typeface="Gill Sans MT"/>
                <a:cs typeface="Gill Sans MT"/>
              </a:rPr>
              <a:t>change </a:t>
            </a:r>
            <a:r>
              <a:rPr sz="3200" b="1" spc="-5" dirty="0">
                <a:latin typeface="Gill Sans MT"/>
                <a:cs typeface="Gill Sans MT"/>
              </a:rPr>
              <a:t>the </a:t>
            </a:r>
            <a:r>
              <a:rPr sz="3200" b="1" dirty="0">
                <a:latin typeface="Gill Sans MT"/>
                <a:cs typeface="Gill Sans MT"/>
              </a:rPr>
              <a:t>sequence of program  </a:t>
            </a:r>
            <a:r>
              <a:rPr sz="3200" b="1" spc="-5" dirty="0">
                <a:latin typeface="Gill Sans MT"/>
                <a:cs typeface="Gill Sans MT"/>
              </a:rPr>
              <a:t>either conditionally </a:t>
            </a:r>
            <a:r>
              <a:rPr sz="3200" b="1" dirty="0">
                <a:latin typeface="Gill Sans MT"/>
                <a:cs typeface="Gill Sans MT"/>
              </a:rPr>
              <a:t>or under </a:t>
            </a:r>
            <a:r>
              <a:rPr sz="3200" b="1" spc="-5" dirty="0">
                <a:latin typeface="Gill Sans MT"/>
                <a:cs typeface="Gill Sans MT"/>
              </a:rPr>
              <a:t>certain  test conditions. </a:t>
            </a:r>
            <a:r>
              <a:rPr sz="3200" b="1" dirty="0">
                <a:latin typeface="Gill Sans MT"/>
                <a:cs typeface="Gill Sans MT"/>
              </a:rPr>
              <a:t>The group</a:t>
            </a:r>
            <a:r>
              <a:rPr sz="3200" b="1" spc="-25" dirty="0">
                <a:latin typeface="Gill Sans MT"/>
                <a:cs typeface="Gill Sans MT"/>
              </a:rPr>
              <a:t> </a:t>
            </a:r>
            <a:r>
              <a:rPr sz="3200" b="1" spc="-5" dirty="0">
                <a:latin typeface="Gill Sans MT"/>
                <a:cs typeface="Gill Sans MT"/>
              </a:rPr>
              <a:t>includes,</a:t>
            </a:r>
            <a:endParaRPr sz="32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375"/>
              </a:spcBef>
            </a:pPr>
            <a:r>
              <a:rPr sz="3825" spc="637" baseline="8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3200" b="1" spc="425" dirty="0">
                <a:latin typeface="Gill Sans MT"/>
                <a:cs typeface="Gill Sans MT"/>
              </a:rPr>
              <a:t>(1) </a:t>
            </a:r>
            <a:r>
              <a:rPr sz="3200" b="1" spc="-5" dirty="0">
                <a:latin typeface="Gill Sans MT"/>
                <a:cs typeface="Gill Sans MT"/>
              </a:rPr>
              <a:t>Jump</a:t>
            </a:r>
            <a:r>
              <a:rPr sz="3200" b="1" spc="-434" dirty="0">
                <a:latin typeface="Gill Sans MT"/>
                <a:cs typeface="Gill Sans MT"/>
              </a:rPr>
              <a:t> </a:t>
            </a:r>
            <a:r>
              <a:rPr sz="3200" b="1" spc="-5" dirty="0">
                <a:latin typeface="Gill Sans MT"/>
                <a:cs typeface="Gill Sans MT"/>
              </a:rPr>
              <a:t>instructions,</a:t>
            </a:r>
            <a:endParaRPr sz="32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470"/>
              </a:spcBef>
            </a:pPr>
            <a:r>
              <a:rPr sz="3825" spc="637" baseline="8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3200" b="1" spc="425" dirty="0">
                <a:latin typeface="Gill Sans MT"/>
                <a:cs typeface="Gill Sans MT"/>
              </a:rPr>
              <a:t>(2) </a:t>
            </a:r>
            <a:r>
              <a:rPr sz="3200" b="1" spc="-5" dirty="0">
                <a:latin typeface="Gill Sans MT"/>
                <a:cs typeface="Gill Sans MT"/>
              </a:rPr>
              <a:t>Call and Return</a:t>
            </a:r>
            <a:r>
              <a:rPr sz="3200" b="1" spc="-445" dirty="0">
                <a:latin typeface="Gill Sans MT"/>
                <a:cs typeface="Gill Sans MT"/>
              </a:rPr>
              <a:t> </a:t>
            </a:r>
            <a:r>
              <a:rPr sz="3200" b="1" spc="-5" dirty="0">
                <a:latin typeface="Gill Sans MT"/>
                <a:cs typeface="Gill Sans MT"/>
              </a:rPr>
              <a:t>instructions,</a:t>
            </a:r>
            <a:endParaRPr sz="32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480"/>
              </a:spcBef>
            </a:pPr>
            <a:r>
              <a:rPr sz="3825" spc="637" baseline="8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3200" b="1" spc="425" dirty="0">
                <a:latin typeface="Gill Sans MT"/>
                <a:cs typeface="Gill Sans MT"/>
              </a:rPr>
              <a:t>(3) </a:t>
            </a:r>
            <a:r>
              <a:rPr sz="3200" b="1" spc="-5" dirty="0">
                <a:latin typeface="Gill Sans MT"/>
                <a:cs typeface="Gill Sans MT"/>
              </a:rPr>
              <a:t>Restart</a:t>
            </a:r>
            <a:r>
              <a:rPr sz="3200" b="1" spc="-440" dirty="0">
                <a:latin typeface="Gill Sans MT"/>
                <a:cs typeface="Gill Sans MT"/>
              </a:rPr>
              <a:t> </a:t>
            </a:r>
            <a:r>
              <a:rPr sz="3200" b="1" spc="-5" dirty="0">
                <a:latin typeface="Gill Sans MT"/>
                <a:cs typeface="Gill Sans MT"/>
              </a:rPr>
              <a:t>instructions,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0380" y="713740"/>
          <a:ext cx="8434070" cy="17449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0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0080"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90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JMP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22555" marR="661670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16-bit  </a:t>
                      </a:r>
                      <a:r>
                        <a:rPr sz="2800" spc="-20" dirty="0"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dd</a:t>
                      </a:r>
                      <a:r>
                        <a:rPr sz="2800" spc="-1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ss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Jump</a:t>
                      </a:r>
                      <a:r>
                        <a:rPr sz="28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spc="-5" dirty="0">
                          <a:latin typeface="Gill Sans MT"/>
                          <a:cs typeface="Gill Sans MT"/>
                        </a:rPr>
                        <a:t>unconditionally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46120"/>
            <a:ext cx="7839709" cy="183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30480" indent="-273050">
              <a:lnSpc>
                <a:spcPct val="100000"/>
              </a:lnSpc>
              <a:spcBef>
                <a:spcPts val="1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program sequence is transferred to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430" dirty="0">
                <a:latin typeface="Constantia"/>
                <a:cs typeface="Constantia"/>
              </a:rPr>
              <a:t> </a:t>
            </a:r>
            <a:r>
              <a:rPr sz="2600" spc="-270" dirty="0">
                <a:latin typeface="Constantia"/>
                <a:cs typeface="Constantia"/>
              </a:rPr>
              <a:t>memory  </a:t>
            </a:r>
            <a:r>
              <a:rPr sz="2600" spc="-5" dirty="0">
                <a:latin typeface="Constantia"/>
                <a:cs typeface="Constantia"/>
              </a:rPr>
              <a:t>location specified by the 16-bit address given in </a:t>
            </a:r>
            <a:r>
              <a:rPr sz="2600" dirty="0">
                <a:latin typeface="Constantia"/>
                <a:cs typeface="Constantia"/>
              </a:rPr>
              <a:t>the  </a:t>
            </a:r>
            <a:r>
              <a:rPr sz="2600" spc="-5" dirty="0">
                <a:latin typeface="Constantia"/>
                <a:cs typeface="Constantia"/>
              </a:rPr>
              <a:t>operand.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800"/>
              </a:spcBef>
            </a:pPr>
            <a:r>
              <a:rPr sz="3675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Constantia"/>
                <a:cs typeface="Constantia"/>
              </a:rPr>
              <a:t>Example: </a:t>
            </a:r>
            <a:r>
              <a:rPr sz="2600" spc="-5" dirty="0">
                <a:latin typeface="Constantia"/>
                <a:cs typeface="Constantia"/>
              </a:rPr>
              <a:t>JMP </a:t>
            </a:r>
            <a:r>
              <a:rPr sz="2600" dirty="0">
                <a:latin typeface="Times New Roman"/>
                <a:cs typeface="Times New Roman"/>
              </a:rPr>
              <a:t>2034</a:t>
            </a:r>
            <a:r>
              <a:rPr sz="2600" spc="-140" dirty="0">
                <a:latin typeface="Times New Roman"/>
                <a:cs typeface="Times New Roman"/>
              </a:rPr>
              <a:t> </a:t>
            </a:r>
            <a:r>
              <a:rPr sz="1400" spc="5" dirty="0">
                <a:latin typeface="Constantia"/>
                <a:cs typeface="Constantia"/>
              </a:rPr>
              <a:t>H</a:t>
            </a:r>
            <a:r>
              <a:rPr sz="2600" spc="5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3740" y="786130"/>
          <a:ext cx="8220709" cy="1672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17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35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7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409">
                <a:tc>
                  <a:txBody>
                    <a:bodyPr/>
                    <a:lstStyle/>
                    <a:p>
                      <a:pPr marL="2349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37528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10795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180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Jx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2413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58115" marR="728345">
                        <a:lnSpc>
                          <a:spcPts val="2790"/>
                        </a:lnSpc>
                        <a:spcBef>
                          <a:spcPts val="355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16-bit  addre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ss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45085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9240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Jump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 conditionally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2413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46120"/>
            <a:ext cx="7839709" cy="1838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30480" indent="-273050">
              <a:lnSpc>
                <a:spcPct val="100000"/>
              </a:lnSpc>
              <a:spcBef>
                <a:spcPts val="1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program sequence is transferred to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430" dirty="0">
                <a:latin typeface="Constantia"/>
                <a:cs typeface="Constantia"/>
              </a:rPr>
              <a:t> </a:t>
            </a:r>
            <a:r>
              <a:rPr sz="2600" spc="-270" dirty="0">
                <a:latin typeface="Constantia"/>
                <a:cs typeface="Constantia"/>
              </a:rPr>
              <a:t>memory  </a:t>
            </a:r>
            <a:r>
              <a:rPr sz="2600" spc="-5" dirty="0">
                <a:latin typeface="Constantia"/>
                <a:cs typeface="Constantia"/>
              </a:rPr>
              <a:t>location specified by the 16-bit address given in </a:t>
            </a:r>
            <a:r>
              <a:rPr sz="2600" dirty="0">
                <a:latin typeface="Constantia"/>
                <a:cs typeface="Constantia"/>
              </a:rPr>
              <a:t>the  </a:t>
            </a:r>
            <a:r>
              <a:rPr sz="2600" spc="-5" dirty="0">
                <a:latin typeface="Constantia"/>
                <a:cs typeface="Constantia"/>
              </a:rPr>
              <a:t>operand based on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specified flag </a:t>
            </a:r>
            <a:r>
              <a:rPr sz="2600" dirty="0">
                <a:latin typeface="Constantia"/>
                <a:cs typeface="Constantia"/>
              </a:rPr>
              <a:t>of the</a:t>
            </a:r>
            <a:r>
              <a:rPr sz="2600" spc="-6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PSW.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800"/>
              </a:spcBef>
            </a:pPr>
            <a:r>
              <a:rPr sz="3675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Constantia"/>
                <a:cs typeface="Constantia"/>
              </a:rPr>
              <a:t>Example: </a:t>
            </a:r>
            <a:r>
              <a:rPr sz="2600" dirty="0">
                <a:latin typeface="Constantia"/>
                <a:cs typeface="Constantia"/>
              </a:rPr>
              <a:t>JZ </a:t>
            </a:r>
            <a:r>
              <a:rPr sz="2600" spc="-5" dirty="0">
                <a:latin typeface="Constantia"/>
                <a:cs typeface="Constantia"/>
              </a:rPr>
              <a:t>2034</a:t>
            </a:r>
            <a:r>
              <a:rPr sz="2600" spc="-1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22879" y="505459"/>
            <a:ext cx="491807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5" dirty="0">
                <a:latin typeface="Gill Sans MT"/>
                <a:cs typeface="Gill Sans MT"/>
              </a:rPr>
              <a:t>Jump</a:t>
            </a:r>
            <a:r>
              <a:rPr sz="4300" b="1" spc="-35" dirty="0">
                <a:latin typeface="Gill Sans MT"/>
                <a:cs typeface="Gill Sans MT"/>
              </a:rPr>
              <a:t> </a:t>
            </a:r>
            <a:r>
              <a:rPr sz="4300" b="1" spc="-10" dirty="0">
                <a:latin typeface="Gill Sans MT"/>
                <a:cs typeface="Gill Sans MT"/>
              </a:rPr>
              <a:t>Conditionally</a:t>
            </a:r>
            <a:endParaRPr sz="4300">
              <a:latin typeface="Gill Sans MT"/>
              <a:cs typeface="Gill Sans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35100" y="1447800"/>
          <a:ext cx="7499350" cy="3169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101600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Status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Flags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JC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Jump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if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Carry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CY =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JNC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Jump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if No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Carry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CY =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JZ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794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Jump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if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Zero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794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Z =</a:t>
                      </a:r>
                      <a:r>
                        <a:rPr sz="18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794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JNZ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Jump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if No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Zero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Z =</a:t>
                      </a:r>
                      <a:r>
                        <a:rPr sz="18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32512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JPE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Jump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if Parity</a:t>
                      </a:r>
                      <a:r>
                        <a:rPr sz="1800" spc="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Even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P =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6089"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JPO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Jump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if Parity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Odd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P =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34340" y="5891529"/>
            <a:ext cx="49155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0000"/>
                </a:solidFill>
                <a:latin typeface="Constantia"/>
                <a:cs typeface="Constantia"/>
              </a:rPr>
              <a:t>A-Above </a:t>
            </a: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, </a:t>
            </a:r>
            <a:r>
              <a:rPr sz="1800" b="1" spc="-5" dirty="0">
                <a:solidFill>
                  <a:srgbClr val="FF0000"/>
                </a:solidFill>
                <a:latin typeface="Constantia"/>
                <a:cs typeface="Constantia"/>
              </a:rPr>
              <a:t>B-Below </a:t>
            </a: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, </a:t>
            </a:r>
            <a:r>
              <a:rPr sz="1800" b="1" spc="-5" dirty="0">
                <a:solidFill>
                  <a:srgbClr val="FF0000"/>
                </a:solidFill>
                <a:latin typeface="Constantia"/>
                <a:cs typeface="Constantia"/>
              </a:rPr>
              <a:t>C-Carry </a:t>
            </a: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, </a:t>
            </a:r>
            <a:r>
              <a:rPr sz="1800" b="1" spc="-5" dirty="0">
                <a:solidFill>
                  <a:srgbClr val="FF0000"/>
                </a:solidFill>
                <a:latin typeface="Constantia"/>
                <a:cs typeface="Constantia"/>
              </a:rPr>
              <a:t>Z-Zero </a:t>
            </a:r>
            <a:r>
              <a:rPr sz="1800" b="1" dirty="0">
                <a:solidFill>
                  <a:srgbClr val="FF0000"/>
                </a:solidFill>
                <a:latin typeface="Constantia"/>
                <a:cs typeface="Constantia"/>
              </a:rPr>
              <a:t>,</a:t>
            </a:r>
            <a:r>
              <a:rPr sz="1800" b="1" spc="-70" dirty="0">
                <a:solidFill>
                  <a:srgbClr val="FF0000"/>
                </a:solidFill>
                <a:latin typeface="Constantia"/>
                <a:cs typeface="Constanti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Constantia"/>
                <a:cs typeface="Constantia"/>
              </a:rPr>
              <a:t>P-Parity</a:t>
            </a:r>
            <a:endParaRPr sz="18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5750" y="285750"/>
          <a:ext cx="8643620" cy="2357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249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48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831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9829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946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793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729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spc="-10" dirty="0">
                          <a:latin typeface="Gill Sans MT"/>
                          <a:cs typeface="Gill Sans MT"/>
                        </a:rPr>
                        <a:t>CALL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696595">
                        <a:lnSpc>
                          <a:spcPts val="3260"/>
                        </a:lnSpc>
                        <a:spcBef>
                          <a:spcPts val="35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16-bit  a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dd</a:t>
                      </a:r>
                      <a:r>
                        <a:rPr sz="2800" spc="-10" dirty="0"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ess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4445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6446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Call</a:t>
                      </a:r>
                      <a:r>
                        <a:rPr sz="2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spc="-5" dirty="0">
                          <a:latin typeface="Gill Sans MT"/>
                          <a:cs typeface="Gill Sans MT"/>
                        </a:rPr>
                        <a:t>unconditionally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10559"/>
            <a:ext cx="7522209" cy="28219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10515" marR="309245" indent="-273050">
              <a:lnSpc>
                <a:spcPts val="2590"/>
              </a:lnSpc>
              <a:spcBef>
                <a:spcPts val="425"/>
              </a:spcBef>
            </a:pPr>
            <a:r>
              <a:rPr sz="3375" spc="569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38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program sequence is transferred to the</a:t>
            </a:r>
            <a:r>
              <a:rPr sz="2400" spc="-340" dirty="0">
                <a:latin typeface="Constantia"/>
                <a:cs typeface="Constantia"/>
              </a:rPr>
              <a:t> </a:t>
            </a:r>
            <a:r>
              <a:rPr sz="2400" spc="-250" dirty="0">
                <a:latin typeface="Constantia"/>
                <a:cs typeface="Constantia"/>
              </a:rPr>
              <a:t>memory  </a:t>
            </a:r>
            <a:r>
              <a:rPr sz="2400" spc="-5" dirty="0">
                <a:latin typeface="Constantia"/>
                <a:cs typeface="Constantia"/>
              </a:rPr>
              <a:t>location specified by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16-bit address </a:t>
            </a:r>
            <a:r>
              <a:rPr sz="2400" dirty="0">
                <a:latin typeface="Constantia"/>
                <a:cs typeface="Constantia"/>
              </a:rPr>
              <a:t>given </a:t>
            </a:r>
            <a:r>
              <a:rPr sz="2400" spc="-5" dirty="0">
                <a:latin typeface="Constantia"/>
                <a:cs typeface="Constantia"/>
              </a:rPr>
              <a:t>in the  operand.</a:t>
            </a:r>
            <a:endParaRPr sz="2400">
              <a:latin typeface="Constantia"/>
              <a:cs typeface="Constantia"/>
            </a:endParaRPr>
          </a:p>
          <a:p>
            <a:pPr marL="310515" marR="30480" indent="-273050">
              <a:lnSpc>
                <a:spcPts val="2590"/>
              </a:lnSpc>
              <a:spcBef>
                <a:spcPts val="1800"/>
              </a:spcBef>
            </a:pPr>
            <a:r>
              <a:rPr sz="3375" spc="3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215" dirty="0">
                <a:latin typeface="Constantia"/>
                <a:cs typeface="Constantia"/>
              </a:rPr>
              <a:t>Before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transfer,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address </a:t>
            </a:r>
            <a:r>
              <a:rPr sz="2400" dirty="0">
                <a:latin typeface="Constantia"/>
                <a:cs typeface="Constantia"/>
              </a:rPr>
              <a:t>of the </a:t>
            </a:r>
            <a:r>
              <a:rPr sz="2400" spc="-5" dirty="0">
                <a:latin typeface="Constantia"/>
                <a:cs typeface="Constantia"/>
              </a:rPr>
              <a:t>next</a:t>
            </a:r>
            <a:r>
              <a:rPr sz="2400" spc="-260" dirty="0">
                <a:latin typeface="Constantia"/>
                <a:cs typeface="Constantia"/>
              </a:rPr>
              <a:t> </a:t>
            </a:r>
            <a:r>
              <a:rPr sz="2400" spc="-135" dirty="0">
                <a:latin typeface="Constantia"/>
                <a:cs typeface="Constantia"/>
              </a:rPr>
              <a:t>instruction  </a:t>
            </a:r>
            <a:r>
              <a:rPr sz="2400" spc="-5" dirty="0">
                <a:latin typeface="Constantia"/>
                <a:cs typeface="Constantia"/>
              </a:rPr>
              <a:t>after CALL (the contents </a:t>
            </a:r>
            <a:r>
              <a:rPr sz="2400" dirty="0">
                <a:latin typeface="Constantia"/>
                <a:cs typeface="Constantia"/>
              </a:rPr>
              <a:t>of the </a:t>
            </a:r>
            <a:r>
              <a:rPr sz="2400" spc="-5" dirty="0">
                <a:latin typeface="Constantia"/>
                <a:cs typeface="Constantia"/>
              </a:rPr>
              <a:t>program counter) </a:t>
            </a:r>
            <a:r>
              <a:rPr sz="2400" dirty="0">
                <a:latin typeface="Constantia"/>
                <a:cs typeface="Constantia"/>
              </a:rPr>
              <a:t>is  </a:t>
            </a:r>
            <a:r>
              <a:rPr sz="2400" spc="-5" dirty="0">
                <a:latin typeface="Constantia"/>
                <a:cs typeface="Constantia"/>
              </a:rPr>
              <a:t>pushed onto the</a:t>
            </a:r>
            <a:r>
              <a:rPr sz="2400" spc="-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stack.</a:t>
            </a:r>
            <a:endParaRPr sz="24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475"/>
              </a:spcBef>
            </a:pPr>
            <a:r>
              <a:rPr sz="3375" spc="230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b="1" spc="-5" dirty="0">
                <a:latin typeface="Constantia"/>
                <a:cs typeface="Constantia"/>
              </a:rPr>
              <a:t>E</a:t>
            </a:r>
            <a:r>
              <a:rPr sz="2400" b="1" spc="5" dirty="0">
                <a:latin typeface="Constantia"/>
                <a:cs typeface="Constantia"/>
              </a:rPr>
              <a:t>x</a:t>
            </a:r>
            <a:r>
              <a:rPr sz="2400" b="1" spc="-10" dirty="0">
                <a:latin typeface="Constantia"/>
                <a:cs typeface="Constantia"/>
              </a:rPr>
              <a:t>a</a:t>
            </a:r>
            <a:r>
              <a:rPr sz="2400" b="1" dirty="0">
                <a:latin typeface="Constantia"/>
                <a:cs typeface="Constantia"/>
              </a:rPr>
              <a:t>m</a:t>
            </a:r>
            <a:r>
              <a:rPr sz="2400" b="1" spc="-10" dirty="0">
                <a:latin typeface="Constantia"/>
                <a:cs typeface="Constantia"/>
              </a:rPr>
              <a:t>p</a:t>
            </a:r>
            <a:r>
              <a:rPr sz="2400" b="1" spc="-5" dirty="0">
                <a:latin typeface="Constantia"/>
                <a:cs typeface="Constantia"/>
              </a:rPr>
              <a:t>l</a:t>
            </a:r>
            <a:r>
              <a:rPr sz="2400" b="1" spc="5" dirty="0">
                <a:latin typeface="Constantia"/>
                <a:cs typeface="Constantia"/>
              </a:rPr>
              <a:t>e</a:t>
            </a:r>
            <a:r>
              <a:rPr sz="2400" b="1" dirty="0">
                <a:latin typeface="Constantia"/>
                <a:cs typeface="Constantia"/>
              </a:rPr>
              <a:t>:</a:t>
            </a:r>
            <a:r>
              <a:rPr sz="2400" b="1" spc="2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CAL</a:t>
            </a:r>
            <a:r>
              <a:rPr sz="2400" dirty="0">
                <a:latin typeface="Constantia"/>
                <a:cs typeface="Constantia"/>
              </a:rPr>
              <a:t>L</a:t>
            </a:r>
            <a:r>
              <a:rPr sz="2400" spc="5" dirty="0">
                <a:latin typeface="Constantia"/>
                <a:cs typeface="Constantia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2034 </a:t>
            </a:r>
            <a:r>
              <a:rPr sz="900" spc="-5" dirty="0">
                <a:latin typeface="Constantia"/>
                <a:cs typeface="Constantia"/>
              </a:rPr>
              <a:t>H</a:t>
            </a:r>
            <a:r>
              <a:rPr sz="2400" dirty="0">
                <a:latin typeface="Constantia"/>
                <a:cs typeface="Constantia"/>
              </a:rPr>
              <a:t>.</a:t>
            </a:r>
            <a:endParaRPr sz="24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0520" y="505459"/>
            <a:ext cx="458152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5" dirty="0">
                <a:latin typeface="Gill Sans MT"/>
                <a:cs typeface="Gill Sans MT"/>
              </a:rPr>
              <a:t>Call</a:t>
            </a:r>
            <a:r>
              <a:rPr sz="4300" b="1" spc="-45" dirty="0">
                <a:latin typeface="Gill Sans MT"/>
                <a:cs typeface="Gill Sans MT"/>
              </a:rPr>
              <a:t> </a:t>
            </a:r>
            <a:r>
              <a:rPr sz="4300" b="1" spc="-10" dirty="0">
                <a:latin typeface="Gill Sans MT"/>
                <a:cs typeface="Gill Sans MT"/>
              </a:rPr>
              <a:t>Conditionally</a:t>
            </a:r>
            <a:endParaRPr sz="4300">
              <a:latin typeface="Gill Sans MT"/>
              <a:cs typeface="Gill Sans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35100" y="1447800"/>
          <a:ext cx="7499350" cy="410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41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33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101600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Status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Flags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CC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Call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if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Carry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CY =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CNC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Call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if No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Carry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CY =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32512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CP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794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Call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if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Positive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794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S =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794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CM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Call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if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Minus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2286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S =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32575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CZ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Call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if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Zero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Z =</a:t>
                      </a:r>
                      <a:r>
                        <a:rPr sz="18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CNZ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Call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if No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Zero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Z =</a:t>
                      </a:r>
                      <a:r>
                        <a:rPr sz="18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CPE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Call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if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Parity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 Even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P =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marL="32512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CPO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Call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if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Parity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Odd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2413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P =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57250" y="642619"/>
          <a:ext cx="8077834" cy="181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30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4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1270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4508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35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dirty="0">
                          <a:latin typeface="Gill Sans MT"/>
                          <a:cs typeface="Gill Sans MT"/>
                        </a:rPr>
                        <a:t>RET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0477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dirty="0">
                          <a:latin typeface="Gill Sans MT"/>
                          <a:cs typeface="Gill Sans MT"/>
                        </a:rPr>
                        <a:t>None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Return unconditionally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46120"/>
            <a:ext cx="7575550" cy="285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645160" indent="-273050">
              <a:lnSpc>
                <a:spcPct val="100000"/>
              </a:lnSpc>
              <a:spcBef>
                <a:spcPts val="1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program sequence is transferred from</a:t>
            </a:r>
            <a:r>
              <a:rPr sz="2600" spc="-450" dirty="0">
                <a:latin typeface="Constantia"/>
                <a:cs typeface="Constantia"/>
              </a:rPr>
              <a:t> </a:t>
            </a:r>
            <a:r>
              <a:rPr sz="2600" spc="-530" dirty="0">
                <a:latin typeface="Constantia"/>
                <a:cs typeface="Constantia"/>
              </a:rPr>
              <a:t>the  </a:t>
            </a:r>
            <a:r>
              <a:rPr sz="2600" spc="-5" dirty="0">
                <a:latin typeface="Constantia"/>
                <a:cs typeface="Constantia"/>
              </a:rPr>
              <a:t>subroutine to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calling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program.</a:t>
            </a:r>
            <a:endParaRPr sz="2600">
              <a:latin typeface="Constantia"/>
              <a:cs typeface="Constantia"/>
            </a:endParaRPr>
          </a:p>
          <a:p>
            <a:pPr marL="310515" marR="30480" indent="-273050">
              <a:lnSpc>
                <a:spcPct val="100000"/>
              </a:lnSpc>
              <a:spcBef>
                <a:spcPts val="18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</a:t>
            </a:r>
            <a:r>
              <a:rPr sz="2600" spc="-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two bytes </a:t>
            </a:r>
            <a:r>
              <a:rPr sz="2600" spc="-5" dirty="0">
                <a:latin typeface="Constantia"/>
                <a:cs typeface="Constantia"/>
              </a:rPr>
              <a:t>from the </a:t>
            </a:r>
            <a:r>
              <a:rPr sz="2600" dirty="0">
                <a:latin typeface="Constantia"/>
                <a:cs typeface="Constantia"/>
              </a:rPr>
              <a:t>top </a:t>
            </a:r>
            <a:r>
              <a:rPr sz="2600" spc="-5" dirty="0">
                <a:latin typeface="Constantia"/>
                <a:cs typeface="Constantia"/>
              </a:rPr>
              <a:t>of the stack are </a:t>
            </a:r>
            <a:r>
              <a:rPr sz="2600" spc="-270" dirty="0">
                <a:latin typeface="Constantia"/>
                <a:cs typeface="Constantia"/>
              </a:rPr>
              <a:t>copied  </a:t>
            </a:r>
            <a:r>
              <a:rPr sz="2600" spc="-5" dirty="0">
                <a:latin typeface="Constantia"/>
                <a:cs typeface="Constantia"/>
              </a:rPr>
              <a:t>into the program counter, and program execution  begins at the new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address.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790"/>
              </a:spcBef>
            </a:pPr>
            <a:r>
              <a:rPr sz="3675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Constantia"/>
                <a:cs typeface="Constantia"/>
              </a:rPr>
              <a:t>Example:</a:t>
            </a:r>
            <a:r>
              <a:rPr sz="2600" b="1" spc="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RET.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06979" y="505459"/>
            <a:ext cx="535114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5" dirty="0">
                <a:latin typeface="Gill Sans MT"/>
                <a:cs typeface="Gill Sans MT"/>
              </a:rPr>
              <a:t>Return</a:t>
            </a:r>
            <a:r>
              <a:rPr sz="4300" b="1" spc="-90" dirty="0">
                <a:latin typeface="Gill Sans MT"/>
                <a:cs typeface="Gill Sans MT"/>
              </a:rPr>
              <a:t> </a:t>
            </a:r>
            <a:r>
              <a:rPr sz="4300" b="1" spc="-5" dirty="0">
                <a:latin typeface="Gill Sans MT"/>
                <a:cs typeface="Gill Sans MT"/>
              </a:rPr>
              <a:t>Conditionally</a:t>
            </a:r>
            <a:endParaRPr sz="4300">
              <a:latin typeface="Gill Sans MT"/>
              <a:cs typeface="Gill Sans MT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35100" y="1447800"/>
          <a:ext cx="7499350" cy="41046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818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46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2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101600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Status</a:t>
                      </a:r>
                      <a:r>
                        <a:rPr sz="1800" b="1" spc="-1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Flags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RC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Return if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Carry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CY =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32512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RNC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Return if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No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Carry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CY =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32512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RP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794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Return if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Positive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794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S =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794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5" dirty="0">
                          <a:latin typeface="Gill Sans MT"/>
                          <a:cs typeface="Gill Sans MT"/>
                        </a:rPr>
                        <a:t>RM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Return if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Minus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S =</a:t>
                      </a:r>
                      <a:r>
                        <a:rPr sz="1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7360">
                <a:tc>
                  <a:txBody>
                    <a:bodyPr/>
                    <a:lstStyle/>
                    <a:p>
                      <a:pPr marL="32321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RZ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Return if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Zero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Z =</a:t>
                      </a:r>
                      <a:r>
                        <a:rPr sz="18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7359">
                <a:tc>
                  <a:txBody>
                    <a:bodyPr/>
                    <a:lstStyle/>
                    <a:p>
                      <a:pPr marL="32385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RNZ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Return if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No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Zero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Z =</a:t>
                      </a:r>
                      <a:r>
                        <a:rPr sz="18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68630">
                <a:tc>
                  <a:txBody>
                    <a:bodyPr/>
                    <a:lstStyle/>
                    <a:p>
                      <a:pPr marL="323850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RPE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Return if Parity</a:t>
                      </a:r>
                      <a:r>
                        <a:rPr sz="1800" spc="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Even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P =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1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64820">
                <a:tc>
                  <a:txBody>
                    <a:bodyPr/>
                    <a:lstStyle/>
                    <a:p>
                      <a:pPr marL="324485"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RPO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marL="407670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spc="-5" dirty="0">
                          <a:latin typeface="Gill Sans MT"/>
                          <a:cs typeface="Gill Sans MT"/>
                        </a:rPr>
                        <a:t>Return if Parity</a:t>
                      </a:r>
                      <a:r>
                        <a:rPr sz="180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spc="-5" dirty="0">
                          <a:latin typeface="Gill Sans MT"/>
                          <a:cs typeface="Gill Sans MT"/>
                        </a:rPr>
                        <a:t>Odd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dirty="0">
                          <a:latin typeface="Gill Sans MT"/>
                          <a:cs typeface="Gill Sans MT"/>
                        </a:rPr>
                        <a:t>P =</a:t>
                      </a:r>
                      <a:r>
                        <a:rPr sz="18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1800" dirty="0">
                          <a:latin typeface="Gill Sans MT"/>
                          <a:cs typeface="Gill Sans MT"/>
                        </a:rPr>
                        <a:t>0</a:t>
                      </a:r>
                      <a:endParaRPr sz="1800">
                        <a:latin typeface="Gill Sans MT"/>
                        <a:cs typeface="Gill Sans MT"/>
                      </a:endParaRPr>
                    </a:p>
                  </a:txBody>
                  <a:tcPr marL="0" marR="0" marT="29209" marB="0">
                    <a:solidFill>
                      <a:srgbClr val="FFF2E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86130"/>
            <a:ext cx="2938780" cy="518159"/>
          </a:xfrm>
          <a:custGeom>
            <a:avLst/>
            <a:gdLst/>
            <a:ahLst/>
            <a:cxnLst/>
            <a:rect l="l" t="t" r="r" b="b"/>
            <a:pathLst>
              <a:path w="2938779" h="518159">
                <a:moveTo>
                  <a:pt x="0" y="0"/>
                </a:moveTo>
                <a:lnTo>
                  <a:pt x="2938779" y="0"/>
                </a:lnTo>
                <a:lnTo>
                  <a:pt x="2938779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395979" y="786130"/>
            <a:ext cx="5462270" cy="518159"/>
          </a:xfrm>
          <a:custGeom>
            <a:avLst/>
            <a:gdLst/>
            <a:ahLst/>
            <a:cxnLst/>
            <a:rect l="l" t="t" r="r" b="b"/>
            <a:pathLst>
              <a:path w="5462270" h="518159">
                <a:moveTo>
                  <a:pt x="0" y="0"/>
                </a:moveTo>
                <a:lnTo>
                  <a:pt x="5462270" y="0"/>
                </a:lnTo>
                <a:lnTo>
                  <a:pt x="5462270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258569" y="793750"/>
            <a:ext cx="561848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28770" algn="l"/>
              </a:tabLst>
            </a:pP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od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e	O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304289"/>
            <a:ext cx="2938780" cy="859790"/>
          </a:xfrm>
          <a:custGeom>
            <a:avLst/>
            <a:gdLst/>
            <a:ahLst/>
            <a:cxnLst/>
            <a:rect l="l" t="t" r="r" b="b"/>
            <a:pathLst>
              <a:path w="2938779" h="859789">
                <a:moveTo>
                  <a:pt x="0" y="0"/>
                </a:moveTo>
                <a:lnTo>
                  <a:pt x="2938779" y="0"/>
                </a:lnTo>
                <a:lnTo>
                  <a:pt x="2938779" y="859789"/>
                </a:lnTo>
                <a:lnTo>
                  <a:pt x="0" y="85978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547369" y="1300479"/>
            <a:ext cx="134048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spc="-15" dirty="0">
                <a:latin typeface="Gill Sans MT"/>
                <a:cs typeface="Gill Sans MT"/>
              </a:rPr>
              <a:t>L</a:t>
            </a:r>
            <a:r>
              <a:rPr sz="3200" dirty="0">
                <a:latin typeface="Gill Sans MT"/>
                <a:cs typeface="Gill Sans MT"/>
              </a:rPr>
              <a:t>DAX</a:t>
            </a:r>
          </a:p>
        </p:txBody>
      </p:sp>
      <p:sp>
        <p:nvSpPr>
          <p:cNvPr id="7" name="object 7"/>
          <p:cNvSpPr/>
          <p:nvPr/>
        </p:nvSpPr>
        <p:spPr>
          <a:xfrm>
            <a:off x="3395979" y="1304289"/>
            <a:ext cx="5462270" cy="859790"/>
          </a:xfrm>
          <a:custGeom>
            <a:avLst/>
            <a:gdLst/>
            <a:ahLst/>
            <a:cxnLst/>
            <a:rect l="l" t="t" r="r" b="b"/>
            <a:pathLst>
              <a:path w="5462270" h="859789">
                <a:moveTo>
                  <a:pt x="0" y="0"/>
                </a:moveTo>
                <a:lnTo>
                  <a:pt x="5462270" y="0"/>
                </a:lnTo>
                <a:lnTo>
                  <a:pt x="5462270" y="859789"/>
                </a:lnTo>
                <a:lnTo>
                  <a:pt x="0" y="85978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 txBox="1"/>
          <p:nvPr/>
        </p:nvSpPr>
        <p:spPr>
          <a:xfrm>
            <a:off x="3486150" y="1311909"/>
            <a:ext cx="250761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ill Sans MT"/>
                <a:cs typeface="Gill Sans MT"/>
              </a:rPr>
              <a:t>B/D Register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Pair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9269" y="3178809"/>
            <a:ext cx="8031480" cy="255016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10515" marR="532130" indent="-273050">
              <a:lnSpc>
                <a:spcPct val="80000"/>
              </a:lnSpc>
              <a:spcBef>
                <a:spcPts val="630"/>
              </a:spcBef>
            </a:pPr>
            <a:r>
              <a:rPr sz="2400" spc="540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pc="360" dirty="0">
                <a:latin typeface="Gill Sans MT"/>
                <a:cs typeface="Gill Sans MT"/>
              </a:rPr>
              <a:t>The </a:t>
            </a:r>
            <a:r>
              <a:rPr spc="-5" dirty="0">
                <a:latin typeface="Gill Sans MT"/>
                <a:cs typeface="Gill Sans MT"/>
              </a:rPr>
              <a:t>contents </a:t>
            </a:r>
            <a:r>
              <a:rPr dirty="0">
                <a:latin typeface="Gill Sans MT"/>
                <a:cs typeface="Gill Sans MT"/>
              </a:rPr>
              <a:t>of the </a:t>
            </a:r>
            <a:r>
              <a:rPr spc="-5" dirty="0">
                <a:latin typeface="Gill Sans MT"/>
                <a:cs typeface="Gill Sans MT"/>
              </a:rPr>
              <a:t>designated </a:t>
            </a:r>
            <a:r>
              <a:rPr spc="-10" dirty="0">
                <a:latin typeface="Gill Sans MT"/>
                <a:cs typeface="Gill Sans MT"/>
              </a:rPr>
              <a:t>register </a:t>
            </a:r>
            <a:r>
              <a:rPr spc="-5" dirty="0">
                <a:latin typeface="Gill Sans MT"/>
                <a:cs typeface="Gill Sans MT"/>
              </a:rPr>
              <a:t>pair point to </a:t>
            </a:r>
            <a:r>
              <a:rPr dirty="0">
                <a:latin typeface="Gill Sans MT"/>
                <a:cs typeface="Gill Sans MT"/>
              </a:rPr>
              <a:t>a</a:t>
            </a:r>
            <a:r>
              <a:rPr spc="-370" dirty="0">
                <a:latin typeface="Gill Sans MT"/>
                <a:cs typeface="Gill Sans MT"/>
              </a:rPr>
              <a:t> </a:t>
            </a:r>
            <a:r>
              <a:rPr spc="-225" dirty="0">
                <a:latin typeface="Gill Sans MT"/>
                <a:cs typeface="Gill Sans MT"/>
              </a:rPr>
              <a:t>memory  </a:t>
            </a:r>
            <a:r>
              <a:rPr spc="-5" dirty="0">
                <a:latin typeface="Gill Sans MT"/>
                <a:cs typeface="Gill Sans MT"/>
              </a:rPr>
              <a:t>location.</a:t>
            </a:r>
            <a:endParaRPr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>
              <a:latin typeface="Times New Roman"/>
              <a:cs typeface="Times New Roman"/>
            </a:endParaRPr>
          </a:p>
          <a:p>
            <a:pPr marL="310515" marR="281940" indent="-273050">
              <a:lnSpc>
                <a:spcPct val="80000"/>
              </a:lnSpc>
            </a:pPr>
            <a:r>
              <a:rPr sz="2400" spc="42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pc="285" dirty="0">
                <a:latin typeface="Gill Sans MT"/>
                <a:cs typeface="Gill Sans MT"/>
              </a:rPr>
              <a:t>This </a:t>
            </a:r>
            <a:r>
              <a:rPr spc="-5" dirty="0">
                <a:latin typeface="Gill Sans MT"/>
                <a:cs typeface="Gill Sans MT"/>
              </a:rPr>
              <a:t>instruction copies </a:t>
            </a:r>
            <a:r>
              <a:rPr dirty="0">
                <a:latin typeface="Gill Sans MT"/>
                <a:cs typeface="Gill Sans MT"/>
              </a:rPr>
              <a:t>the </a:t>
            </a:r>
            <a:r>
              <a:rPr spc="-5" dirty="0">
                <a:latin typeface="Gill Sans MT"/>
                <a:cs typeface="Gill Sans MT"/>
              </a:rPr>
              <a:t>contents of </a:t>
            </a:r>
            <a:r>
              <a:rPr dirty="0">
                <a:latin typeface="Gill Sans MT"/>
                <a:cs typeface="Gill Sans MT"/>
              </a:rPr>
              <a:t>that </a:t>
            </a:r>
            <a:r>
              <a:rPr spc="-5" dirty="0">
                <a:latin typeface="Gill Sans MT"/>
                <a:cs typeface="Gill Sans MT"/>
              </a:rPr>
              <a:t>memory location</a:t>
            </a:r>
            <a:r>
              <a:rPr spc="-310" dirty="0">
                <a:latin typeface="Gill Sans MT"/>
                <a:cs typeface="Gill Sans MT"/>
              </a:rPr>
              <a:t> </a:t>
            </a:r>
            <a:r>
              <a:rPr spc="-335" dirty="0">
                <a:latin typeface="Gill Sans MT"/>
                <a:cs typeface="Gill Sans MT"/>
              </a:rPr>
              <a:t>into  </a:t>
            </a:r>
            <a:r>
              <a:rPr spc="-5" dirty="0">
                <a:latin typeface="Gill Sans MT"/>
                <a:cs typeface="Gill Sans MT"/>
              </a:rPr>
              <a:t>the accumulator.</a:t>
            </a:r>
            <a:endParaRPr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>
              <a:latin typeface="Times New Roman"/>
              <a:cs typeface="Times New Roman"/>
            </a:endParaRPr>
          </a:p>
          <a:p>
            <a:pPr marL="310515" marR="30480" indent="-273050">
              <a:lnSpc>
                <a:spcPct val="80000"/>
              </a:lnSpc>
            </a:pPr>
            <a:r>
              <a:rPr sz="2400" spc="540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pc="360" dirty="0">
                <a:latin typeface="Gill Sans MT"/>
                <a:cs typeface="Gill Sans MT"/>
              </a:rPr>
              <a:t>The </a:t>
            </a:r>
            <a:r>
              <a:rPr spc="-5" dirty="0">
                <a:latin typeface="Gill Sans MT"/>
                <a:cs typeface="Gill Sans MT"/>
              </a:rPr>
              <a:t>contents </a:t>
            </a:r>
            <a:r>
              <a:rPr dirty="0">
                <a:latin typeface="Gill Sans MT"/>
                <a:cs typeface="Gill Sans MT"/>
              </a:rPr>
              <a:t>of </a:t>
            </a:r>
            <a:r>
              <a:rPr spc="-5" dirty="0">
                <a:latin typeface="Gill Sans MT"/>
                <a:cs typeface="Gill Sans MT"/>
              </a:rPr>
              <a:t>either </a:t>
            </a:r>
            <a:r>
              <a:rPr dirty="0">
                <a:latin typeface="Gill Sans MT"/>
                <a:cs typeface="Gill Sans MT"/>
              </a:rPr>
              <a:t>the </a:t>
            </a:r>
            <a:r>
              <a:rPr spc="-10" dirty="0">
                <a:latin typeface="Gill Sans MT"/>
                <a:cs typeface="Gill Sans MT"/>
              </a:rPr>
              <a:t>register </a:t>
            </a:r>
            <a:r>
              <a:rPr spc="-5" dirty="0">
                <a:latin typeface="Gill Sans MT"/>
                <a:cs typeface="Gill Sans MT"/>
              </a:rPr>
              <a:t>pair or </a:t>
            </a:r>
            <a:r>
              <a:rPr dirty="0">
                <a:latin typeface="Gill Sans MT"/>
                <a:cs typeface="Gill Sans MT"/>
              </a:rPr>
              <a:t>the </a:t>
            </a:r>
            <a:r>
              <a:rPr spc="-10" dirty="0">
                <a:latin typeface="Gill Sans MT"/>
                <a:cs typeface="Gill Sans MT"/>
              </a:rPr>
              <a:t>memory </a:t>
            </a:r>
            <a:r>
              <a:rPr spc="-5" dirty="0">
                <a:latin typeface="Gill Sans MT"/>
                <a:cs typeface="Gill Sans MT"/>
              </a:rPr>
              <a:t>location</a:t>
            </a:r>
            <a:r>
              <a:rPr spc="-350" dirty="0">
                <a:latin typeface="Gill Sans MT"/>
                <a:cs typeface="Gill Sans MT"/>
              </a:rPr>
              <a:t> </a:t>
            </a:r>
            <a:r>
              <a:rPr spc="-440" dirty="0">
                <a:latin typeface="Gill Sans MT"/>
                <a:cs typeface="Gill Sans MT"/>
              </a:rPr>
              <a:t>are  </a:t>
            </a:r>
            <a:r>
              <a:rPr spc="-5" dirty="0">
                <a:latin typeface="Gill Sans MT"/>
                <a:cs typeface="Gill Sans MT"/>
              </a:rPr>
              <a:t>not </a:t>
            </a:r>
            <a:r>
              <a:rPr spc="-10" dirty="0">
                <a:latin typeface="Gill Sans MT"/>
                <a:cs typeface="Gill Sans MT"/>
              </a:rPr>
              <a:t>altered.</a:t>
            </a:r>
            <a:endParaRPr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1630"/>
              </a:spcBef>
            </a:pPr>
            <a:r>
              <a:rPr sz="2400" spc="232" baseline="1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b="1" spc="155" dirty="0">
                <a:latin typeface="Gill Sans MT"/>
                <a:cs typeface="Gill Sans MT"/>
              </a:rPr>
              <a:t>Example: </a:t>
            </a:r>
            <a:r>
              <a:rPr sz="2400" dirty="0">
                <a:latin typeface="Gill Sans MT"/>
                <a:cs typeface="Gill Sans MT"/>
              </a:rPr>
              <a:t>LDAX</a:t>
            </a:r>
            <a:r>
              <a:rPr sz="2400" spc="-1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8969" y="53340"/>
            <a:ext cx="674243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LDAX-Load accumulator</a:t>
            </a:r>
            <a:r>
              <a:rPr sz="3200" spc="-40" dirty="0"/>
              <a:t> </a:t>
            </a:r>
            <a:r>
              <a:rPr sz="3200" spc="-5" dirty="0"/>
              <a:t>indirect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0380" y="356870"/>
          <a:ext cx="8434070" cy="21018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0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159"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969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dirty="0">
                          <a:latin typeface="Gill Sans MT"/>
                          <a:cs typeface="Gill Sans MT"/>
                        </a:rPr>
                        <a:t>RST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dirty="0">
                          <a:latin typeface="Gill Sans MT"/>
                          <a:cs typeface="Gill Sans MT"/>
                        </a:rPr>
                        <a:t>0 –</a:t>
                      </a:r>
                      <a:r>
                        <a:rPr sz="28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7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Restart (Software</a:t>
                      </a:r>
                      <a:r>
                        <a:rPr sz="280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spc="-5" dirty="0">
                          <a:latin typeface="Gill Sans MT"/>
                          <a:cs typeface="Gill Sans MT"/>
                        </a:rPr>
                        <a:t>Interrupts)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58469" y="3246120"/>
            <a:ext cx="8126095" cy="285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1315" marR="43180" indent="-273050">
              <a:lnSpc>
                <a:spcPct val="100000"/>
              </a:lnSpc>
              <a:spcBef>
                <a:spcPts val="1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RST </a:t>
            </a:r>
            <a:r>
              <a:rPr sz="2600" spc="-5" dirty="0">
                <a:latin typeface="Constantia"/>
                <a:cs typeface="Constantia"/>
              </a:rPr>
              <a:t>instruction jumps the control to one of</a:t>
            </a:r>
            <a:r>
              <a:rPr sz="2600" spc="-425" dirty="0">
                <a:latin typeface="Constantia"/>
                <a:cs typeface="Constantia"/>
              </a:rPr>
              <a:t> </a:t>
            </a:r>
            <a:r>
              <a:rPr sz="2600" spc="-320" dirty="0">
                <a:latin typeface="Constantia"/>
                <a:cs typeface="Constantia"/>
              </a:rPr>
              <a:t>eight  </a:t>
            </a:r>
            <a:r>
              <a:rPr sz="2600" spc="-5" dirty="0">
                <a:latin typeface="Constantia"/>
                <a:cs typeface="Constantia"/>
              </a:rPr>
              <a:t>memory locations depending upon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number.</a:t>
            </a:r>
            <a:endParaRPr sz="2600">
              <a:latin typeface="Constantia"/>
              <a:cs typeface="Constantia"/>
            </a:endParaRPr>
          </a:p>
          <a:p>
            <a:pPr marL="361315" marR="204470" indent="-273050">
              <a:lnSpc>
                <a:spcPct val="100000"/>
              </a:lnSpc>
              <a:spcBef>
                <a:spcPts val="1800"/>
              </a:spcBef>
            </a:pPr>
            <a:r>
              <a:rPr sz="3675" spc="41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275" dirty="0">
                <a:latin typeface="Constantia"/>
                <a:cs typeface="Constantia"/>
              </a:rPr>
              <a:t>These </a:t>
            </a:r>
            <a:r>
              <a:rPr sz="2600" spc="-5" dirty="0">
                <a:latin typeface="Constantia"/>
                <a:cs typeface="Constantia"/>
              </a:rPr>
              <a:t>are </a:t>
            </a:r>
            <a:r>
              <a:rPr sz="2600" dirty="0">
                <a:latin typeface="Constantia"/>
                <a:cs typeface="Constantia"/>
              </a:rPr>
              <a:t>used as </a:t>
            </a:r>
            <a:r>
              <a:rPr sz="2600" spc="-5" dirty="0">
                <a:latin typeface="Constantia"/>
                <a:cs typeface="Constantia"/>
              </a:rPr>
              <a:t>software instructions </a:t>
            </a:r>
            <a:r>
              <a:rPr sz="2600" dirty="0">
                <a:latin typeface="Constantia"/>
                <a:cs typeface="Constantia"/>
              </a:rPr>
              <a:t>in a</a:t>
            </a:r>
            <a:r>
              <a:rPr sz="2600" spc="-300" dirty="0">
                <a:latin typeface="Constantia"/>
                <a:cs typeface="Constantia"/>
              </a:rPr>
              <a:t> </a:t>
            </a:r>
            <a:r>
              <a:rPr sz="2600" spc="-235" dirty="0">
                <a:latin typeface="Constantia"/>
                <a:cs typeface="Constantia"/>
              </a:rPr>
              <a:t>program  </a:t>
            </a:r>
            <a:r>
              <a:rPr sz="2600" spc="-5" dirty="0">
                <a:latin typeface="Constantia"/>
                <a:cs typeface="Constantia"/>
              </a:rPr>
              <a:t>to transfer program execution to one of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eight  locations.</a:t>
            </a:r>
            <a:endParaRPr sz="260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  <a:spcBef>
                <a:spcPts val="1790"/>
              </a:spcBef>
              <a:tabLst>
                <a:tab pos="3114040" algn="l"/>
                <a:tab pos="3718560" algn="l"/>
                <a:tab pos="4819650" algn="l"/>
              </a:tabLst>
            </a:pPr>
            <a:r>
              <a:rPr sz="3675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Constantia"/>
                <a:cs typeface="Constantia"/>
              </a:rPr>
              <a:t>Example:</a:t>
            </a:r>
            <a:r>
              <a:rPr sz="2600" b="1" spc="45" dirty="0">
                <a:latin typeface="Constantia"/>
                <a:cs typeface="Constantia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RST 1	or	RST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2	….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9259" y="642619"/>
          <a:ext cx="8258175" cy="58343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591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99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477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Instruction</a:t>
                      </a:r>
                      <a:r>
                        <a:rPr sz="2800" b="1" spc="-1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Code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2860" marB="0">
                    <a:solidFill>
                      <a:srgbClr val="3790A6"/>
                    </a:solidFill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Vector</a:t>
                      </a:r>
                      <a:r>
                        <a:rPr sz="2800" b="1" spc="-1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Address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2860" marB="0">
                    <a:solidFill>
                      <a:srgbClr val="379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39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RST</a:t>
                      </a: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0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286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0*8=0000</a:t>
                      </a:r>
                      <a:r>
                        <a:rPr sz="16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H</a:t>
                      </a:r>
                      <a:endParaRPr sz="1600">
                        <a:latin typeface="Gill Sans MT"/>
                        <a:cs typeface="Gill Sans MT"/>
                      </a:endParaRPr>
                    </a:p>
                  </a:txBody>
                  <a:tcPr marL="0" marR="0" marT="22860" marB="0">
                    <a:solidFill>
                      <a:srgbClr val="CD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RST</a:t>
                      </a: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1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1*8=0008</a:t>
                      </a:r>
                      <a:r>
                        <a:rPr sz="14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H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E7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6429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RST</a:t>
                      </a: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2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2*8=0010</a:t>
                      </a:r>
                      <a:r>
                        <a:rPr sz="14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H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24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RST</a:t>
                      </a: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3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2860" marB="0"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3*8=0018</a:t>
                      </a:r>
                      <a:r>
                        <a:rPr sz="14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H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22860" marB="0">
                    <a:solidFill>
                      <a:srgbClr val="E7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RST</a:t>
                      </a: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4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4*</a:t>
                      </a: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8</a:t>
                      </a:r>
                      <a:r>
                        <a:rPr sz="2800" b="1" spc="-10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0020</a:t>
                      </a:r>
                      <a:r>
                        <a:rPr sz="12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H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RST</a:t>
                      </a: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5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5*8=0028</a:t>
                      </a:r>
                      <a:r>
                        <a:rPr sz="14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H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E7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48969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RST</a:t>
                      </a: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6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6*</a:t>
                      </a: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8</a:t>
                      </a:r>
                      <a:r>
                        <a:rPr sz="2800" b="1" spc="-10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=</a:t>
                      </a: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0030</a:t>
                      </a:r>
                      <a:r>
                        <a:rPr sz="12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H</a:t>
                      </a:r>
                      <a:endParaRPr sz="12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4770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RST</a:t>
                      </a: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7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/>
                    <a:p>
                      <a:pPr marL="65976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7*8=0038</a:t>
                      </a:r>
                      <a:r>
                        <a:rPr sz="1400" b="1" spc="-5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H</a:t>
                      </a:r>
                      <a:endParaRPr sz="14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E7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32535">
              <a:lnSpc>
                <a:spcPct val="100000"/>
              </a:lnSpc>
              <a:spcBef>
                <a:spcPts val="100"/>
              </a:spcBef>
            </a:pPr>
            <a:r>
              <a:rPr dirty="0"/>
              <a:t>5. </a:t>
            </a:r>
            <a:r>
              <a:rPr spc="-10" dirty="0"/>
              <a:t>Control</a:t>
            </a:r>
            <a:r>
              <a:rPr spc="-85" dirty="0"/>
              <a:t> </a:t>
            </a:r>
            <a:r>
              <a:rPr spc="-5" dirty="0"/>
              <a:t>Instructions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3689" y="1480820"/>
            <a:ext cx="637222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340" marR="17780" indent="-281940">
              <a:lnSpc>
                <a:spcPct val="100000"/>
              </a:lnSpc>
              <a:spcBef>
                <a:spcPts val="100"/>
              </a:spcBef>
            </a:pPr>
            <a:r>
              <a:rPr sz="3825" spc="637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3200" spc="425" dirty="0">
                <a:latin typeface="Gill Sans MT"/>
                <a:cs typeface="Gill Sans MT"/>
              </a:rPr>
              <a:t>The </a:t>
            </a:r>
            <a:r>
              <a:rPr sz="3200" spc="-5" dirty="0">
                <a:latin typeface="Gill Sans MT"/>
                <a:cs typeface="Gill Sans MT"/>
              </a:rPr>
              <a:t>control </a:t>
            </a:r>
            <a:r>
              <a:rPr sz="3200" dirty="0">
                <a:latin typeface="Gill Sans MT"/>
                <a:cs typeface="Gill Sans MT"/>
              </a:rPr>
              <a:t>instructions </a:t>
            </a:r>
            <a:r>
              <a:rPr sz="3200" spc="-5" dirty="0">
                <a:latin typeface="Gill Sans MT"/>
                <a:cs typeface="Gill Sans MT"/>
              </a:rPr>
              <a:t>control</a:t>
            </a:r>
            <a:r>
              <a:rPr sz="3200" spc="-445" dirty="0">
                <a:latin typeface="Gill Sans MT"/>
                <a:cs typeface="Gill Sans MT"/>
              </a:rPr>
              <a:t> </a:t>
            </a:r>
            <a:r>
              <a:rPr sz="3200" spc="-570" dirty="0">
                <a:latin typeface="Gill Sans MT"/>
                <a:cs typeface="Gill Sans MT"/>
              </a:rPr>
              <a:t>the  </a:t>
            </a:r>
            <a:r>
              <a:rPr sz="3200" spc="-5" dirty="0">
                <a:latin typeface="Gill Sans MT"/>
                <a:cs typeface="Gill Sans MT"/>
              </a:rPr>
              <a:t>operation of</a:t>
            </a:r>
            <a:r>
              <a:rPr sz="3200" dirty="0">
                <a:latin typeface="Gill Sans MT"/>
                <a:cs typeface="Gill Sans MT"/>
              </a:rPr>
              <a:t> </a:t>
            </a:r>
            <a:r>
              <a:rPr sz="3200" spc="-5" dirty="0">
                <a:latin typeface="Gill Sans MT"/>
                <a:cs typeface="Gill Sans MT"/>
              </a:rPr>
              <a:t>microprocessor.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4210" y="6539230"/>
            <a:ext cx="562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4A687"/>
                </a:solidFill>
                <a:latin typeface="Constantia"/>
                <a:cs typeface="Constantia"/>
              </a:rPr>
              <a:t>collected by C.Gokul AP/EEE </a:t>
            </a:r>
            <a:r>
              <a:rPr sz="1200" dirty="0">
                <a:solidFill>
                  <a:srgbClr val="B4A687"/>
                </a:solidFill>
                <a:latin typeface="Constantia"/>
                <a:cs typeface="Constantia"/>
              </a:rPr>
              <a:t>, </a:t>
            </a:r>
            <a:r>
              <a:rPr sz="1200" spc="-5" dirty="0">
                <a:solidFill>
                  <a:srgbClr val="B4A687"/>
                </a:solidFill>
                <a:latin typeface="Constantia"/>
                <a:cs typeface="Constantia"/>
              </a:rPr>
              <a:t>Velalar college </a:t>
            </a:r>
            <a:r>
              <a:rPr sz="1200" dirty="0">
                <a:solidFill>
                  <a:srgbClr val="B4A687"/>
                </a:solidFill>
                <a:latin typeface="Constantia"/>
                <a:cs typeface="Constantia"/>
              </a:rPr>
              <a:t>of </a:t>
            </a:r>
            <a:r>
              <a:rPr sz="1200" spc="-5" dirty="0">
                <a:solidFill>
                  <a:srgbClr val="B4A687"/>
                </a:solidFill>
                <a:latin typeface="Constantia"/>
                <a:cs typeface="Constantia"/>
              </a:rPr>
              <a:t>Engineering and Technology, Erode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6870" y="857250"/>
          <a:ext cx="8577580" cy="16014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202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12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8010"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7747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3459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NOP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dirty="0">
                          <a:latin typeface="Gill Sans MT"/>
                          <a:cs typeface="Gill Sans MT"/>
                        </a:rPr>
                        <a:t>None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606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No operation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017520"/>
            <a:ext cx="7002145" cy="229616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0"/>
              </a:spcBef>
            </a:pPr>
            <a:r>
              <a:rPr sz="3675" spc="825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550" dirty="0">
                <a:latin typeface="Constantia"/>
                <a:cs typeface="Constantia"/>
              </a:rPr>
              <a:t>No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operation </a:t>
            </a:r>
            <a:r>
              <a:rPr sz="2600" dirty="0">
                <a:latin typeface="Constantia"/>
                <a:cs typeface="Constantia"/>
              </a:rPr>
              <a:t>is </a:t>
            </a:r>
            <a:r>
              <a:rPr sz="2600" spc="-5" dirty="0">
                <a:latin typeface="Constantia"/>
                <a:cs typeface="Constantia"/>
              </a:rPr>
              <a:t>performed.</a:t>
            </a:r>
            <a:endParaRPr sz="2600">
              <a:latin typeface="Constantia"/>
              <a:cs typeface="Constantia"/>
            </a:endParaRPr>
          </a:p>
          <a:p>
            <a:pPr marL="310515" marR="30480" indent="-273050">
              <a:lnSpc>
                <a:spcPct val="100000"/>
              </a:lnSpc>
              <a:spcBef>
                <a:spcPts val="18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instruction is fetched and decoded </a:t>
            </a:r>
            <a:r>
              <a:rPr sz="2600" dirty="0">
                <a:latin typeface="Constantia"/>
                <a:cs typeface="Constantia"/>
              </a:rPr>
              <a:t>but</a:t>
            </a:r>
            <a:r>
              <a:rPr sz="2600" spc="-445" dirty="0">
                <a:latin typeface="Constantia"/>
                <a:cs typeface="Constantia"/>
              </a:rPr>
              <a:t> </a:t>
            </a:r>
            <a:r>
              <a:rPr sz="2600" spc="-800" dirty="0">
                <a:latin typeface="Constantia"/>
                <a:cs typeface="Constantia"/>
              </a:rPr>
              <a:t>no </a:t>
            </a:r>
            <a:r>
              <a:rPr sz="2600" spc="-64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operation is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executed.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800"/>
              </a:spcBef>
            </a:pPr>
            <a:r>
              <a:rPr sz="3675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Constantia"/>
                <a:cs typeface="Constantia"/>
              </a:rPr>
              <a:t>Example:</a:t>
            </a:r>
            <a:r>
              <a:rPr sz="2600" b="1" spc="30" dirty="0">
                <a:latin typeface="Constantia"/>
                <a:cs typeface="Constantia"/>
              </a:rPr>
              <a:t> </a:t>
            </a:r>
            <a:r>
              <a:rPr sz="2600" spc="5" dirty="0">
                <a:latin typeface="Constantia"/>
                <a:cs typeface="Constantia"/>
              </a:rPr>
              <a:t>NOP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2619" y="786130"/>
          <a:ext cx="8293733" cy="1672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7376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3409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37147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18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HLT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None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Halt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46120"/>
            <a:ext cx="8068945" cy="2463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415290" indent="-273050">
              <a:lnSpc>
                <a:spcPct val="100000"/>
              </a:lnSpc>
              <a:spcBef>
                <a:spcPts val="1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CPU </a:t>
            </a:r>
            <a:r>
              <a:rPr sz="2600" spc="-5" dirty="0">
                <a:latin typeface="Constantia"/>
                <a:cs typeface="Constantia"/>
              </a:rPr>
              <a:t>finishes executing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current</a:t>
            </a:r>
            <a:r>
              <a:rPr sz="2600" spc="-425" dirty="0">
                <a:latin typeface="Constantia"/>
                <a:cs typeface="Constantia"/>
              </a:rPr>
              <a:t> </a:t>
            </a:r>
            <a:r>
              <a:rPr sz="2600" spc="-150" dirty="0">
                <a:latin typeface="Constantia"/>
                <a:cs typeface="Constantia"/>
              </a:rPr>
              <a:t>instruction  </a:t>
            </a:r>
            <a:r>
              <a:rPr sz="2600" spc="-5" dirty="0">
                <a:latin typeface="Constantia"/>
                <a:cs typeface="Constantia"/>
              </a:rPr>
              <a:t>and </a:t>
            </a:r>
            <a:r>
              <a:rPr sz="2600" dirty="0">
                <a:latin typeface="Constantia"/>
                <a:cs typeface="Constantia"/>
              </a:rPr>
              <a:t>halts </a:t>
            </a:r>
            <a:r>
              <a:rPr sz="2600" spc="-5" dirty="0">
                <a:latin typeface="Constantia"/>
                <a:cs typeface="Constantia"/>
              </a:rPr>
              <a:t>any </a:t>
            </a:r>
            <a:r>
              <a:rPr sz="2600" dirty="0">
                <a:latin typeface="Constantia"/>
                <a:cs typeface="Constantia"/>
              </a:rPr>
              <a:t>further</a:t>
            </a:r>
            <a:r>
              <a:rPr sz="2600" spc="-3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execution.</a:t>
            </a:r>
            <a:endParaRPr sz="2600">
              <a:latin typeface="Constantia"/>
              <a:cs typeface="Constantia"/>
            </a:endParaRPr>
          </a:p>
          <a:p>
            <a:pPr marL="310515" marR="30480" indent="-273050">
              <a:lnSpc>
                <a:spcPct val="100000"/>
              </a:lnSpc>
              <a:spcBef>
                <a:spcPts val="1800"/>
              </a:spcBef>
            </a:pPr>
            <a:r>
              <a:rPr sz="3675" spc="825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550" dirty="0">
                <a:latin typeface="Constantia"/>
                <a:cs typeface="Constantia"/>
              </a:rPr>
              <a:t>An</a:t>
            </a:r>
            <a:r>
              <a:rPr sz="260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interrupt or reset is necessary </a:t>
            </a:r>
            <a:r>
              <a:rPr sz="2600" spc="5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exit from the </a:t>
            </a:r>
            <a:r>
              <a:rPr sz="2600" spc="-400" dirty="0">
                <a:latin typeface="Constantia"/>
                <a:cs typeface="Constantia"/>
              </a:rPr>
              <a:t>halt  </a:t>
            </a:r>
            <a:r>
              <a:rPr sz="2600" spc="-5" dirty="0">
                <a:latin typeface="Constantia"/>
                <a:cs typeface="Constantia"/>
              </a:rPr>
              <a:t>state.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800"/>
              </a:spcBef>
            </a:pPr>
            <a:r>
              <a:rPr sz="3675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Constantia"/>
                <a:cs typeface="Constantia"/>
              </a:rPr>
              <a:t>Example:</a:t>
            </a:r>
            <a:r>
              <a:rPr sz="2600" b="1" spc="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HLT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2619" y="999489"/>
          <a:ext cx="8292464" cy="14592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84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165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12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940">
                <a:tc>
                  <a:txBody>
                    <a:bodyPr/>
                    <a:lstStyle/>
                    <a:p>
                      <a:pPr marL="24066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2540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3873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2540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10922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2540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2329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dirty="0">
                          <a:latin typeface="Gill Sans MT"/>
                          <a:cs typeface="Gill Sans MT"/>
                        </a:rPr>
                        <a:t>DI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None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9621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Disable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spc="-5" dirty="0">
                          <a:latin typeface="Gill Sans MT"/>
                          <a:cs typeface="Gill Sans MT"/>
                        </a:rPr>
                        <a:t>interrupt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46120"/>
            <a:ext cx="7265670" cy="2067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30480" indent="-273050">
              <a:lnSpc>
                <a:spcPct val="100000"/>
              </a:lnSpc>
              <a:spcBef>
                <a:spcPts val="1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interrupt enable flip-flop </a:t>
            </a:r>
            <a:r>
              <a:rPr sz="2600" dirty="0">
                <a:latin typeface="Constantia"/>
                <a:cs typeface="Constantia"/>
              </a:rPr>
              <a:t>is </a:t>
            </a:r>
            <a:r>
              <a:rPr sz="2600" spc="-5" dirty="0">
                <a:latin typeface="Constantia"/>
                <a:cs typeface="Constantia"/>
              </a:rPr>
              <a:t>reset and all</a:t>
            </a:r>
            <a:r>
              <a:rPr sz="2600" spc="-425" dirty="0">
                <a:latin typeface="Constantia"/>
                <a:cs typeface="Constantia"/>
              </a:rPr>
              <a:t> </a:t>
            </a:r>
            <a:r>
              <a:rPr sz="2600" spc="-535" dirty="0">
                <a:latin typeface="Constantia"/>
                <a:cs typeface="Constantia"/>
              </a:rPr>
              <a:t>the  </a:t>
            </a:r>
            <a:r>
              <a:rPr sz="2600" spc="-5" dirty="0">
                <a:latin typeface="Constantia"/>
                <a:cs typeface="Constantia"/>
              </a:rPr>
              <a:t>interrupts except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TRAP are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disabled.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800"/>
              </a:spcBef>
            </a:pPr>
            <a:r>
              <a:rPr sz="3675" spc="825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550" dirty="0">
                <a:latin typeface="Constantia"/>
                <a:cs typeface="Constantia"/>
              </a:rPr>
              <a:t>No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flags </a:t>
            </a:r>
            <a:r>
              <a:rPr sz="2600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affected.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800"/>
              </a:spcBef>
            </a:pPr>
            <a:r>
              <a:rPr sz="3675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Constantia"/>
                <a:cs typeface="Constantia"/>
              </a:rPr>
              <a:t>Example:</a:t>
            </a:r>
            <a:r>
              <a:rPr sz="2600" b="1" spc="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DI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2619" y="928369"/>
          <a:ext cx="8293100" cy="15303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609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774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latin typeface="Gill Sans MT"/>
                          <a:cs typeface="Gill Sans MT"/>
                        </a:rPr>
                        <a:t>EI</a:t>
                      </a:r>
                      <a:endParaRPr sz="3200">
                        <a:latin typeface="Gill Sans MT"/>
                        <a:cs typeface="Gill Sans MT"/>
                      </a:endParaRPr>
                    </a:p>
                  </a:txBody>
                  <a:tcPr marL="0" marR="0" marT="1651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spc="-5" dirty="0">
                          <a:latin typeface="Gill Sans MT"/>
                          <a:cs typeface="Gill Sans MT"/>
                        </a:rPr>
                        <a:t>None</a:t>
                      </a:r>
                      <a:endParaRPr sz="3200">
                        <a:latin typeface="Gill Sans MT"/>
                        <a:cs typeface="Gill Sans MT"/>
                      </a:endParaRPr>
                    </a:p>
                  </a:txBody>
                  <a:tcPr marL="0" marR="0" marT="1651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3200" dirty="0">
                          <a:latin typeface="Gill Sans MT"/>
                          <a:cs typeface="Gill Sans MT"/>
                        </a:rPr>
                        <a:t>Enable</a:t>
                      </a:r>
                      <a:r>
                        <a:rPr sz="32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3200" dirty="0">
                          <a:latin typeface="Gill Sans MT"/>
                          <a:cs typeface="Gill Sans MT"/>
                        </a:rPr>
                        <a:t>interrupt</a:t>
                      </a:r>
                      <a:endParaRPr sz="3200">
                        <a:latin typeface="Gill Sans MT"/>
                        <a:cs typeface="Gill Sans MT"/>
                      </a:endParaRPr>
                    </a:p>
                  </a:txBody>
                  <a:tcPr marL="0" marR="0" marT="1651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06750"/>
            <a:ext cx="7949565" cy="2889250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marL="310515" marR="30480" indent="-273050">
              <a:lnSpc>
                <a:spcPts val="2810"/>
              </a:lnSpc>
              <a:spcBef>
                <a:spcPts val="45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interrupt enable flip-flop </a:t>
            </a:r>
            <a:r>
              <a:rPr sz="2600" dirty="0">
                <a:latin typeface="Constantia"/>
                <a:cs typeface="Constantia"/>
              </a:rPr>
              <a:t>is set </a:t>
            </a:r>
            <a:r>
              <a:rPr sz="2600" spc="-5" dirty="0">
                <a:latin typeface="Constantia"/>
                <a:cs typeface="Constantia"/>
              </a:rPr>
              <a:t>and all</a:t>
            </a:r>
            <a:r>
              <a:rPr sz="2600" spc="-420" dirty="0">
                <a:latin typeface="Constantia"/>
                <a:cs typeface="Constantia"/>
              </a:rPr>
              <a:t> </a:t>
            </a:r>
            <a:r>
              <a:rPr sz="2600" spc="-165" dirty="0">
                <a:latin typeface="Constantia"/>
                <a:cs typeface="Constantia"/>
              </a:rPr>
              <a:t>interrupts  </a:t>
            </a:r>
            <a:r>
              <a:rPr sz="2600" spc="-5" dirty="0">
                <a:latin typeface="Constantia"/>
                <a:cs typeface="Constantia"/>
              </a:rPr>
              <a:t>are enabled.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450"/>
              </a:spcBef>
            </a:pPr>
            <a:r>
              <a:rPr sz="3675" spc="825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550" dirty="0">
                <a:latin typeface="Constantia"/>
                <a:cs typeface="Constantia"/>
              </a:rPr>
              <a:t>No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flags </a:t>
            </a:r>
            <a:r>
              <a:rPr sz="2600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affected.</a:t>
            </a:r>
            <a:endParaRPr sz="2600">
              <a:latin typeface="Constantia"/>
              <a:cs typeface="Constantia"/>
            </a:endParaRPr>
          </a:p>
          <a:p>
            <a:pPr marL="310515" marR="1182370" indent="-273050">
              <a:lnSpc>
                <a:spcPts val="2810"/>
              </a:lnSpc>
              <a:spcBef>
                <a:spcPts val="1830"/>
              </a:spcBef>
            </a:pPr>
            <a:r>
              <a:rPr sz="3675" spc="494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330" dirty="0">
                <a:latin typeface="Constantia"/>
                <a:cs typeface="Constantia"/>
              </a:rPr>
              <a:t>This </a:t>
            </a:r>
            <a:r>
              <a:rPr sz="2600" spc="-5" dirty="0">
                <a:latin typeface="Constantia"/>
                <a:cs typeface="Constantia"/>
              </a:rPr>
              <a:t>instruction is necessary </a:t>
            </a:r>
            <a:r>
              <a:rPr sz="2600" spc="5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re-enable</a:t>
            </a:r>
            <a:r>
              <a:rPr sz="2600" spc="-370" dirty="0">
                <a:latin typeface="Constantia"/>
                <a:cs typeface="Constantia"/>
              </a:rPr>
              <a:t> </a:t>
            </a:r>
            <a:r>
              <a:rPr sz="2600" spc="-530" dirty="0">
                <a:latin typeface="Constantia"/>
                <a:cs typeface="Constantia"/>
              </a:rPr>
              <a:t>the  </a:t>
            </a:r>
            <a:r>
              <a:rPr sz="2600" spc="-5" dirty="0">
                <a:latin typeface="Constantia"/>
                <a:cs typeface="Constantia"/>
              </a:rPr>
              <a:t>interrupts (except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TRAP).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440"/>
              </a:spcBef>
            </a:pPr>
            <a:r>
              <a:rPr sz="3675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Constantia"/>
                <a:cs typeface="Constantia"/>
              </a:rPr>
              <a:t>Example:</a:t>
            </a:r>
            <a:r>
              <a:rPr sz="2600" b="1" spc="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EI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71500" y="642619"/>
          <a:ext cx="8362950" cy="181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35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RIM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None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dirty="0">
                          <a:latin typeface="Gill Sans MT"/>
                          <a:cs typeface="Gill Sans MT"/>
                        </a:rPr>
                        <a:t>Read </a:t>
                      </a:r>
                      <a:r>
                        <a:rPr sz="2800" spc="-5" dirty="0">
                          <a:latin typeface="Gill Sans MT"/>
                          <a:cs typeface="Gill Sans MT"/>
                        </a:rPr>
                        <a:t>Interrupt Mask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46120"/>
            <a:ext cx="7658734" cy="285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59055" indent="-273050" algn="just">
              <a:lnSpc>
                <a:spcPct val="100000"/>
              </a:lnSpc>
              <a:spcBef>
                <a:spcPts val="100"/>
              </a:spcBef>
            </a:pPr>
            <a:r>
              <a:rPr sz="3675" spc="494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330" dirty="0">
                <a:latin typeface="Constantia"/>
                <a:cs typeface="Constantia"/>
              </a:rPr>
              <a:t>This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multipurpose instruction </a:t>
            </a:r>
            <a:r>
              <a:rPr sz="2600" dirty="0">
                <a:latin typeface="Constantia"/>
                <a:cs typeface="Constantia"/>
              </a:rPr>
              <a:t>used </a:t>
            </a:r>
            <a:r>
              <a:rPr sz="2600" spc="5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read</a:t>
            </a:r>
            <a:r>
              <a:rPr sz="2600" spc="-390" dirty="0">
                <a:latin typeface="Constantia"/>
                <a:cs typeface="Constantia"/>
              </a:rPr>
              <a:t> </a:t>
            </a:r>
            <a:r>
              <a:rPr sz="2600" spc="-530" dirty="0">
                <a:latin typeface="Constantia"/>
                <a:cs typeface="Constantia"/>
              </a:rPr>
              <a:t>the  </a:t>
            </a:r>
            <a:r>
              <a:rPr sz="2600" dirty="0">
                <a:latin typeface="Constantia"/>
                <a:cs typeface="Constantia"/>
              </a:rPr>
              <a:t>status of </a:t>
            </a:r>
            <a:r>
              <a:rPr sz="2600" spc="-5" dirty="0">
                <a:latin typeface="Constantia"/>
                <a:cs typeface="Constantia"/>
              </a:rPr>
              <a:t>interrupts </a:t>
            </a:r>
            <a:r>
              <a:rPr sz="2600" dirty="0">
                <a:latin typeface="Constantia"/>
                <a:cs typeface="Constantia"/>
              </a:rPr>
              <a:t>7.5, </a:t>
            </a:r>
            <a:r>
              <a:rPr sz="2600" spc="-5" dirty="0">
                <a:latin typeface="Constantia"/>
                <a:cs typeface="Constantia"/>
              </a:rPr>
              <a:t>6.5, </a:t>
            </a:r>
            <a:r>
              <a:rPr sz="2600" dirty="0">
                <a:latin typeface="Constantia"/>
                <a:cs typeface="Constantia"/>
              </a:rPr>
              <a:t>5.5 and </a:t>
            </a:r>
            <a:r>
              <a:rPr sz="2600" spc="-5" dirty="0">
                <a:latin typeface="Constantia"/>
                <a:cs typeface="Constantia"/>
              </a:rPr>
              <a:t>read serial data  input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bit.</a:t>
            </a:r>
            <a:endParaRPr sz="2600">
              <a:latin typeface="Constantia"/>
              <a:cs typeface="Constantia"/>
            </a:endParaRPr>
          </a:p>
          <a:p>
            <a:pPr marL="310515" marR="30480" indent="-273050" algn="just">
              <a:lnSpc>
                <a:spcPct val="100000"/>
              </a:lnSpc>
              <a:spcBef>
                <a:spcPts val="18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instruction loads eight bits in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405" dirty="0">
                <a:latin typeface="Constantia"/>
                <a:cs typeface="Constantia"/>
              </a:rPr>
              <a:t> </a:t>
            </a:r>
            <a:r>
              <a:rPr sz="2600" spc="-150" dirty="0">
                <a:latin typeface="Constantia"/>
                <a:cs typeface="Constantia"/>
              </a:rPr>
              <a:t>accumulator  </a:t>
            </a:r>
            <a:r>
              <a:rPr sz="2600" spc="-5" dirty="0">
                <a:latin typeface="Constantia"/>
                <a:cs typeface="Constantia"/>
              </a:rPr>
              <a:t>with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following</a:t>
            </a:r>
            <a:r>
              <a:rPr sz="2600" spc="-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interpretations.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790"/>
              </a:spcBef>
            </a:pPr>
            <a:r>
              <a:rPr sz="3675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Constantia"/>
                <a:cs typeface="Constantia"/>
              </a:rPr>
              <a:t>Example:</a:t>
            </a:r>
            <a:r>
              <a:rPr sz="2600" b="1" spc="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RIM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78810" y="505459"/>
            <a:ext cx="4011929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10" dirty="0">
                <a:latin typeface="Gill Sans MT"/>
                <a:cs typeface="Gill Sans MT"/>
              </a:rPr>
              <a:t>RIM</a:t>
            </a:r>
            <a:r>
              <a:rPr sz="4300" b="1" spc="-45" dirty="0">
                <a:latin typeface="Gill Sans MT"/>
                <a:cs typeface="Gill Sans MT"/>
              </a:rPr>
              <a:t> </a:t>
            </a:r>
            <a:r>
              <a:rPr sz="4300" b="1" spc="-5" dirty="0">
                <a:latin typeface="Gill Sans MT"/>
                <a:cs typeface="Gill Sans MT"/>
              </a:rPr>
              <a:t>Instruction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14629" y="1428750"/>
            <a:ext cx="8719820" cy="48577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71500" y="500380"/>
          <a:ext cx="8362950" cy="1958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820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8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52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SIM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None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dirty="0">
                          <a:latin typeface="Gill Sans MT"/>
                          <a:cs typeface="Gill Sans MT"/>
                        </a:rPr>
                        <a:t>Set </a:t>
                      </a:r>
                      <a:r>
                        <a:rPr sz="2800" spc="-5" dirty="0">
                          <a:latin typeface="Gill Sans MT"/>
                          <a:cs typeface="Gill Sans MT"/>
                        </a:rPr>
                        <a:t>Interrupt Mask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46120"/>
            <a:ext cx="7944484" cy="2858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30480" indent="-273050">
              <a:lnSpc>
                <a:spcPct val="100000"/>
              </a:lnSpc>
              <a:spcBef>
                <a:spcPts val="100"/>
              </a:spcBef>
            </a:pPr>
            <a:r>
              <a:rPr sz="3675" spc="494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330" dirty="0">
                <a:latin typeface="Constantia"/>
                <a:cs typeface="Constantia"/>
              </a:rPr>
              <a:t>This </a:t>
            </a:r>
            <a:r>
              <a:rPr sz="2600" spc="-5" dirty="0">
                <a:latin typeface="Constantia"/>
                <a:cs typeface="Constantia"/>
              </a:rPr>
              <a:t>is </a:t>
            </a:r>
            <a:r>
              <a:rPr sz="2600" dirty="0">
                <a:latin typeface="Constantia"/>
                <a:cs typeface="Constantia"/>
              </a:rPr>
              <a:t>a </a:t>
            </a:r>
            <a:r>
              <a:rPr sz="2600" spc="-5" dirty="0">
                <a:latin typeface="Constantia"/>
                <a:cs typeface="Constantia"/>
              </a:rPr>
              <a:t>multipurpose instruction and </a:t>
            </a:r>
            <a:r>
              <a:rPr sz="2600" dirty="0">
                <a:latin typeface="Constantia"/>
                <a:cs typeface="Constantia"/>
              </a:rPr>
              <a:t>used </a:t>
            </a:r>
            <a:r>
              <a:rPr sz="2600" spc="-5" dirty="0">
                <a:latin typeface="Constantia"/>
                <a:cs typeface="Constantia"/>
              </a:rPr>
              <a:t>to  implement the 8085 interrupts 7.5, </a:t>
            </a:r>
            <a:r>
              <a:rPr sz="2600" dirty="0">
                <a:latin typeface="Constantia"/>
                <a:cs typeface="Constantia"/>
              </a:rPr>
              <a:t>6.5, 5.5, </a:t>
            </a:r>
            <a:r>
              <a:rPr sz="2600" spc="-5" dirty="0">
                <a:latin typeface="Constantia"/>
                <a:cs typeface="Constantia"/>
              </a:rPr>
              <a:t>and serial  </a:t>
            </a:r>
            <a:r>
              <a:rPr sz="2600" dirty="0">
                <a:latin typeface="Constantia"/>
                <a:cs typeface="Constantia"/>
              </a:rPr>
              <a:t>data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output.</a:t>
            </a:r>
            <a:endParaRPr sz="2600">
              <a:latin typeface="Constantia"/>
              <a:cs typeface="Constantia"/>
            </a:endParaRPr>
          </a:p>
          <a:p>
            <a:pPr marL="310515" marR="123825" indent="-273050">
              <a:lnSpc>
                <a:spcPct val="100000"/>
              </a:lnSpc>
              <a:spcBef>
                <a:spcPts val="18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instruction interprets the accumulator</a:t>
            </a:r>
            <a:r>
              <a:rPr sz="2600" spc="-405" dirty="0">
                <a:latin typeface="Constantia"/>
                <a:cs typeface="Constantia"/>
              </a:rPr>
              <a:t> </a:t>
            </a:r>
            <a:r>
              <a:rPr sz="2600" spc="-200" dirty="0">
                <a:latin typeface="Constantia"/>
                <a:cs typeface="Constantia"/>
              </a:rPr>
              <a:t>contents  </a:t>
            </a:r>
            <a:r>
              <a:rPr sz="2600" spc="-5" dirty="0">
                <a:latin typeface="Constantia"/>
                <a:cs typeface="Constantia"/>
              </a:rPr>
              <a:t>as follows.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790"/>
              </a:spcBef>
            </a:pPr>
            <a:r>
              <a:rPr sz="3675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Constantia"/>
                <a:cs typeface="Constantia"/>
              </a:rPr>
              <a:t>Example:</a:t>
            </a:r>
            <a:r>
              <a:rPr sz="2600" b="1" spc="3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SIM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5" name="object 145"/>
          <p:cNvSpPr/>
          <p:nvPr/>
        </p:nvSpPr>
        <p:spPr>
          <a:xfrm>
            <a:off x="76200" y="2362200"/>
            <a:ext cx="534670" cy="951230"/>
          </a:xfrm>
          <a:custGeom>
            <a:avLst/>
            <a:gdLst/>
            <a:ahLst/>
            <a:cxnLst/>
            <a:rect l="l" t="t" r="r" b="b"/>
            <a:pathLst>
              <a:path w="534670" h="951229">
                <a:moveTo>
                  <a:pt x="0" y="0"/>
                </a:moveTo>
                <a:lnTo>
                  <a:pt x="534670" y="0"/>
                </a:lnTo>
                <a:lnTo>
                  <a:pt x="534670" y="951229"/>
                </a:lnTo>
                <a:lnTo>
                  <a:pt x="0" y="951229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6" name="object 146"/>
          <p:cNvSpPr txBox="1"/>
          <p:nvPr/>
        </p:nvSpPr>
        <p:spPr>
          <a:xfrm>
            <a:off x="76200" y="2374900"/>
            <a:ext cx="53467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Gill Sans MT"/>
                <a:cs typeface="Gill Sans MT"/>
              </a:rPr>
              <a:t>A</a:t>
            </a:r>
          </a:p>
        </p:txBody>
      </p:sp>
      <p:sp>
        <p:nvSpPr>
          <p:cNvPr id="147" name="object 147"/>
          <p:cNvSpPr/>
          <p:nvPr/>
        </p:nvSpPr>
        <p:spPr>
          <a:xfrm>
            <a:off x="610869" y="2362200"/>
            <a:ext cx="533400" cy="951230"/>
          </a:xfrm>
          <a:custGeom>
            <a:avLst/>
            <a:gdLst/>
            <a:ahLst/>
            <a:cxnLst/>
            <a:rect l="l" t="t" r="r" b="b"/>
            <a:pathLst>
              <a:path w="533400" h="951229">
                <a:moveTo>
                  <a:pt x="0" y="0"/>
                </a:moveTo>
                <a:lnTo>
                  <a:pt x="533399" y="0"/>
                </a:lnTo>
                <a:lnTo>
                  <a:pt x="533399" y="951229"/>
                </a:lnTo>
                <a:lnTo>
                  <a:pt x="0" y="95122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8" name="object 148"/>
          <p:cNvSpPr/>
          <p:nvPr/>
        </p:nvSpPr>
        <p:spPr>
          <a:xfrm>
            <a:off x="1144269" y="2362200"/>
            <a:ext cx="534670" cy="951230"/>
          </a:xfrm>
          <a:custGeom>
            <a:avLst/>
            <a:gdLst/>
            <a:ahLst/>
            <a:cxnLst/>
            <a:rect l="l" t="t" r="r" b="b"/>
            <a:pathLst>
              <a:path w="534669" h="951229">
                <a:moveTo>
                  <a:pt x="0" y="0"/>
                </a:moveTo>
                <a:lnTo>
                  <a:pt x="534669" y="0"/>
                </a:lnTo>
                <a:lnTo>
                  <a:pt x="534669" y="951229"/>
                </a:lnTo>
                <a:lnTo>
                  <a:pt x="0" y="951229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9" name="object 149"/>
          <p:cNvSpPr txBox="1"/>
          <p:nvPr/>
        </p:nvSpPr>
        <p:spPr>
          <a:xfrm>
            <a:off x="1144269" y="2374900"/>
            <a:ext cx="107061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Gill Sans MT"/>
                <a:cs typeface="Gill Sans MT"/>
              </a:rPr>
              <a:t>F</a:t>
            </a:r>
          </a:p>
        </p:txBody>
      </p:sp>
      <p:sp>
        <p:nvSpPr>
          <p:cNvPr id="150" name="object 150"/>
          <p:cNvSpPr/>
          <p:nvPr/>
        </p:nvSpPr>
        <p:spPr>
          <a:xfrm>
            <a:off x="1678939" y="2362200"/>
            <a:ext cx="535940" cy="951230"/>
          </a:xfrm>
          <a:custGeom>
            <a:avLst/>
            <a:gdLst/>
            <a:ahLst/>
            <a:cxnLst/>
            <a:rect l="l" t="t" r="r" b="b"/>
            <a:pathLst>
              <a:path w="535939" h="951229">
                <a:moveTo>
                  <a:pt x="0" y="0"/>
                </a:moveTo>
                <a:lnTo>
                  <a:pt x="535940" y="0"/>
                </a:lnTo>
                <a:lnTo>
                  <a:pt x="535940" y="951229"/>
                </a:lnTo>
                <a:lnTo>
                  <a:pt x="0" y="951229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1" name="object 151"/>
          <p:cNvSpPr/>
          <p:nvPr/>
        </p:nvSpPr>
        <p:spPr>
          <a:xfrm>
            <a:off x="76200" y="3313429"/>
            <a:ext cx="534670" cy="951230"/>
          </a:xfrm>
          <a:custGeom>
            <a:avLst/>
            <a:gdLst/>
            <a:ahLst/>
            <a:cxnLst/>
            <a:rect l="l" t="t" r="r" b="b"/>
            <a:pathLst>
              <a:path w="534670" h="951229">
                <a:moveTo>
                  <a:pt x="0" y="0"/>
                </a:moveTo>
                <a:lnTo>
                  <a:pt x="534670" y="0"/>
                </a:lnTo>
                <a:lnTo>
                  <a:pt x="534670" y="951230"/>
                </a:lnTo>
                <a:lnTo>
                  <a:pt x="0" y="95123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2" name="object 152"/>
          <p:cNvSpPr txBox="1"/>
          <p:nvPr/>
        </p:nvSpPr>
        <p:spPr>
          <a:xfrm>
            <a:off x="166370" y="3326129"/>
            <a:ext cx="22606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Gill Sans MT"/>
                <a:cs typeface="Gill Sans MT"/>
              </a:rPr>
              <a:t>B</a:t>
            </a:r>
          </a:p>
        </p:txBody>
      </p:sp>
      <p:sp>
        <p:nvSpPr>
          <p:cNvPr id="153" name="object 153"/>
          <p:cNvSpPr/>
          <p:nvPr/>
        </p:nvSpPr>
        <p:spPr>
          <a:xfrm>
            <a:off x="610869" y="3313429"/>
            <a:ext cx="533400" cy="951230"/>
          </a:xfrm>
          <a:custGeom>
            <a:avLst/>
            <a:gdLst/>
            <a:ahLst/>
            <a:cxnLst/>
            <a:rect l="l" t="t" r="r" b="b"/>
            <a:pathLst>
              <a:path w="533400" h="951229">
                <a:moveTo>
                  <a:pt x="0" y="0"/>
                </a:moveTo>
                <a:lnTo>
                  <a:pt x="533399" y="0"/>
                </a:lnTo>
                <a:lnTo>
                  <a:pt x="533399" y="951230"/>
                </a:lnTo>
                <a:lnTo>
                  <a:pt x="0" y="95123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4" name="object 154"/>
          <p:cNvSpPr/>
          <p:nvPr/>
        </p:nvSpPr>
        <p:spPr>
          <a:xfrm>
            <a:off x="1144269" y="3313429"/>
            <a:ext cx="534670" cy="951230"/>
          </a:xfrm>
          <a:custGeom>
            <a:avLst/>
            <a:gdLst/>
            <a:ahLst/>
            <a:cxnLst/>
            <a:rect l="l" t="t" r="r" b="b"/>
            <a:pathLst>
              <a:path w="534669" h="951229">
                <a:moveTo>
                  <a:pt x="0" y="0"/>
                </a:moveTo>
                <a:lnTo>
                  <a:pt x="534669" y="0"/>
                </a:lnTo>
                <a:lnTo>
                  <a:pt x="534669" y="951230"/>
                </a:lnTo>
                <a:lnTo>
                  <a:pt x="0" y="95123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5" name="object 155"/>
          <p:cNvSpPr txBox="1"/>
          <p:nvPr/>
        </p:nvSpPr>
        <p:spPr>
          <a:xfrm>
            <a:off x="1234439" y="3326129"/>
            <a:ext cx="24828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Gill Sans MT"/>
                <a:cs typeface="Gill Sans MT"/>
              </a:rPr>
              <a:t>C</a:t>
            </a:r>
          </a:p>
        </p:txBody>
      </p:sp>
      <p:sp>
        <p:nvSpPr>
          <p:cNvPr id="156" name="object 156"/>
          <p:cNvSpPr/>
          <p:nvPr/>
        </p:nvSpPr>
        <p:spPr>
          <a:xfrm>
            <a:off x="1678939" y="3313429"/>
            <a:ext cx="535940" cy="951230"/>
          </a:xfrm>
          <a:custGeom>
            <a:avLst/>
            <a:gdLst/>
            <a:ahLst/>
            <a:cxnLst/>
            <a:rect l="l" t="t" r="r" b="b"/>
            <a:pathLst>
              <a:path w="535939" h="951229">
                <a:moveTo>
                  <a:pt x="0" y="0"/>
                </a:moveTo>
                <a:lnTo>
                  <a:pt x="535940" y="0"/>
                </a:lnTo>
                <a:lnTo>
                  <a:pt x="535940" y="951230"/>
                </a:lnTo>
                <a:lnTo>
                  <a:pt x="0" y="95123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7" name="object 157"/>
          <p:cNvSpPr/>
          <p:nvPr/>
        </p:nvSpPr>
        <p:spPr>
          <a:xfrm>
            <a:off x="76200" y="4264659"/>
            <a:ext cx="534670" cy="949960"/>
          </a:xfrm>
          <a:custGeom>
            <a:avLst/>
            <a:gdLst/>
            <a:ahLst/>
            <a:cxnLst/>
            <a:rect l="l" t="t" r="r" b="b"/>
            <a:pathLst>
              <a:path w="534670" h="949960">
                <a:moveTo>
                  <a:pt x="0" y="0"/>
                </a:moveTo>
                <a:lnTo>
                  <a:pt x="534670" y="0"/>
                </a:lnTo>
                <a:lnTo>
                  <a:pt x="534670" y="949959"/>
                </a:lnTo>
                <a:lnTo>
                  <a:pt x="0" y="949959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8" name="object 158"/>
          <p:cNvSpPr/>
          <p:nvPr/>
        </p:nvSpPr>
        <p:spPr>
          <a:xfrm>
            <a:off x="610869" y="4264659"/>
            <a:ext cx="533400" cy="949960"/>
          </a:xfrm>
          <a:custGeom>
            <a:avLst/>
            <a:gdLst/>
            <a:ahLst/>
            <a:cxnLst/>
            <a:rect l="l" t="t" r="r" b="b"/>
            <a:pathLst>
              <a:path w="533400" h="949960">
                <a:moveTo>
                  <a:pt x="0" y="0"/>
                </a:moveTo>
                <a:lnTo>
                  <a:pt x="533399" y="0"/>
                </a:lnTo>
                <a:lnTo>
                  <a:pt x="533399" y="949959"/>
                </a:lnTo>
                <a:lnTo>
                  <a:pt x="0" y="949959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9" name="object 159"/>
          <p:cNvSpPr/>
          <p:nvPr/>
        </p:nvSpPr>
        <p:spPr>
          <a:xfrm>
            <a:off x="1144269" y="4264659"/>
            <a:ext cx="534670" cy="949960"/>
          </a:xfrm>
          <a:custGeom>
            <a:avLst/>
            <a:gdLst/>
            <a:ahLst/>
            <a:cxnLst/>
            <a:rect l="l" t="t" r="r" b="b"/>
            <a:pathLst>
              <a:path w="534669" h="949960">
                <a:moveTo>
                  <a:pt x="0" y="0"/>
                </a:moveTo>
                <a:lnTo>
                  <a:pt x="534669" y="0"/>
                </a:lnTo>
                <a:lnTo>
                  <a:pt x="534669" y="949959"/>
                </a:lnTo>
                <a:lnTo>
                  <a:pt x="0" y="949959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0" name="object 160"/>
          <p:cNvSpPr/>
          <p:nvPr/>
        </p:nvSpPr>
        <p:spPr>
          <a:xfrm>
            <a:off x="1678939" y="4264659"/>
            <a:ext cx="535940" cy="949960"/>
          </a:xfrm>
          <a:custGeom>
            <a:avLst/>
            <a:gdLst/>
            <a:ahLst/>
            <a:cxnLst/>
            <a:rect l="l" t="t" r="r" b="b"/>
            <a:pathLst>
              <a:path w="535939" h="949960">
                <a:moveTo>
                  <a:pt x="0" y="0"/>
                </a:moveTo>
                <a:lnTo>
                  <a:pt x="535940" y="0"/>
                </a:lnTo>
                <a:lnTo>
                  <a:pt x="535940" y="949959"/>
                </a:lnTo>
                <a:lnTo>
                  <a:pt x="0" y="949959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1" name="object 161"/>
          <p:cNvSpPr txBox="1"/>
          <p:nvPr/>
        </p:nvSpPr>
        <p:spPr>
          <a:xfrm>
            <a:off x="166370" y="4277359"/>
            <a:ext cx="195135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34035" algn="l"/>
                <a:tab pos="1067435" algn="l"/>
                <a:tab pos="1602105" algn="l"/>
              </a:tabLst>
            </a:pPr>
            <a:r>
              <a:rPr b="1" dirty="0">
                <a:latin typeface="Gill Sans MT"/>
                <a:cs typeface="Gill Sans MT"/>
              </a:rPr>
              <a:t>D	</a:t>
            </a:r>
            <a:r>
              <a:rPr b="1" spc="-5" dirty="0">
                <a:latin typeface="Gill Sans MT"/>
                <a:cs typeface="Gill Sans MT"/>
              </a:rPr>
              <a:t>2</a:t>
            </a:r>
            <a:r>
              <a:rPr b="1" dirty="0">
                <a:latin typeface="Gill Sans MT"/>
                <a:cs typeface="Gill Sans MT"/>
              </a:rPr>
              <a:t>0	E	</a:t>
            </a:r>
            <a:r>
              <a:rPr b="1" spc="-5" dirty="0">
                <a:latin typeface="Gill Sans MT"/>
                <a:cs typeface="Gill Sans MT"/>
              </a:rPr>
              <a:t>3</a:t>
            </a:r>
            <a:r>
              <a:rPr b="1" dirty="0">
                <a:latin typeface="Gill Sans MT"/>
                <a:cs typeface="Gill Sans MT"/>
              </a:rPr>
              <a:t>0</a:t>
            </a:r>
          </a:p>
        </p:txBody>
      </p:sp>
      <p:sp>
        <p:nvSpPr>
          <p:cNvPr id="162" name="object 162"/>
          <p:cNvSpPr txBox="1"/>
          <p:nvPr/>
        </p:nvSpPr>
        <p:spPr>
          <a:xfrm>
            <a:off x="5143500" y="2362200"/>
            <a:ext cx="589280" cy="328930"/>
          </a:xfrm>
          <a:prstGeom prst="rect">
            <a:avLst/>
          </a:prstGeom>
          <a:solidFill>
            <a:srgbClr val="3790A6"/>
          </a:solidFill>
        </p:spPr>
        <p:txBody>
          <a:bodyPr vert="horz" wrap="square" lIns="0" tIns="215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70"/>
              </a:spcBef>
            </a:pPr>
            <a:r>
              <a:rPr sz="2000" b="1" dirty="0">
                <a:latin typeface="Gill Sans MT"/>
                <a:cs typeface="Gill Sans MT"/>
              </a:rPr>
              <a:t>A</a:t>
            </a:r>
          </a:p>
        </p:txBody>
      </p:sp>
      <p:sp>
        <p:nvSpPr>
          <p:cNvPr id="163" name="object 163"/>
          <p:cNvSpPr/>
          <p:nvPr/>
        </p:nvSpPr>
        <p:spPr>
          <a:xfrm>
            <a:off x="5732779" y="2362200"/>
            <a:ext cx="590550" cy="974090"/>
          </a:xfrm>
          <a:custGeom>
            <a:avLst/>
            <a:gdLst/>
            <a:ahLst/>
            <a:cxnLst/>
            <a:rect l="l" t="t" r="r" b="b"/>
            <a:pathLst>
              <a:path w="590550" h="974089">
                <a:moveTo>
                  <a:pt x="0" y="0"/>
                </a:moveTo>
                <a:lnTo>
                  <a:pt x="590550" y="0"/>
                </a:lnTo>
                <a:lnTo>
                  <a:pt x="590550" y="974089"/>
                </a:lnTo>
                <a:lnTo>
                  <a:pt x="0" y="97408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4" name="object 164"/>
          <p:cNvSpPr/>
          <p:nvPr/>
        </p:nvSpPr>
        <p:spPr>
          <a:xfrm>
            <a:off x="6323329" y="2362200"/>
            <a:ext cx="589280" cy="974090"/>
          </a:xfrm>
          <a:custGeom>
            <a:avLst/>
            <a:gdLst/>
            <a:ahLst/>
            <a:cxnLst/>
            <a:rect l="l" t="t" r="r" b="b"/>
            <a:pathLst>
              <a:path w="589279" h="974089">
                <a:moveTo>
                  <a:pt x="0" y="0"/>
                </a:moveTo>
                <a:lnTo>
                  <a:pt x="589279" y="0"/>
                </a:lnTo>
                <a:lnTo>
                  <a:pt x="589279" y="974089"/>
                </a:lnTo>
                <a:lnTo>
                  <a:pt x="0" y="974089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5" name="object 165"/>
          <p:cNvSpPr txBox="1"/>
          <p:nvPr/>
        </p:nvSpPr>
        <p:spPr>
          <a:xfrm>
            <a:off x="5810250" y="2371090"/>
            <a:ext cx="83121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02615" algn="l"/>
              </a:tabLst>
            </a:pPr>
            <a:r>
              <a:rPr sz="2000" b="1" dirty="0">
                <a:latin typeface="Gill Sans MT"/>
                <a:cs typeface="Gill Sans MT"/>
              </a:rPr>
              <a:t>80	F</a:t>
            </a:r>
          </a:p>
        </p:txBody>
      </p:sp>
      <p:sp>
        <p:nvSpPr>
          <p:cNvPr id="166" name="object 166"/>
          <p:cNvSpPr/>
          <p:nvPr/>
        </p:nvSpPr>
        <p:spPr>
          <a:xfrm>
            <a:off x="6912609" y="2362200"/>
            <a:ext cx="588010" cy="974090"/>
          </a:xfrm>
          <a:custGeom>
            <a:avLst/>
            <a:gdLst/>
            <a:ahLst/>
            <a:cxnLst/>
            <a:rect l="l" t="t" r="r" b="b"/>
            <a:pathLst>
              <a:path w="588009" h="974089">
                <a:moveTo>
                  <a:pt x="0" y="0"/>
                </a:moveTo>
                <a:lnTo>
                  <a:pt x="588010" y="0"/>
                </a:lnTo>
                <a:lnTo>
                  <a:pt x="588010" y="974089"/>
                </a:lnTo>
                <a:lnTo>
                  <a:pt x="0" y="974089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7" name="object 167"/>
          <p:cNvSpPr/>
          <p:nvPr/>
        </p:nvSpPr>
        <p:spPr>
          <a:xfrm>
            <a:off x="5143500" y="3336290"/>
            <a:ext cx="589280" cy="975360"/>
          </a:xfrm>
          <a:custGeom>
            <a:avLst/>
            <a:gdLst/>
            <a:ahLst/>
            <a:cxnLst/>
            <a:rect l="l" t="t" r="r" b="b"/>
            <a:pathLst>
              <a:path w="589279" h="975360">
                <a:moveTo>
                  <a:pt x="0" y="0"/>
                </a:moveTo>
                <a:lnTo>
                  <a:pt x="589279" y="0"/>
                </a:lnTo>
                <a:lnTo>
                  <a:pt x="589279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8" name="object 168"/>
          <p:cNvSpPr txBox="1"/>
          <p:nvPr/>
        </p:nvSpPr>
        <p:spPr>
          <a:xfrm>
            <a:off x="5233670" y="3346450"/>
            <a:ext cx="26162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Gill Sans MT"/>
                <a:cs typeface="Gill Sans MT"/>
              </a:rPr>
              <a:t>B</a:t>
            </a:r>
          </a:p>
        </p:txBody>
      </p:sp>
      <p:sp>
        <p:nvSpPr>
          <p:cNvPr id="169" name="object 169"/>
          <p:cNvSpPr/>
          <p:nvPr/>
        </p:nvSpPr>
        <p:spPr>
          <a:xfrm>
            <a:off x="5732779" y="3336290"/>
            <a:ext cx="590550" cy="975360"/>
          </a:xfrm>
          <a:custGeom>
            <a:avLst/>
            <a:gdLst/>
            <a:ahLst/>
            <a:cxnLst/>
            <a:rect l="l" t="t" r="r" b="b"/>
            <a:pathLst>
              <a:path w="590550" h="975360">
                <a:moveTo>
                  <a:pt x="0" y="0"/>
                </a:moveTo>
                <a:lnTo>
                  <a:pt x="590550" y="0"/>
                </a:lnTo>
                <a:lnTo>
                  <a:pt x="59055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0" name="object 170"/>
          <p:cNvSpPr/>
          <p:nvPr/>
        </p:nvSpPr>
        <p:spPr>
          <a:xfrm>
            <a:off x="6323329" y="3336290"/>
            <a:ext cx="589280" cy="975360"/>
          </a:xfrm>
          <a:custGeom>
            <a:avLst/>
            <a:gdLst/>
            <a:ahLst/>
            <a:cxnLst/>
            <a:rect l="l" t="t" r="r" b="b"/>
            <a:pathLst>
              <a:path w="589279" h="975360">
                <a:moveTo>
                  <a:pt x="0" y="0"/>
                </a:moveTo>
                <a:lnTo>
                  <a:pt x="589279" y="0"/>
                </a:lnTo>
                <a:lnTo>
                  <a:pt x="589279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1" name="object 171"/>
          <p:cNvSpPr txBox="1"/>
          <p:nvPr/>
        </p:nvSpPr>
        <p:spPr>
          <a:xfrm>
            <a:off x="6413500" y="3346450"/>
            <a:ext cx="28702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Gill Sans MT"/>
                <a:cs typeface="Gill Sans MT"/>
              </a:rPr>
              <a:t>C</a:t>
            </a:r>
          </a:p>
        </p:txBody>
      </p:sp>
      <p:sp>
        <p:nvSpPr>
          <p:cNvPr id="172" name="object 172"/>
          <p:cNvSpPr/>
          <p:nvPr/>
        </p:nvSpPr>
        <p:spPr>
          <a:xfrm>
            <a:off x="6912609" y="3336290"/>
            <a:ext cx="588010" cy="975360"/>
          </a:xfrm>
          <a:custGeom>
            <a:avLst/>
            <a:gdLst/>
            <a:ahLst/>
            <a:cxnLst/>
            <a:rect l="l" t="t" r="r" b="b"/>
            <a:pathLst>
              <a:path w="588009" h="975360">
                <a:moveTo>
                  <a:pt x="0" y="0"/>
                </a:moveTo>
                <a:lnTo>
                  <a:pt x="588010" y="0"/>
                </a:lnTo>
                <a:lnTo>
                  <a:pt x="588010" y="975360"/>
                </a:lnTo>
                <a:lnTo>
                  <a:pt x="0" y="97536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3" name="object 173"/>
          <p:cNvSpPr/>
          <p:nvPr/>
        </p:nvSpPr>
        <p:spPr>
          <a:xfrm>
            <a:off x="5143500" y="4311650"/>
            <a:ext cx="589280" cy="974090"/>
          </a:xfrm>
          <a:custGeom>
            <a:avLst/>
            <a:gdLst/>
            <a:ahLst/>
            <a:cxnLst/>
            <a:rect l="l" t="t" r="r" b="b"/>
            <a:pathLst>
              <a:path w="589279" h="974089">
                <a:moveTo>
                  <a:pt x="0" y="0"/>
                </a:moveTo>
                <a:lnTo>
                  <a:pt x="589279" y="0"/>
                </a:lnTo>
                <a:lnTo>
                  <a:pt x="589279" y="974090"/>
                </a:lnTo>
                <a:lnTo>
                  <a:pt x="0" y="97409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4" name="object 174"/>
          <p:cNvSpPr/>
          <p:nvPr/>
        </p:nvSpPr>
        <p:spPr>
          <a:xfrm>
            <a:off x="5732779" y="4311650"/>
            <a:ext cx="590550" cy="974090"/>
          </a:xfrm>
          <a:custGeom>
            <a:avLst/>
            <a:gdLst/>
            <a:ahLst/>
            <a:cxnLst/>
            <a:rect l="l" t="t" r="r" b="b"/>
            <a:pathLst>
              <a:path w="590550" h="974089">
                <a:moveTo>
                  <a:pt x="0" y="0"/>
                </a:moveTo>
                <a:lnTo>
                  <a:pt x="590550" y="0"/>
                </a:lnTo>
                <a:lnTo>
                  <a:pt x="590550" y="974090"/>
                </a:lnTo>
                <a:lnTo>
                  <a:pt x="0" y="97409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5" name="object 175"/>
          <p:cNvSpPr/>
          <p:nvPr/>
        </p:nvSpPr>
        <p:spPr>
          <a:xfrm>
            <a:off x="6323329" y="4311650"/>
            <a:ext cx="589280" cy="974090"/>
          </a:xfrm>
          <a:custGeom>
            <a:avLst/>
            <a:gdLst/>
            <a:ahLst/>
            <a:cxnLst/>
            <a:rect l="l" t="t" r="r" b="b"/>
            <a:pathLst>
              <a:path w="589279" h="974089">
                <a:moveTo>
                  <a:pt x="0" y="0"/>
                </a:moveTo>
                <a:lnTo>
                  <a:pt x="589279" y="0"/>
                </a:lnTo>
                <a:lnTo>
                  <a:pt x="589279" y="974090"/>
                </a:lnTo>
                <a:lnTo>
                  <a:pt x="0" y="97409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6" name="object 176"/>
          <p:cNvSpPr/>
          <p:nvPr/>
        </p:nvSpPr>
        <p:spPr>
          <a:xfrm>
            <a:off x="6912609" y="4311650"/>
            <a:ext cx="588010" cy="974090"/>
          </a:xfrm>
          <a:custGeom>
            <a:avLst/>
            <a:gdLst/>
            <a:ahLst/>
            <a:cxnLst/>
            <a:rect l="l" t="t" r="r" b="b"/>
            <a:pathLst>
              <a:path w="588009" h="974089">
                <a:moveTo>
                  <a:pt x="0" y="0"/>
                </a:moveTo>
                <a:lnTo>
                  <a:pt x="588010" y="0"/>
                </a:lnTo>
                <a:lnTo>
                  <a:pt x="588010" y="974090"/>
                </a:lnTo>
                <a:lnTo>
                  <a:pt x="0" y="97409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7" name="object 177"/>
          <p:cNvSpPr txBox="1"/>
          <p:nvPr/>
        </p:nvSpPr>
        <p:spPr>
          <a:xfrm>
            <a:off x="5233670" y="4320540"/>
            <a:ext cx="217360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88645" algn="l"/>
                <a:tab pos="1179195" algn="l"/>
                <a:tab pos="1767205" algn="l"/>
              </a:tabLst>
            </a:pPr>
            <a:r>
              <a:rPr sz="2000" b="1" dirty="0">
                <a:latin typeface="Gill Sans MT"/>
                <a:cs typeface="Gill Sans MT"/>
              </a:rPr>
              <a:t>D	20	E	30</a:t>
            </a:r>
          </a:p>
        </p:txBody>
      </p:sp>
      <p:sp>
        <p:nvSpPr>
          <p:cNvPr id="178" name="object 178"/>
          <p:cNvSpPr/>
          <p:nvPr/>
        </p:nvSpPr>
        <p:spPr>
          <a:xfrm>
            <a:off x="3172460" y="2438400"/>
            <a:ext cx="685800" cy="939800"/>
          </a:xfrm>
          <a:custGeom>
            <a:avLst/>
            <a:gdLst/>
            <a:ahLst/>
            <a:cxnLst/>
            <a:rect l="l" t="t" r="r" b="b"/>
            <a:pathLst>
              <a:path w="685800" h="939800">
                <a:moveTo>
                  <a:pt x="0" y="0"/>
                </a:moveTo>
                <a:lnTo>
                  <a:pt x="685800" y="0"/>
                </a:lnTo>
                <a:lnTo>
                  <a:pt x="6858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9" name="object 179"/>
          <p:cNvSpPr/>
          <p:nvPr/>
        </p:nvSpPr>
        <p:spPr>
          <a:xfrm>
            <a:off x="3172460" y="3378200"/>
            <a:ext cx="685800" cy="939800"/>
          </a:xfrm>
          <a:custGeom>
            <a:avLst/>
            <a:gdLst/>
            <a:ahLst/>
            <a:cxnLst/>
            <a:rect l="l" t="t" r="r" b="b"/>
            <a:pathLst>
              <a:path w="685800" h="939800">
                <a:moveTo>
                  <a:pt x="0" y="0"/>
                </a:moveTo>
                <a:lnTo>
                  <a:pt x="685800" y="0"/>
                </a:lnTo>
                <a:lnTo>
                  <a:pt x="6858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0" name="object 180"/>
          <p:cNvSpPr txBox="1"/>
          <p:nvPr/>
        </p:nvSpPr>
        <p:spPr>
          <a:xfrm>
            <a:off x="3172460" y="3384550"/>
            <a:ext cx="6858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ill Sans MT"/>
                <a:cs typeface="Gill Sans MT"/>
              </a:rPr>
              <a:t>80</a:t>
            </a:r>
          </a:p>
        </p:txBody>
      </p:sp>
      <p:sp>
        <p:nvSpPr>
          <p:cNvPr id="181" name="object 181"/>
          <p:cNvSpPr/>
          <p:nvPr/>
        </p:nvSpPr>
        <p:spPr>
          <a:xfrm>
            <a:off x="3172460" y="4318000"/>
            <a:ext cx="685800" cy="939800"/>
          </a:xfrm>
          <a:custGeom>
            <a:avLst/>
            <a:gdLst/>
            <a:ahLst/>
            <a:cxnLst/>
            <a:rect l="l" t="t" r="r" b="b"/>
            <a:pathLst>
              <a:path w="685800" h="939800">
                <a:moveTo>
                  <a:pt x="0" y="0"/>
                </a:moveTo>
                <a:lnTo>
                  <a:pt x="685800" y="0"/>
                </a:lnTo>
                <a:lnTo>
                  <a:pt x="6858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2" name="object 182"/>
          <p:cNvSpPr/>
          <p:nvPr/>
        </p:nvSpPr>
        <p:spPr>
          <a:xfrm>
            <a:off x="8305800" y="2362200"/>
            <a:ext cx="685800" cy="965200"/>
          </a:xfrm>
          <a:custGeom>
            <a:avLst/>
            <a:gdLst/>
            <a:ahLst/>
            <a:cxnLst/>
            <a:rect l="l" t="t" r="r" b="b"/>
            <a:pathLst>
              <a:path w="685800" h="965200">
                <a:moveTo>
                  <a:pt x="0" y="0"/>
                </a:moveTo>
                <a:lnTo>
                  <a:pt x="685800" y="0"/>
                </a:lnTo>
                <a:lnTo>
                  <a:pt x="685800" y="9652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3" name="object 183"/>
          <p:cNvSpPr/>
          <p:nvPr/>
        </p:nvSpPr>
        <p:spPr>
          <a:xfrm>
            <a:off x="8305800" y="3327400"/>
            <a:ext cx="685800" cy="965200"/>
          </a:xfrm>
          <a:custGeom>
            <a:avLst/>
            <a:gdLst/>
            <a:ahLst/>
            <a:cxnLst/>
            <a:rect l="l" t="t" r="r" b="b"/>
            <a:pathLst>
              <a:path w="685800" h="965200">
                <a:moveTo>
                  <a:pt x="0" y="0"/>
                </a:moveTo>
                <a:lnTo>
                  <a:pt x="685800" y="0"/>
                </a:lnTo>
                <a:lnTo>
                  <a:pt x="685800" y="9652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4" name="object 184"/>
          <p:cNvSpPr txBox="1"/>
          <p:nvPr/>
        </p:nvSpPr>
        <p:spPr>
          <a:xfrm>
            <a:off x="8305800" y="3333750"/>
            <a:ext cx="6858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Gill Sans MT"/>
                <a:cs typeface="Gill Sans MT"/>
              </a:rPr>
              <a:t>80</a:t>
            </a:r>
          </a:p>
        </p:txBody>
      </p:sp>
      <p:sp>
        <p:nvSpPr>
          <p:cNvPr id="185" name="object 185"/>
          <p:cNvSpPr/>
          <p:nvPr/>
        </p:nvSpPr>
        <p:spPr>
          <a:xfrm>
            <a:off x="8305800" y="4292600"/>
            <a:ext cx="685800" cy="965200"/>
          </a:xfrm>
          <a:custGeom>
            <a:avLst/>
            <a:gdLst/>
            <a:ahLst/>
            <a:cxnLst/>
            <a:rect l="l" t="t" r="r" b="b"/>
            <a:pathLst>
              <a:path w="685800" h="965200">
                <a:moveTo>
                  <a:pt x="0" y="0"/>
                </a:moveTo>
                <a:lnTo>
                  <a:pt x="685800" y="0"/>
                </a:lnTo>
                <a:lnTo>
                  <a:pt x="685800" y="9652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6" name="object 186"/>
          <p:cNvSpPr/>
          <p:nvPr/>
        </p:nvSpPr>
        <p:spPr>
          <a:xfrm>
            <a:off x="5796279" y="1524000"/>
            <a:ext cx="2894330" cy="520700"/>
          </a:xfrm>
          <a:custGeom>
            <a:avLst/>
            <a:gdLst/>
            <a:ahLst/>
            <a:cxnLst/>
            <a:rect l="l" t="t" r="r" b="b"/>
            <a:pathLst>
              <a:path w="2894329" h="520700">
                <a:moveTo>
                  <a:pt x="1447800" y="520700"/>
                </a:moveTo>
                <a:lnTo>
                  <a:pt x="0" y="520700"/>
                </a:lnTo>
                <a:lnTo>
                  <a:pt x="0" y="0"/>
                </a:lnTo>
                <a:lnTo>
                  <a:pt x="2894329" y="0"/>
                </a:lnTo>
                <a:lnTo>
                  <a:pt x="2894329" y="520700"/>
                </a:lnTo>
                <a:lnTo>
                  <a:pt x="1447800" y="520700"/>
                </a:lnTo>
                <a:close/>
              </a:path>
            </a:pathLst>
          </a:custGeom>
          <a:ln w="9344">
            <a:solidFill>
              <a:srgbClr val="3790A6"/>
            </a:solidFill>
          </a:ln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7" name="object 187"/>
          <p:cNvSpPr txBox="1">
            <a:spLocks noGrp="1"/>
          </p:cNvSpPr>
          <p:nvPr>
            <p:ph type="title"/>
          </p:nvPr>
        </p:nvSpPr>
        <p:spPr>
          <a:xfrm>
            <a:off x="5873750" y="1558290"/>
            <a:ext cx="273812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88" name="object 188"/>
          <p:cNvSpPr txBox="1"/>
          <p:nvPr/>
        </p:nvSpPr>
        <p:spPr>
          <a:xfrm>
            <a:off x="773430" y="1558290"/>
            <a:ext cx="254635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89" name="object 189"/>
          <p:cNvSpPr txBox="1"/>
          <p:nvPr/>
        </p:nvSpPr>
        <p:spPr>
          <a:xfrm>
            <a:off x="3934459" y="3839209"/>
            <a:ext cx="111506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LDAX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</a:p>
        </p:txBody>
      </p:sp>
      <p:sp>
        <p:nvSpPr>
          <p:cNvPr id="190" name="object 190"/>
          <p:cNvSpPr txBox="1"/>
          <p:nvPr/>
        </p:nvSpPr>
        <p:spPr>
          <a:xfrm>
            <a:off x="2292350" y="3596640"/>
            <a:ext cx="87249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030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91" name="object 191"/>
          <p:cNvSpPr txBox="1"/>
          <p:nvPr/>
        </p:nvSpPr>
        <p:spPr>
          <a:xfrm>
            <a:off x="7545069" y="3539490"/>
            <a:ext cx="70294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2030H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99129" y="505459"/>
            <a:ext cx="397319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5" dirty="0">
                <a:latin typeface="Gill Sans MT"/>
                <a:cs typeface="Gill Sans MT"/>
              </a:rPr>
              <a:t>SIM</a:t>
            </a:r>
            <a:r>
              <a:rPr sz="4300" b="1" spc="-65" dirty="0">
                <a:latin typeface="Gill Sans MT"/>
                <a:cs typeface="Gill Sans MT"/>
              </a:rPr>
              <a:t> </a:t>
            </a:r>
            <a:r>
              <a:rPr sz="4300" b="1" spc="-5" dirty="0">
                <a:latin typeface="Gill Sans MT"/>
                <a:cs typeface="Gill Sans MT"/>
              </a:rPr>
              <a:t>Instruction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85750" y="1357630"/>
            <a:ext cx="8648700" cy="52146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56870" y="1143000"/>
            <a:ext cx="3237230" cy="579120"/>
          </a:xfrm>
          <a:custGeom>
            <a:avLst/>
            <a:gdLst/>
            <a:ahLst/>
            <a:cxnLst/>
            <a:rect l="l" t="t" r="r" b="b"/>
            <a:pathLst>
              <a:path w="3237229" h="579119">
                <a:moveTo>
                  <a:pt x="0" y="0"/>
                </a:moveTo>
                <a:lnTo>
                  <a:pt x="3237230" y="0"/>
                </a:lnTo>
                <a:lnTo>
                  <a:pt x="3237230" y="579120"/>
                </a:lnTo>
                <a:lnTo>
                  <a:pt x="0" y="57912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594100" y="1143000"/>
            <a:ext cx="5264150" cy="579120"/>
          </a:xfrm>
          <a:custGeom>
            <a:avLst/>
            <a:gdLst/>
            <a:ahLst/>
            <a:cxnLst/>
            <a:rect l="l" t="t" r="r" b="b"/>
            <a:pathLst>
              <a:path w="5264150" h="579119">
                <a:moveTo>
                  <a:pt x="0" y="0"/>
                </a:moveTo>
                <a:lnTo>
                  <a:pt x="5264150" y="0"/>
                </a:lnTo>
                <a:lnTo>
                  <a:pt x="5264150" y="579120"/>
                </a:lnTo>
                <a:lnTo>
                  <a:pt x="0" y="57912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211580" y="1148079"/>
            <a:ext cx="587121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166870" algn="l"/>
              </a:tabLst>
            </a:pPr>
            <a:r>
              <a:rPr sz="2400" b="1" spc="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400" b="1" spc="5" dirty="0">
                <a:solidFill>
                  <a:srgbClr val="FFFFFF"/>
                </a:solidFill>
                <a:latin typeface="Gill Sans MT"/>
                <a:cs typeface="Gill Sans MT"/>
              </a:rPr>
              <a:t>co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de	</a:t>
            </a:r>
            <a:r>
              <a:rPr sz="2400" b="1" spc="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400" b="1" spc="-5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400" b="1" spc="5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nd</a:t>
            </a:r>
          </a:p>
        </p:txBody>
      </p:sp>
      <p:sp>
        <p:nvSpPr>
          <p:cNvPr id="5" name="object 5"/>
          <p:cNvSpPr/>
          <p:nvPr/>
        </p:nvSpPr>
        <p:spPr>
          <a:xfrm>
            <a:off x="356870" y="1722120"/>
            <a:ext cx="3237230" cy="969010"/>
          </a:xfrm>
          <a:custGeom>
            <a:avLst/>
            <a:gdLst/>
            <a:ahLst/>
            <a:cxnLst/>
            <a:rect l="l" t="t" r="r" b="b"/>
            <a:pathLst>
              <a:path w="3237229" h="969010">
                <a:moveTo>
                  <a:pt x="0" y="0"/>
                </a:moveTo>
                <a:lnTo>
                  <a:pt x="3237230" y="0"/>
                </a:lnTo>
                <a:lnTo>
                  <a:pt x="3237230" y="969009"/>
                </a:lnTo>
                <a:lnTo>
                  <a:pt x="0" y="96900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1461769" y="1713229"/>
            <a:ext cx="89535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Gill Sans MT"/>
                <a:cs typeface="Gill Sans MT"/>
              </a:rPr>
              <a:t>LXI</a:t>
            </a:r>
          </a:p>
        </p:txBody>
      </p:sp>
      <p:sp>
        <p:nvSpPr>
          <p:cNvPr id="7" name="object 7"/>
          <p:cNvSpPr/>
          <p:nvPr/>
        </p:nvSpPr>
        <p:spPr>
          <a:xfrm>
            <a:off x="3594100" y="1722120"/>
            <a:ext cx="5264150" cy="969010"/>
          </a:xfrm>
          <a:custGeom>
            <a:avLst/>
            <a:gdLst/>
            <a:ahLst/>
            <a:cxnLst/>
            <a:rect l="l" t="t" r="r" b="b"/>
            <a:pathLst>
              <a:path w="5264150" h="969010">
                <a:moveTo>
                  <a:pt x="0" y="0"/>
                </a:moveTo>
                <a:lnTo>
                  <a:pt x="5264150" y="0"/>
                </a:lnTo>
                <a:lnTo>
                  <a:pt x="5264150" y="969009"/>
                </a:lnTo>
                <a:lnTo>
                  <a:pt x="0" y="96900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 txBox="1"/>
          <p:nvPr/>
        </p:nvSpPr>
        <p:spPr>
          <a:xfrm>
            <a:off x="3684270" y="1727200"/>
            <a:ext cx="342709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Gill Sans MT"/>
                <a:cs typeface="Gill Sans MT"/>
              </a:rPr>
              <a:t>Reg. </a:t>
            </a:r>
            <a:r>
              <a:rPr sz="2400" dirty="0">
                <a:latin typeface="Gill Sans MT"/>
                <a:cs typeface="Gill Sans MT"/>
              </a:rPr>
              <a:t>pair, 16-bit</a:t>
            </a:r>
            <a:r>
              <a:rPr sz="2400" spc="-6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data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509269" y="4066540"/>
            <a:ext cx="7326630" cy="958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3200" spc="494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330" dirty="0">
                <a:latin typeface="Times New Roman"/>
                <a:cs typeface="Times New Roman"/>
              </a:rPr>
              <a:t>This </a:t>
            </a:r>
            <a:r>
              <a:rPr sz="2000" spc="-5" dirty="0">
                <a:latin typeface="Times New Roman"/>
                <a:cs typeface="Times New Roman"/>
              </a:rPr>
              <a:t>instruction loads </a:t>
            </a:r>
            <a:r>
              <a:rPr sz="2000" dirty="0">
                <a:latin typeface="Times New Roman"/>
                <a:cs typeface="Times New Roman"/>
              </a:rPr>
              <a:t>16-bit data </a:t>
            </a:r>
            <a:r>
              <a:rPr sz="2000" spc="-5" dirty="0">
                <a:latin typeface="Times New Roman"/>
                <a:cs typeface="Times New Roman"/>
              </a:rPr>
              <a:t>in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register</a:t>
            </a:r>
            <a:r>
              <a:rPr sz="2000" spc="-385" dirty="0">
                <a:latin typeface="Times New Roman"/>
                <a:cs typeface="Times New Roman"/>
              </a:rPr>
              <a:t> </a:t>
            </a:r>
            <a:r>
              <a:rPr sz="2000" spc="-265" dirty="0">
                <a:latin typeface="Times New Roman"/>
                <a:cs typeface="Times New Roman"/>
              </a:rPr>
              <a:t>pair.</a:t>
            </a:r>
            <a:endParaRPr sz="20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2390"/>
              </a:spcBef>
            </a:pPr>
            <a:r>
              <a:rPr sz="3200" spc="277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b="1" spc="185" dirty="0">
                <a:latin typeface="Times New Roman"/>
                <a:cs typeface="Times New Roman"/>
              </a:rPr>
              <a:t>Example: </a:t>
            </a:r>
            <a:r>
              <a:rPr sz="2000" dirty="0">
                <a:latin typeface="Times New Roman"/>
                <a:cs typeface="Times New Roman"/>
              </a:rPr>
              <a:t>LXI </a:t>
            </a:r>
            <a:r>
              <a:rPr sz="2000" spc="-5" dirty="0">
                <a:latin typeface="Times New Roman"/>
                <a:cs typeface="Times New Roman"/>
              </a:rPr>
              <a:t>H, </a:t>
            </a:r>
            <a:r>
              <a:rPr sz="2000" dirty="0">
                <a:latin typeface="Times New Roman"/>
                <a:cs typeface="Times New Roman"/>
              </a:rPr>
              <a:t>2030</a:t>
            </a:r>
            <a:r>
              <a:rPr sz="2000" spc="-180" dirty="0">
                <a:latin typeface="Times New Roman"/>
                <a:cs typeface="Times New Roman"/>
              </a:rPr>
              <a:t> </a:t>
            </a:r>
            <a:r>
              <a:rPr sz="1000" dirty="0"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8970" y="327660"/>
            <a:ext cx="739902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LXI-Load register </a:t>
            </a:r>
            <a:r>
              <a:rPr sz="3200" dirty="0"/>
              <a:t>pair</a:t>
            </a:r>
            <a:r>
              <a:rPr sz="3200" spc="-40" dirty="0"/>
              <a:t> </a:t>
            </a:r>
            <a:r>
              <a:rPr sz="3200" spc="-5" dirty="0"/>
              <a:t>immediate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5" name="object 145"/>
          <p:cNvSpPr/>
          <p:nvPr/>
        </p:nvSpPr>
        <p:spPr>
          <a:xfrm>
            <a:off x="76200" y="23622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6" name="object 146"/>
          <p:cNvSpPr txBox="1"/>
          <p:nvPr/>
        </p:nvSpPr>
        <p:spPr>
          <a:xfrm>
            <a:off x="166370" y="2379979"/>
            <a:ext cx="19177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ill Sans MT"/>
                <a:cs typeface="Gill Sans MT"/>
              </a:rPr>
              <a:t>A</a:t>
            </a:r>
          </a:p>
        </p:txBody>
      </p:sp>
      <p:sp>
        <p:nvSpPr>
          <p:cNvPr id="147" name="object 147"/>
          <p:cNvSpPr/>
          <p:nvPr/>
        </p:nvSpPr>
        <p:spPr>
          <a:xfrm>
            <a:off x="571500" y="23622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8" name="object 148"/>
          <p:cNvSpPr/>
          <p:nvPr/>
        </p:nvSpPr>
        <p:spPr>
          <a:xfrm>
            <a:off x="1066800" y="23622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9" name="object 149"/>
          <p:cNvSpPr txBox="1"/>
          <p:nvPr/>
        </p:nvSpPr>
        <p:spPr>
          <a:xfrm>
            <a:off x="1156969" y="2379979"/>
            <a:ext cx="15113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ill Sans MT"/>
                <a:cs typeface="Gill Sans MT"/>
              </a:rPr>
              <a:t>F</a:t>
            </a:r>
          </a:p>
        </p:txBody>
      </p:sp>
      <p:sp>
        <p:nvSpPr>
          <p:cNvPr id="150" name="object 150"/>
          <p:cNvSpPr/>
          <p:nvPr/>
        </p:nvSpPr>
        <p:spPr>
          <a:xfrm>
            <a:off x="1562100" y="23622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1" name="object 151"/>
          <p:cNvSpPr/>
          <p:nvPr/>
        </p:nvSpPr>
        <p:spPr>
          <a:xfrm>
            <a:off x="76200" y="33020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2" name="object 152"/>
          <p:cNvSpPr txBox="1"/>
          <p:nvPr/>
        </p:nvSpPr>
        <p:spPr>
          <a:xfrm>
            <a:off x="166370" y="3318509"/>
            <a:ext cx="17272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ill Sans MT"/>
                <a:cs typeface="Gill Sans MT"/>
              </a:rPr>
              <a:t>B</a:t>
            </a:r>
          </a:p>
        </p:txBody>
      </p:sp>
      <p:sp>
        <p:nvSpPr>
          <p:cNvPr id="153" name="object 153"/>
          <p:cNvSpPr/>
          <p:nvPr/>
        </p:nvSpPr>
        <p:spPr>
          <a:xfrm>
            <a:off x="571500" y="33020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4" name="object 154"/>
          <p:cNvSpPr/>
          <p:nvPr/>
        </p:nvSpPr>
        <p:spPr>
          <a:xfrm>
            <a:off x="1066800" y="33020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5" name="object 155"/>
          <p:cNvSpPr txBox="1"/>
          <p:nvPr/>
        </p:nvSpPr>
        <p:spPr>
          <a:xfrm>
            <a:off x="1156969" y="3318509"/>
            <a:ext cx="18923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Gill Sans MT"/>
                <a:cs typeface="Gill Sans MT"/>
              </a:rPr>
              <a:t>C</a:t>
            </a:r>
          </a:p>
        </p:txBody>
      </p:sp>
      <p:sp>
        <p:nvSpPr>
          <p:cNvPr id="156" name="object 156"/>
          <p:cNvSpPr/>
          <p:nvPr/>
        </p:nvSpPr>
        <p:spPr>
          <a:xfrm>
            <a:off x="1562100" y="33020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7" name="object 157"/>
          <p:cNvSpPr/>
          <p:nvPr/>
        </p:nvSpPr>
        <p:spPr>
          <a:xfrm>
            <a:off x="76200" y="42418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8" name="object 158"/>
          <p:cNvSpPr/>
          <p:nvPr/>
        </p:nvSpPr>
        <p:spPr>
          <a:xfrm>
            <a:off x="571500" y="42418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9" name="object 159"/>
          <p:cNvSpPr/>
          <p:nvPr/>
        </p:nvSpPr>
        <p:spPr>
          <a:xfrm>
            <a:off x="1066800" y="42418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0" name="object 160"/>
          <p:cNvSpPr txBox="1"/>
          <p:nvPr/>
        </p:nvSpPr>
        <p:spPr>
          <a:xfrm>
            <a:off x="166370" y="4250690"/>
            <a:ext cx="122237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89965" algn="l"/>
              </a:tabLst>
            </a:pPr>
            <a:r>
              <a:rPr sz="2000" b="1" dirty="0">
                <a:latin typeface="Gill Sans MT"/>
                <a:cs typeface="Gill Sans MT"/>
              </a:rPr>
              <a:t>H	L</a:t>
            </a:r>
          </a:p>
        </p:txBody>
      </p:sp>
      <p:sp>
        <p:nvSpPr>
          <p:cNvPr id="161" name="object 161"/>
          <p:cNvSpPr/>
          <p:nvPr/>
        </p:nvSpPr>
        <p:spPr>
          <a:xfrm>
            <a:off x="1562100" y="42418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graphicFrame>
        <p:nvGraphicFramePr>
          <p:cNvPr id="162" name="object 162"/>
          <p:cNvGraphicFramePr>
            <a:graphicFrameLocks noGrp="1"/>
          </p:cNvGraphicFramePr>
          <p:nvPr/>
        </p:nvGraphicFramePr>
        <p:xfrm>
          <a:off x="5285740" y="2362200"/>
          <a:ext cx="2106929" cy="2923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408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A</a:t>
                      </a:r>
                    </a:p>
                  </a:txBody>
                  <a:tcPr marL="0" marR="0" marT="30480" marB="0">
                    <a:solidFill>
                      <a:srgbClr val="3790A6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80</a:t>
                      </a:r>
                    </a:p>
                  </a:txBody>
                  <a:tcPr marL="0" marR="0" marT="30480" marB="0">
                    <a:solidFill>
                      <a:srgbClr val="3790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F</a:t>
                      </a:r>
                    </a:p>
                  </a:txBody>
                  <a:tcPr marL="0" marR="0" marT="30480" marB="0">
                    <a:solidFill>
                      <a:srgbClr val="3790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B</a:t>
                      </a:r>
                    </a:p>
                  </a:txBody>
                  <a:tcPr marL="0" marR="0" marT="3048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DDBE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400" b="1" dirty="0">
                          <a:latin typeface="Gill Sans MT"/>
                          <a:cs typeface="Gill Sans MT"/>
                        </a:rPr>
                        <a:t>C</a:t>
                      </a:r>
                    </a:p>
                  </a:txBody>
                  <a:tcPr marL="0" marR="0" marT="30480" marB="0">
                    <a:solidFill>
                      <a:srgbClr val="CDDB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08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H</a:t>
                      </a:r>
                    </a:p>
                  </a:txBody>
                  <a:tcPr marL="0" marR="0" marT="2540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Gill Sans MT"/>
                          <a:cs typeface="Gill Sans MT"/>
                        </a:rPr>
                        <a:t>90</a:t>
                      </a:r>
                    </a:p>
                  </a:txBody>
                  <a:tcPr marL="0" marR="0" marT="2540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L</a:t>
                      </a:r>
                    </a:p>
                  </a:txBody>
                  <a:tcPr marL="0" marR="0" marT="2540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Gill Sans MT"/>
                          <a:cs typeface="Gill Sans MT"/>
                        </a:rPr>
                        <a:t>30</a:t>
                      </a:r>
                    </a:p>
                  </a:txBody>
                  <a:tcPr marL="0" marR="0" marT="2540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" name="object 163"/>
          <p:cNvSpPr/>
          <p:nvPr/>
        </p:nvSpPr>
        <p:spPr>
          <a:xfrm>
            <a:off x="3124200" y="2438400"/>
            <a:ext cx="685800" cy="939800"/>
          </a:xfrm>
          <a:custGeom>
            <a:avLst/>
            <a:gdLst/>
            <a:ahLst/>
            <a:cxnLst/>
            <a:rect l="l" t="t" r="r" b="b"/>
            <a:pathLst>
              <a:path w="685800" h="939800">
                <a:moveTo>
                  <a:pt x="0" y="0"/>
                </a:moveTo>
                <a:lnTo>
                  <a:pt x="685800" y="0"/>
                </a:lnTo>
                <a:lnTo>
                  <a:pt x="6858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4" name="object 164"/>
          <p:cNvSpPr/>
          <p:nvPr/>
        </p:nvSpPr>
        <p:spPr>
          <a:xfrm>
            <a:off x="3124200" y="3378200"/>
            <a:ext cx="685800" cy="939800"/>
          </a:xfrm>
          <a:custGeom>
            <a:avLst/>
            <a:gdLst/>
            <a:ahLst/>
            <a:cxnLst/>
            <a:rect l="l" t="t" r="r" b="b"/>
            <a:pathLst>
              <a:path w="685800" h="939800">
                <a:moveTo>
                  <a:pt x="0" y="0"/>
                </a:moveTo>
                <a:lnTo>
                  <a:pt x="685800" y="0"/>
                </a:lnTo>
                <a:lnTo>
                  <a:pt x="6858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5" name="object 165"/>
          <p:cNvSpPr txBox="1"/>
          <p:nvPr/>
        </p:nvSpPr>
        <p:spPr>
          <a:xfrm>
            <a:off x="3214370" y="3384550"/>
            <a:ext cx="461009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Gill Sans MT"/>
                <a:cs typeface="Gill Sans MT"/>
              </a:rPr>
              <a:t>3</a:t>
            </a:r>
            <a:r>
              <a:rPr sz="2400" b="1" dirty="0">
                <a:latin typeface="Gill Sans MT"/>
                <a:cs typeface="Gill Sans MT"/>
              </a:rPr>
              <a:t>0</a:t>
            </a:r>
          </a:p>
        </p:txBody>
      </p:sp>
      <p:sp>
        <p:nvSpPr>
          <p:cNvPr id="166" name="object 166"/>
          <p:cNvSpPr/>
          <p:nvPr/>
        </p:nvSpPr>
        <p:spPr>
          <a:xfrm>
            <a:off x="3124200" y="4318000"/>
            <a:ext cx="685800" cy="939800"/>
          </a:xfrm>
          <a:custGeom>
            <a:avLst/>
            <a:gdLst/>
            <a:ahLst/>
            <a:cxnLst/>
            <a:rect l="l" t="t" r="r" b="b"/>
            <a:pathLst>
              <a:path w="685800" h="939800">
                <a:moveTo>
                  <a:pt x="0" y="0"/>
                </a:moveTo>
                <a:lnTo>
                  <a:pt x="685800" y="0"/>
                </a:lnTo>
                <a:lnTo>
                  <a:pt x="6858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7" name="object 167"/>
          <p:cNvSpPr txBox="1"/>
          <p:nvPr/>
        </p:nvSpPr>
        <p:spPr>
          <a:xfrm>
            <a:off x="3214370" y="4323079"/>
            <a:ext cx="461009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Gill Sans MT"/>
                <a:cs typeface="Gill Sans MT"/>
              </a:rPr>
              <a:t>9</a:t>
            </a:r>
            <a:r>
              <a:rPr sz="2400" b="1" dirty="0">
                <a:latin typeface="Gill Sans MT"/>
                <a:cs typeface="Gill Sans MT"/>
              </a:rPr>
              <a:t>0</a:t>
            </a:r>
          </a:p>
        </p:txBody>
      </p:sp>
      <p:sp>
        <p:nvSpPr>
          <p:cNvPr id="168" name="object 168"/>
          <p:cNvSpPr/>
          <p:nvPr/>
        </p:nvSpPr>
        <p:spPr>
          <a:xfrm>
            <a:off x="8305800" y="2362200"/>
            <a:ext cx="685800" cy="965200"/>
          </a:xfrm>
          <a:custGeom>
            <a:avLst/>
            <a:gdLst/>
            <a:ahLst/>
            <a:cxnLst/>
            <a:rect l="l" t="t" r="r" b="b"/>
            <a:pathLst>
              <a:path w="685800" h="965200">
                <a:moveTo>
                  <a:pt x="0" y="0"/>
                </a:moveTo>
                <a:lnTo>
                  <a:pt x="685800" y="0"/>
                </a:lnTo>
                <a:lnTo>
                  <a:pt x="685800" y="9652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9" name="object 169"/>
          <p:cNvSpPr/>
          <p:nvPr/>
        </p:nvSpPr>
        <p:spPr>
          <a:xfrm>
            <a:off x="8305800" y="3327400"/>
            <a:ext cx="685800" cy="965200"/>
          </a:xfrm>
          <a:custGeom>
            <a:avLst/>
            <a:gdLst/>
            <a:ahLst/>
            <a:cxnLst/>
            <a:rect l="l" t="t" r="r" b="b"/>
            <a:pathLst>
              <a:path w="685800" h="965200">
                <a:moveTo>
                  <a:pt x="0" y="0"/>
                </a:moveTo>
                <a:lnTo>
                  <a:pt x="685800" y="0"/>
                </a:lnTo>
                <a:lnTo>
                  <a:pt x="685800" y="9652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0" name="object 170"/>
          <p:cNvSpPr txBox="1"/>
          <p:nvPr/>
        </p:nvSpPr>
        <p:spPr>
          <a:xfrm>
            <a:off x="8305800" y="3605529"/>
            <a:ext cx="6858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Gill Sans MT"/>
                <a:cs typeface="Gill Sans MT"/>
              </a:rPr>
              <a:t>50</a:t>
            </a:r>
          </a:p>
        </p:txBody>
      </p:sp>
      <p:sp>
        <p:nvSpPr>
          <p:cNvPr id="171" name="object 171"/>
          <p:cNvSpPr/>
          <p:nvPr/>
        </p:nvSpPr>
        <p:spPr>
          <a:xfrm>
            <a:off x="8305800" y="4292600"/>
            <a:ext cx="685800" cy="965200"/>
          </a:xfrm>
          <a:custGeom>
            <a:avLst/>
            <a:gdLst/>
            <a:ahLst/>
            <a:cxnLst/>
            <a:rect l="l" t="t" r="r" b="b"/>
            <a:pathLst>
              <a:path w="685800" h="965200">
                <a:moveTo>
                  <a:pt x="0" y="0"/>
                </a:moveTo>
                <a:lnTo>
                  <a:pt x="685800" y="0"/>
                </a:lnTo>
                <a:lnTo>
                  <a:pt x="685800" y="9652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2" name="object 172"/>
          <p:cNvSpPr txBox="1"/>
          <p:nvPr/>
        </p:nvSpPr>
        <p:spPr>
          <a:xfrm>
            <a:off x="5866129" y="1557020"/>
            <a:ext cx="1768475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73" name="object 173"/>
          <p:cNvSpPr txBox="1"/>
          <p:nvPr/>
        </p:nvSpPr>
        <p:spPr>
          <a:xfrm>
            <a:off x="770890" y="1557020"/>
            <a:ext cx="1910714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74" name="object 174"/>
          <p:cNvSpPr txBox="1"/>
          <p:nvPr/>
        </p:nvSpPr>
        <p:spPr>
          <a:xfrm>
            <a:off x="4116070" y="3839209"/>
            <a:ext cx="74231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LXI</a:t>
            </a:r>
            <a:r>
              <a:rPr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H, 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2030</a:t>
            </a:r>
          </a:p>
        </p:txBody>
      </p:sp>
      <p:sp>
        <p:nvSpPr>
          <p:cNvPr id="175" name="object 175"/>
          <p:cNvSpPr txBox="1"/>
          <p:nvPr/>
        </p:nvSpPr>
        <p:spPr>
          <a:xfrm>
            <a:off x="2219960" y="3596640"/>
            <a:ext cx="85661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30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76" name="object 176"/>
          <p:cNvSpPr txBox="1"/>
          <p:nvPr/>
        </p:nvSpPr>
        <p:spPr>
          <a:xfrm>
            <a:off x="7545069" y="3539490"/>
            <a:ext cx="736600" cy="427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9030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77" name="object 177"/>
          <p:cNvSpPr txBox="1"/>
          <p:nvPr/>
        </p:nvSpPr>
        <p:spPr>
          <a:xfrm>
            <a:off x="2219960" y="4439920"/>
            <a:ext cx="85661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31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78" name="object 178"/>
          <p:cNvSpPr txBox="1"/>
          <p:nvPr/>
        </p:nvSpPr>
        <p:spPr>
          <a:xfrm>
            <a:off x="7720330" y="5749290"/>
            <a:ext cx="103886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5" dirty="0">
                <a:latin typeface="Constantia"/>
                <a:cs typeface="Constantia"/>
              </a:rPr>
              <a:t>M=</a:t>
            </a:r>
            <a:r>
              <a:rPr sz="2400" b="1" spc="5" dirty="0">
                <a:latin typeface="Times New Roman"/>
                <a:cs typeface="Times New Roman"/>
              </a:rPr>
              <a:t>5</a:t>
            </a:r>
            <a:r>
              <a:rPr sz="2400" b="1" dirty="0">
                <a:latin typeface="Times New Roman"/>
                <a:cs typeface="Times New Roman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143000"/>
            <a:ext cx="3732529" cy="518159"/>
          </a:xfrm>
          <a:custGeom>
            <a:avLst/>
            <a:gdLst/>
            <a:ahLst/>
            <a:cxnLst/>
            <a:rect l="l" t="t" r="r" b="b"/>
            <a:pathLst>
              <a:path w="3732529" h="518160">
                <a:moveTo>
                  <a:pt x="0" y="0"/>
                </a:moveTo>
                <a:lnTo>
                  <a:pt x="3732529" y="0"/>
                </a:lnTo>
                <a:lnTo>
                  <a:pt x="3732529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4189729" y="1143000"/>
            <a:ext cx="4382770" cy="518159"/>
          </a:xfrm>
          <a:custGeom>
            <a:avLst/>
            <a:gdLst/>
            <a:ahLst/>
            <a:cxnLst/>
            <a:rect l="l" t="t" r="r" b="b"/>
            <a:pathLst>
              <a:path w="4382770" h="518160">
                <a:moveTo>
                  <a:pt x="0" y="0"/>
                </a:moveTo>
                <a:lnTo>
                  <a:pt x="4382770" y="0"/>
                </a:lnTo>
                <a:lnTo>
                  <a:pt x="4382770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654810" y="1151890"/>
            <a:ext cx="547751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7165" algn="l"/>
              </a:tabLst>
            </a:pP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000" b="1" spc="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000" b="1" spc="-1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000" b="1" spc="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e	O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661160"/>
            <a:ext cx="3732529" cy="814069"/>
          </a:xfrm>
          <a:custGeom>
            <a:avLst/>
            <a:gdLst/>
            <a:ahLst/>
            <a:cxnLst/>
            <a:rect l="l" t="t" r="r" b="b"/>
            <a:pathLst>
              <a:path w="3732529" h="814069">
                <a:moveTo>
                  <a:pt x="0" y="0"/>
                </a:moveTo>
                <a:lnTo>
                  <a:pt x="3732529" y="0"/>
                </a:lnTo>
                <a:lnTo>
                  <a:pt x="3732529" y="814069"/>
                </a:lnTo>
                <a:lnTo>
                  <a:pt x="0" y="81406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547369" y="1662429"/>
            <a:ext cx="113792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Gill Sans MT"/>
                <a:cs typeface="Gill Sans MT"/>
              </a:rPr>
              <a:t>L</a:t>
            </a:r>
            <a:r>
              <a:rPr sz="2800" dirty="0">
                <a:latin typeface="Gill Sans MT"/>
                <a:cs typeface="Gill Sans MT"/>
              </a:rPr>
              <a:t>HLD</a:t>
            </a:r>
          </a:p>
        </p:txBody>
      </p:sp>
      <p:sp>
        <p:nvSpPr>
          <p:cNvPr id="7" name="object 7"/>
          <p:cNvSpPr/>
          <p:nvPr/>
        </p:nvSpPr>
        <p:spPr>
          <a:xfrm>
            <a:off x="4189729" y="1661160"/>
            <a:ext cx="4382770" cy="814069"/>
          </a:xfrm>
          <a:custGeom>
            <a:avLst/>
            <a:gdLst/>
            <a:ahLst/>
            <a:cxnLst/>
            <a:rect l="l" t="t" r="r" b="b"/>
            <a:pathLst>
              <a:path w="4382770" h="814069">
                <a:moveTo>
                  <a:pt x="0" y="0"/>
                </a:moveTo>
                <a:lnTo>
                  <a:pt x="4382770" y="0"/>
                </a:lnTo>
                <a:lnTo>
                  <a:pt x="4382770" y="814069"/>
                </a:lnTo>
                <a:lnTo>
                  <a:pt x="0" y="81406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 txBox="1"/>
          <p:nvPr/>
        </p:nvSpPr>
        <p:spPr>
          <a:xfrm>
            <a:off x="4279900" y="1670050"/>
            <a:ext cx="205422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ill Sans MT"/>
                <a:cs typeface="Gill Sans MT"/>
              </a:rPr>
              <a:t>16-bit</a:t>
            </a:r>
            <a:r>
              <a:rPr sz="2000" spc="-6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address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83869" y="3246120"/>
            <a:ext cx="7966709" cy="2151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marR="55880" indent="-273050">
              <a:lnSpc>
                <a:spcPct val="100000"/>
              </a:lnSpc>
              <a:spcBef>
                <a:spcPts val="100"/>
              </a:spcBef>
            </a:pPr>
            <a:r>
              <a:rPr sz="3200" spc="494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330" dirty="0">
                <a:latin typeface="Constantia"/>
                <a:cs typeface="Constantia"/>
              </a:rPr>
              <a:t>This </a:t>
            </a:r>
            <a:r>
              <a:rPr sz="2000" spc="-5" dirty="0">
                <a:latin typeface="Constantia"/>
                <a:cs typeface="Constantia"/>
              </a:rPr>
              <a:t>instruction </a:t>
            </a:r>
            <a:r>
              <a:rPr sz="2000" spc="-10" dirty="0">
                <a:latin typeface="Constantia"/>
                <a:cs typeface="Constantia"/>
              </a:rPr>
              <a:t>copies </a:t>
            </a:r>
            <a:r>
              <a:rPr sz="2000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contents of memory  location pointed out by 16-bit address into register</a:t>
            </a:r>
            <a:r>
              <a:rPr sz="2000" spc="-30" dirty="0">
                <a:latin typeface="Constantia"/>
                <a:cs typeface="Constantia"/>
              </a:rPr>
              <a:t> </a:t>
            </a:r>
            <a:r>
              <a:rPr sz="2000" spc="5" dirty="0">
                <a:latin typeface="Constantia"/>
                <a:cs typeface="Constantia"/>
              </a:rPr>
              <a:t>L.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>
              <a:latin typeface="Times New Roman"/>
              <a:cs typeface="Times New Roman"/>
            </a:endParaRPr>
          </a:p>
          <a:p>
            <a:pPr marL="335915" marR="244475" indent="-273050">
              <a:lnSpc>
                <a:spcPct val="100000"/>
              </a:lnSpc>
            </a:pPr>
            <a:r>
              <a:rPr sz="3200" spc="825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550" dirty="0">
                <a:latin typeface="Constantia"/>
                <a:cs typeface="Constantia"/>
              </a:rPr>
              <a:t>It</a:t>
            </a:r>
            <a:r>
              <a:rPr sz="2000" spc="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copies the contents of next memory location </a:t>
            </a:r>
            <a:r>
              <a:rPr sz="2000" spc="-400" dirty="0">
                <a:latin typeface="Constantia"/>
                <a:cs typeface="Constantia"/>
              </a:rPr>
              <a:t>into  </a:t>
            </a:r>
            <a:r>
              <a:rPr sz="2000" spc="-5" dirty="0">
                <a:latin typeface="Constantia"/>
                <a:cs typeface="Constantia"/>
              </a:rPr>
              <a:t>register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spc="5" dirty="0">
                <a:latin typeface="Constantia"/>
                <a:cs typeface="Constantia"/>
              </a:rPr>
              <a:t>H.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3200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b="1" spc="180" dirty="0">
                <a:latin typeface="Constantia"/>
                <a:cs typeface="Constantia"/>
              </a:rPr>
              <a:t>Example: </a:t>
            </a:r>
            <a:r>
              <a:rPr sz="2000" dirty="0">
                <a:latin typeface="Constantia"/>
                <a:cs typeface="Constantia"/>
              </a:rPr>
              <a:t>LHLD 2030</a:t>
            </a:r>
            <a:r>
              <a:rPr sz="2000" spc="-170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8969" y="327659"/>
            <a:ext cx="728853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LHLD-Load </a:t>
            </a:r>
            <a:r>
              <a:rPr sz="3200" dirty="0"/>
              <a:t>H and L </a:t>
            </a:r>
            <a:r>
              <a:rPr sz="3200" spc="-5" dirty="0"/>
              <a:t>registers</a:t>
            </a:r>
            <a:r>
              <a:rPr sz="3200" spc="-85" dirty="0"/>
              <a:t> </a:t>
            </a:r>
            <a:r>
              <a:rPr sz="3200" spc="-5" dirty="0"/>
              <a:t>direct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76200" y="23622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 txBox="1"/>
          <p:nvPr/>
        </p:nvSpPr>
        <p:spPr>
          <a:xfrm>
            <a:off x="166370" y="2379979"/>
            <a:ext cx="19177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Gill Sans MT"/>
                <a:cs typeface="Gill Sans MT"/>
              </a:rPr>
              <a:t>A</a:t>
            </a:r>
          </a:p>
        </p:txBody>
      </p:sp>
      <p:sp>
        <p:nvSpPr>
          <p:cNvPr id="147" name="object 147"/>
          <p:cNvSpPr/>
          <p:nvPr/>
        </p:nvSpPr>
        <p:spPr>
          <a:xfrm>
            <a:off x="571500" y="23622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1066800" y="23622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 txBox="1"/>
          <p:nvPr/>
        </p:nvSpPr>
        <p:spPr>
          <a:xfrm>
            <a:off x="1156969" y="2379979"/>
            <a:ext cx="1511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Gill Sans MT"/>
                <a:cs typeface="Gill Sans MT"/>
              </a:rPr>
              <a:t>F</a:t>
            </a:r>
          </a:p>
        </p:txBody>
      </p:sp>
      <p:sp>
        <p:nvSpPr>
          <p:cNvPr id="150" name="object 150"/>
          <p:cNvSpPr/>
          <p:nvPr/>
        </p:nvSpPr>
        <p:spPr>
          <a:xfrm>
            <a:off x="1562100" y="23622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/>
          <p:nvPr/>
        </p:nvSpPr>
        <p:spPr>
          <a:xfrm>
            <a:off x="76200" y="33020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 txBox="1"/>
          <p:nvPr/>
        </p:nvSpPr>
        <p:spPr>
          <a:xfrm>
            <a:off x="166370" y="3318509"/>
            <a:ext cx="17272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Gill Sans MT"/>
                <a:cs typeface="Gill Sans MT"/>
              </a:rPr>
              <a:t>B</a:t>
            </a:r>
          </a:p>
        </p:txBody>
      </p:sp>
      <p:sp>
        <p:nvSpPr>
          <p:cNvPr id="153" name="object 153"/>
          <p:cNvSpPr/>
          <p:nvPr/>
        </p:nvSpPr>
        <p:spPr>
          <a:xfrm>
            <a:off x="571500" y="33020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/>
          <p:nvPr/>
        </p:nvSpPr>
        <p:spPr>
          <a:xfrm>
            <a:off x="1066800" y="33020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 txBox="1"/>
          <p:nvPr/>
        </p:nvSpPr>
        <p:spPr>
          <a:xfrm>
            <a:off x="1156969" y="3318509"/>
            <a:ext cx="1892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Gill Sans MT"/>
                <a:cs typeface="Gill Sans MT"/>
              </a:rPr>
              <a:t>C</a:t>
            </a:r>
          </a:p>
        </p:txBody>
      </p:sp>
      <p:sp>
        <p:nvSpPr>
          <p:cNvPr id="156" name="object 156"/>
          <p:cNvSpPr/>
          <p:nvPr/>
        </p:nvSpPr>
        <p:spPr>
          <a:xfrm>
            <a:off x="1562100" y="33020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/>
          <p:nvPr/>
        </p:nvSpPr>
        <p:spPr>
          <a:xfrm>
            <a:off x="76200" y="42418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/>
          <p:nvPr/>
        </p:nvSpPr>
        <p:spPr>
          <a:xfrm>
            <a:off x="571500" y="42418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/>
          <p:nvPr/>
        </p:nvSpPr>
        <p:spPr>
          <a:xfrm>
            <a:off x="1066800" y="42418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object 160"/>
          <p:cNvSpPr txBox="1"/>
          <p:nvPr/>
        </p:nvSpPr>
        <p:spPr>
          <a:xfrm>
            <a:off x="166370" y="4250690"/>
            <a:ext cx="122237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989965" algn="l"/>
              </a:tabLst>
            </a:pPr>
            <a:r>
              <a:rPr b="1" dirty="0">
                <a:latin typeface="Gill Sans MT"/>
                <a:cs typeface="Gill Sans MT"/>
              </a:rPr>
              <a:t>H	L</a:t>
            </a:r>
          </a:p>
        </p:txBody>
      </p:sp>
      <p:sp>
        <p:nvSpPr>
          <p:cNvPr id="161" name="object 161"/>
          <p:cNvSpPr/>
          <p:nvPr/>
        </p:nvSpPr>
        <p:spPr>
          <a:xfrm>
            <a:off x="1562100" y="4241800"/>
            <a:ext cx="495300" cy="939800"/>
          </a:xfrm>
          <a:custGeom>
            <a:avLst/>
            <a:gdLst/>
            <a:ahLst/>
            <a:cxnLst/>
            <a:rect l="l" t="t" r="r" b="b"/>
            <a:pathLst>
              <a:path w="495300" h="939800">
                <a:moveTo>
                  <a:pt x="0" y="0"/>
                </a:moveTo>
                <a:lnTo>
                  <a:pt x="495300" y="0"/>
                </a:lnTo>
                <a:lnTo>
                  <a:pt x="4953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aphicFrame>
        <p:nvGraphicFramePr>
          <p:cNvPr id="162" name="object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2534334"/>
              </p:ext>
            </p:extLst>
          </p:nvPr>
        </p:nvGraphicFramePr>
        <p:xfrm>
          <a:off x="5285740" y="2362200"/>
          <a:ext cx="2106929" cy="2923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7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27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6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7408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dirty="0">
                          <a:latin typeface="Gill Sans MT"/>
                          <a:cs typeface="Gill Sans MT"/>
                        </a:rPr>
                        <a:t>A</a:t>
                      </a:r>
                    </a:p>
                  </a:txBody>
                  <a:tcPr marL="0" marR="0" marT="30480" marB="0">
                    <a:solidFill>
                      <a:srgbClr val="3790A6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endParaRPr sz="1200" b="1" dirty="0">
                        <a:latin typeface="Gill Sans MT"/>
                        <a:cs typeface="Gill Sans MT"/>
                      </a:endParaRPr>
                    </a:p>
                  </a:txBody>
                  <a:tcPr marL="0" marR="0" marT="30480" marB="0">
                    <a:solidFill>
                      <a:srgbClr val="3790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dirty="0">
                          <a:latin typeface="Gill Sans MT"/>
                          <a:cs typeface="Gill Sans MT"/>
                        </a:rPr>
                        <a:t>F</a:t>
                      </a:r>
                    </a:p>
                  </a:txBody>
                  <a:tcPr marL="0" marR="0" marT="30480" marB="0">
                    <a:solidFill>
                      <a:srgbClr val="3790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53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dirty="0">
                          <a:latin typeface="Gill Sans MT"/>
                          <a:cs typeface="Gill Sans MT"/>
                        </a:rPr>
                        <a:t>B</a:t>
                      </a:r>
                    </a:p>
                  </a:txBody>
                  <a:tcPr marL="0" marR="0" marT="3048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DDBE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40"/>
                        </a:spcBef>
                      </a:pPr>
                      <a:r>
                        <a:rPr sz="1200" b="1" dirty="0">
                          <a:latin typeface="Gill Sans MT"/>
                          <a:cs typeface="Gill Sans MT"/>
                        </a:rPr>
                        <a:t>C</a:t>
                      </a:r>
                    </a:p>
                  </a:txBody>
                  <a:tcPr marL="0" marR="0" marT="30480" marB="0">
                    <a:solidFill>
                      <a:srgbClr val="CDDB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408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dirty="0">
                          <a:latin typeface="Gill Sans MT"/>
                          <a:cs typeface="Gill Sans MT"/>
                        </a:rPr>
                        <a:t>H</a:t>
                      </a:r>
                    </a:p>
                  </a:txBody>
                  <a:tcPr marL="0" marR="0" marT="2540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5" dirty="0">
                          <a:latin typeface="Gill Sans MT"/>
                          <a:cs typeface="Gill Sans MT"/>
                        </a:rPr>
                        <a:t>85</a:t>
                      </a:r>
                    </a:p>
                  </a:txBody>
                  <a:tcPr marL="0" marR="0" marT="2540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dirty="0">
                          <a:latin typeface="Gill Sans MT"/>
                          <a:cs typeface="Gill Sans MT"/>
                        </a:rPr>
                        <a:t>L</a:t>
                      </a:r>
                    </a:p>
                  </a:txBody>
                  <a:tcPr marL="0" marR="0" marT="2540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6891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b="1" spc="-5" dirty="0">
                          <a:latin typeface="Gill Sans MT"/>
                          <a:cs typeface="Gill Sans MT"/>
                        </a:rPr>
                        <a:t>00</a:t>
                      </a:r>
                    </a:p>
                  </a:txBody>
                  <a:tcPr marL="0" marR="0" marT="2540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63" name="object 163"/>
          <p:cNvSpPr/>
          <p:nvPr/>
        </p:nvSpPr>
        <p:spPr>
          <a:xfrm>
            <a:off x="3124200" y="2438400"/>
            <a:ext cx="685800" cy="939800"/>
          </a:xfrm>
          <a:custGeom>
            <a:avLst/>
            <a:gdLst/>
            <a:ahLst/>
            <a:cxnLst/>
            <a:rect l="l" t="t" r="r" b="b"/>
            <a:pathLst>
              <a:path w="685800" h="939800">
                <a:moveTo>
                  <a:pt x="0" y="0"/>
                </a:moveTo>
                <a:lnTo>
                  <a:pt x="685800" y="0"/>
                </a:lnTo>
                <a:lnTo>
                  <a:pt x="6858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4" name="object 164"/>
          <p:cNvSpPr/>
          <p:nvPr/>
        </p:nvSpPr>
        <p:spPr>
          <a:xfrm>
            <a:off x="3124200" y="3378200"/>
            <a:ext cx="685800" cy="939800"/>
          </a:xfrm>
          <a:custGeom>
            <a:avLst/>
            <a:gdLst/>
            <a:ahLst/>
            <a:cxnLst/>
            <a:rect l="l" t="t" r="r" b="b"/>
            <a:pathLst>
              <a:path w="685800" h="939800">
                <a:moveTo>
                  <a:pt x="0" y="0"/>
                </a:moveTo>
                <a:lnTo>
                  <a:pt x="685800" y="0"/>
                </a:lnTo>
                <a:lnTo>
                  <a:pt x="6858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5" name="object 165"/>
          <p:cNvSpPr txBox="1"/>
          <p:nvPr/>
        </p:nvSpPr>
        <p:spPr>
          <a:xfrm>
            <a:off x="3214370" y="3384550"/>
            <a:ext cx="461009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Gill Sans MT"/>
                <a:cs typeface="Gill Sans MT"/>
              </a:rPr>
              <a:t>0</a:t>
            </a:r>
            <a:r>
              <a:rPr sz="2000" b="1" dirty="0">
                <a:latin typeface="Gill Sans MT"/>
                <a:cs typeface="Gill Sans MT"/>
              </a:rPr>
              <a:t>0</a:t>
            </a:r>
          </a:p>
        </p:txBody>
      </p:sp>
      <p:sp>
        <p:nvSpPr>
          <p:cNvPr id="166" name="object 166"/>
          <p:cNvSpPr/>
          <p:nvPr/>
        </p:nvSpPr>
        <p:spPr>
          <a:xfrm>
            <a:off x="3124200" y="4318000"/>
            <a:ext cx="685800" cy="939800"/>
          </a:xfrm>
          <a:custGeom>
            <a:avLst/>
            <a:gdLst/>
            <a:ahLst/>
            <a:cxnLst/>
            <a:rect l="l" t="t" r="r" b="b"/>
            <a:pathLst>
              <a:path w="685800" h="939800">
                <a:moveTo>
                  <a:pt x="0" y="0"/>
                </a:moveTo>
                <a:lnTo>
                  <a:pt x="685800" y="0"/>
                </a:lnTo>
                <a:lnTo>
                  <a:pt x="6858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7" name="object 167"/>
          <p:cNvSpPr txBox="1"/>
          <p:nvPr/>
        </p:nvSpPr>
        <p:spPr>
          <a:xfrm>
            <a:off x="3214370" y="4323079"/>
            <a:ext cx="461009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Gill Sans MT"/>
                <a:cs typeface="Gill Sans MT"/>
              </a:rPr>
              <a:t>8</a:t>
            </a:r>
            <a:r>
              <a:rPr sz="2000" b="1" dirty="0">
                <a:latin typeface="Gill Sans MT"/>
                <a:cs typeface="Gill Sans MT"/>
              </a:rPr>
              <a:t>5</a:t>
            </a:r>
          </a:p>
        </p:txBody>
      </p:sp>
      <p:sp>
        <p:nvSpPr>
          <p:cNvPr id="168" name="object 168"/>
          <p:cNvSpPr/>
          <p:nvPr/>
        </p:nvSpPr>
        <p:spPr>
          <a:xfrm>
            <a:off x="8305800" y="2362200"/>
            <a:ext cx="685800" cy="965200"/>
          </a:xfrm>
          <a:custGeom>
            <a:avLst/>
            <a:gdLst/>
            <a:ahLst/>
            <a:cxnLst/>
            <a:rect l="l" t="t" r="r" b="b"/>
            <a:pathLst>
              <a:path w="685800" h="965200">
                <a:moveTo>
                  <a:pt x="0" y="0"/>
                </a:moveTo>
                <a:lnTo>
                  <a:pt x="685800" y="0"/>
                </a:lnTo>
                <a:lnTo>
                  <a:pt x="685800" y="9652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9" name="object 169"/>
          <p:cNvSpPr/>
          <p:nvPr/>
        </p:nvSpPr>
        <p:spPr>
          <a:xfrm>
            <a:off x="8305800" y="3327400"/>
            <a:ext cx="685800" cy="965200"/>
          </a:xfrm>
          <a:custGeom>
            <a:avLst/>
            <a:gdLst/>
            <a:ahLst/>
            <a:cxnLst/>
            <a:rect l="l" t="t" r="r" b="b"/>
            <a:pathLst>
              <a:path w="685800" h="965200">
                <a:moveTo>
                  <a:pt x="0" y="0"/>
                </a:moveTo>
                <a:lnTo>
                  <a:pt x="685800" y="0"/>
                </a:lnTo>
                <a:lnTo>
                  <a:pt x="685800" y="9652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0" name="object 170"/>
          <p:cNvSpPr txBox="1"/>
          <p:nvPr/>
        </p:nvSpPr>
        <p:spPr>
          <a:xfrm>
            <a:off x="8305800" y="3336290"/>
            <a:ext cx="6858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Gill Sans MT"/>
                <a:cs typeface="Gill Sans MT"/>
              </a:rPr>
              <a:t>60</a:t>
            </a:r>
          </a:p>
        </p:txBody>
      </p:sp>
      <p:sp>
        <p:nvSpPr>
          <p:cNvPr id="171" name="object 171"/>
          <p:cNvSpPr/>
          <p:nvPr/>
        </p:nvSpPr>
        <p:spPr>
          <a:xfrm>
            <a:off x="8305800" y="4292600"/>
            <a:ext cx="685800" cy="965200"/>
          </a:xfrm>
          <a:custGeom>
            <a:avLst/>
            <a:gdLst/>
            <a:ahLst/>
            <a:cxnLst/>
            <a:rect l="l" t="t" r="r" b="b"/>
            <a:pathLst>
              <a:path w="685800" h="965200">
                <a:moveTo>
                  <a:pt x="0" y="0"/>
                </a:moveTo>
                <a:lnTo>
                  <a:pt x="685800" y="0"/>
                </a:lnTo>
                <a:lnTo>
                  <a:pt x="685800" y="965200"/>
                </a:lnTo>
                <a:lnTo>
                  <a:pt x="0" y="96520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2" name="object 172"/>
          <p:cNvSpPr txBox="1"/>
          <p:nvPr/>
        </p:nvSpPr>
        <p:spPr>
          <a:xfrm>
            <a:off x="5866129" y="1557020"/>
            <a:ext cx="17684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73" name="object 173"/>
          <p:cNvSpPr txBox="1"/>
          <p:nvPr/>
        </p:nvSpPr>
        <p:spPr>
          <a:xfrm>
            <a:off x="770890" y="1557020"/>
            <a:ext cx="1910714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74" name="object 174"/>
          <p:cNvSpPr txBox="1"/>
          <p:nvPr/>
        </p:nvSpPr>
        <p:spPr>
          <a:xfrm>
            <a:off x="4116070" y="3839209"/>
            <a:ext cx="66802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LD 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2030</a:t>
            </a:r>
          </a:p>
        </p:txBody>
      </p:sp>
      <p:sp>
        <p:nvSpPr>
          <p:cNvPr id="175" name="object 175"/>
          <p:cNvSpPr txBox="1"/>
          <p:nvPr/>
        </p:nvSpPr>
        <p:spPr>
          <a:xfrm>
            <a:off x="2363470" y="3596640"/>
            <a:ext cx="70294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2030H</a:t>
            </a:r>
          </a:p>
        </p:txBody>
      </p:sp>
      <p:sp>
        <p:nvSpPr>
          <p:cNvPr id="176" name="object 176"/>
          <p:cNvSpPr txBox="1"/>
          <p:nvPr/>
        </p:nvSpPr>
        <p:spPr>
          <a:xfrm>
            <a:off x="7545069" y="3539490"/>
            <a:ext cx="72834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8500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77" name="object 177"/>
          <p:cNvSpPr txBox="1"/>
          <p:nvPr/>
        </p:nvSpPr>
        <p:spPr>
          <a:xfrm>
            <a:off x="7720330" y="5749290"/>
            <a:ext cx="103886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Constantia"/>
                <a:cs typeface="Constantia"/>
              </a:rPr>
              <a:t>M=</a:t>
            </a:r>
            <a:r>
              <a:rPr sz="2000" b="1" spc="5" dirty="0">
                <a:latin typeface="Times New Roman"/>
                <a:cs typeface="Times New Roman"/>
              </a:rPr>
              <a:t>6</a:t>
            </a:r>
            <a:r>
              <a:rPr sz="2000" b="1" dirty="0">
                <a:latin typeface="Times New Roman"/>
                <a:cs typeface="Times New Roman"/>
              </a:rPr>
              <a:t>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071880"/>
            <a:ext cx="2807970" cy="701040"/>
          </a:xfrm>
          <a:custGeom>
            <a:avLst/>
            <a:gdLst/>
            <a:ahLst/>
            <a:cxnLst/>
            <a:rect l="l" t="t" r="r" b="b"/>
            <a:pathLst>
              <a:path w="2807970" h="701039">
                <a:moveTo>
                  <a:pt x="0" y="0"/>
                </a:moveTo>
                <a:lnTo>
                  <a:pt x="2807970" y="0"/>
                </a:lnTo>
                <a:lnTo>
                  <a:pt x="2807970" y="701040"/>
                </a:lnTo>
                <a:lnTo>
                  <a:pt x="0" y="70104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265170" y="1071880"/>
            <a:ext cx="4521200" cy="701040"/>
          </a:xfrm>
          <a:custGeom>
            <a:avLst/>
            <a:gdLst/>
            <a:ahLst/>
            <a:cxnLst/>
            <a:rect l="l" t="t" r="r" b="b"/>
            <a:pathLst>
              <a:path w="4521200" h="701039">
                <a:moveTo>
                  <a:pt x="0" y="0"/>
                </a:moveTo>
                <a:lnTo>
                  <a:pt x="4521200" y="0"/>
                </a:lnTo>
                <a:lnTo>
                  <a:pt x="4521200" y="701040"/>
                </a:lnTo>
                <a:lnTo>
                  <a:pt x="0" y="70104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913130" y="1068070"/>
            <a:ext cx="567880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57270" algn="l"/>
              </a:tabLst>
            </a:pPr>
            <a:r>
              <a:rPr sz="3200" b="1" spc="-1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co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e	O</a:t>
            </a:r>
            <a:r>
              <a:rPr sz="3200" b="1" spc="-1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ra</a:t>
            </a:r>
            <a:r>
              <a:rPr sz="3200" b="1" spc="-10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3200" b="1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772920"/>
            <a:ext cx="2807970" cy="915669"/>
          </a:xfrm>
          <a:custGeom>
            <a:avLst/>
            <a:gdLst/>
            <a:ahLst/>
            <a:cxnLst/>
            <a:rect l="l" t="t" r="r" b="b"/>
            <a:pathLst>
              <a:path w="2807970" h="915669">
                <a:moveTo>
                  <a:pt x="0" y="0"/>
                </a:moveTo>
                <a:lnTo>
                  <a:pt x="2807970" y="0"/>
                </a:lnTo>
                <a:lnTo>
                  <a:pt x="2807970" y="915669"/>
                </a:lnTo>
                <a:lnTo>
                  <a:pt x="0" y="91566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547369" y="1757679"/>
            <a:ext cx="1198880" cy="68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400" spc="-10" dirty="0">
                <a:latin typeface="Gill Sans MT"/>
                <a:cs typeface="Gill Sans MT"/>
              </a:rPr>
              <a:t>S</a:t>
            </a:r>
            <a:r>
              <a:rPr sz="4400" spc="5" dirty="0">
                <a:latin typeface="Gill Sans MT"/>
                <a:cs typeface="Gill Sans MT"/>
              </a:rPr>
              <a:t>T</a:t>
            </a:r>
            <a:r>
              <a:rPr sz="4400" dirty="0">
                <a:latin typeface="Gill Sans MT"/>
                <a:cs typeface="Gill Sans MT"/>
              </a:rPr>
              <a:t>A</a:t>
            </a:r>
          </a:p>
        </p:txBody>
      </p:sp>
      <p:sp>
        <p:nvSpPr>
          <p:cNvPr id="7" name="object 7"/>
          <p:cNvSpPr/>
          <p:nvPr/>
        </p:nvSpPr>
        <p:spPr>
          <a:xfrm>
            <a:off x="3265170" y="1772920"/>
            <a:ext cx="4521200" cy="915669"/>
          </a:xfrm>
          <a:custGeom>
            <a:avLst/>
            <a:gdLst/>
            <a:ahLst/>
            <a:cxnLst/>
            <a:rect l="l" t="t" r="r" b="b"/>
            <a:pathLst>
              <a:path w="4521200" h="915669">
                <a:moveTo>
                  <a:pt x="0" y="0"/>
                </a:moveTo>
                <a:lnTo>
                  <a:pt x="4521200" y="0"/>
                </a:lnTo>
                <a:lnTo>
                  <a:pt x="4521200" y="915669"/>
                </a:lnTo>
                <a:lnTo>
                  <a:pt x="0" y="91566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 txBox="1"/>
          <p:nvPr/>
        </p:nvSpPr>
        <p:spPr>
          <a:xfrm>
            <a:off x="3355340" y="1769109"/>
            <a:ext cx="292925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Gill Sans MT"/>
                <a:cs typeface="Gill Sans MT"/>
              </a:rPr>
              <a:t>16-bit</a:t>
            </a:r>
            <a:r>
              <a:rPr sz="3200" spc="-95" dirty="0">
                <a:latin typeface="Gill Sans MT"/>
                <a:cs typeface="Gill Sans MT"/>
              </a:rPr>
              <a:t> </a:t>
            </a:r>
            <a:r>
              <a:rPr sz="3200" spc="-5" dirty="0">
                <a:latin typeface="Gill Sans MT"/>
                <a:cs typeface="Gill Sans MT"/>
              </a:rPr>
              <a:t>address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6569" y="3246120"/>
            <a:ext cx="7307580" cy="1414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43180" indent="-273050">
              <a:lnSpc>
                <a:spcPct val="100000"/>
              </a:lnSpc>
              <a:spcBef>
                <a:spcPts val="100"/>
              </a:spcBef>
            </a:pPr>
            <a:r>
              <a:rPr sz="3200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415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contents of accumulator are copied into</a:t>
            </a:r>
            <a:r>
              <a:rPr sz="2000" spc="-434" dirty="0">
                <a:latin typeface="Constantia"/>
                <a:cs typeface="Constantia"/>
              </a:rPr>
              <a:t> </a:t>
            </a:r>
            <a:r>
              <a:rPr sz="2000" spc="-530" dirty="0">
                <a:latin typeface="Constantia"/>
                <a:cs typeface="Constantia"/>
              </a:rPr>
              <a:t>the  </a:t>
            </a:r>
            <a:r>
              <a:rPr sz="2000" spc="-5" dirty="0">
                <a:latin typeface="Constantia"/>
                <a:cs typeface="Constantia"/>
              </a:rPr>
              <a:t>memory location specified by </a:t>
            </a:r>
            <a:r>
              <a:rPr sz="2000" dirty="0">
                <a:latin typeface="Constantia"/>
                <a:cs typeface="Constantia"/>
              </a:rPr>
              <a:t>the</a:t>
            </a:r>
            <a:r>
              <a:rPr sz="2000" spc="-5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operand.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200" spc="2497" baseline="19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b="1" spc="1664" dirty="0">
                <a:latin typeface="Constantia"/>
                <a:cs typeface="Constantia"/>
              </a:rPr>
              <a:t>Ex</a:t>
            </a:r>
            <a:r>
              <a:rPr sz="2000" b="1" spc="-5" dirty="0">
                <a:latin typeface="Constantia"/>
                <a:cs typeface="Constantia"/>
              </a:rPr>
              <a:t>a</a:t>
            </a:r>
            <a:r>
              <a:rPr sz="2000" b="1" dirty="0">
                <a:latin typeface="Constantia"/>
                <a:cs typeface="Constantia"/>
              </a:rPr>
              <a:t>m</a:t>
            </a:r>
            <a:r>
              <a:rPr sz="2000" b="1" spc="5" dirty="0">
                <a:latin typeface="Constantia"/>
                <a:cs typeface="Constantia"/>
              </a:rPr>
              <a:t>p</a:t>
            </a:r>
            <a:r>
              <a:rPr sz="2000" b="1" spc="-10" dirty="0">
                <a:latin typeface="Constantia"/>
                <a:cs typeface="Constantia"/>
              </a:rPr>
              <a:t>l</a:t>
            </a:r>
            <a:r>
              <a:rPr sz="2000" b="1" spc="-5" dirty="0">
                <a:latin typeface="Constantia"/>
                <a:cs typeface="Constantia"/>
              </a:rPr>
              <a:t>e</a:t>
            </a:r>
            <a:r>
              <a:rPr sz="2000" b="1" dirty="0">
                <a:latin typeface="Constantia"/>
                <a:cs typeface="Constantia"/>
              </a:rPr>
              <a:t>:</a:t>
            </a:r>
            <a:r>
              <a:rPr sz="2000" b="1" spc="35" dirty="0">
                <a:latin typeface="Constantia"/>
                <a:cs typeface="Constantia"/>
              </a:rPr>
              <a:t> </a:t>
            </a:r>
            <a:r>
              <a:rPr sz="3200" spc="-5" dirty="0">
                <a:latin typeface="Constantia"/>
                <a:cs typeface="Constantia"/>
              </a:rPr>
              <a:t>S</a:t>
            </a:r>
            <a:r>
              <a:rPr sz="3200" spc="-10" dirty="0">
                <a:latin typeface="Constantia"/>
                <a:cs typeface="Constantia"/>
              </a:rPr>
              <a:t>T</a:t>
            </a:r>
            <a:r>
              <a:rPr sz="3200" dirty="0">
                <a:latin typeface="Constantia"/>
                <a:cs typeface="Constantia"/>
              </a:rPr>
              <a:t>A </a:t>
            </a:r>
            <a:r>
              <a:rPr sz="3200" spc="-10" dirty="0">
                <a:latin typeface="Constantia"/>
                <a:cs typeface="Constantia"/>
              </a:rPr>
              <a:t>200</a:t>
            </a:r>
            <a:r>
              <a:rPr sz="3200" spc="5" dirty="0">
                <a:latin typeface="Constantia"/>
                <a:cs typeface="Constantia"/>
              </a:rPr>
              <a:t>0</a:t>
            </a:r>
            <a:r>
              <a:rPr sz="1000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648969" y="327659"/>
            <a:ext cx="606488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solidFill>
                  <a:srgbClr val="562213"/>
                </a:solidFill>
                <a:latin typeface="Gill Sans MT"/>
                <a:cs typeface="Gill Sans MT"/>
              </a:rPr>
              <a:t>STA-Store accumulator</a:t>
            </a:r>
            <a:r>
              <a:rPr sz="3200" spc="-30" dirty="0">
                <a:solidFill>
                  <a:srgbClr val="562213"/>
                </a:solidFill>
                <a:latin typeface="Gill Sans MT"/>
                <a:cs typeface="Gill Sans MT"/>
              </a:rPr>
              <a:t> </a:t>
            </a:r>
            <a:r>
              <a:rPr sz="3200" spc="-5" dirty="0">
                <a:solidFill>
                  <a:srgbClr val="562213"/>
                </a:solidFill>
                <a:latin typeface="Gill Sans MT"/>
                <a:cs typeface="Gill Sans MT"/>
              </a:rPr>
              <a:t>direct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1485900" y="3022600"/>
            <a:ext cx="723900" cy="642620"/>
          </a:xfrm>
          <a:custGeom>
            <a:avLst/>
            <a:gdLst/>
            <a:ahLst/>
            <a:cxnLst/>
            <a:rect l="l" t="t" r="r" b="b"/>
            <a:pathLst>
              <a:path w="723900" h="642620">
                <a:moveTo>
                  <a:pt x="0" y="0"/>
                </a:moveTo>
                <a:lnTo>
                  <a:pt x="723900" y="0"/>
                </a:lnTo>
                <a:lnTo>
                  <a:pt x="72390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/>
          <p:nvPr/>
        </p:nvSpPr>
        <p:spPr>
          <a:xfrm>
            <a:off x="2362200" y="2997200"/>
            <a:ext cx="838200" cy="957580"/>
          </a:xfrm>
          <a:custGeom>
            <a:avLst/>
            <a:gdLst/>
            <a:ahLst/>
            <a:cxnLst/>
            <a:rect l="l" t="t" r="r" b="b"/>
            <a:pathLst>
              <a:path w="838200" h="957579">
                <a:moveTo>
                  <a:pt x="0" y="0"/>
                </a:moveTo>
                <a:lnTo>
                  <a:pt x="838200" y="0"/>
                </a:lnTo>
                <a:lnTo>
                  <a:pt x="838200" y="957580"/>
                </a:lnTo>
                <a:lnTo>
                  <a:pt x="0" y="95758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7" name="object 147"/>
          <p:cNvSpPr/>
          <p:nvPr/>
        </p:nvSpPr>
        <p:spPr>
          <a:xfrm>
            <a:off x="2362200" y="3954779"/>
            <a:ext cx="838200" cy="955040"/>
          </a:xfrm>
          <a:custGeom>
            <a:avLst/>
            <a:gdLst/>
            <a:ahLst/>
            <a:cxnLst/>
            <a:rect l="l" t="t" r="r" b="b"/>
            <a:pathLst>
              <a:path w="838200" h="955039">
                <a:moveTo>
                  <a:pt x="0" y="0"/>
                </a:moveTo>
                <a:lnTo>
                  <a:pt x="838200" y="0"/>
                </a:lnTo>
                <a:lnTo>
                  <a:pt x="838200" y="955040"/>
                </a:lnTo>
                <a:lnTo>
                  <a:pt x="0" y="95504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2362200" y="4909820"/>
            <a:ext cx="838200" cy="957580"/>
          </a:xfrm>
          <a:custGeom>
            <a:avLst/>
            <a:gdLst/>
            <a:ahLst/>
            <a:cxnLst/>
            <a:rect l="l" t="t" r="r" b="b"/>
            <a:pathLst>
              <a:path w="838200" h="957579">
                <a:moveTo>
                  <a:pt x="0" y="0"/>
                </a:moveTo>
                <a:lnTo>
                  <a:pt x="838200" y="0"/>
                </a:lnTo>
                <a:lnTo>
                  <a:pt x="838200" y="957579"/>
                </a:lnTo>
                <a:lnTo>
                  <a:pt x="0" y="957579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/>
          <p:nvPr/>
        </p:nvSpPr>
        <p:spPr>
          <a:xfrm>
            <a:off x="6019800" y="3098800"/>
            <a:ext cx="723900" cy="581660"/>
          </a:xfrm>
          <a:custGeom>
            <a:avLst/>
            <a:gdLst/>
            <a:ahLst/>
            <a:cxnLst/>
            <a:rect l="l" t="t" r="r" b="b"/>
            <a:pathLst>
              <a:path w="723900" h="581660">
                <a:moveTo>
                  <a:pt x="0" y="0"/>
                </a:moveTo>
                <a:lnTo>
                  <a:pt x="723900" y="0"/>
                </a:lnTo>
                <a:lnTo>
                  <a:pt x="723900" y="581660"/>
                </a:lnTo>
                <a:lnTo>
                  <a:pt x="0" y="58166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0" name="object 150"/>
          <p:cNvSpPr txBox="1"/>
          <p:nvPr/>
        </p:nvSpPr>
        <p:spPr>
          <a:xfrm>
            <a:off x="6109970" y="3116579"/>
            <a:ext cx="19177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Gill Sans MT"/>
                <a:cs typeface="Gill Sans MT"/>
              </a:rPr>
              <a:t>A</a:t>
            </a:r>
          </a:p>
        </p:txBody>
      </p:sp>
      <p:sp>
        <p:nvSpPr>
          <p:cNvPr id="151" name="object 151"/>
          <p:cNvSpPr/>
          <p:nvPr/>
        </p:nvSpPr>
        <p:spPr>
          <a:xfrm>
            <a:off x="6743700" y="3098800"/>
            <a:ext cx="723900" cy="581660"/>
          </a:xfrm>
          <a:custGeom>
            <a:avLst/>
            <a:gdLst/>
            <a:ahLst/>
            <a:cxnLst/>
            <a:rect l="l" t="t" r="r" b="b"/>
            <a:pathLst>
              <a:path w="723900" h="581660">
                <a:moveTo>
                  <a:pt x="0" y="0"/>
                </a:moveTo>
                <a:lnTo>
                  <a:pt x="723900" y="0"/>
                </a:lnTo>
                <a:lnTo>
                  <a:pt x="723900" y="581660"/>
                </a:lnTo>
                <a:lnTo>
                  <a:pt x="0" y="58166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 txBox="1"/>
          <p:nvPr/>
        </p:nvSpPr>
        <p:spPr>
          <a:xfrm>
            <a:off x="6833869" y="3105150"/>
            <a:ext cx="461009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Gill Sans MT"/>
                <a:cs typeface="Gill Sans MT"/>
              </a:rPr>
              <a:t>5</a:t>
            </a:r>
            <a:r>
              <a:rPr sz="2000" b="1" dirty="0">
                <a:latin typeface="Gill Sans MT"/>
                <a:cs typeface="Gill Sans MT"/>
              </a:rPr>
              <a:t>0</a:t>
            </a:r>
          </a:p>
        </p:txBody>
      </p:sp>
      <p:sp>
        <p:nvSpPr>
          <p:cNvPr id="153" name="object 153"/>
          <p:cNvSpPr/>
          <p:nvPr/>
        </p:nvSpPr>
        <p:spPr>
          <a:xfrm>
            <a:off x="7620000" y="3073400"/>
            <a:ext cx="838200" cy="932180"/>
          </a:xfrm>
          <a:custGeom>
            <a:avLst/>
            <a:gdLst/>
            <a:ahLst/>
            <a:cxnLst/>
            <a:rect l="l" t="t" r="r" b="b"/>
            <a:pathLst>
              <a:path w="838200" h="932179">
                <a:moveTo>
                  <a:pt x="0" y="0"/>
                </a:moveTo>
                <a:lnTo>
                  <a:pt x="838200" y="0"/>
                </a:lnTo>
                <a:lnTo>
                  <a:pt x="838200" y="932180"/>
                </a:lnTo>
                <a:lnTo>
                  <a:pt x="0" y="93218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/>
          <p:nvPr/>
        </p:nvSpPr>
        <p:spPr>
          <a:xfrm>
            <a:off x="7620000" y="4005579"/>
            <a:ext cx="838200" cy="929640"/>
          </a:xfrm>
          <a:custGeom>
            <a:avLst/>
            <a:gdLst/>
            <a:ahLst/>
            <a:cxnLst/>
            <a:rect l="l" t="t" r="r" b="b"/>
            <a:pathLst>
              <a:path w="838200" h="929639">
                <a:moveTo>
                  <a:pt x="0" y="0"/>
                </a:moveTo>
                <a:lnTo>
                  <a:pt x="838200" y="0"/>
                </a:lnTo>
                <a:lnTo>
                  <a:pt x="838200" y="929640"/>
                </a:lnTo>
                <a:lnTo>
                  <a:pt x="0" y="9296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 txBox="1"/>
          <p:nvPr/>
        </p:nvSpPr>
        <p:spPr>
          <a:xfrm>
            <a:off x="7620000" y="4001770"/>
            <a:ext cx="83820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Gill Sans MT"/>
                <a:cs typeface="Gill Sans MT"/>
              </a:rPr>
              <a:t>50</a:t>
            </a:r>
          </a:p>
        </p:txBody>
      </p:sp>
      <p:sp>
        <p:nvSpPr>
          <p:cNvPr id="156" name="object 156"/>
          <p:cNvSpPr/>
          <p:nvPr/>
        </p:nvSpPr>
        <p:spPr>
          <a:xfrm>
            <a:off x="7620000" y="4935220"/>
            <a:ext cx="838200" cy="932180"/>
          </a:xfrm>
          <a:custGeom>
            <a:avLst/>
            <a:gdLst/>
            <a:ahLst/>
            <a:cxnLst/>
            <a:rect l="l" t="t" r="r" b="b"/>
            <a:pathLst>
              <a:path w="838200" h="932179">
                <a:moveTo>
                  <a:pt x="0" y="0"/>
                </a:moveTo>
                <a:lnTo>
                  <a:pt x="838200" y="0"/>
                </a:lnTo>
                <a:lnTo>
                  <a:pt x="838200" y="932179"/>
                </a:lnTo>
                <a:lnTo>
                  <a:pt x="0" y="932179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 txBox="1"/>
          <p:nvPr/>
        </p:nvSpPr>
        <p:spPr>
          <a:xfrm>
            <a:off x="6151879" y="2345690"/>
            <a:ext cx="273939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8" name="object 158"/>
          <p:cNvSpPr txBox="1"/>
          <p:nvPr/>
        </p:nvSpPr>
        <p:spPr>
          <a:xfrm>
            <a:off x="916939" y="2433239"/>
            <a:ext cx="3251835" cy="1109980"/>
          </a:xfrm>
          <a:prstGeom prst="rect">
            <a:avLst/>
          </a:prstGeom>
        </p:spPr>
        <p:txBody>
          <a:bodyPr vert="horz" wrap="square" lIns="0" tIns="208915" rIns="0" bIns="0" rtlCol="0">
            <a:spAutoFit/>
          </a:bodyPr>
          <a:lstStyle/>
          <a:p>
            <a:pPr marL="304800">
              <a:lnSpc>
                <a:spcPct val="100000"/>
              </a:lnSpc>
              <a:spcBef>
                <a:spcPts val="1645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dirty="0">
              <a:latin typeface="Calibri"/>
              <a:cs typeface="Calibri"/>
            </a:endParaRPr>
          </a:p>
          <a:p>
            <a:pPr marL="89535">
              <a:lnSpc>
                <a:spcPct val="100000"/>
              </a:lnSpc>
              <a:spcBef>
                <a:spcPts val="1990"/>
              </a:spcBef>
              <a:tabLst>
                <a:tab pos="813435" algn="l"/>
              </a:tabLst>
            </a:pPr>
            <a:r>
              <a:rPr sz="2400" b="1" dirty="0">
                <a:latin typeface="Gill Sans MT"/>
                <a:cs typeface="Gill Sans MT"/>
              </a:rPr>
              <a:t>A	50</a:t>
            </a:r>
          </a:p>
        </p:txBody>
      </p:sp>
      <p:sp>
        <p:nvSpPr>
          <p:cNvPr id="159" name="object 159"/>
          <p:cNvSpPr txBox="1"/>
          <p:nvPr/>
        </p:nvSpPr>
        <p:spPr>
          <a:xfrm>
            <a:off x="4177029" y="3802379"/>
            <a:ext cx="1351915" cy="99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STA  2</a:t>
            </a:r>
            <a:r>
              <a:rPr sz="3200" b="1" spc="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3200" b="1" spc="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60" name="object 160"/>
          <p:cNvSpPr txBox="1"/>
          <p:nvPr/>
        </p:nvSpPr>
        <p:spPr>
          <a:xfrm>
            <a:off x="1449069" y="4389120"/>
            <a:ext cx="85661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61" name="object 161"/>
          <p:cNvSpPr txBox="1"/>
          <p:nvPr/>
        </p:nvSpPr>
        <p:spPr>
          <a:xfrm>
            <a:off x="6363970" y="4311650"/>
            <a:ext cx="96075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200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713740"/>
            <a:ext cx="3115310" cy="881380"/>
          </a:xfrm>
          <a:custGeom>
            <a:avLst/>
            <a:gdLst/>
            <a:ahLst/>
            <a:cxnLst/>
            <a:rect l="l" t="t" r="r" b="b"/>
            <a:pathLst>
              <a:path w="3115310" h="881380">
                <a:moveTo>
                  <a:pt x="0" y="0"/>
                </a:moveTo>
                <a:lnTo>
                  <a:pt x="3115310" y="0"/>
                </a:lnTo>
                <a:lnTo>
                  <a:pt x="3115310" y="881380"/>
                </a:lnTo>
                <a:lnTo>
                  <a:pt x="0" y="88138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572509" y="713740"/>
            <a:ext cx="4213860" cy="881380"/>
          </a:xfrm>
          <a:custGeom>
            <a:avLst/>
            <a:gdLst/>
            <a:ahLst/>
            <a:cxnLst/>
            <a:rect l="l" t="t" r="r" b="b"/>
            <a:pathLst>
              <a:path w="4213859" h="881380">
                <a:moveTo>
                  <a:pt x="0" y="0"/>
                </a:moveTo>
                <a:lnTo>
                  <a:pt x="4213860" y="0"/>
                </a:lnTo>
                <a:lnTo>
                  <a:pt x="4213860" y="881380"/>
                </a:lnTo>
                <a:lnTo>
                  <a:pt x="0" y="88138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158239" y="715009"/>
            <a:ext cx="548259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569970" algn="l"/>
              </a:tabLst>
            </a:pPr>
            <a:r>
              <a:rPr sz="2800" b="1" spc="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b="1" dirty="0">
                <a:solidFill>
                  <a:srgbClr val="FFFFFF"/>
                </a:solidFill>
                <a:latin typeface="Gill Sans MT"/>
                <a:cs typeface="Gill Sans MT"/>
              </a:rPr>
              <a:t>pc</a:t>
            </a:r>
            <a:r>
              <a:rPr sz="2800" b="1" spc="-1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b="1" dirty="0">
                <a:solidFill>
                  <a:srgbClr val="FFFFFF"/>
                </a:solidFill>
                <a:latin typeface="Gill Sans MT"/>
                <a:cs typeface="Gill Sans MT"/>
              </a:rPr>
              <a:t>de	Op</a:t>
            </a:r>
            <a:r>
              <a:rPr sz="2800" b="1" spc="10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b="1" spc="-2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and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595119"/>
            <a:ext cx="3115310" cy="1047750"/>
          </a:xfrm>
          <a:custGeom>
            <a:avLst/>
            <a:gdLst/>
            <a:ahLst/>
            <a:cxnLst/>
            <a:rect l="l" t="t" r="r" b="b"/>
            <a:pathLst>
              <a:path w="3115310" h="1047750">
                <a:moveTo>
                  <a:pt x="0" y="0"/>
                </a:moveTo>
                <a:lnTo>
                  <a:pt x="3115310" y="0"/>
                </a:lnTo>
                <a:lnTo>
                  <a:pt x="3115310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547369" y="1590040"/>
            <a:ext cx="137541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Gill Sans MT"/>
                <a:cs typeface="Gill Sans MT"/>
              </a:rPr>
              <a:t>S</a:t>
            </a:r>
            <a:r>
              <a:rPr sz="3600" spc="5" dirty="0">
                <a:latin typeface="Gill Sans MT"/>
                <a:cs typeface="Gill Sans MT"/>
              </a:rPr>
              <a:t>T</a:t>
            </a:r>
            <a:r>
              <a:rPr sz="3600" dirty="0">
                <a:latin typeface="Gill Sans MT"/>
                <a:cs typeface="Gill Sans MT"/>
              </a:rPr>
              <a:t>AX</a:t>
            </a:r>
          </a:p>
        </p:txBody>
      </p:sp>
      <p:sp>
        <p:nvSpPr>
          <p:cNvPr id="7" name="object 7"/>
          <p:cNvSpPr/>
          <p:nvPr/>
        </p:nvSpPr>
        <p:spPr>
          <a:xfrm>
            <a:off x="3572509" y="1595119"/>
            <a:ext cx="4213860" cy="1047750"/>
          </a:xfrm>
          <a:custGeom>
            <a:avLst/>
            <a:gdLst/>
            <a:ahLst/>
            <a:cxnLst/>
            <a:rect l="l" t="t" r="r" b="b"/>
            <a:pathLst>
              <a:path w="4213859" h="1047750">
                <a:moveTo>
                  <a:pt x="0" y="0"/>
                </a:moveTo>
                <a:lnTo>
                  <a:pt x="4213860" y="0"/>
                </a:lnTo>
                <a:lnTo>
                  <a:pt x="4213860" y="1047750"/>
                </a:lnTo>
                <a:lnTo>
                  <a:pt x="0" y="1047750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 txBox="1"/>
          <p:nvPr/>
        </p:nvSpPr>
        <p:spPr>
          <a:xfrm>
            <a:off x="3661409" y="1596390"/>
            <a:ext cx="1635125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Gill Sans MT"/>
                <a:cs typeface="Gill Sans MT"/>
              </a:rPr>
              <a:t>Reg.</a:t>
            </a:r>
            <a:r>
              <a:rPr sz="2800" spc="-8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pair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6569" y="3246120"/>
            <a:ext cx="7366000" cy="1550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43180" indent="-273050" algn="just">
              <a:lnSpc>
                <a:spcPct val="100000"/>
              </a:lnSpc>
              <a:spcBef>
                <a:spcPts val="100"/>
              </a:spcBef>
            </a:pPr>
            <a:r>
              <a:rPr sz="3200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415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contents of accumulator are copied into</a:t>
            </a:r>
            <a:r>
              <a:rPr sz="2000" spc="-430" dirty="0">
                <a:latin typeface="Constantia"/>
                <a:cs typeface="Constantia"/>
              </a:rPr>
              <a:t> </a:t>
            </a:r>
            <a:r>
              <a:rPr sz="2000" spc="-380" dirty="0">
                <a:latin typeface="Constantia"/>
                <a:cs typeface="Constantia"/>
              </a:rPr>
              <a:t>the  </a:t>
            </a:r>
            <a:r>
              <a:rPr sz="2000" spc="-5" dirty="0">
                <a:latin typeface="Constantia"/>
                <a:cs typeface="Constantia"/>
              </a:rPr>
              <a:t>memory location specified by </a:t>
            </a:r>
            <a:r>
              <a:rPr sz="2000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contents </a:t>
            </a:r>
            <a:r>
              <a:rPr sz="2000" dirty="0">
                <a:latin typeface="Constantia"/>
                <a:cs typeface="Constantia"/>
              </a:rPr>
              <a:t>of </a:t>
            </a:r>
            <a:r>
              <a:rPr sz="2000" spc="-5" dirty="0">
                <a:latin typeface="Constantia"/>
                <a:cs typeface="Constantia"/>
              </a:rPr>
              <a:t>the  register</a:t>
            </a:r>
            <a:r>
              <a:rPr sz="2000" spc="-2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pair.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200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b="1" spc="180" dirty="0">
                <a:latin typeface="Constantia"/>
                <a:cs typeface="Constantia"/>
              </a:rPr>
              <a:t>Example: </a:t>
            </a:r>
            <a:r>
              <a:rPr sz="2000" dirty="0">
                <a:latin typeface="Constantia"/>
                <a:cs typeface="Constantia"/>
              </a:rPr>
              <a:t>STAX</a:t>
            </a:r>
            <a:r>
              <a:rPr sz="2000" spc="-145" dirty="0">
                <a:latin typeface="Constantia"/>
                <a:cs typeface="Constantia"/>
              </a:rPr>
              <a:t> </a:t>
            </a:r>
            <a:r>
              <a:rPr sz="2000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48969" y="53340"/>
            <a:ext cx="676910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STAX-Store accumulator</a:t>
            </a:r>
            <a:r>
              <a:rPr sz="3200" spc="-40" dirty="0"/>
              <a:t> </a:t>
            </a:r>
            <a:r>
              <a:rPr sz="3200" spc="-5" dirty="0"/>
              <a:t>indirect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2660" y="505460"/>
            <a:ext cx="713359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5" dirty="0">
                <a:latin typeface="Gill Sans MT"/>
                <a:cs typeface="Gill Sans MT"/>
              </a:rPr>
              <a:t>Instruction Set of</a:t>
            </a:r>
            <a:r>
              <a:rPr sz="4300" b="1" spc="-80" dirty="0">
                <a:latin typeface="Gill Sans MT"/>
                <a:cs typeface="Gill Sans MT"/>
              </a:rPr>
              <a:t> </a:t>
            </a:r>
            <a:r>
              <a:rPr sz="4300" b="1" spc="-5" dirty="0">
                <a:latin typeface="Gill Sans MT"/>
                <a:cs typeface="Gill Sans MT"/>
              </a:rPr>
              <a:t>8085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84480" y="1398270"/>
            <a:ext cx="8575039" cy="394970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513840" marR="17780" indent="-273050">
              <a:lnSpc>
                <a:spcPct val="80000"/>
              </a:lnSpc>
              <a:spcBef>
                <a:spcPts val="750"/>
              </a:spcBef>
            </a:pPr>
            <a:r>
              <a:rPr sz="3225" spc="712" baseline="12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000" spc="475" dirty="0"/>
              <a:t>An</a:t>
            </a:r>
            <a:r>
              <a:rPr sz="2000" spc="5" dirty="0"/>
              <a:t> </a:t>
            </a:r>
            <a:r>
              <a:rPr sz="2000" spc="-5" dirty="0"/>
              <a:t>instruction</a:t>
            </a:r>
            <a:r>
              <a:rPr sz="2000" spc="15" dirty="0"/>
              <a:t> </a:t>
            </a:r>
            <a:r>
              <a:rPr sz="2000" spc="-10" dirty="0"/>
              <a:t>is</a:t>
            </a:r>
            <a:r>
              <a:rPr sz="2000" spc="15" dirty="0"/>
              <a:t> </a:t>
            </a:r>
            <a:r>
              <a:rPr sz="2000" dirty="0"/>
              <a:t>a</a:t>
            </a:r>
            <a:r>
              <a:rPr sz="2000" spc="5" dirty="0"/>
              <a:t> </a:t>
            </a:r>
            <a:r>
              <a:rPr sz="2000" spc="-5" dirty="0"/>
              <a:t>binary</a:t>
            </a:r>
            <a:r>
              <a:rPr sz="2000" spc="20" dirty="0"/>
              <a:t> </a:t>
            </a:r>
            <a:r>
              <a:rPr sz="2000" spc="-5" dirty="0"/>
              <a:t>pattern</a:t>
            </a:r>
            <a:r>
              <a:rPr sz="2000" spc="5" dirty="0"/>
              <a:t> </a:t>
            </a:r>
            <a:r>
              <a:rPr sz="2000" spc="-5" dirty="0"/>
              <a:t>designed</a:t>
            </a:r>
            <a:r>
              <a:rPr sz="2000" spc="15" dirty="0"/>
              <a:t> </a:t>
            </a:r>
            <a:r>
              <a:rPr sz="2000" spc="-5" dirty="0"/>
              <a:t>inside</a:t>
            </a:r>
            <a:r>
              <a:rPr sz="2000" spc="-680" dirty="0"/>
              <a:t> </a:t>
            </a:r>
            <a:r>
              <a:rPr sz="2000" spc="-690" dirty="0"/>
              <a:t>a  </a:t>
            </a:r>
            <a:r>
              <a:rPr sz="2000" spc="-5" dirty="0"/>
              <a:t>microprocessor </a:t>
            </a:r>
            <a:r>
              <a:rPr sz="2000" dirty="0"/>
              <a:t>to </a:t>
            </a:r>
            <a:r>
              <a:rPr sz="2000" spc="-5" dirty="0"/>
              <a:t>perform </a:t>
            </a:r>
            <a:r>
              <a:rPr sz="2000" dirty="0"/>
              <a:t>a </a:t>
            </a:r>
            <a:r>
              <a:rPr sz="2000" b="1" spc="-5" dirty="0">
                <a:latin typeface="Gill Sans MT"/>
                <a:cs typeface="Gill Sans MT"/>
              </a:rPr>
              <a:t>specific</a:t>
            </a:r>
            <a:r>
              <a:rPr sz="2000" b="1" spc="15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function.</a:t>
            </a:r>
            <a:endParaRPr sz="2000">
              <a:latin typeface="Gill Sans MT"/>
              <a:cs typeface="Gill Sans MT"/>
            </a:endParaRPr>
          </a:p>
          <a:p>
            <a:pPr marL="1513840" marR="622935" indent="-273050">
              <a:lnSpc>
                <a:spcPct val="80000"/>
              </a:lnSpc>
              <a:spcBef>
                <a:spcPts val="2400"/>
              </a:spcBef>
            </a:pPr>
            <a:r>
              <a:rPr sz="2800" spc="540" baseline="12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000" spc="360" dirty="0"/>
              <a:t>The </a:t>
            </a:r>
            <a:r>
              <a:rPr sz="2000" spc="-5" dirty="0"/>
              <a:t>entire group of instructions </a:t>
            </a:r>
            <a:r>
              <a:rPr sz="2000" dirty="0"/>
              <a:t>that a  </a:t>
            </a:r>
            <a:r>
              <a:rPr sz="2000" spc="-5" dirty="0"/>
              <a:t>microprocessor </a:t>
            </a:r>
            <a:r>
              <a:rPr sz="2000" dirty="0"/>
              <a:t>supports </a:t>
            </a:r>
            <a:r>
              <a:rPr sz="2000" spc="-5" dirty="0"/>
              <a:t>is called </a:t>
            </a:r>
            <a:r>
              <a:rPr sz="2000" b="1" i="1" spc="-10" dirty="0">
                <a:latin typeface="Gill Sans MT"/>
                <a:cs typeface="Gill Sans MT"/>
              </a:rPr>
              <a:t>Instruction  </a:t>
            </a:r>
            <a:r>
              <a:rPr sz="2000" b="1" i="1" spc="-5" dirty="0">
                <a:latin typeface="Gill Sans MT"/>
                <a:cs typeface="Gill Sans MT"/>
              </a:rPr>
              <a:t>Set</a:t>
            </a:r>
            <a:r>
              <a:rPr sz="2000" spc="-5" dirty="0"/>
              <a:t>.</a:t>
            </a:r>
            <a:endParaRPr sz="2000">
              <a:latin typeface="Gill Sans MT"/>
              <a:cs typeface="Gill Sans MT"/>
            </a:endParaRPr>
          </a:p>
          <a:p>
            <a:pPr marL="1241425">
              <a:lnSpc>
                <a:spcPct val="100000"/>
              </a:lnSpc>
              <a:spcBef>
                <a:spcPts val="1750"/>
              </a:spcBef>
            </a:pPr>
            <a:r>
              <a:rPr sz="2800" spc="434" baseline="12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000" spc="290" dirty="0"/>
              <a:t>8085 </a:t>
            </a:r>
            <a:r>
              <a:rPr sz="2000" dirty="0"/>
              <a:t>has </a:t>
            </a:r>
            <a:r>
              <a:rPr sz="2000" b="1" spc="-5" dirty="0">
                <a:latin typeface="Gill Sans MT"/>
                <a:cs typeface="Gill Sans MT"/>
              </a:rPr>
              <a:t>246</a:t>
            </a:r>
            <a:r>
              <a:rPr sz="2000" b="1" spc="-265" dirty="0">
                <a:latin typeface="Gill Sans MT"/>
                <a:cs typeface="Gill Sans MT"/>
              </a:rPr>
              <a:t> </a:t>
            </a:r>
            <a:r>
              <a:rPr sz="2000" spc="-5" dirty="0"/>
              <a:t>instructions.</a:t>
            </a:r>
            <a:endParaRPr sz="2000">
              <a:latin typeface="Gill Sans MT"/>
              <a:cs typeface="Gill Sans MT"/>
            </a:endParaRPr>
          </a:p>
          <a:p>
            <a:pPr marL="1513840" marR="203835" indent="-273050">
              <a:lnSpc>
                <a:spcPct val="80000"/>
              </a:lnSpc>
              <a:spcBef>
                <a:spcPts val="2400"/>
              </a:spcBef>
            </a:pPr>
            <a:r>
              <a:rPr sz="2800" spc="434" baseline="12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000" spc="290" dirty="0"/>
              <a:t>Each </a:t>
            </a:r>
            <a:r>
              <a:rPr sz="2000" spc="-5" dirty="0"/>
              <a:t>instruction is represented </a:t>
            </a:r>
            <a:r>
              <a:rPr sz="2000" dirty="0"/>
              <a:t>by </a:t>
            </a:r>
            <a:r>
              <a:rPr sz="2000" spc="-5" dirty="0"/>
              <a:t>an </a:t>
            </a:r>
            <a:r>
              <a:rPr sz="2000" dirty="0"/>
              <a:t>8-bit</a:t>
            </a:r>
            <a:r>
              <a:rPr sz="2000" spc="-245" dirty="0"/>
              <a:t> </a:t>
            </a:r>
            <a:r>
              <a:rPr sz="2000" spc="-235" dirty="0"/>
              <a:t>binary  </a:t>
            </a:r>
            <a:r>
              <a:rPr sz="2000" spc="-5" dirty="0"/>
              <a:t>value.</a:t>
            </a:r>
            <a:endParaRPr sz="2000">
              <a:latin typeface="Symbol"/>
              <a:cs typeface="Symbol"/>
            </a:endParaRPr>
          </a:p>
          <a:p>
            <a:pPr marL="1241425">
              <a:lnSpc>
                <a:spcPts val="2915"/>
              </a:lnSpc>
              <a:spcBef>
                <a:spcPts val="1750"/>
              </a:spcBef>
            </a:pPr>
            <a:r>
              <a:rPr sz="2800" spc="359" baseline="12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000" spc="240" dirty="0"/>
              <a:t>These </a:t>
            </a:r>
            <a:r>
              <a:rPr sz="2000" dirty="0"/>
              <a:t>8-bits </a:t>
            </a:r>
            <a:r>
              <a:rPr sz="2000" spc="-5" dirty="0"/>
              <a:t>of binary </a:t>
            </a:r>
            <a:r>
              <a:rPr sz="2000" dirty="0"/>
              <a:t>value </a:t>
            </a:r>
            <a:r>
              <a:rPr sz="2000" spc="-5" dirty="0"/>
              <a:t>is called </a:t>
            </a:r>
            <a:r>
              <a:rPr sz="2000" b="1" i="1" spc="-5" dirty="0">
                <a:latin typeface="Gill Sans MT"/>
                <a:cs typeface="Gill Sans MT"/>
              </a:rPr>
              <a:t>Op-Code</a:t>
            </a:r>
            <a:r>
              <a:rPr sz="2000" b="1" i="1" spc="-180" dirty="0">
                <a:latin typeface="Gill Sans MT"/>
                <a:cs typeface="Gill Sans MT"/>
              </a:rPr>
              <a:t> </a:t>
            </a:r>
            <a:r>
              <a:rPr sz="2000" spc="-210" dirty="0"/>
              <a:t>or</a:t>
            </a:r>
            <a:endParaRPr sz="2000">
              <a:latin typeface="Gill Sans MT"/>
              <a:cs typeface="Gill Sans MT"/>
            </a:endParaRPr>
          </a:p>
          <a:p>
            <a:pPr marL="1513840">
              <a:lnSpc>
                <a:spcPts val="2915"/>
              </a:lnSpc>
            </a:pPr>
            <a:r>
              <a:rPr sz="2000" b="1" i="1" spc="-5" dirty="0">
                <a:latin typeface="Gill Sans MT"/>
                <a:cs typeface="Gill Sans MT"/>
              </a:rPr>
              <a:t>Instruction</a:t>
            </a:r>
            <a:r>
              <a:rPr sz="2000" b="1" i="1" spc="-15" dirty="0">
                <a:latin typeface="Gill Sans MT"/>
                <a:cs typeface="Gill Sans MT"/>
              </a:rPr>
              <a:t> </a:t>
            </a:r>
            <a:r>
              <a:rPr sz="2000" b="1" i="1" dirty="0">
                <a:latin typeface="Gill Sans MT"/>
                <a:cs typeface="Gill Sans MT"/>
              </a:rPr>
              <a:t>Byte</a:t>
            </a:r>
            <a:r>
              <a:rPr sz="2000" dirty="0"/>
              <a:t>.</a:t>
            </a:r>
            <a:endParaRPr sz="2000" dirty="0">
              <a:latin typeface="Gill Sans MT"/>
              <a:cs typeface="Gill Sans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5" name="object 145"/>
          <p:cNvSpPr/>
          <p:nvPr/>
        </p:nvSpPr>
        <p:spPr>
          <a:xfrm>
            <a:off x="381000" y="3648709"/>
            <a:ext cx="2819400" cy="1209040"/>
          </a:xfrm>
          <a:custGeom>
            <a:avLst/>
            <a:gdLst/>
            <a:ahLst/>
            <a:cxnLst/>
            <a:rect l="l" t="t" r="r" b="b"/>
            <a:pathLst>
              <a:path w="2819400" h="1209039">
                <a:moveTo>
                  <a:pt x="0" y="0"/>
                </a:moveTo>
                <a:lnTo>
                  <a:pt x="2819400" y="0"/>
                </a:lnTo>
                <a:lnTo>
                  <a:pt x="2819400" y="1209039"/>
                </a:lnTo>
                <a:lnTo>
                  <a:pt x="0" y="120903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6" name="object 146"/>
          <p:cNvSpPr txBox="1"/>
          <p:nvPr/>
        </p:nvSpPr>
        <p:spPr>
          <a:xfrm>
            <a:off x="381000" y="1416050"/>
            <a:ext cx="2850515" cy="2019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4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  <a:tabLst>
                <a:tab pos="794385" algn="l"/>
                <a:tab pos="1499235" algn="l"/>
                <a:tab pos="2204085" algn="l"/>
              </a:tabLst>
            </a:pPr>
            <a:r>
              <a:rPr sz="2000" b="1" dirty="0">
                <a:latin typeface="Gill Sans MT"/>
                <a:cs typeface="Gill Sans MT"/>
              </a:rPr>
              <a:t>B	85	C	00</a:t>
            </a:r>
            <a:endParaRPr sz="2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800">
              <a:latin typeface="Times New Roman"/>
              <a:cs typeface="Times New Roman"/>
            </a:endParaRPr>
          </a:p>
          <a:p>
            <a:pPr marL="90170">
              <a:lnSpc>
                <a:spcPct val="100000"/>
              </a:lnSpc>
            </a:pPr>
            <a:r>
              <a:rPr sz="4000" b="1" spc="-5" dirty="0">
                <a:latin typeface="Gill Sans MT"/>
                <a:cs typeface="Gill Sans MT"/>
              </a:rPr>
              <a:t>A=1A</a:t>
            </a:r>
            <a:r>
              <a:rPr sz="2000" b="1" spc="-5" dirty="0">
                <a:latin typeface="Gill Sans MT"/>
                <a:cs typeface="Gill Sans MT"/>
              </a:rPr>
              <a:t>H</a:t>
            </a:r>
          </a:p>
        </p:txBody>
      </p:sp>
      <p:sp>
        <p:nvSpPr>
          <p:cNvPr id="147" name="object 147"/>
          <p:cNvSpPr txBox="1"/>
          <p:nvPr/>
        </p:nvSpPr>
        <p:spPr>
          <a:xfrm>
            <a:off x="5868670" y="1405890"/>
            <a:ext cx="235331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3735070" y="3691890"/>
            <a:ext cx="179705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STAX</a:t>
            </a:r>
            <a:r>
              <a:rPr sz="32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</a:p>
        </p:txBody>
      </p:sp>
      <p:sp>
        <p:nvSpPr>
          <p:cNvPr id="149" name="object 149"/>
          <p:cNvSpPr/>
          <p:nvPr/>
        </p:nvSpPr>
        <p:spPr>
          <a:xfrm>
            <a:off x="7663180" y="2286000"/>
            <a:ext cx="1051560" cy="932180"/>
          </a:xfrm>
          <a:custGeom>
            <a:avLst/>
            <a:gdLst/>
            <a:ahLst/>
            <a:cxnLst/>
            <a:rect l="l" t="t" r="r" b="b"/>
            <a:pathLst>
              <a:path w="1051559" h="932180">
                <a:moveTo>
                  <a:pt x="0" y="0"/>
                </a:moveTo>
                <a:lnTo>
                  <a:pt x="1051560" y="0"/>
                </a:lnTo>
                <a:lnTo>
                  <a:pt x="1051560" y="932179"/>
                </a:lnTo>
                <a:lnTo>
                  <a:pt x="0" y="932179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0" name="object 150"/>
          <p:cNvSpPr/>
          <p:nvPr/>
        </p:nvSpPr>
        <p:spPr>
          <a:xfrm>
            <a:off x="7663180" y="3218179"/>
            <a:ext cx="1051560" cy="929640"/>
          </a:xfrm>
          <a:custGeom>
            <a:avLst/>
            <a:gdLst/>
            <a:ahLst/>
            <a:cxnLst/>
            <a:rect l="l" t="t" r="r" b="b"/>
            <a:pathLst>
              <a:path w="1051559" h="929639">
                <a:moveTo>
                  <a:pt x="0" y="0"/>
                </a:moveTo>
                <a:lnTo>
                  <a:pt x="1051560" y="0"/>
                </a:lnTo>
                <a:lnTo>
                  <a:pt x="1051560" y="929640"/>
                </a:lnTo>
                <a:lnTo>
                  <a:pt x="0" y="9296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1" name="object 151"/>
          <p:cNvSpPr txBox="1"/>
          <p:nvPr/>
        </p:nvSpPr>
        <p:spPr>
          <a:xfrm>
            <a:off x="7663180" y="3215639"/>
            <a:ext cx="105156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Gill Sans MT"/>
                <a:cs typeface="Gill Sans MT"/>
              </a:rPr>
              <a:t>1A</a:t>
            </a:r>
          </a:p>
        </p:txBody>
      </p:sp>
      <p:sp>
        <p:nvSpPr>
          <p:cNvPr id="152" name="object 152"/>
          <p:cNvSpPr/>
          <p:nvPr/>
        </p:nvSpPr>
        <p:spPr>
          <a:xfrm>
            <a:off x="7663180" y="4147820"/>
            <a:ext cx="1051560" cy="932180"/>
          </a:xfrm>
          <a:custGeom>
            <a:avLst/>
            <a:gdLst/>
            <a:ahLst/>
            <a:cxnLst/>
            <a:rect l="l" t="t" r="r" b="b"/>
            <a:pathLst>
              <a:path w="1051559" h="932179">
                <a:moveTo>
                  <a:pt x="0" y="0"/>
                </a:moveTo>
                <a:lnTo>
                  <a:pt x="1051560" y="0"/>
                </a:lnTo>
                <a:lnTo>
                  <a:pt x="1051560" y="932179"/>
                </a:lnTo>
                <a:lnTo>
                  <a:pt x="0" y="93217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3" name="object 153"/>
          <p:cNvSpPr txBox="1"/>
          <p:nvPr/>
        </p:nvSpPr>
        <p:spPr>
          <a:xfrm>
            <a:off x="6149340" y="3248660"/>
            <a:ext cx="120015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857250"/>
            <a:ext cx="3239770" cy="518159"/>
          </a:xfrm>
          <a:custGeom>
            <a:avLst/>
            <a:gdLst/>
            <a:ahLst/>
            <a:cxnLst/>
            <a:rect l="l" t="t" r="r" b="b"/>
            <a:pathLst>
              <a:path w="3239770" h="518159">
                <a:moveTo>
                  <a:pt x="0" y="0"/>
                </a:moveTo>
                <a:lnTo>
                  <a:pt x="3239770" y="0"/>
                </a:lnTo>
                <a:lnTo>
                  <a:pt x="3239770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696970" y="857250"/>
            <a:ext cx="3803650" cy="518159"/>
          </a:xfrm>
          <a:custGeom>
            <a:avLst/>
            <a:gdLst/>
            <a:ahLst/>
            <a:cxnLst/>
            <a:rect l="l" t="t" r="r" b="b"/>
            <a:pathLst>
              <a:path w="3803650" h="518159">
                <a:moveTo>
                  <a:pt x="0" y="0"/>
                </a:moveTo>
                <a:lnTo>
                  <a:pt x="3803650" y="0"/>
                </a:lnTo>
                <a:lnTo>
                  <a:pt x="3803650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/>
          <p:nvPr/>
        </p:nvSpPr>
        <p:spPr>
          <a:xfrm>
            <a:off x="457200" y="1375410"/>
            <a:ext cx="3239770" cy="923290"/>
          </a:xfrm>
          <a:custGeom>
            <a:avLst/>
            <a:gdLst/>
            <a:ahLst/>
            <a:cxnLst/>
            <a:rect l="l" t="t" r="r" b="b"/>
            <a:pathLst>
              <a:path w="3239770" h="923289">
                <a:moveTo>
                  <a:pt x="0" y="0"/>
                </a:moveTo>
                <a:lnTo>
                  <a:pt x="3239770" y="0"/>
                </a:lnTo>
                <a:lnTo>
                  <a:pt x="3239770" y="923289"/>
                </a:lnTo>
                <a:lnTo>
                  <a:pt x="0" y="92328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3696970" y="1375410"/>
            <a:ext cx="3803650" cy="923290"/>
          </a:xfrm>
          <a:custGeom>
            <a:avLst/>
            <a:gdLst/>
            <a:ahLst/>
            <a:cxnLst/>
            <a:rect l="l" t="t" r="r" b="b"/>
            <a:pathLst>
              <a:path w="3803650" h="923289">
                <a:moveTo>
                  <a:pt x="0" y="0"/>
                </a:moveTo>
                <a:lnTo>
                  <a:pt x="3803650" y="0"/>
                </a:lnTo>
                <a:lnTo>
                  <a:pt x="3803650" y="923289"/>
                </a:lnTo>
                <a:lnTo>
                  <a:pt x="0" y="92328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789305" y="1008936"/>
            <a:ext cx="5815330" cy="762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875030">
              <a:lnSpc>
                <a:spcPct val="122000"/>
              </a:lnSpc>
              <a:spcBef>
                <a:spcPts val="100"/>
              </a:spcBef>
              <a:tabLst>
                <a:tab pos="3251835" algn="l"/>
                <a:tab pos="4324985" algn="l"/>
              </a:tabLst>
            </a:pP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od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e		O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d  </a:t>
            </a:r>
            <a:r>
              <a:rPr sz="2000" b="1" spc="-5" dirty="0">
                <a:latin typeface="Gill Sans MT"/>
                <a:cs typeface="Gill Sans MT"/>
              </a:rPr>
              <a:t>SHLD	16-bit</a:t>
            </a:r>
            <a:r>
              <a:rPr sz="2000" b="1" spc="-25" dirty="0">
                <a:latin typeface="Gill Sans MT"/>
                <a:cs typeface="Gill Sans MT"/>
              </a:rPr>
              <a:t> </a:t>
            </a:r>
            <a:r>
              <a:rPr sz="2000" b="1" spc="-5" dirty="0">
                <a:latin typeface="Gill Sans MT"/>
                <a:cs typeface="Gill Sans MT"/>
              </a:rPr>
              <a:t>address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3869" y="3246120"/>
            <a:ext cx="7614284" cy="22009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marR="113665" indent="-273050">
              <a:lnSpc>
                <a:spcPct val="100000"/>
              </a:lnSpc>
              <a:spcBef>
                <a:spcPts val="100"/>
              </a:spcBef>
            </a:pPr>
            <a:r>
              <a:rPr sz="3200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415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contents of register </a:t>
            </a:r>
            <a:r>
              <a:rPr sz="2000" dirty="0">
                <a:latin typeface="Constantia"/>
                <a:cs typeface="Constantia"/>
              </a:rPr>
              <a:t>L are </a:t>
            </a:r>
            <a:r>
              <a:rPr sz="2000" spc="-5" dirty="0">
                <a:latin typeface="Constantia"/>
                <a:cs typeface="Constantia"/>
              </a:rPr>
              <a:t>stored into</a:t>
            </a:r>
            <a:r>
              <a:rPr sz="2000" spc="-445" dirty="0">
                <a:latin typeface="Constantia"/>
                <a:cs typeface="Constantia"/>
              </a:rPr>
              <a:t> </a:t>
            </a:r>
            <a:r>
              <a:rPr sz="2000" spc="-270" dirty="0">
                <a:latin typeface="Constantia"/>
                <a:cs typeface="Constantia"/>
              </a:rPr>
              <a:t>memory  </a:t>
            </a:r>
            <a:r>
              <a:rPr sz="2000" spc="-5" dirty="0">
                <a:latin typeface="Constantia"/>
                <a:cs typeface="Constantia"/>
              </a:rPr>
              <a:t>location specified by the 16-bit</a:t>
            </a:r>
            <a:r>
              <a:rPr sz="2000" spc="-10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address.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>
              <a:latin typeface="Times New Roman"/>
              <a:cs typeface="Times New Roman"/>
            </a:endParaRPr>
          </a:p>
          <a:p>
            <a:pPr marL="335915" marR="55880" indent="-273050">
              <a:lnSpc>
                <a:spcPct val="100000"/>
              </a:lnSpc>
            </a:pPr>
            <a:r>
              <a:rPr sz="3200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415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contents of register </a:t>
            </a:r>
            <a:r>
              <a:rPr sz="2000" dirty="0">
                <a:latin typeface="Constantia"/>
                <a:cs typeface="Constantia"/>
              </a:rPr>
              <a:t>H </a:t>
            </a:r>
            <a:r>
              <a:rPr sz="2000" spc="-5" dirty="0">
                <a:latin typeface="Constantia"/>
                <a:cs typeface="Constantia"/>
              </a:rPr>
              <a:t>are stored into the</a:t>
            </a:r>
            <a:r>
              <a:rPr sz="2000" spc="-425" dirty="0">
                <a:latin typeface="Constantia"/>
                <a:cs typeface="Constantia"/>
              </a:rPr>
              <a:t> </a:t>
            </a:r>
            <a:r>
              <a:rPr sz="2000" spc="-400" dirty="0">
                <a:latin typeface="Constantia"/>
                <a:cs typeface="Constantia"/>
              </a:rPr>
              <a:t>next  </a:t>
            </a:r>
            <a:r>
              <a:rPr sz="2000" spc="-5" dirty="0">
                <a:latin typeface="Constantia"/>
                <a:cs typeface="Constantia"/>
              </a:rPr>
              <a:t>memory</a:t>
            </a:r>
            <a:r>
              <a:rPr sz="2000" spc="-25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location.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3200" spc="270" baseline="12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b="1" spc="180" dirty="0">
                <a:latin typeface="Constantia"/>
                <a:cs typeface="Constantia"/>
              </a:rPr>
              <a:t>Example: </a:t>
            </a:r>
            <a:r>
              <a:rPr sz="2400" dirty="0">
                <a:latin typeface="Times New Roman"/>
                <a:cs typeface="Times New Roman"/>
              </a:rPr>
              <a:t>SHLD</a:t>
            </a:r>
            <a:r>
              <a:rPr sz="2400" spc="-14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2550</a:t>
            </a:r>
            <a:r>
              <a:rPr sz="1200" spc="5" dirty="0"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8969" y="53340"/>
            <a:ext cx="739140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SHLD-Store </a:t>
            </a:r>
            <a:r>
              <a:rPr sz="3200" dirty="0"/>
              <a:t>H and L </a:t>
            </a:r>
            <a:r>
              <a:rPr sz="3200" spc="-5" dirty="0"/>
              <a:t>registers</a:t>
            </a:r>
            <a:r>
              <a:rPr sz="3200" spc="-80" dirty="0"/>
              <a:t> </a:t>
            </a:r>
            <a:r>
              <a:rPr sz="3200" spc="-5" dirty="0"/>
              <a:t>direct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graphicFrame>
        <p:nvGraphicFramePr>
          <p:cNvPr id="145" name="object 145"/>
          <p:cNvGraphicFramePr>
            <a:graphicFrameLocks noGrp="1"/>
          </p:cNvGraphicFramePr>
          <p:nvPr/>
        </p:nvGraphicFramePr>
        <p:xfrm>
          <a:off x="381000" y="2438400"/>
          <a:ext cx="2819400" cy="28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7800">
                <a:tc gridSpan="4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1499235" algn="l"/>
                        </a:tabLst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D	E</a:t>
                      </a:r>
                    </a:p>
                  </a:txBody>
                  <a:tcPr marL="0" marR="0" marT="15240" marB="0">
                    <a:solidFill>
                      <a:srgbClr val="3790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H</a:t>
                      </a:r>
                    </a:p>
                  </a:txBody>
                  <a:tcPr marL="0" marR="0" marT="1524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70</a:t>
                      </a:r>
                    </a:p>
                  </a:txBody>
                  <a:tcPr marL="0" marR="0" marT="1524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L</a:t>
                      </a:r>
                    </a:p>
                  </a:txBody>
                  <a:tcPr marL="0" marR="0" marT="1524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80</a:t>
                      </a:r>
                    </a:p>
                  </a:txBody>
                  <a:tcPr marL="0" marR="0" marT="1524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6" name="object 146"/>
          <p:cNvSpPr txBox="1"/>
          <p:nvPr/>
        </p:nvSpPr>
        <p:spPr>
          <a:xfrm>
            <a:off x="685800" y="1416050"/>
            <a:ext cx="254571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7" name="object 147"/>
          <p:cNvSpPr txBox="1"/>
          <p:nvPr/>
        </p:nvSpPr>
        <p:spPr>
          <a:xfrm>
            <a:off x="5868670" y="1405890"/>
            <a:ext cx="235331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3735070" y="3690620"/>
            <a:ext cx="1337945" cy="99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3200" b="1" spc="-10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3200" b="1" spc="-5" dirty="0">
                <a:solidFill>
                  <a:srgbClr val="FFFFFF"/>
                </a:solidFill>
                <a:latin typeface="Calibri"/>
                <a:cs typeface="Calibri"/>
              </a:rPr>
              <a:t>LD  8500</a:t>
            </a:r>
          </a:p>
        </p:txBody>
      </p:sp>
      <p:sp>
        <p:nvSpPr>
          <p:cNvPr id="149" name="object 149"/>
          <p:cNvSpPr/>
          <p:nvPr/>
        </p:nvSpPr>
        <p:spPr>
          <a:xfrm>
            <a:off x="7663180" y="3218179"/>
            <a:ext cx="838200" cy="929640"/>
          </a:xfrm>
          <a:custGeom>
            <a:avLst/>
            <a:gdLst/>
            <a:ahLst/>
            <a:cxnLst/>
            <a:rect l="l" t="t" r="r" b="b"/>
            <a:pathLst>
              <a:path w="838200" h="929639">
                <a:moveTo>
                  <a:pt x="0" y="0"/>
                </a:moveTo>
                <a:lnTo>
                  <a:pt x="838200" y="0"/>
                </a:lnTo>
                <a:lnTo>
                  <a:pt x="838200" y="929640"/>
                </a:lnTo>
                <a:lnTo>
                  <a:pt x="0" y="9296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0" name="object 150"/>
          <p:cNvSpPr/>
          <p:nvPr/>
        </p:nvSpPr>
        <p:spPr>
          <a:xfrm>
            <a:off x="7663180" y="4147820"/>
            <a:ext cx="838200" cy="932180"/>
          </a:xfrm>
          <a:custGeom>
            <a:avLst/>
            <a:gdLst/>
            <a:ahLst/>
            <a:cxnLst/>
            <a:rect l="l" t="t" r="r" b="b"/>
            <a:pathLst>
              <a:path w="838200" h="932179">
                <a:moveTo>
                  <a:pt x="0" y="0"/>
                </a:moveTo>
                <a:lnTo>
                  <a:pt x="838200" y="0"/>
                </a:lnTo>
                <a:lnTo>
                  <a:pt x="838200" y="932179"/>
                </a:lnTo>
                <a:lnTo>
                  <a:pt x="0" y="93217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1" name="object 151"/>
          <p:cNvSpPr txBox="1"/>
          <p:nvPr/>
        </p:nvSpPr>
        <p:spPr>
          <a:xfrm>
            <a:off x="7663180" y="2895600"/>
            <a:ext cx="838200" cy="1394460"/>
          </a:xfrm>
          <a:prstGeom prst="rect">
            <a:avLst/>
          </a:prstGeom>
        </p:spPr>
        <p:txBody>
          <a:bodyPr vert="horz" wrap="square" lIns="0" tIns="33274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620"/>
              </a:spcBef>
            </a:pPr>
            <a:r>
              <a:rPr sz="2400" b="1" dirty="0">
                <a:latin typeface="Gill Sans MT"/>
                <a:cs typeface="Gill Sans MT"/>
              </a:rPr>
              <a:t>80</a:t>
            </a:r>
            <a:endParaRPr sz="2400">
              <a:latin typeface="Gill Sans MT"/>
              <a:cs typeface="Gill Sans MT"/>
            </a:endParaRPr>
          </a:p>
          <a:p>
            <a:pPr marL="90170">
              <a:lnSpc>
                <a:spcPct val="100000"/>
              </a:lnSpc>
              <a:spcBef>
                <a:spcPts val="2520"/>
              </a:spcBef>
            </a:pPr>
            <a:r>
              <a:rPr sz="2400" b="1" dirty="0">
                <a:latin typeface="Gill Sans MT"/>
                <a:cs typeface="Gill Sans MT"/>
              </a:rPr>
              <a:t>70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6358890" y="3248660"/>
            <a:ext cx="96075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850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53" name="object 153"/>
          <p:cNvSpPr txBox="1"/>
          <p:nvPr/>
        </p:nvSpPr>
        <p:spPr>
          <a:xfrm>
            <a:off x="6363970" y="4235450"/>
            <a:ext cx="96075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850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286510"/>
            <a:ext cx="3535679" cy="713740"/>
          </a:xfrm>
          <a:custGeom>
            <a:avLst/>
            <a:gdLst/>
            <a:ahLst/>
            <a:cxnLst/>
            <a:rect l="l" t="t" r="r" b="b"/>
            <a:pathLst>
              <a:path w="3535679" h="713739">
                <a:moveTo>
                  <a:pt x="0" y="0"/>
                </a:moveTo>
                <a:lnTo>
                  <a:pt x="3535679" y="0"/>
                </a:lnTo>
                <a:lnTo>
                  <a:pt x="3535679" y="713739"/>
                </a:lnTo>
                <a:lnTo>
                  <a:pt x="0" y="713739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92879" y="1286510"/>
            <a:ext cx="4151629" cy="713740"/>
          </a:xfrm>
          <a:custGeom>
            <a:avLst/>
            <a:gdLst/>
            <a:ahLst/>
            <a:cxnLst/>
            <a:rect l="l" t="t" r="r" b="b"/>
            <a:pathLst>
              <a:path w="4151629" h="713739">
                <a:moveTo>
                  <a:pt x="0" y="0"/>
                </a:moveTo>
                <a:lnTo>
                  <a:pt x="4151629" y="0"/>
                </a:lnTo>
                <a:lnTo>
                  <a:pt x="4151629" y="713739"/>
                </a:lnTo>
                <a:lnTo>
                  <a:pt x="0" y="713739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57200" y="2000250"/>
            <a:ext cx="3535679" cy="715010"/>
          </a:xfrm>
          <a:custGeom>
            <a:avLst/>
            <a:gdLst/>
            <a:ahLst/>
            <a:cxnLst/>
            <a:rect l="l" t="t" r="r" b="b"/>
            <a:pathLst>
              <a:path w="3535679" h="715010">
                <a:moveTo>
                  <a:pt x="0" y="0"/>
                </a:moveTo>
                <a:lnTo>
                  <a:pt x="3535679" y="0"/>
                </a:lnTo>
                <a:lnTo>
                  <a:pt x="3535679" y="715010"/>
                </a:lnTo>
                <a:lnTo>
                  <a:pt x="0" y="715010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992879" y="2000250"/>
            <a:ext cx="4151629" cy="715010"/>
          </a:xfrm>
          <a:custGeom>
            <a:avLst/>
            <a:gdLst/>
            <a:ahLst/>
            <a:cxnLst/>
            <a:rect l="l" t="t" r="r" b="b"/>
            <a:pathLst>
              <a:path w="4151629" h="715010">
                <a:moveTo>
                  <a:pt x="0" y="0"/>
                </a:moveTo>
                <a:lnTo>
                  <a:pt x="4151629" y="0"/>
                </a:lnTo>
                <a:lnTo>
                  <a:pt x="4151629" y="715010"/>
                </a:lnTo>
                <a:lnTo>
                  <a:pt x="0" y="715010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3869" y="1176019"/>
            <a:ext cx="7580630" cy="4837430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805180">
              <a:lnSpc>
                <a:spcPct val="100000"/>
              </a:lnSpc>
              <a:spcBef>
                <a:spcPts val="930"/>
              </a:spcBef>
              <a:tabLst>
                <a:tab pos="4529455" algn="l"/>
              </a:tabLst>
            </a:pPr>
            <a:r>
              <a:rPr sz="4000" b="1" spc="-5" dirty="0">
                <a:solidFill>
                  <a:srgbClr val="FFFFFF"/>
                </a:solidFill>
                <a:latin typeface="Gill Sans MT"/>
                <a:cs typeface="Gill Sans MT"/>
              </a:rPr>
              <a:t>Opcode	Operand</a:t>
            </a:r>
            <a:endParaRPr sz="4000">
              <a:latin typeface="Gill Sans MT"/>
              <a:cs typeface="Gill Sans MT"/>
            </a:endParaRPr>
          </a:p>
          <a:p>
            <a:pPr marL="63500">
              <a:lnSpc>
                <a:spcPct val="100000"/>
              </a:lnSpc>
              <a:spcBef>
                <a:spcPts val="830"/>
              </a:spcBef>
              <a:tabLst>
                <a:tab pos="4448175" algn="l"/>
              </a:tabLst>
            </a:pPr>
            <a:r>
              <a:rPr sz="4000" spc="-5" dirty="0">
                <a:latin typeface="Gill Sans MT"/>
                <a:cs typeface="Gill Sans MT"/>
              </a:rPr>
              <a:t>XCHG	None</a:t>
            </a:r>
            <a:endParaRPr sz="40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Times New Roman"/>
              <a:cs typeface="Times New Roman"/>
            </a:endParaRPr>
          </a:p>
          <a:p>
            <a:pPr marL="335915" marR="43180" indent="-273050">
              <a:lnSpc>
                <a:spcPct val="100000"/>
              </a:lnSpc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contents of register </a:t>
            </a:r>
            <a:r>
              <a:rPr sz="2600" dirty="0">
                <a:latin typeface="Constantia"/>
                <a:cs typeface="Constantia"/>
              </a:rPr>
              <a:t>H </a:t>
            </a:r>
            <a:r>
              <a:rPr sz="2600" spc="-5" dirty="0">
                <a:latin typeface="Constantia"/>
                <a:cs typeface="Constantia"/>
              </a:rPr>
              <a:t>are exchanged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445" dirty="0">
                <a:latin typeface="Constantia"/>
                <a:cs typeface="Constantia"/>
              </a:rPr>
              <a:t> </a:t>
            </a:r>
            <a:r>
              <a:rPr sz="2600" spc="-530" dirty="0">
                <a:latin typeface="Constantia"/>
                <a:cs typeface="Constantia"/>
              </a:rPr>
              <a:t>the  </a:t>
            </a:r>
            <a:r>
              <a:rPr sz="2600" spc="-5" dirty="0">
                <a:latin typeface="Constantia"/>
                <a:cs typeface="Constantia"/>
              </a:rPr>
              <a:t>contents of register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50">
              <a:latin typeface="Times New Roman"/>
              <a:cs typeface="Times New Roman"/>
            </a:endParaRPr>
          </a:p>
          <a:p>
            <a:pPr marL="335915" marR="121920" indent="-273050">
              <a:lnSpc>
                <a:spcPct val="100000"/>
              </a:lnSpc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contents of register </a:t>
            </a:r>
            <a:r>
              <a:rPr sz="2600" dirty="0">
                <a:latin typeface="Constantia"/>
                <a:cs typeface="Constantia"/>
              </a:rPr>
              <a:t>L are </a:t>
            </a:r>
            <a:r>
              <a:rPr sz="2600" spc="-5" dirty="0">
                <a:latin typeface="Constantia"/>
                <a:cs typeface="Constantia"/>
              </a:rPr>
              <a:t>exchanged </a:t>
            </a:r>
            <a:r>
              <a:rPr sz="2600" dirty="0">
                <a:latin typeface="Constantia"/>
                <a:cs typeface="Constantia"/>
              </a:rPr>
              <a:t>with</a:t>
            </a:r>
            <a:r>
              <a:rPr sz="2600" spc="-459" dirty="0">
                <a:latin typeface="Constantia"/>
                <a:cs typeface="Constantia"/>
              </a:rPr>
              <a:t> </a:t>
            </a:r>
            <a:r>
              <a:rPr sz="2600" spc="-535" dirty="0">
                <a:latin typeface="Constantia"/>
                <a:cs typeface="Constantia"/>
              </a:rPr>
              <a:t>the  </a:t>
            </a:r>
            <a:r>
              <a:rPr sz="2600" spc="-5" dirty="0">
                <a:latin typeface="Constantia"/>
                <a:cs typeface="Constantia"/>
              </a:rPr>
              <a:t>contents of register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E.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0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3675" spc="270" baseline="16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Constantia"/>
                <a:cs typeface="Constantia"/>
              </a:rPr>
              <a:t>Example:</a:t>
            </a:r>
            <a:r>
              <a:rPr sz="2600" b="1" spc="30" dirty="0">
                <a:latin typeface="Constantia"/>
                <a:cs typeface="Constantia"/>
              </a:rPr>
              <a:t> </a:t>
            </a:r>
            <a:r>
              <a:rPr sz="3600" spc="-5" dirty="0">
                <a:latin typeface="Constantia"/>
                <a:cs typeface="Constantia"/>
              </a:rPr>
              <a:t>XCHG</a:t>
            </a:r>
            <a:endParaRPr sz="3600">
              <a:latin typeface="Constantia"/>
              <a:cs typeface="Constanti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969" y="53340"/>
            <a:ext cx="7969884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/>
              <a:t>XCHG-Exchange </a:t>
            </a:r>
            <a:r>
              <a:rPr sz="3900" dirty="0"/>
              <a:t>H and L </a:t>
            </a:r>
            <a:r>
              <a:rPr sz="3900" spc="-5" dirty="0"/>
              <a:t>with </a:t>
            </a:r>
            <a:r>
              <a:rPr sz="3900" dirty="0"/>
              <a:t>D and</a:t>
            </a:r>
            <a:r>
              <a:rPr sz="3900" spc="-55" dirty="0"/>
              <a:t> </a:t>
            </a:r>
            <a:r>
              <a:rPr sz="3900" dirty="0"/>
              <a:t>E</a:t>
            </a:r>
            <a:endParaRPr sz="3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145" name="object 145"/>
          <p:cNvGraphicFramePr>
            <a:graphicFrameLocks noGrp="1"/>
          </p:cNvGraphicFramePr>
          <p:nvPr/>
        </p:nvGraphicFramePr>
        <p:xfrm>
          <a:off x="966469" y="2438400"/>
          <a:ext cx="2820035" cy="28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330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4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23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3600" b="1" dirty="0">
                          <a:latin typeface="Gill Sans MT"/>
                          <a:cs typeface="Gill Sans MT"/>
                        </a:rPr>
                        <a:t>D</a:t>
                      </a:r>
                      <a:endParaRPr sz="3600">
                        <a:latin typeface="Gill Sans MT"/>
                        <a:cs typeface="Gill Sans MT"/>
                      </a:endParaRPr>
                    </a:p>
                  </a:txBody>
                  <a:tcPr marL="0" marR="0" marT="15240" marB="0">
                    <a:solidFill>
                      <a:srgbClr val="3790A6"/>
                    </a:solidFill>
                  </a:tcPr>
                </a:tc>
                <a:tc>
                  <a:txBody>
                    <a:bodyPr/>
                    <a:lstStyle/>
                    <a:p>
                      <a:pPr marR="37465" algn="ctr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704215" algn="l"/>
                        </a:tabLst>
                      </a:pPr>
                      <a:r>
                        <a:rPr sz="3600" b="1" dirty="0">
                          <a:latin typeface="Gill Sans MT"/>
                          <a:cs typeface="Gill Sans MT"/>
                        </a:rPr>
                        <a:t>20	E</a:t>
                      </a:r>
                      <a:endParaRPr sz="3600">
                        <a:latin typeface="Gill Sans MT"/>
                        <a:cs typeface="Gill Sans MT"/>
                      </a:endParaRPr>
                    </a:p>
                  </a:txBody>
                  <a:tcPr marL="0" marR="0" marT="15240" marB="0">
                    <a:solidFill>
                      <a:srgbClr val="3790A6"/>
                    </a:solidFill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3600" b="1" dirty="0">
                          <a:latin typeface="Gill Sans MT"/>
                          <a:cs typeface="Gill Sans MT"/>
                        </a:rPr>
                        <a:t>40</a:t>
                      </a:r>
                      <a:endParaRPr sz="3600">
                        <a:latin typeface="Gill Sans MT"/>
                        <a:cs typeface="Gill Sans MT"/>
                      </a:endParaRPr>
                    </a:p>
                  </a:txBody>
                  <a:tcPr marL="0" marR="0" marT="15240" marB="0">
                    <a:solidFill>
                      <a:srgbClr val="379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3600" b="1" dirty="0">
                          <a:latin typeface="Gill Sans MT"/>
                          <a:cs typeface="Gill Sans MT"/>
                        </a:rPr>
                        <a:t>H</a:t>
                      </a:r>
                      <a:endParaRPr sz="3600">
                        <a:latin typeface="Gill Sans MT"/>
                        <a:cs typeface="Gill Sans MT"/>
                      </a:endParaRPr>
                    </a:p>
                  </a:txBody>
                  <a:tcPr marL="0" marR="0" marT="1524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R="46355" algn="ctr">
                        <a:lnSpc>
                          <a:spcPct val="100000"/>
                        </a:lnSpc>
                        <a:spcBef>
                          <a:spcPts val="120"/>
                        </a:spcBef>
                        <a:tabLst>
                          <a:tab pos="704215" algn="l"/>
                        </a:tabLst>
                      </a:pPr>
                      <a:r>
                        <a:rPr sz="3600" b="1" dirty="0">
                          <a:latin typeface="Gill Sans MT"/>
                          <a:cs typeface="Gill Sans MT"/>
                        </a:rPr>
                        <a:t>70	L</a:t>
                      </a:r>
                      <a:endParaRPr sz="3600">
                        <a:latin typeface="Gill Sans MT"/>
                        <a:cs typeface="Gill Sans MT"/>
                      </a:endParaRPr>
                    </a:p>
                  </a:txBody>
                  <a:tcPr marL="0" marR="0" marT="1524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R="102235" algn="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sz="3600" b="1" dirty="0">
                          <a:latin typeface="Gill Sans MT"/>
                          <a:cs typeface="Gill Sans MT"/>
                        </a:rPr>
                        <a:t>80</a:t>
                      </a:r>
                      <a:endParaRPr sz="3600">
                        <a:latin typeface="Gill Sans MT"/>
                        <a:cs typeface="Gill Sans MT"/>
                      </a:endParaRPr>
                    </a:p>
                  </a:txBody>
                  <a:tcPr marL="0" marR="0" marT="15240" marB="0">
                    <a:solidFill>
                      <a:srgbClr val="CD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6" name="object 146"/>
          <p:cNvGraphicFramePr>
            <a:graphicFrameLocks noGrp="1"/>
          </p:cNvGraphicFramePr>
          <p:nvPr/>
        </p:nvGraphicFramePr>
        <p:xfrm>
          <a:off x="6186170" y="2438400"/>
          <a:ext cx="2743835" cy="281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26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0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905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9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97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200" b="1" dirty="0">
                          <a:latin typeface="Gill Sans MT"/>
                          <a:cs typeface="Gill Sans MT"/>
                        </a:rPr>
                        <a:t>D</a:t>
                      </a:r>
                      <a:endParaRPr sz="3200">
                        <a:latin typeface="Gill Sans MT"/>
                        <a:cs typeface="Gill Sans MT"/>
                      </a:endParaRPr>
                    </a:p>
                  </a:txBody>
                  <a:tcPr marL="0" marR="0" marT="17780" marB="0">
                    <a:solidFill>
                      <a:srgbClr val="3790A6"/>
                    </a:solidFill>
                  </a:tcPr>
                </a:tc>
                <a:tc>
                  <a:txBody>
                    <a:bodyPr/>
                    <a:lstStyle/>
                    <a:p>
                      <a:pPr marR="11049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200" b="1" dirty="0">
                          <a:latin typeface="Gill Sans MT"/>
                          <a:cs typeface="Gill Sans MT"/>
                        </a:rPr>
                        <a:t>70</a:t>
                      </a:r>
                      <a:endParaRPr sz="3200">
                        <a:latin typeface="Gill Sans MT"/>
                        <a:cs typeface="Gill Sans MT"/>
                      </a:endParaRPr>
                    </a:p>
                  </a:txBody>
                  <a:tcPr marL="0" marR="0" marT="17780" marB="0">
                    <a:solidFill>
                      <a:srgbClr val="3790A6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200" b="1" dirty="0">
                          <a:latin typeface="Gill Sans MT"/>
                          <a:cs typeface="Gill Sans MT"/>
                        </a:rPr>
                        <a:t>E</a:t>
                      </a:r>
                      <a:endParaRPr sz="3200">
                        <a:latin typeface="Gill Sans MT"/>
                        <a:cs typeface="Gill Sans MT"/>
                      </a:endParaRPr>
                    </a:p>
                  </a:txBody>
                  <a:tcPr marL="0" marR="0" marT="17780" marB="0">
                    <a:solidFill>
                      <a:srgbClr val="3790A6"/>
                    </a:solidFill>
                  </a:tcPr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200" b="1" dirty="0">
                          <a:latin typeface="Gill Sans MT"/>
                          <a:cs typeface="Gill Sans MT"/>
                        </a:rPr>
                        <a:t>80</a:t>
                      </a:r>
                      <a:endParaRPr sz="3200">
                        <a:latin typeface="Gill Sans MT"/>
                        <a:cs typeface="Gill Sans MT"/>
                      </a:endParaRPr>
                    </a:p>
                  </a:txBody>
                  <a:tcPr marL="0" marR="0" marT="17780" marB="0">
                    <a:solidFill>
                      <a:srgbClr val="3790A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200" b="1" dirty="0">
                          <a:latin typeface="Gill Sans MT"/>
                          <a:cs typeface="Gill Sans MT"/>
                        </a:rPr>
                        <a:t>H</a:t>
                      </a:r>
                      <a:endParaRPr sz="3200">
                        <a:latin typeface="Gill Sans MT"/>
                        <a:cs typeface="Gill Sans MT"/>
                      </a:endParaRPr>
                    </a:p>
                  </a:txBody>
                  <a:tcPr marL="0" marR="0" marT="1778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R="110490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200" b="1" dirty="0">
                          <a:latin typeface="Gill Sans MT"/>
                          <a:cs typeface="Gill Sans MT"/>
                        </a:rPr>
                        <a:t>20</a:t>
                      </a:r>
                      <a:endParaRPr sz="3200">
                        <a:latin typeface="Gill Sans MT"/>
                        <a:cs typeface="Gill Sans MT"/>
                      </a:endParaRPr>
                    </a:p>
                  </a:txBody>
                  <a:tcPr marL="0" marR="0" marT="1778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1181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200" b="1" dirty="0">
                          <a:latin typeface="Gill Sans MT"/>
                          <a:cs typeface="Gill Sans MT"/>
                        </a:rPr>
                        <a:t>L</a:t>
                      </a:r>
                      <a:endParaRPr sz="3200">
                        <a:latin typeface="Gill Sans MT"/>
                        <a:cs typeface="Gill Sans MT"/>
                      </a:endParaRPr>
                    </a:p>
                  </a:txBody>
                  <a:tcPr marL="0" marR="0" marT="1778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200" b="1" dirty="0">
                          <a:latin typeface="Gill Sans MT"/>
                          <a:cs typeface="Gill Sans MT"/>
                        </a:rPr>
                        <a:t>40</a:t>
                      </a:r>
                      <a:endParaRPr sz="3200">
                        <a:latin typeface="Gill Sans MT"/>
                        <a:cs typeface="Gill Sans MT"/>
                      </a:endParaRPr>
                    </a:p>
                  </a:txBody>
                  <a:tcPr marL="0" marR="0" marT="17780" marB="0">
                    <a:solidFill>
                      <a:srgbClr val="CD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xfrm>
            <a:off x="685800" y="1416050"/>
            <a:ext cx="2545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24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868670" y="1405890"/>
            <a:ext cx="23533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4530090" y="3390900"/>
            <a:ext cx="13379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5" dirty="0">
                <a:solidFill>
                  <a:srgbClr val="FFFFFF"/>
                </a:solidFill>
                <a:latin typeface="Calibri"/>
                <a:cs typeface="Calibri"/>
              </a:rPr>
              <a:t>XC</a:t>
            </a:r>
            <a:r>
              <a:rPr sz="4400" b="1" spc="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4400" b="1" dirty="0">
                <a:solidFill>
                  <a:srgbClr val="FFFFFF"/>
                </a:solidFill>
                <a:latin typeface="Calibri"/>
                <a:cs typeface="Calibri"/>
              </a:rPr>
              <a:t>G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150" name="object 150"/>
          <p:cNvSpPr/>
          <p:nvPr/>
        </p:nvSpPr>
        <p:spPr>
          <a:xfrm>
            <a:off x="3856990" y="2928620"/>
            <a:ext cx="571500" cy="1902460"/>
          </a:xfrm>
          <a:custGeom>
            <a:avLst/>
            <a:gdLst/>
            <a:ahLst/>
            <a:cxnLst/>
            <a:rect l="l" t="t" r="r" b="b"/>
            <a:pathLst>
              <a:path w="571500" h="1902460">
                <a:moveTo>
                  <a:pt x="143510" y="1616709"/>
                </a:moveTo>
                <a:lnTo>
                  <a:pt x="0" y="1786889"/>
                </a:lnTo>
                <a:lnTo>
                  <a:pt x="143510" y="1902459"/>
                </a:lnTo>
                <a:lnTo>
                  <a:pt x="207010" y="1799589"/>
                </a:lnTo>
                <a:lnTo>
                  <a:pt x="234950" y="1783079"/>
                </a:lnTo>
                <a:lnTo>
                  <a:pt x="287020" y="1742439"/>
                </a:lnTo>
                <a:lnTo>
                  <a:pt x="337820" y="1692909"/>
                </a:lnTo>
                <a:lnTo>
                  <a:pt x="367637" y="1657349"/>
                </a:lnTo>
                <a:lnTo>
                  <a:pt x="207010" y="1657349"/>
                </a:lnTo>
                <a:lnTo>
                  <a:pt x="143510" y="1616709"/>
                </a:lnTo>
                <a:close/>
              </a:path>
              <a:path w="571500" h="1902460">
                <a:moveTo>
                  <a:pt x="570157" y="929004"/>
                </a:moveTo>
                <a:lnTo>
                  <a:pt x="568960" y="949959"/>
                </a:lnTo>
                <a:lnTo>
                  <a:pt x="565150" y="994409"/>
                </a:lnTo>
                <a:lnTo>
                  <a:pt x="558800" y="1037589"/>
                </a:lnTo>
                <a:lnTo>
                  <a:pt x="552450" y="1082039"/>
                </a:lnTo>
                <a:lnTo>
                  <a:pt x="543560" y="1123949"/>
                </a:lnTo>
                <a:lnTo>
                  <a:pt x="533400" y="1165859"/>
                </a:lnTo>
                <a:lnTo>
                  <a:pt x="521970" y="1207769"/>
                </a:lnTo>
                <a:lnTo>
                  <a:pt x="509270" y="1247139"/>
                </a:lnTo>
                <a:lnTo>
                  <a:pt x="495300" y="1286509"/>
                </a:lnTo>
                <a:lnTo>
                  <a:pt x="480060" y="1324609"/>
                </a:lnTo>
                <a:lnTo>
                  <a:pt x="462280" y="1361439"/>
                </a:lnTo>
                <a:lnTo>
                  <a:pt x="444500" y="1396999"/>
                </a:lnTo>
                <a:lnTo>
                  <a:pt x="425450" y="1431289"/>
                </a:lnTo>
                <a:lnTo>
                  <a:pt x="383539" y="1493519"/>
                </a:lnTo>
                <a:lnTo>
                  <a:pt x="336550" y="1550669"/>
                </a:lnTo>
                <a:lnTo>
                  <a:pt x="287020" y="1598929"/>
                </a:lnTo>
                <a:lnTo>
                  <a:pt x="233680" y="1639569"/>
                </a:lnTo>
                <a:lnTo>
                  <a:pt x="207010" y="1657349"/>
                </a:lnTo>
                <a:lnTo>
                  <a:pt x="367637" y="1657349"/>
                </a:lnTo>
                <a:lnTo>
                  <a:pt x="405130" y="1605279"/>
                </a:lnTo>
                <a:lnTo>
                  <a:pt x="445770" y="1539239"/>
                </a:lnTo>
                <a:lnTo>
                  <a:pt x="463550" y="1503679"/>
                </a:lnTo>
                <a:lnTo>
                  <a:pt x="480060" y="1466849"/>
                </a:lnTo>
                <a:lnTo>
                  <a:pt x="495300" y="1428749"/>
                </a:lnTo>
                <a:lnTo>
                  <a:pt x="510539" y="1389379"/>
                </a:lnTo>
                <a:lnTo>
                  <a:pt x="523239" y="1348739"/>
                </a:lnTo>
                <a:lnTo>
                  <a:pt x="534670" y="1306829"/>
                </a:lnTo>
                <a:lnTo>
                  <a:pt x="544830" y="1264919"/>
                </a:lnTo>
                <a:lnTo>
                  <a:pt x="560070" y="1178559"/>
                </a:lnTo>
                <a:lnTo>
                  <a:pt x="565150" y="1134109"/>
                </a:lnTo>
                <a:lnTo>
                  <a:pt x="568960" y="1089659"/>
                </a:lnTo>
                <a:lnTo>
                  <a:pt x="571500" y="1045209"/>
                </a:lnTo>
                <a:lnTo>
                  <a:pt x="571500" y="952499"/>
                </a:lnTo>
                <a:lnTo>
                  <a:pt x="570157" y="929004"/>
                </a:lnTo>
                <a:close/>
              </a:path>
              <a:path w="571500" h="1902460">
                <a:moveTo>
                  <a:pt x="0" y="0"/>
                </a:moveTo>
                <a:lnTo>
                  <a:pt x="0" y="143509"/>
                </a:lnTo>
                <a:lnTo>
                  <a:pt x="30480" y="143509"/>
                </a:lnTo>
                <a:lnTo>
                  <a:pt x="59689" y="147319"/>
                </a:lnTo>
                <a:lnTo>
                  <a:pt x="119380" y="161289"/>
                </a:lnTo>
                <a:lnTo>
                  <a:pt x="176530" y="184150"/>
                </a:lnTo>
                <a:lnTo>
                  <a:pt x="232410" y="217169"/>
                </a:lnTo>
                <a:lnTo>
                  <a:pt x="285750" y="257809"/>
                </a:lnTo>
                <a:lnTo>
                  <a:pt x="336550" y="306069"/>
                </a:lnTo>
                <a:lnTo>
                  <a:pt x="382270" y="361950"/>
                </a:lnTo>
                <a:lnTo>
                  <a:pt x="403860" y="393700"/>
                </a:lnTo>
                <a:lnTo>
                  <a:pt x="444500" y="459739"/>
                </a:lnTo>
                <a:lnTo>
                  <a:pt x="462280" y="495300"/>
                </a:lnTo>
                <a:lnTo>
                  <a:pt x="478789" y="532129"/>
                </a:lnTo>
                <a:lnTo>
                  <a:pt x="495300" y="570229"/>
                </a:lnTo>
                <a:lnTo>
                  <a:pt x="509270" y="609600"/>
                </a:lnTo>
                <a:lnTo>
                  <a:pt x="521970" y="650239"/>
                </a:lnTo>
                <a:lnTo>
                  <a:pt x="533400" y="690879"/>
                </a:lnTo>
                <a:lnTo>
                  <a:pt x="543560" y="732789"/>
                </a:lnTo>
                <a:lnTo>
                  <a:pt x="552450" y="775969"/>
                </a:lnTo>
                <a:lnTo>
                  <a:pt x="558800" y="819149"/>
                </a:lnTo>
                <a:lnTo>
                  <a:pt x="565150" y="863599"/>
                </a:lnTo>
                <a:lnTo>
                  <a:pt x="568960" y="908049"/>
                </a:lnTo>
                <a:lnTo>
                  <a:pt x="570157" y="929004"/>
                </a:lnTo>
                <a:lnTo>
                  <a:pt x="571500" y="905509"/>
                </a:lnTo>
                <a:lnTo>
                  <a:pt x="571500" y="812799"/>
                </a:lnTo>
                <a:lnTo>
                  <a:pt x="568960" y="768349"/>
                </a:lnTo>
                <a:lnTo>
                  <a:pt x="565150" y="723899"/>
                </a:lnTo>
                <a:lnTo>
                  <a:pt x="560070" y="679449"/>
                </a:lnTo>
                <a:lnTo>
                  <a:pt x="552450" y="636269"/>
                </a:lnTo>
                <a:lnTo>
                  <a:pt x="534670" y="549909"/>
                </a:lnTo>
                <a:lnTo>
                  <a:pt x="523239" y="509269"/>
                </a:lnTo>
                <a:lnTo>
                  <a:pt x="509270" y="468629"/>
                </a:lnTo>
                <a:lnTo>
                  <a:pt x="495300" y="429259"/>
                </a:lnTo>
                <a:lnTo>
                  <a:pt x="480060" y="391159"/>
                </a:lnTo>
                <a:lnTo>
                  <a:pt x="463550" y="353059"/>
                </a:lnTo>
                <a:lnTo>
                  <a:pt x="425450" y="284479"/>
                </a:lnTo>
                <a:lnTo>
                  <a:pt x="405130" y="251459"/>
                </a:lnTo>
                <a:lnTo>
                  <a:pt x="360680" y="191769"/>
                </a:lnTo>
                <a:lnTo>
                  <a:pt x="312420" y="138429"/>
                </a:lnTo>
                <a:lnTo>
                  <a:pt x="260350" y="93979"/>
                </a:lnTo>
                <a:lnTo>
                  <a:pt x="205739" y="57150"/>
                </a:lnTo>
                <a:lnTo>
                  <a:pt x="148589" y="29209"/>
                </a:lnTo>
                <a:lnTo>
                  <a:pt x="90170" y="10159"/>
                </a:lnTo>
                <a:lnTo>
                  <a:pt x="3048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856990" y="2928620"/>
            <a:ext cx="571500" cy="1902460"/>
          </a:xfrm>
          <a:custGeom>
            <a:avLst/>
            <a:gdLst/>
            <a:ahLst/>
            <a:cxnLst/>
            <a:rect l="l" t="t" r="r" b="b"/>
            <a:pathLst>
              <a:path w="571500" h="1902460">
                <a:moveTo>
                  <a:pt x="0" y="0"/>
                </a:moveTo>
                <a:lnTo>
                  <a:pt x="59689" y="5079"/>
                </a:lnTo>
                <a:lnTo>
                  <a:pt x="119380" y="19050"/>
                </a:lnTo>
                <a:lnTo>
                  <a:pt x="177800" y="41909"/>
                </a:lnTo>
                <a:lnTo>
                  <a:pt x="232410" y="74929"/>
                </a:lnTo>
                <a:lnTo>
                  <a:pt x="285750" y="115569"/>
                </a:lnTo>
                <a:lnTo>
                  <a:pt x="336550" y="163829"/>
                </a:lnTo>
                <a:lnTo>
                  <a:pt x="383539" y="220979"/>
                </a:lnTo>
                <a:lnTo>
                  <a:pt x="425450" y="284479"/>
                </a:lnTo>
                <a:lnTo>
                  <a:pt x="444500" y="318769"/>
                </a:lnTo>
                <a:lnTo>
                  <a:pt x="463550" y="353059"/>
                </a:lnTo>
                <a:lnTo>
                  <a:pt x="480060" y="391159"/>
                </a:lnTo>
                <a:lnTo>
                  <a:pt x="495300" y="429259"/>
                </a:lnTo>
                <a:lnTo>
                  <a:pt x="509270" y="468629"/>
                </a:lnTo>
                <a:lnTo>
                  <a:pt x="523239" y="509269"/>
                </a:lnTo>
                <a:lnTo>
                  <a:pt x="534670" y="549909"/>
                </a:lnTo>
                <a:lnTo>
                  <a:pt x="543560" y="593089"/>
                </a:lnTo>
                <a:lnTo>
                  <a:pt x="552450" y="636269"/>
                </a:lnTo>
                <a:lnTo>
                  <a:pt x="560070" y="679449"/>
                </a:lnTo>
                <a:lnTo>
                  <a:pt x="565150" y="723899"/>
                </a:lnTo>
                <a:lnTo>
                  <a:pt x="568960" y="768349"/>
                </a:lnTo>
                <a:lnTo>
                  <a:pt x="571500" y="812799"/>
                </a:lnTo>
                <a:lnTo>
                  <a:pt x="571500" y="857249"/>
                </a:lnTo>
                <a:lnTo>
                  <a:pt x="571500" y="1000759"/>
                </a:lnTo>
                <a:lnTo>
                  <a:pt x="571500" y="1045209"/>
                </a:lnTo>
                <a:lnTo>
                  <a:pt x="568960" y="1089659"/>
                </a:lnTo>
                <a:lnTo>
                  <a:pt x="565150" y="1134109"/>
                </a:lnTo>
                <a:lnTo>
                  <a:pt x="560070" y="1178559"/>
                </a:lnTo>
                <a:lnTo>
                  <a:pt x="552450" y="1221739"/>
                </a:lnTo>
                <a:lnTo>
                  <a:pt x="544830" y="1264919"/>
                </a:lnTo>
                <a:lnTo>
                  <a:pt x="534670" y="1306829"/>
                </a:lnTo>
                <a:lnTo>
                  <a:pt x="523239" y="1348739"/>
                </a:lnTo>
                <a:lnTo>
                  <a:pt x="510539" y="1389379"/>
                </a:lnTo>
                <a:lnTo>
                  <a:pt x="495300" y="1428749"/>
                </a:lnTo>
                <a:lnTo>
                  <a:pt x="480060" y="1466849"/>
                </a:lnTo>
                <a:lnTo>
                  <a:pt x="463550" y="1503679"/>
                </a:lnTo>
                <a:lnTo>
                  <a:pt x="445770" y="1539239"/>
                </a:lnTo>
                <a:lnTo>
                  <a:pt x="425450" y="1573529"/>
                </a:lnTo>
                <a:lnTo>
                  <a:pt x="383539" y="1637029"/>
                </a:lnTo>
                <a:lnTo>
                  <a:pt x="337820" y="1692909"/>
                </a:lnTo>
                <a:lnTo>
                  <a:pt x="287020" y="1742439"/>
                </a:lnTo>
                <a:lnTo>
                  <a:pt x="234950" y="1783079"/>
                </a:lnTo>
                <a:lnTo>
                  <a:pt x="207010" y="1799589"/>
                </a:lnTo>
                <a:lnTo>
                  <a:pt x="143510" y="1902459"/>
                </a:lnTo>
                <a:lnTo>
                  <a:pt x="0" y="1786889"/>
                </a:lnTo>
                <a:lnTo>
                  <a:pt x="143510" y="1616709"/>
                </a:lnTo>
                <a:lnTo>
                  <a:pt x="207010" y="1657349"/>
                </a:lnTo>
                <a:lnTo>
                  <a:pt x="233680" y="1639569"/>
                </a:lnTo>
                <a:lnTo>
                  <a:pt x="287020" y="1598929"/>
                </a:lnTo>
                <a:lnTo>
                  <a:pt x="336550" y="1550669"/>
                </a:lnTo>
                <a:lnTo>
                  <a:pt x="383539" y="1493519"/>
                </a:lnTo>
                <a:lnTo>
                  <a:pt x="425450" y="1431289"/>
                </a:lnTo>
                <a:lnTo>
                  <a:pt x="444500" y="1396999"/>
                </a:lnTo>
                <a:lnTo>
                  <a:pt x="462280" y="1361439"/>
                </a:lnTo>
                <a:lnTo>
                  <a:pt x="480060" y="1324609"/>
                </a:lnTo>
                <a:lnTo>
                  <a:pt x="495300" y="1286509"/>
                </a:lnTo>
                <a:lnTo>
                  <a:pt x="509270" y="1247139"/>
                </a:lnTo>
                <a:lnTo>
                  <a:pt x="521970" y="1207769"/>
                </a:lnTo>
                <a:lnTo>
                  <a:pt x="533400" y="1165859"/>
                </a:lnTo>
                <a:lnTo>
                  <a:pt x="543560" y="1123949"/>
                </a:lnTo>
                <a:lnTo>
                  <a:pt x="552450" y="1082039"/>
                </a:lnTo>
                <a:lnTo>
                  <a:pt x="558800" y="1037589"/>
                </a:lnTo>
                <a:lnTo>
                  <a:pt x="565150" y="994409"/>
                </a:lnTo>
                <a:lnTo>
                  <a:pt x="568960" y="949959"/>
                </a:lnTo>
                <a:lnTo>
                  <a:pt x="571500" y="905509"/>
                </a:lnTo>
                <a:lnTo>
                  <a:pt x="571500" y="952499"/>
                </a:lnTo>
                <a:lnTo>
                  <a:pt x="568960" y="908049"/>
                </a:lnTo>
                <a:lnTo>
                  <a:pt x="565150" y="863599"/>
                </a:lnTo>
                <a:lnTo>
                  <a:pt x="558800" y="819149"/>
                </a:lnTo>
                <a:lnTo>
                  <a:pt x="552450" y="775969"/>
                </a:lnTo>
                <a:lnTo>
                  <a:pt x="543560" y="732789"/>
                </a:lnTo>
                <a:lnTo>
                  <a:pt x="533400" y="690879"/>
                </a:lnTo>
                <a:lnTo>
                  <a:pt x="521970" y="650239"/>
                </a:lnTo>
                <a:lnTo>
                  <a:pt x="509270" y="609600"/>
                </a:lnTo>
                <a:lnTo>
                  <a:pt x="495300" y="570229"/>
                </a:lnTo>
                <a:lnTo>
                  <a:pt x="478789" y="532129"/>
                </a:lnTo>
                <a:lnTo>
                  <a:pt x="462280" y="495300"/>
                </a:lnTo>
                <a:lnTo>
                  <a:pt x="444500" y="459739"/>
                </a:lnTo>
                <a:lnTo>
                  <a:pt x="424180" y="425450"/>
                </a:lnTo>
                <a:lnTo>
                  <a:pt x="382270" y="361950"/>
                </a:lnTo>
                <a:lnTo>
                  <a:pt x="336550" y="306069"/>
                </a:lnTo>
                <a:lnTo>
                  <a:pt x="285750" y="257809"/>
                </a:lnTo>
                <a:lnTo>
                  <a:pt x="232410" y="217169"/>
                </a:lnTo>
                <a:lnTo>
                  <a:pt x="176530" y="184150"/>
                </a:lnTo>
                <a:lnTo>
                  <a:pt x="119380" y="161289"/>
                </a:lnTo>
                <a:lnTo>
                  <a:pt x="59689" y="147319"/>
                </a:lnTo>
                <a:lnTo>
                  <a:pt x="30480" y="143509"/>
                </a:lnTo>
                <a:lnTo>
                  <a:pt x="0" y="143509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2568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856990" y="2928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2568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428490" y="4857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2568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856990" y="2928620"/>
            <a:ext cx="571500" cy="952500"/>
          </a:xfrm>
          <a:custGeom>
            <a:avLst/>
            <a:gdLst/>
            <a:ahLst/>
            <a:cxnLst/>
            <a:rect l="l" t="t" r="r" b="b"/>
            <a:pathLst>
              <a:path w="571500" h="952500">
                <a:moveTo>
                  <a:pt x="0" y="0"/>
                </a:moveTo>
                <a:lnTo>
                  <a:pt x="0" y="143509"/>
                </a:lnTo>
                <a:lnTo>
                  <a:pt x="30480" y="143509"/>
                </a:lnTo>
                <a:lnTo>
                  <a:pt x="59689" y="147319"/>
                </a:lnTo>
                <a:lnTo>
                  <a:pt x="119380" y="161289"/>
                </a:lnTo>
                <a:lnTo>
                  <a:pt x="176530" y="184150"/>
                </a:lnTo>
                <a:lnTo>
                  <a:pt x="232410" y="217169"/>
                </a:lnTo>
                <a:lnTo>
                  <a:pt x="285750" y="257809"/>
                </a:lnTo>
                <a:lnTo>
                  <a:pt x="336550" y="306069"/>
                </a:lnTo>
                <a:lnTo>
                  <a:pt x="382270" y="361950"/>
                </a:lnTo>
                <a:lnTo>
                  <a:pt x="403860" y="393700"/>
                </a:lnTo>
                <a:lnTo>
                  <a:pt x="444500" y="459739"/>
                </a:lnTo>
                <a:lnTo>
                  <a:pt x="462280" y="495300"/>
                </a:lnTo>
                <a:lnTo>
                  <a:pt x="478789" y="532129"/>
                </a:lnTo>
                <a:lnTo>
                  <a:pt x="495300" y="570229"/>
                </a:lnTo>
                <a:lnTo>
                  <a:pt x="509270" y="609600"/>
                </a:lnTo>
                <a:lnTo>
                  <a:pt x="521970" y="650239"/>
                </a:lnTo>
                <a:lnTo>
                  <a:pt x="533400" y="690879"/>
                </a:lnTo>
                <a:lnTo>
                  <a:pt x="543560" y="732789"/>
                </a:lnTo>
                <a:lnTo>
                  <a:pt x="552450" y="775969"/>
                </a:lnTo>
                <a:lnTo>
                  <a:pt x="558800" y="819149"/>
                </a:lnTo>
                <a:lnTo>
                  <a:pt x="565150" y="863599"/>
                </a:lnTo>
                <a:lnTo>
                  <a:pt x="568960" y="908049"/>
                </a:lnTo>
                <a:lnTo>
                  <a:pt x="571500" y="952499"/>
                </a:lnTo>
                <a:lnTo>
                  <a:pt x="571500" y="812799"/>
                </a:lnTo>
                <a:lnTo>
                  <a:pt x="568960" y="768349"/>
                </a:lnTo>
                <a:lnTo>
                  <a:pt x="565150" y="723899"/>
                </a:lnTo>
                <a:lnTo>
                  <a:pt x="560070" y="679449"/>
                </a:lnTo>
                <a:lnTo>
                  <a:pt x="552450" y="636269"/>
                </a:lnTo>
                <a:lnTo>
                  <a:pt x="534670" y="549909"/>
                </a:lnTo>
                <a:lnTo>
                  <a:pt x="523239" y="509269"/>
                </a:lnTo>
                <a:lnTo>
                  <a:pt x="509270" y="468629"/>
                </a:lnTo>
                <a:lnTo>
                  <a:pt x="495300" y="429259"/>
                </a:lnTo>
                <a:lnTo>
                  <a:pt x="480060" y="391159"/>
                </a:lnTo>
                <a:lnTo>
                  <a:pt x="463550" y="353059"/>
                </a:lnTo>
                <a:lnTo>
                  <a:pt x="425450" y="284479"/>
                </a:lnTo>
                <a:lnTo>
                  <a:pt x="405130" y="251459"/>
                </a:lnTo>
                <a:lnTo>
                  <a:pt x="360680" y="191769"/>
                </a:lnTo>
                <a:lnTo>
                  <a:pt x="312420" y="138429"/>
                </a:lnTo>
                <a:lnTo>
                  <a:pt x="260350" y="93979"/>
                </a:lnTo>
                <a:lnTo>
                  <a:pt x="205739" y="57150"/>
                </a:lnTo>
                <a:lnTo>
                  <a:pt x="148589" y="29209"/>
                </a:lnTo>
                <a:lnTo>
                  <a:pt x="90170" y="10159"/>
                </a:lnTo>
                <a:lnTo>
                  <a:pt x="30480" y="1269"/>
                </a:lnTo>
                <a:lnTo>
                  <a:pt x="0" y="0"/>
                </a:lnTo>
                <a:close/>
              </a:path>
            </a:pathLst>
          </a:custGeom>
          <a:solidFill>
            <a:srgbClr val="266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856990" y="2928620"/>
            <a:ext cx="571500" cy="1000760"/>
          </a:xfrm>
          <a:custGeom>
            <a:avLst/>
            <a:gdLst/>
            <a:ahLst/>
            <a:cxnLst/>
            <a:rect l="l" t="t" r="r" b="b"/>
            <a:pathLst>
              <a:path w="571500" h="1000760">
                <a:moveTo>
                  <a:pt x="0" y="0"/>
                </a:moveTo>
                <a:lnTo>
                  <a:pt x="59689" y="5079"/>
                </a:lnTo>
                <a:lnTo>
                  <a:pt x="119380" y="19050"/>
                </a:lnTo>
                <a:lnTo>
                  <a:pt x="177800" y="41909"/>
                </a:lnTo>
                <a:lnTo>
                  <a:pt x="232410" y="74929"/>
                </a:lnTo>
                <a:lnTo>
                  <a:pt x="285750" y="115569"/>
                </a:lnTo>
                <a:lnTo>
                  <a:pt x="336550" y="163829"/>
                </a:lnTo>
                <a:lnTo>
                  <a:pt x="383539" y="220979"/>
                </a:lnTo>
                <a:lnTo>
                  <a:pt x="425450" y="284479"/>
                </a:lnTo>
                <a:lnTo>
                  <a:pt x="444500" y="318769"/>
                </a:lnTo>
                <a:lnTo>
                  <a:pt x="463550" y="353059"/>
                </a:lnTo>
                <a:lnTo>
                  <a:pt x="480060" y="391159"/>
                </a:lnTo>
                <a:lnTo>
                  <a:pt x="495300" y="429259"/>
                </a:lnTo>
                <a:lnTo>
                  <a:pt x="509270" y="468629"/>
                </a:lnTo>
                <a:lnTo>
                  <a:pt x="523239" y="509269"/>
                </a:lnTo>
                <a:lnTo>
                  <a:pt x="534670" y="549909"/>
                </a:lnTo>
                <a:lnTo>
                  <a:pt x="543560" y="593089"/>
                </a:lnTo>
                <a:lnTo>
                  <a:pt x="552450" y="636269"/>
                </a:lnTo>
                <a:lnTo>
                  <a:pt x="560070" y="679449"/>
                </a:lnTo>
                <a:lnTo>
                  <a:pt x="565150" y="723899"/>
                </a:lnTo>
                <a:lnTo>
                  <a:pt x="568960" y="768349"/>
                </a:lnTo>
                <a:lnTo>
                  <a:pt x="571500" y="812799"/>
                </a:lnTo>
                <a:lnTo>
                  <a:pt x="571500" y="857249"/>
                </a:lnTo>
                <a:lnTo>
                  <a:pt x="571500" y="1000759"/>
                </a:lnTo>
                <a:lnTo>
                  <a:pt x="571500" y="996949"/>
                </a:lnTo>
                <a:lnTo>
                  <a:pt x="571500" y="994409"/>
                </a:lnTo>
                <a:lnTo>
                  <a:pt x="571500" y="990599"/>
                </a:lnTo>
                <a:lnTo>
                  <a:pt x="571500" y="988059"/>
                </a:lnTo>
                <a:lnTo>
                  <a:pt x="571500" y="984249"/>
                </a:lnTo>
                <a:lnTo>
                  <a:pt x="571500" y="981709"/>
                </a:lnTo>
                <a:lnTo>
                  <a:pt x="571500" y="977899"/>
                </a:lnTo>
                <a:lnTo>
                  <a:pt x="571500" y="975359"/>
                </a:lnTo>
                <a:lnTo>
                  <a:pt x="571500" y="971549"/>
                </a:lnTo>
                <a:lnTo>
                  <a:pt x="571500" y="969009"/>
                </a:lnTo>
                <a:lnTo>
                  <a:pt x="571500" y="965199"/>
                </a:lnTo>
                <a:lnTo>
                  <a:pt x="571500" y="962659"/>
                </a:lnTo>
                <a:lnTo>
                  <a:pt x="571500" y="958849"/>
                </a:lnTo>
                <a:lnTo>
                  <a:pt x="571500" y="956309"/>
                </a:lnTo>
                <a:lnTo>
                  <a:pt x="571500" y="952499"/>
                </a:lnTo>
                <a:lnTo>
                  <a:pt x="568960" y="908049"/>
                </a:lnTo>
                <a:lnTo>
                  <a:pt x="565150" y="863599"/>
                </a:lnTo>
                <a:lnTo>
                  <a:pt x="558800" y="819149"/>
                </a:lnTo>
                <a:lnTo>
                  <a:pt x="552450" y="775969"/>
                </a:lnTo>
                <a:lnTo>
                  <a:pt x="543560" y="732789"/>
                </a:lnTo>
                <a:lnTo>
                  <a:pt x="533400" y="690879"/>
                </a:lnTo>
                <a:lnTo>
                  <a:pt x="521970" y="650239"/>
                </a:lnTo>
                <a:lnTo>
                  <a:pt x="509270" y="609600"/>
                </a:lnTo>
                <a:lnTo>
                  <a:pt x="495300" y="570229"/>
                </a:lnTo>
                <a:lnTo>
                  <a:pt x="478789" y="532129"/>
                </a:lnTo>
                <a:lnTo>
                  <a:pt x="462280" y="495300"/>
                </a:lnTo>
                <a:lnTo>
                  <a:pt x="444500" y="459739"/>
                </a:lnTo>
                <a:lnTo>
                  <a:pt x="424180" y="425450"/>
                </a:lnTo>
                <a:lnTo>
                  <a:pt x="382270" y="361950"/>
                </a:lnTo>
                <a:lnTo>
                  <a:pt x="336550" y="306069"/>
                </a:lnTo>
                <a:lnTo>
                  <a:pt x="285750" y="257809"/>
                </a:lnTo>
                <a:lnTo>
                  <a:pt x="232410" y="217169"/>
                </a:lnTo>
                <a:lnTo>
                  <a:pt x="176530" y="184150"/>
                </a:lnTo>
                <a:lnTo>
                  <a:pt x="119380" y="161289"/>
                </a:lnTo>
                <a:lnTo>
                  <a:pt x="59689" y="147319"/>
                </a:lnTo>
                <a:lnTo>
                  <a:pt x="30480" y="143509"/>
                </a:lnTo>
                <a:lnTo>
                  <a:pt x="0" y="143509"/>
                </a:lnTo>
                <a:lnTo>
                  <a:pt x="0" y="0"/>
                </a:lnTo>
                <a:close/>
              </a:path>
            </a:pathLst>
          </a:custGeom>
          <a:ln w="25518">
            <a:solidFill>
              <a:srgbClr val="2568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856990" y="29286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2568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428490" y="48577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5518">
            <a:solidFill>
              <a:srgbClr val="25687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1119" y="2832100"/>
            <a:ext cx="819150" cy="195326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500" y="1447800"/>
            <a:ext cx="2628900" cy="693420"/>
          </a:xfrm>
          <a:custGeom>
            <a:avLst/>
            <a:gdLst/>
            <a:ahLst/>
            <a:cxnLst/>
            <a:rect l="l" t="t" r="r" b="b"/>
            <a:pathLst>
              <a:path w="2628900" h="693419">
                <a:moveTo>
                  <a:pt x="0" y="0"/>
                </a:moveTo>
                <a:lnTo>
                  <a:pt x="2628900" y="0"/>
                </a:lnTo>
                <a:lnTo>
                  <a:pt x="2628900" y="693420"/>
                </a:lnTo>
                <a:lnTo>
                  <a:pt x="0" y="69342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200400" y="1447800"/>
            <a:ext cx="3086100" cy="693420"/>
          </a:xfrm>
          <a:custGeom>
            <a:avLst/>
            <a:gdLst/>
            <a:ahLst/>
            <a:cxnLst/>
            <a:rect l="l" t="t" r="r" b="b"/>
            <a:pathLst>
              <a:path w="3086100" h="693419">
                <a:moveTo>
                  <a:pt x="0" y="0"/>
                </a:moveTo>
                <a:lnTo>
                  <a:pt x="3086100" y="0"/>
                </a:lnTo>
                <a:lnTo>
                  <a:pt x="3086100" y="693420"/>
                </a:lnTo>
                <a:lnTo>
                  <a:pt x="0" y="69342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217930" y="1456690"/>
            <a:ext cx="427609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787015" algn="l"/>
              </a:tabLst>
            </a:pP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000" b="1" spc="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000" b="1" spc="-1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e	O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000" b="1" spc="-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</a:p>
        </p:txBody>
      </p:sp>
      <p:sp>
        <p:nvSpPr>
          <p:cNvPr id="5" name="object 5"/>
          <p:cNvSpPr/>
          <p:nvPr/>
        </p:nvSpPr>
        <p:spPr>
          <a:xfrm>
            <a:off x="571500" y="2141220"/>
            <a:ext cx="2628900" cy="858519"/>
          </a:xfrm>
          <a:custGeom>
            <a:avLst/>
            <a:gdLst/>
            <a:ahLst/>
            <a:cxnLst/>
            <a:rect l="l" t="t" r="r" b="b"/>
            <a:pathLst>
              <a:path w="2628900" h="858519">
                <a:moveTo>
                  <a:pt x="0" y="0"/>
                </a:moveTo>
                <a:lnTo>
                  <a:pt x="2628900" y="0"/>
                </a:lnTo>
                <a:lnTo>
                  <a:pt x="2628900" y="858519"/>
                </a:lnTo>
                <a:lnTo>
                  <a:pt x="0" y="85851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655319" y="2137409"/>
            <a:ext cx="112204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Gill Sans MT"/>
                <a:cs typeface="Gill Sans MT"/>
              </a:rPr>
              <a:t>SPHL</a:t>
            </a:r>
          </a:p>
        </p:txBody>
      </p:sp>
      <p:sp>
        <p:nvSpPr>
          <p:cNvPr id="7" name="object 7"/>
          <p:cNvSpPr/>
          <p:nvPr/>
        </p:nvSpPr>
        <p:spPr>
          <a:xfrm>
            <a:off x="3200400" y="2141220"/>
            <a:ext cx="3086100" cy="858519"/>
          </a:xfrm>
          <a:custGeom>
            <a:avLst/>
            <a:gdLst/>
            <a:ahLst/>
            <a:cxnLst/>
            <a:rect l="l" t="t" r="r" b="b"/>
            <a:pathLst>
              <a:path w="3086100" h="858519">
                <a:moveTo>
                  <a:pt x="0" y="0"/>
                </a:moveTo>
                <a:lnTo>
                  <a:pt x="3086100" y="0"/>
                </a:lnTo>
                <a:lnTo>
                  <a:pt x="3086100" y="858519"/>
                </a:lnTo>
                <a:lnTo>
                  <a:pt x="0" y="85851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 txBox="1"/>
          <p:nvPr/>
        </p:nvSpPr>
        <p:spPr>
          <a:xfrm>
            <a:off x="3282950" y="2150109"/>
            <a:ext cx="83566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Gill Sans MT"/>
                <a:cs typeface="Gill Sans MT"/>
              </a:rPr>
              <a:t>None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6569" y="3246120"/>
            <a:ext cx="7723505" cy="1045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43180" indent="-273050">
              <a:lnSpc>
                <a:spcPct val="100000"/>
              </a:lnSpc>
              <a:spcBef>
                <a:spcPts val="100"/>
              </a:spcBef>
            </a:pPr>
            <a:r>
              <a:rPr sz="3200" spc="494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330" dirty="0">
                <a:latin typeface="Constantia"/>
                <a:cs typeface="Constantia"/>
              </a:rPr>
              <a:t>This </a:t>
            </a:r>
            <a:r>
              <a:rPr sz="2000" spc="-5" dirty="0">
                <a:latin typeface="Constantia"/>
                <a:cs typeface="Constantia"/>
              </a:rPr>
              <a:t>instruction loads </a:t>
            </a:r>
            <a:r>
              <a:rPr sz="2000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contents </a:t>
            </a:r>
            <a:r>
              <a:rPr sz="2000" dirty="0">
                <a:latin typeface="Constantia"/>
                <a:cs typeface="Constantia"/>
              </a:rPr>
              <a:t>of H-L </a:t>
            </a:r>
            <a:r>
              <a:rPr sz="2000" spc="-5" dirty="0">
                <a:latin typeface="Constantia"/>
                <a:cs typeface="Constantia"/>
              </a:rPr>
              <a:t>pair</a:t>
            </a:r>
            <a:r>
              <a:rPr sz="2000" spc="-360" dirty="0">
                <a:latin typeface="Constantia"/>
                <a:cs typeface="Constantia"/>
              </a:rPr>
              <a:t> </a:t>
            </a:r>
            <a:r>
              <a:rPr sz="2000" spc="-405" dirty="0">
                <a:latin typeface="Constantia"/>
                <a:cs typeface="Constantia"/>
              </a:rPr>
              <a:t>into  </a:t>
            </a:r>
            <a:r>
              <a:rPr sz="2000" spc="-5" dirty="0">
                <a:latin typeface="Constantia"/>
                <a:cs typeface="Constantia"/>
              </a:rPr>
              <a:t>SP.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200" spc="270" baseline="16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b="1" spc="180" dirty="0">
                <a:latin typeface="Constantia"/>
                <a:cs typeface="Constantia"/>
              </a:rPr>
              <a:t>Example:</a:t>
            </a:r>
            <a:r>
              <a:rPr sz="2000" b="1" spc="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SPHL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82295" y="67309"/>
            <a:ext cx="7979409" cy="99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SPHL-Copy </a:t>
            </a:r>
            <a:r>
              <a:rPr sz="3200" dirty="0"/>
              <a:t>H and L </a:t>
            </a:r>
            <a:r>
              <a:rPr sz="3200" spc="-5" dirty="0"/>
              <a:t>registers to</a:t>
            </a:r>
            <a:r>
              <a:rPr sz="3200" spc="-85" dirty="0"/>
              <a:t> </a:t>
            </a:r>
            <a:r>
              <a:rPr sz="3200" spc="-5" dirty="0"/>
              <a:t>the  </a:t>
            </a:r>
            <a:r>
              <a:rPr sz="3200" spc="-10" dirty="0"/>
              <a:t>stack </a:t>
            </a:r>
            <a:r>
              <a:rPr sz="3200" spc="-5" dirty="0"/>
              <a:t>pointer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graphicFrame>
        <p:nvGraphicFramePr>
          <p:cNvPr id="145" name="object 145"/>
          <p:cNvGraphicFramePr>
            <a:graphicFrameLocks noGrp="1"/>
          </p:cNvGraphicFramePr>
          <p:nvPr/>
        </p:nvGraphicFramePr>
        <p:xfrm>
          <a:off x="1524000" y="1456689"/>
          <a:ext cx="6096000" cy="11963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8169">
                <a:tc gridSpan="4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spc="-5" dirty="0">
                          <a:latin typeface="Constantia"/>
                          <a:cs typeface="Constantia"/>
                        </a:rPr>
                        <a:t>SP</a:t>
                      </a:r>
                    </a:p>
                  </a:txBody>
                  <a:tcPr marL="0" marR="0" marT="27939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816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800" b="1" dirty="0">
                          <a:latin typeface="Constantia"/>
                          <a:cs typeface="Constantia"/>
                        </a:rPr>
                        <a:t>H</a:t>
                      </a:r>
                    </a:p>
                  </a:txBody>
                  <a:tcPr marL="0" marR="0" marT="4445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8445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0" marR="0" marT="2032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L</a:t>
                      </a:r>
                    </a:p>
                  </a:txBody>
                  <a:tcPr marL="0" marR="0" marT="2032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00</a:t>
                      </a:r>
                    </a:p>
                  </a:txBody>
                  <a:tcPr marL="0" marR="0" marT="20320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6" name="object 146"/>
          <p:cNvSpPr txBox="1">
            <a:spLocks noGrp="1"/>
          </p:cNvSpPr>
          <p:nvPr>
            <p:ph type="title"/>
          </p:nvPr>
        </p:nvSpPr>
        <p:spPr>
          <a:xfrm>
            <a:off x="3049270" y="491490"/>
            <a:ext cx="254444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BEFORE</a:t>
            </a:r>
            <a:r>
              <a:rPr sz="1400" b="1" spc="-5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7" name="object 147"/>
          <p:cNvSpPr txBox="1"/>
          <p:nvPr/>
        </p:nvSpPr>
        <p:spPr>
          <a:xfrm>
            <a:off x="3049270" y="2797810"/>
            <a:ext cx="2876550" cy="1720850"/>
          </a:xfrm>
          <a:prstGeom prst="rect">
            <a:avLst/>
          </a:prstGeom>
        </p:spPr>
        <p:txBody>
          <a:bodyPr vert="horz" wrap="square" lIns="0" tIns="520700" rIns="0" bIns="0" rtlCol="0">
            <a:spAutoFit/>
          </a:bodyPr>
          <a:lstStyle/>
          <a:p>
            <a:pPr marL="774700">
              <a:lnSpc>
                <a:spcPct val="100000"/>
              </a:lnSpc>
              <a:spcBef>
                <a:spcPts val="4100"/>
              </a:spcBef>
            </a:pPr>
            <a:r>
              <a:rPr sz="5400" b="1" spc="-10" dirty="0">
                <a:solidFill>
                  <a:srgbClr val="FF0000"/>
                </a:solidFill>
                <a:latin typeface="Calibri"/>
                <a:cs typeface="Calibri"/>
              </a:rPr>
              <a:t>SPHL</a:t>
            </a:r>
            <a:endParaRPr sz="5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14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EXECUTION</a:t>
            </a:r>
          </a:p>
        </p:txBody>
      </p:sp>
      <p:graphicFrame>
        <p:nvGraphicFramePr>
          <p:cNvPr id="148" name="object 148"/>
          <p:cNvGraphicFramePr>
            <a:graphicFrameLocks noGrp="1"/>
          </p:cNvGraphicFramePr>
          <p:nvPr/>
        </p:nvGraphicFramePr>
        <p:xfrm>
          <a:off x="1690370" y="5135879"/>
          <a:ext cx="6096000" cy="11506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1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800" b="1" spc="-5" dirty="0">
                          <a:latin typeface="Constantia"/>
                          <a:cs typeface="Constantia"/>
                        </a:rPr>
                        <a:t>SP</a:t>
                      </a:r>
                    </a:p>
                  </a:txBody>
                  <a:tcPr marL="0" marR="0" marT="26669" marB="0"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1008380" algn="ctr">
                        <a:lnSpc>
                          <a:spcPts val="4290"/>
                        </a:lnSpc>
                      </a:pPr>
                      <a:r>
                        <a:rPr sz="2000" b="1" dirty="0">
                          <a:latin typeface="Times New Roman"/>
                          <a:cs typeface="Times New Roman"/>
                        </a:rPr>
                        <a:t>2500</a:t>
                      </a:r>
                    </a:p>
                  </a:txBody>
                  <a:tcPr marL="0" marR="0" marT="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 rowSpan="2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800" b="1" dirty="0">
                          <a:latin typeface="Constantia"/>
                          <a:cs typeface="Constantia"/>
                        </a:rPr>
                        <a:t>H</a:t>
                      </a:r>
                    </a:p>
                  </a:txBody>
                  <a:tcPr marL="0" marR="0" marT="27940" marB="0"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A4B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6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27940" marB="0"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696595" algn="ctr">
                        <a:lnSpc>
                          <a:spcPts val="3370"/>
                        </a:lnSpc>
                        <a:tabLst>
                          <a:tab pos="1403985" algn="l"/>
                          <a:tab pos="3744595" algn="l"/>
                        </a:tabLst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25	L	00</a:t>
                      </a:r>
                    </a:p>
                  </a:txBody>
                  <a:tcPr marL="0" marR="0" marT="0" marB="0">
                    <a:solidFill>
                      <a:srgbClr val="A4B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65580"/>
            <a:ext cx="1757680" cy="518159"/>
          </a:xfrm>
          <a:custGeom>
            <a:avLst/>
            <a:gdLst/>
            <a:ahLst/>
            <a:cxnLst/>
            <a:rect l="l" t="t" r="r" b="b"/>
            <a:pathLst>
              <a:path w="1757680" h="518160">
                <a:moveTo>
                  <a:pt x="0" y="0"/>
                </a:moveTo>
                <a:lnTo>
                  <a:pt x="1757680" y="0"/>
                </a:lnTo>
                <a:lnTo>
                  <a:pt x="1757680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3" name="object 3"/>
          <p:cNvSpPr/>
          <p:nvPr/>
        </p:nvSpPr>
        <p:spPr>
          <a:xfrm>
            <a:off x="2214879" y="1465580"/>
            <a:ext cx="2000250" cy="518159"/>
          </a:xfrm>
          <a:custGeom>
            <a:avLst/>
            <a:gdLst/>
            <a:ahLst/>
            <a:cxnLst/>
            <a:rect l="l" t="t" r="r" b="b"/>
            <a:pathLst>
              <a:path w="2000250" h="518160">
                <a:moveTo>
                  <a:pt x="0" y="0"/>
                </a:moveTo>
                <a:lnTo>
                  <a:pt x="2000249" y="0"/>
                </a:lnTo>
                <a:lnTo>
                  <a:pt x="2000249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4" name="object 4"/>
          <p:cNvSpPr/>
          <p:nvPr/>
        </p:nvSpPr>
        <p:spPr>
          <a:xfrm>
            <a:off x="457200" y="1983739"/>
            <a:ext cx="1757680" cy="640080"/>
          </a:xfrm>
          <a:custGeom>
            <a:avLst/>
            <a:gdLst/>
            <a:ahLst/>
            <a:cxnLst/>
            <a:rect l="l" t="t" r="r" b="b"/>
            <a:pathLst>
              <a:path w="1757680" h="640080">
                <a:moveTo>
                  <a:pt x="0" y="0"/>
                </a:moveTo>
                <a:lnTo>
                  <a:pt x="1757680" y="0"/>
                </a:lnTo>
                <a:lnTo>
                  <a:pt x="1757680" y="640080"/>
                </a:lnTo>
                <a:lnTo>
                  <a:pt x="0" y="640080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5" name="object 5"/>
          <p:cNvSpPr/>
          <p:nvPr/>
        </p:nvSpPr>
        <p:spPr>
          <a:xfrm>
            <a:off x="2214879" y="1983739"/>
            <a:ext cx="2000250" cy="640080"/>
          </a:xfrm>
          <a:custGeom>
            <a:avLst/>
            <a:gdLst/>
            <a:ahLst/>
            <a:cxnLst/>
            <a:rect l="l" t="t" r="r" b="b"/>
            <a:pathLst>
              <a:path w="2000250" h="640080">
                <a:moveTo>
                  <a:pt x="0" y="0"/>
                </a:moveTo>
                <a:lnTo>
                  <a:pt x="2000249" y="0"/>
                </a:lnTo>
                <a:lnTo>
                  <a:pt x="2000249" y="640080"/>
                </a:lnTo>
                <a:lnTo>
                  <a:pt x="0" y="640080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6" name="object 6"/>
          <p:cNvSpPr txBox="1"/>
          <p:nvPr/>
        </p:nvSpPr>
        <p:spPr>
          <a:xfrm>
            <a:off x="534669" y="1381760"/>
            <a:ext cx="3430270" cy="9347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46050">
              <a:lnSpc>
                <a:spcPct val="100000"/>
              </a:lnSpc>
              <a:spcBef>
                <a:spcPts val="820"/>
              </a:spcBef>
              <a:tabLst>
                <a:tab pos="1941195" algn="l"/>
              </a:tabLst>
            </a:pP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400" b="1" spc="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400" b="1" spc="-1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400" b="1" spc="-5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e	O</a:t>
            </a:r>
            <a:r>
              <a:rPr sz="2400" b="1" spc="-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400" b="1" spc="-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Gill Sans MT"/>
                <a:cs typeface="Gill Sans MT"/>
              </a:rPr>
              <a:t>an</a:t>
            </a: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  <a:tabLst>
                <a:tab pos="1769745" algn="l"/>
              </a:tabLst>
            </a:pPr>
            <a:r>
              <a:rPr sz="2400" spc="-5" dirty="0">
                <a:latin typeface="Gill Sans MT"/>
                <a:cs typeface="Gill Sans MT"/>
              </a:rPr>
              <a:t>XTHL	None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83869" y="3246120"/>
            <a:ext cx="7593330" cy="29152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marR="135255" indent="-273050">
              <a:lnSpc>
                <a:spcPct val="100000"/>
              </a:lnSpc>
              <a:spcBef>
                <a:spcPts val="100"/>
              </a:spcBef>
            </a:pPr>
            <a:r>
              <a:rPr sz="3600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415" dirty="0">
                <a:latin typeface="Constantia"/>
                <a:cs typeface="Constantia"/>
              </a:rPr>
              <a:t>The</a:t>
            </a:r>
            <a:r>
              <a:rPr sz="2400" spc="-5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contents of </a:t>
            </a:r>
            <a:r>
              <a:rPr sz="2400" dirty="0">
                <a:latin typeface="Constantia"/>
                <a:cs typeface="Constantia"/>
              </a:rPr>
              <a:t>L </a:t>
            </a:r>
            <a:r>
              <a:rPr sz="2400" spc="-5" dirty="0">
                <a:latin typeface="Constantia"/>
                <a:cs typeface="Constantia"/>
              </a:rPr>
              <a:t>register </a:t>
            </a:r>
            <a:r>
              <a:rPr sz="2400" dirty="0">
                <a:latin typeface="Constantia"/>
                <a:cs typeface="Constantia"/>
              </a:rPr>
              <a:t>are </a:t>
            </a:r>
            <a:r>
              <a:rPr sz="2400" spc="-5" dirty="0">
                <a:latin typeface="Constantia"/>
                <a:cs typeface="Constantia"/>
              </a:rPr>
              <a:t>exchanged </a:t>
            </a:r>
            <a:r>
              <a:rPr sz="2400" dirty="0">
                <a:latin typeface="Constantia"/>
                <a:cs typeface="Constantia"/>
              </a:rPr>
              <a:t>with </a:t>
            </a:r>
            <a:r>
              <a:rPr sz="2400" spc="-535" dirty="0">
                <a:latin typeface="Constantia"/>
                <a:cs typeface="Constantia"/>
              </a:rPr>
              <a:t>the  </a:t>
            </a:r>
            <a:r>
              <a:rPr sz="2400" spc="-5" dirty="0">
                <a:latin typeface="Constantia"/>
                <a:cs typeface="Constantia"/>
              </a:rPr>
              <a:t>location pointed out by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contents of the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SP.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335915" marR="55880" indent="-273050">
              <a:lnSpc>
                <a:spcPct val="100000"/>
              </a:lnSpc>
            </a:pPr>
            <a:r>
              <a:rPr sz="3600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415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contents of </a:t>
            </a:r>
            <a:r>
              <a:rPr sz="2400" dirty="0">
                <a:latin typeface="Constantia"/>
                <a:cs typeface="Constantia"/>
              </a:rPr>
              <a:t>H </a:t>
            </a:r>
            <a:r>
              <a:rPr sz="2400" spc="-5" dirty="0">
                <a:latin typeface="Constantia"/>
                <a:cs typeface="Constantia"/>
              </a:rPr>
              <a:t>register are exchanged </a:t>
            </a:r>
            <a:r>
              <a:rPr sz="2400" dirty="0">
                <a:latin typeface="Constantia"/>
                <a:cs typeface="Constantia"/>
              </a:rPr>
              <a:t>with</a:t>
            </a:r>
            <a:r>
              <a:rPr sz="2400" spc="-450" dirty="0">
                <a:latin typeface="Constantia"/>
                <a:cs typeface="Constantia"/>
              </a:rPr>
              <a:t> </a:t>
            </a:r>
            <a:r>
              <a:rPr sz="2400" spc="-530" dirty="0">
                <a:latin typeface="Constantia"/>
                <a:cs typeface="Constantia"/>
              </a:rPr>
              <a:t>the  </a:t>
            </a:r>
            <a:r>
              <a:rPr sz="2400" spc="-5" dirty="0">
                <a:latin typeface="Constantia"/>
                <a:cs typeface="Constantia"/>
              </a:rPr>
              <a:t>next location (SP </a:t>
            </a:r>
            <a:r>
              <a:rPr sz="2400" dirty="0">
                <a:latin typeface="Constantia"/>
                <a:cs typeface="Constantia"/>
              </a:rPr>
              <a:t>+</a:t>
            </a:r>
            <a:r>
              <a:rPr sz="2400" spc="-1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1).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3600" spc="270" baseline="12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b="1" spc="180" dirty="0">
                <a:latin typeface="Constantia"/>
                <a:cs typeface="Constantia"/>
              </a:rPr>
              <a:t>Example:</a:t>
            </a:r>
            <a:r>
              <a:rPr sz="2400" b="1" spc="30" dirty="0">
                <a:latin typeface="Constantia"/>
                <a:cs typeface="Constantia"/>
              </a:rPr>
              <a:t> </a:t>
            </a:r>
            <a:r>
              <a:rPr sz="2800" spc="-5" dirty="0">
                <a:latin typeface="Constantia"/>
                <a:cs typeface="Constantia"/>
              </a:rPr>
              <a:t>XTHL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82295" y="67309"/>
            <a:ext cx="7979409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 marR="508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XTHL-Exchange </a:t>
            </a:r>
            <a:r>
              <a:rPr sz="3600" dirty="0"/>
              <a:t>H and L </a:t>
            </a:r>
            <a:r>
              <a:rPr sz="3600" spc="-5" dirty="0"/>
              <a:t>with top of  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152400" y="3591559"/>
            <a:ext cx="495300" cy="447040"/>
          </a:xfrm>
          <a:custGeom>
            <a:avLst/>
            <a:gdLst/>
            <a:ahLst/>
            <a:cxnLst/>
            <a:rect l="l" t="t" r="r" b="b"/>
            <a:pathLst>
              <a:path w="495300" h="447039">
                <a:moveTo>
                  <a:pt x="0" y="0"/>
                </a:moveTo>
                <a:lnTo>
                  <a:pt x="495300" y="0"/>
                </a:lnTo>
                <a:lnTo>
                  <a:pt x="495300" y="447039"/>
                </a:lnTo>
                <a:lnTo>
                  <a:pt x="0" y="44703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 txBox="1"/>
          <p:nvPr/>
        </p:nvSpPr>
        <p:spPr>
          <a:xfrm>
            <a:off x="242570" y="3614420"/>
            <a:ext cx="2019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47" name="object 147"/>
          <p:cNvSpPr/>
          <p:nvPr/>
        </p:nvSpPr>
        <p:spPr>
          <a:xfrm>
            <a:off x="647700" y="3591559"/>
            <a:ext cx="495300" cy="447040"/>
          </a:xfrm>
          <a:custGeom>
            <a:avLst/>
            <a:gdLst/>
            <a:ahLst/>
            <a:cxnLst/>
            <a:rect l="l" t="t" r="r" b="b"/>
            <a:pathLst>
              <a:path w="495300" h="447039">
                <a:moveTo>
                  <a:pt x="0" y="0"/>
                </a:moveTo>
                <a:lnTo>
                  <a:pt x="495300" y="0"/>
                </a:lnTo>
                <a:lnTo>
                  <a:pt x="495300" y="447039"/>
                </a:lnTo>
                <a:lnTo>
                  <a:pt x="0" y="44703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 txBox="1"/>
          <p:nvPr/>
        </p:nvSpPr>
        <p:spPr>
          <a:xfrm>
            <a:off x="737869" y="3613150"/>
            <a:ext cx="27495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onstantia"/>
                <a:cs typeface="Constantia"/>
              </a:rPr>
              <a:t>3</a:t>
            </a:r>
            <a:r>
              <a:rPr sz="1400" b="1" dirty="0">
                <a:latin typeface="Constantia"/>
                <a:cs typeface="Constantia"/>
              </a:rPr>
              <a:t>0</a:t>
            </a:r>
          </a:p>
        </p:txBody>
      </p:sp>
      <p:sp>
        <p:nvSpPr>
          <p:cNvPr id="149" name="object 149"/>
          <p:cNvSpPr/>
          <p:nvPr/>
        </p:nvSpPr>
        <p:spPr>
          <a:xfrm>
            <a:off x="1143000" y="3591559"/>
            <a:ext cx="495300" cy="447040"/>
          </a:xfrm>
          <a:custGeom>
            <a:avLst/>
            <a:gdLst/>
            <a:ahLst/>
            <a:cxnLst/>
            <a:rect l="l" t="t" r="r" b="b"/>
            <a:pathLst>
              <a:path w="495300" h="447039">
                <a:moveTo>
                  <a:pt x="0" y="0"/>
                </a:moveTo>
                <a:lnTo>
                  <a:pt x="495300" y="0"/>
                </a:lnTo>
                <a:lnTo>
                  <a:pt x="495300" y="447039"/>
                </a:lnTo>
                <a:lnTo>
                  <a:pt x="0" y="44703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0" name="object 150"/>
          <p:cNvSpPr/>
          <p:nvPr/>
        </p:nvSpPr>
        <p:spPr>
          <a:xfrm>
            <a:off x="1638300" y="3591559"/>
            <a:ext cx="495300" cy="447040"/>
          </a:xfrm>
          <a:custGeom>
            <a:avLst/>
            <a:gdLst/>
            <a:ahLst/>
            <a:cxnLst/>
            <a:rect l="l" t="t" r="r" b="b"/>
            <a:pathLst>
              <a:path w="495300" h="447039">
                <a:moveTo>
                  <a:pt x="0" y="0"/>
                </a:moveTo>
                <a:lnTo>
                  <a:pt x="495300" y="0"/>
                </a:lnTo>
                <a:lnTo>
                  <a:pt x="495300" y="447039"/>
                </a:lnTo>
                <a:lnTo>
                  <a:pt x="0" y="44703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 txBox="1"/>
          <p:nvPr/>
        </p:nvSpPr>
        <p:spPr>
          <a:xfrm>
            <a:off x="1233169" y="3614420"/>
            <a:ext cx="7607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494665" algn="l"/>
              </a:tabLst>
            </a:pPr>
            <a:r>
              <a:rPr sz="1200" b="1" dirty="0">
                <a:latin typeface="Constantia"/>
                <a:cs typeface="Constantia"/>
              </a:rPr>
              <a:t>L	</a:t>
            </a:r>
            <a:r>
              <a:rPr sz="1200" b="1" spc="5" dirty="0">
                <a:latin typeface="Constantia"/>
                <a:cs typeface="Constantia"/>
              </a:rPr>
              <a:t>4</a:t>
            </a:r>
            <a:r>
              <a:rPr sz="1200" b="1" dirty="0">
                <a:latin typeface="Constantia"/>
                <a:cs typeface="Constantia"/>
              </a:rPr>
              <a:t>0</a:t>
            </a:r>
          </a:p>
        </p:txBody>
      </p:sp>
      <p:sp>
        <p:nvSpPr>
          <p:cNvPr id="152" name="object 152"/>
          <p:cNvSpPr/>
          <p:nvPr/>
        </p:nvSpPr>
        <p:spPr>
          <a:xfrm>
            <a:off x="152400" y="2971800"/>
            <a:ext cx="495300" cy="609600"/>
          </a:xfrm>
          <a:custGeom>
            <a:avLst/>
            <a:gdLst/>
            <a:ahLst/>
            <a:cxnLst/>
            <a:rect l="l" t="t" r="r" b="b"/>
            <a:pathLst>
              <a:path w="495300" h="609600">
                <a:moveTo>
                  <a:pt x="0" y="0"/>
                </a:moveTo>
                <a:lnTo>
                  <a:pt x="495300" y="0"/>
                </a:lnTo>
                <a:lnTo>
                  <a:pt x="4953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object 153"/>
          <p:cNvSpPr txBox="1"/>
          <p:nvPr/>
        </p:nvSpPr>
        <p:spPr>
          <a:xfrm>
            <a:off x="242570" y="2994659"/>
            <a:ext cx="27876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10" dirty="0">
                <a:latin typeface="Constantia"/>
                <a:cs typeface="Constantia"/>
              </a:rPr>
              <a:t>S</a:t>
            </a:r>
            <a:r>
              <a:rPr sz="1200" b="1" dirty="0">
                <a:latin typeface="Constantia"/>
                <a:cs typeface="Constantia"/>
              </a:rPr>
              <a:t>P</a:t>
            </a:r>
          </a:p>
        </p:txBody>
      </p:sp>
      <p:sp>
        <p:nvSpPr>
          <p:cNvPr id="154" name="object 154"/>
          <p:cNvSpPr/>
          <p:nvPr/>
        </p:nvSpPr>
        <p:spPr>
          <a:xfrm>
            <a:off x="647700" y="2971800"/>
            <a:ext cx="1485900" cy="609600"/>
          </a:xfrm>
          <a:custGeom>
            <a:avLst/>
            <a:gdLst/>
            <a:ahLst/>
            <a:cxnLst/>
            <a:rect l="l" t="t" r="r" b="b"/>
            <a:pathLst>
              <a:path w="1485900" h="609600">
                <a:moveTo>
                  <a:pt x="0" y="0"/>
                </a:moveTo>
                <a:lnTo>
                  <a:pt x="1485900" y="0"/>
                </a:lnTo>
                <a:lnTo>
                  <a:pt x="1485900" y="609600"/>
                </a:lnTo>
                <a:lnTo>
                  <a:pt x="0" y="6096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 txBox="1"/>
          <p:nvPr/>
        </p:nvSpPr>
        <p:spPr>
          <a:xfrm>
            <a:off x="1176019" y="2994659"/>
            <a:ext cx="49720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Constantia"/>
                <a:cs typeface="Constantia"/>
              </a:rPr>
              <a:t>2</a:t>
            </a:r>
            <a:r>
              <a:rPr sz="1200" b="1" spc="-5" dirty="0">
                <a:latin typeface="Constantia"/>
                <a:cs typeface="Constantia"/>
              </a:rPr>
              <a:t>7</a:t>
            </a:r>
            <a:r>
              <a:rPr sz="1200" b="1" spc="5" dirty="0">
                <a:latin typeface="Constantia"/>
                <a:cs typeface="Constantia"/>
              </a:rPr>
              <a:t>0</a:t>
            </a:r>
            <a:r>
              <a:rPr sz="1200" b="1" dirty="0">
                <a:latin typeface="Constantia"/>
                <a:cs typeface="Constantia"/>
              </a:rPr>
              <a:t>0</a:t>
            </a:r>
          </a:p>
        </p:txBody>
      </p:sp>
      <p:sp>
        <p:nvSpPr>
          <p:cNvPr id="156" name="object 156"/>
          <p:cNvSpPr txBox="1"/>
          <p:nvPr/>
        </p:nvSpPr>
        <p:spPr>
          <a:xfrm>
            <a:off x="610869" y="1858009"/>
            <a:ext cx="254508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7" name="object 157"/>
          <p:cNvSpPr/>
          <p:nvPr/>
        </p:nvSpPr>
        <p:spPr>
          <a:xfrm>
            <a:off x="3276600" y="2971800"/>
            <a:ext cx="685800" cy="939800"/>
          </a:xfrm>
          <a:custGeom>
            <a:avLst/>
            <a:gdLst/>
            <a:ahLst/>
            <a:cxnLst/>
            <a:rect l="l" t="t" r="r" b="b"/>
            <a:pathLst>
              <a:path w="685800" h="939800">
                <a:moveTo>
                  <a:pt x="0" y="0"/>
                </a:moveTo>
                <a:lnTo>
                  <a:pt x="685800" y="0"/>
                </a:lnTo>
                <a:lnTo>
                  <a:pt x="6858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 txBox="1"/>
          <p:nvPr/>
        </p:nvSpPr>
        <p:spPr>
          <a:xfrm>
            <a:off x="3366770" y="2987040"/>
            <a:ext cx="43751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59" name="object 159"/>
          <p:cNvSpPr/>
          <p:nvPr/>
        </p:nvSpPr>
        <p:spPr>
          <a:xfrm>
            <a:off x="3276600" y="3911600"/>
            <a:ext cx="685800" cy="939800"/>
          </a:xfrm>
          <a:custGeom>
            <a:avLst/>
            <a:gdLst/>
            <a:ahLst/>
            <a:cxnLst/>
            <a:rect l="l" t="t" r="r" b="b"/>
            <a:pathLst>
              <a:path w="685800" h="939800">
                <a:moveTo>
                  <a:pt x="0" y="0"/>
                </a:moveTo>
                <a:lnTo>
                  <a:pt x="685800" y="0"/>
                </a:lnTo>
                <a:lnTo>
                  <a:pt x="6858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object 160"/>
          <p:cNvSpPr txBox="1"/>
          <p:nvPr/>
        </p:nvSpPr>
        <p:spPr>
          <a:xfrm>
            <a:off x="3366770" y="3926840"/>
            <a:ext cx="4699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Constantia"/>
                <a:cs typeface="Constantia"/>
              </a:rPr>
              <a:t>6</a:t>
            </a:r>
            <a:r>
              <a:rPr sz="2000" b="1" dirty="0">
                <a:latin typeface="Constantia"/>
                <a:cs typeface="Constantia"/>
              </a:rPr>
              <a:t>0</a:t>
            </a:r>
          </a:p>
        </p:txBody>
      </p:sp>
      <p:sp>
        <p:nvSpPr>
          <p:cNvPr id="161" name="object 161"/>
          <p:cNvSpPr/>
          <p:nvPr/>
        </p:nvSpPr>
        <p:spPr>
          <a:xfrm>
            <a:off x="3276600" y="4851400"/>
            <a:ext cx="685800" cy="939800"/>
          </a:xfrm>
          <a:custGeom>
            <a:avLst/>
            <a:gdLst/>
            <a:ahLst/>
            <a:cxnLst/>
            <a:rect l="l" t="t" r="r" b="b"/>
            <a:pathLst>
              <a:path w="685800" h="939800">
                <a:moveTo>
                  <a:pt x="0" y="0"/>
                </a:moveTo>
                <a:lnTo>
                  <a:pt x="685800" y="0"/>
                </a:lnTo>
                <a:lnTo>
                  <a:pt x="6858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aphicFrame>
        <p:nvGraphicFramePr>
          <p:cNvPr id="162" name="object 162"/>
          <p:cNvGraphicFramePr>
            <a:graphicFrameLocks noGrp="1"/>
          </p:cNvGraphicFramePr>
          <p:nvPr/>
        </p:nvGraphicFramePr>
        <p:xfrm>
          <a:off x="5257800" y="3048000"/>
          <a:ext cx="2058032" cy="1565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0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38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648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64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1404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5" dirty="0">
                          <a:latin typeface="Constantia"/>
                          <a:cs typeface="Constantia"/>
                        </a:rPr>
                        <a:t>SP</a:t>
                      </a:r>
                    </a:p>
                  </a:txBody>
                  <a:tcPr marL="0" marR="0" marT="3556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2025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5" dirty="0">
                          <a:latin typeface="Constantia"/>
                          <a:cs typeface="Constantia"/>
                        </a:rPr>
                        <a:t>2700</a:t>
                      </a:r>
                    </a:p>
                  </a:txBody>
                  <a:tcPr marL="0" marR="0" marT="35560" marB="0">
                    <a:lnB w="9525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186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H</a:t>
                      </a:r>
                    </a:p>
                  </a:txBody>
                  <a:tcPr marL="0" marR="0" marT="41275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4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23190">
                        <a:lnSpc>
                          <a:spcPct val="100000"/>
                        </a:lnSpc>
                      </a:pPr>
                      <a:r>
                        <a:rPr sz="1400" b="1" dirty="0">
                          <a:latin typeface="Constantia"/>
                          <a:cs typeface="Constantia"/>
                        </a:rPr>
                        <a:t>60</a:t>
                      </a:r>
                    </a:p>
                  </a:txBody>
                  <a:tcPr marL="0" marR="0" marT="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11366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L</a:t>
                      </a:r>
                    </a:p>
                  </a:txBody>
                  <a:tcPr marL="0" marR="0" marT="41275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18440">
                        <a:lnSpc>
                          <a:spcPct val="100000"/>
                        </a:lnSpc>
                      </a:pPr>
                      <a:r>
                        <a:rPr sz="1400" b="1" spc="-5" dirty="0">
                          <a:latin typeface="Constantia"/>
                          <a:cs typeface="Constantia"/>
                        </a:rPr>
                        <a:t>50</a:t>
                      </a:r>
                    </a:p>
                  </a:txBody>
                  <a:tcPr marL="0" marR="0" marT="5080" marB="0">
                    <a:lnT w="9525">
                      <a:solidFill>
                        <a:srgbClr val="FFFFFF"/>
                      </a:solidFill>
                      <a:prstDash val="solid"/>
                    </a:lnT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3" name="object 163"/>
          <p:cNvSpPr/>
          <p:nvPr/>
        </p:nvSpPr>
        <p:spPr>
          <a:xfrm>
            <a:off x="8305800" y="3048000"/>
            <a:ext cx="685800" cy="939800"/>
          </a:xfrm>
          <a:custGeom>
            <a:avLst/>
            <a:gdLst/>
            <a:ahLst/>
            <a:cxnLst/>
            <a:rect l="l" t="t" r="r" b="b"/>
            <a:pathLst>
              <a:path w="685800" h="939800">
                <a:moveTo>
                  <a:pt x="0" y="0"/>
                </a:moveTo>
                <a:lnTo>
                  <a:pt x="685800" y="0"/>
                </a:lnTo>
                <a:lnTo>
                  <a:pt x="6858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4" name="object 164"/>
          <p:cNvSpPr txBox="1"/>
          <p:nvPr/>
        </p:nvSpPr>
        <p:spPr>
          <a:xfrm>
            <a:off x="8395969" y="3039109"/>
            <a:ext cx="42037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Times New Roman"/>
                <a:cs typeface="Times New Roman"/>
              </a:rPr>
              <a:t>4</a:t>
            </a:r>
            <a:r>
              <a:rPr sz="2000" b="1" dirty="0"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65" name="object 165"/>
          <p:cNvSpPr/>
          <p:nvPr/>
        </p:nvSpPr>
        <p:spPr>
          <a:xfrm>
            <a:off x="8305800" y="3987800"/>
            <a:ext cx="685800" cy="939800"/>
          </a:xfrm>
          <a:custGeom>
            <a:avLst/>
            <a:gdLst/>
            <a:ahLst/>
            <a:cxnLst/>
            <a:rect l="l" t="t" r="r" b="b"/>
            <a:pathLst>
              <a:path w="685800" h="939800">
                <a:moveTo>
                  <a:pt x="0" y="0"/>
                </a:moveTo>
                <a:lnTo>
                  <a:pt x="685800" y="0"/>
                </a:lnTo>
                <a:lnTo>
                  <a:pt x="6858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6" name="object 166"/>
          <p:cNvSpPr txBox="1"/>
          <p:nvPr/>
        </p:nvSpPr>
        <p:spPr>
          <a:xfrm>
            <a:off x="8395969" y="3978909"/>
            <a:ext cx="42037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5" dirty="0">
                <a:latin typeface="Times New Roman"/>
                <a:cs typeface="Times New Roman"/>
              </a:rPr>
              <a:t>3</a:t>
            </a:r>
            <a:r>
              <a:rPr sz="2000" b="1" dirty="0"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67" name="object 167"/>
          <p:cNvSpPr/>
          <p:nvPr/>
        </p:nvSpPr>
        <p:spPr>
          <a:xfrm>
            <a:off x="8305800" y="4927600"/>
            <a:ext cx="685800" cy="939800"/>
          </a:xfrm>
          <a:custGeom>
            <a:avLst/>
            <a:gdLst/>
            <a:ahLst/>
            <a:cxnLst/>
            <a:rect l="l" t="t" r="r" b="b"/>
            <a:pathLst>
              <a:path w="685800" h="939800">
                <a:moveTo>
                  <a:pt x="0" y="0"/>
                </a:moveTo>
                <a:lnTo>
                  <a:pt x="685800" y="0"/>
                </a:lnTo>
                <a:lnTo>
                  <a:pt x="685800" y="939800"/>
                </a:lnTo>
                <a:lnTo>
                  <a:pt x="0" y="9398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8" name="object 168"/>
          <p:cNvSpPr txBox="1"/>
          <p:nvPr/>
        </p:nvSpPr>
        <p:spPr>
          <a:xfrm>
            <a:off x="5715000" y="1858009"/>
            <a:ext cx="235458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69" name="object 169"/>
          <p:cNvSpPr txBox="1"/>
          <p:nvPr/>
        </p:nvSpPr>
        <p:spPr>
          <a:xfrm>
            <a:off x="4343400" y="4682490"/>
            <a:ext cx="98488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X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THL</a:t>
            </a:r>
          </a:p>
        </p:txBody>
      </p:sp>
      <p:sp>
        <p:nvSpPr>
          <p:cNvPr id="170" name="object 170"/>
          <p:cNvSpPr txBox="1"/>
          <p:nvPr/>
        </p:nvSpPr>
        <p:spPr>
          <a:xfrm>
            <a:off x="2363470" y="3158490"/>
            <a:ext cx="833119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71" name="object 171"/>
          <p:cNvSpPr txBox="1"/>
          <p:nvPr/>
        </p:nvSpPr>
        <p:spPr>
          <a:xfrm>
            <a:off x="2363470" y="4144009"/>
            <a:ext cx="833119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72" name="object 172"/>
          <p:cNvSpPr txBox="1"/>
          <p:nvPr/>
        </p:nvSpPr>
        <p:spPr>
          <a:xfrm>
            <a:off x="2363470" y="5134609"/>
            <a:ext cx="833119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73" name="object 173"/>
          <p:cNvSpPr txBox="1"/>
          <p:nvPr/>
        </p:nvSpPr>
        <p:spPr>
          <a:xfrm>
            <a:off x="7392669" y="3310890"/>
            <a:ext cx="833119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74" name="object 174"/>
          <p:cNvSpPr txBox="1"/>
          <p:nvPr/>
        </p:nvSpPr>
        <p:spPr>
          <a:xfrm>
            <a:off x="7392669" y="4296409"/>
            <a:ext cx="833119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75" name="object 175"/>
          <p:cNvSpPr txBox="1"/>
          <p:nvPr/>
        </p:nvSpPr>
        <p:spPr>
          <a:xfrm>
            <a:off x="7392669" y="5287009"/>
            <a:ext cx="833119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27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76" name="object 176"/>
          <p:cNvSpPr txBox="1"/>
          <p:nvPr/>
        </p:nvSpPr>
        <p:spPr>
          <a:xfrm>
            <a:off x="2743200" y="415290"/>
            <a:ext cx="1360805" cy="88646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>
              <a:lnSpc>
                <a:spcPts val="3350"/>
              </a:lnSpc>
              <a:spcBef>
                <a:spcPts val="22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L=SP 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57200" y="1143000"/>
          <a:ext cx="8230234" cy="14643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78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71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235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5207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3200" spc="-5" dirty="0">
                          <a:latin typeface="Gill Sans MT"/>
                          <a:cs typeface="Gill Sans MT"/>
                        </a:rPr>
                        <a:t>PCHL</a:t>
                      </a:r>
                      <a:endParaRPr sz="3200">
                        <a:latin typeface="Gill Sans MT"/>
                        <a:cs typeface="Gill Sans MT"/>
                      </a:endParaRPr>
                    </a:p>
                  </a:txBody>
                  <a:tcPr marL="0" marR="0" marT="1778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None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94945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800" spc="-10" dirty="0">
                          <a:latin typeface="Gill Sans MT"/>
                          <a:cs typeface="Gill Sans MT"/>
                        </a:rPr>
                        <a:t>Load </a:t>
                      </a:r>
                      <a:r>
                        <a:rPr sz="2800" spc="-5" dirty="0">
                          <a:latin typeface="Gill Sans MT"/>
                          <a:cs typeface="Gill Sans MT"/>
                        </a:rPr>
                        <a:t>program counter with 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H-  L</a:t>
                      </a:r>
                      <a:r>
                        <a:rPr sz="2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spc="-5" dirty="0">
                          <a:latin typeface="Gill Sans MT"/>
                          <a:cs typeface="Gill Sans MT"/>
                        </a:rPr>
                        <a:t>contents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83869" y="3246120"/>
            <a:ext cx="7978140" cy="2614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marR="55880" indent="-273050">
              <a:lnSpc>
                <a:spcPct val="100000"/>
              </a:lnSpc>
              <a:spcBef>
                <a:spcPts val="1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contents of registers </a:t>
            </a:r>
            <a:r>
              <a:rPr sz="2600" dirty="0">
                <a:latin typeface="Constantia"/>
                <a:cs typeface="Constantia"/>
              </a:rPr>
              <a:t>H </a:t>
            </a:r>
            <a:r>
              <a:rPr sz="2600" spc="-5" dirty="0">
                <a:latin typeface="Constantia"/>
                <a:cs typeface="Constantia"/>
              </a:rPr>
              <a:t>and </a:t>
            </a:r>
            <a:r>
              <a:rPr sz="2600" dirty="0">
                <a:latin typeface="Constantia"/>
                <a:cs typeface="Constantia"/>
              </a:rPr>
              <a:t>L </a:t>
            </a:r>
            <a:r>
              <a:rPr sz="2600" spc="-5" dirty="0">
                <a:latin typeface="Constantia"/>
                <a:cs typeface="Constantia"/>
              </a:rPr>
              <a:t>are copied into</a:t>
            </a:r>
            <a:r>
              <a:rPr sz="2600" spc="-445" dirty="0">
                <a:latin typeface="Constantia"/>
                <a:cs typeface="Constantia"/>
              </a:rPr>
              <a:t> </a:t>
            </a:r>
            <a:r>
              <a:rPr sz="2600" spc="-530" dirty="0">
                <a:latin typeface="Constantia"/>
                <a:cs typeface="Constantia"/>
              </a:rPr>
              <a:t>the  </a:t>
            </a:r>
            <a:r>
              <a:rPr sz="2600" spc="-5" dirty="0">
                <a:latin typeface="Constantia"/>
                <a:cs typeface="Constantia"/>
              </a:rPr>
              <a:t>program counter (PC).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335915" marR="224790" indent="-273050">
              <a:lnSpc>
                <a:spcPct val="100000"/>
              </a:lnSpc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contents of </a:t>
            </a:r>
            <a:r>
              <a:rPr sz="2600" dirty="0">
                <a:latin typeface="Constantia"/>
                <a:cs typeface="Constantia"/>
              </a:rPr>
              <a:t>H </a:t>
            </a:r>
            <a:r>
              <a:rPr sz="2600" spc="-5" dirty="0">
                <a:latin typeface="Constantia"/>
                <a:cs typeface="Constantia"/>
              </a:rPr>
              <a:t>are placed </a:t>
            </a:r>
            <a:r>
              <a:rPr sz="2600" dirty="0">
                <a:latin typeface="Constantia"/>
                <a:cs typeface="Constantia"/>
              </a:rPr>
              <a:t>as the </a:t>
            </a:r>
            <a:r>
              <a:rPr sz="2600" spc="-5" dirty="0">
                <a:latin typeface="Constantia"/>
                <a:cs typeface="Constantia"/>
              </a:rPr>
              <a:t>high-order</a:t>
            </a:r>
            <a:r>
              <a:rPr sz="2600" spc="-459" dirty="0">
                <a:latin typeface="Constantia"/>
                <a:cs typeface="Constantia"/>
              </a:rPr>
              <a:t> </a:t>
            </a:r>
            <a:r>
              <a:rPr sz="2600" spc="-400" dirty="0">
                <a:latin typeface="Constantia"/>
                <a:cs typeface="Constantia"/>
              </a:rPr>
              <a:t>byte  </a:t>
            </a:r>
            <a:r>
              <a:rPr sz="2600" spc="-5" dirty="0">
                <a:latin typeface="Constantia"/>
                <a:cs typeface="Constantia"/>
              </a:rPr>
              <a:t>and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contents of </a:t>
            </a:r>
            <a:r>
              <a:rPr sz="2600" dirty="0">
                <a:latin typeface="Constantia"/>
                <a:cs typeface="Constantia"/>
              </a:rPr>
              <a:t>L as the </a:t>
            </a:r>
            <a:r>
              <a:rPr sz="2600" spc="-5" dirty="0">
                <a:latin typeface="Constantia"/>
                <a:cs typeface="Constantia"/>
              </a:rPr>
              <a:t>low-order</a:t>
            </a:r>
            <a:r>
              <a:rPr sz="2600" spc="-5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byte.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0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3675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Constantia"/>
                <a:cs typeface="Constantia"/>
              </a:rPr>
              <a:t>Example:</a:t>
            </a:r>
            <a:r>
              <a:rPr sz="2600" b="1" spc="3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PCHL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2100" y="535940"/>
            <a:ext cx="7239634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b="1" spc="-5" dirty="0">
                <a:latin typeface="Gill Sans MT"/>
                <a:cs typeface="Gill Sans MT"/>
              </a:rPr>
              <a:t>Classification of Instruction</a:t>
            </a:r>
            <a:r>
              <a:rPr sz="3900" b="1" spc="-65" dirty="0">
                <a:latin typeface="Gill Sans MT"/>
                <a:cs typeface="Gill Sans MT"/>
              </a:rPr>
              <a:t> </a:t>
            </a:r>
            <a:r>
              <a:rPr sz="3900" b="1" spc="-5" dirty="0">
                <a:latin typeface="Gill Sans MT"/>
                <a:cs typeface="Gill Sans MT"/>
              </a:rPr>
              <a:t>Set</a:t>
            </a:r>
            <a:endParaRPr sz="39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70990" y="2272030"/>
            <a:ext cx="5732145" cy="3396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9600" indent="-571500">
              <a:lnSpc>
                <a:spcPct val="100000"/>
              </a:lnSpc>
              <a:spcBef>
                <a:spcPts val="100"/>
              </a:spcBef>
              <a:buFont typeface="Arial" panose="02080604020202020204" pitchFamily="34" charset="0"/>
              <a:buChar char="•"/>
            </a:pPr>
            <a:r>
              <a:rPr sz="3600" spc="509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800" spc="340" dirty="0">
                <a:latin typeface="Gill Sans MT"/>
                <a:cs typeface="Gill Sans MT"/>
              </a:rPr>
              <a:t>Data </a:t>
            </a:r>
            <a:r>
              <a:rPr sz="2800" dirty="0">
                <a:latin typeface="Gill Sans MT"/>
                <a:cs typeface="Gill Sans MT"/>
              </a:rPr>
              <a:t>Transfer</a:t>
            </a:r>
            <a:r>
              <a:rPr sz="2800" spc="-380" dirty="0">
                <a:latin typeface="Gill Sans MT"/>
                <a:cs typeface="Gill Sans MT"/>
              </a:rPr>
              <a:t> </a:t>
            </a:r>
            <a:r>
              <a:rPr sz="2800" spc="-135" dirty="0">
                <a:latin typeface="Gill Sans MT"/>
                <a:cs typeface="Gill Sans MT"/>
              </a:rPr>
              <a:t>Instruction</a:t>
            </a:r>
            <a:endParaRPr sz="2800">
              <a:latin typeface="Gill Sans MT"/>
              <a:cs typeface="Gill Sans MT"/>
            </a:endParaRPr>
          </a:p>
          <a:p>
            <a:pPr marL="609600" indent="-571500">
              <a:lnSpc>
                <a:spcPct val="100000"/>
              </a:lnSpc>
              <a:spcBef>
                <a:spcPts val="2400"/>
              </a:spcBef>
              <a:buFont typeface="Arial" panose="02080604020202020204" pitchFamily="34" charset="0"/>
              <a:buChar char="•"/>
            </a:pPr>
            <a:r>
              <a:rPr sz="3600" spc="232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800" spc="155" dirty="0">
                <a:latin typeface="Gill Sans MT"/>
                <a:cs typeface="Gill Sans MT"/>
              </a:rPr>
              <a:t>Arithmetic</a:t>
            </a:r>
            <a:r>
              <a:rPr sz="2800" spc="-9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Instructions</a:t>
            </a:r>
            <a:endParaRPr sz="2800">
              <a:latin typeface="Gill Sans MT"/>
              <a:cs typeface="Gill Sans MT"/>
            </a:endParaRPr>
          </a:p>
          <a:p>
            <a:pPr marL="609600" indent="-571500">
              <a:lnSpc>
                <a:spcPct val="100000"/>
              </a:lnSpc>
              <a:spcBef>
                <a:spcPts val="2400"/>
              </a:spcBef>
              <a:buFont typeface="Arial" panose="02080604020202020204" pitchFamily="34" charset="0"/>
              <a:buChar char="•"/>
            </a:pPr>
            <a:r>
              <a:rPr sz="3600" spc="315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800" spc="210" dirty="0">
                <a:latin typeface="Gill Sans MT"/>
                <a:cs typeface="Gill Sans MT"/>
              </a:rPr>
              <a:t>Logical</a:t>
            </a:r>
            <a:r>
              <a:rPr sz="2800" spc="-1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Instructions</a:t>
            </a:r>
            <a:endParaRPr sz="2800">
              <a:latin typeface="Gill Sans MT"/>
              <a:cs typeface="Gill Sans MT"/>
            </a:endParaRPr>
          </a:p>
          <a:p>
            <a:pPr marL="609600" indent="-571500">
              <a:lnSpc>
                <a:spcPct val="100000"/>
              </a:lnSpc>
              <a:spcBef>
                <a:spcPts val="2390"/>
              </a:spcBef>
              <a:buFont typeface="Arial" panose="02080604020202020204" pitchFamily="34" charset="0"/>
              <a:buChar char="•"/>
            </a:pPr>
            <a:r>
              <a:rPr sz="3600" spc="254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800" spc="170" dirty="0">
                <a:latin typeface="Gill Sans MT"/>
                <a:cs typeface="Gill Sans MT"/>
              </a:rPr>
              <a:t>Branching</a:t>
            </a:r>
            <a:r>
              <a:rPr sz="2800" spc="-2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Instructions</a:t>
            </a:r>
            <a:endParaRPr sz="2800">
              <a:latin typeface="Gill Sans MT"/>
              <a:cs typeface="Gill Sans MT"/>
            </a:endParaRPr>
          </a:p>
          <a:p>
            <a:pPr marL="609600" indent="-571500">
              <a:lnSpc>
                <a:spcPct val="100000"/>
              </a:lnSpc>
              <a:spcBef>
                <a:spcPts val="2400"/>
              </a:spcBef>
              <a:buFont typeface="Arial" panose="02080604020202020204" pitchFamily="34" charset="0"/>
              <a:buChar char="•"/>
            </a:pPr>
            <a:r>
              <a:rPr sz="3600" spc="315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800" spc="210" dirty="0">
                <a:latin typeface="Gill Sans MT"/>
                <a:cs typeface="Gill Sans MT"/>
              </a:rPr>
              <a:t>Control</a:t>
            </a:r>
            <a:r>
              <a:rPr sz="2800" spc="-1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Instructions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999489"/>
            <a:ext cx="3018790" cy="678180"/>
          </a:xfrm>
          <a:custGeom>
            <a:avLst/>
            <a:gdLst/>
            <a:ahLst/>
            <a:cxnLst/>
            <a:rect l="l" t="t" r="r" b="b"/>
            <a:pathLst>
              <a:path w="3018790" h="678180">
                <a:moveTo>
                  <a:pt x="0" y="0"/>
                </a:moveTo>
                <a:lnTo>
                  <a:pt x="3018790" y="0"/>
                </a:lnTo>
                <a:lnTo>
                  <a:pt x="3018790" y="678180"/>
                </a:lnTo>
                <a:lnTo>
                  <a:pt x="0" y="67818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475990" y="999489"/>
            <a:ext cx="4095750" cy="678180"/>
          </a:xfrm>
          <a:custGeom>
            <a:avLst/>
            <a:gdLst/>
            <a:ahLst/>
            <a:cxnLst/>
            <a:rect l="l" t="t" r="r" b="b"/>
            <a:pathLst>
              <a:path w="4095750" h="678180">
                <a:moveTo>
                  <a:pt x="0" y="0"/>
                </a:moveTo>
                <a:lnTo>
                  <a:pt x="4095750" y="0"/>
                </a:lnTo>
                <a:lnTo>
                  <a:pt x="4095750" y="678180"/>
                </a:lnTo>
                <a:lnTo>
                  <a:pt x="0" y="67818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/>
          <p:nvPr/>
        </p:nvSpPr>
        <p:spPr>
          <a:xfrm>
            <a:off x="457200" y="1677670"/>
            <a:ext cx="3018790" cy="751840"/>
          </a:xfrm>
          <a:custGeom>
            <a:avLst/>
            <a:gdLst/>
            <a:ahLst/>
            <a:cxnLst/>
            <a:rect l="l" t="t" r="r" b="b"/>
            <a:pathLst>
              <a:path w="3018790" h="751839">
                <a:moveTo>
                  <a:pt x="0" y="0"/>
                </a:moveTo>
                <a:lnTo>
                  <a:pt x="3018790" y="0"/>
                </a:lnTo>
                <a:lnTo>
                  <a:pt x="3018790" y="751839"/>
                </a:lnTo>
                <a:lnTo>
                  <a:pt x="0" y="75183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3475990" y="1677670"/>
            <a:ext cx="4095750" cy="751840"/>
          </a:xfrm>
          <a:custGeom>
            <a:avLst/>
            <a:gdLst/>
            <a:ahLst/>
            <a:cxnLst/>
            <a:rect l="l" t="t" r="r" b="b"/>
            <a:pathLst>
              <a:path w="4095750" h="751839">
                <a:moveTo>
                  <a:pt x="0" y="0"/>
                </a:moveTo>
                <a:lnTo>
                  <a:pt x="4095750" y="0"/>
                </a:lnTo>
                <a:lnTo>
                  <a:pt x="4095750" y="751839"/>
                </a:lnTo>
                <a:lnTo>
                  <a:pt x="0" y="75183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534669" y="814070"/>
            <a:ext cx="5844540" cy="1695450"/>
          </a:xfrm>
          <a:prstGeom prst="rect">
            <a:avLst/>
          </a:prstGeom>
        </p:spPr>
        <p:txBody>
          <a:bodyPr vert="horz" wrap="square" lIns="0" tIns="203200" rIns="0" bIns="0" rtlCol="0">
            <a:spAutoFit/>
          </a:bodyPr>
          <a:lstStyle/>
          <a:p>
            <a:pPr marL="680720">
              <a:lnSpc>
                <a:spcPct val="100000"/>
              </a:lnSpc>
              <a:spcBef>
                <a:spcPts val="1600"/>
              </a:spcBef>
              <a:tabLst>
                <a:tab pos="4141470" algn="l"/>
              </a:tabLst>
            </a:pP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Opcode	</a:t>
            </a:r>
            <a:r>
              <a:rPr sz="2400" b="1" spc="-5" dirty="0">
                <a:solidFill>
                  <a:srgbClr val="FFFFFF"/>
                </a:solidFill>
                <a:latin typeface="Gill Sans MT"/>
                <a:cs typeface="Gill Sans MT"/>
              </a:rPr>
              <a:t>Operand</a:t>
            </a:r>
            <a:endParaRPr sz="240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3030855" algn="l"/>
              </a:tabLst>
            </a:pPr>
            <a:endParaRPr sz="2400" spc="-5" dirty="0">
              <a:latin typeface="Gill Sans MT"/>
              <a:cs typeface="Gill Sans MT"/>
            </a:endParaRPr>
          </a:p>
          <a:p>
            <a:pPr marL="12700">
              <a:lnSpc>
                <a:spcPct val="100000"/>
              </a:lnSpc>
              <a:spcBef>
                <a:spcPts val="1500"/>
              </a:spcBef>
              <a:tabLst>
                <a:tab pos="3030855" algn="l"/>
              </a:tabLst>
            </a:pPr>
            <a:r>
              <a:rPr sz="2400" spc="-5" dirty="0">
                <a:latin typeface="Gill Sans MT"/>
                <a:cs typeface="Gill Sans MT"/>
              </a:rPr>
              <a:t>        PUSH	              Reg.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pair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09269" y="3210559"/>
            <a:ext cx="7464425" cy="27863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800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pc="385" dirty="0">
                <a:latin typeface="Gill Sans MT"/>
                <a:cs typeface="Gill Sans MT"/>
              </a:rPr>
              <a:t>The </a:t>
            </a:r>
            <a:r>
              <a:rPr dirty="0">
                <a:latin typeface="Gill Sans MT"/>
                <a:cs typeface="Gill Sans MT"/>
              </a:rPr>
              <a:t>contents </a:t>
            </a:r>
            <a:r>
              <a:rPr spc="-5" dirty="0">
                <a:latin typeface="Gill Sans MT"/>
                <a:cs typeface="Gill Sans MT"/>
              </a:rPr>
              <a:t>of register pair are </a:t>
            </a:r>
            <a:r>
              <a:rPr dirty="0">
                <a:latin typeface="Gill Sans MT"/>
                <a:cs typeface="Gill Sans MT"/>
              </a:rPr>
              <a:t>copied </a:t>
            </a:r>
            <a:r>
              <a:rPr spc="-5" dirty="0">
                <a:latin typeface="Gill Sans MT"/>
                <a:cs typeface="Gill Sans MT"/>
              </a:rPr>
              <a:t>onto</a:t>
            </a:r>
            <a:r>
              <a:rPr spc="-405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stack.</a:t>
            </a:r>
            <a:endParaRPr>
              <a:latin typeface="Gill Sans MT"/>
              <a:cs typeface="Gill Sans MT"/>
            </a:endParaRPr>
          </a:p>
          <a:p>
            <a:pPr marL="310515" marR="30480" indent="-273050">
              <a:lnSpc>
                <a:spcPts val="2590"/>
              </a:lnSpc>
              <a:spcBef>
                <a:spcPts val="2435"/>
              </a:spcBef>
            </a:pPr>
            <a:r>
              <a:rPr sz="2800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b="1" spc="509" dirty="0">
                <a:latin typeface="Gill Sans MT"/>
                <a:cs typeface="Gill Sans MT"/>
              </a:rPr>
              <a:t>SP</a:t>
            </a:r>
            <a:r>
              <a:rPr b="1" spc="25" dirty="0">
                <a:latin typeface="Gill Sans MT"/>
                <a:cs typeface="Gill Sans MT"/>
              </a:rPr>
              <a:t> </a:t>
            </a:r>
            <a:r>
              <a:rPr b="1" spc="-5" dirty="0">
                <a:latin typeface="Gill Sans MT"/>
                <a:cs typeface="Gill Sans MT"/>
              </a:rPr>
              <a:t>is decremented </a:t>
            </a:r>
            <a:r>
              <a:rPr b="1" dirty="0">
                <a:latin typeface="Gill Sans MT"/>
                <a:cs typeface="Gill Sans MT"/>
              </a:rPr>
              <a:t>and the </a:t>
            </a:r>
            <a:r>
              <a:rPr b="1" spc="-5" dirty="0">
                <a:latin typeface="Gill Sans MT"/>
                <a:cs typeface="Gill Sans MT"/>
              </a:rPr>
              <a:t>contents </a:t>
            </a:r>
            <a:r>
              <a:rPr b="1" dirty="0">
                <a:latin typeface="Gill Sans MT"/>
                <a:cs typeface="Gill Sans MT"/>
              </a:rPr>
              <a:t>of </a:t>
            </a:r>
            <a:r>
              <a:rPr b="1" spc="-155" dirty="0">
                <a:latin typeface="Gill Sans MT"/>
                <a:cs typeface="Gill Sans MT"/>
              </a:rPr>
              <a:t>high-order  </a:t>
            </a:r>
            <a:r>
              <a:rPr b="1" spc="-5" dirty="0">
                <a:latin typeface="Gill Sans MT"/>
                <a:cs typeface="Gill Sans MT"/>
              </a:rPr>
              <a:t>registers </a:t>
            </a:r>
            <a:r>
              <a:rPr spc="-5" dirty="0">
                <a:latin typeface="Gill Sans MT"/>
                <a:cs typeface="Gill Sans MT"/>
              </a:rPr>
              <a:t>(B, </a:t>
            </a:r>
            <a:r>
              <a:rPr dirty="0">
                <a:latin typeface="Gill Sans MT"/>
                <a:cs typeface="Gill Sans MT"/>
              </a:rPr>
              <a:t>D, H, </a:t>
            </a:r>
            <a:r>
              <a:rPr spc="-10" dirty="0">
                <a:latin typeface="Gill Sans MT"/>
                <a:cs typeface="Gill Sans MT"/>
              </a:rPr>
              <a:t>A) </a:t>
            </a:r>
            <a:r>
              <a:rPr spc="-5" dirty="0">
                <a:latin typeface="Gill Sans MT"/>
                <a:cs typeface="Gill Sans MT"/>
              </a:rPr>
              <a:t>are copied into</a:t>
            </a:r>
            <a:r>
              <a:rPr spc="40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stack.</a:t>
            </a:r>
            <a:endParaRPr>
              <a:latin typeface="Gill Sans MT"/>
              <a:cs typeface="Gill Sans MT"/>
            </a:endParaRPr>
          </a:p>
          <a:p>
            <a:pPr marL="310515" marR="305435" indent="-273050">
              <a:lnSpc>
                <a:spcPts val="2590"/>
              </a:lnSpc>
              <a:spcBef>
                <a:spcPts val="2400"/>
              </a:spcBef>
            </a:pPr>
            <a:r>
              <a:rPr sz="2800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pc="509" dirty="0">
                <a:latin typeface="Gill Sans MT"/>
                <a:cs typeface="Gill Sans MT"/>
              </a:rPr>
              <a:t>SP </a:t>
            </a:r>
            <a:r>
              <a:rPr dirty="0">
                <a:latin typeface="Gill Sans MT"/>
                <a:cs typeface="Gill Sans MT"/>
              </a:rPr>
              <a:t>is </a:t>
            </a:r>
            <a:r>
              <a:rPr spc="-5" dirty="0">
                <a:latin typeface="Gill Sans MT"/>
                <a:cs typeface="Gill Sans MT"/>
              </a:rPr>
              <a:t>again decremented and </a:t>
            </a:r>
            <a:r>
              <a:rPr dirty="0">
                <a:latin typeface="Gill Sans MT"/>
                <a:cs typeface="Gill Sans MT"/>
              </a:rPr>
              <a:t>the </a:t>
            </a:r>
            <a:r>
              <a:rPr spc="-5" dirty="0">
                <a:latin typeface="Gill Sans MT"/>
                <a:cs typeface="Gill Sans MT"/>
              </a:rPr>
              <a:t>contents of</a:t>
            </a:r>
            <a:r>
              <a:rPr spc="-405" dirty="0">
                <a:latin typeface="Gill Sans MT"/>
                <a:cs typeface="Gill Sans MT"/>
              </a:rPr>
              <a:t> </a:t>
            </a:r>
            <a:r>
              <a:rPr spc="-175" dirty="0">
                <a:latin typeface="Gill Sans MT"/>
                <a:cs typeface="Gill Sans MT"/>
              </a:rPr>
              <a:t>low-order  </a:t>
            </a:r>
            <a:r>
              <a:rPr spc="-5" dirty="0">
                <a:latin typeface="Gill Sans MT"/>
                <a:cs typeface="Gill Sans MT"/>
              </a:rPr>
              <a:t>registers </a:t>
            </a:r>
            <a:r>
              <a:rPr dirty="0">
                <a:latin typeface="Gill Sans MT"/>
                <a:cs typeface="Gill Sans MT"/>
              </a:rPr>
              <a:t>(C, E, L, </a:t>
            </a:r>
            <a:r>
              <a:rPr spc="-5" dirty="0">
                <a:latin typeface="Gill Sans MT"/>
                <a:cs typeface="Gill Sans MT"/>
              </a:rPr>
              <a:t>Flags) are </a:t>
            </a:r>
            <a:r>
              <a:rPr dirty="0">
                <a:latin typeface="Gill Sans MT"/>
                <a:cs typeface="Gill Sans MT"/>
              </a:rPr>
              <a:t>copied </a:t>
            </a:r>
            <a:r>
              <a:rPr spc="-5" dirty="0">
                <a:latin typeface="Gill Sans MT"/>
                <a:cs typeface="Gill Sans MT"/>
              </a:rPr>
              <a:t>into</a:t>
            </a:r>
            <a:r>
              <a:rPr spc="5" dirty="0">
                <a:latin typeface="Gill Sans MT"/>
                <a:cs typeface="Gill Sans MT"/>
              </a:rPr>
              <a:t> </a:t>
            </a:r>
            <a:r>
              <a:rPr spc="-5" dirty="0">
                <a:latin typeface="Gill Sans MT"/>
                <a:cs typeface="Gill Sans MT"/>
              </a:rPr>
              <a:t>stack.</a:t>
            </a:r>
            <a:endParaRPr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2075"/>
              </a:spcBef>
            </a:pPr>
            <a:r>
              <a:rPr sz="2800" spc="254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b="1" spc="170" dirty="0">
                <a:latin typeface="Gill Sans MT"/>
                <a:cs typeface="Gill Sans MT"/>
              </a:rPr>
              <a:t>Example: </a:t>
            </a:r>
            <a:r>
              <a:rPr dirty="0">
                <a:latin typeface="Gill Sans MT"/>
                <a:cs typeface="Gill Sans MT"/>
              </a:rPr>
              <a:t>PUSH</a:t>
            </a:r>
            <a:r>
              <a:rPr spc="-175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B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648969" y="53340"/>
            <a:ext cx="714375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PUSH-Push register </a:t>
            </a:r>
            <a:r>
              <a:rPr sz="3200" dirty="0"/>
              <a:t>pair </a:t>
            </a:r>
            <a:r>
              <a:rPr sz="3200" spc="-10" dirty="0"/>
              <a:t>onto</a:t>
            </a:r>
            <a:r>
              <a:rPr sz="3200" spc="-40" dirty="0"/>
              <a:t> </a:t>
            </a:r>
            <a:r>
              <a:rPr sz="3200" spc="-10" dirty="0"/>
              <a:t>stack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2540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819150" y="0"/>
                </a:moveTo>
                <a:lnTo>
                  <a:pt x="0" y="0"/>
                </a:lnTo>
                <a:lnTo>
                  <a:pt x="0" y="819149"/>
                </a:lnTo>
                <a:lnTo>
                  <a:pt x="40640" y="819149"/>
                </a:lnTo>
                <a:lnTo>
                  <a:pt x="82550" y="815339"/>
                </a:lnTo>
                <a:lnTo>
                  <a:pt x="123190" y="810259"/>
                </a:lnTo>
                <a:lnTo>
                  <a:pt x="165100" y="802639"/>
                </a:lnTo>
                <a:lnTo>
                  <a:pt x="205740" y="793749"/>
                </a:lnTo>
                <a:lnTo>
                  <a:pt x="245110" y="782319"/>
                </a:lnTo>
                <a:lnTo>
                  <a:pt x="284480" y="768349"/>
                </a:lnTo>
                <a:lnTo>
                  <a:pt x="322580" y="753109"/>
                </a:lnTo>
                <a:lnTo>
                  <a:pt x="360680" y="736599"/>
                </a:lnTo>
                <a:lnTo>
                  <a:pt x="397510" y="717549"/>
                </a:lnTo>
                <a:lnTo>
                  <a:pt x="433069" y="695959"/>
                </a:lnTo>
                <a:lnTo>
                  <a:pt x="467359" y="673099"/>
                </a:lnTo>
                <a:lnTo>
                  <a:pt x="501650" y="648969"/>
                </a:lnTo>
                <a:lnTo>
                  <a:pt x="533400" y="622299"/>
                </a:lnTo>
                <a:lnTo>
                  <a:pt x="563880" y="594359"/>
                </a:lnTo>
                <a:lnTo>
                  <a:pt x="594360" y="565149"/>
                </a:lnTo>
                <a:lnTo>
                  <a:pt x="622300" y="534669"/>
                </a:lnTo>
                <a:lnTo>
                  <a:pt x="673100" y="468629"/>
                </a:lnTo>
                <a:lnTo>
                  <a:pt x="695960" y="434339"/>
                </a:lnTo>
                <a:lnTo>
                  <a:pt x="716280" y="397509"/>
                </a:lnTo>
                <a:lnTo>
                  <a:pt x="735330" y="361949"/>
                </a:lnTo>
                <a:lnTo>
                  <a:pt x="753110" y="323850"/>
                </a:lnTo>
                <a:lnTo>
                  <a:pt x="768350" y="284479"/>
                </a:lnTo>
                <a:lnTo>
                  <a:pt x="782319" y="246379"/>
                </a:lnTo>
                <a:lnTo>
                  <a:pt x="793750" y="205739"/>
                </a:lnTo>
                <a:lnTo>
                  <a:pt x="802640" y="165100"/>
                </a:lnTo>
                <a:lnTo>
                  <a:pt x="810260" y="124459"/>
                </a:lnTo>
                <a:lnTo>
                  <a:pt x="815340" y="82550"/>
                </a:lnTo>
                <a:lnTo>
                  <a:pt x="819150" y="41909"/>
                </a:lnTo>
                <a:lnTo>
                  <a:pt x="819150" y="0"/>
                </a:lnTo>
                <a:close/>
              </a:path>
            </a:pathLst>
          </a:custGeom>
          <a:solidFill>
            <a:srgbClr val="FDF9F3">
              <a:alpha val="3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0" y="2540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819150" y="0"/>
                </a:moveTo>
                <a:lnTo>
                  <a:pt x="819150" y="41909"/>
                </a:lnTo>
                <a:lnTo>
                  <a:pt x="815340" y="82550"/>
                </a:lnTo>
                <a:lnTo>
                  <a:pt x="810260" y="124459"/>
                </a:lnTo>
                <a:lnTo>
                  <a:pt x="802640" y="165100"/>
                </a:lnTo>
                <a:lnTo>
                  <a:pt x="793750" y="205739"/>
                </a:lnTo>
                <a:lnTo>
                  <a:pt x="782319" y="246379"/>
                </a:lnTo>
                <a:lnTo>
                  <a:pt x="768350" y="284479"/>
                </a:lnTo>
                <a:lnTo>
                  <a:pt x="753110" y="323850"/>
                </a:lnTo>
                <a:lnTo>
                  <a:pt x="735330" y="361949"/>
                </a:lnTo>
                <a:lnTo>
                  <a:pt x="716280" y="397509"/>
                </a:lnTo>
                <a:lnTo>
                  <a:pt x="695960" y="434339"/>
                </a:lnTo>
                <a:lnTo>
                  <a:pt x="673100" y="468629"/>
                </a:lnTo>
                <a:lnTo>
                  <a:pt x="647700" y="501649"/>
                </a:lnTo>
                <a:lnTo>
                  <a:pt x="622300" y="534669"/>
                </a:lnTo>
                <a:lnTo>
                  <a:pt x="594360" y="565149"/>
                </a:lnTo>
                <a:lnTo>
                  <a:pt x="563880" y="594359"/>
                </a:lnTo>
                <a:lnTo>
                  <a:pt x="533400" y="622299"/>
                </a:lnTo>
                <a:lnTo>
                  <a:pt x="501650" y="648969"/>
                </a:lnTo>
                <a:lnTo>
                  <a:pt x="467359" y="673099"/>
                </a:lnTo>
                <a:lnTo>
                  <a:pt x="433069" y="695959"/>
                </a:lnTo>
                <a:lnTo>
                  <a:pt x="397510" y="717549"/>
                </a:lnTo>
                <a:lnTo>
                  <a:pt x="360680" y="736599"/>
                </a:lnTo>
                <a:lnTo>
                  <a:pt x="322580" y="753109"/>
                </a:lnTo>
                <a:lnTo>
                  <a:pt x="284480" y="768349"/>
                </a:lnTo>
                <a:lnTo>
                  <a:pt x="245110" y="782319"/>
                </a:lnTo>
                <a:lnTo>
                  <a:pt x="205740" y="793749"/>
                </a:lnTo>
                <a:lnTo>
                  <a:pt x="165100" y="802639"/>
                </a:lnTo>
                <a:lnTo>
                  <a:pt x="123190" y="810259"/>
                </a:lnTo>
                <a:lnTo>
                  <a:pt x="82550" y="815339"/>
                </a:lnTo>
                <a:lnTo>
                  <a:pt x="40640" y="819149"/>
                </a:lnTo>
                <a:lnTo>
                  <a:pt x="0" y="819149"/>
                </a:lnTo>
                <a:lnTo>
                  <a:pt x="0" y="0"/>
                </a:lnTo>
                <a:lnTo>
                  <a:pt x="819150" y="0"/>
                </a:lnTo>
                <a:close/>
              </a:path>
            </a:pathLst>
          </a:custGeom>
          <a:ln w="3234">
            <a:solidFill>
              <a:srgbClr val="D1C2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029" y="33019"/>
            <a:ext cx="1703070" cy="1703070"/>
          </a:xfrm>
          <a:custGeom>
            <a:avLst/>
            <a:gdLst/>
            <a:ahLst/>
            <a:cxnLst/>
            <a:rect l="l" t="t" r="r" b="b"/>
            <a:pathLst>
              <a:path w="1703070" h="1703070">
                <a:moveTo>
                  <a:pt x="852169" y="0"/>
                </a:moveTo>
                <a:lnTo>
                  <a:pt x="901675" y="1307"/>
                </a:lnTo>
                <a:lnTo>
                  <a:pt x="950304" y="5189"/>
                </a:lnTo>
                <a:lnTo>
                  <a:pt x="997991" y="11580"/>
                </a:lnTo>
                <a:lnTo>
                  <a:pt x="1044676" y="20419"/>
                </a:lnTo>
                <a:lnTo>
                  <a:pt x="1090295" y="31643"/>
                </a:lnTo>
                <a:lnTo>
                  <a:pt x="1134787" y="45187"/>
                </a:lnTo>
                <a:lnTo>
                  <a:pt x="1178088" y="60989"/>
                </a:lnTo>
                <a:lnTo>
                  <a:pt x="1220136" y="78987"/>
                </a:lnTo>
                <a:lnTo>
                  <a:pt x="1260869" y="99116"/>
                </a:lnTo>
                <a:lnTo>
                  <a:pt x="1300223" y="121313"/>
                </a:lnTo>
                <a:lnTo>
                  <a:pt x="1338138" y="145516"/>
                </a:lnTo>
                <a:lnTo>
                  <a:pt x="1374550" y="171662"/>
                </a:lnTo>
                <a:lnTo>
                  <a:pt x="1409396" y="199687"/>
                </a:lnTo>
                <a:lnTo>
                  <a:pt x="1442615" y="229528"/>
                </a:lnTo>
                <a:lnTo>
                  <a:pt x="1474144" y="261122"/>
                </a:lnTo>
                <a:lnTo>
                  <a:pt x="1503919" y="294406"/>
                </a:lnTo>
                <a:lnTo>
                  <a:pt x="1531880" y="329317"/>
                </a:lnTo>
                <a:lnTo>
                  <a:pt x="1557962" y="365791"/>
                </a:lnTo>
                <a:lnTo>
                  <a:pt x="1582105" y="403767"/>
                </a:lnTo>
                <a:lnTo>
                  <a:pt x="1604244" y="443179"/>
                </a:lnTo>
                <a:lnTo>
                  <a:pt x="1624319" y="483967"/>
                </a:lnTo>
                <a:lnTo>
                  <a:pt x="1642266" y="526065"/>
                </a:lnTo>
                <a:lnTo>
                  <a:pt x="1658022" y="569412"/>
                </a:lnTo>
                <a:lnTo>
                  <a:pt x="1671526" y="613944"/>
                </a:lnTo>
                <a:lnTo>
                  <a:pt x="1682715" y="659597"/>
                </a:lnTo>
                <a:lnTo>
                  <a:pt x="1691527" y="706310"/>
                </a:lnTo>
                <a:lnTo>
                  <a:pt x="1697898" y="754018"/>
                </a:lnTo>
                <a:lnTo>
                  <a:pt x="1701766" y="802659"/>
                </a:lnTo>
                <a:lnTo>
                  <a:pt x="1703070" y="852169"/>
                </a:lnTo>
                <a:lnTo>
                  <a:pt x="1701766" y="901675"/>
                </a:lnTo>
                <a:lnTo>
                  <a:pt x="1697898" y="950304"/>
                </a:lnTo>
                <a:lnTo>
                  <a:pt x="1691527" y="997991"/>
                </a:lnTo>
                <a:lnTo>
                  <a:pt x="1682715" y="1044676"/>
                </a:lnTo>
                <a:lnTo>
                  <a:pt x="1671526" y="1090295"/>
                </a:lnTo>
                <a:lnTo>
                  <a:pt x="1658022" y="1134787"/>
                </a:lnTo>
                <a:lnTo>
                  <a:pt x="1642266" y="1178088"/>
                </a:lnTo>
                <a:lnTo>
                  <a:pt x="1624319" y="1220136"/>
                </a:lnTo>
                <a:lnTo>
                  <a:pt x="1604244" y="1260869"/>
                </a:lnTo>
                <a:lnTo>
                  <a:pt x="1582105" y="1300223"/>
                </a:lnTo>
                <a:lnTo>
                  <a:pt x="1557962" y="1338138"/>
                </a:lnTo>
                <a:lnTo>
                  <a:pt x="1531880" y="1374550"/>
                </a:lnTo>
                <a:lnTo>
                  <a:pt x="1503919" y="1409396"/>
                </a:lnTo>
                <a:lnTo>
                  <a:pt x="1474144" y="1442615"/>
                </a:lnTo>
                <a:lnTo>
                  <a:pt x="1442615" y="1474144"/>
                </a:lnTo>
                <a:lnTo>
                  <a:pt x="1409396" y="1503919"/>
                </a:lnTo>
                <a:lnTo>
                  <a:pt x="1374550" y="1531880"/>
                </a:lnTo>
                <a:lnTo>
                  <a:pt x="1338138" y="1557962"/>
                </a:lnTo>
                <a:lnTo>
                  <a:pt x="1300223" y="1582105"/>
                </a:lnTo>
                <a:lnTo>
                  <a:pt x="1260869" y="1604244"/>
                </a:lnTo>
                <a:lnTo>
                  <a:pt x="1220136" y="1624319"/>
                </a:lnTo>
                <a:lnTo>
                  <a:pt x="1178088" y="1642266"/>
                </a:lnTo>
                <a:lnTo>
                  <a:pt x="1134787" y="1658022"/>
                </a:lnTo>
                <a:lnTo>
                  <a:pt x="1090295" y="1671526"/>
                </a:lnTo>
                <a:lnTo>
                  <a:pt x="1044676" y="1682715"/>
                </a:lnTo>
                <a:lnTo>
                  <a:pt x="997991" y="1691527"/>
                </a:lnTo>
                <a:lnTo>
                  <a:pt x="950304" y="1697898"/>
                </a:lnTo>
                <a:lnTo>
                  <a:pt x="901675" y="1701766"/>
                </a:lnTo>
                <a:lnTo>
                  <a:pt x="852169" y="1703069"/>
                </a:lnTo>
                <a:lnTo>
                  <a:pt x="802659" y="1701766"/>
                </a:lnTo>
                <a:lnTo>
                  <a:pt x="754018" y="1697898"/>
                </a:lnTo>
                <a:lnTo>
                  <a:pt x="706310" y="1691527"/>
                </a:lnTo>
                <a:lnTo>
                  <a:pt x="659597" y="1682715"/>
                </a:lnTo>
                <a:lnTo>
                  <a:pt x="613944" y="1671526"/>
                </a:lnTo>
                <a:lnTo>
                  <a:pt x="569412" y="1658022"/>
                </a:lnTo>
                <a:lnTo>
                  <a:pt x="526065" y="1642266"/>
                </a:lnTo>
                <a:lnTo>
                  <a:pt x="483967" y="1624319"/>
                </a:lnTo>
                <a:lnTo>
                  <a:pt x="443179" y="1604244"/>
                </a:lnTo>
                <a:lnTo>
                  <a:pt x="403767" y="1582105"/>
                </a:lnTo>
                <a:lnTo>
                  <a:pt x="365791" y="1557962"/>
                </a:lnTo>
                <a:lnTo>
                  <a:pt x="329317" y="1531880"/>
                </a:lnTo>
                <a:lnTo>
                  <a:pt x="294406" y="1503919"/>
                </a:lnTo>
                <a:lnTo>
                  <a:pt x="261122" y="1474144"/>
                </a:lnTo>
                <a:lnTo>
                  <a:pt x="229528" y="1442615"/>
                </a:lnTo>
                <a:lnTo>
                  <a:pt x="199687" y="1409396"/>
                </a:lnTo>
                <a:lnTo>
                  <a:pt x="171662" y="1374550"/>
                </a:lnTo>
                <a:lnTo>
                  <a:pt x="145516" y="1338138"/>
                </a:lnTo>
                <a:lnTo>
                  <a:pt x="121313" y="1300223"/>
                </a:lnTo>
                <a:lnTo>
                  <a:pt x="99116" y="1260869"/>
                </a:lnTo>
                <a:lnTo>
                  <a:pt x="78987" y="1220136"/>
                </a:lnTo>
                <a:lnTo>
                  <a:pt x="60989" y="1178088"/>
                </a:lnTo>
                <a:lnTo>
                  <a:pt x="45187" y="1134787"/>
                </a:lnTo>
                <a:lnTo>
                  <a:pt x="31643" y="1090295"/>
                </a:lnTo>
                <a:lnTo>
                  <a:pt x="20419" y="1044676"/>
                </a:lnTo>
                <a:lnTo>
                  <a:pt x="11580" y="997991"/>
                </a:lnTo>
                <a:lnTo>
                  <a:pt x="5189" y="950304"/>
                </a:lnTo>
                <a:lnTo>
                  <a:pt x="1307" y="901675"/>
                </a:lnTo>
                <a:lnTo>
                  <a:pt x="0" y="852169"/>
                </a:lnTo>
                <a:lnTo>
                  <a:pt x="1307" y="802659"/>
                </a:lnTo>
                <a:lnTo>
                  <a:pt x="5189" y="754018"/>
                </a:lnTo>
                <a:lnTo>
                  <a:pt x="11580" y="706310"/>
                </a:lnTo>
                <a:lnTo>
                  <a:pt x="20419" y="659597"/>
                </a:lnTo>
                <a:lnTo>
                  <a:pt x="31643" y="613944"/>
                </a:lnTo>
                <a:lnTo>
                  <a:pt x="45187" y="569412"/>
                </a:lnTo>
                <a:lnTo>
                  <a:pt x="60989" y="526065"/>
                </a:lnTo>
                <a:lnTo>
                  <a:pt x="78987" y="483967"/>
                </a:lnTo>
                <a:lnTo>
                  <a:pt x="99116" y="443179"/>
                </a:lnTo>
                <a:lnTo>
                  <a:pt x="121313" y="403767"/>
                </a:lnTo>
                <a:lnTo>
                  <a:pt x="145516" y="365791"/>
                </a:lnTo>
                <a:lnTo>
                  <a:pt x="171662" y="329317"/>
                </a:lnTo>
                <a:lnTo>
                  <a:pt x="199687" y="294406"/>
                </a:lnTo>
                <a:lnTo>
                  <a:pt x="229528" y="261122"/>
                </a:lnTo>
                <a:lnTo>
                  <a:pt x="261122" y="229528"/>
                </a:lnTo>
                <a:lnTo>
                  <a:pt x="294406" y="199687"/>
                </a:lnTo>
                <a:lnTo>
                  <a:pt x="329317" y="171662"/>
                </a:lnTo>
                <a:lnTo>
                  <a:pt x="365791" y="145516"/>
                </a:lnTo>
                <a:lnTo>
                  <a:pt x="403767" y="121313"/>
                </a:lnTo>
                <a:lnTo>
                  <a:pt x="443179" y="99116"/>
                </a:lnTo>
                <a:lnTo>
                  <a:pt x="483967" y="78987"/>
                </a:lnTo>
                <a:lnTo>
                  <a:pt x="526065" y="60989"/>
                </a:lnTo>
                <a:lnTo>
                  <a:pt x="569412" y="45187"/>
                </a:lnTo>
                <a:lnTo>
                  <a:pt x="613944" y="31643"/>
                </a:lnTo>
                <a:lnTo>
                  <a:pt x="659597" y="20419"/>
                </a:lnTo>
                <a:lnTo>
                  <a:pt x="706310" y="11580"/>
                </a:lnTo>
                <a:lnTo>
                  <a:pt x="754018" y="5189"/>
                </a:lnTo>
                <a:lnTo>
                  <a:pt x="802659" y="1307"/>
                </a:lnTo>
                <a:lnTo>
                  <a:pt x="852169" y="0"/>
                </a:lnTo>
                <a:close/>
              </a:path>
            </a:pathLst>
          </a:custGeom>
          <a:ln w="27315">
            <a:solidFill>
              <a:srgbClr val="AEA4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029" y="33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315">
            <a:solidFill>
              <a:srgbClr val="AEA4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639" y="20320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852169" y="0"/>
                </a:moveTo>
                <a:lnTo>
                  <a:pt x="901680" y="1307"/>
                </a:lnTo>
                <a:lnTo>
                  <a:pt x="950321" y="5189"/>
                </a:lnTo>
                <a:lnTo>
                  <a:pt x="998029" y="11580"/>
                </a:lnTo>
                <a:lnTo>
                  <a:pt x="1044742" y="20419"/>
                </a:lnTo>
                <a:lnTo>
                  <a:pt x="1090395" y="31643"/>
                </a:lnTo>
                <a:lnTo>
                  <a:pt x="1134927" y="45187"/>
                </a:lnTo>
                <a:lnTo>
                  <a:pt x="1178274" y="60989"/>
                </a:lnTo>
                <a:lnTo>
                  <a:pt x="1220372" y="78987"/>
                </a:lnTo>
                <a:lnTo>
                  <a:pt x="1261160" y="99116"/>
                </a:lnTo>
                <a:lnTo>
                  <a:pt x="1300572" y="121313"/>
                </a:lnTo>
                <a:lnTo>
                  <a:pt x="1338548" y="145516"/>
                </a:lnTo>
                <a:lnTo>
                  <a:pt x="1375022" y="171662"/>
                </a:lnTo>
                <a:lnTo>
                  <a:pt x="1409933" y="199687"/>
                </a:lnTo>
                <a:lnTo>
                  <a:pt x="1443217" y="229528"/>
                </a:lnTo>
                <a:lnTo>
                  <a:pt x="1474811" y="261122"/>
                </a:lnTo>
                <a:lnTo>
                  <a:pt x="1504652" y="294406"/>
                </a:lnTo>
                <a:lnTo>
                  <a:pt x="1532677" y="329317"/>
                </a:lnTo>
                <a:lnTo>
                  <a:pt x="1558823" y="365791"/>
                </a:lnTo>
                <a:lnTo>
                  <a:pt x="1583026" y="403767"/>
                </a:lnTo>
                <a:lnTo>
                  <a:pt x="1605223" y="443179"/>
                </a:lnTo>
                <a:lnTo>
                  <a:pt x="1625352" y="483967"/>
                </a:lnTo>
                <a:lnTo>
                  <a:pt x="1643350" y="526065"/>
                </a:lnTo>
                <a:lnTo>
                  <a:pt x="1659152" y="569412"/>
                </a:lnTo>
                <a:lnTo>
                  <a:pt x="1672696" y="613944"/>
                </a:lnTo>
                <a:lnTo>
                  <a:pt x="1683920" y="659597"/>
                </a:lnTo>
                <a:lnTo>
                  <a:pt x="1692759" y="706310"/>
                </a:lnTo>
                <a:lnTo>
                  <a:pt x="1699150" y="754018"/>
                </a:lnTo>
                <a:lnTo>
                  <a:pt x="1703032" y="802659"/>
                </a:lnTo>
                <a:lnTo>
                  <a:pt x="1704340" y="852169"/>
                </a:lnTo>
                <a:lnTo>
                  <a:pt x="1703032" y="901680"/>
                </a:lnTo>
                <a:lnTo>
                  <a:pt x="1699150" y="950321"/>
                </a:lnTo>
                <a:lnTo>
                  <a:pt x="1692759" y="998029"/>
                </a:lnTo>
                <a:lnTo>
                  <a:pt x="1683920" y="1044742"/>
                </a:lnTo>
                <a:lnTo>
                  <a:pt x="1672696" y="1090395"/>
                </a:lnTo>
                <a:lnTo>
                  <a:pt x="1659152" y="1134927"/>
                </a:lnTo>
                <a:lnTo>
                  <a:pt x="1643350" y="1178274"/>
                </a:lnTo>
                <a:lnTo>
                  <a:pt x="1625352" y="1220372"/>
                </a:lnTo>
                <a:lnTo>
                  <a:pt x="1605223" y="1261160"/>
                </a:lnTo>
                <a:lnTo>
                  <a:pt x="1583026" y="1300572"/>
                </a:lnTo>
                <a:lnTo>
                  <a:pt x="1558823" y="1338548"/>
                </a:lnTo>
                <a:lnTo>
                  <a:pt x="1532677" y="1375022"/>
                </a:lnTo>
                <a:lnTo>
                  <a:pt x="1504652" y="1409933"/>
                </a:lnTo>
                <a:lnTo>
                  <a:pt x="1474811" y="1443217"/>
                </a:lnTo>
                <a:lnTo>
                  <a:pt x="1443217" y="1474811"/>
                </a:lnTo>
                <a:lnTo>
                  <a:pt x="1409933" y="1504652"/>
                </a:lnTo>
                <a:lnTo>
                  <a:pt x="1375022" y="1532677"/>
                </a:lnTo>
                <a:lnTo>
                  <a:pt x="1338548" y="1558823"/>
                </a:lnTo>
                <a:lnTo>
                  <a:pt x="1300572" y="1583026"/>
                </a:lnTo>
                <a:lnTo>
                  <a:pt x="1261160" y="1605223"/>
                </a:lnTo>
                <a:lnTo>
                  <a:pt x="1220372" y="1625352"/>
                </a:lnTo>
                <a:lnTo>
                  <a:pt x="1178274" y="1643350"/>
                </a:lnTo>
                <a:lnTo>
                  <a:pt x="1134927" y="1659152"/>
                </a:lnTo>
                <a:lnTo>
                  <a:pt x="1090395" y="1672696"/>
                </a:lnTo>
                <a:lnTo>
                  <a:pt x="1044742" y="1683920"/>
                </a:lnTo>
                <a:lnTo>
                  <a:pt x="998029" y="1692759"/>
                </a:lnTo>
                <a:lnTo>
                  <a:pt x="950321" y="1699150"/>
                </a:lnTo>
                <a:lnTo>
                  <a:pt x="901680" y="1703032"/>
                </a:lnTo>
                <a:lnTo>
                  <a:pt x="852169" y="1704339"/>
                </a:lnTo>
                <a:lnTo>
                  <a:pt x="802659" y="1703032"/>
                </a:lnTo>
                <a:lnTo>
                  <a:pt x="754018" y="1699150"/>
                </a:lnTo>
                <a:lnTo>
                  <a:pt x="706310" y="1692759"/>
                </a:lnTo>
                <a:lnTo>
                  <a:pt x="659597" y="1683920"/>
                </a:lnTo>
                <a:lnTo>
                  <a:pt x="613944" y="1672696"/>
                </a:lnTo>
                <a:lnTo>
                  <a:pt x="569412" y="1659152"/>
                </a:lnTo>
                <a:lnTo>
                  <a:pt x="526065" y="1643350"/>
                </a:lnTo>
                <a:lnTo>
                  <a:pt x="483967" y="1625352"/>
                </a:lnTo>
                <a:lnTo>
                  <a:pt x="443179" y="1605223"/>
                </a:lnTo>
                <a:lnTo>
                  <a:pt x="403767" y="1583026"/>
                </a:lnTo>
                <a:lnTo>
                  <a:pt x="365791" y="1558823"/>
                </a:lnTo>
                <a:lnTo>
                  <a:pt x="329317" y="1532677"/>
                </a:lnTo>
                <a:lnTo>
                  <a:pt x="294406" y="1504652"/>
                </a:lnTo>
                <a:lnTo>
                  <a:pt x="261122" y="1474811"/>
                </a:lnTo>
                <a:lnTo>
                  <a:pt x="229528" y="1443217"/>
                </a:lnTo>
                <a:lnTo>
                  <a:pt x="199687" y="1409933"/>
                </a:lnTo>
                <a:lnTo>
                  <a:pt x="171662" y="1375022"/>
                </a:lnTo>
                <a:lnTo>
                  <a:pt x="145516" y="1338548"/>
                </a:lnTo>
                <a:lnTo>
                  <a:pt x="121313" y="1300572"/>
                </a:lnTo>
                <a:lnTo>
                  <a:pt x="99116" y="1261160"/>
                </a:lnTo>
                <a:lnTo>
                  <a:pt x="78987" y="1220372"/>
                </a:lnTo>
                <a:lnTo>
                  <a:pt x="60989" y="1178274"/>
                </a:lnTo>
                <a:lnTo>
                  <a:pt x="45187" y="1134927"/>
                </a:lnTo>
                <a:lnTo>
                  <a:pt x="31643" y="1090395"/>
                </a:lnTo>
                <a:lnTo>
                  <a:pt x="20419" y="1044742"/>
                </a:lnTo>
                <a:lnTo>
                  <a:pt x="11580" y="998029"/>
                </a:lnTo>
                <a:lnTo>
                  <a:pt x="5189" y="950321"/>
                </a:lnTo>
                <a:lnTo>
                  <a:pt x="1307" y="901680"/>
                </a:lnTo>
                <a:lnTo>
                  <a:pt x="0" y="852169"/>
                </a:lnTo>
                <a:lnTo>
                  <a:pt x="1307" y="802659"/>
                </a:lnTo>
                <a:lnTo>
                  <a:pt x="5189" y="754018"/>
                </a:lnTo>
                <a:lnTo>
                  <a:pt x="11580" y="706310"/>
                </a:lnTo>
                <a:lnTo>
                  <a:pt x="20419" y="659597"/>
                </a:lnTo>
                <a:lnTo>
                  <a:pt x="31643" y="613944"/>
                </a:lnTo>
                <a:lnTo>
                  <a:pt x="45187" y="569412"/>
                </a:lnTo>
                <a:lnTo>
                  <a:pt x="60989" y="526065"/>
                </a:lnTo>
                <a:lnTo>
                  <a:pt x="78987" y="483967"/>
                </a:lnTo>
                <a:lnTo>
                  <a:pt x="99116" y="443179"/>
                </a:lnTo>
                <a:lnTo>
                  <a:pt x="121313" y="403767"/>
                </a:lnTo>
                <a:lnTo>
                  <a:pt x="145516" y="365791"/>
                </a:lnTo>
                <a:lnTo>
                  <a:pt x="171662" y="329317"/>
                </a:lnTo>
                <a:lnTo>
                  <a:pt x="199687" y="294406"/>
                </a:lnTo>
                <a:lnTo>
                  <a:pt x="229528" y="261122"/>
                </a:lnTo>
                <a:lnTo>
                  <a:pt x="261122" y="229528"/>
                </a:lnTo>
                <a:lnTo>
                  <a:pt x="294406" y="199687"/>
                </a:lnTo>
                <a:lnTo>
                  <a:pt x="329317" y="171662"/>
                </a:lnTo>
                <a:lnTo>
                  <a:pt x="365791" y="145516"/>
                </a:lnTo>
                <a:lnTo>
                  <a:pt x="403767" y="121313"/>
                </a:lnTo>
                <a:lnTo>
                  <a:pt x="443179" y="99116"/>
                </a:lnTo>
                <a:lnTo>
                  <a:pt x="483967" y="78987"/>
                </a:lnTo>
                <a:lnTo>
                  <a:pt x="526065" y="60989"/>
                </a:lnTo>
                <a:lnTo>
                  <a:pt x="569412" y="45187"/>
                </a:lnTo>
                <a:lnTo>
                  <a:pt x="613944" y="31643"/>
                </a:lnTo>
                <a:lnTo>
                  <a:pt x="659597" y="20419"/>
                </a:lnTo>
                <a:lnTo>
                  <a:pt x="706310" y="11580"/>
                </a:lnTo>
                <a:lnTo>
                  <a:pt x="754018" y="5189"/>
                </a:lnTo>
                <a:lnTo>
                  <a:pt x="802659" y="1307"/>
                </a:lnTo>
                <a:lnTo>
                  <a:pt x="852169" y="0"/>
                </a:lnTo>
                <a:close/>
              </a:path>
            </a:pathLst>
          </a:custGeom>
          <a:ln w="27315">
            <a:solidFill>
              <a:srgbClr val="FFF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39" y="2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315">
            <a:solidFill>
              <a:srgbClr val="FFF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100" y="1036319"/>
            <a:ext cx="1169670" cy="1169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7119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880" y="6858000"/>
                </a:lnTo>
                <a:lnTo>
                  <a:pt x="8056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2189" y="0"/>
            <a:ext cx="2540" cy="6858000"/>
          </a:xfrm>
          <a:custGeom>
            <a:avLst/>
            <a:gdLst/>
            <a:ahLst/>
            <a:cxnLst/>
            <a:rect l="l" t="t" r="r" b="b"/>
            <a:pathLst>
              <a:path w="2540" h="6858000">
                <a:moveTo>
                  <a:pt x="0" y="6858000"/>
                </a:moveTo>
                <a:lnTo>
                  <a:pt x="2540" y="6858000"/>
                </a:lnTo>
                <a:lnTo>
                  <a:pt x="25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5044" y="72389"/>
            <a:ext cx="0" cy="6785609"/>
          </a:xfrm>
          <a:custGeom>
            <a:avLst/>
            <a:gdLst/>
            <a:ahLst/>
            <a:cxnLst/>
            <a:rect l="l" t="t" r="r" b="b"/>
            <a:pathLst>
              <a:path h="6785609">
                <a:moveTo>
                  <a:pt x="0" y="0"/>
                </a:moveTo>
                <a:lnTo>
                  <a:pt x="0" y="6785609"/>
                </a:lnTo>
              </a:path>
            </a:pathLst>
          </a:custGeom>
          <a:ln w="39370">
            <a:solidFill>
              <a:srgbClr val="6F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23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1512569" y="405129"/>
            <a:ext cx="1886585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5" dirty="0"/>
              <a:t>PUSH</a:t>
            </a:r>
            <a:r>
              <a:rPr sz="4300" spc="-100" dirty="0"/>
              <a:t> </a:t>
            </a:r>
            <a:r>
              <a:rPr sz="4300" dirty="0"/>
              <a:t>H</a:t>
            </a:r>
            <a:endParaRPr sz="4300"/>
          </a:p>
        </p:txBody>
      </p:sp>
      <p:sp>
        <p:nvSpPr>
          <p:cNvPr id="14" name="object 14"/>
          <p:cNvSpPr/>
          <p:nvPr/>
        </p:nvSpPr>
        <p:spPr>
          <a:xfrm>
            <a:off x="1714500" y="1394460"/>
            <a:ext cx="5857240" cy="50342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214119"/>
            <a:ext cx="3384550" cy="702310"/>
          </a:xfrm>
          <a:custGeom>
            <a:avLst/>
            <a:gdLst/>
            <a:ahLst/>
            <a:cxnLst/>
            <a:rect l="l" t="t" r="r" b="b"/>
            <a:pathLst>
              <a:path w="3384550" h="702310">
                <a:moveTo>
                  <a:pt x="0" y="0"/>
                </a:moveTo>
                <a:lnTo>
                  <a:pt x="3384550" y="0"/>
                </a:lnTo>
                <a:lnTo>
                  <a:pt x="3384550" y="702309"/>
                </a:lnTo>
                <a:lnTo>
                  <a:pt x="0" y="702309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3841750" y="1214119"/>
            <a:ext cx="4015740" cy="702310"/>
          </a:xfrm>
          <a:custGeom>
            <a:avLst/>
            <a:gdLst/>
            <a:ahLst/>
            <a:cxnLst/>
            <a:rect l="l" t="t" r="r" b="b"/>
            <a:pathLst>
              <a:path w="4015740" h="702310">
                <a:moveTo>
                  <a:pt x="0" y="0"/>
                </a:moveTo>
                <a:lnTo>
                  <a:pt x="4015740" y="0"/>
                </a:lnTo>
                <a:lnTo>
                  <a:pt x="4015740" y="702309"/>
                </a:lnTo>
                <a:lnTo>
                  <a:pt x="0" y="702309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/>
          <p:nvPr/>
        </p:nvSpPr>
        <p:spPr>
          <a:xfrm>
            <a:off x="457200" y="1916429"/>
            <a:ext cx="3384550" cy="712470"/>
          </a:xfrm>
          <a:custGeom>
            <a:avLst/>
            <a:gdLst/>
            <a:ahLst/>
            <a:cxnLst/>
            <a:rect l="l" t="t" r="r" b="b"/>
            <a:pathLst>
              <a:path w="3384550" h="712469">
                <a:moveTo>
                  <a:pt x="0" y="0"/>
                </a:moveTo>
                <a:lnTo>
                  <a:pt x="3384550" y="0"/>
                </a:lnTo>
                <a:lnTo>
                  <a:pt x="3384550" y="712470"/>
                </a:lnTo>
                <a:lnTo>
                  <a:pt x="0" y="712470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3841750" y="1916429"/>
            <a:ext cx="4015740" cy="712470"/>
          </a:xfrm>
          <a:custGeom>
            <a:avLst/>
            <a:gdLst/>
            <a:ahLst/>
            <a:cxnLst/>
            <a:rect l="l" t="t" r="r" b="b"/>
            <a:pathLst>
              <a:path w="4015740" h="712469">
                <a:moveTo>
                  <a:pt x="0" y="0"/>
                </a:moveTo>
                <a:lnTo>
                  <a:pt x="4015740" y="0"/>
                </a:lnTo>
                <a:lnTo>
                  <a:pt x="4015740" y="712470"/>
                </a:lnTo>
                <a:lnTo>
                  <a:pt x="0" y="712470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521969" y="1117599"/>
            <a:ext cx="7896859" cy="527558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691515">
              <a:lnSpc>
                <a:spcPct val="100000"/>
              </a:lnSpc>
              <a:spcBef>
                <a:spcPts val="830"/>
              </a:spcBef>
              <a:tabLst>
                <a:tab pos="4274185" algn="l"/>
              </a:tabLst>
            </a:pP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Opcode	</a:t>
            </a:r>
            <a:r>
              <a:rPr sz="3200" b="1" spc="-10" dirty="0">
                <a:solidFill>
                  <a:srgbClr val="FFFFFF"/>
                </a:solidFill>
                <a:latin typeface="Gill Sans MT"/>
                <a:cs typeface="Gill Sans MT"/>
              </a:rPr>
              <a:t>Operand</a:t>
            </a:r>
            <a:endParaRPr sz="3200">
              <a:latin typeface="Gill Sans MT"/>
              <a:cs typeface="Gill Sans MT"/>
            </a:endParaRPr>
          </a:p>
          <a:p>
            <a:pPr marL="25400">
              <a:lnSpc>
                <a:spcPct val="100000"/>
              </a:lnSpc>
              <a:spcBef>
                <a:spcPts val="730"/>
              </a:spcBef>
              <a:tabLst>
                <a:tab pos="3409315" algn="l"/>
              </a:tabLst>
            </a:pPr>
            <a:r>
              <a:rPr sz="3200" spc="-5" dirty="0">
                <a:latin typeface="Gill Sans MT"/>
                <a:cs typeface="Gill Sans MT"/>
              </a:rPr>
              <a:t>    </a:t>
            </a:r>
          </a:p>
          <a:p>
            <a:pPr marL="25400">
              <a:lnSpc>
                <a:spcPct val="100000"/>
              </a:lnSpc>
              <a:spcBef>
                <a:spcPts val="730"/>
              </a:spcBef>
              <a:tabLst>
                <a:tab pos="3409315" algn="l"/>
              </a:tabLst>
            </a:pPr>
            <a:r>
              <a:rPr sz="3200" spc="-5" dirty="0">
                <a:latin typeface="Gill Sans MT"/>
                <a:cs typeface="Gill Sans MT"/>
              </a:rPr>
              <a:t>       POP	        Reg. pair</a:t>
            </a:r>
            <a:endParaRPr sz="32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4400">
              <a:latin typeface="Times New Roman"/>
              <a:cs typeface="Times New Roman"/>
            </a:endParaRPr>
          </a:p>
          <a:p>
            <a:pPr marL="297815" marR="505460" indent="-273050">
              <a:lnSpc>
                <a:spcPts val="2590"/>
              </a:lnSpc>
            </a:pPr>
            <a:r>
              <a:rPr sz="2800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pc="385" dirty="0">
                <a:latin typeface="Gill Sans MT"/>
                <a:cs typeface="Gill Sans MT"/>
              </a:rPr>
              <a:t>The </a:t>
            </a:r>
            <a:r>
              <a:rPr dirty="0">
                <a:latin typeface="Gill Sans MT"/>
                <a:cs typeface="Gill Sans MT"/>
              </a:rPr>
              <a:t>contents </a:t>
            </a:r>
            <a:r>
              <a:rPr spc="-5" dirty="0">
                <a:latin typeface="Gill Sans MT"/>
                <a:cs typeface="Gill Sans MT"/>
              </a:rPr>
              <a:t>of </a:t>
            </a:r>
            <a:r>
              <a:rPr b="1" dirty="0">
                <a:latin typeface="Gill Sans MT"/>
                <a:cs typeface="Gill Sans MT"/>
              </a:rPr>
              <a:t>top of </a:t>
            </a:r>
            <a:r>
              <a:rPr b="1" spc="-5" dirty="0">
                <a:latin typeface="Gill Sans MT"/>
                <a:cs typeface="Gill Sans MT"/>
              </a:rPr>
              <a:t>stack </a:t>
            </a:r>
            <a:r>
              <a:rPr spc="-5" dirty="0">
                <a:latin typeface="Gill Sans MT"/>
                <a:cs typeface="Gill Sans MT"/>
              </a:rPr>
              <a:t>are </a:t>
            </a:r>
            <a:r>
              <a:rPr b="1" spc="-5" dirty="0">
                <a:latin typeface="Gill Sans MT"/>
                <a:cs typeface="Gill Sans MT"/>
              </a:rPr>
              <a:t>copied into</a:t>
            </a:r>
            <a:r>
              <a:rPr b="1" spc="-335" dirty="0">
                <a:latin typeface="Gill Sans MT"/>
                <a:cs typeface="Gill Sans MT"/>
              </a:rPr>
              <a:t> </a:t>
            </a:r>
            <a:r>
              <a:rPr b="1" spc="-195" dirty="0">
                <a:latin typeface="Gill Sans MT"/>
                <a:cs typeface="Gill Sans MT"/>
              </a:rPr>
              <a:t>register  </a:t>
            </a:r>
            <a:r>
              <a:rPr b="1" spc="-5" dirty="0">
                <a:latin typeface="Gill Sans MT"/>
                <a:cs typeface="Gill Sans MT"/>
              </a:rPr>
              <a:t>pair</a:t>
            </a:r>
            <a:r>
              <a:rPr spc="-5" dirty="0">
                <a:latin typeface="Gill Sans MT"/>
                <a:cs typeface="Gill Sans MT"/>
              </a:rPr>
              <a:t>.</a:t>
            </a:r>
            <a:endParaRPr>
              <a:latin typeface="Gill Sans MT"/>
              <a:cs typeface="Gill Sans MT"/>
            </a:endParaRPr>
          </a:p>
          <a:p>
            <a:pPr marL="297815" marR="17780" indent="-273050">
              <a:lnSpc>
                <a:spcPts val="2590"/>
              </a:lnSpc>
              <a:spcBef>
                <a:spcPts val="2400"/>
              </a:spcBef>
            </a:pPr>
            <a:r>
              <a:rPr sz="2800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pc="385" dirty="0">
                <a:latin typeface="Gill Sans MT"/>
                <a:cs typeface="Gill Sans MT"/>
              </a:rPr>
              <a:t>The </a:t>
            </a:r>
            <a:r>
              <a:rPr dirty="0">
                <a:latin typeface="Gill Sans MT"/>
                <a:cs typeface="Gill Sans MT"/>
              </a:rPr>
              <a:t>contents </a:t>
            </a:r>
            <a:r>
              <a:rPr spc="-5" dirty="0">
                <a:latin typeface="Gill Sans MT"/>
                <a:cs typeface="Gill Sans MT"/>
              </a:rPr>
              <a:t>of location </a:t>
            </a:r>
            <a:r>
              <a:rPr dirty="0">
                <a:latin typeface="Gill Sans MT"/>
                <a:cs typeface="Gill Sans MT"/>
              </a:rPr>
              <a:t>pointed </a:t>
            </a:r>
            <a:r>
              <a:rPr spc="-5" dirty="0">
                <a:latin typeface="Gill Sans MT"/>
                <a:cs typeface="Gill Sans MT"/>
              </a:rPr>
              <a:t>out </a:t>
            </a:r>
            <a:r>
              <a:rPr dirty="0">
                <a:latin typeface="Gill Sans MT"/>
                <a:cs typeface="Gill Sans MT"/>
              </a:rPr>
              <a:t>by SP </a:t>
            </a:r>
            <a:r>
              <a:rPr spc="-5" dirty="0">
                <a:latin typeface="Gill Sans MT"/>
                <a:cs typeface="Gill Sans MT"/>
              </a:rPr>
              <a:t>are copied </a:t>
            </a:r>
            <a:r>
              <a:rPr dirty="0">
                <a:latin typeface="Gill Sans MT"/>
                <a:cs typeface="Gill Sans MT"/>
              </a:rPr>
              <a:t>to</a:t>
            </a:r>
            <a:r>
              <a:rPr spc="-355" dirty="0">
                <a:latin typeface="Gill Sans MT"/>
                <a:cs typeface="Gill Sans MT"/>
              </a:rPr>
              <a:t> </a:t>
            </a:r>
            <a:r>
              <a:rPr spc="-505" dirty="0">
                <a:latin typeface="Gill Sans MT"/>
                <a:cs typeface="Gill Sans MT"/>
              </a:rPr>
              <a:t>the  </a:t>
            </a:r>
            <a:r>
              <a:rPr spc="-5" dirty="0">
                <a:latin typeface="Gill Sans MT"/>
                <a:cs typeface="Gill Sans MT"/>
              </a:rPr>
              <a:t>low-order register </a:t>
            </a:r>
            <a:r>
              <a:rPr dirty="0">
                <a:latin typeface="Gill Sans MT"/>
                <a:cs typeface="Gill Sans MT"/>
              </a:rPr>
              <a:t>(C, E, L,</a:t>
            </a:r>
            <a:r>
              <a:rPr spc="10" dirty="0">
                <a:latin typeface="Gill Sans MT"/>
                <a:cs typeface="Gill Sans MT"/>
              </a:rPr>
              <a:t> </a:t>
            </a:r>
            <a:r>
              <a:rPr spc="-5" dirty="0">
                <a:latin typeface="Gill Sans MT"/>
                <a:cs typeface="Gill Sans MT"/>
              </a:rPr>
              <a:t>Flags).</a:t>
            </a:r>
            <a:endParaRPr>
              <a:latin typeface="Gill Sans MT"/>
              <a:cs typeface="Gill Sans MT"/>
            </a:endParaRPr>
          </a:p>
          <a:p>
            <a:pPr marL="297815" marR="374015" indent="-273050">
              <a:lnSpc>
                <a:spcPts val="2590"/>
              </a:lnSpc>
              <a:spcBef>
                <a:spcPts val="2400"/>
              </a:spcBef>
            </a:pPr>
            <a:r>
              <a:rPr sz="2800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b="1" spc="509" dirty="0">
                <a:latin typeface="Gill Sans MT"/>
                <a:cs typeface="Gill Sans MT"/>
              </a:rPr>
              <a:t>SP</a:t>
            </a:r>
            <a:r>
              <a:rPr b="1" spc="40" dirty="0">
                <a:latin typeface="Gill Sans MT"/>
                <a:cs typeface="Gill Sans MT"/>
              </a:rPr>
              <a:t> </a:t>
            </a:r>
            <a:r>
              <a:rPr b="1" spc="-5" dirty="0">
                <a:latin typeface="Gill Sans MT"/>
                <a:cs typeface="Gill Sans MT"/>
              </a:rPr>
              <a:t>is incremented and </a:t>
            </a:r>
            <a:r>
              <a:rPr b="1" dirty="0">
                <a:latin typeface="Gill Sans MT"/>
                <a:cs typeface="Gill Sans MT"/>
              </a:rPr>
              <a:t>the </a:t>
            </a:r>
            <a:r>
              <a:rPr b="1" spc="-5" dirty="0">
                <a:latin typeface="Gill Sans MT"/>
                <a:cs typeface="Gill Sans MT"/>
              </a:rPr>
              <a:t>contents </a:t>
            </a:r>
            <a:r>
              <a:rPr b="1" dirty="0">
                <a:latin typeface="Gill Sans MT"/>
                <a:cs typeface="Gill Sans MT"/>
              </a:rPr>
              <a:t>of </a:t>
            </a:r>
            <a:r>
              <a:rPr b="1" spc="-5" dirty="0">
                <a:latin typeface="Gill Sans MT"/>
                <a:cs typeface="Gill Sans MT"/>
              </a:rPr>
              <a:t>location </a:t>
            </a:r>
            <a:r>
              <a:rPr b="1" spc="-505" dirty="0">
                <a:latin typeface="Gill Sans MT"/>
                <a:cs typeface="Gill Sans MT"/>
              </a:rPr>
              <a:t>are  </a:t>
            </a:r>
            <a:r>
              <a:rPr b="1" spc="-5" dirty="0">
                <a:latin typeface="Gill Sans MT"/>
                <a:cs typeface="Gill Sans MT"/>
              </a:rPr>
              <a:t>copied </a:t>
            </a:r>
            <a:r>
              <a:rPr dirty="0">
                <a:latin typeface="Gill Sans MT"/>
                <a:cs typeface="Gill Sans MT"/>
              </a:rPr>
              <a:t>to the </a:t>
            </a:r>
            <a:r>
              <a:rPr spc="-5" dirty="0">
                <a:latin typeface="Gill Sans MT"/>
                <a:cs typeface="Gill Sans MT"/>
              </a:rPr>
              <a:t>high-order register (B, </a:t>
            </a:r>
            <a:r>
              <a:rPr dirty="0">
                <a:latin typeface="Gill Sans MT"/>
                <a:cs typeface="Gill Sans MT"/>
              </a:rPr>
              <a:t>D, H,</a:t>
            </a:r>
            <a:r>
              <a:rPr spc="25" dirty="0">
                <a:latin typeface="Gill Sans MT"/>
                <a:cs typeface="Gill Sans MT"/>
              </a:rPr>
              <a:t> </a:t>
            </a:r>
            <a:r>
              <a:rPr spc="-5" dirty="0">
                <a:latin typeface="Gill Sans MT"/>
                <a:cs typeface="Gill Sans MT"/>
              </a:rPr>
              <a:t>A).</a:t>
            </a:r>
            <a:endParaRPr>
              <a:latin typeface="Gill Sans MT"/>
              <a:cs typeface="Gill Sans MT"/>
            </a:endParaRPr>
          </a:p>
          <a:p>
            <a:pPr marL="25400">
              <a:lnSpc>
                <a:spcPct val="100000"/>
              </a:lnSpc>
              <a:spcBef>
                <a:spcPts val="2070"/>
              </a:spcBef>
            </a:pPr>
            <a:r>
              <a:rPr sz="2800" spc="254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b="1" spc="170" dirty="0">
                <a:latin typeface="Gill Sans MT"/>
                <a:cs typeface="Gill Sans MT"/>
              </a:rPr>
              <a:t>Example: </a:t>
            </a:r>
            <a:r>
              <a:rPr spc="-5" dirty="0">
                <a:latin typeface="Gill Sans MT"/>
                <a:cs typeface="Gill Sans MT"/>
              </a:rPr>
              <a:t>POP</a:t>
            </a:r>
            <a:r>
              <a:rPr spc="-170" dirty="0">
                <a:latin typeface="Gill Sans MT"/>
                <a:cs typeface="Gill Sans MT"/>
              </a:rPr>
              <a:t> </a:t>
            </a:r>
            <a:r>
              <a:rPr dirty="0">
                <a:latin typeface="Gill Sans MT"/>
                <a:cs typeface="Gill Sans MT"/>
              </a:rPr>
              <a:t>H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48969" y="45720"/>
            <a:ext cx="645604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POP- Pop </a:t>
            </a:r>
            <a:r>
              <a:rPr sz="3200" spc="-10" dirty="0"/>
              <a:t>stack </a:t>
            </a:r>
            <a:r>
              <a:rPr sz="3200" spc="-5" dirty="0"/>
              <a:t>to register</a:t>
            </a:r>
            <a:r>
              <a:rPr sz="3200" spc="25" dirty="0"/>
              <a:t> </a:t>
            </a:r>
            <a:r>
              <a:rPr sz="3200" spc="-5" dirty="0"/>
              <a:t>pair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2540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819150" y="0"/>
                </a:moveTo>
                <a:lnTo>
                  <a:pt x="0" y="0"/>
                </a:lnTo>
                <a:lnTo>
                  <a:pt x="0" y="819149"/>
                </a:lnTo>
                <a:lnTo>
                  <a:pt x="40640" y="819149"/>
                </a:lnTo>
                <a:lnTo>
                  <a:pt x="82550" y="815339"/>
                </a:lnTo>
                <a:lnTo>
                  <a:pt x="123190" y="810259"/>
                </a:lnTo>
                <a:lnTo>
                  <a:pt x="165100" y="802639"/>
                </a:lnTo>
                <a:lnTo>
                  <a:pt x="205740" y="793749"/>
                </a:lnTo>
                <a:lnTo>
                  <a:pt x="245110" y="782319"/>
                </a:lnTo>
                <a:lnTo>
                  <a:pt x="284480" y="768349"/>
                </a:lnTo>
                <a:lnTo>
                  <a:pt x="322580" y="753109"/>
                </a:lnTo>
                <a:lnTo>
                  <a:pt x="360680" y="736599"/>
                </a:lnTo>
                <a:lnTo>
                  <a:pt x="397510" y="717549"/>
                </a:lnTo>
                <a:lnTo>
                  <a:pt x="433069" y="695959"/>
                </a:lnTo>
                <a:lnTo>
                  <a:pt x="467359" y="673099"/>
                </a:lnTo>
                <a:lnTo>
                  <a:pt x="501650" y="648969"/>
                </a:lnTo>
                <a:lnTo>
                  <a:pt x="533400" y="622299"/>
                </a:lnTo>
                <a:lnTo>
                  <a:pt x="563880" y="594359"/>
                </a:lnTo>
                <a:lnTo>
                  <a:pt x="594360" y="565149"/>
                </a:lnTo>
                <a:lnTo>
                  <a:pt x="622300" y="534669"/>
                </a:lnTo>
                <a:lnTo>
                  <a:pt x="673100" y="468629"/>
                </a:lnTo>
                <a:lnTo>
                  <a:pt x="695960" y="434339"/>
                </a:lnTo>
                <a:lnTo>
                  <a:pt x="716280" y="397509"/>
                </a:lnTo>
                <a:lnTo>
                  <a:pt x="735330" y="361949"/>
                </a:lnTo>
                <a:lnTo>
                  <a:pt x="753110" y="323850"/>
                </a:lnTo>
                <a:lnTo>
                  <a:pt x="768350" y="284479"/>
                </a:lnTo>
                <a:lnTo>
                  <a:pt x="782319" y="246379"/>
                </a:lnTo>
                <a:lnTo>
                  <a:pt x="793750" y="205739"/>
                </a:lnTo>
                <a:lnTo>
                  <a:pt x="802640" y="165100"/>
                </a:lnTo>
                <a:lnTo>
                  <a:pt x="810260" y="124459"/>
                </a:lnTo>
                <a:lnTo>
                  <a:pt x="815340" y="82550"/>
                </a:lnTo>
                <a:lnTo>
                  <a:pt x="819150" y="41909"/>
                </a:lnTo>
                <a:lnTo>
                  <a:pt x="819150" y="0"/>
                </a:lnTo>
                <a:close/>
              </a:path>
            </a:pathLst>
          </a:custGeom>
          <a:solidFill>
            <a:srgbClr val="FDF9F3">
              <a:alpha val="3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0" y="2540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819150" y="0"/>
                </a:moveTo>
                <a:lnTo>
                  <a:pt x="819150" y="41909"/>
                </a:lnTo>
                <a:lnTo>
                  <a:pt x="815340" y="82550"/>
                </a:lnTo>
                <a:lnTo>
                  <a:pt x="810260" y="124459"/>
                </a:lnTo>
                <a:lnTo>
                  <a:pt x="802640" y="165100"/>
                </a:lnTo>
                <a:lnTo>
                  <a:pt x="793750" y="205739"/>
                </a:lnTo>
                <a:lnTo>
                  <a:pt x="782319" y="246379"/>
                </a:lnTo>
                <a:lnTo>
                  <a:pt x="768350" y="284479"/>
                </a:lnTo>
                <a:lnTo>
                  <a:pt x="753110" y="323850"/>
                </a:lnTo>
                <a:lnTo>
                  <a:pt x="735330" y="361949"/>
                </a:lnTo>
                <a:lnTo>
                  <a:pt x="716280" y="397509"/>
                </a:lnTo>
                <a:lnTo>
                  <a:pt x="695960" y="434339"/>
                </a:lnTo>
                <a:lnTo>
                  <a:pt x="673100" y="468629"/>
                </a:lnTo>
                <a:lnTo>
                  <a:pt x="647700" y="501649"/>
                </a:lnTo>
                <a:lnTo>
                  <a:pt x="622300" y="534669"/>
                </a:lnTo>
                <a:lnTo>
                  <a:pt x="594360" y="565149"/>
                </a:lnTo>
                <a:lnTo>
                  <a:pt x="563880" y="594359"/>
                </a:lnTo>
                <a:lnTo>
                  <a:pt x="533400" y="622299"/>
                </a:lnTo>
                <a:lnTo>
                  <a:pt x="501650" y="648969"/>
                </a:lnTo>
                <a:lnTo>
                  <a:pt x="467359" y="673099"/>
                </a:lnTo>
                <a:lnTo>
                  <a:pt x="433069" y="695959"/>
                </a:lnTo>
                <a:lnTo>
                  <a:pt x="397510" y="717549"/>
                </a:lnTo>
                <a:lnTo>
                  <a:pt x="360680" y="736599"/>
                </a:lnTo>
                <a:lnTo>
                  <a:pt x="322580" y="753109"/>
                </a:lnTo>
                <a:lnTo>
                  <a:pt x="284480" y="768349"/>
                </a:lnTo>
                <a:lnTo>
                  <a:pt x="245110" y="782319"/>
                </a:lnTo>
                <a:lnTo>
                  <a:pt x="205740" y="793749"/>
                </a:lnTo>
                <a:lnTo>
                  <a:pt x="165100" y="802639"/>
                </a:lnTo>
                <a:lnTo>
                  <a:pt x="123190" y="810259"/>
                </a:lnTo>
                <a:lnTo>
                  <a:pt x="82550" y="815339"/>
                </a:lnTo>
                <a:lnTo>
                  <a:pt x="40640" y="819149"/>
                </a:lnTo>
                <a:lnTo>
                  <a:pt x="0" y="819149"/>
                </a:lnTo>
                <a:lnTo>
                  <a:pt x="0" y="0"/>
                </a:lnTo>
                <a:lnTo>
                  <a:pt x="819150" y="0"/>
                </a:lnTo>
                <a:close/>
              </a:path>
            </a:pathLst>
          </a:custGeom>
          <a:ln w="3234">
            <a:solidFill>
              <a:srgbClr val="D1C2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029" y="33019"/>
            <a:ext cx="1703070" cy="1703070"/>
          </a:xfrm>
          <a:custGeom>
            <a:avLst/>
            <a:gdLst/>
            <a:ahLst/>
            <a:cxnLst/>
            <a:rect l="l" t="t" r="r" b="b"/>
            <a:pathLst>
              <a:path w="1703070" h="1703070">
                <a:moveTo>
                  <a:pt x="852169" y="0"/>
                </a:moveTo>
                <a:lnTo>
                  <a:pt x="901675" y="1307"/>
                </a:lnTo>
                <a:lnTo>
                  <a:pt x="950304" y="5189"/>
                </a:lnTo>
                <a:lnTo>
                  <a:pt x="997991" y="11580"/>
                </a:lnTo>
                <a:lnTo>
                  <a:pt x="1044676" y="20419"/>
                </a:lnTo>
                <a:lnTo>
                  <a:pt x="1090295" y="31643"/>
                </a:lnTo>
                <a:lnTo>
                  <a:pt x="1134787" y="45187"/>
                </a:lnTo>
                <a:lnTo>
                  <a:pt x="1178088" y="60989"/>
                </a:lnTo>
                <a:lnTo>
                  <a:pt x="1220136" y="78987"/>
                </a:lnTo>
                <a:lnTo>
                  <a:pt x="1260869" y="99116"/>
                </a:lnTo>
                <a:lnTo>
                  <a:pt x="1300223" y="121313"/>
                </a:lnTo>
                <a:lnTo>
                  <a:pt x="1338138" y="145516"/>
                </a:lnTo>
                <a:lnTo>
                  <a:pt x="1374550" y="171662"/>
                </a:lnTo>
                <a:lnTo>
                  <a:pt x="1409396" y="199687"/>
                </a:lnTo>
                <a:lnTo>
                  <a:pt x="1442615" y="229528"/>
                </a:lnTo>
                <a:lnTo>
                  <a:pt x="1474144" y="261122"/>
                </a:lnTo>
                <a:lnTo>
                  <a:pt x="1503919" y="294406"/>
                </a:lnTo>
                <a:lnTo>
                  <a:pt x="1531880" y="329317"/>
                </a:lnTo>
                <a:lnTo>
                  <a:pt x="1557962" y="365791"/>
                </a:lnTo>
                <a:lnTo>
                  <a:pt x="1582105" y="403767"/>
                </a:lnTo>
                <a:lnTo>
                  <a:pt x="1604244" y="443179"/>
                </a:lnTo>
                <a:lnTo>
                  <a:pt x="1624319" y="483967"/>
                </a:lnTo>
                <a:lnTo>
                  <a:pt x="1642266" y="526065"/>
                </a:lnTo>
                <a:lnTo>
                  <a:pt x="1658022" y="569412"/>
                </a:lnTo>
                <a:lnTo>
                  <a:pt x="1671526" y="613944"/>
                </a:lnTo>
                <a:lnTo>
                  <a:pt x="1682715" y="659597"/>
                </a:lnTo>
                <a:lnTo>
                  <a:pt x="1691527" y="706310"/>
                </a:lnTo>
                <a:lnTo>
                  <a:pt x="1697898" y="754018"/>
                </a:lnTo>
                <a:lnTo>
                  <a:pt x="1701766" y="802659"/>
                </a:lnTo>
                <a:lnTo>
                  <a:pt x="1703070" y="852169"/>
                </a:lnTo>
                <a:lnTo>
                  <a:pt x="1701766" y="901675"/>
                </a:lnTo>
                <a:lnTo>
                  <a:pt x="1697898" y="950304"/>
                </a:lnTo>
                <a:lnTo>
                  <a:pt x="1691527" y="997991"/>
                </a:lnTo>
                <a:lnTo>
                  <a:pt x="1682715" y="1044676"/>
                </a:lnTo>
                <a:lnTo>
                  <a:pt x="1671526" y="1090295"/>
                </a:lnTo>
                <a:lnTo>
                  <a:pt x="1658022" y="1134787"/>
                </a:lnTo>
                <a:lnTo>
                  <a:pt x="1642266" y="1178088"/>
                </a:lnTo>
                <a:lnTo>
                  <a:pt x="1624319" y="1220136"/>
                </a:lnTo>
                <a:lnTo>
                  <a:pt x="1604244" y="1260869"/>
                </a:lnTo>
                <a:lnTo>
                  <a:pt x="1582105" y="1300223"/>
                </a:lnTo>
                <a:lnTo>
                  <a:pt x="1557962" y="1338138"/>
                </a:lnTo>
                <a:lnTo>
                  <a:pt x="1531880" y="1374550"/>
                </a:lnTo>
                <a:lnTo>
                  <a:pt x="1503919" y="1409396"/>
                </a:lnTo>
                <a:lnTo>
                  <a:pt x="1474144" y="1442615"/>
                </a:lnTo>
                <a:lnTo>
                  <a:pt x="1442615" y="1474144"/>
                </a:lnTo>
                <a:lnTo>
                  <a:pt x="1409396" y="1503919"/>
                </a:lnTo>
                <a:lnTo>
                  <a:pt x="1374550" y="1531880"/>
                </a:lnTo>
                <a:lnTo>
                  <a:pt x="1338138" y="1557962"/>
                </a:lnTo>
                <a:lnTo>
                  <a:pt x="1300223" y="1582105"/>
                </a:lnTo>
                <a:lnTo>
                  <a:pt x="1260869" y="1604244"/>
                </a:lnTo>
                <a:lnTo>
                  <a:pt x="1220136" y="1624319"/>
                </a:lnTo>
                <a:lnTo>
                  <a:pt x="1178088" y="1642266"/>
                </a:lnTo>
                <a:lnTo>
                  <a:pt x="1134787" y="1658022"/>
                </a:lnTo>
                <a:lnTo>
                  <a:pt x="1090295" y="1671526"/>
                </a:lnTo>
                <a:lnTo>
                  <a:pt x="1044676" y="1682715"/>
                </a:lnTo>
                <a:lnTo>
                  <a:pt x="997991" y="1691527"/>
                </a:lnTo>
                <a:lnTo>
                  <a:pt x="950304" y="1697898"/>
                </a:lnTo>
                <a:lnTo>
                  <a:pt x="901675" y="1701766"/>
                </a:lnTo>
                <a:lnTo>
                  <a:pt x="852169" y="1703069"/>
                </a:lnTo>
                <a:lnTo>
                  <a:pt x="802659" y="1701766"/>
                </a:lnTo>
                <a:lnTo>
                  <a:pt x="754018" y="1697898"/>
                </a:lnTo>
                <a:lnTo>
                  <a:pt x="706310" y="1691527"/>
                </a:lnTo>
                <a:lnTo>
                  <a:pt x="659597" y="1682715"/>
                </a:lnTo>
                <a:lnTo>
                  <a:pt x="613944" y="1671526"/>
                </a:lnTo>
                <a:lnTo>
                  <a:pt x="569412" y="1658022"/>
                </a:lnTo>
                <a:lnTo>
                  <a:pt x="526065" y="1642266"/>
                </a:lnTo>
                <a:lnTo>
                  <a:pt x="483967" y="1624319"/>
                </a:lnTo>
                <a:lnTo>
                  <a:pt x="443179" y="1604244"/>
                </a:lnTo>
                <a:lnTo>
                  <a:pt x="403767" y="1582105"/>
                </a:lnTo>
                <a:lnTo>
                  <a:pt x="365791" y="1557962"/>
                </a:lnTo>
                <a:lnTo>
                  <a:pt x="329317" y="1531880"/>
                </a:lnTo>
                <a:lnTo>
                  <a:pt x="294406" y="1503919"/>
                </a:lnTo>
                <a:lnTo>
                  <a:pt x="261122" y="1474144"/>
                </a:lnTo>
                <a:lnTo>
                  <a:pt x="229528" y="1442615"/>
                </a:lnTo>
                <a:lnTo>
                  <a:pt x="199687" y="1409396"/>
                </a:lnTo>
                <a:lnTo>
                  <a:pt x="171662" y="1374550"/>
                </a:lnTo>
                <a:lnTo>
                  <a:pt x="145516" y="1338138"/>
                </a:lnTo>
                <a:lnTo>
                  <a:pt x="121313" y="1300223"/>
                </a:lnTo>
                <a:lnTo>
                  <a:pt x="99116" y="1260869"/>
                </a:lnTo>
                <a:lnTo>
                  <a:pt x="78987" y="1220136"/>
                </a:lnTo>
                <a:lnTo>
                  <a:pt x="60989" y="1178088"/>
                </a:lnTo>
                <a:lnTo>
                  <a:pt x="45187" y="1134787"/>
                </a:lnTo>
                <a:lnTo>
                  <a:pt x="31643" y="1090295"/>
                </a:lnTo>
                <a:lnTo>
                  <a:pt x="20419" y="1044676"/>
                </a:lnTo>
                <a:lnTo>
                  <a:pt x="11580" y="997991"/>
                </a:lnTo>
                <a:lnTo>
                  <a:pt x="5189" y="950304"/>
                </a:lnTo>
                <a:lnTo>
                  <a:pt x="1307" y="901675"/>
                </a:lnTo>
                <a:lnTo>
                  <a:pt x="0" y="852169"/>
                </a:lnTo>
                <a:lnTo>
                  <a:pt x="1307" y="802659"/>
                </a:lnTo>
                <a:lnTo>
                  <a:pt x="5189" y="754018"/>
                </a:lnTo>
                <a:lnTo>
                  <a:pt x="11580" y="706310"/>
                </a:lnTo>
                <a:lnTo>
                  <a:pt x="20419" y="659597"/>
                </a:lnTo>
                <a:lnTo>
                  <a:pt x="31643" y="613944"/>
                </a:lnTo>
                <a:lnTo>
                  <a:pt x="45187" y="569412"/>
                </a:lnTo>
                <a:lnTo>
                  <a:pt x="60989" y="526065"/>
                </a:lnTo>
                <a:lnTo>
                  <a:pt x="78987" y="483967"/>
                </a:lnTo>
                <a:lnTo>
                  <a:pt x="99116" y="443179"/>
                </a:lnTo>
                <a:lnTo>
                  <a:pt x="121313" y="403767"/>
                </a:lnTo>
                <a:lnTo>
                  <a:pt x="145516" y="365791"/>
                </a:lnTo>
                <a:lnTo>
                  <a:pt x="171662" y="329317"/>
                </a:lnTo>
                <a:lnTo>
                  <a:pt x="199687" y="294406"/>
                </a:lnTo>
                <a:lnTo>
                  <a:pt x="229528" y="261122"/>
                </a:lnTo>
                <a:lnTo>
                  <a:pt x="261122" y="229528"/>
                </a:lnTo>
                <a:lnTo>
                  <a:pt x="294406" y="199687"/>
                </a:lnTo>
                <a:lnTo>
                  <a:pt x="329317" y="171662"/>
                </a:lnTo>
                <a:lnTo>
                  <a:pt x="365791" y="145516"/>
                </a:lnTo>
                <a:lnTo>
                  <a:pt x="403767" y="121313"/>
                </a:lnTo>
                <a:lnTo>
                  <a:pt x="443179" y="99116"/>
                </a:lnTo>
                <a:lnTo>
                  <a:pt x="483967" y="78987"/>
                </a:lnTo>
                <a:lnTo>
                  <a:pt x="526065" y="60989"/>
                </a:lnTo>
                <a:lnTo>
                  <a:pt x="569412" y="45187"/>
                </a:lnTo>
                <a:lnTo>
                  <a:pt x="613944" y="31643"/>
                </a:lnTo>
                <a:lnTo>
                  <a:pt x="659597" y="20419"/>
                </a:lnTo>
                <a:lnTo>
                  <a:pt x="706310" y="11580"/>
                </a:lnTo>
                <a:lnTo>
                  <a:pt x="754018" y="5189"/>
                </a:lnTo>
                <a:lnTo>
                  <a:pt x="802659" y="1307"/>
                </a:lnTo>
                <a:lnTo>
                  <a:pt x="852169" y="0"/>
                </a:lnTo>
                <a:close/>
              </a:path>
            </a:pathLst>
          </a:custGeom>
          <a:ln w="27315">
            <a:solidFill>
              <a:srgbClr val="AEA4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029" y="33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315">
            <a:solidFill>
              <a:srgbClr val="AEA4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639" y="20320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852169" y="0"/>
                </a:moveTo>
                <a:lnTo>
                  <a:pt x="901680" y="1307"/>
                </a:lnTo>
                <a:lnTo>
                  <a:pt x="950321" y="5189"/>
                </a:lnTo>
                <a:lnTo>
                  <a:pt x="998029" y="11580"/>
                </a:lnTo>
                <a:lnTo>
                  <a:pt x="1044742" y="20419"/>
                </a:lnTo>
                <a:lnTo>
                  <a:pt x="1090395" y="31643"/>
                </a:lnTo>
                <a:lnTo>
                  <a:pt x="1134927" y="45187"/>
                </a:lnTo>
                <a:lnTo>
                  <a:pt x="1178274" y="60989"/>
                </a:lnTo>
                <a:lnTo>
                  <a:pt x="1220372" y="78987"/>
                </a:lnTo>
                <a:lnTo>
                  <a:pt x="1261160" y="99116"/>
                </a:lnTo>
                <a:lnTo>
                  <a:pt x="1300572" y="121313"/>
                </a:lnTo>
                <a:lnTo>
                  <a:pt x="1338548" y="145516"/>
                </a:lnTo>
                <a:lnTo>
                  <a:pt x="1375022" y="171662"/>
                </a:lnTo>
                <a:lnTo>
                  <a:pt x="1409933" y="199687"/>
                </a:lnTo>
                <a:lnTo>
                  <a:pt x="1443217" y="229528"/>
                </a:lnTo>
                <a:lnTo>
                  <a:pt x="1474811" y="261122"/>
                </a:lnTo>
                <a:lnTo>
                  <a:pt x="1504652" y="294406"/>
                </a:lnTo>
                <a:lnTo>
                  <a:pt x="1532677" y="329317"/>
                </a:lnTo>
                <a:lnTo>
                  <a:pt x="1558823" y="365791"/>
                </a:lnTo>
                <a:lnTo>
                  <a:pt x="1583026" y="403767"/>
                </a:lnTo>
                <a:lnTo>
                  <a:pt x="1605223" y="443179"/>
                </a:lnTo>
                <a:lnTo>
                  <a:pt x="1625352" y="483967"/>
                </a:lnTo>
                <a:lnTo>
                  <a:pt x="1643350" y="526065"/>
                </a:lnTo>
                <a:lnTo>
                  <a:pt x="1659152" y="569412"/>
                </a:lnTo>
                <a:lnTo>
                  <a:pt x="1672696" y="613944"/>
                </a:lnTo>
                <a:lnTo>
                  <a:pt x="1683920" y="659597"/>
                </a:lnTo>
                <a:lnTo>
                  <a:pt x="1692759" y="706310"/>
                </a:lnTo>
                <a:lnTo>
                  <a:pt x="1699150" y="754018"/>
                </a:lnTo>
                <a:lnTo>
                  <a:pt x="1703032" y="802659"/>
                </a:lnTo>
                <a:lnTo>
                  <a:pt x="1704340" y="852169"/>
                </a:lnTo>
                <a:lnTo>
                  <a:pt x="1703032" y="901680"/>
                </a:lnTo>
                <a:lnTo>
                  <a:pt x="1699150" y="950321"/>
                </a:lnTo>
                <a:lnTo>
                  <a:pt x="1692759" y="998029"/>
                </a:lnTo>
                <a:lnTo>
                  <a:pt x="1683920" y="1044742"/>
                </a:lnTo>
                <a:lnTo>
                  <a:pt x="1672696" y="1090395"/>
                </a:lnTo>
                <a:lnTo>
                  <a:pt x="1659152" y="1134927"/>
                </a:lnTo>
                <a:lnTo>
                  <a:pt x="1643350" y="1178274"/>
                </a:lnTo>
                <a:lnTo>
                  <a:pt x="1625352" y="1220372"/>
                </a:lnTo>
                <a:lnTo>
                  <a:pt x="1605223" y="1261160"/>
                </a:lnTo>
                <a:lnTo>
                  <a:pt x="1583026" y="1300572"/>
                </a:lnTo>
                <a:lnTo>
                  <a:pt x="1558823" y="1338548"/>
                </a:lnTo>
                <a:lnTo>
                  <a:pt x="1532677" y="1375022"/>
                </a:lnTo>
                <a:lnTo>
                  <a:pt x="1504652" y="1409933"/>
                </a:lnTo>
                <a:lnTo>
                  <a:pt x="1474811" y="1443217"/>
                </a:lnTo>
                <a:lnTo>
                  <a:pt x="1443217" y="1474811"/>
                </a:lnTo>
                <a:lnTo>
                  <a:pt x="1409933" y="1504652"/>
                </a:lnTo>
                <a:lnTo>
                  <a:pt x="1375022" y="1532677"/>
                </a:lnTo>
                <a:lnTo>
                  <a:pt x="1338548" y="1558823"/>
                </a:lnTo>
                <a:lnTo>
                  <a:pt x="1300572" y="1583026"/>
                </a:lnTo>
                <a:lnTo>
                  <a:pt x="1261160" y="1605223"/>
                </a:lnTo>
                <a:lnTo>
                  <a:pt x="1220372" y="1625352"/>
                </a:lnTo>
                <a:lnTo>
                  <a:pt x="1178274" y="1643350"/>
                </a:lnTo>
                <a:lnTo>
                  <a:pt x="1134927" y="1659152"/>
                </a:lnTo>
                <a:lnTo>
                  <a:pt x="1090395" y="1672696"/>
                </a:lnTo>
                <a:lnTo>
                  <a:pt x="1044742" y="1683920"/>
                </a:lnTo>
                <a:lnTo>
                  <a:pt x="998029" y="1692759"/>
                </a:lnTo>
                <a:lnTo>
                  <a:pt x="950321" y="1699150"/>
                </a:lnTo>
                <a:lnTo>
                  <a:pt x="901680" y="1703032"/>
                </a:lnTo>
                <a:lnTo>
                  <a:pt x="852169" y="1704339"/>
                </a:lnTo>
                <a:lnTo>
                  <a:pt x="802659" y="1703032"/>
                </a:lnTo>
                <a:lnTo>
                  <a:pt x="754018" y="1699150"/>
                </a:lnTo>
                <a:lnTo>
                  <a:pt x="706310" y="1692759"/>
                </a:lnTo>
                <a:lnTo>
                  <a:pt x="659597" y="1683920"/>
                </a:lnTo>
                <a:lnTo>
                  <a:pt x="613944" y="1672696"/>
                </a:lnTo>
                <a:lnTo>
                  <a:pt x="569412" y="1659152"/>
                </a:lnTo>
                <a:lnTo>
                  <a:pt x="526065" y="1643350"/>
                </a:lnTo>
                <a:lnTo>
                  <a:pt x="483967" y="1625352"/>
                </a:lnTo>
                <a:lnTo>
                  <a:pt x="443179" y="1605223"/>
                </a:lnTo>
                <a:lnTo>
                  <a:pt x="403767" y="1583026"/>
                </a:lnTo>
                <a:lnTo>
                  <a:pt x="365791" y="1558823"/>
                </a:lnTo>
                <a:lnTo>
                  <a:pt x="329317" y="1532677"/>
                </a:lnTo>
                <a:lnTo>
                  <a:pt x="294406" y="1504652"/>
                </a:lnTo>
                <a:lnTo>
                  <a:pt x="261122" y="1474811"/>
                </a:lnTo>
                <a:lnTo>
                  <a:pt x="229528" y="1443217"/>
                </a:lnTo>
                <a:lnTo>
                  <a:pt x="199687" y="1409933"/>
                </a:lnTo>
                <a:lnTo>
                  <a:pt x="171662" y="1375022"/>
                </a:lnTo>
                <a:lnTo>
                  <a:pt x="145516" y="1338548"/>
                </a:lnTo>
                <a:lnTo>
                  <a:pt x="121313" y="1300572"/>
                </a:lnTo>
                <a:lnTo>
                  <a:pt x="99116" y="1261160"/>
                </a:lnTo>
                <a:lnTo>
                  <a:pt x="78987" y="1220372"/>
                </a:lnTo>
                <a:lnTo>
                  <a:pt x="60989" y="1178274"/>
                </a:lnTo>
                <a:lnTo>
                  <a:pt x="45187" y="1134927"/>
                </a:lnTo>
                <a:lnTo>
                  <a:pt x="31643" y="1090395"/>
                </a:lnTo>
                <a:lnTo>
                  <a:pt x="20419" y="1044742"/>
                </a:lnTo>
                <a:lnTo>
                  <a:pt x="11580" y="998029"/>
                </a:lnTo>
                <a:lnTo>
                  <a:pt x="5189" y="950321"/>
                </a:lnTo>
                <a:lnTo>
                  <a:pt x="1307" y="901680"/>
                </a:lnTo>
                <a:lnTo>
                  <a:pt x="0" y="852169"/>
                </a:lnTo>
                <a:lnTo>
                  <a:pt x="1307" y="802659"/>
                </a:lnTo>
                <a:lnTo>
                  <a:pt x="5189" y="754018"/>
                </a:lnTo>
                <a:lnTo>
                  <a:pt x="11580" y="706310"/>
                </a:lnTo>
                <a:lnTo>
                  <a:pt x="20419" y="659597"/>
                </a:lnTo>
                <a:lnTo>
                  <a:pt x="31643" y="613944"/>
                </a:lnTo>
                <a:lnTo>
                  <a:pt x="45187" y="569412"/>
                </a:lnTo>
                <a:lnTo>
                  <a:pt x="60989" y="526065"/>
                </a:lnTo>
                <a:lnTo>
                  <a:pt x="78987" y="483967"/>
                </a:lnTo>
                <a:lnTo>
                  <a:pt x="99116" y="443179"/>
                </a:lnTo>
                <a:lnTo>
                  <a:pt x="121313" y="403767"/>
                </a:lnTo>
                <a:lnTo>
                  <a:pt x="145516" y="365791"/>
                </a:lnTo>
                <a:lnTo>
                  <a:pt x="171662" y="329317"/>
                </a:lnTo>
                <a:lnTo>
                  <a:pt x="199687" y="294406"/>
                </a:lnTo>
                <a:lnTo>
                  <a:pt x="229528" y="261122"/>
                </a:lnTo>
                <a:lnTo>
                  <a:pt x="261122" y="229528"/>
                </a:lnTo>
                <a:lnTo>
                  <a:pt x="294406" y="199687"/>
                </a:lnTo>
                <a:lnTo>
                  <a:pt x="329317" y="171662"/>
                </a:lnTo>
                <a:lnTo>
                  <a:pt x="365791" y="145516"/>
                </a:lnTo>
                <a:lnTo>
                  <a:pt x="403767" y="121313"/>
                </a:lnTo>
                <a:lnTo>
                  <a:pt x="443179" y="99116"/>
                </a:lnTo>
                <a:lnTo>
                  <a:pt x="483967" y="78987"/>
                </a:lnTo>
                <a:lnTo>
                  <a:pt x="526065" y="60989"/>
                </a:lnTo>
                <a:lnTo>
                  <a:pt x="569412" y="45187"/>
                </a:lnTo>
                <a:lnTo>
                  <a:pt x="613944" y="31643"/>
                </a:lnTo>
                <a:lnTo>
                  <a:pt x="659597" y="20419"/>
                </a:lnTo>
                <a:lnTo>
                  <a:pt x="706310" y="11580"/>
                </a:lnTo>
                <a:lnTo>
                  <a:pt x="754018" y="5189"/>
                </a:lnTo>
                <a:lnTo>
                  <a:pt x="802659" y="1307"/>
                </a:lnTo>
                <a:lnTo>
                  <a:pt x="852169" y="0"/>
                </a:lnTo>
                <a:close/>
              </a:path>
            </a:pathLst>
          </a:custGeom>
          <a:ln w="27315">
            <a:solidFill>
              <a:srgbClr val="FFF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39" y="2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315">
            <a:solidFill>
              <a:srgbClr val="FFF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100" y="1036319"/>
            <a:ext cx="1169670" cy="1169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7119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880" y="6858000"/>
                </a:lnTo>
                <a:lnTo>
                  <a:pt x="8056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2189" y="0"/>
            <a:ext cx="2540" cy="6858000"/>
          </a:xfrm>
          <a:custGeom>
            <a:avLst/>
            <a:gdLst/>
            <a:ahLst/>
            <a:cxnLst/>
            <a:rect l="l" t="t" r="r" b="b"/>
            <a:pathLst>
              <a:path w="2540" h="6858000">
                <a:moveTo>
                  <a:pt x="0" y="6858000"/>
                </a:moveTo>
                <a:lnTo>
                  <a:pt x="2540" y="6858000"/>
                </a:lnTo>
                <a:lnTo>
                  <a:pt x="25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5044" y="72389"/>
            <a:ext cx="0" cy="6785609"/>
          </a:xfrm>
          <a:custGeom>
            <a:avLst/>
            <a:gdLst/>
            <a:ahLst/>
            <a:cxnLst/>
            <a:rect l="l" t="t" r="r" b="b"/>
            <a:pathLst>
              <a:path h="6785609">
                <a:moveTo>
                  <a:pt x="0" y="0"/>
                </a:moveTo>
                <a:lnTo>
                  <a:pt x="0" y="6785609"/>
                </a:lnTo>
              </a:path>
            </a:pathLst>
          </a:custGeom>
          <a:ln w="39370">
            <a:solidFill>
              <a:srgbClr val="6F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23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572260" y="1424939"/>
            <a:ext cx="5214620" cy="53619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1512570" y="405130"/>
            <a:ext cx="236601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5" dirty="0"/>
              <a:t>POP</a:t>
            </a:r>
            <a:r>
              <a:rPr sz="4300" spc="-85" dirty="0"/>
              <a:t> </a:t>
            </a:r>
            <a:r>
              <a:rPr sz="4300" dirty="0"/>
              <a:t>H</a:t>
            </a:r>
            <a:endParaRPr sz="4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99869"/>
            <a:ext cx="3765550" cy="702310"/>
          </a:xfrm>
          <a:custGeom>
            <a:avLst/>
            <a:gdLst/>
            <a:ahLst/>
            <a:cxnLst/>
            <a:rect l="l" t="t" r="r" b="b"/>
            <a:pathLst>
              <a:path w="3765550" h="702310">
                <a:moveTo>
                  <a:pt x="0" y="0"/>
                </a:moveTo>
                <a:lnTo>
                  <a:pt x="3765550" y="0"/>
                </a:lnTo>
                <a:lnTo>
                  <a:pt x="3765550" y="702309"/>
                </a:lnTo>
                <a:lnTo>
                  <a:pt x="0" y="702309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4222750" y="1499869"/>
            <a:ext cx="4420870" cy="702310"/>
          </a:xfrm>
          <a:custGeom>
            <a:avLst/>
            <a:gdLst/>
            <a:ahLst/>
            <a:cxnLst/>
            <a:rect l="l" t="t" r="r" b="b"/>
            <a:pathLst>
              <a:path w="4420870" h="702310">
                <a:moveTo>
                  <a:pt x="0" y="0"/>
                </a:moveTo>
                <a:lnTo>
                  <a:pt x="4420870" y="0"/>
                </a:lnTo>
                <a:lnTo>
                  <a:pt x="4420870" y="702309"/>
                </a:lnTo>
                <a:lnTo>
                  <a:pt x="0" y="702309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391919" y="1496059"/>
            <a:ext cx="610679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87165" algn="l"/>
              </a:tabLst>
            </a:pP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Opcode	</a:t>
            </a:r>
            <a:r>
              <a:rPr sz="3200" b="1" spc="-10" dirty="0">
                <a:solidFill>
                  <a:srgbClr val="FFFFFF"/>
                </a:solidFill>
                <a:latin typeface="Gill Sans MT"/>
                <a:cs typeface="Gill Sans MT"/>
              </a:rPr>
              <a:t>Operand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2202179"/>
            <a:ext cx="3765550" cy="967740"/>
          </a:xfrm>
          <a:custGeom>
            <a:avLst/>
            <a:gdLst/>
            <a:ahLst/>
            <a:cxnLst/>
            <a:rect l="l" t="t" r="r" b="b"/>
            <a:pathLst>
              <a:path w="3765550" h="967739">
                <a:moveTo>
                  <a:pt x="0" y="0"/>
                </a:moveTo>
                <a:lnTo>
                  <a:pt x="3765550" y="0"/>
                </a:lnTo>
                <a:lnTo>
                  <a:pt x="3765550" y="967740"/>
                </a:lnTo>
                <a:lnTo>
                  <a:pt x="0" y="967740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547369" y="2192020"/>
            <a:ext cx="64135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0" dirty="0">
                <a:latin typeface="Gill Sans MT"/>
                <a:cs typeface="Gill Sans MT"/>
              </a:rPr>
              <a:t>IN</a:t>
            </a:r>
          </a:p>
        </p:txBody>
      </p:sp>
      <p:sp>
        <p:nvSpPr>
          <p:cNvPr id="7" name="object 7"/>
          <p:cNvSpPr/>
          <p:nvPr/>
        </p:nvSpPr>
        <p:spPr>
          <a:xfrm>
            <a:off x="4222750" y="2202179"/>
            <a:ext cx="4420870" cy="967740"/>
          </a:xfrm>
          <a:custGeom>
            <a:avLst/>
            <a:gdLst/>
            <a:ahLst/>
            <a:cxnLst/>
            <a:rect l="l" t="t" r="r" b="b"/>
            <a:pathLst>
              <a:path w="4420870" h="967739">
                <a:moveTo>
                  <a:pt x="0" y="0"/>
                </a:moveTo>
                <a:lnTo>
                  <a:pt x="4420870" y="0"/>
                </a:lnTo>
                <a:lnTo>
                  <a:pt x="4420870" y="967740"/>
                </a:lnTo>
                <a:lnTo>
                  <a:pt x="0" y="967740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 txBox="1"/>
          <p:nvPr/>
        </p:nvSpPr>
        <p:spPr>
          <a:xfrm>
            <a:off x="4312920" y="2197100"/>
            <a:ext cx="372110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Gill Sans MT"/>
                <a:cs typeface="Gill Sans MT"/>
              </a:rPr>
              <a:t>8-bit </a:t>
            </a:r>
            <a:r>
              <a:rPr sz="3200" spc="-5" dirty="0">
                <a:latin typeface="Gill Sans MT"/>
                <a:cs typeface="Gill Sans MT"/>
              </a:rPr>
              <a:t>port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spc="-5" dirty="0">
                <a:latin typeface="Gill Sans MT"/>
                <a:cs typeface="Gill Sans MT"/>
              </a:rPr>
              <a:t>address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6569" y="3048000"/>
            <a:ext cx="8124190" cy="1330960"/>
          </a:xfrm>
          <a:prstGeom prst="rect">
            <a:avLst/>
          </a:prstGeom>
        </p:spPr>
        <p:txBody>
          <a:bodyPr vert="horz" wrap="square" lIns="0" tIns="21082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660"/>
              </a:spcBef>
            </a:pPr>
            <a:r>
              <a:rPr sz="3200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415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contents of I/O port are copied into</a:t>
            </a:r>
            <a:r>
              <a:rPr sz="2000" spc="-409" dirty="0">
                <a:latin typeface="Constantia"/>
                <a:cs typeface="Constantia"/>
              </a:rPr>
              <a:t> </a:t>
            </a:r>
            <a:r>
              <a:rPr sz="2000" spc="-105" dirty="0">
                <a:latin typeface="Constantia"/>
                <a:cs typeface="Constantia"/>
              </a:rPr>
              <a:t>accumulator.</a:t>
            </a:r>
            <a:endParaRPr sz="2000">
              <a:latin typeface="Constantia"/>
              <a:cs typeface="Constantia"/>
            </a:endParaRPr>
          </a:p>
          <a:p>
            <a:pPr marL="50800">
              <a:lnSpc>
                <a:spcPct val="100000"/>
              </a:lnSpc>
              <a:spcBef>
                <a:spcPts val="2400"/>
              </a:spcBef>
            </a:pPr>
            <a:r>
              <a:rPr sz="3200" spc="270" baseline="19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b="1" spc="180" dirty="0">
                <a:latin typeface="Constantia"/>
                <a:cs typeface="Constantia"/>
              </a:rPr>
              <a:t>Example: </a:t>
            </a:r>
            <a:r>
              <a:rPr sz="3200" spc="-5" dirty="0">
                <a:latin typeface="Constantia"/>
                <a:cs typeface="Constantia"/>
              </a:rPr>
              <a:t>IN 8C</a:t>
            </a:r>
            <a:r>
              <a:rPr sz="3200" spc="-495" dirty="0">
                <a:latin typeface="Constantia"/>
                <a:cs typeface="Constantia"/>
              </a:rPr>
              <a:t> </a:t>
            </a:r>
            <a:r>
              <a:rPr sz="1200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47369" y="205740"/>
            <a:ext cx="7724775" cy="99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IN- Copy data to accumulator </a:t>
            </a:r>
            <a:r>
              <a:rPr sz="3200" dirty="0"/>
              <a:t>from a  port </a:t>
            </a:r>
            <a:r>
              <a:rPr sz="3200" spc="-5" dirty="0"/>
              <a:t>with 8-bit</a:t>
            </a:r>
            <a:r>
              <a:rPr sz="3200" spc="-15" dirty="0"/>
              <a:t> </a:t>
            </a:r>
            <a:r>
              <a:rPr sz="3200" spc="-5" dirty="0"/>
              <a:t>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2362200" y="1066800"/>
            <a:ext cx="838200" cy="642620"/>
          </a:xfrm>
          <a:custGeom>
            <a:avLst/>
            <a:gdLst/>
            <a:ahLst/>
            <a:cxnLst/>
            <a:rect l="l" t="t" r="r" b="b"/>
            <a:pathLst>
              <a:path w="838200" h="642619">
                <a:moveTo>
                  <a:pt x="0" y="0"/>
                </a:moveTo>
                <a:lnTo>
                  <a:pt x="838200" y="0"/>
                </a:lnTo>
                <a:lnTo>
                  <a:pt x="83820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 txBox="1"/>
          <p:nvPr/>
        </p:nvSpPr>
        <p:spPr>
          <a:xfrm>
            <a:off x="2362200" y="1079500"/>
            <a:ext cx="8382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10</a:t>
            </a:r>
          </a:p>
        </p:txBody>
      </p:sp>
      <p:sp>
        <p:nvSpPr>
          <p:cNvPr id="147" name="object 147"/>
          <p:cNvSpPr/>
          <p:nvPr/>
        </p:nvSpPr>
        <p:spPr>
          <a:xfrm>
            <a:off x="5486400" y="1066800"/>
            <a:ext cx="838200" cy="764540"/>
          </a:xfrm>
          <a:custGeom>
            <a:avLst/>
            <a:gdLst/>
            <a:ahLst/>
            <a:cxnLst/>
            <a:rect l="l" t="t" r="r" b="b"/>
            <a:pathLst>
              <a:path w="838200" h="764539">
                <a:moveTo>
                  <a:pt x="0" y="0"/>
                </a:moveTo>
                <a:lnTo>
                  <a:pt x="838200" y="0"/>
                </a:lnTo>
                <a:lnTo>
                  <a:pt x="838200" y="764539"/>
                </a:lnTo>
                <a:lnTo>
                  <a:pt x="0" y="7645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 txBox="1">
            <a:spLocks noGrp="1"/>
          </p:cNvSpPr>
          <p:nvPr>
            <p:ph type="title"/>
          </p:nvPr>
        </p:nvSpPr>
        <p:spPr>
          <a:xfrm>
            <a:off x="5486400" y="1073150"/>
            <a:ext cx="83820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solidFill>
                  <a:srgbClr val="000000"/>
                </a:solidFill>
                <a:latin typeface="Constantia"/>
                <a:cs typeface="Constantia"/>
              </a:rPr>
              <a:t>A</a:t>
            </a:r>
          </a:p>
        </p:txBody>
      </p:sp>
      <p:sp>
        <p:nvSpPr>
          <p:cNvPr id="149" name="object 149"/>
          <p:cNvSpPr/>
          <p:nvPr/>
        </p:nvSpPr>
        <p:spPr>
          <a:xfrm>
            <a:off x="6324600" y="1066800"/>
            <a:ext cx="838200" cy="764540"/>
          </a:xfrm>
          <a:custGeom>
            <a:avLst/>
            <a:gdLst/>
            <a:ahLst/>
            <a:cxnLst/>
            <a:rect l="l" t="t" r="r" b="b"/>
            <a:pathLst>
              <a:path w="838200" h="764539">
                <a:moveTo>
                  <a:pt x="0" y="0"/>
                </a:moveTo>
                <a:lnTo>
                  <a:pt x="838200" y="0"/>
                </a:lnTo>
                <a:lnTo>
                  <a:pt x="838200" y="764539"/>
                </a:lnTo>
                <a:lnTo>
                  <a:pt x="0" y="76453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0" name="object 150"/>
          <p:cNvSpPr txBox="1"/>
          <p:nvPr/>
        </p:nvSpPr>
        <p:spPr>
          <a:xfrm>
            <a:off x="1524000" y="5800090"/>
            <a:ext cx="1676400" cy="39497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26669" rIns="0" bIns="0" rtlCol="0">
            <a:spAutoFit/>
          </a:bodyPr>
          <a:lstStyle/>
          <a:p>
            <a:pPr marL="928370">
              <a:lnSpc>
                <a:spcPct val="100000"/>
              </a:lnSpc>
              <a:spcBef>
                <a:spcPts val="210"/>
              </a:spcBef>
            </a:pPr>
            <a:r>
              <a:rPr sz="2400" b="1" dirty="0">
                <a:latin typeface="Constantia"/>
                <a:cs typeface="Constantia"/>
              </a:rPr>
              <a:t>10</a:t>
            </a:r>
          </a:p>
        </p:txBody>
      </p:sp>
      <p:sp>
        <p:nvSpPr>
          <p:cNvPr id="151" name="object 151"/>
          <p:cNvSpPr txBox="1"/>
          <p:nvPr/>
        </p:nvSpPr>
        <p:spPr>
          <a:xfrm>
            <a:off x="5486400" y="5815329"/>
            <a:ext cx="8382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52" name="object 152"/>
          <p:cNvSpPr/>
          <p:nvPr/>
        </p:nvSpPr>
        <p:spPr>
          <a:xfrm>
            <a:off x="6324600" y="5800090"/>
            <a:ext cx="838200" cy="764540"/>
          </a:xfrm>
          <a:custGeom>
            <a:avLst/>
            <a:gdLst/>
            <a:ahLst/>
            <a:cxnLst/>
            <a:rect l="l" t="t" r="r" b="b"/>
            <a:pathLst>
              <a:path w="838200" h="764540">
                <a:moveTo>
                  <a:pt x="0" y="0"/>
                </a:moveTo>
                <a:lnTo>
                  <a:pt x="838200" y="0"/>
                </a:lnTo>
                <a:lnTo>
                  <a:pt x="838200" y="764540"/>
                </a:lnTo>
                <a:lnTo>
                  <a:pt x="0" y="7645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object 153"/>
          <p:cNvSpPr txBox="1"/>
          <p:nvPr/>
        </p:nvSpPr>
        <p:spPr>
          <a:xfrm>
            <a:off x="6324600" y="5807709"/>
            <a:ext cx="83820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FF0000"/>
                </a:solidFill>
                <a:latin typeface="Constantia"/>
                <a:cs typeface="Constantia"/>
              </a:rPr>
              <a:t>10</a:t>
            </a:r>
          </a:p>
        </p:txBody>
      </p:sp>
      <p:sp>
        <p:nvSpPr>
          <p:cNvPr id="154" name="object 154"/>
          <p:cNvSpPr txBox="1"/>
          <p:nvPr/>
        </p:nvSpPr>
        <p:spPr>
          <a:xfrm>
            <a:off x="3277870" y="262890"/>
            <a:ext cx="254444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5" name="object 155"/>
          <p:cNvSpPr txBox="1"/>
          <p:nvPr/>
        </p:nvSpPr>
        <p:spPr>
          <a:xfrm>
            <a:off x="3429000" y="4906009"/>
            <a:ext cx="235458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6" name="object 156"/>
          <p:cNvSpPr txBox="1"/>
          <p:nvPr/>
        </p:nvSpPr>
        <p:spPr>
          <a:xfrm>
            <a:off x="3963670" y="3077210"/>
            <a:ext cx="209677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10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r>
              <a:rPr sz="48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r>
              <a:rPr sz="4800" b="1" spc="1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57" name="object 157"/>
          <p:cNvSpPr txBox="1"/>
          <p:nvPr/>
        </p:nvSpPr>
        <p:spPr>
          <a:xfrm>
            <a:off x="448309" y="1101090"/>
            <a:ext cx="946785" cy="10121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58750" marR="5080" indent="-146050">
              <a:lnSpc>
                <a:spcPts val="3830"/>
              </a:lnSpc>
              <a:spcBef>
                <a:spcPts val="23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spc="1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RT  80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58" name="object 158"/>
          <p:cNvSpPr txBox="1"/>
          <p:nvPr/>
        </p:nvSpPr>
        <p:spPr>
          <a:xfrm>
            <a:off x="425450" y="5825490"/>
            <a:ext cx="83058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" marR="5080" indent="-10922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T 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80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65580"/>
            <a:ext cx="3700779" cy="701040"/>
          </a:xfrm>
          <a:custGeom>
            <a:avLst/>
            <a:gdLst/>
            <a:ahLst/>
            <a:cxnLst/>
            <a:rect l="l" t="t" r="r" b="b"/>
            <a:pathLst>
              <a:path w="3700779" h="701039">
                <a:moveTo>
                  <a:pt x="0" y="0"/>
                </a:moveTo>
                <a:lnTo>
                  <a:pt x="3700779" y="0"/>
                </a:lnTo>
                <a:lnTo>
                  <a:pt x="3700779" y="701040"/>
                </a:lnTo>
                <a:lnTo>
                  <a:pt x="0" y="70104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4157979" y="1465580"/>
            <a:ext cx="4343400" cy="701040"/>
          </a:xfrm>
          <a:custGeom>
            <a:avLst/>
            <a:gdLst/>
            <a:ahLst/>
            <a:cxnLst/>
            <a:rect l="l" t="t" r="r" b="b"/>
            <a:pathLst>
              <a:path w="4343400" h="701039">
                <a:moveTo>
                  <a:pt x="0" y="0"/>
                </a:moveTo>
                <a:lnTo>
                  <a:pt x="4343400" y="0"/>
                </a:lnTo>
                <a:lnTo>
                  <a:pt x="4343400" y="701040"/>
                </a:lnTo>
                <a:lnTo>
                  <a:pt x="0" y="70104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358900" y="1460500"/>
            <a:ext cx="603631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916045" algn="l"/>
              </a:tabLst>
            </a:pPr>
            <a:r>
              <a:rPr sz="3200" b="1" spc="-5" dirty="0">
                <a:solidFill>
                  <a:srgbClr val="FFFFFF"/>
                </a:solidFill>
                <a:latin typeface="Gill Sans MT"/>
                <a:cs typeface="Gill Sans MT"/>
              </a:rPr>
              <a:t>Opcode	</a:t>
            </a:r>
            <a:r>
              <a:rPr sz="3200" b="1" spc="-10" dirty="0">
                <a:solidFill>
                  <a:srgbClr val="FFFFFF"/>
                </a:solidFill>
                <a:latin typeface="Gill Sans MT"/>
                <a:cs typeface="Gill Sans MT"/>
              </a:rPr>
              <a:t>Operand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2166620"/>
            <a:ext cx="3700779" cy="762000"/>
          </a:xfrm>
          <a:custGeom>
            <a:avLst/>
            <a:gdLst/>
            <a:ahLst/>
            <a:cxnLst/>
            <a:rect l="l" t="t" r="r" b="b"/>
            <a:pathLst>
              <a:path w="3700779" h="762000">
                <a:moveTo>
                  <a:pt x="0" y="0"/>
                </a:moveTo>
                <a:lnTo>
                  <a:pt x="3700779" y="0"/>
                </a:lnTo>
                <a:lnTo>
                  <a:pt x="3700779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547369" y="2160270"/>
            <a:ext cx="120586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spc="-5" dirty="0">
                <a:latin typeface="Gill Sans MT"/>
                <a:cs typeface="Gill Sans MT"/>
              </a:rPr>
              <a:t>OUT</a:t>
            </a:r>
          </a:p>
        </p:txBody>
      </p:sp>
      <p:sp>
        <p:nvSpPr>
          <p:cNvPr id="7" name="object 7"/>
          <p:cNvSpPr/>
          <p:nvPr/>
        </p:nvSpPr>
        <p:spPr>
          <a:xfrm>
            <a:off x="4157979" y="2166620"/>
            <a:ext cx="4343400" cy="762000"/>
          </a:xfrm>
          <a:custGeom>
            <a:avLst/>
            <a:gdLst/>
            <a:ahLst/>
            <a:cxnLst/>
            <a:rect l="l" t="t" r="r" b="b"/>
            <a:pathLst>
              <a:path w="4343400" h="762000">
                <a:moveTo>
                  <a:pt x="0" y="0"/>
                </a:moveTo>
                <a:lnTo>
                  <a:pt x="4343400" y="0"/>
                </a:lnTo>
                <a:lnTo>
                  <a:pt x="4343400" y="762000"/>
                </a:lnTo>
                <a:lnTo>
                  <a:pt x="0" y="762000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 txBox="1"/>
          <p:nvPr/>
        </p:nvSpPr>
        <p:spPr>
          <a:xfrm>
            <a:off x="4248150" y="2162809"/>
            <a:ext cx="372046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latin typeface="Gill Sans MT"/>
                <a:cs typeface="Gill Sans MT"/>
              </a:rPr>
              <a:t>8-bit port</a:t>
            </a:r>
            <a:r>
              <a:rPr sz="3200" spc="-105" dirty="0">
                <a:latin typeface="Gill Sans MT"/>
                <a:cs typeface="Gill Sans MT"/>
              </a:rPr>
              <a:t> </a:t>
            </a:r>
            <a:r>
              <a:rPr sz="3200" spc="-5" dirty="0">
                <a:latin typeface="Gill Sans MT"/>
                <a:cs typeface="Gill Sans MT"/>
              </a:rPr>
              <a:t>address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6569" y="3246120"/>
            <a:ext cx="7900670" cy="1168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43180" indent="-273050">
              <a:lnSpc>
                <a:spcPct val="100000"/>
              </a:lnSpc>
              <a:spcBef>
                <a:spcPts val="100"/>
              </a:spcBef>
            </a:pPr>
            <a:r>
              <a:rPr sz="3200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415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contents of accumulator are copied into the</a:t>
            </a:r>
            <a:r>
              <a:rPr sz="2000" spc="-420" dirty="0">
                <a:latin typeface="Constantia"/>
                <a:cs typeface="Constantia"/>
              </a:rPr>
              <a:t> </a:t>
            </a:r>
            <a:r>
              <a:rPr sz="2000" spc="-530" dirty="0">
                <a:latin typeface="Constantia"/>
                <a:cs typeface="Constantia"/>
              </a:rPr>
              <a:t>I/O  </a:t>
            </a:r>
            <a:r>
              <a:rPr sz="2000" spc="-5" dirty="0">
                <a:latin typeface="Constantia"/>
                <a:cs typeface="Constantia"/>
              </a:rPr>
              <a:t>port.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tabLst>
                <a:tab pos="3180080" algn="l"/>
              </a:tabLst>
            </a:pPr>
            <a:r>
              <a:rPr sz="3200" spc="2497" baseline="23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b="1" spc="1664" dirty="0">
                <a:latin typeface="Constantia"/>
                <a:cs typeface="Constantia"/>
              </a:rPr>
              <a:t>Ex</a:t>
            </a:r>
            <a:r>
              <a:rPr sz="2000" b="1" spc="-5" dirty="0">
                <a:latin typeface="Constantia"/>
                <a:cs typeface="Constantia"/>
              </a:rPr>
              <a:t>a</a:t>
            </a:r>
            <a:r>
              <a:rPr sz="2000" b="1" dirty="0">
                <a:latin typeface="Constantia"/>
                <a:cs typeface="Constantia"/>
              </a:rPr>
              <a:t>m</a:t>
            </a:r>
            <a:r>
              <a:rPr sz="2000" b="1" spc="5" dirty="0">
                <a:latin typeface="Constantia"/>
                <a:cs typeface="Constantia"/>
              </a:rPr>
              <a:t>p</a:t>
            </a:r>
            <a:r>
              <a:rPr sz="2000" b="1" spc="-10" dirty="0">
                <a:latin typeface="Constantia"/>
                <a:cs typeface="Constantia"/>
              </a:rPr>
              <a:t>l</a:t>
            </a:r>
            <a:r>
              <a:rPr sz="2000" b="1" spc="-5" dirty="0">
                <a:latin typeface="Constantia"/>
                <a:cs typeface="Constantia"/>
              </a:rPr>
              <a:t>e</a:t>
            </a:r>
            <a:r>
              <a:rPr sz="2000" b="1" dirty="0">
                <a:latin typeface="Constantia"/>
                <a:cs typeface="Constantia"/>
              </a:rPr>
              <a:t>:</a:t>
            </a:r>
            <a:r>
              <a:rPr sz="2000" b="1" spc="35" dirty="0">
                <a:latin typeface="Constantia"/>
                <a:cs typeface="Constantia"/>
              </a:rPr>
              <a:t> </a:t>
            </a:r>
            <a:r>
              <a:rPr sz="3600" dirty="0">
                <a:latin typeface="Times New Roman"/>
                <a:cs typeface="Times New Roman"/>
              </a:rPr>
              <a:t>OUT	7</a:t>
            </a:r>
            <a:r>
              <a:rPr sz="3600" spc="20" dirty="0">
                <a:latin typeface="Times New Roman"/>
                <a:cs typeface="Times New Roman"/>
              </a:rPr>
              <a:t>8</a:t>
            </a:r>
            <a:r>
              <a:rPr sz="1600" dirty="0"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82295" y="67309"/>
            <a:ext cx="7979409" cy="997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8740" marR="5080">
              <a:lnSpc>
                <a:spcPct val="100000"/>
              </a:lnSpc>
              <a:spcBef>
                <a:spcPts val="100"/>
              </a:spcBef>
            </a:pPr>
            <a:r>
              <a:rPr sz="3200" dirty="0"/>
              <a:t>OUT- </a:t>
            </a:r>
            <a:r>
              <a:rPr sz="3200" spc="-5" dirty="0"/>
              <a:t>Copy data </a:t>
            </a:r>
            <a:r>
              <a:rPr sz="3200" dirty="0"/>
              <a:t>from </a:t>
            </a:r>
            <a:r>
              <a:rPr sz="3200" spc="-5" dirty="0"/>
              <a:t>accumulator to  </a:t>
            </a:r>
            <a:r>
              <a:rPr sz="3200" dirty="0"/>
              <a:t>a port </a:t>
            </a:r>
            <a:r>
              <a:rPr sz="3200" spc="-5" dirty="0"/>
              <a:t>with 8-bit</a:t>
            </a:r>
            <a:r>
              <a:rPr sz="3200" spc="-25" dirty="0"/>
              <a:t> </a:t>
            </a:r>
            <a:r>
              <a:rPr sz="3200" spc="-5" dirty="0"/>
              <a:t>address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 txBox="1">
            <a:spLocks noGrp="1"/>
          </p:cNvSpPr>
          <p:nvPr>
            <p:ph type="title"/>
          </p:nvPr>
        </p:nvSpPr>
        <p:spPr>
          <a:xfrm>
            <a:off x="1524000" y="1066800"/>
            <a:ext cx="1676400" cy="57150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17780" rIns="0" bIns="0" rtlCol="0">
            <a:spAutoFit/>
          </a:bodyPr>
          <a:lstStyle/>
          <a:p>
            <a:pPr marL="928370">
              <a:lnSpc>
                <a:spcPct val="100000"/>
              </a:lnSpc>
              <a:spcBef>
                <a:spcPts val="140"/>
              </a:spcBef>
            </a:pPr>
            <a:r>
              <a:rPr sz="3600" b="1" spc="-5" dirty="0">
                <a:solidFill>
                  <a:srgbClr val="000000"/>
                </a:solidFill>
                <a:latin typeface="Constantia"/>
                <a:cs typeface="Constantia"/>
              </a:rPr>
              <a:t>10</a:t>
            </a:r>
          </a:p>
        </p:txBody>
      </p:sp>
      <p:sp>
        <p:nvSpPr>
          <p:cNvPr id="146" name="object 146"/>
          <p:cNvSpPr/>
          <p:nvPr/>
        </p:nvSpPr>
        <p:spPr>
          <a:xfrm>
            <a:off x="6324600" y="1066800"/>
            <a:ext cx="838200" cy="764540"/>
          </a:xfrm>
          <a:custGeom>
            <a:avLst/>
            <a:gdLst/>
            <a:ahLst/>
            <a:cxnLst/>
            <a:rect l="l" t="t" r="r" b="b"/>
            <a:pathLst>
              <a:path w="838200" h="764539">
                <a:moveTo>
                  <a:pt x="0" y="0"/>
                </a:moveTo>
                <a:lnTo>
                  <a:pt x="838200" y="0"/>
                </a:lnTo>
                <a:lnTo>
                  <a:pt x="838200" y="764539"/>
                </a:lnTo>
                <a:lnTo>
                  <a:pt x="0" y="76453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7" name="object 147"/>
          <p:cNvSpPr txBox="1"/>
          <p:nvPr/>
        </p:nvSpPr>
        <p:spPr>
          <a:xfrm>
            <a:off x="5486400" y="1073150"/>
            <a:ext cx="167640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  <a:tabLst>
                <a:tab pos="927735" algn="l"/>
              </a:tabLst>
            </a:pPr>
            <a:r>
              <a:rPr sz="3200" b="1" dirty="0">
                <a:latin typeface="Constantia"/>
                <a:cs typeface="Constantia"/>
              </a:rPr>
              <a:t>A	</a:t>
            </a:r>
            <a:r>
              <a:rPr sz="3200" b="1" spc="-5" dirty="0">
                <a:latin typeface="Constantia"/>
                <a:cs typeface="Constantia"/>
              </a:rPr>
              <a:t>40</a:t>
            </a:r>
          </a:p>
        </p:txBody>
      </p:sp>
      <p:sp>
        <p:nvSpPr>
          <p:cNvPr id="148" name="object 148"/>
          <p:cNvSpPr/>
          <p:nvPr/>
        </p:nvSpPr>
        <p:spPr>
          <a:xfrm>
            <a:off x="2362200" y="5800090"/>
            <a:ext cx="838200" cy="642620"/>
          </a:xfrm>
          <a:custGeom>
            <a:avLst/>
            <a:gdLst/>
            <a:ahLst/>
            <a:cxnLst/>
            <a:rect l="l" t="t" r="r" b="b"/>
            <a:pathLst>
              <a:path w="838200" h="642620">
                <a:moveTo>
                  <a:pt x="0" y="0"/>
                </a:moveTo>
                <a:lnTo>
                  <a:pt x="838200" y="0"/>
                </a:lnTo>
                <a:lnTo>
                  <a:pt x="83820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 txBox="1"/>
          <p:nvPr/>
        </p:nvSpPr>
        <p:spPr>
          <a:xfrm>
            <a:off x="2362200" y="5814059"/>
            <a:ext cx="8382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Constantia"/>
                <a:cs typeface="Constantia"/>
              </a:rPr>
              <a:t>40</a:t>
            </a:r>
          </a:p>
        </p:txBody>
      </p:sp>
      <p:sp>
        <p:nvSpPr>
          <p:cNvPr id="150" name="object 150"/>
          <p:cNvSpPr txBox="1"/>
          <p:nvPr/>
        </p:nvSpPr>
        <p:spPr>
          <a:xfrm>
            <a:off x="5486400" y="5800090"/>
            <a:ext cx="1676400" cy="39497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26669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10"/>
              </a:spcBef>
              <a:tabLst>
                <a:tab pos="927735" algn="l"/>
              </a:tabLst>
            </a:pPr>
            <a:r>
              <a:rPr sz="2400" b="1" dirty="0">
                <a:latin typeface="Constantia"/>
                <a:cs typeface="Constantia"/>
              </a:rPr>
              <a:t>A	</a:t>
            </a:r>
            <a:r>
              <a:rPr sz="2400" b="1" spc="-5" dirty="0">
                <a:latin typeface="Constantia"/>
                <a:cs typeface="Constantia"/>
              </a:rPr>
              <a:t>40</a:t>
            </a:r>
          </a:p>
        </p:txBody>
      </p:sp>
      <p:sp>
        <p:nvSpPr>
          <p:cNvPr id="151" name="object 151"/>
          <p:cNvSpPr txBox="1"/>
          <p:nvPr/>
        </p:nvSpPr>
        <p:spPr>
          <a:xfrm>
            <a:off x="3277870" y="262890"/>
            <a:ext cx="254444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3429000" y="4906009"/>
            <a:ext cx="235458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3" name="object 153"/>
          <p:cNvSpPr txBox="1"/>
          <p:nvPr/>
        </p:nvSpPr>
        <p:spPr>
          <a:xfrm>
            <a:off x="3077210" y="3077210"/>
            <a:ext cx="291401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800" b="1" spc="-5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48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4800" b="1" dirty="0">
                <a:solidFill>
                  <a:srgbClr val="FFFFFF"/>
                </a:solidFill>
                <a:latin typeface="Calibri"/>
                <a:cs typeface="Calibri"/>
              </a:rPr>
              <a:t>50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54" name="object 154"/>
          <p:cNvSpPr txBox="1"/>
          <p:nvPr/>
        </p:nvSpPr>
        <p:spPr>
          <a:xfrm>
            <a:off x="148589" y="1101090"/>
            <a:ext cx="1037590" cy="101219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91440">
              <a:lnSpc>
                <a:spcPts val="3830"/>
              </a:lnSpc>
              <a:spcBef>
                <a:spcPts val="23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RT  50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55" name="object 155"/>
          <p:cNvSpPr txBox="1"/>
          <p:nvPr/>
        </p:nvSpPr>
        <p:spPr>
          <a:xfrm>
            <a:off x="228600" y="5825490"/>
            <a:ext cx="103822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9144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PO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RT  50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6300" y="400050"/>
            <a:ext cx="7917815" cy="6896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400" b="1" spc="-10" dirty="0">
                <a:latin typeface="Gill Sans MT"/>
                <a:cs typeface="Gill Sans MT"/>
              </a:rPr>
              <a:t>2.Arithmetic</a:t>
            </a:r>
            <a:r>
              <a:rPr sz="4400" b="1" spc="-35" dirty="0">
                <a:latin typeface="Gill Sans MT"/>
                <a:cs typeface="Gill Sans MT"/>
              </a:rPr>
              <a:t> </a:t>
            </a:r>
            <a:r>
              <a:rPr sz="4400" b="1" spc="-5" dirty="0">
                <a:latin typeface="Gill Sans MT"/>
                <a:cs typeface="Gill Sans MT"/>
              </a:rPr>
              <a:t>Instructions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83689" y="1480820"/>
            <a:ext cx="5539740" cy="3210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340" marR="17780" indent="-281940">
              <a:lnSpc>
                <a:spcPct val="100000"/>
              </a:lnSpc>
              <a:spcBef>
                <a:spcPts val="100"/>
              </a:spcBef>
            </a:pPr>
            <a:r>
              <a:rPr sz="3200" spc="419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400" spc="280" dirty="0">
                <a:latin typeface="Gill Sans MT"/>
                <a:cs typeface="Gill Sans MT"/>
              </a:rPr>
              <a:t>These </a:t>
            </a:r>
            <a:r>
              <a:rPr sz="2400" dirty="0">
                <a:latin typeface="Gill Sans MT"/>
                <a:cs typeface="Gill Sans MT"/>
              </a:rPr>
              <a:t>instructions perform</a:t>
            </a:r>
            <a:r>
              <a:rPr sz="2400" spc="-350" dirty="0">
                <a:latin typeface="Gill Sans MT"/>
                <a:cs typeface="Gill Sans MT"/>
              </a:rPr>
              <a:t> </a:t>
            </a:r>
            <a:r>
              <a:rPr sz="2400" spc="-570" dirty="0">
                <a:latin typeface="Gill Sans MT"/>
                <a:cs typeface="Gill Sans MT"/>
              </a:rPr>
              <a:t>the  </a:t>
            </a:r>
            <a:r>
              <a:rPr sz="2400" dirty="0">
                <a:latin typeface="Gill Sans MT"/>
                <a:cs typeface="Gill Sans MT"/>
              </a:rPr>
              <a:t>operations</a:t>
            </a:r>
            <a:r>
              <a:rPr sz="2400" spc="-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like:</a:t>
            </a:r>
            <a:endParaRPr sz="2400">
              <a:latin typeface="Gill Sans MT"/>
              <a:cs typeface="Gill Sans MT"/>
            </a:endParaRPr>
          </a:p>
          <a:p>
            <a:pPr marL="582930" indent="-237490">
              <a:lnSpc>
                <a:spcPct val="100000"/>
              </a:lnSpc>
              <a:spcBef>
                <a:spcPts val="2390"/>
              </a:spcBef>
              <a:buClr>
                <a:srgbClr val="3790A6"/>
              </a:buClr>
              <a:buFont typeface="Verdana"/>
              <a:buChar char="◦"/>
              <a:tabLst>
                <a:tab pos="582930" algn="l"/>
              </a:tabLst>
            </a:pPr>
            <a:r>
              <a:rPr sz="2000" spc="-5" dirty="0">
                <a:latin typeface="Gill Sans MT"/>
                <a:cs typeface="Gill Sans MT"/>
              </a:rPr>
              <a:t>Addition</a:t>
            </a:r>
            <a:endParaRPr sz="2000">
              <a:latin typeface="Gill Sans MT"/>
              <a:cs typeface="Gill Sans MT"/>
            </a:endParaRPr>
          </a:p>
          <a:p>
            <a:pPr marL="582930" indent="-237490">
              <a:lnSpc>
                <a:spcPct val="100000"/>
              </a:lnSpc>
              <a:spcBef>
                <a:spcPts val="2400"/>
              </a:spcBef>
              <a:buClr>
                <a:srgbClr val="3790A6"/>
              </a:buClr>
              <a:buFont typeface="Verdana"/>
              <a:buChar char="◦"/>
              <a:tabLst>
                <a:tab pos="582930" algn="l"/>
              </a:tabLst>
            </a:pPr>
            <a:r>
              <a:rPr sz="2000" spc="-5" dirty="0">
                <a:latin typeface="Gill Sans MT"/>
                <a:cs typeface="Gill Sans MT"/>
              </a:rPr>
              <a:t>Subtract</a:t>
            </a:r>
            <a:endParaRPr sz="2000">
              <a:latin typeface="Gill Sans MT"/>
              <a:cs typeface="Gill Sans MT"/>
            </a:endParaRPr>
          </a:p>
          <a:p>
            <a:pPr marL="582930" indent="-237490">
              <a:lnSpc>
                <a:spcPct val="100000"/>
              </a:lnSpc>
              <a:spcBef>
                <a:spcPts val="2400"/>
              </a:spcBef>
              <a:buClr>
                <a:srgbClr val="3790A6"/>
              </a:buClr>
              <a:buFont typeface="Verdana"/>
              <a:buChar char="◦"/>
              <a:tabLst>
                <a:tab pos="582930" algn="l"/>
              </a:tabLst>
            </a:pPr>
            <a:r>
              <a:rPr sz="2000" spc="-5" dirty="0">
                <a:latin typeface="Gill Sans MT"/>
                <a:cs typeface="Gill Sans MT"/>
              </a:rPr>
              <a:t>Increment</a:t>
            </a:r>
            <a:endParaRPr sz="2000">
              <a:latin typeface="Gill Sans MT"/>
              <a:cs typeface="Gill Sans MT"/>
            </a:endParaRPr>
          </a:p>
          <a:p>
            <a:pPr marL="582930" indent="-237490">
              <a:lnSpc>
                <a:spcPct val="100000"/>
              </a:lnSpc>
              <a:spcBef>
                <a:spcPts val="2390"/>
              </a:spcBef>
              <a:buClr>
                <a:srgbClr val="3790A6"/>
              </a:buClr>
              <a:buFont typeface="Verdana"/>
              <a:buChar char="◦"/>
              <a:tabLst>
                <a:tab pos="582930" algn="l"/>
              </a:tabLst>
            </a:pPr>
            <a:r>
              <a:rPr sz="2000" spc="-5" dirty="0">
                <a:latin typeface="Gill Sans MT"/>
                <a:cs typeface="Gill Sans MT"/>
              </a:rPr>
              <a:t>Decrement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7240" y="505460"/>
            <a:ext cx="298958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5" dirty="0">
                <a:latin typeface="Gill Sans MT"/>
                <a:cs typeface="Gill Sans MT"/>
              </a:rPr>
              <a:t>Addit</a:t>
            </a:r>
            <a:r>
              <a:rPr sz="4300" b="1" dirty="0">
                <a:latin typeface="Gill Sans MT"/>
                <a:cs typeface="Gill Sans MT"/>
              </a:rPr>
              <a:t>i</a:t>
            </a:r>
            <a:r>
              <a:rPr sz="4300" b="1" spc="-10" dirty="0">
                <a:latin typeface="Gill Sans MT"/>
                <a:cs typeface="Gill Sans MT"/>
              </a:rPr>
              <a:t>o</a:t>
            </a:r>
            <a:r>
              <a:rPr sz="4300" b="1" dirty="0">
                <a:latin typeface="Gill Sans MT"/>
                <a:cs typeface="Gill Sans MT"/>
              </a:rPr>
              <a:t>n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40" y="1438910"/>
            <a:ext cx="7992110" cy="321373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07340" marR="17780" indent="-281940" algn="just">
              <a:lnSpc>
                <a:spcPct val="90000"/>
              </a:lnSpc>
              <a:spcBef>
                <a:spcPts val="425"/>
              </a:spcBef>
            </a:pPr>
            <a:r>
              <a:rPr sz="3225" spc="562" baseline="12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000" spc="375" dirty="0">
                <a:latin typeface="Gill Sans MT"/>
                <a:cs typeface="Gill Sans MT"/>
              </a:rPr>
              <a:t>Any </a:t>
            </a:r>
            <a:r>
              <a:rPr sz="2000" dirty="0">
                <a:latin typeface="Gill Sans MT"/>
                <a:cs typeface="Gill Sans MT"/>
              </a:rPr>
              <a:t>8-bit </a:t>
            </a:r>
            <a:r>
              <a:rPr sz="2000" spc="-5" dirty="0">
                <a:latin typeface="Gill Sans MT"/>
                <a:cs typeface="Gill Sans MT"/>
              </a:rPr>
              <a:t>number, or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contents of register,</a:t>
            </a:r>
            <a:r>
              <a:rPr sz="2000" spc="-370" dirty="0">
                <a:latin typeface="Gill Sans MT"/>
                <a:cs typeface="Gill Sans MT"/>
              </a:rPr>
              <a:t> </a:t>
            </a:r>
            <a:r>
              <a:rPr sz="2000" spc="-385" dirty="0">
                <a:latin typeface="Gill Sans MT"/>
                <a:cs typeface="Gill Sans MT"/>
              </a:rPr>
              <a:t>or 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contents </a:t>
            </a:r>
            <a:r>
              <a:rPr sz="2000" spc="-10" dirty="0">
                <a:latin typeface="Gill Sans MT"/>
                <a:cs typeface="Gill Sans MT"/>
              </a:rPr>
              <a:t>of memory </a:t>
            </a:r>
            <a:r>
              <a:rPr sz="2000" spc="-5" dirty="0">
                <a:latin typeface="Gill Sans MT"/>
                <a:cs typeface="Gill Sans MT"/>
              </a:rPr>
              <a:t>location </a:t>
            </a:r>
            <a:r>
              <a:rPr sz="2000" dirty="0">
                <a:latin typeface="Gill Sans MT"/>
                <a:cs typeface="Gill Sans MT"/>
              </a:rPr>
              <a:t>can be added to  the </a:t>
            </a:r>
            <a:r>
              <a:rPr sz="2000" spc="-5" dirty="0">
                <a:latin typeface="Gill Sans MT"/>
                <a:cs typeface="Gill Sans MT"/>
              </a:rPr>
              <a:t>contents </a:t>
            </a:r>
            <a:r>
              <a:rPr sz="2000" spc="-10" dirty="0">
                <a:latin typeface="Gill Sans MT"/>
                <a:cs typeface="Gill Sans MT"/>
              </a:rPr>
              <a:t>of</a:t>
            </a:r>
            <a:r>
              <a:rPr sz="20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accumulator.</a:t>
            </a:r>
            <a:endParaRPr sz="2000">
              <a:latin typeface="Gill Sans MT"/>
              <a:cs typeface="Gill Sans MT"/>
            </a:endParaRPr>
          </a:p>
          <a:p>
            <a:pPr marL="25400">
              <a:lnSpc>
                <a:spcPct val="100000"/>
              </a:lnSpc>
              <a:spcBef>
                <a:spcPts val="2070"/>
              </a:spcBef>
            </a:pPr>
            <a:r>
              <a:rPr sz="2800" spc="562" baseline="12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000" spc="375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result (sum) </a:t>
            </a:r>
            <a:r>
              <a:rPr sz="2000" spc="-10" dirty="0">
                <a:latin typeface="Gill Sans MT"/>
                <a:cs typeface="Gill Sans MT"/>
              </a:rPr>
              <a:t>is </a:t>
            </a:r>
            <a:r>
              <a:rPr sz="2000" spc="-5" dirty="0">
                <a:latin typeface="Gill Sans MT"/>
                <a:cs typeface="Gill Sans MT"/>
              </a:rPr>
              <a:t>stored </a:t>
            </a:r>
            <a:r>
              <a:rPr sz="2000" spc="-10" dirty="0">
                <a:latin typeface="Gill Sans MT"/>
                <a:cs typeface="Gill Sans MT"/>
              </a:rPr>
              <a:t>in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3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accumulator.</a:t>
            </a:r>
            <a:endParaRPr sz="2000">
              <a:latin typeface="Gill Sans MT"/>
              <a:cs typeface="Gill Sans MT"/>
            </a:endParaRPr>
          </a:p>
          <a:p>
            <a:pPr marL="307340" marR="1002665" indent="-281940">
              <a:lnSpc>
                <a:spcPts val="2910"/>
              </a:lnSpc>
              <a:spcBef>
                <a:spcPts val="2450"/>
              </a:spcBef>
            </a:pPr>
            <a:r>
              <a:rPr sz="2800" spc="750" baseline="12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000" spc="500" dirty="0">
                <a:latin typeface="Gill Sans MT"/>
                <a:cs typeface="Gill Sans MT"/>
              </a:rPr>
              <a:t>No</a:t>
            </a:r>
            <a:r>
              <a:rPr sz="2000" spc="-35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two </a:t>
            </a:r>
            <a:r>
              <a:rPr sz="2000" spc="-5" dirty="0">
                <a:latin typeface="Gill Sans MT"/>
                <a:cs typeface="Gill Sans MT"/>
              </a:rPr>
              <a:t>other </a:t>
            </a:r>
            <a:r>
              <a:rPr sz="2000" dirty="0">
                <a:latin typeface="Gill Sans MT"/>
                <a:cs typeface="Gill Sans MT"/>
              </a:rPr>
              <a:t>8-bit </a:t>
            </a:r>
            <a:r>
              <a:rPr sz="2000" spc="-5" dirty="0">
                <a:latin typeface="Gill Sans MT"/>
                <a:cs typeface="Gill Sans MT"/>
              </a:rPr>
              <a:t>registers </a:t>
            </a:r>
            <a:r>
              <a:rPr sz="2000" dirty="0">
                <a:latin typeface="Gill Sans MT"/>
                <a:cs typeface="Gill Sans MT"/>
              </a:rPr>
              <a:t>can be </a:t>
            </a:r>
            <a:r>
              <a:rPr sz="2000" spc="-290" dirty="0">
                <a:latin typeface="Gill Sans MT"/>
                <a:cs typeface="Gill Sans MT"/>
              </a:rPr>
              <a:t>added  </a:t>
            </a:r>
            <a:r>
              <a:rPr sz="2000" spc="-5" dirty="0">
                <a:latin typeface="Gill Sans MT"/>
                <a:cs typeface="Gill Sans MT"/>
              </a:rPr>
              <a:t>directly.</a:t>
            </a:r>
            <a:endParaRPr sz="2000">
              <a:latin typeface="Gill Sans MT"/>
              <a:cs typeface="Gill Sans MT"/>
            </a:endParaRPr>
          </a:p>
          <a:p>
            <a:pPr marL="307340" marR="113665" indent="-281940">
              <a:lnSpc>
                <a:spcPts val="2920"/>
              </a:lnSpc>
              <a:spcBef>
                <a:spcPts val="2390"/>
              </a:spcBef>
              <a:tabLst>
                <a:tab pos="6791325" algn="l"/>
              </a:tabLst>
            </a:pPr>
            <a:r>
              <a:rPr sz="2800" spc="2257" baseline="12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000" b="1" dirty="0">
                <a:latin typeface="Gill Sans MT"/>
                <a:cs typeface="Gill Sans MT"/>
              </a:rPr>
              <a:t>E</a:t>
            </a:r>
            <a:r>
              <a:rPr sz="2000" b="1" spc="-5" dirty="0">
                <a:latin typeface="Gill Sans MT"/>
                <a:cs typeface="Gill Sans MT"/>
              </a:rPr>
              <a:t>xam</a:t>
            </a:r>
            <a:r>
              <a:rPr sz="2000" b="1" spc="-10" dirty="0">
                <a:latin typeface="Gill Sans MT"/>
                <a:cs typeface="Gill Sans MT"/>
              </a:rPr>
              <a:t>p</a:t>
            </a:r>
            <a:r>
              <a:rPr sz="2000" b="1" spc="-5" dirty="0">
                <a:latin typeface="Gill Sans MT"/>
                <a:cs typeface="Gill Sans MT"/>
              </a:rPr>
              <a:t>le</a:t>
            </a:r>
            <a:r>
              <a:rPr sz="2000" b="1" dirty="0">
                <a:latin typeface="Gill Sans MT"/>
                <a:cs typeface="Gill Sans MT"/>
              </a:rPr>
              <a:t>:</a:t>
            </a:r>
            <a:r>
              <a:rPr sz="2000" b="1" spc="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co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dirty="0">
                <a:latin typeface="Gill Sans MT"/>
                <a:cs typeface="Gill Sans MT"/>
              </a:rPr>
              <a:t>t</a:t>
            </a:r>
            <a:r>
              <a:rPr sz="2000" spc="-5" dirty="0">
                <a:latin typeface="Gill Sans MT"/>
                <a:cs typeface="Gill Sans MT"/>
              </a:rPr>
              <a:t>e</a:t>
            </a:r>
            <a:r>
              <a:rPr sz="2000" spc="5" dirty="0">
                <a:latin typeface="Gill Sans MT"/>
                <a:cs typeface="Gill Sans MT"/>
              </a:rPr>
              <a:t>n</a:t>
            </a:r>
            <a:r>
              <a:rPr sz="2000" dirty="0">
                <a:latin typeface="Gill Sans MT"/>
                <a:cs typeface="Gill Sans MT"/>
              </a:rPr>
              <a:t>ts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f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r</a:t>
            </a:r>
            <a:r>
              <a:rPr sz="2000" dirty="0">
                <a:latin typeface="Gill Sans MT"/>
                <a:cs typeface="Gill Sans MT"/>
              </a:rPr>
              <a:t>e</a:t>
            </a:r>
            <a:r>
              <a:rPr sz="2000" spc="-5" dirty="0">
                <a:latin typeface="Gill Sans MT"/>
                <a:cs typeface="Gill Sans MT"/>
              </a:rPr>
              <a:t>gist</a:t>
            </a:r>
            <a:r>
              <a:rPr sz="2000" dirty="0">
                <a:latin typeface="Gill Sans MT"/>
                <a:cs typeface="Gill Sans MT"/>
              </a:rPr>
              <a:t>er B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5" dirty="0">
                <a:latin typeface="Gill Sans MT"/>
                <a:cs typeface="Gill Sans MT"/>
              </a:rPr>
              <a:t>c</a:t>
            </a:r>
            <a:r>
              <a:rPr sz="2000" spc="-5" dirty="0">
                <a:latin typeface="Gill Sans MT"/>
                <a:cs typeface="Gill Sans MT"/>
              </a:rPr>
              <a:t>a</a:t>
            </a:r>
            <a:r>
              <a:rPr sz="2000" spc="5" dirty="0">
                <a:latin typeface="Gill Sans MT"/>
                <a:cs typeface="Gill Sans MT"/>
              </a:rPr>
              <a:t>nn</a:t>
            </a:r>
            <a:r>
              <a:rPr sz="2000" spc="-15" dirty="0">
                <a:latin typeface="Gill Sans MT"/>
                <a:cs typeface="Gill Sans MT"/>
              </a:rPr>
              <a:t>o</a:t>
            </a:r>
            <a:r>
              <a:rPr sz="2000" dirty="0">
                <a:latin typeface="Gill Sans MT"/>
                <a:cs typeface="Gill Sans MT"/>
              </a:rPr>
              <a:t>t	be  added </a:t>
            </a:r>
            <a:r>
              <a:rPr sz="2000" spc="-5" dirty="0">
                <a:latin typeface="Gill Sans MT"/>
                <a:cs typeface="Gill Sans MT"/>
              </a:rPr>
              <a:t>directly </a:t>
            </a:r>
            <a:r>
              <a:rPr sz="2000" dirty="0">
                <a:latin typeface="Gill Sans MT"/>
                <a:cs typeface="Gill Sans MT"/>
              </a:rPr>
              <a:t>to the </a:t>
            </a:r>
            <a:r>
              <a:rPr sz="2000" spc="-5" dirty="0">
                <a:latin typeface="Gill Sans MT"/>
                <a:cs typeface="Gill Sans MT"/>
              </a:rPr>
              <a:t>contents </a:t>
            </a:r>
            <a:r>
              <a:rPr sz="2000" spc="-10" dirty="0">
                <a:latin typeface="Gill Sans MT"/>
                <a:cs typeface="Gill Sans MT"/>
              </a:rPr>
              <a:t>of </a:t>
            </a:r>
            <a:r>
              <a:rPr sz="2000" spc="-5" dirty="0">
                <a:latin typeface="Gill Sans MT"/>
                <a:cs typeface="Gill Sans MT"/>
              </a:rPr>
              <a:t>register</a:t>
            </a:r>
            <a:r>
              <a:rPr sz="2000" spc="2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67180" y="505459"/>
            <a:ext cx="7231380" cy="680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10" dirty="0">
                <a:latin typeface="Gill Sans MT"/>
                <a:cs typeface="Gill Sans MT"/>
              </a:rPr>
              <a:t>1.Data </a:t>
            </a:r>
            <a:r>
              <a:rPr sz="4300" b="1" spc="-5" dirty="0">
                <a:latin typeface="Gill Sans MT"/>
                <a:cs typeface="Gill Sans MT"/>
              </a:rPr>
              <a:t>Transfer</a:t>
            </a:r>
            <a:r>
              <a:rPr sz="4300" b="1" spc="-55" dirty="0">
                <a:latin typeface="Gill Sans MT"/>
                <a:cs typeface="Gill Sans MT"/>
              </a:rPr>
              <a:t> </a:t>
            </a:r>
            <a:r>
              <a:rPr sz="4300" b="1" spc="-5" dirty="0">
                <a:latin typeface="Gill Sans MT"/>
                <a:cs typeface="Gill Sans MT"/>
              </a:rPr>
              <a:t>Instructions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23520" y="1935480"/>
            <a:ext cx="8575039" cy="461645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605915" marR="505460" indent="-281940">
              <a:lnSpc>
                <a:spcPct val="100000"/>
              </a:lnSpc>
              <a:spcBef>
                <a:spcPts val="100"/>
              </a:spcBef>
            </a:pPr>
            <a:r>
              <a:rPr sz="3825" spc="419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3200" spc="280" dirty="0"/>
              <a:t>These </a:t>
            </a:r>
            <a:r>
              <a:rPr sz="3200" dirty="0"/>
              <a:t>instructions </a:t>
            </a:r>
            <a:r>
              <a:rPr sz="3200" spc="-5" dirty="0"/>
              <a:t>move data</a:t>
            </a:r>
            <a:r>
              <a:rPr sz="3200" spc="-320" dirty="0"/>
              <a:t> </a:t>
            </a:r>
            <a:r>
              <a:rPr sz="3200" spc="-245" dirty="0"/>
              <a:t>between  </a:t>
            </a:r>
            <a:r>
              <a:rPr sz="3200" spc="-5" dirty="0"/>
              <a:t>registers, </a:t>
            </a:r>
            <a:r>
              <a:rPr sz="3200" dirty="0"/>
              <a:t>or </a:t>
            </a:r>
            <a:r>
              <a:rPr sz="3200" spc="-5" dirty="0"/>
              <a:t>between memory </a:t>
            </a:r>
            <a:r>
              <a:rPr sz="3200" dirty="0"/>
              <a:t>and  </a:t>
            </a:r>
            <a:r>
              <a:rPr sz="3200" spc="-5" dirty="0"/>
              <a:t>registers.</a:t>
            </a:r>
            <a:endParaRPr sz="3200">
              <a:latin typeface="Symbol"/>
              <a:cs typeface="Symbol"/>
            </a:endParaRPr>
          </a:p>
          <a:p>
            <a:pPr marL="1605915" marR="17780" indent="-281940">
              <a:lnSpc>
                <a:spcPct val="100000"/>
              </a:lnSpc>
              <a:spcBef>
                <a:spcPts val="2400"/>
              </a:spcBef>
            </a:pPr>
            <a:r>
              <a:rPr sz="3825" spc="419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3200" spc="280" dirty="0"/>
              <a:t>These </a:t>
            </a:r>
            <a:r>
              <a:rPr sz="3200" dirty="0"/>
              <a:t>instructions copy </a:t>
            </a:r>
            <a:r>
              <a:rPr sz="3200" spc="-5" dirty="0"/>
              <a:t>data from</a:t>
            </a:r>
            <a:r>
              <a:rPr sz="3200" spc="-310" dirty="0"/>
              <a:t> </a:t>
            </a:r>
            <a:r>
              <a:rPr sz="3200" spc="-285" dirty="0"/>
              <a:t>source  </a:t>
            </a:r>
            <a:r>
              <a:rPr sz="3200" dirty="0"/>
              <a:t>to destination(without changing the  original </a:t>
            </a:r>
            <a:r>
              <a:rPr sz="3200" spc="-5" dirty="0"/>
              <a:t>data ).</a:t>
            </a:r>
            <a:endParaRPr sz="3200">
              <a:latin typeface="Symbol"/>
              <a:cs typeface="Symbo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2619" y="1286510"/>
          <a:ext cx="8293100" cy="14630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ADD</a:t>
                      </a:r>
                    </a:p>
                  </a:txBody>
                  <a:tcPr marL="0" marR="0" marT="1651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1456055">
                        <a:lnSpc>
                          <a:spcPts val="3260"/>
                        </a:lnSpc>
                        <a:spcBef>
                          <a:spcPts val="35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R  M</a:t>
                      </a:r>
                    </a:p>
                  </a:txBody>
                  <a:tcPr marL="0" marR="0" marT="4445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748030">
                        <a:lnSpc>
                          <a:spcPts val="3260"/>
                        </a:lnSpc>
                        <a:spcBef>
                          <a:spcPts val="350"/>
                        </a:spcBef>
                      </a:pPr>
                      <a:r>
                        <a:rPr sz="2400" spc="-10" dirty="0">
                          <a:latin typeface="Gill Sans MT"/>
                          <a:cs typeface="Gill Sans MT"/>
                        </a:rPr>
                        <a:t>Add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register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or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memory</a:t>
                      </a:r>
                      <a:r>
                        <a:rPr sz="24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to  accumulator</a:t>
                      </a:r>
                    </a:p>
                  </a:txBody>
                  <a:tcPr marL="0" marR="0" marT="4445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81329" y="3446779"/>
            <a:ext cx="7824470" cy="29502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10515" marR="845185" indent="-273050">
              <a:lnSpc>
                <a:spcPts val="2590"/>
              </a:lnSpc>
              <a:spcBef>
                <a:spcPts val="425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The </a:t>
            </a:r>
            <a:r>
              <a:rPr sz="2400" dirty="0">
                <a:latin typeface="Gill Sans MT"/>
                <a:cs typeface="Gill Sans MT"/>
              </a:rPr>
              <a:t>contents </a:t>
            </a:r>
            <a:r>
              <a:rPr sz="2400" spc="-5" dirty="0">
                <a:latin typeface="Gill Sans MT"/>
                <a:cs typeface="Gill Sans MT"/>
              </a:rPr>
              <a:t>of register or memory are added </a:t>
            </a:r>
            <a:r>
              <a:rPr sz="2400" dirty="0">
                <a:latin typeface="Gill Sans MT"/>
                <a:cs typeface="Gill Sans MT"/>
              </a:rPr>
              <a:t>to</a:t>
            </a:r>
            <a:r>
              <a:rPr sz="2400" spc="-395" dirty="0">
                <a:latin typeface="Gill Sans MT"/>
                <a:cs typeface="Gill Sans MT"/>
              </a:rPr>
              <a:t> </a:t>
            </a:r>
            <a:r>
              <a:rPr sz="2400" spc="-500" dirty="0">
                <a:latin typeface="Gill Sans MT"/>
                <a:cs typeface="Gill Sans MT"/>
              </a:rPr>
              <a:t>the  </a:t>
            </a:r>
            <a:r>
              <a:rPr sz="2400" spc="-5" dirty="0">
                <a:latin typeface="Gill Sans MT"/>
                <a:cs typeface="Gill Sans MT"/>
              </a:rPr>
              <a:t>contents of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accumulator.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2075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result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5" dirty="0">
                <a:latin typeface="Gill Sans MT"/>
                <a:cs typeface="Gill Sans MT"/>
              </a:rPr>
              <a:t>stored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-37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accumulator.</a:t>
            </a:r>
            <a:endParaRPr sz="2400">
              <a:latin typeface="Gill Sans MT"/>
              <a:cs typeface="Gill Sans MT"/>
            </a:endParaRPr>
          </a:p>
          <a:p>
            <a:pPr marL="310515" marR="30480" indent="-273050">
              <a:lnSpc>
                <a:spcPts val="2590"/>
              </a:lnSpc>
              <a:spcBef>
                <a:spcPts val="2435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If</a:t>
            </a:r>
            <a:r>
              <a:rPr sz="2400" spc="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operand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5" dirty="0">
                <a:latin typeface="Gill Sans MT"/>
                <a:cs typeface="Gill Sans MT"/>
              </a:rPr>
              <a:t>memory location, its address </a:t>
            </a:r>
            <a:r>
              <a:rPr sz="2400" dirty="0">
                <a:latin typeface="Gill Sans MT"/>
                <a:cs typeface="Gill Sans MT"/>
              </a:rPr>
              <a:t>is specified </a:t>
            </a:r>
            <a:r>
              <a:rPr sz="2400" spc="-740" dirty="0">
                <a:latin typeface="Gill Sans MT"/>
                <a:cs typeface="Gill Sans MT"/>
              </a:rPr>
              <a:t>by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H-L</a:t>
            </a:r>
            <a:r>
              <a:rPr sz="2400" spc="-5" dirty="0">
                <a:latin typeface="Gill Sans MT"/>
                <a:cs typeface="Gill Sans MT"/>
              </a:rPr>
              <a:t> pair.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2075"/>
              </a:spcBef>
            </a:pPr>
            <a:r>
              <a:rPr sz="3375" spc="254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b="1" spc="170" dirty="0">
                <a:latin typeface="Gill Sans MT"/>
                <a:cs typeface="Gill Sans MT"/>
              </a:rPr>
              <a:t>Example: </a:t>
            </a:r>
            <a:r>
              <a:rPr sz="2400" spc="-5" dirty="0">
                <a:latin typeface="Gill Sans MT"/>
                <a:cs typeface="Gill Sans MT"/>
              </a:rPr>
              <a:t>ADD </a:t>
            </a:r>
            <a:r>
              <a:rPr sz="2400" dirty="0">
                <a:latin typeface="Gill Sans MT"/>
                <a:cs typeface="Gill Sans MT"/>
              </a:rPr>
              <a:t>B </a:t>
            </a:r>
            <a:r>
              <a:rPr sz="2400" spc="-5" dirty="0">
                <a:latin typeface="Gill Sans MT"/>
                <a:cs typeface="Gill Sans MT"/>
              </a:rPr>
              <a:t>or ADD</a:t>
            </a:r>
            <a:r>
              <a:rPr sz="2400" spc="-1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M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970" y="53340"/>
            <a:ext cx="1622425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A</a:t>
            </a:r>
            <a:r>
              <a:rPr sz="3900" spc="-5" dirty="0"/>
              <a:t>D</a:t>
            </a:r>
            <a:r>
              <a:rPr sz="3900" dirty="0"/>
              <a:t>D</a:t>
            </a:r>
            <a:endParaRPr sz="3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6096000" y="118491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40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/>
          <p:nvPr/>
        </p:nvSpPr>
        <p:spPr>
          <a:xfrm>
            <a:off x="6667500" y="118491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40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7" name="object 147"/>
          <p:cNvSpPr/>
          <p:nvPr/>
        </p:nvSpPr>
        <p:spPr>
          <a:xfrm>
            <a:off x="7239000" y="118491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40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7810500" y="118491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40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 txBox="1"/>
          <p:nvPr/>
        </p:nvSpPr>
        <p:spPr>
          <a:xfrm>
            <a:off x="7887969" y="1207770"/>
            <a:ext cx="2641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05</a:t>
            </a:r>
          </a:p>
        </p:txBody>
      </p:sp>
      <p:sp>
        <p:nvSpPr>
          <p:cNvPr id="150" name="object 150"/>
          <p:cNvSpPr/>
          <p:nvPr/>
        </p:nvSpPr>
        <p:spPr>
          <a:xfrm>
            <a:off x="6096000" y="15557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/>
          <p:nvPr/>
        </p:nvSpPr>
        <p:spPr>
          <a:xfrm>
            <a:off x="6667500" y="15557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/>
          <p:nvPr/>
        </p:nvSpPr>
        <p:spPr>
          <a:xfrm>
            <a:off x="7239000" y="15557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object 153"/>
          <p:cNvSpPr/>
          <p:nvPr/>
        </p:nvSpPr>
        <p:spPr>
          <a:xfrm>
            <a:off x="7810500" y="15557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/>
          <p:nvPr/>
        </p:nvSpPr>
        <p:spPr>
          <a:xfrm>
            <a:off x="60960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/>
          <p:nvPr/>
        </p:nvSpPr>
        <p:spPr>
          <a:xfrm>
            <a:off x="66675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6" name="object 156"/>
          <p:cNvSpPr/>
          <p:nvPr/>
        </p:nvSpPr>
        <p:spPr>
          <a:xfrm>
            <a:off x="72390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/>
          <p:nvPr/>
        </p:nvSpPr>
        <p:spPr>
          <a:xfrm>
            <a:off x="78105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 txBox="1"/>
          <p:nvPr/>
        </p:nvSpPr>
        <p:spPr>
          <a:xfrm>
            <a:off x="1051560" y="186690"/>
            <a:ext cx="254444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9" name="object 159"/>
          <p:cNvSpPr/>
          <p:nvPr/>
        </p:nvSpPr>
        <p:spPr>
          <a:xfrm>
            <a:off x="152400" y="50596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object 160"/>
          <p:cNvSpPr txBox="1"/>
          <p:nvPr/>
        </p:nvSpPr>
        <p:spPr>
          <a:xfrm>
            <a:off x="229870" y="5082540"/>
            <a:ext cx="1765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61" name="object 161"/>
          <p:cNvSpPr/>
          <p:nvPr/>
        </p:nvSpPr>
        <p:spPr>
          <a:xfrm>
            <a:off x="723900" y="50596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2" name="object 162"/>
          <p:cNvSpPr/>
          <p:nvPr/>
        </p:nvSpPr>
        <p:spPr>
          <a:xfrm>
            <a:off x="1295400" y="50596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3" name="object 163"/>
          <p:cNvSpPr txBox="1"/>
          <p:nvPr/>
        </p:nvSpPr>
        <p:spPr>
          <a:xfrm>
            <a:off x="1372869" y="5082540"/>
            <a:ext cx="1765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64" name="object 164"/>
          <p:cNvSpPr/>
          <p:nvPr/>
        </p:nvSpPr>
        <p:spPr>
          <a:xfrm>
            <a:off x="152400" y="54305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5" name="object 165"/>
          <p:cNvSpPr txBox="1"/>
          <p:nvPr/>
        </p:nvSpPr>
        <p:spPr>
          <a:xfrm>
            <a:off x="229870" y="5454650"/>
            <a:ext cx="2063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66" name="object 166"/>
          <p:cNvSpPr/>
          <p:nvPr/>
        </p:nvSpPr>
        <p:spPr>
          <a:xfrm>
            <a:off x="723900" y="54305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7" name="object 167"/>
          <p:cNvSpPr/>
          <p:nvPr/>
        </p:nvSpPr>
        <p:spPr>
          <a:xfrm>
            <a:off x="1295400" y="54305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8" name="object 168"/>
          <p:cNvSpPr txBox="1"/>
          <p:nvPr/>
        </p:nvSpPr>
        <p:spPr>
          <a:xfrm>
            <a:off x="1372869" y="5454650"/>
            <a:ext cx="1631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69" name="object 169"/>
          <p:cNvSpPr/>
          <p:nvPr/>
        </p:nvSpPr>
        <p:spPr>
          <a:xfrm>
            <a:off x="152400" y="58000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0" name="object 170"/>
          <p:cNvSpPr/>
          <p:nvPr/>
        </p:nvSpPr>
        <p:spPr>
          <a:xfrm>
            <a:off x="723900" y="58000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1" name="object 171"/>
          <p:cNvSpPr/>
          <p:nvPr/>
        </p:nvSpPr>
        <p:spPr>
          <a:xfrm>
            <a:off x="1295400" y="58000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2" name="object 172"/>
          <p:cNvSpPr txBox="1"/>
          <p:nvPr/>
        </p:nvSpPr>
        <p:spPr>
          <a:xfrm>
            <a:off x="229870" y="5824220"/>
            <a:ext cx="13004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  <a:tab pos="1155065" algn="l"/>
              </a:tabLst>
            </a:pPr>
            <a:r>
              <a:rPr sz="1200" b="1" dirty="0">
                <a:latin typeface="Constantia"/>
                <a:cs typeface="Constantia"/>
              </a:rPr>
              <a:t>H	</a:t>
            </a:r>
            <a:r>
              <a:rPr sz="1200" b="1" spc="5" dirty="0">
                <a:latin typeface="Constantia"/>
                <a:cs typeface="Constantia"/>
              </a:rPr>
              <a:t>2</a:t>
            </a:r>
            <a:r>
              <a:rPr sz="1200" b="1" dirty="0">
                <a:latin typeface="Constantia"/>
                <a:cs typeface="Constantia"/>
              </a:rPr>
              <a:t>0	L</a:t>
            </a:r>
          </a:p>
        </p:txBody>
      </p:sp>
      <p:sp>
        <p:nvSpPr>
          <p:cNvPr id="173" name="object 173"/>
          <p:cNvSpPr txBox="1"/>
          <p:nvPr/>
        </p:nvSpPr>
        <p:spPr>
          <a:xfrm>
            <a:off x="1944370" y="5824220"/>
            <a:ext cx="2641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74" name="object 174"/>
          <p:cNvSpPr/>
          <p:nvPr/>
        </p:nvSpPr>
        <p:spPr>
          <a:xfrm>
            <a:off x="5638800" y="507110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5" name="object 175"/>
          <p:cNvSpPr/>
          <p:nvPr/>
        </p:nvSpPr>
        <p:spPr>
          <a:xfrm>
            <a:off x="6210300" y="507110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6" name="object 176"/>
          <p:cNvSpPr/>
          <p:nvPr/>
        </p:nvSpPr>
        <p:spPr>
          <a:xfrm>
            <a:off x="6781800" y="507110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7" name="object 177"/>
          <p:cNvSpPr txBox="1"/>
          <p:nvPr/>
        </p:nvSpPr>
        <p:spPr>
          <a:xfrm>
            <a:off x="6859269" y="5093970"/>
            <a:ext cx="1765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78" name="object 178"/>
          <p:cNvSpPr/>
          <p:nvPr/>
        </p:nvSpPr>
        <p:spPr>
          <a:xfrm>
            <a:off x="7353300" y="507110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9" name="object 179"/>
          <p:cNvSpPr/>
          <p:nvPr/>
        </p:nvSpPr>
        <p:spPr>
          <a:xfrm>
            <a:off x="5638800" y="54419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0" name="object 180"/>
          <p:cNvSpPr txBox="1"/>
          <p:nvPr/>
        </p:nvSpPr>
        <p:spPr>
          <a:xfrm>
            <a:off x="5716270" y="5464809"/>
            <a:ext cx="2063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81" name="object 181"/>
          <p:cNvSpPr/>
          <p:nvPr/>
        </p:nvSpPr>
        <p:spPr>
          <a:xfrm>
            <a:off x="6210300" y="54419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2" name="object 182"/>
          <p:cNvSpPr/>
          <p:nvPr/>
        </p:nvSpPr>
        <p:spPr>
          <a:xfrm>
            <a:off x="6781800" y="54419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3" name="object 183"/>
          <p:cNvSpPr/>
          <p:nvPr/>
        </p:nvSpPr>
        <p:spPr>
          <a:xfrm>
            <a:off x="7353300" y="54419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4" name="object 184"/>
          <p:cNvSpPr/>
          <p:nvPr/>
        </p:nvSpPr>
        <p:spPr>
          <a:xfrm>
            <a:off x="5638800" y="58115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5" name="object 185"/>
          <p:cNvSpPr/>
          <p:nvPr/>
        </p:nvSpPr>
        <p:spPr>
          <a:xfrm>
            <a:off x="6210300" y="58115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6" name="object 186"/>
          <p:cNvSpPr/>
          <p:nvPr/>
        </p:nvSpPr>
        <p:spPr>
          <a:xfrm>
            <a:off x="6781800" y="58115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7" name="object 187"/>
          <p:cNvSpPr/>
          <p:nvPr/>
        </p:nvSpPr>
        <p:spPr>
          <a:xfrm>
            <a:off x="7353300" y="58115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8" name="object 188"/>
          <p:cNvSpPr txBox="1"/>
          <p:nvPr/>
        </p:nvSpPr>
        <p:spPr>
          <a:xfrm>
            <a:off x="7430769" y="5835650"/>
            <a:ext cx="2641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89" name="object 189"/>
          <p:cNvSpPr txBox="1"/>
          <p:nvPr/>
        </p:nvSpPr>
        <p:spPr>
          <a:xfrm>
            <a:off x="6164579" y="3749040"/>
            <a:ext cx="273812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90" name="object 190"/>
          <p:cNvSpPr txBox="1"/>
          <p:nvPr/>
        </p:nvSpPr>
        <p:spPr>
          <a:xfrm>
            <a:off x="1078230" y="3534409"/>
            <a:ext cx="254571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91" name="object 191"/>
          <p:cNvSpPr/>
          <p:nvPr/>
        </p:nvSpPr>
        <p:spPr>
          <a:xfrm>
            <a:off x="6096000" y="571500"/>
            <a:ext cx="571500" cy="562610"/>
          </a:xfrm>
          <a:custGeom>
            <a:avLst/>
            <a:gdLst/>
            <a:ahLst/>
            <a:cxnLst/>
            <a:rect l="l" t="t" r="r" b="b"/>
            <a:pathLst>
              <a:path w="571500" h="562610">
                <a:moveTo>
                  <a:pt x="0" y="0"/>
                </a:moveTo>
                <a:lnTo>
                  <a:pt x="571500" y="0"/>
                </a:lnTo>
                <a:lnTo>
                  <a:pt x="571500" y="562610"/>
                </a:lnTo>
                <a:lnTo>
                  <a:pt x="0" y="5626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2" name="object 192"/>
          <p:cNvSpPr/>
          <p:nvPr/>
        </p:nvSpPr>
        <p:spPr>
          <a:xfrm>
            <a:off x="6667500" y="571500"/>
            <a:ext cx="571500" cy="562610"/>
          </a:xfrm>
          <a:custGeom>
            <a:avLst/>
            <a:gdLst/>
            <a:ahLst/>
            <a:cxnLst/>
            <a:rect l="l" t="t" r="r" b="b"/>
            <a:pathLst>
              <a:path w="571500" h="562610">
                <a:moveTo>
                  <a:pt x="0" y="0"/>
                </a:moveTo>
                <a:lnTo>
                  <a:pt x="571500" y="0"/>
                </a:lnTo>
                <a:lnTo>
                  <a:pt x="571500" y="562610"/>
                </a:lnTo>
                <a:lnTo>
                  <a:pt x="0" y="56261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aphicFrame>
        <p:nvGraphicFramePr>
          <p:cNvPr id="193" name="object 193"/>
          <p:cNvGraphicFramePr>
            <a:graphicFrameLocks noGrp="1"/>
          </p:cNvGraphicFramePr>
          <p:nvPr/>
        </p:nvGraphicFramePr>
        <p:xfrm>
          <a:off x="914400" y="571500"/>
          <a:ext cx="2371089" cy="2128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02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A</a:t>
                      </a:r>
                    </a:p>
                  </a:txBody>
                  <a:tcPr marL="0" marR="0" marT="3556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0" marR="0" marT="889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01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B</a:t>
                      </a:r>
                    </a:p>
                  </a:txBody>
                  <a:tcPr marL="0" marR="0" marT="5715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C</a:t>
                      </a:r>
                    </a:p>
                  </a:txBody>
                  <a:tcPr marL="0" marR="0" marT="5715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05</a:t>
                      </a:r>
                    </a:p>
                  </a:txBody>
                  <a:tcPr marL="0" marR="0" marT="29209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FB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D</a:t>
                      </a:r>
                    </a:p>
                  </a:txBody>
                  <a:tcPr marL="0" marR="0" marT="36830" marB="0">
                    <a:solidFill>
                      <a:srgbClr val="E0E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E</a:t>
                      </a:r>
                    </a:p>
                  </a:txBody>
                  <a:tcPr marL="0" marR="0" marT="36830" marB="0">
                    <a:solidFill>
                      <a:srgbClr val="E0E4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E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H</a:t>
                      </a:r>
                    </a:p>
                  </a:txBody>
                  <a:tcPr marL="0" marR="0" marT="35560" marB="0">
                    <a:solidFill>
                      <a:srgbClr val="EFF2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L</a:t>
                      </a:r>
                    </a:p>
                  </a:txBody>
                  <a:tcPr marL="0" marR="0" marT="35560" marB="0">
                    <a:solidFill>
                      <a:srgbClr val="EFF2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FF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" name="object 194"/>
          <p:cNvSpPr txBox="1"/>
          <p:nvPr/>
        </p:nvSpPr>
        <p:spPr>
          <a:xfrm>
            <a:off x="6144259" y="100647"/>
            <a:ext cx="1768475" cy="166243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sz="1200">
              <a:latin typeface="Calibri"/>
              <a:cs typeface="Calibri"/>
            </a:endParaRPr>
          </a:p>
          <a:p>
            <a:pPr marL="613410" indent="-571500">
              <a:lnSpc>
                <a:spcPct val="100000"/>
              </a:lnSpc>
              <a:spcBef>
                <a:spcPts val="890"/>
              </a:spcBef>
              <a:buAutoNum type="alphaUcPeriod"/>
              <a:tabLst>
                <a:tab pos="612775" algn="l"/>
                <a:tab pos="613410" algn="l"/>
              </a:tabLst>
            </a:pPr>
            <a:r>
              <a:rPr sz="1600" b="1" dirty="0">
                <a:latin typeface="Times New Roman"/>
                <a:cs typeface="Times New Roman"/>
              </a:rPr>
              <a:t>09</a:t>
            </a:r>
            <a:endParaRPr sz="1600">
              <a:latin typeface="Times New Roman"/>
              <a:cs typeface="Times New Roman"/>
            </a:endParaRPr>
          </a:p>
          <a:p>
            <a:pPr marL="1184910" indent="-1143000">
              <a:lnSpc>
                <a:spcPct val="100000"/>
              </a:lnSpc>
              <a:spcBef>
                <a:spcPts val="2120"/>
              </a:spcBef>
              <a:buAutoNum type="alphaUcPeriod"/>
              <a:tabLst>
                <a:tab pos="1184275" algn="l"/>
                <a:tab pos="1184910" algn="l"/>
              </a:tabLst>
            </a:pPr>
            <a:r>
              <a:rPr sz="1200" b="1" dirty="0">
                <a:latin typeface="Constantia"/>
                <a:cs typeface="Constantia"/>
              </a:rPr>
              <a:t>C</a:t>
            </a:r>
            <a:endParaRPr sz="1200">
              <a:latin typeface="Constantia"/>
              <a:cs typeface="Constantia"/>
            </a:endParaRPr>
          </a:p>
          <a:p>
            <a:pPr marL="41910">
              <a:lnSpc>
                <a:spcPct val="100000"/>
              </a:lnSpc>
              <a:spcBef>
                <a:spcPts val="760"/>
              </a:spcBef>
              <a:tabLst>
                <a:tab pos="1184275" algn="l"/>
              </a:tabLst>
            </a:pPr>
            <a:r>
              <a:rPr sz="1200" b="1" dirty="0">
                <a:latin typeface="Constantia"/>
                <a:cs typeface="Constantia"/>
              </a:rPr>
              <a:t>D	E</a:t>
            </a:r>
            <a:endParaRPr sz="1200">
              <a:latin typeface="Constantia"/>
              <a:cs typeface="Constantia"/>
            </a:endParaRPr>
          </a:p>
          <a:p>
            <a:pPr marL="41910">
              <a:lnSpc>
                <a:spcPct val="100000"/>
              </a:lnSpc>
              <a:spcBef>
                <a:spcPts val="760"/>
              </a:spcBef>
              <a:tabLst>
                <a:tab pos="1184275" algn="l"/>
              </a:tabLst>
            </a:pPr>
            <a:r>
              <a:rPr sz="1200" b="1" dirty="0">
                <a:latin typeface="Constantia"/>
                <a:cs typeface="Constantia"/>
              </a:rPr>
              <a:t>H	L</a:t>
            </a:r>
          </a:p>
        </p:txBody>
      </p:sp>
      <p:sp>
        <p:nvSpPr>
          <p:cNvPr id="195" name="object 195"/>
          <p:cNvSpPr txBox="1"/>
          <p:nvPr/>
        </p:nvSpPr>
        <p:spPr>
          <a:xfrm>
            <a:off x="3735070" y="1328420"/>
            <a:ext cx="1682750" cy="874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ADD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C 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96" name="object 196"/>
          <p:cNvSpPr txBox="1"/>
          <p:nvPr/>
        </p:nvSpPr>
        <p:spPr>
          <a:xfrm>
            <a:off x="3657600" y="4453890"/>
            <a:ext cx="1590675" cy="8743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ADD 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M  A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=A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+M</a:t>
            </a:r>
          </a:p>
        </p:txBody>
      </p:sp>
      <p:sp>
        <p:nvSpPr>
          <p:cNvPr id="197" name="object 197"/>
          <p:cNvSpPr txBox="1"/>
          <p:nvPr/>
        </p:nvSpPr>
        <p:spPr>
          <a:xfrm>
            <a:off x="3042920" y="5775959"/>
            <a:ext cx="671830" cy="334010"/>
          </a:xfrm>
          <a:prstGeom prst="rect">
            <a:avLst/>
          </a:prstGeom>
          <a:solidFill>
            <a:srgbClr val="FFBF00"/>
          </a:solidFill>
        </p:spPr>
        <p:txBody>
          <a:bodyPr vert="horz" wrap="square" lIns="0" tIns="2667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10"/>
              </a:spcBef>
            </a:pPr>
            <a:r>
              <a:rPr sz="2000" b="1" dirty="0">
                <a:solidFill>
                  <a:srgbClr val="FF0000"/>
                </a:solidFill>
                <a:latin typeface="Constantia"/>
                <a:cs typeface="Constantia"/>
              </a:rPr>
              <a:t>10</a:t>
            </a:r>
          </a:p>
        </p:txBody>
      </p:sp>
      <p:sp>
        <p:nvSpPr>
          <p:cNvPr id="198" name="object 198"/>
          <p:cNvSpPr/>
          <p:nvPr/>
        </p:nvSpPr>
        <p:spPr>
          <a:xfrm>
            <a:off x="8534400" y="5699759"/>
            <a:ext cx="533400" cy="398780"/>
          </a:xfrm>
          <a:custGeom>
            <a:avLst/>
            <a:gdLst/>
            <a:ahLst/>
            <a:cxnLst/>
            <a:rect l="l" t="t" r="r" b="b"/>
            <a:pathLst>
              <a:path w="533400" h="398779">
                <a:moveTo>
                  <a:pt x="0" y="0"/>
                </a:moveTo>
                <a:lnTo>
                  <a:pt x="533400" y="0"/>
                </a:lnTo>
                <a:lnTo>
                  <a:pt x="533400" y="398779"/>
                </a:lnTo>
                <a:lnTo>
                  <a:pt x="0" y="39877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9" name="object 199"/>
          <p:cNvSpPr txBox="1"/>
          <p:nvPr/>
        </p:nvSpPr>
        <p:spPr>
          <a:xfrm>
            <a:off x="8611869" y="5721350"/>
            <a:ext cx="26479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onstantia"/>
                <a:cs typeface="Constantia"/>
              </a:rPr>
              <a:t>10</a:t>
            </a:r>
          </a:p>
        </p:txBody>
      </p:sp>
      <p:sp>
        <p:nvSpPr>
          <p:cNvPr id="200" name="object 200"/>
          <p:cNvSpPr txBox="1"/>
          <p:nvPr/>
        </p:nvSpPr>
        <p:spPr>
          <a:xfrm>
            <a:off x="3049270" y="6358890"/>
            <a:ext cx="64135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205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01" name="object 201"/>
          <p:cNvSpPr txBox="1"/>
          <p:nvPr/>
        </p:nvSpPr>
        <p:spPr>
          <a:xfrm>
            <a:off x="8383269" y="6277609"/>
            <a:ext cx="64135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205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02" name="object 202"/>
          <p:cNvSpPr/>
          <p:nvPr/>
        </p:nvSpPr>
        <p:spPr>
          <a:xfrm>
            <a:off x="214629" y="4357370"/>
            <a:ext cx="571500" cy="647700"/>
          </a:xfrm>
          <a:custGeom>
            <a:avLst/>
            <a:gdLst/>
            <a:ahLst/>
            <a:cxnLst/>
            <a:rect l="l" t="t" r="r" b="b"/>
            <a:pathLst>
              <a:path w="571500" h="647700">
                <a:moveTo>
                  <a:pt x="0" y="0"/>
                </a:moveTo>
                <a:lnTo>
                  <a:pt x="571500" y="0"/>
                </a:lnTo>
                <a:lnTo>
                  <a:pt x="571500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3" name="object 203"/>
          <p:cNvSpPr txBox="1"/>
          <p:nvPr/>
        </p:nvSpPr>
        <p:spPr>
          <a:xfrm>
            <a:off x="292100" y="4370070"/>
            <a:ext cx="33147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204" name="object 204"/>
          <p:cNvSpPr/>
          <p:nvPr/>
        </p:nvSpPr>
        <p:spPr>
          <a:xfrm>
            <a:off x="786130" y="4357370"/>
            <a:ext cx="571500" cy="647700"/>
          </a:xfrm>
          <a:custGeom>
            <a:avLst/>
            <a:gdLst/>
            <a:ahLst/>
            <a:cxnLst/>
            <a:rect l="l" t="t" r="r" b="b"/>
            <a:pathLst>
              <a:path w="571500" h="647700">
                <a:moveTo>
                  <a:pt x="0" y="0"/>
                </a:moveTo>
                <a:lnTo>
                  <a:pt x="571500" y="0"/>
                </a:lnTo>
                <a:lnTo>
                  <a:pt x="571500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5" name="object 205"/>
          <p:cNvSpPr txBox="1"/>
          <p:nvPr/>
        </p:nvSpPr>
        <p:spPr>
          <a:xfrm>
            <a:off x="863600" y="4353559"/>
            <a:ext cx="3810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04</a:t>
            </a:r>
          </a:p>
        </p:txBody>
      </p:sp>
      <p:sp>
        <p:nvSpPr>
          <p:cNvPr id="206" name="object 206"/>
          <p:cNvSpPr/>
          <p:nvPr/>
        </p:nvSpPr>
        <p:spPr>
          <a:xfrm>
            <a:off x="5643879" y="4424679"/>
            <a:ext cx="571500" cy="647700"/>
          </a:xfrm>
          <a:custGeom>
            <a:avLst/>
            <a:gdLst/>
            <a:ahLst/>
            <a:cxnLst/>
            <a:rect l="l" t="t" r="r" b="b"/>
            <a:pathLst>
              <a:path w="571500" h="647700">
                <a:moveTo>
                  <a:pt x="0" y="0"/>
                </a:moveTo>
                <a:lnTo>
                  <a:pt x="571500" y="0"/>
                </a:lnTo>
                <a:lnTo>
                  <a:pt x="5715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7" name="object 207"/>
          <p:cNvSpPr txBox="1"/>
          <p:nvPr/>
        </p:nvSpPr>
        <p:spPr>
          <a:xfrm>
            <a:off x="5716270" y="4221479"/>
            <a:ext cx="336550" cy="89154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800"/>
              </a:spcBef>
            </a:pPr>
            <a:r>
              <a:rPr sz="2400" b="1" dirty="0">
                <a:latin typeface="Constantia"/>
                <a:cs typeface="Constantia"/>
              </a:rPr>
              <a:t>A</a:t>
            </a:r>
            <a:endParaRPr sz="2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2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208" name="object 208"/>
          <p:cNvSpPr/>
          <p:nvPr/>
        </p:nvSpPr>
        <p:spPr>
          <a:xfrm>
            <a:off x="6215379" y="4424679"/>
            <a:ext cx="571500" cy="647700"/>
          </a:xfrm>
          <a:custGeom>
            <a:avLst/>
            <a:gdLst/>
            <a:ahLst/>
            <a:cxnLst/>
            <a:rect l="l" t="t" r="r" b="b"/>
            <a:pathLst>
              <a:path w="571500" h="647700">
                <a:moveTo>
                  <a:pt x="0" y="0"/>
                </a:moveTo>
                <a:lnTo>
                  <a:pt x="571500" y="0"/>
                </a:lnTo>
                <a:lnTo>
                  <a:pt x="5715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9" name="object 209"/>
          <p:cNvSpPr txBox="1"/>
          <p:nvPr/>
        </p:nvSpPr>
        <p:spPr>
          <a:xfrm>
            <a:off x="6292850" y="4419600"/>
            <a:ext cx="3810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10" name="object 210"/>
          <p:cNvSpPr txBox="1"/>
          <p:nvPr/>
        </p:nvSpPr>
        <p:spPr>
          <a:xfrm>
            <a:off x="6078220" y="2748279"/>
            <a:ext cx="128651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04</a:t>
            </a:r>
            <a:r>
              <a:rPr sz="1600" b="1" spc="-10" dirty="0">
                <a:latin typeface="Times New Roman"/>
                <a:cs typeface="Times New Roman"/>
              </a:rPr>
              <a:t>+</a:t>
            </a:r>
            <a:r>
              <a:rPr sz="1600" b="1" spc="5" dirty="0">
                <a:latin typeface="Times New Roman"/>
                <a:cs typeface="Times New Roman"/>
              </a:rPr>
              <a:t>0</a:t>
            </a:r>
            <a:r>
              <a:rPr sz="1600" b="1" spc="-10" dirty="0">
                <a:latin typeface="Times New Roman"/>
                <a:cs typeface="Times New Roman"/>
              </a:rPr>
              <a:t>5</a:t>
            </a:r>
            <a:r>
              <a:rPr sz="1600" b="1" dirty="0">
                <a:latin typeface="Times New Roman"/>
                <a:cs typeface="Times New Roman"/>
              </a:rPr>
              <a:t>=09</a:t>
            </a:r>
          </a:p>
        </p:txBody>
      </p:sp>
      <p:sp>
        <p:nvSpPr>
          <p:cNvPr id="211" name="object 211"/>
          <p:cNvSpPr txBox="1"/>
          <p:nvPr/>
        </p:nvSpPr>
        <p:spPr>
          <a:xfrm>
            <a:off x="5563870" y="5444490"/>
            <a:ext cx="1506220" cy="100012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R="204470" algn="r">
              <a:lnSpc>
                <a:spcPct val="100000"/>
              </a:lnSpc>
              <a:spcBef>
                <a:spcPts val="860"/>
              </a:spcBef>
            </a:pPr>
            <a:r>
              <a:rPr sz="1200" b="1" dirty="0">
                <a:latin typeface="Constantia"/>
                <a:cs typeface="Constantia"/>
              </a:rPr>
              <a:t>E</a:t>
            </a:r>
            <a:endParaRPr sz="1200">
              <a:latin typeface="Constantia"/>
              <a:cs typeface="Constantia"/>
            </a:endParaRPr>
          </a:p>
          <a:p>
            <a:pPr marR="210185" algn="r">
              <a:lnSpc>
                <a:spcPct val="100000"/>
              </a:lnSpc>
              <a:spcBef>
                <a:spcPts val="760"/>
              </a:spcBef>
              <a:tabLst>
                <a:tab pos="570865" algn="l"/>
                <a:tab pos="1142365" algn="l"/>
              </a:tabLst>
            </a:pPr>
            <a:r>
              <a:rPr sz="1200" b="1" dirty="0">
                <a:latin typeface="Constantia"/>
                <a:cs typeface="Constantia"/>
              </a:rPr>
              <a:t>H	</a:t>
            </a:r>
            <a:r>
              <a:rPr sz="1200" b="1" spc="5" dirty="0">
                <a:latin typeface="Constantia"/>
                <a:cs typeface="Constantia"/>
              </a:rPr>
              <a:t>2</a:t>
            </a:r>
            <a:r>
              <a:rPr sz="1200" b="1" dirty="0">
                <a:latin typeface="Constantia"/>
                <a:cs typeface="Constantia"/>
              </a:rPr>
              <a:t>0	L</a:t>
            </a:r>
            <a:endParaRPr sz="1200">
              <a:latin typeface="Constantia"/>
              <a:cs typeface="Constantia"/>
            </a:endParaRPr>
          </a:p>
          <a:p>
            <a:pPr marL="230505">
              <a:lnSpc>
                <a:spcPct val="100000"/>
              </a:lnSpc>
              <a:spcBef>
                <a:spcPts val="1390"/>
              </a:spcBef>
            </a:pPr>
            <a:r>
              <a:rPr sz="1600" b="1" dirty="0">
                <a:latin typeface="Times New Roman"/>
                <a:cs typeface="Times New Roman"/>
              </a:rPr>
              <a:t>04+10=14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2619" y="1214119"/>
          <a:ext cx="8293100" cy="1464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ADC</a:t>
                      </a:r>
                    </a:p>
                  </a:txBody>
                  <a:tcPr marL="0" marR="0" marT="1778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5570" marR="1456055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R  M</a:t>
                      </a: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748030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400" spc="-10" dirty="0">
                          <a:latin typeface="Gill Sans MT"/>
                          <a:cs typeface="Gill Sans MT"/>
                        </a:rPr>
                        <a:t>Add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register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or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memory</a:t>
                      </a:r>
                      <a:r>
                        <a:rPr sz="24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to  accumulator with</a:t>
                      </a:r>
                      <a:r>
                        <a:rPr sz="24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10" dirty="0">
                          <a:latin typeface="Gill Sans MT"/>
                          <a:cs typeface="Gill Sans MT"/>
                        </a:rPr>
                        <a:t>carry</a:t>
                      </a: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185159"/>
            <a:ext cx="8020684" cy="27673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10515" marR="30480" indent="-273050">
              <a:lnSpc>
                <a:spcPts val="1920"/>
              </a:lnSpc>
              <a:spcBef>
                <a:spcPts val="56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</a:tabLst>
            </a:pPr>
            <a:r>
              <a:rPr sz="2000" dirty="0">
                <a:latin typeface="Gill Sans MT"/>
                <a:cs typeface="Gill Sans MT"/>
              </a:rPr>
              <a:t>The contents </a:t>
            </a:r>
            <a:r>
              <a:rPr sz="2000" spc="-5" dirty="0">
                <a:latin typeface="Gill Sans MT"/>
                <a:cs typeface="Gill Sans MT"/>
              </a:rPr>
              <a:t>of register or </a:t>
            </a:r>
            <a:r>
              <a:rPr sz="2000" dirty="0">
                <a:latin typeface="Gill Sans MT"/>
                <a:cs typeface="Gill Sans MT"/>
              </a:rPr>
              <a:t>memory and </a:t>
            </a:r>
            <a:r>
              <a:rPr sz="2000" spc="-5" dirty="0">
                <a:latin typeface="Gill Sans MT"/>
                <a:cs typeface="Gill Sans MT"/>
              </a:rPr>
              <a:t>Carry Flag (CY) are added </a:t>
            </a:r>
            <a:r>
              <a:rPr sz="2000" spc="5" dirty="0">
                <a:latin typeface="Gill Sans MT"/>
                <a:cs typeface="Gill Sans MT"/>
              </a:rPr>
              <a:t>to </a:t>
            </a:r>
            <a:r>
              <a:rPr sz="2000" spc="-400" dirty="0">
                <a:latin typeface="Gill Sans MT"/>
                <a:cs typeface="Gill Sans MT"/>
              </a:rPr>
              <a:t>the  </a:t>
            </a:r>
            <a:r>
              <a:rPr sz="2000" dirty="0">
                <a:latin typeface="Gill Sans MT"/>
                <a:cs typeface="Gill Sans MT"/>
              </a:rPr>
              <a:t>contents </a:t>
            </a:r>
            <a:r>
              <a:rPr sz="2000" spc="-5" dirty="0">
                <a:latin typeface="Gill Sans MT"/>
                <a:cs typeface="Gill Sans MT"/>
              </a:rPr>
              <a:t>of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accumulator.</a:t>
            </a:r>
            <a:endParaRPr sz="2000">
              <a:latin typeface="Gill Sans MT"/>
              <a:cs typeface="Gill Sans MT"/>
            </a:endParaRPr>
          </a:p>
          <a:p>
            <a:pPr marL="311150" indent="-273050">
              <a:lnSpc>
                <a:spcPct val="100000"/>
              </a:lnSpc>
              <a:spcBef>
                <a:spcPts val="194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</a:tabLst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result is stored in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accumulator.</a:t>
            </a:r>
            <a:endParaRPr sz="2000">
              <a:latin typeface="Gill Sans MT"/>
              <a:cs typeface="Gill Sans MT"/>
            </a:endParaRPr>
          </a:p>
          <a:p>
            <a:pPr marL="311150" indent="-273050">
              <a:lnSpc>
                <a:spcPct val="100000"/>
              </a:lnSpc>
              <a:spcBef>
                <a:spcPts val="192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</a:tabLst>
            </a:pPr>
            <a:r>
              <a:rPr sz="2000" dirty="0">
                <a:latin typeface="Gill Sans MT"/>
                <a:cs typeface="Gill Sans MT"/>
              </a:rPr>
              <a:t>If the operand is memory </a:t>
            </a:r>
            <a:r>
              <a:rPr sz="2000" spc="-5" dirty="0">
                <a:latin typeface="Gill Sans MT"/>
                <a:cs typeface="Gill Sans MT"/>
              </a:rPr>
              <a:t>location, </a:t>
            </a:r>
            <a:r>
              <a:rPr sz="2000" dirty="0">
                <a:latin typeface="Gill Sans MT"/>
                <a:cs typeface="Gill Sans MT"/>
              </a:rPr>
              <a:t>its </a:t>
            </a:r>
            <a:r>
              <a:rPr sz="2000" spc="-5" dirty="0">
                <a:latin typeface="Gill Sans MT"/>
                <a:cs typeface="Gill Sans MT"/>
              </a:rPr>
              <a:t>address is </a:t>
            </a:r>
            <a:r>
              <a:rPr sz="2000" dirty="0">
                <a:latin typeface="Gill Sans MT"/>
                <a:cs typeface="Gill Sans MT"/>
              </a:rPr>
              <a:t>specified by H-L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pair.</a:t>
            </a:r>
            <a:endParaRPr sz="2000">
              <a:latin typeface="Gill Sans MT"/>
              <a:cs typeface="Gill Sans MT"/>
            </a:endParaRPr>
          </a:p>
          <a:p>
            <a:pPr marL="311150" indent="-273050">
              <a:lnSpc>
                <a:spcPct val="100000"/>
              </a:lnSpc>
              <a:spcBef>
                <a:spcPts val="191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</a:tabLst>
            </a:pPr>
            <a:r>
              <a:rPr sz="2000" spc="-5" dirty="0">
                <a:latin typeface="Gill Sans MT"/>
                <a:cs typeface="Gill Sans MT"/>
              </a:rPr>
              <a:t>All </a:t>
            </a:r>
            <a:r>
              <a:rPr sz="2000" dirty="0">
                <a:latin typeface="Gill Sans MT"/>
                <a:cs typeface="Gill Sans MT"/>
              </a:rPr>
              <a:t>flags are </a:t>
            </a:r>
            <a:r>
              <a:rPr sz="2000" spc="-5" dirty="0">
                <a:latin typeface="Gill Sans MT"/>
                <a:cs typeface="Gill Sans MT"/>
              </a:rPr>
              <a:t>modified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5" dirty="0">
                <a:latin typeface="Gill Sans MT"/>
                <a:cs typeface="Gill Sans MT"/>
              </a:rPr>
              <a:t>reflect </a:t>
            </a:r>
            <a:r>
              <a:rPr sz="2000" dirty="0">
                <a:latin typeface="Gill Sans MT"/>
                <a:cs typeface="Gill Sans MT"/>
              </a:rPr>
              <a:t>the result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4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addition.</a:t>
            </a:r>
            <a:endParaRPr sz="2000">
              <a:latin typeface="Gill Sans MT"/>
              <a:cs typeface="Gill Sans MT"/>
            </a:endParaRPr>
          </a:p>
          <a:p>
            <a:pPr marL="311150" indent="-273050">
              <a:lnSpc>
                <a:spcPct val="100000"/>
              </a:lnSpc>
              <a:spcBef>
                <a:spcPts val="192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</a:tabLst>
            </a:pPr>
            <a:r>
              <a:rPr sz="2000" b="1" spc="-5" dirty="0">
                <a:latin typeface="Gill Sans MT"/>
                <a:cs typeface="Gill Sans MT"/>
              </a:rPr>
              <a:t>Example: </a:t>
            </a:r>
            <a:r>
              <a:rPr sz="2000" spc="-5" dirty="0">
                <a:latin typeface="Gill Sans MT"/>
                <a:cs typeface="Gill Sans MT"/>
              </a:rPr>
              <a:t>ADC </a:t>
            </a:r>
            <a:r>
              <a:rPr sz="2000" dirty="0">
                <a:latin typeface="Gill Sans MT"/>
                <a:cs typeface="Gill Sans MT"/>
              </a:rPr>
              <a:t>B </a:t>
            </a:r>
            <a:r>
              <a:rPr sz="2000" spc="-5" dirty="0">
                <a:latin typeface="Gill Sans MT"/>
                <a:cs typeface="Gill Sans MT"/>
              </a:rPr>
              <a:t>or ADC </a:t>
            </a:r>
            <a:r>
              <a:rPr sz="2000" dirty="0">
                <a:latin typeface="Gill Sans MT"/>
                <a:cs typeface="Gill Sans MT"/>
              </a:rPr>
              <a:t>M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970" y="53340"/>
            <a:ext cx="1435735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A</a:t>
            </a:r>
            <a:r>
              <a:rPr sz="3900" spc="-5" dirty="0"/>
              <a:t>D</a:t>
            </a:r>
            <a:r>
              <a:rPr sz="3900" dirty="0"/>
              <a:t>C</a:t>
            </a:r>
            <a:endParaRPr sz="3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5" name="object 145"/>
          <p:cNvSpPr/>
          <p:nvPr/>
        </p:nvSpPr>
        <p:spPr>
          <a:xfrm>
            <a:off x="914400" y="2025650"/>
            <a:ext cx="571500" cy="520700"/>
          </a:xfrm>
          <a:custGeom>
            <a:avLst/>
            <a:gdLst/>
            <a:ahLst/>
            <a:cxnLst/>
            <a:rect l="l" t="t" r="r" b="b"/>
            <a:pathLst>
              <a:path w="571500" h="520700">
                <a:moveTo>
                  <a:pt x="0" y="0"/>
                </a:moveTo>
                <a:lnTo>
                  <a:pt x="571500" y="0"/>
                </a:lnTo>
                <a:lnTo>
                  <a:pt x="571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6" name="object 146"/>
          <p:cNvSpPr txBox="1"/>
          <p:nvPr/>
        </p:nvSpPr>
        <p:spPr>
          <a:xfrm>
            <a:off x="1004569" y="2048509"/>
            <a:ext cx="16383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47" name="object 147"/>
          <p:cNvSpPr/>
          <p:nvPr/>
        </p:nvSpPr>
        <p:spPr>
          <a:xfrm>
            <a:off x="1485900" y="2025650"/>
            <a:ext cx="571500" cy="520700"/>
          </a:xfrm>
          <a:custGeom>
            <a:avLst/>
            <a:gdLst/>
            <a:ahLst/>
            <a:cxnLst/>
            <a:rect l="l" t="t" r="r" b="b"/>
            <a:pathLst>
              <a:path w="571500" h="520700">
                <a:moveTo>
                  <a:pt x="0" y="0"/>
                </a:moveTo>
                <a:lnTo>
                  <a:pt x="571500" y="0"/>
                </a:lnTo>
                <a:lnTo>
                  <a:pt x="571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8" name="object 148"/>
          <p:cNvSpPr/>
          <p:nvPr/>
        </p:nvSpPr>
        <p:spPr>
          <a:xfrm>
            <a:off x="2057400" y="2025650"/>
            <a:ext cx="571500" cy="520700"/>
          </a:xfrm>
          <a:custGeom>
            <a:avLst/>
            <a:gdLst/>
            <a:ahLst/>
            <a:cxnLst/>
            <a:rect l="l" t="t" r="r" b="b"/>
            <a:pathLst>
              <a:path w="571500" h="520700">
                <a:moveTo>
                  <a:pt x="0" y="0"/>
                </a:moveTo>
                <a:lnTo>
                  <a:pt x="571500" y="0"/>
                </a:lnTo>
                <a:lnTo>
                  <a:pt x="571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9" name="object 149"/>
          <p:cNvSpPr txBox="1"/>
          <p:nvPr/>
        </p:nvSpPr>
        <p:spPr>
          <a:xfrm>
            <a:off x="2147570" y="2048509"/>
            <a:ext cx="16383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50" name="object 150"/>
          <p:cNvSpPr/>
          <p:nvPr/>
        </p:nvSpPr>
        <p:spPr>
          <a:xfrm>
            <a:off x="2628900" y="2025650"/>
            <a:ext cx="571500" cy="520700"/>
          </a:xfrm>
          <a:custGeom>
            <a:avLst/>
            <a:gdLst/>
            <a:ahLst/>
            <a:cxnLst/>
            <a:rect l="l" t="t" r="r" b="b"/>
            <a:pathLst>
              <a:path w="571500" h="520700">
                <a:moveTo>
                  <a:pt x="0" y="0"/>
                </a:moveTo>
                <a:lnTo>
                  <a:pt x="571500" y="0"/>
                </a:lnTo>
                <a:lnTo>
                  <a:pt x="571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1" name="object 151"/>
          <p:cNvSpPr txBox="1"/>
          <p:nvPr/>
        </p:nvSpPr>
        <p:spPr>
          <a:xfrm>
            <a:off x="2628900" y="2021840"/>
            <a:ext cx="5715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05</a:t>
            </a:r>
          </a:p>
        </p:txBody>
      </p:sp>
      <p:sp>
        <p:nvSpPr>
          <p:cNvPr id="152" name="object 152"/>
          <p:cNvSpPr/>
          <p:nvPr/>
        </p:nvSpPr>
        <p:spPr>
          <a:xfrm>
            <a:off x="914400" y="25463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3" name="object 153"/>
          <p:cNvSpPr txBox="1"/>
          <p:nvPr/>
        </p:nvSpPr>
        <p:spPr>
          <a:xfrm>
            <a:off x="1004569" y="2569209"/>
            <a:ext cx="19367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54" name="object 154"/>
          <p:cNvSpPr/>
          <p:nvPr/>
        </p:nvSpPr>
        <p:spPr>
          <a:xfrm>
            <a:off x="1485900" y="25463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5" name="object 155"/>
          <p:cNvSpPr/>
          <p:nvPr/>
        </p:nvSpPr>
        <p:spPr>
          <a:xfrm>
            <a:off x="2057400" y="25463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6" name="object 156"/>
          <p:cNvSpPr txBox="1"/>
          <p:nvPr/>
        </p:nvSpPr>
        <p:spPr>
          <a:xfrm>
            <a:off x="2147570" y="2569209"/>
            <a:ext cx="15049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57" name="object 157"/>
          <p:cNvSpPr/>
          <p:nvPr/>
        </p:nvSpPr>
        <p:spPr>
          <a:xfrm>
            <a:off x="2628900" y="25463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8" name="object 158"/>
          <p:cNvSpPr/>
          <p:nvPr/>
        </p:nvSpPr>
        <p:spPr>
          <a:xfrm>
            <a:off x="914400" y="29159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9" name="object 159"/>
          <p:cNvSpPr txBox="1"/>
          <p:nvPr/>
        </p:nvSpPr>
        <p:spPr>
          <a:xfrm>
            <a:off x="1004569" y="2940050"/>
            <a:ext cx="20193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60" name="object 160"/>
          <p:cNvSpPr/>
          <p:nvPr/>
        </p:nvSpPr>
        <p:spPr>
          <a:xfrm>
            <a:off x="1485900" y="29159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1" name="object 161"/>
          <p:cNvSpPr/>
          <p:nvPr/>
        </p:nvSpPr>
        <p:spPr>
          <a:xfrm>
            <a:off x="2057400" y="29159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2" name="object 162"/>
          <p:cNvSpPr txBox="1"/>
          <p:nvPr/>
        </p:nvSpPr>
        <p:spPr>
          <a:xfrm>
            <a:off x="2147570" y="2940050"/>
            <a:ext cx="14478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163" name="object 163"/>
          <p:cNvSpPr/>
          <p:nvPr/>
        </p:nvSpPr>
        <p:spPr>
          <a:xfrm>
            <a:off x="2628900" y="29159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4" name="object 164"/>
          <p:cNvSpPr/>
          <p:nvPr/>
        </p:nvSpPr>
        <p:spPr>
          <a:xfrm>
            <a:off x="914400" y="1524000"/>
            <a:ext cx="571500" cy="459740"/>
          </a:xfrm>
          <a:custGeom>
            <a:avLst/>
            <a:gdLst/>
            <a:ahLst/>
            <a:cxnLst/>
            <a:rect l="l" t="t" r="r" b="b"/>
            <a:pathLst>
              <a:path w="571500" h="459739">
                <a:moveTo>
                  <a:pt x="0" y="0"/>
                </a:moveTo>
                <a:lnTo>
                  <a:pt x="571500" y="0"/>
                </a:lnTo>
                <a:lnTo>
                  <a:pt x="571500" y="459739"/>
                </a:lnTo>
                <a:lnTo>
                  <a:pt x="0" y="4597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5" name="object 165"/>
          <p:cNvSpPr txBox="1"/>
          <p:nvPr/>
        </p:nvSpPr>
        <p:spPr>
          <a:xfrm>
            <a:off x="914400" y="1546859"/>
            <a:ext cx="57150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66" name="object 166"/>
          <p:cNvSpPr/>
          <p:nvPr/>
        </p:nvSpPr>
        <p:spPr>
          <a:xfrm>
            <a:off x="1485900" y="1524000"/>
            <a:ext cx="571500" cy="459740"/>
          </a:xfrm>
          <a:custGeom>
            <a:avLst/>
            <a:gdLst/>
            <a:ahLst/>
            <a:cxnLst/>
            <a:rect l="l" t="t" r="r" b="b"/>
            <a:pathLst>
              <a:path w="571500" h="459739">
                <a:moveTo>
                  <a:pt x="0" y="0"/>
                </a:moveTo>
                <a:lnTo>
                  <a:pt x="571500" y="0"/>
                </a:lnTo>
                <a:lnTo>
                  <a:pt x="571500" y="459739"/>
                </a:lnTo>
                <a:lnTo>
                  <a:pt x="0" y="45973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7" name="object 167"/>
          <p:cNvSpPr txBox="1"/>
          <p:nvPr/>
        </p:nvSpPr>
        <p:spPr>
          <a:xfrm>
            <a:off x="1485900" y="1543050"/>
            <a:ext cx="5715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68" name="object 168"/>
          <p:cNvSpPr/>
          <p:nvPr/>
        </p:nvSpPr>
        <p:spPr>
          <a:xfrm>
            <a:off x="60960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9" name="object 169"/>
          <p:cNvSpPr txBox="1"/>
          <p:nvPr/>
        </p:nvSpPr>
        <p:spPr>
          <a:xfrm>
            <a:off x="6173470" y="1949450"/>
            <a:ext cx="17653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70" name="object 170"/>
          <p:cNvSpPr/>
          <p:nvPr/>
        </p:nvSpPr>
        <p:spPr>
          <a:xfrm>
            <a:off x="66675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1" name="object 171"/>
          <p:cNvSpPr/>
          <p:nvPr/>
        </p:nvSpPr>
        <p:spPr>
          <a:xfrm>
            <a:off x="72390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2" name="object 172"/>
          <p:cNvSpPr txBox="1"/>
          <p:nvPr/>
        </p:nvSpPr>
        <p:spPr>
          <a:xfrm>
            <a:off x="7316469" y="1949450"/>
            <a:ext cx="17653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73" name="object 173"/>
          <p:cNvSpPr/>
          <p:nvPr/>
        </p:nvSpPr>
        <p:spPr>
          <a:xfrm>
            <a:off x="78105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4" name="object 174"/>
          <p:cNvSpPr txBox="1"/>
          <p:nvPr/>
        </p:nvSpPr>
        <p:spPr>
          <a:xfrm>
            <a:off x="7887969" y="1949450"/>
            <a:ext cx="26924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5" dirty="0">
                <a:latin typeface="Constantia"/>
                <a:cs typeface="Constantia"/>
              </a:rPr>
              <a:t>2</a:t>
            </a:r>
            <a:r>
              <a:rPr sz="1400" b="1" dirty="0">
                <a:latin typeface="Constantia"/>
                <a:cs typeface="Constantia"/>
              </a:rPr>
              <a:t>0</a:t>
            </a:r>
          </a:p>
        </p:txBody>
      </p:sp>
      <p:sp>
        <p:nvSpPr>
          <p:cNvPr id="175" name="object 175"/>
          <p:cNvSpPr/>
          <p:nvPr/>
        </p:nvSpPr>
        <p:spPr>
          <a:xfrm>
            <a:off x="6096000" y="229742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6" name="object 176"/>
          <p:cNvSpPr txBox="1"/>
          <p:nvPr/>
        </p:nvSpPr>
        <p:spPr>
          <a:xfrm>
            <a:off x="6173470" y="2320290"/>
            <a:ext cx="20637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77" name="object 177"/>
          <p:cNvSpPr/>
          <p:nvPr/>
        </p:nvSpPr>
        <p:spPr>
          <a:xfrm>
            <a:off x="6667500" y="229742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8" name="object 178"/>
          <p:cNvSpPr/>
          <p:nvPr/>
        </p:nvSpPr>
        <p:spPr>
          <a:xfrm>
            <a:off x="7239000" y="229742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9" name="object 179"/>
          <p:cNvSpPr txBox="1"/>
          <p:nvPr/>
        </p:nvSpPr>
        <p:spPr>
          <a:xfrm>
            <a:off x="7316469" y="2320290"/>
            <a:ext cx="16319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80" name="object 180"/>
          <p:cNvSpPr/>
          <p:nvPr/>
        </p:nvSpPr>
        <p:spPr>
          <a:xfrm>
            <a:off x="7810500" y="229742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1" name="object 181"/>
          <p:cNvSpPr/>
          <p:nvPr/>
        </p:nvSpPr>
        <p:spPr>
          <a:xfrm>
            <a:off x="6096000" y="26670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2" name="object 182"/>
          <p:cNvSpPr txBox="1"/>
          <p:nvPr/>
        </p:nvSpPr>
        <p:spPr>
          <a:xfrm>
            <a:off x="6173470" y="2689859"/>
            <a:ext cx="214629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83" name="object 183"/>
          <p:cNvSpPr/>
          <p:nvPr/>
        </p:nvSpPr>
        <p:spPr>
          <a:xfrm>
            <a:off x="6667500" y="26670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4" name="object 184"/>
          <p:cNvSpPr/>
          <p:nvPr/>
        </p:nvSpPr>
        <p:spPr>
          <a:xfrm>
            <a:off x="7239000" y="26670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5" name="object 185"/>
          <p:cNvSpPr txBox="1"/>
          <p:nvPr/>
        </p:nvSpPr>
        <p:spPr>
          <a:xfrm>
            <a:off x="7316469" y="2689859"/>
            <a:ext cx="15748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186" name="object 186"/>
          <p:cNvSpPr/>
          <p:nvPr/>
        </p:nvSpPr>
        <p:spPr>
          <a:xfrm>
            <a:off x="7810500" y="26670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7" name="object 187"/>
          <p:cNvSpPr/>
          <p:nvPr/>
        </p:nvSpPr>
        <p:spPr>
          <a:xfrm>
            <a:off x="6096000" y="1339850"/>
            <a:ext cx="571500" cy="520700"/>
          </a:xfrm>
          <a:custGeom>
            <a:avLst/>
            <a:gdLst/>
            <a:ahLst/>
            <a:cxnLst/>
            <a:rect l="l" t="t" r="r" b="b"/>
            <a:pathLst>
              <a:path w="571500" h="520700">
                <a:moveTo>
                  <a:pt x="0" y="0"/>
                </a:moveTo>
                <a:lnTo>
                  <a:pt x="571500" y="0"/>
                </a:lnTo>
                <a:lnTo>
                  <a:pt x="571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8" name="object 188"/>
          <p:cNvSpPr/>
          <p:nvPr/>
        </p:nvSpPr>
        <p:spPr>
          <a:xfrm>
            <a:off x="6667500" y="1339850"/>
            <a:ext cx="571500" cy="520700"/>
          </a:xfrm>
          <a:custGeom>
            <a:avLst/>
            <a:gdLst/>
            <a:ahLst/>
            <a:cxnLst/>
            <a:rect l="l" t="t" r="r" b="b"/>
            <a:pathLst>
              <a:path w="571500" h="520700">
                <a:moveTo>
                  <a:pt x="0" y="0"/>
                </a:moveTo>
                <a:lnTo>
                  <a:pt x="571500" y="0"/>
                </a:lnTo>
                <a:lnTo>
                  <a:pt x="571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9" name="object 189"/>
          <p:cNvSpPr txBox="1"/>
          <p:nvPr/>
        </p:nvSpPr>
        <p:spPr>
          <a:xfrm>
            <a:off x="6173470" y="1336040"/>
            <a:ext cx="9525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</a:tabLst>
            </a:pPr>
            <a:r>
              <a:rPr sz="2000" b="1" dirty="0">
                <a:latin typeface="Times New Roman"/>
                <a:cs typeface="Times New Roman"/>
              </a:rPr>
              <a:t>A	56</a:t>
            </a:r>
          </a:p>
        </p:txBody>
      </p:sp>
      <p:sp>
        <p:nvSpPr>
          <p:cNvPr id="190" name="object 190"/>
          <p:cNvSpPr txBox="1"/>
          <p:nvPr/>
        </p:nvSpPr>
        <p:spPr>
          <a:xfrm>
            <a:off x="6144259" y="185420"/>
            <a:ext cx="1768475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91" name="object 191"/>
          <p:cNvSpPr txBox="1"/>
          <p:nvPr/>
        </p:nvSpPr>
        <p:spPr>
          <a:xfrm>
            <a:off x="1049019" y="185420"/>
            <a:ext cx="1910714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92" name="object 192"/>
          <p:cNvSpPr txBox="1"/>
          <p:nvPr/>
        </p:nvSpPr>
        <p:spPr>
          <a:xfrm>
            <a:off x="3735070" y="2091690"/>
            <a:ext cx="1544320" cy="93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257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ADC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 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A=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Y</a:t>
            </a:r>
          </a:p>
        </p:txBody>
      </p:sp>
      <p:sp>
        <p:nvSpPr>
          <p:cNvPr id="193" name="object 193"/>
          <p:cNvSpPr txBox="1"/>
          <p:nvPr/>
        </p:nvSpPr>
        <p:spPr>
          <a:xfrm>
            <a:off x="914400" y="937259"/>
            <a:ext cx="57150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CY</a:t>
            </a:r>
          </a:p>
        </p:txBody>
      </p:sp>
      <p:sp>
        <p:nvSpPr>
          <p:cNvPr id="194" name="object 194"/>
          <p:cNvSpPr/>
          <p:nvPr/>
        </p:nvSpPr>
        <p:spPr>
          <a:xfrm>
            <a:off x="1485900" y="914400"/>
            <a:ext cx="571500" cy="520700"/>
          </a:xfrm>
          <a:custGeom>
            <a:avLst/>
            <a:gdLst/>
            <a:ahLst/>
            <a:cxnLst/>
            <a:rect l="l" t="t" r="r" b="b"/>
            <a:pathLst>
              <a:path w="571500" h="520700">
                <a:moveTo>
                  <a:pt x="0" y="0"/>
                </a:moveTo>
                <a:lnTo>
                  <a:pt x="571500" y="0"/>
                </a:lnTo>
                <a:lnTo>
                  <a:pt x="571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95" name="object 195"/>
          <p:cNvSpPr txBox="1"/>
          <p:nvPr/>
        </p:nvSpPr>
        <p:spPr>
          <a:xfrm>
            <a:off x="1485900" y="910590"/>
            <a:ext cx="5715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01</a:t>
            </a:r>
          </a:p>
        </p:txBody>
      </p:sp>
      <p:sp>
        <p:nvSpPr>
          <p:cNvPr id="196" name="object 196"/>
          <p:cNvSpPr/>
          <p:nvPr/>
        </p:nvSpPr>
        <p:spPr>
          <a:xfrm>
            <a:off x="762000" y="4800600"/>
            <a:ext cx="571500" cy="459740"/>
          </a:xfrm>
          <a:custGeom>
            <a:avLst/>
            <a:gdLst/>
            <a:ahLst/>
            <a:cxnLst/>
            <a:rect l="l" t="t" r="r" b="b"/>
            <a:pathLst>
              <a:path w="571500" h="459739">
                <a:moveTo>
                  <a:pt x="0" y="0"/>
                </a:moveTo>
                <a:lnTo>
                  <a:pt x="571500" y="0"/>
                </a:lnTo>
                <a:lnTo>
                  <a:pt x="571500" y="459740"/>
                </a:lnTo>
                <a:lnTo>
                  <a:pt x="0" y="4597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97" name="object 197"/>
          <p:cNvSpPr txBox="1"/>
          <p:nvPr/>
        </p:nvSpPr>
        <p:spPr>
          <a:xfrm>
            <a:off x="762000" y="4823459"/>
            <a:ext cx="57150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CY</a:t>
            </a:r>
          </a:p>
        </p:txBody>
      </p:sp>
      <p:sp>
        <p:nvSpPr>
          <p:cNvPr id="198" name="object 198"/>
          <p:cNvSpPr/>
          <p:nvPr/>
        </p:nvSpPr>
        <p:spPr>
          <a:xfrm>
            <a:off x="1333500" y="4800600"/>
            <a:ext cx="571500" cy="459740"/>
          </a:xfrm>
          <a:custGeom>
            <a:avLst/>
            <a:gdLst/>
            <a:ahLst/>
            <a:cxnLst/>
            <a:rect l="l" t="t" r="r" b="b"/>
            <a:pathLst>
              <a:path w="571500" h="459739">
                <a:moveTo>
                  <a:pt x="0" y="0"/>
                </a:moveTo>
                <a:lnTo>
                  <a:pt x="571500" y="0"/>
                </a:lnTo>
                <a:lnTo>
                  <a:pt x="571500" y="459740"/>
                </a:lnTo>
                <a:lnTo>
                  <a:pt x="0" y="4597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99" name="object 199"/>
          <p:cNvSpPr txBox="1"/>
          <p:nvPr/>
        </p:nvSpPr>
        <p:spPr>
          <a:xfrm>
            <a:off x="1333500" y="4819650"/>
            <a:ext cx="5715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onstantia"/>
                <a:cs typeface="Constantia"/>
              </a:rPr>
              <a:t>1</a:t>
            </a:r>
          </a:p>
        </p:txBody>
      </p:sp>
      <p:sp>
        <p:nvSpPr>
          <p:cNvPr id="200" name="object 200"/>
          <p:cNvSpPr/>
          <p:nvPr/>
        </p:nvSpPr>
        <p:spPr>
          <a:xfrm>
            <a:off x="762000" y="5342890"/>
            <a:ext cx="571500" cy="400050"/>
          </a:xfrm>
          <a:custGeom>
            <a:avLst/>
            <a:gdLst/>
            <a:ahLst/>
            <a:cxnLst/>
            <a:rect l="l" t="t" r="r" b="b"/>
            <a:pathLst>
              <a:path w="571500" h="400050">
                <a:moveTo>
                  <a:pt x="0" y="0"/>
                </a:moveTo>
                <a:lnTo>
                  <a:pt x="571500" y="0"/>
                </a:lnTo>
                <a:lnTo>
                  <a:pt x="571500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01" name="object 201"/>
          <p:cNvSpPr txBox="1"/>
          <p:nvPr/>
        </p:nvSpPr>
        <p:spPr>
          <a:xfrm>
            <a:off x="762000" y="5367020"/>
            <a:ext cx="57150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202" name="object 202"/>
          <p:cNvSpPr/>
          <p:nvPr/>
        </p:nvSpPr>
        <p:spPr>
          <a:xfrm>
            <a:off x="1333500" y="5342890"/>
            <a:ext cx="571500" cy="400050"/>
          </a:xfrm>
          <a:custGeom>
            <a:avLst/>
            <a:gdLst/>
            <a:ahLst/>
            <a:cxnLst/>
            <a:rect l="l" t="t" r="r" b="b"/>
            <a:pathLst>
              <a:path w="571500" h="400050">
                <a:moveTo>
                  <a:pt x="0" y="0"/>
                </a:moveTo>
                <a:lnTo>
                  <a:pt x="571500" y="0"/>
                </a:lnTo>
                <a:lnTo>
                  <a:pt x="571500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03" name="object 203"/>
          <p:cNvSpPr txBox="1"/>
          <p:nvPr/>
        </p:nvSpPr>
        <p:spPr>
          <a:xfrm>
            <a:off x="1333500" y="5350509"/>
            <a:ext cx="57150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06</a:t>
            </a:r>
          </a:p>
        </p:txBody>
      </p:sp>
      <p:sp>
        <p:nvSpPr>
          <p:cNvPr id="204" name="object 204"/>
          <p:cNvSpPr txBox="1"/>
          <p:nvPr/>
        </p:nvSpPr>
        <p:spPr>
          <a:xfrm>
            <a:off x="6477000" y="5356859"/>
            <a:ext cx="57150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205" name="object 205"/>
          <p:cNvSpPr/>
          <p:nvPr/>
        </p:nvSpPr>
        <p:spPr>
          <a:xfrm>
            <a:off x="7048500" y="5334000"/>
            <a:ext cx="571500" cy="459740"/>
          </a:xfrm>
          <a:custGeom>
            <a:avLst/>
            <a:gdLst/>
            <a:ahLst/>
            <a:cxnLst/>
            <a:rect l="l" t="t" r="r" b="b"/>
            <a:pathLst>
              <a:path w="571500" h="459739">
                <a:moveTo>
                  <a:pt x="0" y="0"/>
                </a:moveTo>
                <a:lnTo>
                  <a:pt x="571500" y="0"/>
                </a:lnTo>
                <a:lnTo>
                  <a:pt x="571500" y="459740"/>
                </a:lnTo>
                <a:lnTo>
                  <a:pt x="0" y="4597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06" name="object 206"/>
          <p:cNvSpPr txBox="1"/>
          <p:nvPr/>
        </p:nvSpPr>
        <p:spPr>
          <a:xfrm>
            <a:off x="7048500" y="5335270"/>
            <a:ext cx="5715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37</a:t>
            </a:r>
          </a:p>
        </p:txBody>
      </p:sp>
      <p:sp>
        <p:nvSpPr>
          <p:cNvPr id="207" name="object 207"/>
          <p:cNvSpPr/>
          <p:nvPr/>
        </p:nvSpPr>
        <p:spPr>
          <a:xfrm>
            <a:off x="76200" y="5791200"/>
            <a:ext cx="659130" cy="372110"/>
          </a:xfrm>
          <a:custGeom>
            <a:avLst/>
            <a:gdLst/>
            <a:ahLst/>
            <a:cxnLst/>
            <a:rect l="l" t="t" r="r" b="b"/>
            <a:pathLst>
              <a:path w="659130" h="372110">
                <a:moveTo>
                  <a:pt x="0" y="0"/>
                </a:moveTo>
                <a:lnTo>
                  <a:pt x="659130" y="0"/>
                </a:lnTo>
                <a:lnTo>
                  <a:pt x="65913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08" name="object 208"/>
          <p:cNvSpPr txBox="1"/>
          <p:nvPr/>
        </p:nvSpPr>
        <p:spPr>
          <a:xfrm>
            <a:off x="166370" y="5814059"/>
            <a:ext cx="20193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209" name="object 209"/>
          <p:cNvSpPr/>
          <p:nvPr/>
        </p:nvSpPr>
        <p:spPr>
          <a:xfrm>
            <a:off x="735330" y="5791200"/>
            <a:ext cx="659130" cy="372110"/>
          </a:xfrm>
          <a:custGeom>
            <a:avLst/>
            <a:gdLst/>
            <a:ahLst/>
            <a:cxnLst/>
            <a:rect l="l" t="t" r="r" b="b"/>
            <a:pathLst>
              <a:path w="659130" h="372110">
                <a:moveTo>
                  <a:pt x="0" y="0"/>
                </a:moveTo>
                <a:lnTo>
                  <a:pt x="659130" y="0"/>
                </a:lnTo>
                <a:lnTo>
                  <a:pt x="65913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10" name="object 210"/>
          <p:cNvSpPr txBox="1"/>
          <p:nvPr/>
        </p:nvSpPr>
        <p:spPr>
          <a:xfrm>
            <a:off x="825500" y="5814059"/>
            <a:ext cx="25527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onstantia"/>
                <a:cs typeface="Constantia"/>
              </a:rPr>
              <a:t>2</a:t>
            </a:r>
            <a:r>
              <a:rPr sz="1400" b="1" dirty="0">
                <a:latin typeface="Constantia"/>
                <a:cs typeface="Constantia"/>
              </a:rPr>
              <a:t>0</a:t>
            </a:r>
          </a:p>
        </p:txBody>
      </p:sp>
      <p:sp>
        <p:nvSpPr>
          <p:cNvPr id="211" name="object 211"/>
          <p:cNvSpPr/>
          <p:nvPr/>
        </p:nvSpPr>
        <p:spPr>
          <a:xfrm>
            <a:off x="1394460" y="5791200"/>
            <a:ext cx="593090" cy="372110"/>
          </a:xfrm>
          <a:custGeom>
            <a:avLst/>
            <a:gdLst/>
            <a:ahLst/>
            <a:cxnLst/>
            <a:rect l="l" t="t" r="r" b="b"/>
            <a:pathLst>
              <a:path w="593089" h="372110">
                <a:moveTo>
                  <a:pt x="0" y="0"/>
                </a:moveTo>
                <a:lnTo>
                  <a:pt x="593090" y="0"/>
                </a:lnTo>
                <a:lnTo>
                  <a:pt x="59309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12" name="object 212"/>
          <p:cNvSpPr txBox="1"/>
          <p:nvPr/>
        </p:nvSpPr>
        <p:spPr>
          <a:xfrm>
            <a:off x="1483360" y="5814059"/>
            <a:ext cx="14478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213" name="object 213"/>
          <p:cNvSpPr/>
          <p:nvPr/>
        </p:nvSpPr>
        <p:spPr>
          <a:xfrm>
            <a:off x="1987550" y="5791200"/>
            <a:ext cx="527050" cy="372110"/>
          </a:xfrm>
          <a:custGeom>
            <a:avLst/>
            <a:gdLst/>
            <a:ahLst/>
            <a:cxnLst/>
            <a:rect l="l" t="t" r="r" b="b"/>
            <a:pathLst>
              <a:path w="527050" h="372110">
                <a:moveTo>
                  <a:pt x="0" y="0"/>
                </a:moveTo>
                <a:lnTo>
                  <a:pt x="527050" y="0"/>
                </a:lnTo>
                <a:lnTo>
                  <a:pt x="52705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14" name="object 214"/>
          <p:cNvSpPr txBox="1"/>
          <p:nvPr/>
        </p:nvSpPr>
        <p:spPr>
          <a:xfrm>
            <a:off x="2077720" y="5814059"/>
            <a:ext cx="25146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215" name="object 215"/>
          <p:cNvSpPr/>
          <p:nvPr/>
        </p:nvSpPr>
        <p:spPr>
          <a:xfrm>
            <a:off x="6019800" y="5915659"/>
            <a:ext cx="637540" cy="370840"/>
          </a:xfrm>
          <a:custGeom>
            <a:avLst/>
            <a:gdLst/>
            <a:ahLst/>
            <a:cxnLst/>
            <a:rect l="l" t="t" r="r" b="b"/>
            <a:pathLst>
              <a:path w="637540" h="370839">
                <a:moveTo>
                  <a:pt x="0" y="0"/>
                </a:moveTo>
                <a:lnTo>
                  <a:pt x="637540" y="0"/>
                </a:lnTo>
                <a:lnTo>
                  <a:pt x="63754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16" name="object 216"/>
          <p:cNvSpPr/>
          <p:nvPr/>
        </p:nvSpPr>
        <p:spPr>
          <a:xfrm>
            <a:off x="6657340" y="5915659"/>
            <a:ext cx="638810" cy="370840"/>
          </a:xfrm>
          <a:custGeom>
            <a:avLst/>
            <a:gdLst/>
            <a:ahLst/>
            <a:cxnLst/>
            <a:rect l="l" t="t" r="r" b="b"/>
            <a:pathLst>
              <a:path w="638809" h="370839">
                <a:moveTo>
                  <a:pt x="0" y="0"/>
                </a:moveTo>
                <a:lnTo>
                  <a:pt x="638809" y="0"/>
                </a:lnTo>
                <a:lnTo>
                  <a:pt x="638809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17" name="object 217"/>
          <p:cNvSpPr/>
          <p:nvPr/>
        </p:nvSpPr>
        <p:spPr>
          <a:xfrm>
            <a:off x="7296150" y="5915659"/>
            <a:ext cx="574040" cy="370840"/>
          </a:xfrm>
          <a:custGeom>
            <a:avLst/>
            <a:gdLst/>
            <a:ahLst/>
            <a:cxnLst/>
            <a:rect l="l" t="t" r="r" b="b"/>
            <a:pathLst>
              <a:path w="574040" h="370839">
                <a:moveTo>
                  <a:pt x="0" y="0"/>
                </a:moveTo>
                <a:lnTo>
                  <a:pt x="574040" y="0"/>
                </a:lnTo>
                <a:lnTo>
                  <a:pt x="57404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18" name="object 218"/>
          <p:cNvSpPr/>
          <p:nvPr/>
        </p:nvSpPr>
        <p:spPr>
          <a:xfrm>
            <a:off x="7870190" y="5915659"/>
            <a:ext cx="511809" cy="370840"/>
          </a:xfrm>
          <a:custGeom>
            <a:avLst/>
            <a:gdLst/>
            <a:ahLst/>
            <a:cxnLst/>
            <a:rect l="l" t="t" r="r" b="b"/>
            <a:pathLst>
              <a:path w="511809" h="370839">
                <a:moveTo>
                  <a:pt x="0" y="0"/>
                </a:moveTo>
                <a:lnTo>
                  <a:pt x="511809" y="0"/>
                </a:lnTo>
                <a:lnTo>
                  <a:pt x="511809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19" name="object 219"/>
          <p:cNvSpPr txBox="1"/>
          <p:nvPr/>
        </p:nvSpPr>
        <p:spPr>
          <a:xfrm>
            <a:off x="7947659" y="5938520"/>
            <a:ext cx="26416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220" name="object 220"/>
          <p:cNvSpPr txBox="1"/>
          <p:nvPr/>
        </p:nvSpPr>
        <p:spPr>
          <a:xfrm>
            <a:off x="3657600" y="5139690"/>
            <a:ext cx="166878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ADC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  A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=A+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CY</a:t>
            </a:r>
          </a:p>
        </p:txBody>
      </p:sp>
      <p:sp>
        <p:nvSpPr>
          <p:cNvPr id="221" name="object 221"/>
          <p:cNvSpPr txBox="1"/>
          <p:nvPr/>
        </p:nvSpPr>
        <p:spPr>
          <a:xfrm>
            <a:off x="6170929" y="4083050"/>
            <a:ext cx="1769745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4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075689" y="4083050"/>
            <a:ext cx="1910714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4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223" name="object 223"/>
          <p:cNvSpPr/>
          <p:nvPr/>
        </p:nvSpPr>
        <p:spPr>
          <a:xfrm>
            <a:off x="2743200" y="4724400"/>
            <a:ext cx="609600" cy="481330"/>
          </a:xfrm>
          <a:custGeom>
            <a:avLst/>
            <a:gdLst/>
            <a:ahLst/>
            <a:cxnLst/>
            <a:rect l="l" t="t" r="r" b="b"/>
            <a:pathLst>
              <a:path w="609600" h="481329">
                <a:moveTo>
                  <a:pt x="0" y="0"/>
                </a:moveTo>
                <a:lnTo>
                  <a:pt x="609600" y="0"/>
                </a:lnTo>
                <a:lnTo>
                  <a:pt x="609600" y="481330"/>
                </a:lnTo>
                <a:lnTo>
                  <a:pt x="0" y="48133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24" name="object 224"/>
          <p:cNvSpPr/>
          <p:nvPr/>
        </p:nvSpPr>
        <p:spPr>
          <a:xfrm>
            <a:off x="2743200" y="5205729"/>
            <a:ext cx="609600" cy="520700"/>
          </a:xfrm>
          <a:custGeom>
            <a:avLst/>
            <a:gdLst/>
            <a:ahLst/>
            <a:cxnLst/>
            <a:rect l="l" t="t" r="r" b="b"/>
            <a:pathLst>
              <a:path w="609600" h="520700">
                <a:moveTo>
                  <a:pt x="0" y="0"/>
                </a:moveTo>
                <a:lnTo>
                  <a:pt x="609600" y="0"/>
                </a:lnTo>
                <a:lnTo>
                  <a:pt x="6096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25" name="object 225"/>
          <p:cNvSpPr txBox="1"/>
          <p:nvPr/>
        </p:nvSpPr>
        <p:spPr>
          <a:xfrm>
            <a:off x="2743200" y="5200650"/>
            <a:ext cx="6096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30</a:t>
            </a:r>
          </a:p>
        </p:txBody>
      </p:sp>
      <p:sp>
        <p:nvSpPr>
          <p:cNvPr id="226" name="object 226"/>
          <p:cNvSpPr/>
          <p:nvPr/>
        </p:nvSpPr>
        <p:spPr>
          <a:xfrm>
            <a:off x="2743200" y="5726429"/>
            <a:ext cx="609600" cy="480059"/>
          </a:xfrm>
          <a:custGeom>
            <a:avLst/>
            <a:gdLst/>
            <a:ahLst/>
            <a:cxnLst/>
            <a:rect l="l" t="t" r="r" b="b"/>
            <a:pathLst>
              <a:path w="609600" h="480060">
                <a:moveTo>
                  <a:pt x="0" y="0"/>
                </a:moveTo>
                <a:lnTo>
                  <a:pt x="609600" y="0"/>
                </a:lnTo>
                <a:lnTo>
                  <a:pt x="609600" y="480060"/>
                </a:lnTo>
                <a:lnTo>
                  <a:pt x="0" y="48006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27" name="object 227"/>
          <p:cNvSpPr/>
          <p:nvPr/>
        </p:nvSpPr>
        <p:spPr>
          <a:xfrm>
            <a:off x="8458200" y="4724400"/>
            <a:ext cx="609600" cy="482600"/>
          </a:xfrm>
          <a:custGeom>
            <a:avLst/>
            <a:gdLst/>
            <a:ahLst/>
            <a:cxnLst/>
            <a:rect l="l" t="t" r="r" b="b"/>
            <a:pathLst>
              <a:path w="609600" h="482600">
                <a:moveTo>
                  <a:pt x="0" y="0"/>
                </a:moveTo>
                <a:lnTo>
                  <a:pt x="609600" y="0"/>
                </a:lnTo>
                <a:lnTo>
                  <a:pt x="609600" y="482600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28" name="object 228"/>
          <p:cNvSpPr/>
          <p:nvPr/>
        </p:nvSpPr>
        <p:spPr>
          <a:xfrm>
            <a:off x="8458200" y="5207000"/>
            <a:ext cx="609600" cy="482600"/>
          </a:xfrm>
          <a:custGeom>
            <a:avLst/>
            <a:gdLst/>
            <a:ahLst/>
            <a:cxnLst/>
            <a:rect l="l" t="t" r="r" b="b"/>
            <a:pathLst>
              <a:path w="609600" h="482600">
                <a:moveTo>
                  <a:pt x="0" y="0"/>
                </a:moveTo>
                <a:lnTo>
                  <a:pt x="609600" y="0"/>
                </a:lnTo>
                <a:lnTo>
                  <a:pt x="609600" y="482600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29" name="object 229"/>
          <p:cNvSpPr txBox="1"/>
          <p:nvPr/>
        </p:nvSpPr>
        <p:spPr>
          <a:xfrm>
            <a:off x="8535669" y="5229859"/>
            <a:ext cx="26162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Constantia"/>
                <a:cs typeface="Constantia"/>
              </a:rPr>
              <a:t>30</a:t>
            </a:r>
          </a:p>
        </p:txBody>
      </p:sp>
      <p:sp>
        <p:nvSpPr>
          <p:cNvPr id="230" name="object 230"/>
          <p:cNvSpPr/>
          <p:nvPr/>
        </p:nvSpPr>
        <p:spPr>
          <a:xfrm>
            <a:off x="8458200" y="5689600"/>
            <a:ext cx="609600" cy="482600"/>
          </a:xfrm>
          <a:custGeom>
            <a:avLst/>
            <a:gdLst/>
            <a:ahLst/>
            <a:cxnLst/>
            <a:rect l="l" t="t" r="r" b="b"/>
            <a:pathLst>
              <a:path w="609600" h="482600">
                <a:moveTo>
                  <a:pt x="0" y="0"/>
                </a:moveTo>
                <a:lnTo>
                  <a:pt x="609600" y="0"/>
                </a:lnTo>
                <a:lnTo>
                  <a:pt x="609600" y="482600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31" name="object 231"/>
          <p:cNvSpPr txBox="1"/>
          <p:nvPr/>
        </p:nvSpPr>
        <p:spPr>
          <a:xfrm>
            <a:off x="1982470" y="5273040"/>
            <a:ext cx="70294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2050H</a:t>
            </a:r>
          </a:p>
        </p:txBody>
      </p:sp>
      <p:sp>
        <p:nvSpPr>
          <p:cNvPr id="232" name="object 232"/>
          <p:cNvSpPr txBox="1"/>
          <p:nvPr/>
        </p:nvSpPr>
        <p:spPr>
          <a:xfrm>
            <a:off x="7697469" y="5273040"/>
            <a:ext cx="70294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2050H</a:t>
            </a:r>
          </a:p>
        </p:txBody>
      </p:sp>
      <p:sp>
        <p:nvSpPr>
          <p:cNvPr id="233" name="object 233"/>
          <p:cNvSpPr txBox="1"/>
          <p:nvPr/>
        </p:nvSpPr>
        <p:spPr>
          <a:xfrm>
            <a:off x="5934710" y="5883275"/>
            <a:ext cx="1775460" cy="63436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75260">
              <a:lnSpc>
                <a:spcPct val="100000"/>
              </a:lnSpc>
              <a:spcBef>
                <a:spcPts val="535"/>
              </a:spcBef>
              <a:tabLst>
                <a:tab pos="812165" algn="l"/>
                <a:tab pos="1450975" algn="l"/>
              </a:tabLst>
            </a:pPr>
            <a:r>
              <a:rPr sz="1400" b="1" dirty="0">
                <a:latin typeface="Constantia"/>
                <a:cs typeface="Constantia"/>
              </a:rPr>
              <a:t>H	20	L</a:t>
            </a:r>
            <a:endParaRPr sz="14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b="1" spc="-5" dirty="0">
                <a:latin typeface="Times New Roman"/>
                <a:cs typeface="Times New Roman"/>
              </a:rPr>
              <a:t>06+1+30=37</a:t>
            </a:r>
          </a:p>
        </p:txBody>
      </p:sp>
      <p:sp>
        <p:nvSpPr>
          <p:cNvPr id="234" name="object 234"/>
          <p:cNvSpPr txBox="1"/>
          <p:nvPr/>
        </p:nvSpPr>
        <p:spPr>
          <a:xfrm>
            <a:off x="6087109" y="3392170"/>
            <a:ext cx="176593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50+05+01=56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2619" y="1447800"/>
          <a:ext cx="8293100" cy="115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ADI</a:t>
                      </a:r>
                    </a:p>
                  </a:txBody>
                  <a:tcPr marL="0" marR="0" marT="1778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8-bit</a:t>
                      </a:r>
                      <a:r>
                        <a:rPr sz="24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data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10" dirty="0">
                          <a:latin typeface="Gill Sans MT"/>
                          <a:cs typeface="Gill Sans MT"/>
                        </a:rPr>
                        <a:t>Add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immediate to accumulator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83869" y="3246120"/>
            <a:ext cx="7205345" cy="31616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5915" marR="908050" indent="-273050">
              <a:lnSpc>
                <a:spcPct val="100000"/>
              </a:lnSpc>
              <a:spcBef>
                <a:spcPts val="1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415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8-bit data is added to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contents </a:t>
            </a:r>
            <a:r>
              <a:rPr lang="" sz="2400" spc="-5" dirty="0">
                <a:latin typeface="Constantia"/>
                <a:cs typeface="Constantia"/>
              </a:rPr>
              <a:t>of</a:t>
            </a:r>
            <a:r>
              <a:rPr sz="2400" spc="-645" dirty="0">
                <a:latin typeface="Constantia"/>
                <a:cs typeface="Constantia"/>
              </a:rPr>
              <a:t>         </a:t>
            </a:r>
            <a:r>
              <a:rPr sz="2400" spc="-5" dirty="0">
                <a:latin typeface="Constantia"/>
                <a:cs typeface="Constantia"/>
              </a:rPr>
              <a:t>accumulator.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3600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415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result is stored in</a:t>
            </a:r>
            <a:r>
              <a:rPr sz="2400" spc="-430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accumulator.</a:t>
            </a:r>
            <a:endParaRPr sz="2400">
              <a:latin typeface="Constantia"/>
              <a:cs typeface="Constantia"/>
            </a:endParaRPr>
          </a:p>
          <a:p>
            <a:pPr marL="335915" marR="55880" indent="-273050">
              <a:lnSpc>
                <a:spcPct val="100000"/>
              </a:lnSpc>
              <a:spcBef>
                <a:spcPts val="2390"/>
              </a:spcBef>
            </a:pPr>
            <a:r>
              <a:rPr sz="3600" spc="615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409" dirty="0">
                <a:latin typeface="Constantia"/>
                <a:cs typeface="Constantia"/>
              </a:rPr>
              <a:t>All </a:t>
            </a:r>
            <a:r>
              <a:rPr sz="2400" spc="-5" dirty="0">
                <a:latin typeface="Constantia"/>
                <a:cs typeface="Constantia"/>
              </a:rPr>
              <a:t>flags are modified to reflect </a:t>
            </a:r>
            <a:r>
              <a:rPr sz="2400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result of</a:t>
            </a:r>
            <a:r>
              <a:rPr sz="2400" spc="-420" dirty="0">
                <a:latin typeface="Constantia"/>
                <a:cs typeface="Constantia"/>
              </a:rPr>
              <a:t> </a:t>
            </a:r>
            <a:r>
              <a:rPr sz="2400" spc="-530" dirty="0">
                <a:latin typeface="Constantia"/>
                <a:cs typeface="Constantia"/>
              </a:rPr>
              <a:t>the  </a:t>
            </a:r>
            <a:r>
              <a:rPr sz="2400" spc="-5" dirty="0">
                <a:latin typeface="Constantia"/>
                <a:cs typeface="Constantia"/>
              </a:rPr>
              <a:t>addition.</a:t>
            </a:r>
            <a:endParaRPr sz="24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3600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b="1" spc="180" dirty="0">
                <a:latin typeface="Constantia"/>
                <a:cs typeface="Constantia"/>
              </a:rPr>
              <a:t>Example: </a:t>
            </a:r>
            <a:r>
              <a:rPr sz="2400" spc="-5" dirty="0">
                <a:latin typeface="Constantia"/>
                <a:cs typeface="Constantia"/>
              </a:rPr>
              <a:t>ADI 45</a:t>
            </a:r>
            <a:r>
              <a:rPr sz="2400" spc="-155" dirty="0">
                <a:latin typeface="Constantia"/>
                <a:cs typeface="Constantia"/>
              </a:rPr>
              <a:t> </a:t>
            </a:r>
            <a:r>
              <a:rPr sz="2400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970" y="53340"/>
            <a:ext cx="1250315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A</a:t>
            </a:r>
            <a:r>
              <a:rPr sz="3900" spc="-5" dirty="0"/>
              <a:t>D</a:t>
            </a:r>
            <a:r>
              <a:rPr sz="3900" dirty="0"/>
              <a:t>I</a:t>
            </a:r>
            <a:endParaRPr sz="3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 txBox="1"/>
          <p:nvPr/>
        </p:nvSpPr>
        <p:spPr>
          <a:xfrm>
            <a:off x="1143000" y="3970020"/>
            <a:ext cx="76200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46" name="object 146"/>
          <p:cNvSpPr/>
          <p:nvPr/>
        </p:nvSpPr>
        <p:spPr>
          <a:xfrm>
            <a:off x="1905000" y="3962400"/>
            <a:ext cx="762000" cy="981710"/>
          </a:xfrm>
          <a:custGeom>
            <a:avLst/>
            <a:gdLst/>
            <a:ahLst/>
            <a:cxnLst/>
            <a:rect l="l" t="t" r="r" b="b"/>
            <a:pathLst>
              <a:path w="762000" h="981710">
                <a:moveTo>
                  <a:pt x="0" y="0"/>
                </a:moveTo>
                <a:lnTo>
                  <a:pt x="762000" y="0"/>
                </a:lnTo>
                <a:lnTo>
                  <a:pt x="762000" y="981710"/>
                </a:lnTo>
                <a:lnTo>
                  <a:pt x="0" y="98171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7" name="object 147"/>
          <p:cNvSpPr txBox="1"/>
          <p:nvPr/>
        </p:nvSpPr>
        <p:spPr>
          <a:xfrm>
            <a:off x="1905000" y="3940809"/>
            <a:ext cx="76200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imes New Roman"/>
                <a:cs typeface="Times New Roman"/>
              </a:rPr>
              <a:t>03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6151879" y="2484120"/>
            <a:ext cx="273939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9" name="object 149"/>
          <p:cNvSpPr txBox="1"/>
          <p:nvPr/>
        </p:nvSpPr>
        <p:spPr>
          <a:xfrm>
            <a:off x="1051560" y="2482850"/>
            <a:ext cx="254444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0" name="object 150"/>
          <p:cNvSpPr txBox="1"/>
          <p:nvPr/>
        </p:nvSpPr>
        <p:spPr>
          <a:xfrm>
            <a:off x="3354070" y="4225290"/>
            <a:ext cx="261683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ADI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05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H 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8)</a:t>
            </a:r>
          </a:p>
        </p:txBody>
      </p:sp>
      <p:sp>
        <p:nvSpPr>
          <p:cNvPr id="151" name="object 151"/>
          <p:cNvSpPr txBox="1"/>
          <p:nvPr/>
        </p:nvSpPr>
        <p:spPr>
          <a:xfrm>
            <a:off x="6286500" y="4079240"/>
            <a:ext cx="76200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52" name="object 152"/>
          <p:cNvSpPr/>
          <p:nvPr/>
        </p:nvSpPr>
        <p:spPr>
          <a:xfrm>
            <a:off x="7048500" y="4071620"/>
            <a:ext cx="762000" cy="981710"/>
          </a:xfrm>
          <a:custGeom>
            <a:avLst/>
            <a:gdLst/>
            <a:ahLst/>
            <a:cxnLst/>
            <a:rect l="l" t="t" r="r" b="b"/>
            <a:pathLst>
              <a:path w="762000" h="981710">
                <a:moveTo>
                  <a:pt x="0" y="0"/>
                </a:moveTo>
                <a:lnTo>
                  <a:pt x="762000" y="0"/>
                </a:lnTo>
                <a:lnTo>
                  <a:pt x="762000" y="981709"/>
                </a:lnTo>
                <a:lnTo>
                  <a:pt x="0" y="98170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object 153"/>
          <p:cNvSpPr txBox="1"/>
          <p:nvPr/>
        </p:nvSpPr>
        <p:spPr>
          <a:xfrm>
            <a:off x="7048500" y="4050029"/>
            <a:ext cx="76200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imes New Roman"/>
                <a:cs typeface="Times New Roman"/>
              </a:rPr>
              <a:t>08</a:t>
            </a:r>
          </a:p>
        </p:txBody>
      </p:sp>
      <p:sp>
        <p:nvSpPr>
          <p:cNvPr id="154" name="object 154"/>
          <p:cNvSpPr txBox="1"/>
          <p:nvPr/>
        </p:nvSpPr>
        <p:spPr>
          <a:xfrm>
            <a:off x="5934709" y="5749290"/>
            <a:ext cx="128778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03+05=08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857250" y="1447800"/>
          <a:ext cx="7499984" cy="1402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R="143510" algn="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e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r</a:t>
                      </a:r>
                      <a:r>
                        <a:rPr sz="20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a</a:t>
                      </a:r>
                      <a:r>
                        <a:rPr sz="2000" b="1" spc="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n</a:t>
                      </a:r>
                      <a:r>
                        <a:rPr sz="2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</a:t>
                      </a: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3200" spc="-5" dirty="0">
                          <a:latin typeface="Gill Sans MT"/>
                          <a:cs typeface="Gill Sans MT"/>
                        </a:rPr>
                        <a:t>ACI</a:t>
                      </a:r>
                    </a:p>
                  </a:txBody>
                  <a:tcPr marL="0" marR="0" marT="1397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R="179070" algn="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8-bit</a:t>
                      </a:r>
                      <a:r>
                        <a:rPr sz="2400" spc="-7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data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51130" marR="904240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Add immediate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to 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accumulator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2400" spc="-6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10" dirty="0">
                          <a:latin typeface="Gill Sans MT"/>
                          <a:cs typeface="Gill Sans MT"/>
                        </a:rPr>
                        <a:t>carry</a:t>
                      </a: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605154" y="3190239"/>
            <a:ext cx="7933690" cy="3178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30480" indent="-273050">
              <a:lnSpc>
                <a:spcPct val="100000"/>
              </a:lnSpc>
              <a:spcBef>
                <a:spcPts val="100"/>
              </a:spcBef>
            </a:pPr>
            <a:r>
              <a:rPr sz="3975" spc="66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445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8-bit data and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Carry Flag (CY) are added</a:t>
            </a:r>
            <a:r>
              <a:rPr sz="2400" spc="-465" dirty="0">
                <a:latin typeface="Gill Sans MT"/>
                <a:cs typeface="Gill Sans MT"/>
              </a:rPr>
              <a:t> </a:t>
            </a:r>
            <a:r>
              <a:rPr sz="2400" spc="-875" dirty="0">
                <a:latin typeface="Gill Sans MT"/>
                <a:cs typeface="Gill Sans MT"/>
              </a:rPr>
              <a:t>to </a:t>
            </a:r>
            <a:r>
              <a:rPr sz="2400" spc="-77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 contents of</a:t>
            </a:r>
            <a:r>
              <a:rPr sz="2400" spc="-2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accumulator.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2400"/>
              </a:spcBef>
            </a:pPr>
            <a:r>
              <a:rPr sz="3600" spc="66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445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result is </a:t>
            </a:r>
            <a:r>
              <a:rPr sz="2400" dirty="0">
                <a:latin typeface="Gill Sans MT"/>
                <a:cs typeface="Gill Sans MT"/>
              </a:rPr>
              <a:t>stored </a:t>
            </a:r>
            <a:r>
              <a:rPr sz="2400" spc="-5" dirty="0">
                <a:latin typeface="Gill Sans MT"/>
                <a:cs typeface="Gill Sans MT"/>
              </a:rPr>
              <a:t>in</a:t>
            </a:r>
            <a:r>
              <a:rPr sz="2400" spc="-44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accumulator.</a:t>
            </a:r>
            <a:endParaRPr sz="2400">
              <a:latin typeface="Gill Sans MT"/>
              <a:cs typeface="Gill Sans MT"/>
            </a:endParaRPr>
          </a:p>
          <a:p>
            <a:pPr marL="310515" marR="676275" indent="-273050">
              <a:lnSpc>
                <a:spcPct val="100000"/>
              </a:lnSpc>
              <a:spcBef>
                <a:spcPts val="2390"/>
              </a:spcBef>
            </a:pPr>
            <a:r>
              <a:rPr sz="3600" spc="660" baseline="6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440" dirty="0">
                <a:latin typeface="Gill Sans MT"/>
                <a:cs typeface="Gill Sans MT"/>
              </a:rPr>
              <a:t>All </a:t>
            </a:r>
            <a:r>
              <a:rPr sz="2400" spc="-5" dirty="0">
                <a:latin typeface="Gill Sans MT"/>
                <a:cs typeface="Gill Sans MT"/>
              </a:rPr>
              <a:t>flags are modified </a:t>
            </a:r>
            <a:r>
              <a:rPr sz="2400" dirty="0">
                <a:latin typeface="Gill Sans MT"/>
                <a:cs typeface="Gill Sans MT"/>
              </a:rPr>
              <a:t>to </a:t>
            </a:r>
            <a:r>
              <a:rPr sz="2400" spc="-5" dirty="0">
                <a:latin typeface="Gill Sans MT"/>
                <a:cs typeface="Gill Sans MT"/>
              </a:rPr>
              <a:t>reflect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result </a:t>
            </a:r>
            <a:r>
              <a:rPr sz="2400" dirty="0">
                <a:latin typeface="Gill Sans MT"/>
                <a:cs typeface="Gill Sans MT"/>
              </a:rPr>
              <a:t>of</a:t>
            </a:r>
            <a:r>
              <a:rPr sz="2400" spc="-420" dirty="0">
                <a:latin typeface="Gill Sans MT"/>
                <a:cs typeface="Gill Sans MT"/>
              </a:rPr>
              <a:t> </a:t>
            </a:r>
            <a:r>
              <a:rPr sz="2400" spc="-590" dirty="0">
                <a:latin typeface="Gill Sans MT"/>
                <a:cs typeface="Gill Sans MT"/>
              </a:rPr>
              <a:t>the  </a:t>
            </a:r>
            <a:r>
              <a:rPr sz="2400" spc="-5" dirty="0">
                <a:latin typeface="Gill Sans MT"/>
                <a:cs typeface="Gill Sans MT"/>
              </a:rPr>
              <a:t>addition.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2400"/>
              </a:spcBef>
            </a:pPr>
            <a:r>
              <a:rPr sz="3600" spc="284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b="1" spc="190" dirty="0">
                <a:latin typeface="Gill Sans MT"/>
                <a:cs typeface="Gill Sans MT"/>
              </a:rPr>
              <a:t>Example: </a:t>
            </a:r>
            <a:r>
              <a:rPr sz="2400" spc="-5" dirty="0">
                <a:latin typeface="Gill Sans MT"/>
                <a:cs typeface="Gill Sans MT"/>
              </a:rPr>
              <a:t>ACI </a:t>
            </a:r>
            <a:r>
              <a:rPr sz="2400" dirty="0">
                <a:latin typeface="Gill Sans MT"/>
                <a:cs typeface="Gill Sans MT"/>
              </a:rPr>
              <a:t>45</a:t>
            </a:r>
            <a:r>
              <a:rPr sz="2400" spc="-18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H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970" y="53340"/>
            <a:ext cx="1118235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A</a:t>
            </a:r>
            <a:r>
              <a:rPr sz="3900" spc="-15" dirty="0"/>
              <a:t>C</a:t>
            </a:r>
            <a:r>
              <a:rPr sz="3900" dirty="0"/>
              <a:t>I</a:t>
            </a:r>
            <a:endParaRPr sz="3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1651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graphicFrame>
        <p:nvGraphicFramePr>
          <p:cNvPr id="145" name="object 145"/>
          <p:cNvGraphicFramePr>
            <a:graphicFrameLocks noGrp="1"/>
          </p:cNvGraphicFramePr>
          <p:nvPr/>
        </p:nvGraphicFramePr>
        <p:xfrm>
          <a:off x="1066800" y="4800600"/>
          <a:ext cx="1143000" cy="1062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1014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CY</a:t>
                      </a:r>
                    </a:p>
                  </a:txBody>
                  <a:tcPr marL="0" marR="0" marT="35560" marB="0">
                    <a:lnB w="82550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13970" marB="0">
                    <a:lnB w="8255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975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565"/>
                        </a:spcBef>
                      </a:pPr>
                      <a:r>
                        <a:rPr sz="1800" b="1" dirty="0">
                          <a:latin typeface="Constantia"/>
                          <a:cs typeface="Constantia"/>
                        </a:rPr>
                        <a:t>A</a:t>
                      </a:r>
                    </a:p>
                  </a:txBody>
                  <a:tcPr marL="0" marR="0" marT="71755" marB="0">
                    <a:lnT w="82550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R="28575" algn="ctr">
                        <a:lnSpc>
                          <a:spcPct val="100000"/>
                        </a:lnSpc>
                        <a:spcBef>
                          <a:spcPts val="395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05</a:t>
                      </a:r>
                    </a:p>
                  </a:txBody>
                  <a:tcPr marL="0" marR="0" marT="50165" marB="0">
                    <a:lnT w="82550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6" name="object 146"/>
          <p:cNvSpPr txBox="1"/>
          <p:nvPr/>
        </p:nvSpPr>
        <p:spPr>
          <a:xfrm>
            <a:off x="6151879" y="2484120"/>
            <a:ext cx="273939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7" name="object 147"/>
          <p:cNvSpPr txBox="1"/>
          <p:nvPr/>
        </p:nvSpPr>
        <p:spPr>
          <a:xfrm>
            <a:off x="1054100" y="2484120"/>
            <a:ext cx="295973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3277870" y="4682490"/>
            <a:ext cx="2331720" cy="13049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2800" b="1" dirty="0">
                <a:solidFill>
                  <a:srgbClr val="FF0000"/>
                </a:solidFill>
                <a:latin typeface="Calibri"/>
                <a:cs typeface="Calibri"/>
              </a:rPr>
              <a:t>20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 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8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800" b="1" dirty="0">
                <a:solidFill>
                  <a:srgbClr val="FFFFFF"/>
                </a:solidFill>
                <a:latin typeface="Calibri"/>
                <a:cs typeface="Calibri"/>
              </a:rPr>
              <a:t>A 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(8)+CY</a:t>
            </a:r>
          </a:p>
        </p:txBody>
      </p:sp>
      <p:sp>
        <p:nvSpPr>
          <p:cNvPr id="149" name="object 149"/>
          <p:cNvSpPr txBox="1"/>
          <p:nvPr/>
        </p:nvSpPr>
        <p:spPr>
          <a:xfrm>
            <a:off x="6286500" y="5445759"/>
            <a:ext cx="67945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50" name="object 150"/>
          <p:cNvSpPr/>
          <p:nvPr/>
        </p:nvSpPr>
        <p:spPr>
          <a:xfrm>
            <a:off x="6965950" y="5429250"/>
            <a:ext cx="678180" cy="581660"/>
          </a:xfrm>
          <a:custGeom>
            <a:avLst/>
            <a:gdLst/>
            <a:ahLst/>
            <a:cxnLst/>
            <a:rect l="l" t="t" r="r" b="b"/>
            <a:pathLst>
              <a:path w="678179" h="581660">
                <a:moveTo>
                  <a:pt x="0" y="0"/>
                </a:moveTo>
                <a:lnTo>
                  <a:pt x="678179" y="0"/>
                </a:lnTo>
                <a:lnTo>
                  <a:pt x="678179" y="581660"/>
                </a:lnTo>
                <a:lnTo>
                  <a:pt x="0" y="58166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 txBox="1"/>
          <p:nvPr/>
        </p:nvSpPr>
        <p:spPr>
          <a:xfrm>
            <a:off x="6965950" y="5420359"/>
            <a:ext cx="67818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26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5934709" y="6286500"/>
            <a:ext cx="161353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Times New Roman"/>
                <a:cs typeface="Times New Roman"/>
              </a:rPr>
              <a:t>05+20+1=26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0380" y="713740"/>
          <a:ext cx="8433434" cy="11595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1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04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430"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6667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79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DAD</a:t>
                      </a: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Reg.</a:t>
                      </a:r>
                      <a:r>
                        <a:rPr sz="24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pair</a:t>
                      </a: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Add register pair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to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H-L</a:t>
                      </a:r>
                      <a:r>
                        <a:rPr sz="2400" spc="-4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pair</a:t>
                      </a: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71169" y="2391409"/>
            <a:ext cx="8062595" cy="34867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43180" indent="-273050">
              <a:lnSpc>
                <a:spcPct val="100000"/>
              </a:lnSpc>
              <a:spcBef>
                <a:spcPts val="100"/>
              </a:spcBef>
            </a:pPr>
            <a:r>
              <a:rPr sz="3975" spc="66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445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16-bit </a:t>
            </a:r>
            <a:r>
              <a:rPr sz="2400" dirty="0">
                <a:latin typeface="Gill Sans MT"/>
                <a:cs typeface="Gill Sans MT"/>
              </a:rPr>
              <a:t>contents </a:t>
            </a:r>
            <a:r>
              <a:rPr sz="2400" spc="-5" dirty="0">
                <a:latin typeface="Gill Sans MT"/>
                <a:cs typeface="Gill Sans MT"/>
              </a:rPr>
              <a:t>of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register pair are added</a:t>
            </a:r>
            <a:r>
              <a:rPr sz="2400" spc="-440" dirty="0">
                <a:latin typeface="Gill Sans MT"/>
                <a:cs typeface="Gill Sans MT"/>
              </a:rPr>
              <a:t> </a:t>
            </a:r>
            <a:r>
              <a:rPr sz="2400" spc="-880" dirty="0">
                <a:latin typeface="Gill Sans MT"/>
                <a:cs typeface="Gill Sans MT"/>
              </a:rPr>
              <a:t>to </a:t>
            </a:r>
            <a:r>
              <a:rPr sz="2400" spc="-770" dirty="0">
                <a:latin typeface="Gill Sans MT"/>
                <a:cs typeface="Gill Sans MT"/>
              </a:rPr>
              <a:t>               </a:t>
            </a:r>
            <a:r>
              <a:rPr sz="2400" dirty="0">
                <a:latin typeface="Gill Sans MT"/>
                <a:cs typeface="Gill Sans MT"/>
              </a:rPr>
              <a:t>he contents of </a:t>
            </a:r>
            <a:r>
              <a:rPr sz="2400" spc="-5" dirty="0">
                <a:latin typeface="Gill Sans MT"/>
                <a:cs typeface="Gill Sans MT"/>
              </a:rPr>
              <a:t>H-L</a:t>
            </a:r>
            <a:r>
              <a:rPr sz="2400" spc="-3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pair.</a:t>
            </a:r>
            <a:endParaRPr sz="2400">
              <a:latin typeface="Gill Sans MT"/>
              <a:cs typeface="Gill Sans MT"/>
            </a:endParaRPr>
          </a:p>
          <a:p>
            <a:pPr marL="76200">
              <a:lnSpc>
                <a:spcPct val="100000"/>
              </a:lnSpc>
              <a:spcBef>
                <a:spcPts val="2390"/>
              </a:spcBef>
            </a:pPr>
            <a:r>
              <a:rPr sz="3600" spc="667" baseline="6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445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result is </a:t>
            </a:r>
            <a:r>
              <a:rPr sz="2400" dirty="0">
                <a:latin typeface="Gill Sans MT"/>
                <a:cs typeface="Gill Sans MT"/>
              </a:rPr>
              <a:t>stored </a:t>
            </a:r>
            <a:r>
              <a:rPr sz="2400" spc="-5" dirty="0">
                <a:latin typeface="Gill Sans MT"/>
                <a:cs typeface="Gill Sans MT"/>
              </a:rPr>
              <a:t>in H-L</a:t>
            </a:r>
            <a:r>
              <a:rPr sz="2400" spc="-44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pair.</a:t>
            </a:r>
            <a:endParaRPr sz="2400">
              <a:latin typeface="Gill Sans MT"/>
              <a:cs typeface="Gill Sans MT"/>
            </a:endParaRPr>
          </a:p>
          <a:p>
            <a:pPr marL="76200">
              <a:lnSpc>
                <a:spcPct val="100000"/>
              </a:lnSpc>
              <a:spcBef>
                <a:spcPts val="2400"/>
              </a:spcBef>
            </a:pPr>
            <a:r>
              <a:rPr sz="3600" spc="88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90" dirty="0">
                <a:latin typeface="Gill Sans MT"/>
                <a:cs typeface="Gill Sans MT"/>
              </a:rPr>
              <a:t>If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result is larger than </a:t>
            </a:r>
            <a:r>
              <a:rPr sz="2400" dirty="0">
                <a:latin typeface="Gill Sans MT"/>
                <a:cs typeface="Gill Sans MT"/>
              </a:rPr>
              <a:t>16 </a:t>
            </a:r>
            <a:r>
              <a:rPr sz="2400" spc="-5" dirty="0">
                <a:latin typeface="Gill Sans MT"/>
                <a:cs typeface="Gill Sans MT"/>
              </a:rPr>
              <a:t>bits, </a:t>
            </a:r>
            <a:r>
              <a:rPr sz="2400" dirty="0">
                <a:latin typeface="Gill Sans MT"/>
                <a:cs typeface="Gill Sans MT"/>
              </a:rPr>
              <a:t>then</a:t>
            </a:r>
            <a:r>
              <a:rPr sz="2400" spc="-54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CY is set.</a:t>
            </a:r>
            <a:endParaRPr sz="2400">
              <a:latin typeface="Gill Sans MT"/>
              <a:cs typeface="Gill Sans MT"/>
            </a:endParaRPr>
          </a:p>
          <a:p>
            <a:pPr marL="76200">
              <a:lnSpc>
                <a:spcPct val="100000"/>
              </a:lnSpc>
              <a:spcBef>
                <a:spcPts val="2400"/>
              </a:spcBef>
            </a:pPr>
            <a:r>
              <a:rPr sz="3600" spc="88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90" dirty="0">
                <a:latin typeface="Gill Sans MT"/>
                <a:cs typeface="Gill Sans MT"/>
              </a:rPr>
              <a:t>No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other </a:t>
            </a:r>
            <a:r>
              <a:rPr sz="2400" spc="-10" dirty="0">
                <a:latin typeface="Gill Sans MT"/>
                <a:cs typeface="Gill Sans MT"/>
              </a:rPr>
              <a:t>flags </a:t>
            </a:r>
            <a:r>
              <a:rPr sz="2400" spc="-5" dirty="0">
                <a:latin typeface="Gill Sans MT"/>
                <a:cs typeface="Gill Sans MT"/>
              </a:rPr>
              <a:t>are changed.</a:t>
            </a:r>
            <a:endParaRPr sz="2400">
              <a:latin typeface="Gill Sans MT"/>
              <a:cs typeface="Gill Sans MT"/>
            </a:endParaRPr>
          </a:p>
          <a:p>
            <a:pPr marL="76200">
              <a:lnSpc>
                <a:spcPct val="100000"/>
              </a:lnSpc>
              <a:spcBef>
                <a:spcPts val="2400"/>
              </a:spcBef>
              <a:tabLst>
                <a:tab pos="3522345" algn="l"/>
                <a:tab pos="4452620" algn="l"/>
              </a:tabLst>
            </a:pPr>
            <a:r>
              <a:rPr sz="3600" spc="284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b="1" spc="190" dirty="0">
                <a:latin typeface="Gill Sans MT"/>
                <a:cs typeface="Gill Sans MT"/>
              </a:rPr>
              <a:t>Example:</a:t>
            </a:r>
            <a:r>
              <a:rPr sz="2400" b="1" spc="1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DAD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	or	</a:t>
            </a:r>
            <a:r>
              <a:rPr sz="2400" spc="-5" dirty="0">
                <a:latin typeface="Gill Sans MT"/>
                <a:cs typeface="Gill Sans MT"/>
              </a:rPr>
              <a:t>DAD </a:t>
            </a:r>
            <a:r>
              <a:rPr sz="2400" dirty="0">
                <a:latin typeface="Gill Sans MT"/>
                <a:cs typeface="Gill Sans MT"/>
              </a:rPr>
              <a:t>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970" y="53340"/>
            <a:ext cx="1429385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DAD</a:t>
            </a:r>
            <a:endParaRPr sz="3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graphicFrame>
        <p:nvGraphicFramePr>
          <p:cNvPr id="145" name="object 145"/>
          <p:cNvGraphicFramePr>
            <a:graphicFrameLocks noGrp="1"/>
          </p:cNvGraphicFramePr>
          <p:nvPr/>
        </p:nvGraphicFramePr>
        <p:xfrm>
          <a:off x="966469" y="2286000"/>
          <a:ext cx="2819400" cy="2895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4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48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800" b="1" dirty="0">
                          <a:latin typeface="Constantia"/>
                          <a:cs typeface="Constantia"/>
                        </a:rPr>
                        <a:t>D</a:t>
                      </a:r>
                    </a:p>
                  </a:txBody>
                  <a:tcPr marL="0" marR="0" marT="25400" marB="0"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800" b="1" dirty="0">
                          <a:latin typeface="Constantia"/>
                          <a:cs typeface="Constantia"/>
                        </a:rPr>
                        <a:t>12</a:t>
                      </a:r>
                    </a:p>
                  </a:txBody>
                  <a:tcPr marL="0" marR="0" marT="2540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800" b="1" dirty="0">
                          <a:latin typeface="Constantia"/>
                          <a:cs typeface="Constantia"/>
                        </a:rPr>
                        <a:t>E</a:t>
                      </a:r>
                    </a:p>
                  </a:txBody>
                  <a:tcPr marL="0" marR="0" marT="25400" marB="0"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800" b="1" spc="-5" dirty="0">
                          <a:latin typeface="Constantia"/>
                          <a:cs typeface="Constantia"/>
                        </a:rPr>
                        <a:t>34</a:t>
                      </a:r>
                    </a:p>
                  </a:txBody>
                  <a:tcPr marL="0" marR="0" marT="2540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800" b="1" dirty="0">
                          <a:latin typeface="Constantia"/>
                          <a:cs typeface="Constantia"/>
                        </a:rPr>
                        <a:t>H</a:t>
                      </a:r>
                    </a:p>
                  </a:txBody>
                  <a:tcPr marL="0" marR="0" marT="25400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800" b="1" spc="-5" dirty="0">
                          <a:latin typeface="Constantia"/>
                          <a:cs typeface="Constantia"/>
                        </a:rPr>
                        <a:t>23</a:t>
                      </a:r>
                    </a:p>
                  </a:txBody>
                  <a:tcPr marL="0" marR="0" marT="2540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800" b="1" dirty="0">
                          <a:latin typeface="Constantia"/>
                          <a:cs typeface="Constantia"/>
                        </a:rPr>
                        <a:t>L</a:t>
                      </a:r>
                    </a:p>
                  </a:txBody>
                  <a:tcPr marL="0" marR="0" marT="25400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2800" b="1" dirty="0">
                          <a:latin typeface="Constantia"/>
                          <a:cs typeface="Constantia"/>
                        </a:rPr>
                        <a:t>45</a:t>
                      </a:r>
                    </a:p>
                  </a:txBody>
                  <a:tcPr marL="0" marR="0" marT="2540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46" name="object 146"/>
          <p:cNvGraphicFramePr>
            <a:graphicFrameLocks noGrp="1"/>
          </p:cNvGraphicFramePr>
          <p:nvPr/>
        </p:nvGraphicFramePr>
        <p:xfrm>
          <a:off x="6186170" y="2286000"/>
          <a:ext cx="2743200" cy="2819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8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097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dirty="0">
                          <a:latin typeface="Constantia"/>
                          <a:cs typeface="Constantia"/>
                        </a:rPr>
                        <a:t>D</a:t>
                      </a:r>
                    </a:p>
                  </a:txBody>
                  <a:tcPr marL="0" marR="0" marT="27940" marB="0"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dirty="0">
                          <a:latin typeface="Constantia"/>
                          <a:cs typeface="Constantia"/>
                        </a:rPr>
                        <a:t>12</a:t>
                      </a:r>
                    </a:p>
                  </a:txBody>
                  <a:tcPr marL="0" marR="0" marT="27940" marB="0"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dirty="0">
                          <a:latin typeface="Constantia"/>
                          <a:cs typeface="Constantia"/>
                        </a:rPr>
                        <a:t>E</a:t>
                      </a:r>
                    </a:p>
                  </a:txBody>
                  <a:tcPr marL="0" marR="0" marT="27940" marB="0"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onstantia"/>
                          <a:cs typeface="Constantia"/>
                        </a:rPr>
                        <a:t>34</a:t>
                      </a:r>
                    </a:p>
                  </a:txBody>
                  <a:tcPr marL="0" marR="0" marT="27940" marB="0">
                    <a:solidFill>
                      <a:srgbClr val="A4B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97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dirty="0">
                          <a:latin typeface="Constantia"/>
                          <a:cs typeface="Constantia"/>
                        </a:rPr>
                        <a:t>H</a:t>
                      </a:r>
                    </a:p>
                  </a:txBody>
                  <a:tcPr marL="0" marR="0" marT="27939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onstantia"/>
                          <a:cs typeface="Constantia"/>
                        </a:rPr>
                        <a:t>35</a:t>
                      </a:r>
                    </a:p>
                  </a:txBody>
                  <a:tcPr marL="0" marR="0" marT="27939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dirty="0">
                          <a:latin typeface="Constantia"/>
                          <a:cs typeface="Constantia"/>
                        </a:rPr>
                        <a:t>L</a:t>
                      </a:r>
                    </a:p>
                  </a:txBody>
                  <a:tcPr marL="0" marR="0" marT="27939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400" b="1" spc="-5" dirty="0">
                          <a:latin typeface="Constantia"/>
                          <a:cs typeface="Constantia"/>
                        </a:rPr>
                        <a:t>79</a:t>
                      </a:r>
                    </a:p>
                  </a:txBody>
                  <a:tcPr marL="0" marR="0" marT="27939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7" name="object 147"/>
          <p:cNvSpPr txBox="1">
            <a:spLocks noGrp="1"/>
          </p:cNvSpPr>
          <p:nvPr>
            <p:ph type="title"/>
          </p:nvPr>
        </p:nvSpPr>
        <p:spPr>
          <a:xfrm>
            <a:off x="685800" y="1416050"/>
            <a:ext cx="254571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800" b="1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5868670" y="1405890"/>
            <a:ext cx="235331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9" name="object 149"/>
          <p:cNvSpPr txBox="1"/>
          <p:nvPr/>
        </p:nvSpPr>
        <p:spPr>
          <a:xfrm>
            <a:off x="4149090" y="3463290"/>
            <a:ext cx="1688464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10" dirty="0">
                <a:solidFill>
                  <a:srgbClr val="FFFFFF"/>
                </a:solidFill>
                <a:latin typeface="Constantia"/>
                <a:cs typeface="Constantia"/>
              </a:rPr>
              <a:t>DAD</a:t>
            </a:r>
            <a:r>
              <a:rPr sz="3200" b="1" spc="-9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Constantia"/>
                <a:cs typeface="Constantia"/>
              </a:rPr>
              <a:t>D</a:t>
            </a:r>
          </a:p>
        </p:txBody>
      </p:sp>
      <p:sp>
        <p:nvSpPr>
          <p:cNvPr id="150" name="object 150"/>
          <p:cNvSpPr txBox="1"/>
          <p:nvPr/>
        </p:nvSpPr>
        <p:spPr>
          <a:xfrm>
            <a:off x="3077210" y="6035040"/>
            <a:ext cx="858519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onstantia"/>
                <a:cs typeface="Constantia"/>
              </a:rPr>
              <a:t>DAD</a:t>
            </a:r>
            <a:r>
              <a:rPr sz="1600" b="1" spc="-105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onstantia"/>
                <a:cs typeface="Constantia"/>
              </a:rPr>
              <a:t>D  DAD</a:t>
            </a:r>
            <a:r>
              <a:rPr sz="1600" b="1" spc="-70" dirty="0">
                <a:solidFill>
                  <a:srgbClr val="FFFFFF"/>
                </a:solidFill>
                <a:latin typeface="Constantia"/>
                <a:cs typeface="Constantia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</a:p>
        </p:txBody>
      </p:sp>
      <p:sp>
        <p:nvSpPr>
          <p:cNvPr id="151" name="object 151"/>
          <p:cNvSpPr txBox="1"/>
          <p:nvPr/>
        </p:nvSpPr>
        <p:spPr>
          <a:xfrm>
            <a:off x="4154254" y="6035040"/>
            <a:ext cx="138112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9370" marR="5080" indent="-2667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1600" b="1" spc="-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1600" b="1" dirty="0">
                <a:solidFill>
                  <a:srgbClr val="FFFFFF"/>
                </a:solidFill>
                <a:latin typeface="Constantia"/>
                <a:cs typeface="Constantia"/>
              </a:rPr>
              <a:t>=</a:t>
            </a:r>
            <a:r>
              <a:rPr sz="1600" b="1" spc="-10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1600" b="1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1600" b="1" spc="-5" dirty="0">
                <a:solidFill>
                  <a:srgbClr val="FFFFFF"/>
                </a:solidFill>
                <a:latin typeface="Constantia"/>
                <a:cs typeface="Constantia"/>
              </a:rPr>
              <a:t>+DE  </a:t>
            </a:r>
            <a:r>
              <a:rPr sz="1600" b="1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1600" b="1" spc="-5" dirty="0">
                <a:solidFill>
                  <a:srgbClr val="FFFFFF"/>
                </a:solidFill>
                <a:latin typeface="Constantia"/>
                <a:cs typeface="Constantia"/>
              </a:rPr>
              <a:t>L=</a:t>
            </a:r>
            <a:r>
              <a:rPr sz="1600" b="1" dirty="0">
                <a:solidFill>
                  <a:srgbClr val="FFFFFF"/>
                </a:solidFill>
                <a:latin typeface="Constantia"/>
                <a:cs typeface="Constantia"/>
              </a:rPr>
              <a:t>H</a:t>
            </a:r>
            <a:r>
              <a:rPr sz="1600" b="1" spc="-5" dirty="0">
                <a:solidFill>
                  <a:srgbClr val="FFFFFF"/>
                </a:solidFill>
                <a:latin typeface="Constantia"/>
                <a:cs typeface="Constantia"/>
              </a:rPr>
              <a:t>L</a:t>
            </a:r>
            <a:r>
              <a:rPr sz="1600" b="1" dirty="0">
                <a:solidFill>
                  <a:srgbClr val="FFFFFF"/>
                </a:solidFill>
                <a:latin typeface="Constantia"/>
                <a:cs typeface="Constantia"/>
              </a:rPr>
              <a:t>+</a:t>
            </a:r>
            <a:r>
              <a:rPr sz="1600" b="1" spc="-5" dirty="0">
                <a:solidFill>
                  <a:srgbClr val="FFFFFF"/>
                </a:solidFill>
                <a:latin typeface="Constantia"/>
                <a:cs typeface="Constantia"/>
              </a:rPr>
              <a:t>B</a:t>
            </a:r>
            <a:r>
              <a:rPr sz="1600" b="1" dirty="0">
                <a:solidFill>
                  <a:srgbClr val="FFFFFF"/>
                </a:solidFill>
                <a:latin typeface="Constantia"/>
                <a:cs typeface="Constantia"/>
              </a:rPr>
              <a:t>C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450850" y="5424170"/>
            <a:ext cx="809625" cy="14897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1234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651510" algn="l"/>
              </a:tabLst>
            </a:pPr>
            <a:r>
              <a:rPr sz="16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234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5	+</a:t>
            </a:r>
            <a:endParaRPr sz="1600">
              <a:latin typeface="Times New Roman"/>
              <a:cs typeface="Times New Roman"/>
            </a:endParaRPr>
          </a:p>
          <a:p>
            <a:pPr marL="12700" marR="193675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--</a:t>
            </a:r>
            <a:r>
              <a:rPr sz="16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600" b="1" dirty="0">
                <a:solidFill>
                  <a:srgbClr val="FFFFFF"/>
                </a:solidFill>
                <a:latin typeface="Times New Roman"/>
                <a:cs typeface="Times New Roman"/>
              </a:rPr>
              <a:t>----  3579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28750"/>
            <a:ext cx="3535679" cy="457200"/>
          </a:xfrm>
          <a:custGeom>
            <a:avLst/>
            <a:gdLst/>
            <a:ahLst/>
            <a:cxnLst/>
            <a:rect l="l" t="t" r="r" b="b"/>
            <a:pathLst>
              <a:path w="3535679" h="457200">
                <a:moveTo>
                  <a:pt x="0" y="0"/>
                </a:moveTo>
                <a:lnTo>
                  <a:pt x="3535679" y="0"/>
                </a:lnTo>
                <a:lnTo>
                  <a:pt x="3535679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992879" y="1428750"/>
            <a:ext cx="4151629" cy="457200"/>
          </a:xfrm>
          <a:custGeom>
            <a:avLst/>
            <a:gdLst/>
            <a:ahLst/>
            <a:cxnLst/>
            <a:rect l="l" t="t" r="r" b="b"/>
            <a:pathLst>
              <a:path w="4151629" h="457200">
                <a:moveTo>
                  <a:pt x="0" y="0"/>
                </a:moveTo>
                <a:lnTo>
                  <a:pt x="4151629" y="0"/>
                </a:lnTo>
                <a:lnTo>
                  <a:pt x="4151629" y="457200"/>
                </a:lnTo>
                <a:lnTo>
                  <a:pt x="0" y="45720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782320" y="1440180"/>
            <a:ext cx="593153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83965" algn="l"/>
              </a:tabLst>
            </a:pPr>
            <a:r>
              <a:rPr sz="2400" b="1" dirty="0">
                <a:solidFill>
                  <a:srgbClr val="FFFFFF"/>
                </a:solidFill>
                <a:latin typeface="Gill Sans MT"/>
                <a:cs typeface="Gill Sans MT"/>
              </a:rPr>
              <a:t>Opcode	</a:t>
            </a:r>
            <a:r>
              <a:rPr sz="2400" b="1" spc="-5" dirty="0">
                <a:solidFill>
                  <a:srgbClr val="FFFFFF"/>
                </a:solidFill>
                <a:latin typeface="Gill Sans MT"/>
                <a:cs typeface="Gill Sans MT"/>
              </a:rPr>
              <a:t>Operand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57200" y="1885950"/>
            <a:ext cx="3535679" cy="1554480"/>
          </a:xfrm>
          <a:custGeom>
            <a:avLst/>
            <a:gdLst/>
            <a:ahLst/>
            <a:cxnLst/>
            <a:rect l="l" t="t" r="r" b="b"/>
            <a:pathLst>
              <a:path w="3535679" h="1554479">
                <a:moveTo>
                  <a:pt x="0" y="0"/>
                </a:moveTo>
                <a:lnTo>
                  <a:pt x="3535679" y="0"/>
                </a:lnTo>
                <a:lnTo>
                  <a:pt x="3535679" y="1554479"/>
                </a:lnTo>
                <a:lnTo>
                  <a:pt x="0" y="155447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7370" y="1870710"/>
            <a:ext cx="2220595" cy="843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5400" b="1" spc="-5" dirty="0">
                <a:latin typeface="Gill Sans MT"/>
                <a:cs typeface="Gill Sans MT"/>
              </a:rPr>
              <a:t>M</a:t>
            </a:r>
            <a:r>
              <a:rPr sz="5400" b="1" spc="-10" dirty="0">
                <a:latin typeface="Gill Sans MT"/>
                <a:cs typeface="Gill Sans MT"/>
              </a:rPr>
              <a:t>O</a:t>
            </a:r>
            <a:r>
              <a:rPr sz="5400" b="1" dirty="0">
                <a:latin typeface="Gill Sans MT"/>
                <a:cs typeface="Gill Sans MT"/>
              </a:rPr>
              <a:t>V</a:t>
            </a:r>
            <a:endParaRPr sz="5400">
              <a:latin typeface="Gill Sans MT"/>
              <a:cs typeface="Gill Sans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92879" y="1885950"/>
            <a:ext cx="4151629" cy="1554480"/>
          </a:xfrm>
          <a:custGeom>
            <a:avLst/>
            <a:gdLst/>
            <a:ahLst/>
            <a:cxnLst/>
            <a:rect l="l" t="t" r="r" b="b"/>
            <a:pathLst>
              <a:path w="4151629" h="1554479">
                <a:moveTo>
                  <a:pt x="0" y="0"/>
                </a:moveTo>
                <a:lnTo>
                  <a:pt x="4151629" y="0"/>
                </a:lnTo>
                <a:lnTo>
                  <a:pt x="4151629" y="1554479"/>
                </a:lnTo>
                <a:lnTo>
                  <a:pt x="0" y="155447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475990" y="1891030"/>
            <a:ext cx="4668520" cy="518160"/>
          </a:xfrm>
          <a:prstGeom prst="rect">
            <a:avLst/>
          </a:prstGeom>
        </p:spPr>
        <p:txBody>
          <a:bodyPr vert="horz" wrap="square" lIns="0" tIns="41275" rIns="0" bIns="0" rtlCol="0">
            <a:spAutoFit/>
          </a:bodyPr>
          <a:lstStyle/>
          <a:p>
            <a:pPr marR="5080">
              <a:lnSpc>
                <a:spcPts val="3720"/>
              </a:lnSpc>
              <a:spcBef>
                <a:spcPts val="325"/>
              </a:spcBef>
            </a:pPr>
            <a:r>
              <a:rPr sz="3200" b="1" dirty="0">
                <a:latin typeface="Gill Sans MT"/>
                <a:cs typeface="Gill Sans MT"/>
              </a:rPr>
              <a:t>Rd,</a:t>
            </a:r>
            <a:r>
              <a:rPr sz="3200" b="1" spc="-100" dirty="0">
                <a:latin typeface="Gill Sans MT"/>
                <a:cs typeface="Gill Sans MT"/>
              </a:rPr>
              <a:t> </a:t>
            </a:r>
            <a:r>
              <a:rPr sz="3200" b="1" dirty="0">
                <a:latin typeface="Gill Sans MT"/>
                <a:cs typeface="Gill Sans MT"/>
              </a:rPr>
              <a:t>Rs  M, Rs  Rd,</a:t>
            </a:r>
            <a:r>
              <a:rPr sz="3200" b="1" spc="-60" dirty="0">
                <a:latin typeface="Gill Sans MT"/>
                <a:cs typeface="Gill Sans MT"/>
              </a:rPr>
              <a:t> </a:t>
            </a:r>
            <a:r>
              <a:rPr sz="3200" b="1" dirty="0">
                <a:latin typeface="Gill Sans MT"/>
                <a:cs typeface="Gill Sans MT"/>
              </a:rPr>
              <a:t>M</a:t>
            </a:r>
            <a:endParaRPr sz="3200">
              <a:latin typeface="Gill Sans MT"/>
              <a:cs typeface="Gill Sans MT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9269" y="3637279"/>
            <a:ext cx="7907655" cy="2637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408305" indent="-273050">
              <a:lnSpc>
                <a:spcPct val="100000"/>
              </a:lnSpc>
              <a:spcBef>
                <a:spcPts val="100"/>
              </a:spcBef>
            </a:pPr>
            <a:r>
              <a:rPr sz="3675" spc="494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000" spc="330" dirty="0">
                <a:latin typeface="Gill Sans MT"/>
                <a:cs typeface="Gill Sans MT"/>
              </a:rPr>
              <a:t>This </a:t>
            </a:r>
            <a:r>
              <a:rPr sz="2000" dirty="0">
                <a:latin typeface="Gill Sans MT"/>
                <a:cs typeface="Gill Sans MT"/>
              </a:rPr>
              <a:t>instruction copies </a:t>
            </a:r>
            <a:r>
              <a:rPr sz="2000" spc="-5" dirty="0">
                <a:latin typeface="Gill Sans MT"/>
                <a:cs typeface="Gill Sans MT"/>
              </a:rPr>
              <a:t>the contents </a:t>
            </a:r>
            <a:r>
              <a:rPr sz="2000" dirty="0">
                <a:latin typeface="Gill Sans MT"/>
                <a:cs typeface="Gill Sans MT"/>
              </a:rPr>
              <a:t>of the </a:t>
            </a:r>
            <a:r>
              <a:rPr sz="2000" spc="-5" dirty="0">
                <a:latin typeface="Gill Sans MT"/>
                <a:cs typeface="Gill Sans MT"/>
              </a:rPr>
              <a:t>source  register </a:t>
            </a:r>
            <a:r>
              <a:rPr sz="2000" dirty="0">
                <a:latin typeface="Gill Sans MT"/>
                <a:cs typeface="Gill Sans MT"/>
              </a:rPr>
              <a:t>into </a:t>
            </a:r>
            <a:r>
              <a:rPr sz="2000" spc="-5" dirty="0">
                <a:latin typeface="Gill Sans MT"/>
                <a:cs typeface="Gill Sans MT"/>
              </a:rPr>
              <a:t>the destination register. (contents </a:t>
            </a:r>
            <a:r>
              <a:rPr sz="2000" dirty="0">
                <a:latin typeface="Gill Sans MT"/>
                <a:cs typeface="Gill Sans MT"/>
              </a:rPr>
              <a:t>of </a:t>
            </a:r>
            <a:r>
              <a:rPr sz="2000" spc="-5" dirty="0">
                <a:latin typeface="Gill Sans MT"/>
                <a:cs typeface="Gill Sans MT"/>
              </a:rPr>
              <a:t>the  </a:t>
            </a:r>
            <a:r>
              <a:rPr sz="2000" dirty="0">
                <a:latin typeface="Gill Sans MT"/>
                <a:cs typeface="Gill Sans MT"/>
              </a:rPr>
              <a:t>source </a:t>
            </a:r>
            <a:r>
              <a:rPr sz="2000" spc="-5" dirty="0">
                <a:latin typeface="Gill Sans MT"/>
                <a:cs typeface="Gill Sans MT"/>
              </a:rPr>
              <a:t>register are </a:t>
            </a:r>
            <a:r>
              <a:rPr sz="2000" dirty="0">
                <a:latin typeface="Gill Sans MT"/>
                <a:cs typeface="Gill Sans MT"/>
              </a:rPr>
              <a:t>not</a:t>
            </a:r>
            <a:r>
              <a:rPr sz="2000" spc="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altered)</a:t>
            </a:r>
            <a:endParaRPr sz="2000">
              <a:latin typeface="Gill Sans MT"/>
              <a:cs typeface="Gill Sans MT"/>
            </a:endParaRPr>
          </a:p>
          <a:p>
            <a:pPr marL="310515" marR="30480" indent="-273050">
              <a:lnSpc>
                <a:spcPct val="100000"/>
              </a:lnSpc>
              <a:spcBef>
                <a:spcPts val="2390"/>
              </a:spcBef>
            </a:pPr>
            <a:r>
              <a:rPr sz="3200" spc="832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000" spc="555" dirty="0">
                <a:latin typeface="Gill Sans MT"/>
                <a:cs typeface="Gill Sans MT"/>
              </a:rPr>
              <a:t>If</a:t>
            </a:r>
            <a:r>
              <a:rPr sz="2000" dirty="0">
                <a:latin typeface="Gill Sans MT"/>
                <a:cs typeface="Gill Sans MT"/>
              </a:rPr>
              <a:t> one of </a:t>
            </a:r>
            <a:r>
              <a:rPr sz="2000" spc="-5" dirty="0">
                <a:latin typeface="Gill Sans MT"/>
                <a:cs typeface="Gill Sans MT"/>
              </a:rPr>
              <a:t>the </a:t>
            </a:r>
            <a:r>
              <a:rPr sz="2000" dirty="0">
                <a:latin typeface="Gill Sans MT"/>
                <a:cs typeface="Gill Sans MT"/>
              </a:rPr>
              <a:t>operands is a </a:t>
            </a:r>
            <a:r>
              <a:rPr sz="2000" spc="-5" dirty="0">
                <a:latin typeface="Gill Sans MT"/>
                <a:cs typeface="Gill Sans MT"/>
              </a:rPr>
              <a:t>memory location, its </a:t>
            </a:r>
            <a:r>
              <a:rPr sz="2000" spc="-200" dirty="0">
                <a:latin typeface="Gill Sans MT"/>
                <a:cs typeface="Gill Sans MT"/>
              </a:rPr>
              <a:t>location  </a:t>
            </a:r>
            <a:r>
              <a:rPr sz="2000" spc="-5" dirty="0">
                <a:latin typeface="Gill Sans MT"/>
                <a:cs typeface="Gill Sans MT"/>
              </a:rPr>
              <a:t>is </a:t>
            </a:r>
            <a:r>
              <a:rPr sz="2000" dirty="0">
                <a:latin typeface="Gill Sans MT"/>
                <a:cs typeface="Gill Sans MT"/>
              </a:rPr>
              <a:t>specified by the </a:t>
            </a:r>
            <a:r>
              <a:rPr sz="2000" spc="-5" dirty="0">
                <a:latin typeface="Gill Sans MT"/>
                <a:cs typeface="Gill Sans MT"/>
              </a:rPr>
              <a:t>contents </a:t>
            </a:r>
            <a:r>
              <a:rPr sz="2000" dirty="0">
                <a:latin typeface="Gill Sans MT"/>
                <a:cs typeface="Gill Sans MT"/>
              </a:rPr>
              <a:t>of </a:t>
            </a:r>
            <a:r>
              <a:rPr sz="2000" spc="-5" dirty="0">
                <a:latin typeface="Gill Sans MT"/>
                <a:cs typeface="Gill Sans MT"/>
              </a:rPr>
              <a:t>the </a:t>
            </a:r>
            <a:r>
              <a:rPr sz="2000" dirty="0">
                <a:latin typeface="Gill Sans MT"/>
                <a:cs typeface="Gill Sans MT"/>
              </a:rPr>
              <a:t>HL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registers.</a:t>
            </a:r>
            <a:endParaRPr sz="20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2400"/>
              </a:spcBef>
            </a:pPr>
            <a:r>
              <a:rPr sz="3675" spc="270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Gill Sans MT"/>
                <a:cs typeface="Gill Sans MT"/>
              </a:rPr>
              <a:t>Example: </a:t>
            </a:r>
            <a:r>
              <a:rPr sz="2600" dirty="0">
                <a:latin typeface="Gill Sans MT"/>
                <a:cs typeface="Gill Sans MT"/>
              </a:rPr>
              <a:t>MOV </a:t>
            </a:r>
            <a:r>
              <a:rPr sz="2600" spc="-5" dirty="0">
                <a:latin typeface="Gill Sans MT"/>
                <a:cs typeface="Gill Sans MT"/>
              </a:rPr>
              <a:t>B, </a:t>
            </a:r>
            <a:r>
              <a:rPr sz="2600" dirty="0">
                <a:latin typeface="Gill Sans MT"/>
                <a:cs typeface="Gill Sans MT"/>
              </a:rPr>
              <a:t>C or MOV </a:t>
            </a:r>
            <a:r>
              <a:rPr sz="2600" spc="-5" dirty="0">
                <a:latin typeface="Gill Sans MT"/>
                <a:cs typeface="Gill Sans MT"/>
              </a:rPr>
              <a:t>B,</a:t>
            </a:r>
            <a:r>
              <a:rPr sz="2600" spc="-18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M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086485" y="505460"/>
            <a:ext cx="7329805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spc="-5" dirty="0"/>
              <a:t>MOV-</a:t>
            </a:r>
            <a:r>
              <a:rPr sz="2800" spc="-5" dirty="0">
                <a:solidFill>
                  <a:srgbClr val="FF0000"/>
                </a:solidFill>
              </a:rPr>
              <a:t>Copy from source </a:t>
            </a:r>
            <a:r>
              <a:rPr sz="2800" dirty="0">
                <a:solidFill>
                  <a:srgbClr val="FF0000"/>
                </a:solidFill>
              </a:rPr>
              <a:t>to</a:t>
            </a:r>
            <a:r>
              <a:rPr sz="2800" spc="-20" dirty="0">
                <a:solidFill>
                  <a:srgbClr val="FF0000"/>
                </a:solidFill>
              </a:rPr>
              <a:t> </a:t>
            </a:r>
            <a:r>
              <a:rPr sz="2800" spc="-5" dirty="0">
                <a:solidFill>
                  <a:srgbClr val="FF0000"/>
                </a:solidFill>
              </a:rPr>
              <a:t>destination</a:t>
            </a:r>
            <a:endParaRPr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405" y="505460"/>
            <a:ext cx="3966845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10" dirty="0">
                <a:latin typeface="Gill Sans MT"/>
                <a:cs typeface="Gill Sans MT"/>
              </a:rPr>
              <a:t>S</a:t>
            </a:r>
            <a:r>
              <a:rPr sz="4300" b="1" dirty="0">
                <a:latin typeface="Gill Sans MT"/>
                <a:cs typeface="Gill Sans MT"/>
              </a:rPr>
              <a:t>ubt</a:t>
            </a:r>
            <a:r>
              <a:rPr sz="4300" b="1" spc="-5" dirty="0">
                <a:latin typeface="Gill Sans MT"/>
                <a:cs typeface="Gill Sans MT"/>
              </a:rPr>
              <a:t>raction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82015" y="1438910"/>
            <a:ext cx="7870190" cy="57200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07340" marR="17780" indent="-281940">
              <a:lnSpc>
                <a:spcPct val="90000"/>
              </a:lnSpc>
              <a:spcBef>
                <a:spcPts val="425"/>
              </a:spcBef>
            </a:pPr>
            <a:r>
              <a:rPr sz="3225" spc="562" baseline="12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700" spc="375" dirty="0">
                <a:latin typeface="Gill Sans MT"/>
                <a:cs typeface="Gill Sans MT"/>
              </a:rPr>
              <a:t>Any </a:t>
            </a:r>
            <a:r>
              <a:rPr sz="2700" dirty="0">
                <a:latin typeface="Gill Sans MT"/>
                <a:cs typeface="Gill Sans MT"/>
              </a:rPr>
              <a:t>8-bit </a:t>
            </a:r>
            <a:r>
              <a:rPr sz="2700" spc="-5" dirty="0">
                <a:latin typeface="Gill Sans MT"/>
                <a:cs typeface="Gill Sans MT"/>
              </a:rPr>
              <a:t>number, or </a:t>
            </a:r>
            <a:r>
              <a:rPr sz="2700" dirty="0">
                <a:latin typeface="Gill Sans MT"/>
                <a:cs typeface="Gill Sans MT"/>
              </a:rPr>
              <a:t>the </a:t>
            </a:r>
            <a:r>
              <a:rPr sz="2700" spc="-5" dirty="0">
                <a:latin typeface="Gill Sans MT"/>
                <a:cs typeface="Gill Sans MT"/>
              </a:rPr>
              <a:t>contents of register,</a:t>
            </a:r>
            <a:r>
              <a:rPr sz="2700" spc="-375" dirty="0">
                <a:latin typeface="Gill Sans MT"/>
                <a:cs typeface="Gill Sans MT"/>
              </a:rPr>
              <a:t> </a:t>
            </a:r>
            <a:r>
              <a:rPr sz="2700" spc="-700" dirty="0">
                <a:latin typeface="Gill Sans MT"/>
                <a:cs typeface="Gill Sans MT"/>
              </a:rPr>
              <a:t>or  </a:t>
            </a:r>
            <a:r>
              <a:rPr sz="2700" dirty="0">
                <a:latin typeface="Gill Sans MT"/>
                <a:cs typeface="Gill Sans MT"/>
              </a:rPr>
              <a:t>the </a:t>
            </a:r>
            <a:r>
              <a:rPr sz="2700" spc="-5" dirty="0">
                <a:latin typeface="Gill Sans MT"/>
                <a:cs typeface="Gill Sans MT"/>
              </a:rPr>
              <a:t>contents </a:t>
            </a:r>
            <a:r>
              <a:rPr sz="2700" spc="-10" dirty="0">
                <a:latin typeface="Gill Sans MT"/>
                <a:cs typeface="Gill Sans MT"/>
              </a:rPr>
              <a:t>of memory </a:t>
            </a:r>
            <a:r>
              <a:rPr sz="2700" spc="-5" dirty="0">
                <a:latin typeface="Gill Sans MT"/>
                <a:cs typeface="Gill Sans MT"/>
              </a:rPr>
              <a:t>location </a:t>
            </a:r>
            <a:r>
              <a:rPr sz="2700" dirty="0">
                <a:latin typeface="Gill Sans MT"/>
                <a:cs typeface="Gill Sans MT"/>
              </a:rPr>
              <a:t>can be  subtracted </a:t>
            </a:r>
            <a:r>
              <a:rPr sz="2700" spc="-5" dirty="0">
                <a:latin typeface="Gill Sans MT"/>
                <a:cs typeface="Gill Sans MT"/>
              </a:rPr>
              <a:t>from </a:t>
            </a:r>
            <a:r>
              <a:rPr sz="2700" dirty="0">
                <a:latin typeface="Gill Sans MT"/>
                <a:cs typeface="Gill Sans MT"/>
              </a:rPr>
              <a:t>the </a:t>
            </a:r>
            <a:r>
              <a:rPr sz="2700" spc="-5" dirty="0">
                <a:latin typeface="Gill Sans MT"/>
                <a:cs typeface="Gill Sans MT"/>
              </a:rPr>
              <a:t>contents of</a:t>
            </a:r>
            <a:r>
              <a:rPr sz="2700" spc="-10" dirty="0">
                <a:latin typeface="Gill Sans MT"/>
                <a:cs typeface="Gill Sans MT"/>
              </a:rPr>
              <a:t> </a:t>
            </a:r>
            <a:r>
              <a:rPr sz="2700" dirty="0">
                <a:latin typeface="Gill Sans MT"/>
                <a:cs typeface="Gill Sans MT"/>
              </a:rPr>
              <a:t>accumulator.</a:t>
            </a:r>
            <a:endParaRPr sz="2700">
              <a:latin typeface="Gill Sans MT"/>
              <a:cs typeface="Gill Sans MT"/>
            </a:endParaRPr>
          </a:p>
          <a:p>
            <a:pPr marL="25400">
              <a:lnSpc>
                <a:spcPct val="100000"/>
              </a:lnSpc>
              <a:spcBef>
                <a:spcPts val="2070"/>
              </a:spcBef>
            </a:pPr>
            <a:r>
              <a:rPr sz="3225" spc="562" baseline="12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700" spc="375" dirty="0">
                <a:latin typeface="Gill Sans MT"/>
                <a:cs typeface="Gill Sans MT"/>
              </a:rPr>
              <a:t>The </a:t>
            </a:r>
            <a:r>
              <a:rPr sz="2700" spc="-5" dirty="0">
                <a:latin typeface="Gill Sans MT"/>
                <a:cs typeface="Gill Sans MT"/>
              </a:rPr>
              <a:t>result is stored in </a:t>
            </a:r>
            <a:r>
              <a:rPr sz="2700" dirty="0">
                <a:latin typeface="Gill Sans MT"/>
                <a:cs typeface="Gill Sans MT"/>
              </a:rPr>
              <a:t>the</a:t>
            </a:r>
            <a:r>
              <a:rPr sz="2700" spc="-355" dirty="0">
                <a:latin typeface="Gill Sans MT"/>
                <a:cs typeface="Gill Sans MT"/>
              </a:rPr>
              <a:t> </a:t>
            </a:r>
            <a:r>
              <a:rPr sz="2700" spc="-5" dirty="0">
                <a:latin typeface="Gill Sans MT"/>
                <a:cs typeface="Gill Sans MT"/>
              </a:rPr>
              <a:t>accumulator.</a:t>
            </a:r>
            <a:endParaRPr sz="2700">
              <a:latin typeface="Gill Sans MT"/>
              <a:cs typeface="Gill Sans MT"/>
            </a:endParaRPr>
          </a:p>
          <a:p>
            <a:pPr marL="307340" marR="731520" indent="-281940">
              <a:lnSpc>
                <a:spcPts val="2910"/>
              </a:lnSpc>
              <a:spcBef>
                <a:spcPts val="2450"/>
              </a:spcBef>
            </a:pPr>
            <a:r>
              <a:rPr sz="3225" spc="187" baseline="12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700" spc="125" dirty="0">
                <a:latin typeface="Gill Sans MT"/>
                <a:cs typeface="Gill Sans MT"/>
              </a:rPr>
              <a:t>Subtraction </a:t>
            </a:r>
            <a:r>
              <a:rPr sz="2700" spc="-5" dirty="0">
                <a:latin typeface="Gill Sans MT"/>
                <a:cs typeface="Gill Sans MT"/>
              </a:rPr>
              <a:t>is performed in 2’s</a:t>
            </a:r>
            <a:r>
              <a:rPr sz="2700" spc="-135" dirty="0">
                <a:latin typeface="Gill Sans MT"/>
                <a:cs typeface="Gill Sans MT"/>
              </a:rPr>
              <a:t> </a:t>
            </a:r>
            <a:r>
              <a:rPr sz="2700" spc="-145" dirty="0">
                <a:latin typeface="Gill Sans MT"/>
                <a:cs typeface="Gill Sans MT"/>
              </a:rPr>
              <a:t>complement  </a:t>
            </a:r>
            <a:r>
              <a:rPr sz="2700" spc="-10" dirty="0">
                <a:latin typeface="Gill Sans MT"/>
                <a:cs typeface="Gill Sans MT"/>
              </a:rPr>
              <a:t>form.</a:t>
            </a:r>
            <a:endParaRPr sz="2700">
              <a:latin typeface="Gill Sans MT"/>
              <a:cs typeface="Gill Sans MT"/>
            </a:endParaRPr>
          </a:p>
          <a:p>
            <a:pPr marL="307340" marR="1236345" indent="-281940">
              <a:lnSpc>
                <a:spcPts val="2920"/>
              </a:lnSpc>
              <a:spcBef>
                <a:spcPts val="2390"/>
              </a:spcBef>
            </a:pPr>
            <a:r>
              <a:rPr sz="3225" spc="750" baseline="12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700" spc="500" dirty="0">
                <a:latin typeface="Gill Sans MT"/>
                <a:cs typeface="Gill Sans MT"/>
              </a:rPr>
              <a:t>If </a:t>
            </a:r>
            <a:r>
              <a:rPr sz="2700" dirty="0">
                <a:latin typeface="Gill Sans MT"/>
                <a:cs typeface="Gill Sans MT"/>
              </a:rPr>
              <a:t>the </a:t>
            </a:r>
            <a:r>
              <a:rPr sz="2700" spc="-5" dirty="0">
                <a:latin typeface="Gill Sans MT"/>
                <a:cs typeface="Gill Sans MT"/>
              </a:rPr>
              <a:t>result is negative, it is stored in</a:t>
            </a:r>
            <a:r>
              <a:rPr sz="2700" spc="-495" dirty="0">
                <a:latin typeface="Gill Sans MT"/>
                <a:cs typeface="Gill Sans MT"/>
              </a:rPr>
              <a:t> </a:t>
            </a:r>
            <a:r>
              <a:rPr sz="2700" spc="-470" dirty="0">
                <a:latin typeface="Gill Sans MT"/>
                <a:cs typeface="Gill Sans MT"/>
              </a:rPr>
              <a:t>2’s  </a:t>
            </a:r>
            <a:r>
              <a:rPr sz="2700" spc="-5" dirty="0">
                <a:latin typeface="Gill Sans MT"/>
                <a:cs typeface="Gill Sans MT"/>
              </a:rPr>
              <a:t>complement</a:t>
            </a:r>
            <a:r>
              <a:rPr sz="2700" dirty="0">
                <a:latin typeface="Gill Sans MT"/>
                <a:cs typeface="Gill Sans MT"/>
              </a:rPr>
              <a:t> </a:t>
            </a:r>
            <a:r>
              <a:rPr sz="2700" spc="-10" dirty="0">
                <a:latin typeface="Gill Sans MT"/>
                <a:cs typeface="Gill Sans MT"/>
              </a:rPr>
              <a:t>form.</a:t>
            </a:r>
            <a:endParaRPr sz="2700">
              <a:latin typeface="Gill Sans MT"/>
              <a:cs typeface="Gill Sans MT"/>
            </a:endParaRPr>
          </a:p>
          <a:p>
            <a:pPr marL="307340" marR="280670" indent="-281940">
              <a:lnSpc>
                <a:spcPts val="2910"/>
              </a:lnSpc>
              <a:spcBef>
                <a:spcPts val="2400"/>
              </a:spcBef>
            </a:pPr>
            <a:r>
              <a:rPr sz="3225" spc="750" baseline="12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700" spc="500" dirty="0">
                <a:latin typeface="Gill Sans MT"/>
                <a:cs typeface="Gill Sans MT"/>
              </a:rPr>
              <a:t>No </a:t>
            </a:r>
            <a:r>
              <a:rPr sz="2700" dirty="0">
                <a:latin typeface="Gill Sans MT"/>
                <a:cs typeface="Gill Sans MT"/>
              </a:rPr>
              <a:t>two </a:t>
            </a:r>
            <a:r>
              <a:rPr sz="2700" spc="-5" dirty="0">
                <a:latin typeface="Gill Sans MT"/>
                <a:cs typeface="Gill Sans MT"/>
              </a:rPr>
              <a:t>other </a:t>
            </a:r>
            <a:r>
              <a:rPr sz="2700" dirty="0">
                <a:latin typeface="Gill Sans MT"/>
                <a:cs typeface="Gill Sans MT"/>
              </a:rPr>
              <a:t>8-bit </a:t>
            </a:r>
            <a:r>
              <a:rPr sz="2700" spc="-5" dirty="0">
                <a:latin typeface="Gill Sans MT"/>
                <a:cs typeface="Gill Sans MT"/>
              </a:rPr>
              <a:t>registers </a:t>
            </a:r>
            <a:r>
              <a:rPr sz="2700" dirty="0">
                <a:latin typeface="Gill Sans MT"/>
                <a:cs typeface="Gill Sans MT"/>
              </a:rPr>
              <a:t>can be</a:t>
            </a:r>
            <a:r>
              <a:rPr sz="2700" spc="-520" dirty="0">
                <a:latin typeface="Gill Sans MT"/>
                <a:cs typeface="Gill Sans MT"/>
              </a:rPr>
              <a:t> </a:t>
            </a:r>
            <a:r>
              <a:rPr sz="2700" spc="-145" dirty="0">
                <a:latin typeface="Gill Sans MT"/>
                <a:cs typeface="Gill Sans MT"/>
              </a:rPr>
              <a:t>subtracted  </a:t>
            </a:r>
            <a:r>
              <a:rPr sz="2700" spc="-5" dirty="0">
                <a:latin typeface="Gill Sans MT"/>
                <a:cs typeface="Gill Sans MT"/>
              </a:rPr>
              <a:t>directly.</a:t>
            </a:r>
            <a:endParaRPr sz="2700">
              <a:latin typeface="Gill Sans MT"/>
              <a:cs typeface="Gill Sans MT"/>
            </a:endParaRPr>
          </a:p>
          <a:p>
            <a:pPr marL="2006600">
              <a:lnSpc>
                <a:spcPct val="100000"/>
              </a:lnSpc>
              <a:spcBef>
                <a:spcPts val="1055"/>
              </a:spcBef>
            </a:pPr>
            <a:r>
              <a:rPr sz="1200" spc="-5" dirty="0">
                <a:solidFill>
                  <a:srgbClr val="B4A687"/>
                </a:solidFill>
                <a:latin typeface="Constantia"/>
                <a:cs typeface="Constantia"/>
              </a:rPr>
              <a:t>collected by C.Gokul</a:t>
            </a:r>
            <a:r>
              <a:rPr sz="1200" spc="-15" dirty="0">
                <a:solidFill>
                  <a:srgbClr val="B4A687"/>
                </a:solidFill>
                <a:latin typeface="Constantia"/>
                <a:cs typeface="Constantia"/>
              </a:rPr>
              <a:t> </a:t>
            </a:r>
            <a:r>
              <a:rPr sz="1200" spc="-5" dirty="0">
                <a:solidFill>
                  <a:srgbClr val="B4A687"/>
                </a:solidFill>
                <a:latin typeface="Constantia"/>
                <a:cs typeface="Constantia"/>
              </a:rPr>
              <a:t>AP/EEE,VCET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3740" y="1214119"/>
          <a:ext cx="8221345" cy="14643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5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59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150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SUB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443990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R  M</a:t>
                      </a: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515620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Subtract register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or</a:t>
                      </a:r>
                      <a:r>
                        <a:rPr sz="2400" spc="-6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memory  from</a:t>
                      </a:r>
                      <a:r>
                        <a:rPr sz="24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accumulator</a:t>
                      </a: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96569" y="2962909"/>
            <a:ext cx="7849870" cy="3803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967740" indent="-273050">
              <a:lnSpc>
                <a:spcPct val="100000"/>
              </a:lnSpc>
              <a:spcBef>
                <a:spcPts val="100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The </a:t>
            </a:r>
            <a:r>
              <a:rPr sz="2400" dirty="0">
                <a:latin typeface="Gill Sans MT"/>
                <a:cs typeface="Gill Sans MT"/>
              </a:rPr>
              <a:t>contents </a:t>
            </a:r>
            <a:r>
              <a:rPr sz="2400" spc="-5" dirty="0">
                <a:latin typeface="Gill Sans MT"/>
                <a:cs typeface="Gill Sans MT"/>
              </a:rPr>
              <a:t>of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register or memory location</a:t>
            </a:r>
            <a:r>
              <a:rPr sz="2400" spc="-395" dirty="0">
                <a:latin typeface="Gill Sans MT"/>
                <a:cs typeface="Gill Sans MT"/>
              </a:rPr>
              <a:t> </a:t>
            </a:r>
            <a:r>
              <a:rPr sz="2400" spc="-505" dirty="0">
                <a:latin typeface="Gill Sans MT"/>
                <a:cs typeface="Gill Sans MT"/>
              </a:rPr>
              <a:t>are  </a:t>
            </a:r>
            <a:r>
              <a:rPr sz="2400" dirty="0">
                <a:latin typeface="Gill Sans MT"/>
                <a:cs typeface="Gill Sans MT"/>
              </a:rPr>
              <a:t>subtracted </a:t>
            </a:r>
            <a:r>
              <a:rPr sz="2400" spc="-5" dirty="0">
                <a:latin typeface="Gill Sans MT"/>
                <a:cs typeface="Gill Sans MT"/>
              </a:rPr>
              <a:t>from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contents of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accumulator.</a:t>
            </a:r>
            <a:endParaRPr sz="2400">
              <a:latin typeface="Gill Sans MT"/>
              <a:cs typeface="Gill Sans MT"/>
            </a:endParaRPr>
          </a:p>
          <a:p>
            <a:pPr marL="50800">
              <a:lnSpc>
                <a:spcPct val="100000"/>
              </a:lnSpc>
              <a:spcBef>
                <a:spcPts val="2400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result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5" dirty="0">
                <a:latin typeface="Gill Sans MT"/>
                <a:cs typeface="Gill Sans MT"/>
              </a:rPr>
              <a:t>stored </a:t>
            </a:r>
            <a:r>
              <a:rPr sz="2400" dirty="0">
                <a:latin typeface="Gill Sans MT"/>
                <a:cs typeface="Gill Sans MT"/>
              </a:rPr>
              <a:t>in</a:t>
            </a:r>
            <a:r>
              <a:rPr sz="2400" spc="-37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accumulator.</a:t>
            </a:r>
            <a:endParaRPr sz="2400">
              <a:latin typeface="Gill Sans MT"/>
              <a:cs typeface="Gill Sans MT"/>
            </a:endParaRPr>
          </a:p>
          <a:p>
            <a:pPr marL="323215" marR="43180" indent="-273050">
              <a:lnSpc>
                <a:spcPct val="100000"/>
              </a:lnSpc>
              <a:spcBef>
                <a:spcPts val="2400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If</a:t>
            </a:r>
            <a:r>
              <a:rPr sz="2400" spc="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operand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5" dirty="0">
                <a:latin typeface="Gill Sans MT"/>
                <a:cs typeface="Gill Sans MT"/>
              </a:rPr>
              <a:t>memory location, its address </a:t>
            </a:r>
            <a:r>
              <a:rPr sz="2400" dirty="0">
                <a:latin typeface="Gill Sans MT"/>
                <a:cs typeface="Gill Sans MT"/>
              </a:rPr>
              <a:t>is specified </a:t>
            </a:r>
            <a:r>
              <a:rPr sz="2400" spc="-740" dirty="0">
                <a:latin typeface="Gill Sans MT"/>
                <a:cs typeface="Gill Sans MT"/>
              </a:rPr>
              <a:t>by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H-L</a:t>
            </a:r>
            <a:r>
              <a:rPr sz="2400" spc="-5" dirty="0">
                <a:latin typeface="Gill Sans MT"/>
                <a:cs typeface="Gill Sans MT"/>
              </a:rPr>
              <a:t> pair.</a:t>
            </a:r>
            <a:endParaRPr sz="2400">
              <a:latin typeface="Gill Sans MT"/>
              <a:cs typeface="Gill Sans MT"/>
            </a:endParaRPr>
          </a:p>
          <a:p>
            <a:pPr marL="50800">
              <a:lnSpc>
                <a:spcPct val="100000"/>
              </a:lnSpc>
              <a:spcBef>
                <a:spcPts val="2390"/>
              </a:spcBef>
            </a:pPr>
            <a:r>
              <a:rPr sz="3375" spc="569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0" dirty="0">
                <a:latin typeface="Gill Sans MT"/>
                <a:cs typeface="Gill Sans MT"/>
              </a:rPr>
              <a:t>All </a:t>
            </a:r>
            <a:r>
              <a:rPr sz="2400" spc="-5" dirty="0">
                <a:latin typeface="Gill Sans MT"/>
                <a:cs typeface="Gill Sans MT"/>
              </a:rPr>
              <a:t>flags are modified </a:t>
            </a:r>
            <a:r>
              <a:rPr sz="2400" dirty="0">
                <a:latin typeface="Gill Sans MT"/>
                <a:cs typeface="Gill Sans MT"/>
              </a:rPr>
              <a:t>to </a:t>
            </a:r>
            <a:r>
              <a:rPr sz="2400" spc="-5" dirty="0">
                <a:latin typeface="Gill Sans MT"/>
                <a:cs typeface="Gill Sans MT"/>
              </a:rPr>
              <a:t>reflect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result </a:t>
            </a:r>
            <a:r>
              <a:rPr sz="2400" dirty="0">
                <a:latin typeface="Gill Sans MT"/>
                <a:cs typeface="Gill Sans MT"/>
              </a:rPr>
              <a:t>of</a:t>
            </a:r>
            <a:r>
              <a:rPr sz="2400" spc="-33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subtraction.</a:t>
            </a:r>
            <a:endParaRPr sz="2400">
              <a:latin typeface="Gill Sans MT"/>
              <a:cs typeface="Gill Sans MT"/>
            </a:endParaRPr>
          </a:p>
          <a:p>
            <a:pPr marL="50800">
              <a:lnSpc>
                <a:spcPct val="100000"/>
              </a:lnSpc>
              <a:spcBef>
                <a:spcPts val="2400"/>
              </a:spcBef>
            </a:pPr>
            <a:r>
              <a:rPr sz="3375" spc="254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b="1" spc="170" dirty="0">
                <a:latin typeface="Gill Sans MT"/>
                <a:cs typeface="Gill Sans MT"/>
              </a:rPr>
              <a:t>Example: </a:t>
            </a:r>
            <a:r>
              <a:rPr sz="2400" dirty="0">
                <a:latin typeface="Gill Sans MT"/>
                <a:cs typeface="Gill Sans MT"/>
              </a:rPr>
              <a:t>SUB B </a:t>
            </a:r>
            <a:r>
              <a:rPr sz="2400" spc="-5" dirty="0">
                <a:latin typeface="Gill Sans MT"/>
                <a:cs typeface="Gill Sans MT"/>
              </a:rPr>
              <a:t>or </a:t>
            </a:r>
            <a:r>
              <a:rPr sz="2400" dirty="0">
                <a:latin typeface="Gill Sans MT"/>
                <a:cs typeface="Gill Sans MT"/>
              </a:rPr>
              <a:t>SUB</a:t>
            </a:r>
            <a:r>
              <a:rPr sz="2400" spc="-1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M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970" y="53340"/>
            <a:ext cx="1184275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SUB</a:t>
            </a:r>
            <a:endParaRPr sz="3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5" name="object 145"/>
          <p:cNvSpPr/>
          <p:nvPr/>
        </p:nvSpPr>
        <p:spPr>
          <a:xfrm>
            <a:off x="6096000" y="118491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40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6" name="object 146"/>
          <p:cNvSpPr/>
          <p:nvPr/>
        </p:nvSpPr>
        <p:spPr>
          <a:xfrm>
            <a:off x="6667500" y="118491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40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7" name="object 147"/>
          <p:cNvSpPr/>
          <p:nvPr/>
        </p:nvSpPr>
        <p:spPr>
          <a:xfrm>
            <a:off x="7239000" y="118491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40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8" name="object 148"/>
          <p:cNvSpPr/>
          <p:nvPr/>
        </p:nvSpPr>
        <p:spPr>
          <a:xfrm>
            <a:off x="7810500" y="118491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40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9" name="object 149"/>
          <p:cNvSpPr txBox="1"/>
          <p:nvPr/>
        </p:nvSpPr>
        <p:spPr>
          <a:xfrm>
            <a:off x="7887969" y="1207770"/>
            <a:ext cx="277495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onstantia"/>
                <a:cs typeface="Constantia"/>
              </a:rPr>
              <a:t>04</a:t>
            </a:r>
          </a:p>
        </p:txBody>
      </p:sp>
      <p:sp>
        <p:nvSpPr>
          <p:cNvPr id="150" name="object 150"/>
          <p:cNvSpPr/>
          <p:nvPr/>
        </p:nvSpPr>
        <p:spPr>
          <a:xfrm>
            <a:off x="6096000" y="15557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1" name="object 151"/>
          <p:cNvSpPr/>
          <p:nvPr/>
        </p:nvSpPr>
        <p:spPr>
          <a:xfrm>
            <a:off x="6667500" y="15557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2" name="object 152"/>
          <p:cNvSpPr/>
          <p:nvPr/>
        </p:nvSpPr>
        <p:spPr>
          <a:xfrm>
            <a:off x="7239000" y="15557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3" name="object 153"/>
          <p:cNvSpPr/>
          <p:nvPr/>
        </p:nvSpPr>
        <p:spPr>
          <a:xfrm>
            <a:off x="7810500" y="15557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4" name="object 154"/>
          <p:cNvSpPr/>
          <p:nvPr/>
        </p:nvSpPr>
        <p:spPr>
          <a:xfrm>
            <a:off x="60960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5" name="object 155"/>
          <p:cNvSpPr/>
          <p:nvPr/>
        </p:nvSpPr>
        <p:spPr>
          <a:xfrm>
            <a:off x="66675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6" name="object 156"/>
          <p:cNvSpPr/>
          <p:nvPr/>
        </p:nvSpPr>
        <p:spPr>
          <a:xfrm>
            <a:off x="72390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7" name="object 157"/>
          <p:cNvSpPr/>
          <p:nvPr/>
        </p:nvSpPr>
        <p:spPr>
          <a:xfrm>
            <a:off x="78105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8" name="object 158"/>
          <p:cNvSpPr txBox="1"/>
          <p:nvPr/>
        </p:nvSpPr>
        <p:spPr>
          <a:xfrm>
            <a:off x="1051560" y="186690"/>
            <a:ext cx="254444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9" name="object 159"/>
          <p:cNvSpPr/>
          <p:nvPr/>
        </p:nvSpPr>
        <p:spPr>
          <a:xfrm>
            <a:off x="152400" y="50596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0" name="object 160"/>
          <p:cNvSpPr txBox="1"/>
          <p:nvPr/>
        </p:nvSpPr>
        <p:spPr>
          <a:xfrm>
            <a:off x="229870" y="5082540"/>
            <a:ext cx="17653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61" name="object 161"/>
          <p:cNvSpPr/>
          <p:nvPr/>
        </p:nvSpPr>
        <p:spPr>
          <a:xfrm>
            <a:off x="723900" y="50596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2" name="object 162"/>
          <p:cNvSpPr/>
          <p:nvPr/>
        </p:nvSpPr>
        <p:spPr>
          <a:xfrm>
            <a:off x="1295400" y="50596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3" name="object 163"/>
          <p:cNvSpPr txBox="1"/>
          <p:nvPr/>
        </p:nvSpPr>
        <p:spPr>
          <a:xfrm>
            <a:off x="1372869" y="5082540"/>
            <a:ext cx="17653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64" name="object 164"/>
          <p:cNvSpPr/>
          <p:nvPr/>
        </p:nvSpPr>
        <p:spPr>
          <a:xfrm>
            <a:off x="152400" y="54305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5" name="object 165"/>
          <p:cNvSpPr txBox="1"/>
          <p:nvPr/>
        </p:nvSpPr>
        <p:spPr>
          <a:xfrm>
            <a:off x="229870" y="5454650"/>
            <a:ext cx="206375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66" name="object 166"/>
          <p:cNvSpPr/>
          <p:nvPr/>
        </p:nvSpPr>
        <p:spPr>
          <a:xfrm>
            <a:off x="723900" y="54305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7" name="object 167"/>
          <p:cNvSpPr/>
          <p:nvPr/>
        </p:nvSpPr>
        <p:spPr>
          <a:xfrm>
            <a:off x="1295400" y="54305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8" name="object 168"/>
          <p:cNvSpPr txBox="1"/>
          <p:nvPr/>
        </p:nvSpPr>
        <p:spPr>
          <a:xfrm>
            <a:off x="1372869" y="5454650"/>
            <a:ext cx="163195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69" name="object 169"/>
          <p:cNvSpPr/>
          <p:nvPr/>
        </p:nvSpPr>
        <p:spPr>
          <a:xfrm>
            <a:off x="152400" y="58000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0" name="object 170"/>
          <p:cNvSpPr/>
          <p:nvPr/>
        </p:nvSpPr>
        <p:spPr>
          <a:xfrm>
            <a:off x="723900" y="58000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1" name="object 171"/>
          <p:cNvSpPr/>
          <p:nvPr/>
        </p:nvSpPr>
        <p:spPr>
          <a:xfrm>
            <a:off x="1295400" y="58000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2" name="object 172"/>
          <p:cNvSpPr txBox="1"/>
          <p:nvPr/>
        </p:nvSpPr>
        <p:spPr>
          <a:xfrm>
            <a:off x="229870" y="5824220"/>
            <a:ext cx="130048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  <a:tab pos="1155065" algn="l"/>
              </a:tabLst>
            </a:pPr>
            <a:r>
              <a:rPr sz="1000" b="1" dirty="0">
                <a:latin typeface="Constantia"/>
                <a:cs typeface="Constantia"/>
              </a:rPr>
              <a:t>H	</a:t>
            </a:r>
            <a:r>
              <a:rPr sz="1000" b="1" spc="5" dirty="0">
                <a:latin typeface="Constantia"/>
                <a:cs typeface="Constantia"/>
              </a:rPr>
              <a:t>2</a:t>
            </a:r>
            <a:r>
              <a:rPr sz="1000" b="1" dirty="0">
                <a:latin typeface="Constantia"/>
                <a:cs typeface="Constantia"/>
              </a:rPr>
              <a:t>0	L</a:t>
            </a:r>
          </a:p>
        </p:txBody>
      </p:sp>
      <p:sp>
        <p:nvSpPr>
          <p:cNvPr id="173" name="object 173"/>
          <p:cNvSpPr txBox="1"/>
          <p:nvPr/>
        </p:nvSpPr>
        <p:spPr>
          <a:xfrm>
            <a:off x="1944370" y="5824220"/>
            <a:ext cx="26416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74" name="object 174"/>
          <p:cNvSpPr/>
          <p:nvPr/>
        </p:nvSpPr>
        <p:spPr>
          <a:xfrm>
            <a:off x="5638800" y="507110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5" name="object 175"/>
          <p:cNvSpPr/>
          <p:nvPr/>
        </p:nvSpPr>
        <p:spPr>
          <a:xfrm>
            <a:off x="6210300" y="507110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6" name="object 176"/>
          <p:cNvSpPr/>
          <p:nvPr/>
        </p:nvSpPr>
        <p:spPr>
          <a:xfrm>
            <a:off x="6781800" y="507110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7" name="object 177"/>
          <p:cNvSpPr txBox="1"/>
          <p:nvPr/>
        </p:nvSpPr>
        <p:spPr>
          <a:xfrm>
            <a:off x="6859269" y="5093970"/>
            <a:ext cx="17653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78" name="object 178"/>
          <p:cNvSpPr/>
          <p:nvPr/>
        </p:nvSpPr>
        <p:spPr>
          <a:xfrm>
            <a:off x="7353300" y="507110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9" name="object 179"/>
          <p:cNvSpPr/>
          <p:nvPr/>
        </p:nvSpPr>
        <p:spPr>
          <a:xfrm>
            <a:off x="5638800" y="54419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80" name="object 180"/>
          <p:cNvSpPr/>
          <p:nvPr/>
        </p:nvSpPr>
        <p:spPr>
          <a:xfrm>
            <a:off x="6210300" y="54419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81" name="object 181"/>
          <p:cNvSpPr/>
          <p:nvPr/>
        </p:nvSpPr>
        <p:spPr>
          <a:xfrm>
            <a:off x="6781800" y="54419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82" name="object 182"/>
          <p:cNvSpPr txBox="1"/>
          <p:nvPr/>
        </p:nvSpPr>
        <p:spPr>
          <a:xfrm>
            <a:off x="6859269" y="5464809"/>
            <a:ext cx="163195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83" name="object 183"/>
          <p:cNvSpPr/>
          <p:nvPr/>
        </p:nvSpPr>
        <p:spPr>
          <a:xfrm>
            <a:off x="7353300" y="54419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84" name="object 184"/>
          <p:cNvSpPr/>
          <p:nvPr/>
        </p:nvSpPr>
        <p:spPr>
          <a:xfrm>
            <a:off x="5638800" y="58115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85" name="object 185"/>
          <p:cNvSpPr/>
          <p:nvPr/>
        </p:nvSpPr>
        <p:spPr>
          <a:xfrm>
            <a:off x="6210300" y="58115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86" name="object 186"/>
          <p:cNvSpPr/>
          <p:nvPr/>
        </p:nvSpPr>
        <p:spPr>
          <a:xfrm>
            <a:off x="6781800" y="58115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87" name="object 187"/>
          <p:cNvSpPr/>
          <p:nvPr/>
        </p:nvSpPr>
        <p:spPr>
          <a:xfrm>
            <a:off x="7353300" y="58115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88" name="object 188"/>
          <p:cNvSpPr txBox="1"/>
          <p:nvPr/>
        </p:nvSpPr>
        <p:spPr>
          <a:xfrm>
            <a:off x="7430769" y="5835650"/>
            <a:ext cx="26416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89" name="object 189"/>
          <p:cNvSpPr txBox="1"/>
          <p:nvPr/>
        </p:nvSpPr>
        <p:spPr>
          <a:xfrm>
            <a:off x="6164579" y="3749040"/>
            <a:ext cx="273812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90" name="object 190"/>
          <p:cNvSpPr txBox="1"/>
          <p:nvPr/>
        </p:nvSpPr>
        <p:spPr>
          <a:xfrm>
            <a:off x="1078230" y="3534409"/>
            <a:ext cx="254571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91" name="object 191"/>
          <p:cNvSpPr/>
          <p:nvPr/>
        </p:nvSpPr>
        <p:spPr>
          <a:xfrm>
            <a:off x="6096000" y="571500"/>
            <a:ext cx="571500" cy="562610"/>
          </a:xfrm>
          <a:custGeom>
            <a:avLst/>
            <a:gdLst/>
            <a:ahLst/>
            <a:cxnLst/>
            <a:rect l="l" t="t" r="r" b="b"/>
            <a:pathLst>
              <a:path w="571500" h="562610">
                <a:moveTo>
                  <a:pt x="0" y="0"/>
                </a:moveTo>
                <a:lnTo>
                  <a:pt x="571500" y="0"/>
                </a:lnTo>
                <a:lnTo>
                  <a:pt x="571500" y="562610"/>
                </a:lnTo>
                <a:lnTo>
                  <a:pt x="0" y="5626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92" name="object 192"/>
          <p:cNvSpPr/>
          <p:nvPr/>
        </p:nvSpPr>
        <p:spPr>
          <a:xfrm>
            <a:off x="6667500" y="571500"/>
            <a:ext cx="571500" cy="562610"/>
          </a:xfrm>
          <a:custGeom>
            <a:avLst/>
            <a:gdLst/>
            <a:ahLst/>
            <a:cxnLst/>
            <a:rect l="l" t="t" r="r" b="b"/>
            <a:pathLst>
              <a:path w="571500" h="562610">
                <a:moveTo>
                  <a:pt x="0" y="0"/>
                </a:moveTo>
                <a:lnTo>
                  <a:pt x="571500" y="0"/>
                </a:lnTo>
                <a:lnTo>
                  <a:pt x="571500" y="562610"/>
                </a:lnTo>
                <a:lnTo>
                  <a:pt x="0" y="56261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graphicFrame>
        <p:nvGraphicFramePr>
          <p:cNvPr id="193" name="object 193"/>
          <p:cNvGraphicFramePr>
            <a:graphicFrameLocks noGrp="1"/>
          </p:cNvGraphicFramePr>
          <p:nvPr/>
        </p:nvGraphicFramePr>
        <p:xfrm>
          <a:off x="914400" y="571500"/>
          <a:ext cx="2371089" cy="212851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93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802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A</a:t>
                      </a:r>
                    </a:p>
                  </a:txBody>
                  <a:tcPr marL="0" marR="0" marT="3556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7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09</a:t>
                      </a:r>
                    </a:p>
                  </a:txBody>
                  <a:tcPr marL="0" marR="0" marT="889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FFBF00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101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B</a:t>
                      </a:r>
                    </a:p>
                  </a:txBody>
                  <a:tcPr marL="0" marR="0" marT="5715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0">
                        <a:lnSpc>
                          <a:spcPct val="100000"/>
                        </a:lnSpc>
                        <a:spcBef>
                          <a:spcPts val="450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C</a:t>
                      </a:r>
                    </a:p>
                  </a:txBody>
                  <a:tcPr marL="0" marR="0" marT="5715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30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04</a:t>
                      </a:r>
                    </a:p>
                  </a:txBody>
                  <a:tcPr marL="0" marR="0" marT="29209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FFB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01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D</a:t>
                      </a:r>
                    </a:p>
                  </a:txBody>
                  <a:tcPr marL="0" marR="0" marT="36830" marB="0">
                    <a:solidFill>
                      <a:srgbClr val="E0E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E</a:t>
                      </a:r>
                    </a:p>
                  </a:txBody>
                  <a:tcPr marL="0" marR="0" marT="36830" marB="0">
                    <a:solidFill>
                      <a:srgbClr val="E0E4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E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47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H</a:t>
                      </a:r>
                    </a:p>
                  </a:txBody>
                  <a:tcPr marL="0" marR="0" marT="35560" marB="0">
                    <a:solidFill>
                      <a:srgbClr val="EFF2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0485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L</a:t>
                      </a:r>
                    </a:p>
                  </a:txBody>
                  <a:tcPr marL="0" marR="0" marT="35560" marB="0">
                    <a:solidFill>
                      <a:srgbClr val="EFF2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FF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4" name="object 194"/>
          <p:cNvSpPr txBox="1"/>
          <p:nvPr/>
        </p:nvSpPr>
        <p:spPr>
          <a:xfrm>
            <a:off x="6144259" y="100647"/>
            <a:ext cx="1768475" cy="1508760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65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sz="1000">
              <a:latin typeface="Calibri"/>
              <a:cs typeface="Calibri"/>
            </a:endParaRPr>
          </a:p>
          <a:p>
            <a:pPr marL="613410" indent="-571500">
              <a:lnSpc>
                <a:spcPct val="100000"/>
              </a:lnSpc>
              <a:spcBef>
                <a:spcPts val="890"/>
              </a:spcBef>
              <a:buAutoNum type="alphaUcPeriod"/>
              <a:tabLst>
                <a:tab pos="612775" algn="l"/>
                <a:tab pos="613410" algn="l"/>
              </a:tabLst>
            </a:pPr>
            <a:r>
              <a:rPr sz="1400" b="1" dirty="0">
                <a:latin typeface="Times New Roman"/>
                <a:cs typeface="Times New Roman"/>
              </a:rPr>
              <a:t>05</a:t>
            </a:r>
            <a:endParaRPr sz="1400">
              <a:latin typeface="Times New Roman"/>
              <a:cs typeface="Times New Roman"/>
            </a:endParaRPr>
          </a:p>
          <a:p>
            <a:pPr marL="1184910" indent="-1143000">
              <a:lnSpc>
                <a:spcPct val="100000"/>
              </a:lnSpc>
              <a:spcBef>
                <a:spcPts val="2120"/>
              </a:spcBef>
              <a:buAutoNum type="alphaUcPeriod"/>
              <a:tabLst>
                <a:tab pos="1184275" algn="l"/>
                <a:tab pos="1184910" algn="l"/>
              </a:tabLst>
            </a:pPr>
            <a:r>
              <a:rPr sz="1000" b="1" dirty="0">
                <a:latin typeface="Constantia"/>
                <a:cs typeface="Constantia"/>
              </a:rPr>
              <a:t>C</a:t>
            </a:r>
            <a:endParaRPr sz="1000">
              <a:latin typeface="Constantia"/>
              <a:cs typeface="Constantia"/>
            </a:endParaRPr>
          </a:p>
          <a:p>
            <a:pPr marL="41910">
              <a:lnSpc>
                <a:spcPct val="100000"/>
              </a:lnSpc>
              <a:spcBef>
                <a:spcPts val="760"/>
              </a:spcBef>
              <a:tabLst>
                <a:tab pos="1184275" algn="l"/>
              </a:tabLst>
            </a:pPr>
            <a:r>
              <a:rPr sz="1000" b="1" dirty="0">
                <a:latin typeface="Constantia"/>
                <a:cs typeface="Constantia"/>
              </a:rPr>
              <a:t>D	E</a:t>
            </a:r>
            <a:endParaRPr sz="1000">
              <a:latin typeface="Constantia"/>
              <a:cs typeface="Constantia"/>
            </a:endParaRPr>
          </a:p>
          <a:p>
            <a:pPr marL="41910">
              <a:lnSpc>
                <a:spcPct val="100000"/>
              </a:lnSpc>
              <a:spcBef>
                <a:spcPts val="760"/>
              </a:spcBef>
              <a:tabLst>
                <a:tab pos="1184275" algn="l"/>
              </a:tabLst>
            </a:pPr>
            <a:r>
              <a:rPr sz="1000" b="1" dirty="0">
                <a:latin typeface="Constantia"/>
                <a:cs typeface="Constantia"/>
              </a:rPr>
              <a:t>H	L</a:t>
            </a:r>
          </a:p>
        </p:txBody>
      </p:sp>
      <p:sp>
        <p:nvSpPr>
          <p:cNvPr id="195" name="object 195"/>
          <p:cNvSpPr txBox="1"/>
          <p:nvPr/>
        </p:nvSpPr>
        <p:spPr>
          <a:xfrm>
            <a:off x="3735070" y="1328420"/>
            <a:ext cx="131699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SUB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 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</a:p>
        </p:txBody>
      </p:sp>
      <p:sp>
        <p:nvSpPr>
          <p:cNvPr id="196" name="object 196"/>
          <p:cNvSpPr txBox="1"/>
          <p:nvPr/>
        </p:nvSpPr>
        <p:spPr>
          <a:xfrm>
            <a:off x="3657600" y="4453890"/>
            <a:ext cx="149352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SUB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  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=A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-M</a:t>
            </a:r>
          </a:p>
        </p:txBody>
      </p:sp>
      <p:sp>
        <p:nvSpPr>
          <p:cNvPr id="197" name="object 197"/>
          <p:cNvSpPr txBox="1"/>
          <p:nvPr/>
        </p:nvSpPr>
        <p:spPr>
          <a:xfrm>
            <a:off x="3042920" y="5775959"/>
            <a:ext cx="671830" cy="303530"/>
          </a:xfrm>
          <a:prstGeom prst="rect">
            <a:avLst/>
          </a:prstGeom>
          <a:solidFill>
            <a:srgbClr val="FFBF00"/>
          </a:solidFill>
        </p:spPr>
        <p:txBody>
          <a:bodyPr vert="horz" wrap="square" lIns="0" tIns="2667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10"/>
              </a:spcBef>
            </a:pPr>
            <a:r>
              <a:rPr b="1" dirty="0">
                <a:solidFill>
                  <a:srgbClr val="FF0000"/>
                </a:solidFill>
                <a:latin typeface="Constantia"/>
                <a:cs typeface="Constantia"/>
              </a:rPr>
              <a:t>10</a:t>
            </a:r>
          </a:p>
        </p:txBody>
      </p:sp>
      <p:sp>
        <p:nvSpPr>
          <p:cNvPr id="198" name="object 198"/>
          <p:cNvSpPr/>
          <p:nvPr/>
        </p:nvSpPr>
        <p:spPr>
          <a:xfrm>
            <a:off x="8534400" y="5699759"/>
            <a:ext cx="533400" cy="398780"/>
          </a:xfrm>
          <a:custGeom>
            <a:avLst/>
            <a:gdLst/>
            <a:ahLst/>
            <a:cxnLst/>
            <a:rect l="l" t="t" r="r" b="b"/>
            <a:pathLst>
              <a:path w="533400" h="398779">
                <a:moveTo>
                  <a:pt x="0" y="0"/>
                </a:moveTo>
                <a:lnTo>
                  <a:pt x="533400" y="0"/>
                </a:lnTo>
                <a:lnTo>
                  <a:pt x="533400" y="398779"/>
                </a:lnTo>
                <a:lnTo>
                  <a:pt x="0" y="39877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99" name="object 199"/>
          <p:cNvSpPr txBox="1"/>
          <p:nvPr/>
        </p:nvSpPr>
        <p:spPr>
          <a:xfrm>
            <a:off x="8611869" y="5721350"/>
            <a:ext cx="2647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onstantia"/>
                <a:cs typeface="Constantia"/>
              </a:rPr>
              <a:t>10</a:t>
            </a:r>
          </a:p>
        </p:txBody>
      </p:sp>
      <p:sp>
        <p:nvSpPr>
          <p:cNvPr id="200" name="object 200"/>
          <p:cNvSpPr txBox="1"/>
          <p:nvPr/>
        </p:nvSpPr>
        <p:spPr>
          <a:xfrm>
            <a:off x="3049270" y="6358890"/>
            <a:ext cx="64135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205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01" name="object 201"/>
          <p:cNvSpPr txBox="1"/>
          <p:nvPr/>
        </p:nvSpPr>
        <p:spPr>
          <a:xfrm>
            <a:off x="8383269" y="6277609"/>
            <a:ext cx="64135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10" dirty="0">
                <a:solidFill>
                  <a:srgbClr val="FFFFFF"/>
                </a:solidFill>
                <a:latin typeface="Calibri"/>
                <a:cs typeface="Calibri"/>
              </a:rPr>
              <a:t>205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</a:p>
        </p:txBody>
      </p:sp>
      <p:sp>
        <p:nvSpPr>
          <p:cNvPr id="202" name="object 202"/>
          <p:cNvSpPr/>
          <p:nvPr/>
        </p:nvSpPr>
        <p:spPr>
          <a:xfrm>
            <a:off x="214629" y="4357370"/>
            <a:ext cx="571500" cy="647700"/>
          </a:xfrm>
          <a:custGeom>
            <a:avLst/>
            <a:gdLst/>
            <a:ahLst/>
            <a:cxnLst/>
            <a:rect l="l" t="t" r="r" b="b"/>
            <a:pathLst>
              <a:path w="571500" h="647700">
                <a:moveTo>
                  <a:pt x="0" y="0"/>
                </a:moveTo>
                <a:lnTo>
                  <a:pt x="571500" y="0"/>
                </a:lnTo>
                <a:lnTo>
                  <a:pt x="571500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03" name="object 203"/>
          <p:cNvSpPr txBox="1"/>
          <p:nvPr/>
        </p:nvSpPr>
        <p:spPr>
          <a:xfrm>
            <a:off x="292100" y="4370070"/>
            <a:ext cx="33147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204" name="object 204"/>
          <p:cNvSpPr/>
          <p:nvPr/>
        </p:nvSpPr>
        <p:spPr>
          <a:xfrm>
            <a:off x="786130" y="4357370"/>
            <a:ext cx="571500" cy="647700"/>
          </a:xfrm>
          <a:custGeom>
            <a:avLst/>
            <a:gdLst/>
            <a:ahLst/>
            <a:cxnLst/>
            <a:rect l="l" t="t" r="r" b="b"/>
            <a:pathLst>
              <a:path w="571500" h="647700">
                <a:moveTo>
                  <a:pt x="0" y="0"/>
                </a:moveTo>
                <a:lnTo>
                  <a:pt x="571500" y="0"/>
                </a:lnTo>
                <a:lnTo>
                  <a:pt x="571500" y="647699"/>
                </a:lnTo>
                <a:lnTo>
                  <a:pt x="0" y="647699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05" name="object 205"/>
          <p:cNvSpPr txBox="1"/>
          <p:nvPr/>
        </p:nvSpPr>
        <p:spPr>
          <a:xfrm>
            <a:off x="863600" y="4353559"/>
            <a:ext cx="38100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14</a:t>
            </a:r>
          </a:p>
        </p:txBody>
      </p:sp>
      <p:sp>
        <p:nvSpPr>
          <p:cNvPr id="206" name="object 206"/>
          <p:cNvSpPr/>
          <p:nvPr/>
        </p:nvSpPr>
        <p:spPr>
          <a:xfrm>
            <a:off x="5643879" y="4424679"/>
            <a:ext cx="571500" cy="647700"/>
          </a:xfrm>
          <a:custGeom>
            <a:avLst/>
            <a:gdLst/>
            <a:ahLst/>
            <a:cxnLst/>
            <a:rect l="l" t="t" r="r" b="b"/>
            <a:pathLst>
              <a:path w="571500" h="647700">
                <a:moveTo>
                  <a:pt x="0" y="0"/>
                </a:moveTo>
                <a:lnTo>
                  <a:pt x="571500" y="0"/>
                </a:lnTo>
                <a:lnTo>
                  <a:pt x="5715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07" name="object 207"/>
          <p:cNvSpPr txBox="1"/>
          <p:nvPr/>
        </p:nvSpPr>
        <p:spPr>
          <a:xfrm>
            <a:off x="5716270" y="4221479"/>
            <a:ext cx="336550" cy="798830"/>
          </a:xfrm>
          <a:prstGeom prst="rect">
            <a:avLst/>
          </a:prstGeom>
        </p:spPr>
        <p:txBody>
          <a:bodyPr vert="horz" wrap="square" lIns="0" tIns="228600" rIns="0" bIns="0" rtlCol="0">
            <a:spAutoFit/>
          </a:bodyPr>
          <a:lstStyle/>
          <a:p>
            <a:pPr marL="17145">
              <a:lnSpc>
                <a:spcPct val="100000"/>
              </a:lnSpc>
              <a:spcBef>
                <a:spcPts val="1800"/>
              </a:spcBef>
            </a:pPr>
            <a:r>
              <a:rPr sz="2000" b="1" dirty="0">
                <a:latin typeface="Constantia"/>
                <a:cs typeface="Constantia"/>
              </a:rPr>
              <a:t>A</a:t>
            </a:r>
            <a:endParaRPr sz="2000">
              <a:latin typeface="Constantia"/>
              <a:cs typeface="Constantia"/>
            </a:endParaRPr>
          </a:p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10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208" name="object 208"/>
          <p:cNvSpPr/>
          <p:nvPr/>
        </p:nvSpPr>
        <p:spPr>
          <a:xfrm>
            <a:off x="6215379" y="4424679"/>
            <a:ext cx="571500" cy="647700"/>
          </a:xfrm>
          <a:custGeom>
            <a:avLst/>
            <a:gdLst/>
            <a:ahLst/>
            <a:cxnLst/>
            <a:rect l="l" t="t" r="r" b="b"/>
            <a:pathLst>
              <a:path w="571500" h="647700">
                <a:moveTo>
                  <a:pt x="0" y="0"/>
                </a:moveTo>
                <a:lnTo>
                  <a:pt x="571500" y="0"/>
                </a:lnTo>
                <a:lnTo>
                  <a:pt x="571500" y="647700"/>
                </a:lnTo>
                <a:lnTo>
                  <a:pt x="0" y="647700"/>
                </a:lnTo>
                <a:lnTo>
                  <a:pt x="0" y="0"/>
                </a:lnTo>
                <a:close/>
              </a:path>
            </a:pathLst>
          </a:custGeom>
          <a:solidFill>
            <a:srgbClr val="FFBF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09" name="object 209"/>
          <p:cNvSpPr txBox="1"/>
          <p:nvPr/>
        </p:nvSpPr>
        <p:spPr>
          <a:xfrm>
            <a:off x="6292850" y="4419600"/>
            <a:ext cx="38100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04</a:t>
            </a:r>
          </a:p>
        </p:txBody>
      </p:sp>
      <p:sp>
        <p:nvSpPr>
          <p:cNvPr id="210" name="object 210"/>
          <p:cNvSpPr txBox="1"/>
          <p:nvPr/>
        </p:nvSpPr>
        <p:spPr>
          <a:xfrm>
            <a:off x="6149340" y="2748279"/>
            <a:ext cx="121475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09-04=05</a:t>
            </a:r>
          </a:p>
        </p:txBody>
      </p:sp>
      <p:sp>
        <p:nvSpPr>
          <p:cNvPr id="211" name="object 211"/>
          <p:cNvSpPr txBox="1"/>
          <p:nvPr/>
        </p:nvSpPr>
        <p:spPr>
          <a:xfrm>
            <a:off x="5506720" y="5368290"/>
            <a:ext cx="1510030" cy="859155"/>
          </a:xfrm>
          <a:prstGeom prst="rect">
            <a:avLst/>
          </a:prstGeom>
        </p:spPr>
        <p:txBody>
          <a:bodyPr vert="horz" wrap="square" lIns="0" tIns="109220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860"/>
              </a:spcBef>
            </a:pPr>
            <a:r>
              <a:rPr sz="1000" b="1" dirty="0">
                <a:latin typeface="Constantia"/>
                <a:cs typeface="Constantia"/>
              </a:rPr>
              <a:t>D</a:t>
            </a:r>
            <a:endParaRPr sz="1000">
              <a:latin typeface="Constantia"/>
              <a:cs typeface="Constantia"/>
            </a:endParaRPr>
          </a:p>
          <a:p>
            <a:pPr marL="222250">
              <a:lnSpc>
                <a:spcPct val="100000"/>
              </a:lnSpc>
              <a:spcBef>
                <a:spcPts val="760"/>
              </a:spcBef>
              <a:tabLst>
                <a:tab pos="793115" algn="l"/>
                <a:tab pos="1364615" algn="l"/>
              </a:tabLst>
            </a:pPr>
            <a:r>
              <a:rPr sz="1000" b="1" dirty="0">
                <a:latin typeface="Constantia"/>
                <a:cs typeface="Constantia"/>
              </a:rPr>
              <a:t>H	</a:t>
            </a:r>
            <a:r>
              <a:rPr sz="1000" b="1" spc="5" dirty="0">
                <a:latin typeface="Constantia"/>
                <a:cs typeface="Constantia"/>
              </a:rPr>
              <a:t>2</a:t>
            </a:r>
            <a:r>
              <a:rPr sz="1000" b="1" dirty="0">
                <a:latin typeface="Constantia"/>
                <a:cs typeface="Constantia"/>
              </a:rPr>
              <a:t>0	L</a:t>
            </a:r>
            <a:endParaRPr sz="1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14-10=04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6870" y="1007110"/>
          <a:ext cx="7499984" cy="128015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6319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603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6604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59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Gill Sans MT"/>
                          <a:cs typeface="Gill Sans MT"/>
                        </a:rPr>
                        <a:t>SBB</a:t>
                      </a:r>
                    </a:p>
                  </a:txBody>
                  <a:tcPr marL="0" marR="0" marT="2413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23190" marR="1309370">
                        <a:lnSpc>
                          <a:spcPts val="2780"/>
                        </a:lnSpc>
                        <a:spcBef>
                          <a:spcPts val="365"/>
                        </a:spcBef>
                      </a:pPr>
                      <a:r>
                        <a:rPr sz="2000" dirty="0">
                          <a:latin typeface="Gill Sans MT"/>
                          <a:cs typeface="Gill Sans MT"/>
                        </a:rPr>
                        <a:t>R  M</a:t>
                      </a:r>
                    </a:p>
                  </a:txBody>
                  <a:tcPr marL="0" marR="0" marT="46355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51130" marR="386715">
                        <a:lnSpc>
                          <a:spcPts val="2780"/>
                        </a:lnSpc>
                        <a:spcBef>
                          <a:spcPts val="365"/>
                        </a:spcBef>
                      </a:pPr>
                      <a:r>
                        <a:rPr sz="2000" dirty="0">
                          <a:latin typeface="Gill Sans MT"/>
                          <a:cs typeface="Gill Sans MT"/>
                        </a:rPr>
                        <a:t>Subtract </a:t>
                      </a:r>
                      <a:r>
                        <a:rPr sz="2000" spc="-5" dirty="0">
                          <a:latin typeface="Gill Sans MT"/>
                          <a:cs typeface="Gill Sans MT"/>
                        </a:rPr>
                        <a:t>register or memory  from accumulator </a:t>
                      </a:r>
                      <a:r>
                        <a:rPr sz="2000" dirty="0"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2000" spc="-5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spc="-5" dirty="0">
                          <a:latin typeface="Gill Sans MT"/>
                          <a:cs typeface="Gill Sans MT"/>
                        </a:rPr>
                        <a:t>borrow</a:t>
                      </a:r>
                    </a:p>
                  </a:txBody>
                  <a:tcPr marL="0" marR="0" marT="46355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185159"/>
            <a:ext cx="8100695" cy="2767330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10515" marR="30480" indent="-273050">
              <a:lnSpc>
                <a:spcPts val="1920"/>
              </a:lnSpc>
              <a:spcBef>
                <a:spcPts val="56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</a:tabLst>
            </a:pPr>
            <a:r>
              <a:rPr sz="2000" dirty="0">
                <a:latin typeface="Gill Sans MT"/>
                <a:cs typeface="Gill Sans MT"/>
              </a:rPr>
              <a:t>The contents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register </a:t>
            </a:r>
            <a:r>
              <a:rPr sz="2000" dirty="0">
                <a:latin typeface="Gill Sans MT"/>
                <a:cs typeface="Gill Sans MT"/>
              </a:rPr>
              <a:t>or memory </a:t>
            </a:r>
            <a:r>
              <a:rPr sz="2000" spc="-5" dirty="0">
                <a:latin typeface="Gill Sans MT"/>
                <a:cs typeface="Gill Sans MT"/>
              </a:rPr>
              <a:t>location </a:t>
            </a:r>
            <a:r>
              <a:rPr sz="2000" dirty="0">
                <a:latin typeface="Gill Sans MT"/>
                <a:cs typeface="Gill Sans MT"/>
              </a:rPr>
              <a:t>and </a:t>
            </a:r>
            <a:r>
              <a:rPr sz="2000" spc="-5" dirty="0">
                <a:latin typeface="Gill Sans MT"/>
                <a:cs typeface="Gill Sans MT"/>
              </a:rPr>
              <a:t>Borrow Flag (i.e. </a:t>
            </a:r>
            <a:r>
              <a:rPr sz="2000" spc="-390" dirty="0">
                <a:latin typeface="Gill Sans MT"/>
                <a:cs typeface="Gill Sans MT"/>
              </a:rPr>
              <a:t>CY)  </a:t>
            </a:r>
            <a:r>
              <a:rPr sz="2000" spc="-5" dirty="0">
                <a:latin typeface="Gill Sans MT"/>
                <a:cs typeface="Gill Sans MT"/>
              </a:rPr>
              <a:t>are subtracted from </a:t>
            </a:r>
            <a:r>
              <a:rPr sz="2000" dirty="0">
                <a:latin typeface="Gill Sans MT"/>
                <a:cs typeface="Gill Sans MT"/>
              </a:rPr>
              <a:t>the contents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accumulator.</a:t>
            </a:r>
            <a:endParaRPr sz="2000">
              <a:latin typeface="Gill Sans MT"/>
              <a:cs typeface="Gill Sans MT"/>
            </a:endParaRPr>
          </a:p>
          <a:p>
            <a:pPr marL="311150" indent="-273050">
              <a:lnSpc>
                <a:spcPct val="100000"/>
              </a:lnSpc>
              <a:spcBef>
                <a:spcPts val="194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</a:tabLst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result is stored in</a:t>
            </a:r>
            <a:r>
              <a:rPr sz="2000" spc="-1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accumulator.</a:t>
            </a:r>
            <a:endParaRPr sz="2000">
              <a:latin typeface="Gill Sans MT"/>
              <a:cs typeface="Gill Sans MT"/>
            </a:endParaRPr>
          </a:p>
          <a:p>
            <a:pPr marL="311150" indent="-273050">
              <a:lnSpc>
                <a:spcPct val="100000"/>
              </a:lnSpc>
              <a:spcBef>
                <a:spcPts val="192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</a:tabLst>
            </a:pPr>
            <a:r>
              <a:rPr sz="2000" dirty="0">
                <a:latin typeface="Gill Sans MT"/>
                <a:cs typeface="Gill Sans MT"/>
              </a:rPr>
              <a:t>If the operand is memory </a:t>
            </a:r>
            <a:r>
              <a:rPr sz="2000" spc="-5" dirty="0">
                <a:latin typeface="Gill Sans MT"/>
                <a:cs typeface="Gill Sans MT"/>
              </a:rPr>
              <a:t>location, </a:t>
            </a:r>
            <a:r>
              <a:rPr sz="2000" dirty="0">
                <a:latin typeface="Gill Sans MT"/>
                <a:cs typeface="Gill Sans MT"/>
              </a:rPr>
              <a:t>its </a:t>
            </a:r>
            <a:r>
              <a:rPr sz="2000" spc="-5" dirty="0">
                <a:latin typeface="Gill Sans MT"/>
                <a:cs typeface="Gill Sans MT"/>
              </a:rPr>
              <a:t>address is </a:t>
            </a:r>
            <a:r>
              <a:rPr sz="2000" dirty="0">
                <a:latin typeface="Gill Sans MT"/>
                <a:cs typeface="Gill Sans MT"/>
              </a:rPr>
              <a:t>specified by H-L</a:t>
            </a:r>
            <a:r>
              <a:rPr sz="2000" spc="-8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pair.</a:t>
            </a:r>
            <a:endParaRPr sz="2000">
              <a:latin typeface="Gill Sans MT"/>
              <a:cs typeface="Gill Sans MT"/>
            </a:endParaRPr>
          </a:p>
          <a:p>
            <a:pPr marL="311150" indent="-273050">
              <a:lnSpc>
                <a:spcPct val="100000"/>
              </a:lnSpc>
              <a:spcBef>
                <a:spcPts val="191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</a:tabLst>
            </a:pPr>
            <a:r>
              <a:rPr sz="2000" spc="-5" dirty="0">
                <a:latin typeface="Gill Sans MT"/>
                <a:cs typeface="Gill Sans MT"/>
              </a:rPr>
              <a:t>All </a:t>
            </a:r>
            <a:r>
              <a:rPr sz="2000" dirty="0">
                <a:latin typeface="Gill Sans MT"/>
                <a:cs typeface="Gill Sans MT"/>
              </a:rPr>
              <a:t>flags are </a:t>
            </a:r>
            <a:r>
              <a:rPr sz="2000" spc="-5" dirty="0">
                <a:latin typeface="Gill Sans MT"/>
                <a:cs typeface="Gill Sans MT"/>
              </a:rPr>
              <a:t>modified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5" dirty="0">
                <a:latin typeface="Gill Sans MT"/>
                <a:cs typeface="Gill Sans MT"/>
              </a:rPr>
              <a:t>reflect </a:t>
            </a:r>
            <a:r>
              <a:rPr sz="2000" dirty="0">
                <a:latin typeface="Gill Sans MT"/>
                <a:cs typeface="Gill Sans MT"/>
              </a:rPr>
              <a:t>the result </a:t>
            </a:r>
            <a:r>
              <a:rPr sz="2000" spc="-5" dirty="0">
                <a:latin typeface="Gill Sans MT"/>
                <a:cs typeface="Gill Sans MT"/>
              </a:rPr>
              <a:t>of</a:t>
            </a:r>
            <a:r>
              <a:rPr sz="2000" spc="-5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subtraction.</a:t>
            </a:r>
            <a:endParaRPr sz="2000">
              <a:latin typeface="Gill Sans MT"/>
              <a:cs typeface="Gill Sans MT"/>
            </a:endParaRPr>
          </a:p>
          <a:p>
            <a:pPr marL="311150" indent="-273050">
              <a:lnSpc>
                <a:spcPct val="100000"/>
              </a:lnSpc>
              <a:spcBef>
                <a:spcPts val="192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</a:tabLst>
            </a:pPr>
            <a:r>
              <a:rPr sz="2000" b="1" spc="-5" dirty="0">
                <a:latin typeface="Gill Sans MT"/>
                <a:cs typeface="Gill Sans MT"/>
              </a:rPr>
              <a:t>Example: </a:t>
            </a:r>
            <a:r>
              <a:rPr sz="2000" spc="-5" dirty="0">
                <a:latin typeface="Gill Sans MT"/>
                <a:cs typeface="Gill Sans MT"/>
              </a:rPr>
              <a:t>SBB </a:t>
            </a:r>
            <a:r>
              <a:rPr sz="2000" dirty="0">
                <a:latin typeface="Gill Sans MT"/>
                <a:cs typeface="Gill Sans MT"/>
              </a:rPr>
              <a:t>B </a:t>
            </a:r>
            <a:r>
              <a:rPr sz="2000" spc="-5" dirty="0">
                <a:latin typeface="Gill Sans MT"/>
                <a:cs typeface="Gill Sans MT"/>
              </a:rPr>
              <a:t>or SBB </a:t>
            </a:r>
            <a:r>
              <a:rPr sz="2000" dirty="0">
                <a:latin typeface="Gill Sans MT"/>
                <a:cs typeface="Gill Sans MT"/>
              </a:rPr>
              <a:t>M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970" y="53340"/>
            <a:ext cx="1429385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SBB</a:t>
            </a:r>
            <a:endParaRPr sz="3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914400" y="2025650"/>
            <a:ext cx="571500" cy="520700"/>
          </a:xfrm>
          <a:custGeom>
            <a:avLst/>
            <a:gdLst/>
            <a:ahLst/>
            <a:cxnLst/>
            <a:rect l="l" t="t" r="r" b="b"/>
            <a:pathLst>
              <a:path w="571500" h="520700">
                <a:moveTo>
                  <a:pt x="0" y="0"/>
                </a:moveTo>
                <a:lnTo>
                  <a:pt x="571500" y="0"/>
                </a:lnTo>
                <a:lnTo>
                  <a:pt x="571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 txBox="1"/>
          <p:nvPr/>
        </p:nvSpPr>
        <p:spPr>
          <a:xfrm>
            <a:off x="1004569" y="2048509"/>
            <a:ext cx="1638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47" name="object 147"/>
          <p:cNvSpPr/>
          <p:nvPr/>
        </p:nvSpPr>
        <p:spPr>
          <a:xfrm>
            <a:off x="1485900" y="2025650"/>
            <a:ext cx="571500" cy="520700"/>
          </a:xfrm>
          <a:custGeom>
            <a:avLst/>
            <a:gdLst/>
            <a:ahLst/>
            <a:cxnLst/>
            <a:rect l="l" t="t" r="r" b="b"/>
            <a:pathLst>
              <a:path w="571500" h="520700">
                <a:moveTo>
                  <a:pt x="0" y="0"/>
                </a:moveTo>
                <a:lnTo>
                  <a:pt x="571500" y="0"/>
                </a:lnTo>
                <a:lnTo>
                  <a:pt x="571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2057400" y="2025650"/>
            <a:ext cx="571500" cy="520700"/>
          </a:xfrm>
          <a:custGeom>
            <a:avLst/>
            <a:gdLst/>
            <a:ahLst/>
            <a:cxnLst/>
            <a:rect l="l" t="t" r="r" b="b"/>
            <a:pathLst>
              <a:path w="571500" h="520700">
                <a:moveTo>
                  <a:pt x="0" y="0"/>
                </a:moveTo>
                <a:lnTo>
                  <a:pt x="571500" y="0"/>
                </a:lnTo>
                <a:lnTo>
                  <a:pt x="571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 txBox="1"/>
          <p:nvPr/>
        </p:nvSpPr>
        <p:spPr>
          <a:xfrm>
            <a:off x="2147570" y="2048509"/>
            <a:ext cx="1638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50" name="object 150"/>
          <p:cNvSpPr/>
          <p:nvPr/>
        </p:nvSpPr>
        <p:spPr>
          <a:xfrm>
            <a:off x="2628900" y="2025650"/>
            <a:ext cx="571500" cy="520700"/>
          </a:xfrm>
          <a:custGeom>
            <a:avLst/>
            <a:gdLst/>
            <a:ahLst/>
            <a:cxnLst/>
            <a:rect l="l" t="t" r="r" b="b"/>
            <a:pathLst>
              <a:path w="571500" h="520700">
                <a:moveTo>
                  <a:pt x="0" y="0"/>
                </a:moveTo>
                <a:lnTo>
                  <a:pt x="571500" y="0"/>
                </a:lnTo>
                <a:lnTo>
                  <a:pt x="571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 txBox="1"/>
          <p:nvPr/>
        </p:nvSpPr>
        <p:spPr>
          <a:xfrm>
            <a:off x="2628900" y="2021840"/>
            <a:ext cx="5715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05</a:t>
            </a:r>
          </a:p>
        </p:txBody>
      </p:sp>
      <p:sp>
        <p:nvSpPr>
          <p:cNvPr id="152" name="object 152"/>
          <p:cNvSpPr/>
          <p:nvPr/>
        </p:nvSpPr>
        <p:spPr>
          <a:xfrm>
            <a:off x="914400" y="25463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object 153"/>
          <p:cNvSpPr txBox="1"/>
          <p:nvPr/>
        </p:nvSpPr>
        <p:spPr>
          <a:xfrm>
            <a:off x="1004569" y="2569209"/>
            <a:ext cx="1936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54" name="object 154"/>
          <p:cNvSpPr/>
          <p:nvPr/>
        </p:nvSpPr>
        <p:spPr>
          <a:xfrm>
            <a:off x="1485900" y="25463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/>
          <p:nvPr/>
        </p:nvSpPr>
        <p:spPr>
          <a:xfrm>
            <a:off x="2057400" y="25463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6" name="object 156"/>
          <p:cNvSpPr txBox="1"/>
          <p:nvPr/>
        </p:nvSpPr>
        <p:spPr>
          <a:xfrm>
            <a:off x="2147570" y="2569209"/>
            <a:ext cx="1504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57" name="object 157"/>
          <p:cNvSpPr/>
          <p:nvPr/>
        </p:nvSpPr>
        <p:spPr>
          <a:xfrm>
            <a:off x="2628900" y="254635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/>
          <p:nvPr/>
        </p:nvSpPr>
        <p:spPr>
          <a:xfrm>
            <a:off x="914400" y="29159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 txBox="1"/>
          <p:nvPr/>
        </p:nvSpPr>
        <p:spPr>
          <a:xfrm>
            <a:off x="1004569" y="2940050"/>
            <a:ext cx="2019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60" name="object 160"/>
          <p:cNvSpPr/>
          <p:nvPr/>
        </p:nvSpPr>
        <p:spPr>
          <a:xfrm>
            <a:off x="1485900" y="29159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1" name="object 161"/>
          <p:cNvSpPr/>
          <p:nvPr/>
        </p:nvSpPr>
        <p:spPr>
          <a:xfrm>
            <a:off x="2057400" y="29159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2" name="object 162"/>
          <p:cNvSpPr txBox="1"/>
          <p:nvPr/>
        </p:nvSpPr>
        <p:spPr>
          <a:xfrm>
            <a:off x="2147570" y="2940050"/>
            <a:ext cx="1447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163" name="object 163"/>
          <p:cNvSpPr/>
          <p:nvPr/>
        </p:nvSpPr>
        <p:spPr>
          <a:xfrm>
            <a:off x="2628900" y="29159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4" name="object 164"/>
          <p:cNvSpPr/>
          <p:nvPr/>
        </p:nvSpPr>
        <p:spPr>
          <a:xfrm>
            <a:off x="914400" y="1524000"/>
            <a:ext cx="571500" cy="459740"/>
          </a:xfrm>
          <a:custGeom>
            <a:avLst/>
            <a:gdLst/>
            <a:ahLst/>
            <a:cxnLst/>
            <a:rect l="l" t="t" r="r" b="b"/>
            <a:pathLst>
              <a:path w="571500" h="459739">
                <a:moveTo>
                  <a:pt x="0" y="0"/>
                </a:moveTo>
                <a:lnTo>
                  <a:pt x="571500" y="0"/>
                </a:lnTo>
                <a:lnTo>
                  <a:pt x="571500" y="459739"/>
                </a:lnTo>
                <a:lnTo>
                  <a:pt x="0" y="4597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5" name="object 165"/>
          <p:cNvSpPr txBox="1"/>
          <p:nvPr/>
        </p:nvSpPr>
        <p:spPr>
          <a:xfrm>
            <a:off x="914400" y="1546859"/>
            <a:ext cx="57150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66" name="object 166"/>
          <p:cNvSpPr/>
          <p:nvPr/>
        </p:nvSpPr>
        <p:spPr>
          <a:xfrm>
            <a:off x="1485900" y="1524000"/>
            <a:ext cx="571500" cy="459740"/>
          </a:xfrm>
          <a:custGeom>
            <a:avLst/>
            <a:gdLst/>
            <a:ahLst/>
            <a:cxnLst/>
            <a:rect l="l" t="t" r="r" b="b"/>
            <a:pathLst>
              <a:path w="571500" h="459739">
                <a:moveTo>
                  <a:pt x="0" y="0"/>
                </a:moveTo>
                <a:lnTo>
                  <a:pt x="571500" y="0"/>
                </a:lnTo>
                <a:lnTo>
                  <a:pt x="571500" y="459739"/>
                </a:lnTo>
                <a:lnTo>
                  <a:pt x="0" y="45973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7" name="object 167"/>
          <p:cNvSpPr txBox="1"/>
          <p:nvPr/>
        </p:nvSpPr>
        <p:spPr>
          <a:xfrm>
            <a:off x="1485900" y="1543050"/>
            <a:ext cx="57150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latin typeface="Constantia"/>
                <a:cs typeface="Constantia"/>
              </a:rPr>
              <a:t>08</a:t>
            </a:r>
          </a:p>
        </p:txBody>
      </p:sp>
      <p:sp>
        <p:nvSpPr>
          <p:cNvPr id="168" name="object 168"/>
          <p:cNvSpPr/>
          <p:nvPr/>
        </p:nvSpPr>
        <p:spPr>
          <a:xfrm>
            <a:off x="60960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9" name="object 169"/>
          <p:cNvSpPr txBox="1"/>
          <p:nvPr/>
        </p:nvSpPr>
        <p:spPr>
          <a:xfrm>
            <a:off x="6173470" y="1949450"/>
            <a:ext cx="1765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70" name="object 170"/>
          <p:cNvSpPr/>
          <p:nvPr/>
        </p:nvSpPr>
        <p:spPr>
          <a:xfrm>
            <a:off x="66675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1" name="object 171"/>
          <p:cNvSpPr/>
          <p:nvPr/>
        </p:nvSpPr>
        <p:spPr>
          <a:xfrm>
            <a:off x="72390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2" name="object 172"/>
          <p:cNvSpPr txBox="1"/>
          <p:nvPr/>
        </p:nvSpPr>
        <p:spPr>
          <a:xfrm>
            <a:off x="7316469" y="1949450"/>
            <a:ext cx="1765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73" name="object 173"/>
          <p:cNvSpPr/>
          <p:nvPr/>
        </p:nvSpPr>
        <p:spPr>
          <a:xfrm>
            <a:off x="7810500" y="19253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4" name="object 174"/>
          <p:cNvSpPr txBox="1"/>
          <p:nvPr/>
        </p:nvSpPr>
        <p:spPr>
          <a:xfrm>
            <a:off x="7887969" y="1949450"/>
            <a:ext cx="2641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05</a:t>
            </a:r>
          </a:p>
        </p:txBody>
      </p:sp>
      <p:sp>
        <p:nvSpPr>
          <p:cNvPr id="175" name="object 175"/>
          <p:cNvSpPr/>
          <p:nvPr/>
        </p:nvSpPr>
        <p:spPr>
          <a:xfrm>
            <a:off x="6096000" y="229742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6" name="object 176"/>
          <p:cNvSpPr txBox="1"/>
          <p:nvPr/>
        </p:nvSpPr>
        <p:spPr>
          <a:xfrm>
            <a:off x="6173470" y="2320290"/>
            <a:ext cx="2063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77" name="object 177"/>
          <p:cNvSpPr/>
          <p:nvPr/>
        </p:nvSpPr>
        <p:spPr>
          <a:xfrm>
            <a:off x="6667500" y="229742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8" name="object 178"/>
          <p:cNvSpPr/>
          <p:nvPr/>
        </p:nvSpPr>
        <p:spPr>
          <a:xfrm>
            <a:off x="7239000" y="229742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9" name="object 179"/>
          <p:cNvSpPr txBox="1"/>
          <p:nvPr/>
        </p:nvSpPr>
        <p:spPr>
          <a:xfrm>
            <a:off x="7316469" y="2320290"/>
            <a:ext cx="1631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80" name="object 180"/>
          <p:cNvSpPr/>
          <p:nvPr/>
        </p:nvSpPr>
        <p:spPr>
          <a:xfrm>
            <a:off x="7810500" y="229742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1" name="object 181"/>
          <p:cNvSpPr/>
          <p:nvPr/>
        </p:nvSpPr>
        <p:spPr>
          <a:xfrm>
            <a:off x="6096000" y="26670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2" name="object 182"/>
          <p:cNvSpPr/>
          <p:nvPr/>
        </p:nvSpPr>
        <p:spPr>
          <a:xfrm>
            <a:off x="6667500" y="26670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3" name="object 183"/>
          <p:cNvSpPr/>
          <p:nvPr/>
        </p:nvSpPr>
        <p:spPr>
          <a:xfrm>
            <a:off x="7239000" y="26670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4" name="object 184"/>
          <p:cNvSpPr/>
          <p:nvPr/>
        </p:nvSpPr>
        <p:spPr>
          <a:xfrm>
            <a:off x="7810500" y="26670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5" name="object 185"/>
          <p:cNvSpPr/>
          <p:nvPr/>
        </p:nvSpPr>
        <p:spPr>
          <a:xfrm>
            <a:off x="6096000" y="1339850"/>
            <a:ext cx="571500" cy="520700"/>
          </a:xfrm>
          <a:custGeom>
            <a:avLst/>
            <a:gdLst/>
            <a:ahLst/>
            <a:cxnLst/>
            <a:rect l="l" t="t" r="r" b="b"/>
            <a:pathLst>
              <a:path w="571500" h="520700">
                <a:moveTo>
                  <a:pt x="0" y="0"/>
                </a:moveTo>
                <a:lnTo>
                  <a:pt x="571500" y="0"/>
                </a:lnTo>
                <a:lnTo>
                  <a:pt x="571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6" name="object 186"/>
          <p:cNvSpPr/>
          <p:nvPr/>
        </p:nvSpPr>
        <p:spPr>
          <a:xfrm>
            <a:off x="6667500" y="1339850"/>
            <a:ext cx="571500" cy="520700"/>
          </a:xfrm>
          <a:custGeom>
            <a:avLst/>
            <a:gdLst/>
            <a:ahLst/>
            <a:cxnLst/>
            <a:rect l="l" t="t" r="r" b="b"/>
            <a:pathLst>
              <a:path w="571500" h="520700">
                <a:moveTo>
                  <a:pt x="0" y="0"/>
                </a:moveTo>
                <a:lnTo>
                  <a:pt x="571500" y="0"/>
                </a:lnTo>
                <a:lnTo>
                  <a:pt x="571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7" name="object 187"/>
          <p:cNvSpPr txBox="1"/>
          <p:nvPr/>
        </p:nvSpPr>
        <p:spPr>
          <a:xfrm>
            <a:off x="6173470" y="1336040"/>
            <a:ext cx="9525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</a:tabLst>
            </a:pPr>
            <a:r>
              <a:rPr b="1" dirty="0">
                <a:latin typeface="Times New Roman"/>
                <a:cs typeface="Times New Roman"/>
              </a:rPr>
              <a:t>A	02</a:t>
            </a:r>
          </a:p>
        </p:txBody>
      </p:sp>
      <p:sp>
        <p:nvSpPr>
          <p:cNvPr id="188" name="object 188"/>
          <p:cNvSpPr txBox="1"/>
          <p:nvPr/>
        </p:nvSpPr>
        <p:spPr>
          <a:xfrm>
            <a:off x="6146800" y="186690"/>
            <a:ext cx="235331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89" name="object 189"/>
          <p:cNvSpPr txBox="1"/>
          <p:nvPr/>
        </p:nvSpPr>
        <p:spPr>
          <a:xfrm>
            <a:off x="1051560" y="186690"/>
            <a:ext cx="254444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90" name="object 190"/>
          <p:cNvSpPr txBox="1"/>
          <p:nvPr/>
        </p:nvSpPr>
        <p:spPr>
          <a:xfrm>
            <a:off x="3622039" y="2091690"/>
            <a:ext cx="2045971" cy="517449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12700" marR="5080" indent="274320">
              <a:lnSpc>
                <a:spcPts val="3830"/>
              </a:lnSpc>
              <a:spcBef>
                <a:spcPts val="235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SBB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 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C-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CY</a:t>
            </a:r>
          </a:p>
        </p:txBody>
      </p:sp>
      <p:sp>
        <p:nvSpPr>
          <p:cNvPr id="191" name="object 191"/>
          <p:cNvSpPr txBox="1"/>
          <p:nvPr/>
        </p:nvSpPr>
        <p:spPr>
          <a:xfrm>
            <a:off x="914400" y="937259"/>
            <a:ext cx="5715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CY</a:t>
            </a:r>
          </a:p>
        </p:txBody>
      </p:sp>
      <p:sp>
        <p:nvSpPr>
          <p:cNvPr id="192" name="object 192"/>
          <p:cNvSpPr/>
          <p:nvPr/>
        </p:nvSpPr>
        <p:spPr>
          <a:xfrm>
            <a:off x="1485900" y="914400"/>
            <a:ext cx="571500" cy="520700"/>
          </a:xfrm>
          <a:custGeom>
            <a:avLst/>
            <a:gdLst/>
            <a:ahLst/>
            <a:cxnLst/>
            <a:rect l="l" t="t" r="r" b="b"/>
            <a:pathLst>
              <a:path w="571500" h="520700">
                <a:moveTo>
                  <a:pt x="0" y="0"/>
                </a:moveTo>
                <a:lnTo>
                  <a:pt x="571500" y="0"/>
                </a:lnTo>
                <a:lnTo>
                  <a:pt x="5715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3" name="object 193"/>
          <p:cNvSpPr txBox="1"/>
          <p:nvPr/>
        </p:nvSpPr>
        <p:spPr>
          <a:xfrm>
            <a:off x="1485900" y="910590"/>
            <a:ext cx="5715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01</a:t>
            </a:r>
          </a:p>
        </p:txBody>
      </p:sp>
      <p:sp>
        <p:nvSpPr>
          <p:cNvPr id="194" name="object 194"/>
          <p:cNvSpPr/>
          <p:nvPr/>
        </p:nvSpPr>
        <p:spPr>
          <a:xfrm>
            <a:off x="762000" y="4800600"/>
            <a:ext cx="571500" cy="459740"/>
          </a:xfrm>
          <a:custGeom>
            <a:avLst/>
            <a:gdLst/>
            <a:ahLst/>
            <a:cxnLst/>
            <a:rect l="l" t="t" r="r" b="b"/>
            <a:pathLst>
              <a:path w="571500" h="459739">
                <a:moveTo>
                  <a:pt x="0" y="0"/>
                </a:moveTo>
                <a:lnTo>
                  <a:pt x="571500" y="0"/>
                </a:lnTo>
                <a:lnTo>
                  <a:pt x="571500" y="459740"/>
                </a:lnTo>
                <a:lnTo>
                  <a:pt x="0" y="4597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5" name="object 195"/>
          <p:cNvSpPr txBox="1"/>
          <p:nvPr/>
        </p:nvSpPr>
        <p:spPr>
          <a:xfrm>
            <a:off x="762000" y="4823459"/>
            <a:ext cx="5715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CY</a:t>
            </a:r>
          </a:p>
        </p:txBody>
      </p:sp>
      <p:sp>
        <p:nvSpPr>
          <p:cNvPr id="196" name="object 196"/>
          <p:cNvSpPr/>
          <p:nvPr/>
        </p:nvSpPr>
        <p:spPr>
          <a:xfrm>
            <a:off x="1333500" y="4800600"/>
            <a:ext cx="571500" cy="459740"/>
          </a:xfrm>
          <a:custGeom>
            <a:avLst/>
            <a:gdLst/>
            <a:ahLst/>
            <a:cxnLst/>
            <a:rect l="l" t="t" r="r" b="b"/>
            <a:pathLst>
              <a:path w="571500" h="459739">
                <a:moveTo>
                  <a:pt x="0" y="0"/>
                </a:moveTo>
                <a:lnTo>
                  <a:pt x="571500" y="0"/>
                </a:lnTo>
                <a:lnTo>
                  <a:pt x="571500" y="459740"/>
                </a:lnTo>
                <a:lnTo>
                  <a:pt x="0" y="4597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7" name="object 197"/>
          <p:cNvSpPr txBox="1"/>
          <p:nvPr/>
        </p:nvSpPr>
        <p:spPr>
          <a:xfrm>
            <a:off x="1333500" y="4819650"/>
            <a:ext cx="57150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onstantia"/>
                <a:cs typeface="Constantia"/>
              </a:rPr>
              <a:t>1</a:t>
            </a:r>
          </a:p>
        </p:txBody>
      </p:sp>
      <p:sp>
        <p:nvSpPr>
          <p:cNvPr id="198" name="object 198"/>
          <p:cNvSpPr/>
          <p:nvPr/>
        </p:nvSpPr>
        <p:spPr>
          <a:xfrm>
            <a:off x="762000" y="5342890"/>
            <a:ext cx="571500" cy="448309"/>
          </a:xfrm>
          <a:custGeom>
            <a:avLst/>
            <a:gdLst/>
            <a:ahLst/>
            <a:cxnLst/>
            <a:rect l="l" t="t" r="r" b="b"/>
            <a:pathLst>
              <a:path w="571500" h="448310">
                <a:moveTo>
                  <a:pt x="0" y="448310"/>
                </a:moveTo>
                <a:lnTo>
                  <a:pt x="571500" y="448310"/>
                </a:lnTo>
                <a:lnTo>
                  <a:pt x="571500" y="0"/>
                </a:lnTo>
                <a:lnTo>
                  <a:pt x="0" y="0"/>
                </a:lnTo>
                <a:lnTo>
                  <a:pt x="0" y="44831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9" name="object 199"/>
          <p:cNvSpPr txBox="1"/>
          <p:nvPr/>
        </p:nvSpPr>
        <p:spPr>
          <a:xfrm>
            <a:off x="762000" y="5367020"/>
            <a:ext cx="5715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200" name="object 200"/>
          <p:cNvSpPr/>
          <p:nvPr/>
        </p:nvSpPr>
        <p:spPr>
          <a:xfrm>
            <a:off x="1333500" y="5342890"/>
            <a:ext cx="571500" cy="459740"/>
          </a:xfrm>
          <a:custGeom>
            <a:avLst/>
            <a:gdLst/>
            <a:ahLst/>
            <a:cxnLst/>
            <a:rect l="l" t="t" r="r" b="b"/>
            <a:pathLst>
              <a:path w="571500" h="459739">
                <a:moveTo>
                  <a:pt x="0" y="0"/>
                </a:moveTo>
                <a:lnTo>
                  <a:pt x="571500" y="0"/>
                </a:lnTo>
                <a:lnTo>
                  <a:pt x="571500" y="459740"/>
                </a:lnTo>
                <a:lnTo>
                  <a:pt x="0" y="4597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1" name="object 201"/>
          <p:cNvSpPr txBox="1"/>
          <p:nvPr/>
        </p:nvSpPr>
        <p:spPr>
          <a:xfrm>
            <a:off x="1333500" y="5344159"/>
            <a:ext cx="57150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06</a:t>
            </a:r>
          </a:p>
        </p:txBody>
      </p:sp>
      <p:sp>
        <p:nvSpPr>
          <p:cNvPr id="202" name="object 202"/>
          <p:cNvSpPr txBox="1"/>
          <p:nvPr/>
        </p:nvSpPr>
        <p:spPr>
          <a:xfrm>
            <a:off x="6477000" y="5356859"/>
            <a:ext cx="5715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203" name="object 203"/>
          <p:cNvSpPr/>
          <p:nvPr/>
        </p:nvSpPr>
        <p:spPr>
          <a:xfrm>
            <a:off x="7048500" y="5334000"/>
            <a:ext cx="571500" cy="459740"/>
          </a:xfrm>
          <a:custGeom>
            <a:avLst/>
            <a:gdLst/>
            <a:ahLst/>
            <a:cxnLst/>
            <a:rect l="l" t="t" r="r" b="b"/>
            <a:pathLst>
              <a:path w="571500" h="459739">
                <a:moveTo>
                  <a:pt x="0" y="0"/>
                </a:moveTo>
                <a:lnTo>
                  <a:pt x="571500" y="0"/>
                </a:lnTo>
                <a:lnTo>
                  <a:pt x="571500" y="459740"/>
                </a:lnTo>
                <a:lnTo>
                  <a:pt x="0" y="4597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4" name="object 204"/>
          <p:cNvSpPr/>
          <p:nvPr/>
        </p:nvSpPr>
        <p:spPr>
          <a:xfrm>
            <a:off x="76200" y="5791200"/>
            <a:ext cx="659130" cy="372110"/>
          </a:xfrm>
          <a:custGeom>
            <a:avLst/>
            <a:gdLst/>
            <a:ahLst/>
            <a:cxnLst/>
            <a:rect l="l" t="t" r="r" b="b"/>
            <a:pathLst>
              <a:path w="659130" h="372110">
                <a:moveTo>
                  <a:pt x="0" y="0"/>
                </a:moveTo>
                <a:lnTo>
                  <a:pt x="659130" y="0"/>
                </a:lnTo>
                <a:lnTo>
                  <a:pt x="65913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5" name="object 205"/>
          <p:cNvSpPr txBox="1"/>
          <p:nvPr/>
        </p:nvSpPr>
        <p:spPr>
          <a:xfrm>
            <a:off x="166370" y="5814059"/>
            <a:ext cx="2019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206" name="object 206"/>
          <p:cNvSpPr/>
          <p:nvPr/>
        </p:nvSpPr>
        <p:spPr>
          <a:xfrm>
            <a:off x="735330" y="5791200"/>
            <a:ext cx="659130" cy="372110"/>
          </a:xfrm>
          <a:custGeom>
            <a:avLst/>
            <a:gdLst/>
            <a:ahLst/>
            <a:cxnLst/>
            <a:rect l="l" t="t" r="r" b="b"/>
            <a:pathLst>
              <a:path w="659130" h="372110">
                <a:moveTo>
                  <a:pt x="0" y="0"/>
                </a:moveTo>
                <a:lnTo>
                  <a:pt x="659130" y="0"/>
                </a:lnTo>
                <a:lnTo>
                  <a:pt x="65913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7" name="object 207"/>
          <p:cNvSpPr txBox="1"/>
          <p:nvPr/>
        </p:nvSpPr>
        <p:spPr>
          <a:xfrm>
            <a:off x="825500" y="5814059"/>
            <a:ext cx="25527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2</a:t>
            </a:r>
            <a:r>
              <a:rPr sz="1200" b="1" dirty="0">
                <a:latin typeface="Constantia"/>
                <a:cs typeface="Constantia"/>
              </a:rPr>
              <a:t>0</a:t>
            </a:r>
          </a:p>
        </p:txBody>
      </p:sp>
      <p:sp>
        <p:nvSpPr>
          <p:cNvPr id="208" name="object 208"/>
          <p:cNvSpPr/>
          <p:nvPr/>
        </p:nvSpPr>
        <p:spPr>
          <a:xfrm>
            <a:off x="1394460" y="5791200"/>
            <a:ext cx="593090" cy="372110"/>
          </a:xfrm>
          <a:custGeom>
            <a:avLst/>
            <a:gdLst/>
            <a:ahLst/>
            <a:cxnLst/>
            <a:rect l="l" t="t" r="r" b="b"/>
            <a:pathLst>
              <a:path w="593089" h="372110">
                <a:moveTo>
                  <a:pt x="0" y="0"/>
                </a:moveTo>
                <a:lnTo>
                  <a:pt x="593090" y="0"/>
                </a:lnTo>
                <a:lnTo>
                  <a:pt x="59309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9" name="object 209"/>
          <p:cNvSpPr txBox="1"/>
          <p:nvPr/>
        </p:nvSpPr>
        <p:spPr>
          <a:xfrm>
            <a:off x="1483360" y="5814059"/>
            <a:ext cx="1447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210" name="object 210"/>
          <p:cNvSpPr/>
          <p:nvPr/>
        </p:nvSpPr>
        <p:spPr>
          <a:xfrm>
            <a:off x="1987550" y="5791200"/>
            <a:ext cx="527050" cy="372110"/>
          </a:xfrm>
          <a:custGeom>
            <a:avLst/>
            <a:gdLst/>
            <a:ahLst/>
            <a:cxnLst/>
            <a:rect l="l" t="t" r="r" b="b"/>
            <a:pathLst>
              <a:path w="527050" h="372110">
                <a:moveTo>
                  <a:pt x="0" y="0"/>
                </a:moveTo>
                <a:lnTo>
                  <a:pt x="527050" y="0"/>
                </a:lnTo>
                <a:lnTo>
                  <a:pt x="52705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1" name="object 211"/>
          <p:cNvSpPr txBox="1"/>
          <p:nvPr/>
        </p:nvSpPr>
        <p:spPr>
          <a:xfrm>
            <a:off x="2077720" y="5814059"/>
            <a:ext cx="2514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212" name="object 212"/>
          <p:cNvSpPr/>
          <p:nvPr/>
        </p:nvSpPr>
        <p:spPr>
          <a:xfrm>
            <a:off x="6019800" y="5915659"/>
            <a:ext cx="637540" cy="370840"/>
          </a:xfrm>
          <a:custGeom>
            <a:avLst/>
            <a:gdLst/>
            <a:ahLst/>
            <a:cxnLst/>
            <a:rect l="l" t="t" r="r" b="b"/>
            <a:pathLst>
              <a:path w="637540" h="370839">
                <a:moveTo>
                  <a:pt x="0" y="0"/>
                </a:moveTo>
                <a:lnTo>
                  <a:pt x="637540" y="0"/>
                </a:lnTo>
                <a:lnTo>
                  <a:pt x="63754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3" name="object 213"/>
          <p:cNvSpPr txBox="1"/>
          <p:nvPr/>
        </p:nvSpPr>
        <p:spPr>
          <a:xfrm>
            <a:off x="6097270" y="5938520"/>
            <a:ext cx="214629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214" name="object 214"/>
          <p:cNvSpPr/>
          <p:nvPr/>
        </p:nvSpPr>
        <p:spPr>
          <a:xfrm>
            <a:off x="6657340" y="5915659"/>
            <a:ext cx="638810" cy="370840"/>
          </a:xfrm>
          <a:custGeom>
            <a:avLst/>
            <a:gdLst/>
            <a:ahLst/>
            <a:cxnLst/>
            <a:rect l="l" t="t" r="r" b="b"/>
            <a:pathLst>
              <a:path w="638809" h="370839">
                <a:moveTo>
                  <a:pt x="0" y="0"/>
                </a:moveTo>
                <a:lnTo>
                  <a:pt x="638809" y="0"/>
                </a:lnTo>
                <a:lnTo>
                  <a:pt x="638809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5" name="object 215"/>
          <p:cNvSpPr/>
          <p:nvPr/>
        </p:nvSpPr>
        <p:spPr>
          <a:xfrm>
            <a:off x="7296150" y="5915659"/>
            <a:ext cx="574040" cy="370840"/>
          </a:xfrm>
          <a:custGeom>
            <a:avLst/>
            <a:gdLst/>
            <a:ahLst/>
            <a:cxnLst/>
            <a:rect l="l" t="t" r="r" b="b"/>
            <a:pathLst>
              <a:path w="574040" h="370839">
                <a:moveTo>
                  <a:pt x="0" y="0"/>
                </a:moveTo>
                <a:lnTo>
                  <a:pt x="574040" y="0"/>
                </a:lnTo>
                <a:lnTo>
                  <a:pt x="57404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6" name="object 216"/>
          <p:cNvSpPr txBox="1"/>
          <p:nvPr/>
        </p:nvSpPr>
        <p:spPr>
          <a:xfrm>
            <a:off x="6734809" y="5487670"/>
            <a:ext cx="885190" cy="683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03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870"/>
              </a:spcBef>
              <a:tabLst>
                <a:tab pos="650875" algn="l"/>
              </a:tabLst>
            </a:pPr>
            <a:r>
              <a:rPr sz="1200" b="1" dirty="0">
                <a:latin typeface="Constantia"/>
                <a:cs typeface="Constantia"/>
              </a:rPr>
              <a:t>20	L</a:t>
            </a:r>
          </a:p>
        </p:txBody>
      </p:sp>
      <p:sp>
        <p:nvSpPr>
          <p:cNvPr id="217" name="object 217"/>
          <p:cNvSpPr/>
          <p:nvPr/>
        </p:nvSpPr>
        <p:spPr>
          <a:xfrm>
            <a:off x="7870190" y="5915659"/>
            <a:ext cx="511809" cy="370840"/>
          </a:xfrm>
          <a:custGeom>
            <a:avLst/>
            <a:gdLst/>
            <a:ahLst/>
            <a:cxnLst/>
            <a:rect l="l" t="t" r="r" b="b"/>
            <a:pathLst>
              <a:path w="511809" h="370839">
                <a:moveTo>
                  <a:pt x="0" y="0"/>
                </a:moveTo>
                <a:lnTo>
                  <a:pt x="511809" y="0"/>
                </a:lnTo>
                <a:lnTo>
                  <a:pt x="511809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8" name="object 218"/>
          <p:cNvSpPr txBox="1"/>
          <p:nvPr/>
        </p:nvSpPr>
        <p:spPr>
          <a:xfrm>
            <a:off x="7947659" y="5938520"/>
            <a:ext cx="2641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219" name="object 219"/>
          <p:cNvSpPr txBox="1"/>
          <p:nvPr/>
        </p:nvSpPr>
        <p:spPr>
          <a:xfrm>
            <a:off x="3806190" y="5139690"/>
            <a:ext cx="112077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SBB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220" name="object 220"/>
          <p:cNvSpPr txBox="1"/>
          <p:nvPr/>
        </p:nvSpPr>
        <p:spPr>
          <a:xfrm>
            <a:off x="3806190" y="5627370"/>
            <a:ext cx="175006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CY</a:t>
            </a:r>
          </a:p>
        </p:txBody>
      </p:sp>
      <p:sp>
        <p:nvSpPr>
          <p:cNvPr id="221" name="object 221"/>
          <p:cNvSpPr txBox="1"/>
          <p:nvPr/>
        </p:nvSpPr>
        <p:spPr>
          <a:xfrm>
            <a:off x="6173470" y="4083050"/>
            <a:ext cx="235394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222" name="object 222"/>
          <p:cNvSpPr txBox="1"/>
          <p:nvPr/>
        </p:nvSpPr>
        <p:spPr>
          <a:xfrm>
            <a:off x="1078230" y="4083050"/>
            <a:ext cx="254571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223" name="object 223"/>
          <p:cNvSpPr/>
          <p:nvPr/>
        </p:nvSpPr>
        <p:spPr>
          <a:xfrm>
            <a:off x="2743200" y="4724400"/>
            <a:ext cx="609600" cy="481330"/>
          </a:xfrm>
          <a:custGeom>
            <a:avLst/>
            <a:gdLst/>
            <a:ahLst/>
            <a:cxnLst/>
            <a:rect l="l" t="t" r="r" b="b"/>
            <a:pathLst>
              <a:path w="609600" h="481329">
                <a:moveTo>
                  <a:pt x="0" y="0"/>
                </a:moveTo>
                <a:lnTo>
                  <a:pt x="609600" y="0"/>
                </a:lnTo>
                <a:lnTo>
                  <a:pt x="609600" y="481330"/>
                </a:lnTo>
                <a:lnTo>
                  <a:pt x="0" y="48133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4" name="object 224"/>
          <p:cNvSpPr/>
          <p:nvPr/>
        </p:nvSpPr>
        <p:spPr>
          <a:xfrm>
            <a:off x="2743200" y="5205729"/>
            <a:ext cx="609600" cy="520700"/>
          </a:xfrm>
          <a:custGeom>
            <a:avLst/>
            <a:gdLst/>
            <a:ahLst/>
            <a:cxnLst/>
            <a:rect l="l" t="t" r="r" b="b"/>
            <a:pathLst>
              <a:path w="609600" h="520700">
                <a:moveTo>
                  <a:pt x="0" y="0"/>
                </a:moveTo>
                <a:lnTo>
                  <a:pt x="609600" y="0"/>
                </a:lnTo>
                <a:lnTo>
                  <a:pt x="6096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5" name="object 225"/>
          <p:cNvSpPr txBox="1"/>
          <p:nvPr/>
        </p:nvSpPr>
        <p:spPr>
          <a:xfrm>
            <a:off x="2743200" y="5200650"/>
            <a:ext cx="60960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02</a:t>
            </a:r>
          </a:p>
        </p:txBody>
      </p:sp>
      <p:sp>
        <p:nvSpPr>
          <p:cNvPr id="226" name="object 226"/>
          <p:cNvSpPr/>
          <p:nvPr/>
        </p:nvSpPr>
        <p:spPr>
          <a:xfrm>
            <a:off x="2743200" y="5726429"/>
            <a:ext cx="609600" cy="480059"/>
          </a:xfrm>
          <a:custGeom>
            <a:avLst/>
            <a:gdLst/>
            <a:ahLst/>
            <a:cxnLst/>
            <a:rect l="l" t="t" r="r" b="b"/>
            <a:pathLst>
              <a:path w="609600" h="480060">
                <a:moveTo>
                  <a:pt x="0" y="0"/>
                </a:moveTo>
                <a:lnTo>
                  <a:pt x="609600" y="0"/>
                </a:lnTo>
                <a:lnTo>
                  <a:pt x="609600" y="480060"/>
                </a:lnTo>
                <a:lnTo>
                  <a:pt x="0" y="48006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7" name="object 227"/>
          <p:cNvSpPr/>
          <p:nvPr/>
        </p:nvSpPr>
        <p:spPr>
          <a:xfrm>
            <a:off x="8458200" y="4724400"/>
            <a:ext cx="609600" cy="482600"/>
          </a:xfrm>
          <a:custGeom>
            <a:avLst/>
            <a:gdLst/>
            <a:ahLst/>
            <a:cxnLst/>
            <a:rect l="l" t="t" r="r" b="b"/>
            <a:pathLst>
              <a:path w="609600" h="482600">
                <a:moveTo>
                  <a:pt x="0" y="0"/>
                </a:moveTo>
                <a:lnTo>
                  <a:pt x="609600" y="0"/>
                </a:lnTo>
                <a:lnTo>
                  <a:pt x="609600" y="482600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8" name="object 228"/>
          <p:cNvSpPr/>
          <p:nvPr/>
        </p:nvSpPr>
        <p:spPr>
          <a:xfrm>
            <a:off x="8458200" y="5207000"/>
            <a:ext cx="609600" cy="482600"/>
          </a:xfrm>
          <a:custGeom>
            <a:avLst/>
            <a:gdLst/>
            <a:ahLst/>
            <a:cxnLst/>
            <a:rect l="l" t="t" r="r" b="b"/>
            <a:pathLst>
              <a:path w="609600" h="482600">
                <a:moveTo>
                  <a:pt x="0" y="0"/>
                </a:moveTo>
                <a:lnTo>
                  <a:pt x="609600" y="0"/>
                </a:lnTo>
                <a:lnTo>
                  <a:pt x="609600" y="482600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9" name="object 229"/>
          <p:cNvSpPr txBox="1"/>
          <p:nvPr/>
        </p:nvSpPr>
        <p:spPr>
          <a:xfrm>
            <a:off x="8535669" y="5229859"/>
            <a:ext cx="26860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02</a:t>
            </a:r>
          </a:p>
        </p:txBody>
      </p:sp>
      <p:sp>
        <p:nvSpPr>
          <p:cNvPr id="230" name="object 230"/>
          <p:cNvSpPr/>
          <p:nvPr/>
        </p:nvSpPr>
        <p:spPr>
          <a:xfrm>
            <a:off x="8458200" y="5689600"/>
            <a:ext cx="609600" cy="482600"/>
          </a:xfrm>
          <a:custGeom>
            <a:avLst/>
            <a:gdLst/>
            <a:ahLst/>
            <a:cxnLst/>
            <a:rect l="l" t="t" r="r" b="b"/>
            <a:pathLst>
              <a:path w="609600" h="482600">
                <a:moveTo>
                  <a:pt x="0" y="0"/>
                </a:moveTo>
                <a:lnTo>
                  <a:pt x="609600" y="0"/>
                </a:lnTo>
                <a:lnTo>
                  <a:pt x="609600" y="482600"/>
                </a:lnTo>
                <a:lnTo>
                  <a:pt x="0" y="4826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1" name="object 231"/>
          <p:cNvSpPr txBox="1"/>
          <p:nvPr/>
        </p:nvSpPr>
        <p:spPr>
          <a:xfrm>
            <a:off x="1982470" y="5273040"/>
            <a:ext cx="64008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205</a:t>
            </a:r>
            <a:r>
              <a:rPr sz="1400" b="1" spc="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32" name="object 232"/>
          <p:cNvSpPr txBox="1"/>
          <p:nvPr/>
        </p:nvSpPr>
        <p:spPr>
          <a:xfrm>
            <a:off x="7697469" y="5273040"/>
            <a:ext cx="70294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2050H</a:t>
            </a:r>
          </a:p>
        </p:txBody>
      </p:sp>
      <p:sp>
        <p:nvSpPr>
          <p:cNvPr id="233" name="object 233"/>
          <p:cNvSpPr txBox="1"/>
          <p:nvPr/>
        </p:nvSpPr>
        <p:spPr>
          <a:xfrm>
            <a:off x="6149340" y="2689859"/>
            <a:ext cx="1622425" cy="726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">
              <a:lnSpc>
                <a:spcPct val="100000"/>
              </a:lnSpc>
              <a:spcBef>
                <a:spcPts val="100"/>
              </a:spcBef>
              <a:tabLst>
                <a:tab pos="1179195" algn="l"/>
              </a:tabLst>
            </a:pPr>
            <a:r>
              <a:rPr sz="1200" b="1" dirty="0">
                <a:latin typeface="Constantia"/>
                <a:cs typeface="Constantia"/>
              </a:rPr>
              <a:t>H	L</a:t>
            </a:r>
            <a:endParaRPr sz="1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latin typeface="Times New Roman"/>
                <a:cs typeface="Times New Roman"/>
              </a:rPr>
              <a:t>08-</a:t>
            </a:r>
            <a:r>
              <a:rPr sz="1600" b="1" spc="5" dirty="0">
                <a:latin typeface="Times New Roman"/>
                <a:cs typeface="Times New Roman"/>
              </a:rPr>
              <a:t>0</a:t>
            </a:r>
            <a:r>
              <a:rPr sz="1600" b="1" spc="-10" dirty="0">
                <a:latin typeface="Times New Roman"/>
                <a:cs typeface="Times New Roman"/>
              </a:rPr>
              <a:t>5</a:t>
            </a:r>
            <a:r>
              <a:rPr sz="1600" b="1" spc="5" dirty="0">
                <a:latin typeface="Times New Roman"/>
                <a:cs typeface="Times New Roman"/>
              </a:rPr>
              <a:t>-</a:t>
            </a:r>
            <a:r>
              <a:rPr sz="1600" b="1" dirty="0">
                <a:latin typeface="Times New Roman"/>
                <a:cs typeface="Times New Roman"/>
              </a:rPr>
              <a:t>01=02</a:t>
            </a:r>
          </a:p>
        </p:txBody>
      </p:sp>
      <p:sp>
        <p:nvSpPr>
          <p:cNvPr id="234" name="object 234"/>
          <p:cNvSpPr txBox="1"/>
          <p:nvPr/>
        </p:nvSpPr>
        <p:spPr>
          <a:xfrm>
            <a:off x="6301740" y="6358890"/>
            <a:ext cx="147066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06-02</a:t>
            </a:r>
            <a:r>
              <a:rPr sz="1600" b="1" spc="5" dirty="0">
                <a:latin typeface="Times New Roman"/>
                <a:cs typeface="Times New Roman"/>
              </a:rPr>
              <a:t>-</a:t>
            </a:r>
            <a:r>
              <a:rPr sz="1600" b="1" dirty="0">
                <a:latin typeface="Times New Roman"/>
                <a:cs typeface="Times New Roman"/>
              </a:rPr>
              <a:t>1=03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6130" y="1143000"/>
          <a:ext cx="8072754" cy="16852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411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3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21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0410">
                <a:tc>
                  <a:txBody>
                    <a:bodyPr/>
                    <a:lstStyle/>
                    <a:p>
                      <a:pPr marL="12509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019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4572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SUI</a:t>
                      </a: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041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8-bit</a:t>
                      </a:r>
                      <a:r>
                        <a:rPr sz="24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data</a:t>
                      </a: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32080" marR="985520">
                        <a:lnSpc>
                          <a:spcPts val="3250"/>
                        </a:lnSpc>
                        <a:spcBef>
                          <a:spcPts val="36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Subtract immediate from  accumulator</a:t>
                      </a:r>
                    </a:p>
                  </a:txBody>
                  <a:tcPr marL="0" marR="0" marT="45719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46120"/>
            <a:ext cx="7936865" cy="291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477520" indent="-273050">
              <a:lnSpc>
                <a:spcPct val="100000"/>
              </a:lnSpc>
              <a:spcBef>
                <a:spcPts val="100"/>
              </a:spcBef>
            </a:pPr>
            <a:r>
              <a:rPr sz="3675" spc="622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8-bit </a:t>
            </a:r>
            <a:r>
              <a:rPr sz="2600" spc="-5" dirty="0">
                <a:latin typeface="Gill Sans MT"/>
                <a:cs typeface="Gill Sans MT"/>
              </a:rPr>
              <a:t>data </a:t>
            </a:r>
            <a:r>
              <a:rPr sz="2600" dirty="0">
                <a:latin typeface="Gill Sans MT"/>
                <a:cs typeface="Gill Sans MT"/>
              </a:rPr>
              <a:t>is </a:t>
            </a:r>
            <a:r>
              <a:rPr sz="2600" spc="-5" dirty="0">
                <a:latin typeface="Gill Sans MT"/>
                <a:cs typeface="Gill Sans MT"/>
              </a:rPr>
              <a:t>subtracted </a:t>
            </a:r>
            <a:r>
              <a:rPr sz="2600" dirty="0">
                <a:latin typeface="Gill Sans MT"/>
                <a:cs typeface="Gill Sans MT"/>
              </a:rPr>
              <a:t>from </a:t>
            </a:r>
            <a:r>
              <a:rPr sz="2600" spc="-5" dirty="0">
                <a:latin typeface="Gill Sans MT"/>
                <a:cs typeface="Gill Sans MT"/>
              </a:rPr>
              <a:t>the contents </a:t>
            </a:r>
            <a:r>
              <a:rPr sz="2600" dirty="0">
                <a:latin typeface="Gill Sans MT"/>
                <a:cs typeface="Gill Sans MT"/>
              </a:rPr>
              <a:t>of</a:t>
            </a:r>
            <a:r>
              <a:rPr sz="2600" spc="-390" dirty="0">
                <a:latin typeface="Gill Sans MT"/>
                <a:cs typeface="Gill Sans MT"/>
              </a:rPr>
              <a:t> </a:t>
            </a:r>
            <a:r>
              <a:rPr sz="2600" spc="-530" dirty="0">
                <a:latin typeface="Gill Sans MT"/>
                <a:cs typeface="Gill Sans MT"/>
              </a:rPr>
              <a:t>the  </a:t>
            </a:r>
            <a:r>
              <a:rPr sz="2600" spc="-5" dirty="0">
                <a:latin typeface="Gill Sans MT"/>
                <a:cs typeface="Gill Sans MT"/>
              </a:rPr>
              <a:t>accumulator.</a:t>
            </a:r>
            <a:endParaRPr sz="26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2400"/>
              </a:spcBef>
            </a:pPr>
            <a:r>
              <a:rPr sz="3675" spc="622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result is stored </a:t>
            </a:r>
            <a:r>
              <a:rPr sz="2600" spc="-5" dirty="0">
                <a:latin typeface="Gill Sans MT"/>
                <a:cs typeface="Gill Sans MT"/>
              </a:rPr>
              <a:t>in</a:t>
            </a:r>
            <a:r>
              <a:rPr sz="2600" spc="-44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accumulator.</a:t>
            </a:r>
            <a:endParaRPr sz="26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2390"/>
              </a:spcBef>
            </a:pPr>
            <a:r>
              <a:rPr sz="3675" spc="622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Gill Sans MT"/>
                <a:cs typeface="Gill Sans MT"/>
              </a:rPr>
              <a:t>All </a:t>
            </a:r>
            <a:r>
              <a:rPr sz="2600" dirty="0">
                <a:latin typeface="Gill Sans MT"/>
                <a:cs typeface="Gill Sans MT"/>
              </a:rPr>
              <a:t>flags are </a:t>
            </a:r>
            <a:r>
              <a:rPr sz="2600" spc="-5" dirty="0">
                <a:latin typeface="Gill Sans MT"/>
                <a:cs typeface="Gill Sans MT"/>
              </a:rPr>
              <a:t>modified to reflect </a:t>
            </a:r>
            <a:r>
              <a:rPr sz="2600" dirty="0">
                <a:latin typeface="Gill Sans MT"/>
                <a:cs typeface="Gill Sans MT"/>
              </a:rPr>
              <a:t>the result of</a:t>
            </a:r>
            <a:r>
              <a:rPr sz="2600" spc="-430" dirty="0">
                <a:latin typeface="Gill Sans MT"/>
                <a:cs typeface="Gill Sans MT"/>
              </a:rPr>
              <a:t> </a:t>
            </a:r>
            <a:r>
              <a:rPr sz="2600" spc="-110" dirty="0">
                <a:latin typeface="Gill Sans MT"/>
                <a:cs typeface="Gill Sans MT"/>
              </a:rPr>
              <a:t>subtraction.</a:t>
            </a:r>
            <a:endParaRPr sz="26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2400"/>
              </a:spcBef>
            </a:pPr>
            <a:r>
              <a:rPr sz="3675" spc="270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Gill Sans MT"/>
                <a:cs typeface="Gill Sans MT"/>
              </a:rPr>
              <a:t>Example: </a:t>
            </a:r>
            <a:r>
              <a:rPr sz="2600" dirty="0">
                <a:latin typeface="Gill Sans MT"/>
                <a:cs typeface="Gill Sans MT"/>
              </a:rPr>
              <a:t>SUI</a:t>
            </a:r>
            <a:r>
              <a:rPr sz="2600" spc="-175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05</a:t>
            </a:r>
            <a:r>
              <a:rPr sz="1400" dirty="0">
                <a:latin typeface="Gill Sans MT"/>
                <a:cs typeface="Gill Sans MT"/>
              </a:rPr>
              <a:t>H</a:t>
            </a:r>
            <a:endParaRPr sz="1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970" y="53340"/>
            <a:ext cx="1346200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SUI</a:t>
            </a:r>
            <a:endParaRPr sz="39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 txBox="1"/>
          <p:nvPr/>
        </p:nvSpPr>
        <p:spPr>
          <a:xfrm>
            <a:off x="1143000" y="3970020"/>
            <a:ext cx="76200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46" name="object 146"/>
          <p:cNvSpPr/>
          <p:nvPr/>
        </p:nvSpPr>
        <p:spPr>
          <a:xfrm>
            <a:off x="1905000" y="3962400"/>
            <a:ext cx="762000" cy="981710"/>
          </a:xfrm>
          <a:custGeom>
            <a:avLst/>
            <a:gdLst/>
            <a:ahLst/>
            <a:cxnLst/>
            <a:rect l="l" t="t" r="r" b="b"/>
            <a:pathLst>
              <a:path w="762000" h="981710">
                <a:moveTo>
                  <a:pt x="0" y="0"/>
                </a:moveTo>
                <a:lnTo>
                  <a:pt x="762000" y="0"/>
                </a:lnTo>
                <a:lnTo>
                  <a:pt x="762000" y="981710"/>
                </a:lnTo>
                <a:lnTo>
                  <a:pt x="0" y="98171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7" name="object 147"/>
          <p:cNvSpPr txBox="1"/>
          <p:nvPr/>
        </p:nvSpPr>
        <p:spPr>
          <a:xfrm>
            <a:off x="1905000" y="3940809"/>
            <a:ext cx="76200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imes New Roman"/>
                <a:cs typeface="Times New Roman"/>
              </a:rPr>
              <a:t>08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6151879" y="2484120"/>
            <a:ext cx="273939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9" name="object 149"/>
          <p:cNvSpPr txBox="1"/>
          <p:nvPr/>
        </p:nvSpPr>
        <p:spPr>
          <a:xfrm>
            <a:off x="1051560" y="2482850"/>
            <a:ext cx="254444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0" name="object 150"/>
          <p:cNvSpPr txBox="1"/>
          <p:nvPr/>
        </p:nvSpPr>
        <p:spPr>
          <a:xfrm>
            <a:off x="3354070" y="4225290"/>
            <a:ext cx="253047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SUI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05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-DA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T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A(8)</a:t>
            </a:r>
          </a:p>
        </p:txBody>
      </p:sp>
      <p:sp>
        <p:nvSpPr>
          <p:cNvPr id="151" name="object 151"/>
          <p:cNvSpPr txBox="1"/>
          <p:nvPr/>
        </p:nvSpPr>
        <p:spPr>
          <a:xfrm>
            <a:off x="6286500" y="4079240"/>
            <a:ext cx="76200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52" name="object 152"/>
          <p:cNvSpPr/>
          <p:nvPr/>
        </p:nvSpPr>
        <p:spPr>
          <a:xfrm>
            <a:off x="7048500" y="4071620"/>
            <a:ext cx="762000" cy="981710"/>
          </a:xfrm>
          <a:custGeom>
            <a:avLst/>
            <a:gdLst/>
            <a:ahLst/>
            <a:cxnLst/>
            <a:rect l="l" t="t" r="r" b="b"/>
            <a:pathLst>
              <a:path w="762000" h="981710">
                <a:moveTo>
                  <a:pt x="0" y="0"/>
                </a:moveTo>
                <a:lnTo>
                  <a:pt x="762000" y="0"/>
                </a:lnTo>
                <a:lnTo>
                  <a:pt x="762000" y="981709"/>
                </a:lnTo>
                <a:lnTo>
                  <a:pt x="0" y="98170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object 153"/>
          <p:cNvSpPr txBox="1"/>
          <p:nvPr/>
        </p:nvSpPr>
        <p:spPr>
          <a:xfrm>
            <a:off x="7048500" y="4050029"/>
            <a:ext cx="76200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latin typeface="Times New Roman"/>
                <a:cs typeface="Times New Roman"/>
              </a:rPr>
              <a:t>03</a:t>
            </a:r>
          </a:p>
        </p:txBody>
      </p:sp>
      <p:sp>
        <p:nvSpPr>
          <p:cNvPr id="154" name="object 154"/>
          <p:cNvSpPr txBox="1"/>
          <p:nvPr/>
        </p:nvSpPr>
        <p:spPr>
          <a:xfrm>
            <a:off x="6078220" y="5891529"/>
            <a:ext cx="121539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08-05=03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2619" y="999489"/>
            <a:ext cx="1606550" cy="519430"/>
          </a:xfrm>
          <a:custGeom>
            <a:avLst/>
            <a:gdLst/>
            <a:ahLst/>
            <a:cxnLst/>
            <a:rect l="l" t="t" r="r" b="b"/>
            <a:pathLst>
              <a:path w="1606550" h="519430">
                <a:moveTo>
                  <a:pt x="0" y="0"/>
                </a:moveTo>
                <a:lnTo>
                  <a:pt x="1606550" y="0"/>
                </a:lnTo>
                <a:lnTo>
                  <a:pt x="1606550" y="519430"/>
                </a:lnTo>
                <a:lnTo>
                  <a:pt x="0" y="51943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91209" y="1008379"/>
            <a:ext cx="132334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b="1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od</a:t>
            </a:r>
            <a:r>
              <a:rPr sz="2800" b="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9170" y="999489"/>
            <a:ext cx="1885950" cy="519430"/>
          </a:xfrm>
          <a:custGeom>
            <a:avLst/>
            <a:gdLst/>
            <a:ahLst/>
            <a:cxnLst/>
            <a:rect l="l" t="t" r="r" b="b"/>
            <a:pathLst>
              <a:path w="1885950" h="519430">
                <a:moveTo>
                  <a:pt x="0" y="0"/>
                </a:moveTo>
                <a:lnTo>
                  <a:pt x="1885950" y="0"/>
                </a:lnTo>
                <a:lnTo>
                  <a:pt x="1885950" y="519430"/>
                </a:lnTo>
                <a:lnTo>
                  <a:pt x="0" y="51943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453639" y="1008379"/>
            <a:ext cx="148971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b="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  <a:r>
              <a:rPr sz="2800" b="1" spc="-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800" b="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800" b="1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135120" y="999489"/>
            <a:ext cx="4799330" cy="519430"/>
          </a:xfrm>
          <a:custGeom>
            <a:avLst/>
            <a:gdLst/>
            <a:ahLst/>
            <a:cxnLst/>
            <a:rect l="l" t="t" r="r" b="b"/>
            <a:pathLst>
              <a:path w="4799330" h="519430">
                <a:moveTo>
                  <a:pt x="0" y="0"/>
                </a:moveTo>
                <a:lnTo>
                  <a:pt x="4799330" y="0"/>
                </a:lnTo>
                <a:lnTo>
                  <a:pt x="4799330" y="519430"/>
                </a:lnTo>
                <a:lnTo>
                  <a:pt x="0" y="51943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568950" y="1008379"/>
            <a:ext cx="194373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FF"/>
                </a:solidFill>
                <a:latin typeface="Gill Sans MT"/>
                <a:cs typeface="Gill Sans MT"/>
              </a:rPr>
              <a:t>De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s</a:t>
            </a:r>
            <a:r>
              <a:rPr sz="2800" b="1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800" b="1" spc="-10" dirty="0">
                <a:solidFill>
                  <a:srgbClr val="FFFFFF"/>
                </a:solidFill>
                <a:latin typeface="Gill Sans MT"/>
                <a:cs typeface="Gill Sans MT"/>
              </a:rPr>
              <a:t>ri</a:t>
            </a:r>
            <a:r>
              <a:rPr sz="2800" b="1" spc="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800" b="1" spc="-5" dirty="0">
                <a:solidFill>
                  <a:srgbClr val="FFFFFF"/>
                </a:solidFill>
                <a:latin typeface="Gill Sans MT"/>
                <a:cs typeface="Gill Sans MT"/>
              </a:rPr>
              <a:t>ti</a:t>
            </a:r>
            <a:r>
              <a:rPr sz="2800" b="1" spc="-10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800" b="1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2619" y="1518919"/>
            <a:ext cx="1606550" cy="944880"/>
          </a:xfrm>
          <a:custGeom>
            <a:avLst/>
            <a:gdLst/>
            <a:ahLst/>
            <a:cxnLst/>
            <a:rect l="l" t="t" r="r" b="b"/>
            <a:pathLst>
              <a:path w="1606550" h="944880">
                <a:moveTo>
                  <a:pt x="0" y="0"/>
                </a:moveTo>
                <a:lnTo>
                  <a:pt x="1606550" y="0"/>
                </a:lnTo>
                <a:lnTo>
                  <a:pt x="1606550" y="944879"/>
                </a:lnTo>
                <a:lnTo>
                  <a:pt x="0" y="94487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726440" y="1518920"/>
            <a:ext cx="119634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600" spc="-10" dirty="0">
                <a:latin typeface="Gill Sans MT"/>
                <a:cs typeface="Gill Sans MT"/>
              </a:rPr>
              <a:t>S</a:t>
            </a:r>
            <a:r>
              <a:rPr sz="3600" dirty="0">
                <a:latin typeface="Gill Sans MT"/>
                <a:cs typeface="Gill Sans MT"/>
              </a:rPr>
              <a:t>BI</a:t>
            </a:r>
            <a:endParaRPr sz="3600">
              <a:latin typeface="Gill Sans MT"/>
              <a:cs typeface="Gill Sans MT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49170" y="1518919"/>
            <a:ext cx="1885950" cy="944880"/>
          </a:xfrm>
          <a:custGeom>
            <a:avLst/>
            <a:gdLst/>
            <a:ahLst/>
            <a:cxnLst/>
            <a:rect l="l" t="t" r="r" b="b"/>
            <a:pathLst>
              <a:path w="1885950" h="944880">
                <a:moveTo>
                  <a:pt x="0" y="0"/>
                </a:moveTo>
                <a:lnTo>
                  <a:pt x="1885950" y="0"/>
                </a:lnTo>
                <a:lnTo>
                  <a:pt x="1885950" y="944879"/>
                </a:lnTo>
                <a:lnTo>
                  <a:pt x="0" y="94487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32989" y="1526540"/>
            <a:ext cx="138176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800" spc="-5" dirty="0">
                <a:latin typeface="Gill Sans MT"/>
                <a:cs typeface="Gill Sans MT"/>
              </a:rPr>
              <a:t>8-bit</a:t>
            </a:r>
            <a:r>
              <a:rPr sz="2800" spc="-8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data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35120" y="1518919"/>
            <a:ext cx="4799330" cy="944880"/>
          </a:xfrm>
          <a:custGeom>
            <a:avLst/>
            <a:gdLst/>
            <a:ahLst/>
            <a:cxnLst/>
            <a:rect l="l" t="t" r="r" b="b"/>
            <a:pathLst>
              <a:path w="4799330" h="944880">
                <a:moveTo>
                  <a:pt x="0" y="0"/>
                </a:moveTo>
                <a:lnTo>
                  <a:pt x="4799330" y="0"/>
                </a:lnTo>
                <a:lnTo>
                  <a:pt x="4799330" y="944879"/>
                </a:lnTo>
                <a:lnTo>
                  <a:pt x="0" y="94487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218940" y="1526540"/>
            <a:ext cx="3721735" cy="86614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R="5080">
              <a:lnSpc>
                <a:spcPts val="3260"/>
              </a:lnSpc>
              <a:spcBef>
                <a:spcPts val="290"/>
              </a:spcBef>
            </a:pPr>
            <a:r>
              <a:rPr sz="2800" spc="-5" dirty="0">
                <a:latin typeface="Gill Sans MT"/>
                <a:cs typeface="Gill Sans MT"/>
              </a:rPr>
              <a:t>Subtract immediate from  accumulator with</a:t>
            </a:r>
            <a:r>
              <a:rPr sz="2800" spc="-70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borrow</a:t>
            </a:r>
            <a:endParaRPr sz="28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09269" y="3246120"/>
            <a:ext cx="7936865" cy="29197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974090" indent="-273050">
              <a:lnSpc>
                <a:spcPct val="100000"/>
              </a:lnSpc>
              <a:spcBef>
                <a:spcPts val="100"/>
              </a:spcBef>
            </a:pPr>
            <a:r>
              <a:rPr sz="3675" spc="622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8-bit </a:t>
            </a:r>
            <a:r>
              <a:rPr sz="2600" spc="-5" dirty="0">
                <a:latin typeface="Gill Sans MT"/>
                <a:cs typeface="Gill Sans MT"/>
              </a:rPr>
              <a:t>data </a:t>
            </a:r>
            <a:r>
              <a:rPr sz="2600" dirty="0">
                <a:latin typeface="Gill Sans MT"/>
                <a:cs typeface="Gill Sans MT"/>
              </a:rPr>
              <a:t>and </a:t>
            </a:r>
            <a:r>
              <a:rPr sz="2600" spc="-5" dirty="0">
                <a:latin typeface="Gill Sans MT"/>
                <a:cs typeface="Gill Sans MT"/>
              </a:rPr>
              <a:t>the Borrow Flag (i.e. </a:t>
            </a:r>
            <a:r>
              <a:rPr sz="2600" dirty="0">
                <a:latin typeface="Gill Sans MT"/>
                <a:cs typeface="Gill Sans MT"/>
              </a:rPr>
              <a:t>CY) is  </a:t>
            </a:r>
            <a:r>
              <a:rPr sz="2600" spc="-5" dirty="0">
                <a:latin typeface="Gill Sans MT"/>
                <a:cs typeface="Gill Sans MT"/>
              </a:rPr>
              <a:t>subtracted </a:t>
            </a:r>
            <a:r>
              <a:rPr sz="2600" dirty="0">
                <a:latin typeface="Gill Sans MT"/>
                <a:cs typeface="Gill Sans MT"/>
              </a:rPr>
              <a:t>from the </a:t>
            </a:r>
            <a:r>
              <a:rPr sz="2600" spc="-5" dirty="0">
                <a:latin typeface="Gill Sans MT"/>
                <a:cs typeface="Gill Sans MT"/>
              </a:rPr>
              <a:t>contents </a:t>
            </a:r>
            <a:r>
              <a:rPr sz="2600" dirty="0">
                <a:latin typeface="Gill Sans MT"/>
                <a:cs typeface="Gill Sans MT"/>
              </a:rPr>
              <a:t>of </a:t>
            </a:r>
            <a:r>
              <a:rPr sz="2600" spc="-5" dirty="0">
                <a:latin typeface="Gill Sans MT"/>
                <a:cs typeface="Gill Sans MT"/>
              </a:rPr>
              <a:t>the</a:t>
            </a:r>
            <a:r>
              <a:rPr sz="2600" spc="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accumulator.</a:t>
            </a:r>
            <a:endParaRPr sz="26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2400"/>
              </a:spcBef>
            </a:pPr>
            <a:r>
              <a:rPr sz="3675" spc="622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Gill Sans MT"/>
                <a:cs typeface="Gill Sans MT"/>
              </a:rPr>
              <a:t>The </a:t>
            </a:r>
            <a:r>
              <a:rPr sz="2600" dirty="0">
                <a:latin typeface="Gill Sans MT"/>
                <a:cs typeface="Gill Sans MT"/>
              </a:rPr>
              <a:t>result is stored </a:t>
            </a:r>
            <a:r>
              <a:rPr sz="2600" spc="-5" dirty="0">
                <a:latin typeface="Gill Sans MT"/>
                <a:cs typeface="Gill Sans MT"/>
              </a:rPr>
              <a:t>in</a:t>
            </a:r>
            <a:r>
              <a:rPr sz="2600" spc="-445" dirty="0">
                <a:latin typeface="Gill Sans MT"/>
                <a:cs typeface="Gill Sans MT"/>
              </a:rPr>
              <a:t> </a:t>
            </a:r>
            <a:r>
              <a:rPr sz="2600" spc="-5" dirty="0">
                <a:latin typeface="Gill Sans MT"/>
                <a:cs typeface="Gill Sans MT"/>
              </a:rPr>
              <a:t>accumulator.</a:t>
            </a:r>
            <a:endParaRPr sz="26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2390"/>
              </a:spcBef>
            </a:pPr>
            <a:r>
              <a:rPr sz="3675" spc="622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Gill Sans MT"/>
                <a:cs typeface="Gill Sans MT"/>
              </a:rPr>
              <a:t>All </a:t>
            </a:r>
            <a:r>
              <a:rPr sz="2600" dirty="0">
                <a:latin typeface="Gill Sans MT"/>
                <a:cs typeface="Gill Sans MT"/>
              </a:rPr>
              <a:t>flags are </a:t>
            </a:r>
            <a:r>
              <a:rPr sz="2600" spc="-5" dirty="0">
                <a:latin typeface="Gill Sans MT"/>
                <a:cs typeface="Gill Sans MT"/>
              </a:rPr>
              <a:t>modified to reflect </a:t>
            </a:r>
            <a:r>
              <a:rPr sz="2600" dirty="0">
                <a:latin typeface="Gill Sans MT"/>
                <a:cs typeface="Gill Sans MT"/>
              </a:rPr>
              <a:t>the result of</a:t>
            </a:r>
            <a:r>
              <a:rPr sz="2600" spc="-430" dirty="0">
                <a:latin typeface="Gill Sans MT"/>
                <a:cs typeface="Gill Sans MT"/>
              </a:rPr>
              <a:t> </a:t>
            </a:r>
            <a:r>
              <a:rPr sz="2600" spc="-110" dirty="0">
                <a:latin typeface="Gill Sans MT"/>
                <a:cs typeface="Gill Sans MT"/>
              </a:rPr>
              <a:t>subtraction.</a:t>
            </a:r>
            <a:endParaRPr sz="26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2400"/>
              </a:spcBef>
            </a:pPr>
            <a:r>
              <a:rPr sz="3675" spc="270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Gill Sans MT"/>
                <a:cs typeface="Gill Sans MT"/>
              </a:rPr>
              <a:t>Example: </a:t>
            </a:r>
            <a:r>
              <a:rPr sz="2600" dirty="0">
                <a:latin typeface="Gill Sans MT"/>
                <a:cs typeface="Gill Sans MT"/>
              </a:rPr>
              <a:t>SBI 45</a:t>
            </a:r>
            <a:r>
              <a:rPr sz="2600" spc="-170" dirty="0">
                <a:latin typeface="Gill Sans MT"/>
                <a:cs typeface="Gill Sans MT"/>
              </a:rPr>
              <a:t> </a:t>
            </a:r>
            <a:r>
              <a:rPr sz="2600" dirty="0">
                <a:latin typeface="Gill Sans MT"/>
                <a:cs typeface="Gill Sans MT"/>
              </a:rPr>
              <a:t>H</a:t>
            </a:r>
            <a:endParaRPr sz="2600">
              <a:latin typeface="Gill Sans MT"/>
              <a:cs typeface="Gill Sans MT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648970" y="53340"/>
            <a:ext cx="1274445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SBI</a:t>
            </a:r>
            <a:endParaRPr sz="390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graphicFrame>
        <p:nvGraphicFramePr>
          <p:cNvPr id="145" name="object 145"/>
          <p:cNvGraphicFramePr>
            <a:graphicFrameLocks noGrp="1"/>
          </p:cNvGraphicFramePr>
          <p:nvPr/>
        </p:nvGraphicFramePr>
        <p:xfrm>
          <a:off x="928369" y="4572000"/>
          <a:ext cx="1281430" cy="14998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41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834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400" b="1" dirty="0">
                          <a:latin typeface="Constantia"/>
                          <a:cs typeface="Constantia"/>
                        </a:rPr>
                        <a:t>CY</a:t>
                      </a:r>
                    </a:p>
                  </a:txBody>
                  <a:tcPr marL="0" marR="0" marT="31750" marB="0">
                    <a:lnB w="85089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R="211455" algn="r"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r>
                        <a:rPr sz="1800" b="1" dirty="0">
                          <a:latin typeface="Times New Roman"/>
                          <a:cs typeface="Times New Roman"/>
                        </a:rPr>
                        <a:t>1</a:t>
                      </a:r>
                    </a:p>
                  </a:txBody>
                  <a:tcPr marL="0" marR="0" marT="3810" marB="0">
                    <a:lnB w="85089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152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575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A</a:t>
                      </a:r>
                    </a:p>
                  </a:txBody>
                  <a:tcPr marL="0" marR="0" marT="73025" marB="0">
                    <a:lnT w="85089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R="187325" algn="r">
                        <a:lnSpc>
                          <a:spcPct val="100000"/>
                        </a:lnSpc>
                        <a:spcBef>
                          <a:spcPts val="405"/>
                        </a:spcBef>
                      </a:pPr>
                      <a:r>
                        <a:rPr sz="1600" b="1" dirty="0">
                          <a:latin typeface="Times New Roman"/>
                          <a:cs typeface="Times New Roman"/>
                        </a:rPr>
                        <a:t>25</a:t>
                      </a:r>
                    </a:p>
                  </a:txBody>
                  <a:tcPr marL="0" marR="0" marT="51435" marB="0">
                    <a:lnT w="85089">
                      <a:solidFill>
                        <a:srgbClr val="FFFFFF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6" name="object 146"/>
          <p:cNvSpPr txBox="1"/>
          <p:nvPr/>
        </p:nvSpPr>
        <p:spPr>
          <a:xfrm>
            <a:off x="6151879" y="2484120"/>
            <a:ext cx="273939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6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7" name="object 147"/>
          <p:cNvSpPr txBox="1"/>
          <p:nvPr/>
        </p:nvSpPr>
        <p:spPr>
          <a:xfrm>
            <a:off x="1054100" y="2484120"/>
            <a:ext cx="295973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3277870" y="4682490"/>
            <a:ext cx="223583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S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 </a:t>
            </a: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2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1000" b="1" dirty="0">
                <a:solidFill>
                  <a:srgbClr val="FFFFFF"/>
                </a:solidFill>
                <a:latin typeface="Calibri"/>
                <a:cs typeface="Calibri"/>
              </a:rPr>
              <a:t>H 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TA  (8)-CY</a:t>
            </a:r>
          </a:p>
        </p:txBody>
      </p:sp>
      <p:sp>
        <p:nvSpPr>
          <p:cNvPr id="149" name="object 149"/>
          <p:cNvSpPr txBox="1"/>
          <p:nvPr/>
        </p:nvSpPr>
        <p:spPr>
          <a:xfrm>
            <a:off x="6286500" y="5445759"/>
            <a:ext cx="67945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50" name="object 150"/>
          <p:cNvSpPr/>
          <p:nvPr/>
        </p:nvSpPr>
        <p:spPr>
          <a:xfrm>
            <a:off x="6965950" y="5429250"/>
            <a:ext cx="678180" cy="581660"/>
          </a:xfrm>
          <a:custGeom>
            <a:avLst/>
            <a:gdLst/>
            <a:ahLst/>
            <a:cxnLst/>
            <a:rect l="l" t="t" r="r" b="b"/>
            <a:pathLst>
              <a:path w="678179" h="581660">
                <a:moveTo>
                  <a:pt x="0" y="0"/>
                </a:moveTo>
                <a:lnTo>
                  <a:pt x="678179" y="0"/>
                </a:lnTo>
                <a:lnTo>
                  <a:pt x="678179" y="581660"/>
                </a:lnTo>
                <a:lnTo>
                  <a:pt x="0" y="58166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1" name="object 151"/>
          <p:cNvSpPr txBox="1"/>
          <p:nvPr/>
        </p:nvSpPr>
        <p:spPr>
          <a:xfrm>
            <a:off x="6965950" y="5420359"/>
            <a:ext cx="67818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b="1" dirty="0">
                <a:latin typeface="Times New Roman"/>
                <a:cs typeface="Times New Roman"/>
              </a:rPr>
              <a:t>04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5934709" y="6358890"/>
            <a:ext cx="162242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25-</a:t>
            </a:r>
            <a:r>
              <a:rPr sz="1400" b="1" spc="5" dirty="0">
                <a:latin typeface="Times New Roman"/>
                <a:cs typeface="Times New Roman"/>
              </a:rPr>
              <a:t>2</a:t>
            </a:r>
            <a:r>
              <a:rPr sz="1400" b="1" dirty="0">
                <a:latin typeface="Times New Roman"/>
                <a:cs typeface="Times New Roman"/>
              </a:rPr>
              <a:t>0-01=04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33220" y="505460"/>
            <a:ext cx="722630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5" dirty="0">
                <a:latin typeface="Gill Sans MT"/>
                <a:cs typeface="Gill Sans MT"/>
              </a:rPr>
              <a:t>Increment </a:t>
            </a:r>
            <a:r>
              <a:rPr sz="4300" b="1" dirty="0">
                <a:latin typeface="Gill Sans MT"/>
                <a:cs typeface="Gill Sans MT"/>
              </a:rPr>
              <a:t>/</a:t>
            </a:r>
            <a:r>
              <a:rPr sz="4300" b="1" spc="-110" dirty="0">
                <a:latin typeface="Gill Sans MT"/>
                <a:cs typeface="Gill Sans MT"/>
              </a:rPr>
              <a:t> </a:t>
            </a:r>
            <a:r>
              <a:rPr sz="4300" b="1" spc="-5" dirty="0">
                <a:latin typeface="Gill Sans MT"/>
                <a:cs typeface="Gill Sans MT"/>
              </a:rPr>
              <a:t>Decrement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284480" y="1398270"/>
            <a:ext cx="8575039" cy="4588510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1605915" marR="159385" indent="-281940">
              <a:lnSpc>
                <a:spcPct val="100000"/>
              </a:lnSpc>
              <a:spcBef>
                <a:spcPts val="100"/>
              </a:spcBef>
            </a:pPr>
            <a:r>
              <a:rPr sz="3825" spc="637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800" spc="425" dirty="0"/>
              <a:t>The </a:t>
            </a:r>
            <a:r>
              <a:rPr sz="2800" dirty="0"/>
              <a:t>8-bit </a:t>
            </a:r>
            <a:r>
              <a:rPr sz="2800" spc="-5" dirty="0"/>
              <a:t>contents of </a:t>
            </a:r>
            <a:r>
              <a:rPr sz="2800" dirty="0"/>
              <a:t>a </a:t>
            </a:r>
            <a:r>
              <a:rPr sz="2800" spc="-5" dirty="0"/>
              <a:t>register </a:t>
            </a:r>
            <a:r>
              <a:rPr sz="2800" dirty="0"/>
              <a:t>or a  memory </a:t>
            </a:r>
            <a:r>
              <a:rPr sz="2800" spc="-5" dirty="0"/>
              <a:t>location can </a:t>
            </a:r>
            <a:r>
              <a:rPr sz="2800" dirty="0"/>
              <a:t>be incremented</a:t>
            </a:r>
            <a:r>
              <a:rPr sz="2800" spc="-80" dirty="0"/>
              <a:t> </a:t>
            </a:r>
            <a:r>
              <a:rPr sz="2800" spc="-5" dirty="0"/>
              <a:t>or  </a:t>
            </a:r>
            <a:r>
              <a:rPr sz="2800" dirty="0"/>
              <a:t>decremented by</a:t>
            </a:r>
            <a:r>
              <a:rPr sz="2800" spc="-20" dirty="0"/>
              <a:t> </a:t>
            </a:r>
            <a:r>
              <a:rPr sz="2800" dirty="0"/>
              <a:t>1.</a:t>
            </a:r>
            <a:endParaRPr sz="2800">
              <a:latin typeface="Symbol"/>
              <a:cs typeface="Symbol"/>
            </a:endParaRPr>
          </a:p>
          <a:p>
            <a:pPr marL="1605915" marR="17780" indent="-281940">
              <a:lnSpc>
                <a:spcPct val="100000"/>
              </a:lnSpc>
              <a:spcBef>
                <a:spcPts val="2400"/>
              </a:spcBef>
            </a:pPr>
            <a:r>
              <a:rPr sz="3600" spc="637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800" spc="425" dirty="0"/>
              <a:t>The </a:t>
            </a:r>
            <a:r>
              <a:rPr sz="2800" dirty="0"/>
              <a:t>16-bit </a:t>
            </a:r>
            <a:r>
              <a:rPr sz="2800" spc="-5" dirty="0"/>
              <a:t>contents </a:t>
            </a:r>
            <a:r>
              <a:rPr sz="2800" dirty="0"/>
              <a:t>of a </a:t>
            </a:r>
            <a:r>
              <a:rPr sz="2800" spc="-5" dirty="0"/>
              <a:t>register </a:t>
            </a:r>
            <a:r>
              <a:rPr sz="2800" dirty="0"/>
              <a:t>pair</a:t>
            </a:r>
            <a:r>
              <a:rPr sz="2800" spc="-430" dirty="0"/>
              <a:t> </a:t>
            </a:r>
            <a:r>
              <a:rPr sz="2800" spc="-575" dirty="0"/>
              <a:t>can  </a:t>
            </a:r>
            <a:r>
              <a:rPr sz="2800" dirty="0"/>
              <a:t>be incremented or </a:t>
            </a:r>
            <a:r>
              <a:rPr sz="2800" spc="-5" dirty="0"/>
              <a:t>decremented </a:t>
            </a:r>
            <a:r>
              <a:rPr sz="2800" dirty="0"/>
              <a:t>by</a:t>
            </a:r>
            <a:r>
              <a:rPr sz="2800" spc="-55" dirty="0"/>
              <a:t> </a:t>
            </a:r>
            <a:r>
              <a:rPr sz="2800" dirty="0"/>
              <a:t>1.</a:t>
            </a:r>
            <a:endParaRPr sz="2800">
              <a:latin typeface="Symbol"/>
              <a:cs typeface="Symbol"/>
            </a:endParaRPr>
          </a:p>
          <a:p>
            <a:pPr marL="1605915" marR="207010" indent="-281940">
              <a:lnSpc>
                <a:spcPct val="100000"/>
              </a:lnSpc>
              <a:spcBef>
                <a:spcPts val="2400"/>
              </a:spcBef>
            </a:pPr>
            <a:r>
              <a:rPr sz="3600" spc="254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800" spc="170" dirty="0"/>
              <a:t>Increment </a:t>
            </a:r>
            <a:r>
              <a:rPr sz="2800" spc="-5" dirty="0"/>
              <a:t>or decrement </a:t>
            </a:r>
            <a:r>
              <a:rPr sz="2800" dirty="0"/>
              <a:t>can be  performed </a:t>
            </a:r>
            <a:r>
              <a:rPr sz="2800" spc="-5" dirty="0"/>
              <a:t>on </a:t>
            </a:r>
            <a:r>
              <a:rPr sz="2800" dirty="0"/>
              <a:t>any </a:t>
            </a:r>
            <a:r>
              <a:rPr sz="2800" spc="-5" dirty="0"/>
              <a:t>register or </a:t>
            </a:r>
            <a:r>
              <a:rPr sz="2800" dirty="0"/>
              <a:t>a </a:t>
            </a:r>
            <a:r>
              <a:rPr sz="2800" spc="-5" dirty="0"/>
              <a:t>memory  </a:t>
            </a:r>
            <a:r>
              <a:rPr sz="2800" dirty="0"/>
              <a:t>location.</a:t>
            </a:r>
            <a:endParaRPr sz="2800" dirty="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5" name="object 145"/>
          <p:cNvSpPr txBox="1"/>
          <p:nvPr/>
        </p:nvSpPr>
        <p:spPr>
          <a:xfrm>
            <a:off x="5652770" y="1012190"/>
            <a:ext cx="185293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812165" algn="l"/>
                <a:tab pos="1626235" algn="l"/>
              </a:tabLst>
            </a:pPr>
            <a:r>
              <a:rPr b="1" dirty="0">
                <a:latin typeface="Gill Sans MT"/>
                <a:cs typeface="Gill Sans MT"/>
              </a:rPr>
              <a:t>A	</a:t>
            </a:r>
            <a:r>
              <a:rPr b="1" spc="-5" dirty="0">
                <a:latin typeface="Gill Sans MT"/>
                <a:cs typeface="Gill Sans MT"/>
              </a:rPr>
              <a:t>2</a:t>
            </a:r>
            <a:r>
              <a:rPr b="1" dirty="0">
                <a:latin typeface="Gill Sans MT"/>
                <a:cs typeface="Gill Sans MT"/>
              </a:rPr>
              <a:t>0	B</a:t>
            </a:r>
          </a:p>
        </p:txBody>
      </p:sp>
      <p:sp>
        <p:nvSpPr>
          <p:cNvPr id="146" name="object 146"/>
          <p:cNvSpPr/>
          <p:nvPr/>
        </p:nvSpPr>
        <p:spPr>
          <a:xfrm>
            <a:off x="7715250" y="999489"/>
            <a:ext cx="857250" cy="642620"/>
          </a:xfrm>
          <a:custGeom>
            <a:avLst/>
            <a:gdLst/>
            <a:ahLst/>
            <a:cxnLst/>
            <a:rect l="l" t="t" r="r" b="b"/>
            <a:pathLst>
              <a:path w="857250" h="642619">
                <a:moveTo>
                  <a:pt x="0" y="0"/>
                </a:moveTo>
                <a:lnTo>
                  <a:pt x="857250" y="0"/>
                </a:lnTo>
                <a:lnTo>
                  <a:pt x="8572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47" name="object 147"/>
          <p:cNvSpPr txBox="1"/>
          <p:nvPr/>
        </p:nvSpPr>
        <p:spPr>
          <a:xfrm>
            <a:off x="7715250" y="1002029"/>
            <a:ext cx="857250" cy="443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000099"/>
                </a:solidFill>
                <a:latin typeface="Gill Sans MT"/>
                <a:cs typeface="Gill Sans MT"/>
              </a:rPr>
              <a:t>20</a:t>
            </a:r>
          </a:p>
        </p:txBody>
      </p:sp>
      <p:graphicFrame>
        <p:nvGraphicFramePr>
          <p:cNvPr id="148" name="object 148"/>
          <p:cNvGraphicFramePr>
            <a:graphicFrameLocks noGrp="1"/>
          </p:cNvGraphicFramePr>
          <p:nvPr/>
        </p:nvGraphicFramePr>
        <p:xfrm>
          <a:off x="214629" y="2214879"/>
          <a:ext cx="2428874" cy="2081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07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73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A</a:t>
                      </a:r>
                    </a:p>
                  </a:txBody>
                  <a:tcPr marL="0" marR="0" marT="21590" marB="0">
                    <a:solidFill>
                      <a:srgbClr val="3790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790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F</a:t>
                      </a:r>
                    </a:p>
                  </a:txBody>
                  <a:tcPr marL="0" marR="0" marT="21590" marB="0">
                    <a:solidFill>
                      <a:srgbClr val="3790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B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R="260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30</a:t>
                      </a:r>
                    </a:p>
                  </a:txBody>
                  <a:tcPr marL="0" marR="0" marT="21590" marB="0"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C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D</a:t>
                      </a:r>
                    </a:p>
                  </a:txBody>
                  <a:tcPr marL="0" marR="0" marT="21590" marB="0"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E</a:t>
                      </a:r>
                    </a:p>
                  </a:txBody>
                  <a:tcPr marL="0" marR="0" marT="21590" marB="0"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942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H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R="2603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20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L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5" dirty="0">
                          <a:latin typeface="Gill Sans MT"/>
                          <a:cs typeface="Gill Sans MT"/>
                        </a:rPr>
                        <a:t>50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9" name="object 149"/>
          <p:cNvGraphicFramePr>
            <a:graphicFrameLocks noGrp="1"/>
          </p:cNvGraphicFramePr>
          <p:nvPr/>
        </p:nvGraphicFramePr>
        <p:xfrm>
          <a:off x="457200" y="990600"/>
          <a:ext cx="2819400" cy="5816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16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b="1" dirty="0">
                          <a:latin typeface="Gill Sans MT"/>
                          <a:cs typeface="Gill Sans MT"/>
                        </a:rPr>
                        <a:t>A</a:t>
                      </a:r>
                    </a:p>
                  </a:txBody>
                  <a:tcPr marL="0" marR="0" marT="19050" marB="0">
                    <a:solidFill>
                      <a:srgbClr val="3790A6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b="1" spc="-5" dirty="0">
                          <a:latin typeface="Gill Sans MT"/>
                          <a:cs typeface="Gill Sans MT"/>
                        </a:rPr>
                        <a:t>20</a:t>
                      </a:r>
                    </a:p>
                  </a:txBody>
                  <a:tcPr marL="0" marR="0" marT="1905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50"/>
                        </a:spcBef>
                      </a:pPr>
                      <a:r>
                        <a:rPr sz="2400" b="1" dirty="0">
                          <a:solidFill>
                            <a:srgbClr val="BF0000"/>
                          </a:solidFill>
                          <a:latin typeface="Gill Sans MT"/>
                          <a:cs typeface="Gill Sans MT"/>
                        </a:rPr>
                        <a:t>B</a:t>
                      </a:r>
                    </a:p>
                  </a:txBody>
                  <a:tcPr marL="0" marR="0" marT="19050" marB="0">
                    <a:solidFill>
                      <a:srgbClr val="3790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50" name="object 150"/>
          <p:cNvSpPr txBox="1"/>
          <p:nvPr/>
        </p:nvSpPr>
        <p:spPr>
          <a:xfrm>
            <a:off x="457200" y="491490"/>
            <a:ext cx="212661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1" name="object 151"/>
          <p:cNvSpPr txBox="1"/>
          <p:nvPr/>
        </p:nvSpPr>
        <p:spPr>
          <a:xfrm>
            <a:off x="6400800" y="491490"/>
            <a:ext cx="2354580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3811270" y="872490"/>
            <a:ext cx="154495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MOV</a:t>
            </a:r>
            <a:r>
              <a:rPr sz="2400" b="1" spc="-2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B,A</a:t>
            </a:r>
          </a:p>
        </p:txBody>
      </p:sp>
      <p:graphicFrame>
        <p:nvGraphicFramePr>
          <p:cNvPr id="153" name="object 153"/>
          <p:cNvGraphicFramePr>
            <a:graphicFrameLocks noGrp="1"/>
          </p:cNvGraphicFramePr>
          <p:nvPr/>
        </p:nvGraphicFramePr>
        <p:xfrm>
          <a:off x="5562600" y="2362200"/>
          <a:ext cx="2211069" cy="183895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37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87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51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973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A</a:t>
                      </a:r>
                    </a:p>
                  </a:txBody>
                  <a:tcPr marL="0" marR="0" marT="25400" marB="0">
                    <a:solidFill>
                      <a:srgbClr val="3790A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790A6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F</a:t>
                      </a:r>
                    </a:p>
                  </a:txBody>
                  <a:tcPr marL="0" marR="0" marT="25400" marB="0">
                    <a:solidFill>
                      <a:srgbClr val="3790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B</a:t>
                      </a:r>
                    </a:p>
                  </a:txBody>
                  <a:tcPr marL="0" marR="0" marT="2540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Gill Sans MT"/>
                          <a:cs typeface="Gill Sans MT"/>
                        </a:rPr>
                        <a:t>3</a:t>
                      </a:r>
                      <a:r>
                        <a:rPr sz="1800" b="1" dirty="0">
                          <a:latin typeface="Gill Sans MT"/>
                          <a:cs typeface="Gill Sans MT"/>
                        </a:rPr>
                        <a:t>0</a:t>
                      </a:r>
                    </a:p>
                  </a:txBody>
                  <a:tcPr marL="0" marR="0" marT="25400" marB="0">
                    <a:solidFill>
                      <a:srgbClr val="CDDBE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C</a:t>
                      </a:r>
                    </a:p>
                  </a:txBody>
                  <a:tcPr marL="0" marR="0" marT="25400" marB="0">
                    <a:solidFill>
                      <a:srgbClr val="CDDB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3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D</a:t>
                      </a:r>
                    </a:p>
                  </a:txBody>
                  <a:tcPr marL="0" marR="0" marT="25400" marB="0"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DF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E</a:t>
                      </a:r>
                    </a:p>
                  </a:txBody>
                  <a:tcPr marL="0" marR="0" marT="25400" marB="0">
                    <a:solidFill>
                      <a:srgbClr val="E7E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H</a:t>
                      </a:r>
                    </a:p>
                  </a:txBody>
                  <a:tcPr marL="0" marR="0" marT="2540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Gill Sans MT"/>
                          <a:cs typeface="Gill Sans MT"/>
                        </a:rPr>
                        <a:t>2</a:t>
                      </a:r>
                      <a:r>
                        <a:rPr sz="1800" b="1" dirty="0">
                          <a:latin typeface="Gill Sans MT"/>
                          <a:cs typeface="Gill Sans MT"/>
                        </a:rPr>
                        <a:t>0</a:t>
                      </a:r>
                    </a:p>
                  </a:txBody>
                  <a:tcPr marL="0" marR="0" marT="2540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L</a:t>
                      </a:r>
                    </a:p>
                  </a:txBody>
                  <a:tcPr marL="0" marR="0" marT="2540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800" b="1" spc="-5" dirty="0">
                          <a:latin typeface="Gill Sans MT"/>
                          <a:cs typeface="Gill Sans MT"/>
                        </a:rPr>
                        <a:t>50</a:t>
                      </a:r>
                    </a:p>
                  </a:txBody>
                  <a:tcPr marL="0" marR="0" marT="25400" marB="0">
                    <a:solidFill>
                      <a:srgbClr val="CD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4" name="object 154"/>
          <p:cNvGraphicFramePr>
            <a:graphicFrameLocks noGrp="1"/>
          </p:cNvGraphicFramePr>
          <p:nvPr/>
        </p:nvGraphicFramePr>
        <p:xfrm>
          <a:off x="214629" y="4643120"/>
          <a:ext cx="2452370" cy="208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41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1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30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34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20700">
                <a:tc gridSpan="4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1316355" algn="l"/>
                        </a:tabLst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A	F</a:t>
                      </a:r>
                    </a:p>
                  </a:txBody>
                  <a:tcPr marL="0" marR="0" marT="21590" marB="0">
                    <a:solidFill>
                      <a:srgbClr val="3790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B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1104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C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D</a:t>
                      </a:r>
                    </a:p>
                  </a:txBody>
                  <a:tcPr marL="0" marR="0" marT="21590" marB="0"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/>
                    <a:p>
                      <a:pPr marL="1104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E</a:t>
                      </a:r>
                    </a:p>
                  </a:txBody>
                  <a:tcPr marL="0" marR="0" marT="21590" marB="0"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H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15748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20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1104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L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50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5" name="object 155"/>
          <p:cNvGraphicFramePr>
            <a:graphicFrameLocks noGrp="1"/>
          </p:cNvGraphicFramePr>
          <p:nvPr/>
        </p:nvGraphicFramePr>
        <p:xfrm>
          <a:off x="5500370" y="4715509"/>
          <a:ext cx="2428238" cy="20815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1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6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4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769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9429">
                <a:tc gridSpan="4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1303655" algn="l"/>
                        </a:tabLst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A	F</a:t>
                      </a:r>
                    </a:p>
                  </a:txBody>
                  <a:tcPr marL="0" marR="0" marT="21590" marB="0">
                    <a:solidFill>
                      <a:srgbClr val="3790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B</a:t>
                      </a:r>
                    </a:p>
                  </a:txBody>
                  <a:tcPr marL="0" marR="0" marT="2286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C</a:t>
                      </a:r>
                    </a:p>
                  </a:txBody>
                  <a:tcPr marL="0" marR="0" marT="2286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40</a:t>
                      </a:r>
                    </a:p>
                  </a:txBody>
                  <a:tcPr marL="0" marR="0" marT="2286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D</a:t>
                      </a:r>
                    </a:p>
                  </a:txBody>
                  <a:tcPr marL="0" marR="0" marT="22860" marB="0"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E</a:t>
                      </a:r>
                    </a:p>
                  </a:txBody>
                  <a:tcPr marL="0" marR="0" marT="22860" marB="0">
                    <a:solidFill>
                      <a:srgbClr val="E7EDF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D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H</a:t>
                      </a:r>
                    </a:p>
                  </a:txBody>
                  <a:tcPr marL="0" marR="0" marT="2286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spc="-5" dirty="0">
                          <a:latin typeface="Gill Sans MT"/>
                          <a:cs typeface="Gill Sans MT"/>
                        </a:rPr>
                        <a:t>20</a:t>
                      </a:r>
                    </a:p>
                  </a:txBody>
                  <a:tcPr marL="0" marR="0" marT="2286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10731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L</a:t>
                      </a:r>
                    </a:p>
                  </a:txBody>
                  <a:tcPr marL="0" marR="0" marT="2286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R="27305" algn="ctr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2000" b="1" dirty="0">
                          <a:latin typeface="Gill Sans MT"/>
                          <a:cs typeface="Gill Sans MT"/>
                        </a:rPr>
                        <a:t>50</a:t>
                      </a:r>
                    </a:p>
                  </a:txBody>
                  <a:tcPr marL="0" marR="0" marT="22860" marB="0">
                    <a:solidFill>
                      <a:srgbClr val="CD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6" name="object 156"/>
          <p:cNvSpPr txBox="1"/>
          <p:nvPr/>
        </p:nvSpPr>
        <p:spPr>
          <a:xfrm>
            <a:off x="3811270" y="3001009"/>
            <a:ext cx="146812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MOV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M,B</a:t>
            </a:r>
          </a:p>
        </p:txBody>
      </p:sp>
      <p:sp>
        <p:nvSpPr>
          <p:cNvPr id="157" name="object 157"/>
          <p:cNvSpPr txBox="1"/>
          <p:nvPr/>
        </p:nvSpPr>
        <p:spPr>
          <a:xfrm>
            <a:off x="3886200" y="5515609"/>
            <a:ext cx="145859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MOV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C,M</a:t>
            </a:r>
          </a:p>
        </p:txBody>
      </p:sp>
      <p:sp>
        <p:nvSpPr>
          <p:cNvPr id="158" name="object 158"/>
          <p:cNvSpPr/>
          <p:nvPr/>
        </p:nvSpPr>
        <p:spPr>
          <a:xfrm>
            <a:off x="2971800" y="2214879"/>
            <a:ext cx="671830" cy="516890"/>
          </a:xfrm>
          <a:custGeom>
            <a:avLst/>
            <a:gdLst/>
            <a:ahLst/>
            <a:cxnLst/>
            <a:rect l="l" t="t" r="r" b="b"/>
            <a:pathLst>
              <a:path w="671829" h="516889">
                <a:moveTo>
                  <a:pt x="0" y="0"/>
                </a:moveTo>
                <a:lnTo>
                  <a:pt x="671829" y="0"/>
                </a:lnTo>
                <a:lnTo>
                  <a:pt x="671829" y="516890"/>
                </a:lnTo>
                <a:lnTo>
                  <a:pt x="0" y="51689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59" name="object 159"/>
          <p:cNvSpPr/>
          <p:nvPr/>
        </p:nvSpPr>
        <p:spPr>
          <a:xfrm>
            <a:off x="2971800" y="2731770"/>
            <a:ext cx="671830" cy="519430"/>
          </a:xfrm>
          <a:custGeom>
            <a:avLst/>
            <a:gdLst/>
            <a:ahLst/>
            <a:cxnLst/>
            <a:rect l="l" t="t" r="r" b="b"/>
            <a:pathLst>
              <a:path w="671829" h="519429">
                <a:moveTo>
                  <a:pt x="0" y="0"/>
                </a:moveTo>
                <a:lnTo>
                  <a:pt x="671829" y="0"/>
                </a:lnTo>
                <a:lnTo>
                  <a:pt x="671829" y="519429"/>
                </a:lnTo>
                <a:lnTo>
                  <a:pt x="0" y="519429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0" name="object 160"/>
          <p:cNvSpPr/>
          <p:nvPr/>
        </p:nvSpPr>
        <p:spPr>
          <a:xfrm>
            <a:off x="2971800" y="3251200"/>
            <a:ext cx="671830" cy="518159"/>
          </a:xfrm>
          <a:custGeom>
            <a:avLst/>
            <a:gdLst/>
            <a:ahLst/>
            <a:cxnLst/>
            <a:rect l="l" t="t" r="r" b="b"/>
            <a:pathLst>
              <a:path w="671829" h="518160">
                <a:moveTo>
                  <a:pt x="0" y="0"/>
                </a:moveTo>
                <a:lnTo>
                  <a:pt x="671829" y="0"/>
                </a:lnTo>
                <a:lnTo>
                  <a:pt x="671829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1" name="object 161"/>
          <p:cNvSpPr/>
          <p:nvPr/>
        </p:nvSpPr>
        <p:spPr>
          <a:xfrm>
            <a:off x="2971800" y="3769359"/>
            <a:ext cx="671830" cy="516890"/>
          </a:xfrm>
          <a:custGeom>
            <a:avLst/>
            <a:gdLst/>
            <a:ahLst/>
            <a:cxnLst/>
            <a:rect l="l" t="t" r="r" b="b"/>
            <a:pathLst>
              <a:path w="671829" h="516889">
                <a:moveTo>
                  <a:pt x="0" y="0"/>
                </a:moveTo>
                <a:lnTo>
                  <a:pt x="671829" y="0"/>
                </a:lnTo>
                <a:lnTo>
                  <a:pt x="671829" y="516889"/>
                </a:lnTo>
                <a:lnTo>
                  <a:pt x="0" y="516889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2" name="object 162"/>
          <p:cNvSpPr/>
          <p:nvPr/>
        </p:nvSpPr>
        <p:spPr>
          <a:xfrm>
            <a:off x="2971800" y="4643120"/>
            <a:ext cx="685800" cy="535940"/>
          </a:xfrm>
          <a:custGeom>
            <a:avLst/>
            <a:gdLst/>
            <a:ahLst/>
            <a:cxnLst/>
            <a:rect l="l" t="t" r="r" b="b"/>
            <a:pathLst>
              <a:path w="685800" h="535939">
                <a:moveTo>
                  <a:pt x="0" y="0"/>
                </a:moveTo>
                <a:lnTo>
                  <a:pt x="685800" y="0"/>
                </a:lnTo>
                <a:lnTo>
                  <a:pt x="685800" y="535939"/>
                </a:lnTo>
                <a:lnTo>
                  <a:pt x="0" y="535939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3" name="object 163"/>
          <p:cNvSpPr/>
          <p:nvPr/>
        </p:nvSpPr>
        <p:spPr>
          <a:xfrm>
            <a:off x="2971800" y="5179059"/>
            <a:ext cx="685800" cy="532130"/>
          </a:xfrm>
          <a:custGeom>
            <a:avLst/>
            <a:gdLst/>
            <a:ahLst/>
            <a:cxnLst/>
            <a:rect l="l" t="t" r="r" b="b"/>
            <a:pathLst>
              <a:path w="685800" h="532129">
                <a:moveTo>
                  <a:pt x="0" y="0"/>
                </a:moveTo>
                <a:lnTo>
                  <a:pt x="685800" y="0"/>
                </a:lnTo>
                <a:lnTo>
                  <a:pt x="685800" y="532129"/>
                </a:lnTo>
                <a:lnTo>
                  <a:pt x="0" y="532129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4" name="object 164"/>
          <p:cNvSpPr/>
          <p:nvPr/>
        </p:nvSpPr>
        <p:spPr>
          <a:xfrm>
            <a:off x="2971800" y="5711190"/>
            <a:ext cx="685800" cy="535940"/>
          </a:xfrm>
          <a:custGeom>
            <a:avLst/>
            <a:gdLst/>
            <a:ahLst/>
            <a:cxnLst/>
            <a:rect l="l" t="t" r="r" b="b"/>
            <a:pathLst>
              <a:path w="685800" h="535939">
                <a:moveTo>
                  <a:pt x="0" y="0"/>
                </a:moveTo>
                <a:lnTo>
                  <a:pt x="685800" y="0"/>
                </a:lnTo>
                <a:lnTo>
                  <a:pt x="685800" y="535940"/>
                </a:lnTo>
                <a:lnTo>
                  <a:pt x="0" y="53594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5" name="object 165"/>
          <p:cNvSpPr/>
          <p:nvPr/>
        </p:nvSpPr>
        <p:spPr>
          <a:xfrm>
            <a:off x="2971800" y="6247129"/>
            <a:ext cx="685800" cy="534670"/>
          </a:xfrm>
          <a:custGeom>
            <a:avLst/>
            <a:gdLst/>
            <a:ahLst/>
            <a:cxnLst/>
            <a:rect l="l" t="t" r="r" b="b"/>
            <a:pathLst>
              <a:path w="685800" h="534670">
                <a:moveTo>
                  <a:pt x="0" y="0"/>
                </a:moveTo>
                <a:lnTo>
                  <a:pt x="685800" y="0"/>
                </a:lnTo>
                <a:lnTo>
                  <a:pt x="685800" y="534670"/>
                </a:lnTo>
                <a:lnTo>
                  <a:pt x="0" y="53467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6" name="object 166"/>
          <p:cNvSpPr txBox="1"/>
          <p:nvPr/>
        </p:nvSpPr>
        <p:spPr>
          <a:xfrm>
            <a:off x="2971800" y="6256020"/>
            <a:ext cx="6858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Gill Sans MT"/>
                <a:cs typeface="Gill Sans MT"/>
              </a:rPr>
              <a:t>40</a:t>
            </a:r>
          </a:p>
        </p:txBody>
      </p:sp>
      <p:sp>
        <p:nvSpPr>
          <p:cNvPr id="167" name="object 167"/>
          <p:cNvSpPr/>
          <p:nvPr/>
        </p:nvSpPr>
        <p:spPr>
          <a:xfrm>
            <a:off x="8077200" y="4715509"/>
            <a:ext cx="685800" cy="519430"/>
          </a:xfrm>
          <a:custGeom>
            <a:avLst/>
            <a:gdLst/>
            <a:ahLst/>
            <a:cxnLst/>
            <a:rect l="l" t="t" r="r" b="b"/>
            <a:pathLst>
              <a:path w="685800" h="519429">
                <a:moveTo>
                  <a:pt x="0" y="0"/>
                </a:moveTo>
                <a:lnTo>
                  <a:pt x="685800" y="0"/>
                </a:lnTo>
                <a:lnTo>
                  <a:pt x="685800" y="519429"/>
                </a:lnTo>
                <a:lnTo>
                  <a:pt x="0" y="519429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8" name="object 168"/>
          <p:cNvSpPr/>
          <p:nvPr/>
        </p:nvSpPr>
        <p:spPr>
          <a:xfrm>
            <a:off x="8077200" y="5234940"/>
            <a:ext cx="685800" cy="520700"/>
          </a:xfrm>
          <a:custGeom>
            <a:avLst/>
            <a:gdLst/>
            <a:ahLst/>
            <a:cxnLst/>
            <a:rect l="l" t="t" r="r" b="b"/>
            <a:pathLst>
              <a:path w="685800" h="520700">
                <a:moveTo>
                  <a:pt x="0" y="0"/>
                </a:moveTo>
                <a:lnTo>
                  <a:pt x="685800" y="0"/>
                </a:lnTo>
                <a:lnTo>
                  <a:pt x="6858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69" name="object 169"/>
          <p:cNvSpPr/>
          <p:nvPr/>
        </p:nvSpPr>
        <p:spPr>
          <a:xfrm>
            <a:off x="8077200" y="5755640"/>
            <a:ext cx="685800" cy="520700"/>
          </a:xfrm>
          <a:custGeom>
            <a:avLst/>
            <a:gdLst/>
            <a:ahLst/>
            <a:cxnLst/>
            <a:rect l="l" t="t" r="r" b="b"/>
            <a:pathLst>
              <a:path w="685800" h="520700">
                <a:moveTo>
                  <a:pt x="0" y="0"/>
                </a:moveTo>
                <a:lnTo>
                  <a:pt x="685800" y="0"/>
                </a:lnTo>
                <a:lnTo>
                  <a:pt x="6858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0" name="object 170"/>
          <p:cNvSpPr/>
          <p:nvPr/>
        </p:nvSpPr>
        <p:spPr>
          <a:xfrm>
            <a:off x="8077200" y="6276340"/>
            <a:ext cx="685800" cy="520700"/>
          </a:xfrm>
          <a:custGeom>
            <a:avLst/>
            <a:gdLst/>
            <a:ahLst/>
            <a:cxnLst/>
            <a:rect l="l" t="t" r="r" b="b"/>
            <a:pathLst>
              <a:path w="685800" h="520700">
                <a:moveTo>
                  <a:pt x="0" y="0"/>
                </a:moveTo>
                <a:lnTo>
                  <a:pt x="685800" y="0"/>
                </a:lnTo>
                <a:lnTo>
                  <a:pt x="685800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1" name="object 171"/>
          <p:cNvSpPr txBox="1"/>
          <p:nvPr/>
        </p:nvSpPr>
        <p:spPr>
          <a:xfrm>
            <a:off x="8077200" y="6286500"/>
            <a:ext cx="6858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Gill Sans MT"/>
                <a:cs typeface="Gill Sans MT"/>
              </a:rPr>
              <a:t>40</a:t>
            </a:r>
          </a:p>
        </p:txBody>
      </p:sp>
      <p:sp>
        <p:nvSpPr>
          <p:cNvPr id="172" name="object 172"/>
          <p:cNvSpPr/>
          <p:nvPr/>
        </p:nvSpPr>
        <p:spPr>
          <a:xfrm>
            <a:off x="8077200" y="2286000"/>
            <a:ext cx="709930" cy="463550"/>
          </a:xfrm>
          <a:custGeom>
            <a:avLst/>
            <a:gdLst/>
            <a:ahLst/>
            <a:cxnLst/>
            <a:rect l="l" t="t" r="r" b="b"/>
            <a:pathLst>
              <a:path w="709929" h="463550">
                <a:moveTo>
                  <a:pt x="0" y="0"/>
                </a:moveTo>
                <a:lnTo>
                  <a:pt x="709929" y="0"/>
                </a:lnTo>
                <a:lnTo>
                  <a:pt x="709929" y="463550"/>
                </a:lnTo>
                <a:lnTo>
                  <a:pt x="0" y="46355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3" name="object 173"/>
          <p:cNvSpPr/>
          <p:nvPr/>
        </p:nvSpPr>
        <p:spPr>
          <a:xfrm>
            <a:off x="8077200" y="2749550"/>
            <a:ext cx="709930" cy="462280"/>
          </a:xfrm>
          <a:custGeom>
            <a:avLst/>
            <a:gdLst/>
            <a:ahLst/>
            <a:cxnLst/>
            <a:rect l="l" t="t" r="r" b="b"/>
            <a:pathLst>
              <a:path w="709929" h="462280">
                <a:moveTo>
                  <a:pt x="0" y="0"/>
                </a:moveTo>
                <a:lnTo>
                  <a:pt x="709929" y="0"/>
                </a:lnTo>
                <a:lnTo>
                  <a:pt x="709929" y="462279"/>
                </a:lnTo>
                <a:lnTo>
                  <a:pt x="0" y="462279"/>
                </a:lnTo>
                <a:lnTo>
                  <a:pt x="0" y="0"/>
                </a:lnTo>
                <a:close/>
              </a:path>
            </a:pathLst>
          </a:custGeom>
          <a:solidFill>
            <a:srgbClr val="CDDBE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4" name="object 174"/>
          <p:cNvSpPr/>
          <p:nvPr/>
        </p:nvSpPr>
        <p:spPr>
          <a:xfrm>
            <a:off x="8077200" y="3211829"/>
            <a:ext cx="709930" cy="462280"/>
          </a:xfrm>
          <a:custGeom>
            <a:avLst/>
            <a:gdLst/>
            <a:ahLst/>
            <a:cxnLst/>
            <a:rect l="l" t="t" r="r" b="b"/>
            <a:pathLst>
              <a:path w="709929" h="462279">
                <a:moveTo>
                  <a:pt x="0" y="0"/>
                </a:moveTo>
                <a:lnTo>
                  <a:pt x="709929" y="0"/>
                </a:lnTo>
                <a:lnTo>
                  <a:pt x="709929" y="462280"/>
                </a:lnTo>
                <a:lnTo>
                  <a:pt x="0" y="46228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5" name="object 175"/>
          <p:cNvSpPr/>
          <p:nvPr/>
        </p:nvSpPr>
        <p:spPr>
          <a:xfrm>
            <a:off x="8077200" y="3674109"/>
            <a:ext cx="709930" cy="520700"/>
          </a:xfrm>
          <a:custGeom>
            <a:avLst/>
            <a:gdLst/>
            <a:ahLst/>
            <a:cxnLst/>
            <a:rect l="l" t="t" r="r" b="b"/>
            <a:pathLst>
              <a:path w="709929" h="520700">
                <a:moveTo>
                  <a:pt x="0" y="0"/>
                </a:moveTo>
                <a:lnTo>
                  <a:pt x="709929" y="0"/>
                </a:lnTo>
                <a:lnTo>
                  <a:pt x="709929" y="520700"/>
                </a:lnTo>
                <a:lnTo>
                  <a:pt x="0" y="5207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76" name="object 176"/>
          <p:cNvSpPr txBox="1"/>
          <p:nvPr/>
        </p:nvSpPr>
        <p:spPr>
          <a:xfrm>
            <a:off x="8077200" y="3670300"/>
            <a:ext cx="70993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30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0380" y="999489"/>
          <a:ext cx="8434070" cy="1647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284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0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075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0390">
                <a:tc>
                  <a:txBody>
                    <a:bodyPr/>
                    <a:lstStyle/>
                    <a:p>
                      <a:pPr marL="12319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1778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1778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28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1778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INR</a:t>
                      </a:r>
                    </a:p>
                  </a:txBody>
                  <a:tcPr marL="0" marR="0" marT="1651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03505" marR="1468755">
                        <a:lnSpc>
                          <a:spcPts val="372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Gill Sans MT"/>
                          <a:cs typeface="Gill Sans MT"/>
                        </a:rPr>
                        <a:t>R  M</a:t>
                      </a:r>
                    </a:p>
                  </a:txBody>
                  <a:tcPr marL="0" marR="0" marT="45085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91440" marR="1145540">
                        <a:lnSpc>
                          <a:spcPts val="3720"/>
                        </a:lnSpc>
                        <a:spcBef>
                          <a:spcPts val="355"/>
                        </a:spcBef>
                      </a:pPr>
                      <a:r>
                        <a:rPr sz="2800" dirty="0">
                          <a:latin typeface="Gill Sans MT"/>
                          <a:cs typeface="Gill Sans MT"/>
                        </a:rPr>
                        <a:t>Increment </a:t>
                      </a:r>
                      <a:r>
                        <a:rPr sz="2800" spc="-5" dirty="0">
                          <a:latin typeface="Gill Sans MT"/>
                          <a:cs typeface="Gill Sans MT"/>
                        </a:rPr>
                        <a:t>register</a:t>
                      </a:r>
                      <a:r>
                        <a:rPr sz="2800" spc="-7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spc="-5" dirty="0">
                          <a:latin typeface="Gill Sans MT"/>
                          <a:cs typeface="Gill Sans MT"/>
                        </a:rPr>
                        <a:t>or  memory 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by</a:t>
                      </a:r>
                      <a:r>
                        <a:rPr sz="28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1</a:t>
                      </a:r>
                    </a:p>
                  </a:txBody>
                  <a:tcPr marL="0" marR="0" marT="45085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10559"/>
            <a:ext cx="8056245" cy="29502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10515" marR="30480" indent="-273050">
              <a:lnSpc>
                <a:spcPts val="2590"/>
              </a:lnSpc>
              <a:spcBef>
                <a:spcPts val="425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The </a:t>
            </a:r>
            <a:r>
              <a:rPr sz="2400" dirty="0">
                <a:latin typeface="Gill Sans MT"/>
                <a:cs typeface="Gill Sans MT"/>
              </a:rPr>
              <a:t>contents </a:t>
            </a:r>
            <a:r>
              <a:rPr sz="2400" spc="-5" dirty="0">
                <a:latin typeface="Gill Sans MT"/>
                <a:cs typeface="Gill Sans MT"/>
              </a:rPr>
              <a:t>of register or memory location are</a:t>
            </a:r>
            <a:r>
              <a:rPr sz="2400" spc="-350" dirty="0">
                <a:latin typeface="Gill Sans MT"/>
                <a:cs typeface="Gill Sans MT"/>
              </a:rPr>
              <a:t> </a:t>
            </a:r>
            <a:r>
              <a:rPr sz="2400" spc="-140" dirty="0">
                <a:latin typeface="Gill Sans MT"/>
                <a:cs typeface="Gill Sans MT"/>
              </a:rPr>
              <a:t>incremented  </a:t>
            </a:r>
            <a:r>
              <a:rPr sz="2400" dirty="0">
                <a:latin typeface="Gill Sans MT"/>
                <a:cs typeface="Gill Sans MT"/>
              </a:rPr>
              <a:t>by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1.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2075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result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5" dirty="0">
                <a:latin typeface="Gill Sans MT"/>
                <a:cs typeface="Gill Sans MT"/>
              </a:rPr>
              <a:t>stored </a:t>
            </a:r>
            <a:r>
              <a:rPr sz="2400" dirty="0">
                <a:latin typeface="Gill Sans MT"/>
                <a:cs typeface="Gill Sans MT"/>
              </a:rPr>
              <a:t>in the </a:t>
            </a:r>
            <a:r>
              <a:rPr sz="2400" spc="-5" dirty="0">
                <a:latin typeface="Gill Sans MT"/>
                <a:cs typeface="Gill Sans MT"/>
              </a:rPr>
              <a:t>same</a:t>
            </a:r>
            <a:r>
              <a:rPr sz="2400" spc="-3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place.</a:t>
            </a:r>
            <a:endParaRPr sz="2400">
              <a:latin typeface="Gill Sans MT"/>
              <a:cs typeface="Gill Sans MT"/>
            </a:endParaRPr>
          </a:p>
          <a:p>
            <a:pPr marL="310515" marR="46990" indent="-273050">
              <a:lnSpc>
                <a:spcPts val="2590"/>
              </a:lnSpc>
              <a:spcBef>
                <a:spcPts val="2435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If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operand </a:t>
            </a:r>
            <a:r>
              <a:rPr sz="2400" dirty="0">
                <a:latin typeface="Gill Sans MT"/>
                <a:cs typeface="Gill Sans MT"/>
              </a:rPr>
              <a:t>is a </a:t>
            </a:r>
            <a:r>
              <a:rPr sz="2400" spc="-5" dirty="0">
                <a:latin typeface="Gill Sans MT"/>
                <a:cs typeface="Gill Sans MT"/>
              </a:rPr>
              <a:t>memory location, </a:t>
            </a:r>
            <a:r>
              <a:rPr sz="2400" dirty="0">
                <a:latin typeface="Gill Sans MT"/>
                <a:cs typeface="Gill Sans MT"/>
              </a:rPr>
              <a:t>its </a:t>
            </a:r>
            <a:r>
              <a:rPr sz="2400" spc="-5" dirty="0">
                <a:latin typeface="Gill Sans MT"/>
                <a:cs typeface="Gill Sans MT"/>
              </a:rPr>
              <a:t>address </a:t>
            </a:r>
            <a:r>
              <a:rPr sz="2400" dirty="0">
                <a:latin typeface="Gill Sans MT"/>
                <a:cs typeface="Gill Sans MT"/>
              </a:rPr>
              <a:t>is specified </a:t>
            </a:r>
            <a:r>
              <a:rPr sz="2400" spc="-745" dirty="0">
                <a:latin typeface="Gill Sans MT"/>
                <a:cs typeface="Gill Sans MT"/>
              </a:rPr>
              <a:t>by </a:t>
            </a:r>
            <a:r>
              <a:rPr sz="2400" spc="-65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 contents </a:t>
            </a:r>
            <a:r>
              <a:rPr sz="2400" spc="-5" dirty="0">
                <a:latin typeface="Gill Sans MT"/>
                <a:cs typeface="Gill Sans MT"/>
              </a:rPr>
              <a:t>of </a:t>
            </a:r>
            <a:r>
              <a:rPr sz="2400" dirty="0">
                <a:latin typeface="Gill Sans MT"/>
                <a:cs typeface="Gill Sans MT"/>
              </a:rPr>
              <a:t>H-L </a:t>
            </a:r>
            <a:r>
              <a:rPr sz="2400" spc="-5" dirty="0">
                <a:latin typeface="Gill Sans MT"/>
                <a:cs typeface="Gill Sans MT"/>
              </a:rPr>
              <a:t>pair.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2075"/>
              </a:spcBef>
            </a:pPr>
            <a:r>
              <a:rPr sz="3375" spc="254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b="1" spc="170" dirty="0">
                <a:latin typeface="Gill Sans MT"/>
                <a:cs typeface="Gill Sans MT"/>
              </a:rPr>
              <a:t>Example: </a:t>
            </a:r>
            <a:r>
              <a:rPr sz="2400" spc="-5" dirty="0">
                <a:latin typeface="Gill Sans MT"/>
                <a:cs typeface="Gill Sans MT"/>
              </a:rPr>
              <a:t>INR </a:t>
            </a:r>
            <a:r>
              <a:rPr sz="2400" dirty="0">
                <a:latin typeface="Gill Sans MT"/>
                <a:cs typeface="Gill Sans MT"/>
              </a:rPr>
              <a:t>B </a:t>
            </a:r>
            <a:r>
              <a:rPr sz="2400" spc="-5" dirty="0">
                <a:latin typeface="Gill Sans MT"/>
                <a:cs typeface="Gill Sans MT"/>
              </a:rPr>
              <a:t>or INR</a:t>
            </a:r>
            <a:r>
              <a:rPr sz="2400" spc="-1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M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970" y="53340"/>
            <a:ext cx="1165225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/>
              <a:t>I</a:t>
            </a:r>
            <a:r>
              <a:rPr sz="3900" dirty="0"/>
              <a:t>NR</a:t>
            </a:r>
            <a:endParaRPr sz="390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5" name="object 145"/>
          <p:cNvSpPr txBox="1"/>
          <p:nvPr/>
        </p:nvSpPr>
        <p:spPr>
          <a:xfrm>
            <a:off x="1004569" y="2027966"/>
            <a:ext cx="15113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0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46" name="object 146"/>
          <p:cNvSpPr txBox="1"/>
          <p:nvPr/>
        </p:nvSpPr>
        <p:spPr>
          <a:xfrm>
            <a:off x="1576069" y="2027966"/>
            <a:ext cx="21590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000" b="1" dirty="0">
                <a:latin typeface="Constantia"/>
                <a:cs typeface="Constantia"/>
              </a:rPr>
              <a:t>10</a:t>
            </a:r>
          </a:p>
        </p:txBody>
      </p:sp>
      <p:sp>
        <p:nvSpPr>
          <p:cNvPr id="147" name="object 147"/>
          <p:cNvSpPr txBox="1"/>
          <p:nvPr/>
        </p:nvSpPr>
        <p:spPr>
          <a:xfrm>
            <a:off x="2147570" y="2027966"/>
            <a:ext cx="15113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0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1004569" y="2400076"/>
            <a:ext cx="18097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0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49" name="object 149"/>
          <p:cNvSpPr txBox="1"/>
          <p:nvPr/>
        </p:nvSpPr>
        <p:spPr>
          <a:xfrm>
            <a:off x="2147570" y="2400076"/>
            <a:ext cx="13779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0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50" name="object 150"/>
          <p:cNvSpPr txBox="1"/>
          <p:nvPr/>
        </p:nvSpPr>
        <p:spPr>
          <a:xfrm>
            <a:off x="1004569" y="2769646"/>
            <a:ext cx="18923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0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51" name="object 151"/>
          <p:cNvSpPr txBox="1"/>
          <p:nvPr/>
        </p:nvSpPr>
        <p:spPr>
          <a:xfrm>
            <a:off x="2147570" y="2769646"/>
            <a:ext cx="13208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0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004569" y="1616486"/>
            <a:ext cx="15303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000" b="1" dirty="0">
                <a:latin typeface="Constantia"/>
                <a:cs typeface="Constantia"/>
              </a:rPr>
              <a:t>A</a:t>
            </a:r>
          </a:p>
        </p:txBody>
      </p:sp>
      <p:graphicFrame>
        <p:nvGraphicFramePr>
          <p:cNvPr id="153" name="object 153"/>
          <p:cNvGraphicFramePr>
            <a:graphicFrameLocks noGrp="1"/>
          </p:cNvGraphicFramePr>
          <p:nvPr/>
        </p:nvGraphicFramePr>
        <p:xfrm>
          <a:off x="6096000" y="1935479"/>
          <a:ext cx="228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B</a:t>
                      </a:r>
                    </a:p>
                  </a:txBody>
                  <a:tcPr marL="0" marR="0" marT="35560" marB="0"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11</a:t>
                      </a:r>
                    </a:p>
                  </a:txBody>
                  <a:tcPr marL="0" marR="0" marT="3556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C</a:t>
                      </a:r>
                    </a:p>
                  </a:txBody>
                  <a:tcPr marL="0" marR="0" marT="35560" marB="0">
                    <a:solidFill>
                      <a:srgbClr val="A4B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 grid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1232535" algn="l"/>
                        </a:tabLst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D	E</a:t>
                      </a:r>
                    </a:p>
                  </a:txBody>
                  <a:tcPr marL="0" marR="0" marT="36830" marB="0">
                    <a:solidFill>
                      <a:srgbClr val="E0E4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  <a:tabLst>
                          <a:tab pos="1232535" algn="l"/>
                        </a:tabLst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H	L</a:t>
                      </a:r>
                    </a:p>
                  </a:txBody>
                  <a:tcPr marL="0" marR="0" marT="35560" marB="0">
                    <a:solidFill>
                      <a:srgbClr val="EFF2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4" name="object 154"/>
          <p:cNvSpPr txBox="1"/>
          <p:nvPr/>
        </p:nvSpPr>
        <p:spPr>
          <a:xfrm>
            <a:off x="6096000" y="1524000"/>
            <a:ext cx="1143000" cy="18923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sz="10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55" name="object 155"/>
          <p:cNvSpPr txBox="1"/>
          <p:nvPr/>
        </p:nvSpPr>
        <p:spPr>
          <a:xfrm>
            <a:off x="6134100" y="730250"/>
            <a:ext cx="1768475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6" name="object 156"/>
          <p:cNvSpPr/>
          <p:nvPr/>
        </p:nvSpPr>
        <p:spPr>
          <a:xfrm>
            <a:off x="76200" y="52578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7" name="object 157"/>
          <p:cNvSpPr txBox="1"/>
          <p:nvPr/>
        </p:nvSpPr>
        <p:spPr>
          <a:xfrm>
            <a:off x="153670" y="5280659"/>
            <a:ext cx="214629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58" name="object 158"/>
          <p:cNvSpPr/>
          <p:nvPr/>
        </p:nvSpPr>
        <p:spPr>
          <a:xfrm>
            <a:off x="590550" y="52578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9" name="object 159"/>
          <p:cNvSpPr txBox="1"/>
          <p:nvPr/>
        </p:nvSpPr>
        <p:spPr>
          <a:xfrm>
            <a:off x="722630" y="5560059"/>
            <a:ext cx="26797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onstantia"/>
                <a:cs typeface="Constantia"/>
              </a:rPr>
              <a:t>2</a:t>
            </a:r>
            <a:r>
              <a:rPr sz="1000" b="1" dirty="0">
                <a:latin typeface="Constantia"/>
                <a:cs typeface="Constantia"/>
              </a:rPr>
              <a:t>0</a:t>
            </a:r>
          </a:p>
        </p:txBody>
      </p:sp>
      <p:sp>
        <p:nvSpPr>
          <p:cNvPr id="160" name="object 160"/>
          <p:cNvSpPr/>
          <p:nvPr/>
        </p:nvSpPr>
        <p:spPr>
          <a:xfrm>
            <a:off x="1104900" y="52578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1" name="object 161"/>
          <p:cNvSpPr txBox="1"/>
          <p:nvPr/>
        </p:nvSpPr>
        <p:spPr>
          <a:xfrm>
            <a:off x="1182369" y="5280659"/>
            <a:ext cx="15748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162" name="object 162"/>
          <p:cNvSpPr/>
          <p:nvPr/>
        </p:nvSpPr>
        <p:spPr>
          <a:xfrm>
            <a:off x="1619250" y="52578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3" name="object 163"/>
          <p:cNvSpPr txBox="1"/>
          <p:nvPr/>
        </p:nvSpPr>
        <p:spPr>
          <a:xfrm>
            <a:off x="1751329" y="5560059"/>
            <a:ext cx="26416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64" name="object 164"/>
          <p:cNvSpPr/>
          <p:nvPr/>
        </p:nvSpPr>
        <p:spPr>
          <a:xfrm>
            <a:off x="5562600" y="52578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5" name="object 165"/>
          <p:cNvSpPr txBox="1"/>
          <p:nvPr/>
        </p:nvSpPr>
        <p:spPr>
          <a:xfrm>
            <a:off x="5652770" y="5280659"/>
            <a:ext cx="20193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66" name="object 166"/>
          <p:cNvSpPr/>
          <p:nvPr/>
        </p:nvSpPr>
        <p:spPr>
          <a:xfrm>
            <a:off x="6076950" y="52578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7" name="object 167"/>
          <p:cNvSpPr txBox="1"/>
          <p:nvPr/>
        </p:nvSpPr>
        <p:spPr>
          <a:xfrm>
            <a:off x="6221729" y="5560059"/>
            <a:ext cx="25527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onstantia"/>
                <a:cs typeface="Constantia"/>
              </a:rPr>
              <a:t>2</a:t>
            </a:r>
            <a:r>
              <a:rPr sz="1000" b="1" dirty="0">
                <a:latin typeface="Constantia"/>
                <a:cs typeface="Constantia"/>
              </a:rPr>
              <a:t>0</a:t>
            </a:r>
          </a:p>
        </p:txBody>
      </p:sp>
      <p:sp>
        <p:nvSpPr>
          <p:cNvPr id="168" name="object 168"/>
          <p:cNvSpPr/>
          <p:nvPr/>
        </p:nvSpPr>
        <p:spPr>
          <a:xfrm>
            <a:off x="6591300" y="52578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9" name="object 169"/>
          <p:cNvSpPr txBox="1"/>
          <p:nvPr/>
        </p:nvSpPr>
        <p:spPr>
          <a:xfrm>
            <a:off x="6681469" y="5280659"/>
            <a:ext cx="14478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170" name="object 170"/>
          <p:cNvSpPr/>
          <p:nvPr/>
        </p:nvSpPr>
        <p:spPr>
          <a:xfrm>
            <a:off x="7105650" y="52578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1" name="object 171"/>
          <p:cNvSpPr txBox="1"/>
          <p:nvPr/>
        </p:nvSpPr>
        <p:spPr>
          <a:xfrm>
            <a:off x="7250430" y="5560059"/>
            <a:ext cx="25146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72" name="object 172"/>
          <p:cNvSpPr/>
          <p:nvPr/>
        </p:nvSpPr>
        <p:spPr>
          <a:xfrm>
            <a:off x="3048000" y="44958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3" name="object 173"/>
          <p:cNvSpPr/>
          <p:nvPr/>
        </p:nvSpPr>
        <p:spPr>
          <a:xfrm>
            <a:off x="3048000" y="52070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4" name="object 174"/>
          <p:cNvSpPr txBox="1"/>
          <p:nvPr/>
        </p:nvSpPr>
        <p:spPr>
          <a:xfrm>
            <a:off x="3048000" y="5219700"/>
            <a:ext cx="6858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Constantia"/>
                <a:cs typeface="Constantia"/>
              </a:rPr>
              <a:t>10</a:t>
            </a:r>
          </a:p>
        </p:txBody>
      </p:sp>
      <p:sp>
        <p:nvSpPr>
          <p:cNvPr id="175" name="object 175"/>
          <p:cNvSpPr/>
          <p:nvPr/>
        </p:nvSpPr>
        <p:spPr>
          <a:xfrm>
            <a:off x="3048000" y="59182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6" name="object 176"/>
          <p:cNvSpPr/>
          <p:nvPr/>
        </p:nvSpPr>
        <p:spPr>
          <a:xfrm>
            <a:off x="7696200" y="4419600"/>
            <a:ext cx="685800" cy="736600"/>
          </a:xfrm>
          <a:custGeom>
            <a:avLst/>
            <a:gdLst/>
            <a:ahLst/>
            <a:cxnLst/>
            <a:rect l="l" t="t" r="r" b="b"/>
            <a:pathLst>
              <a:path w="685800" h="736600">
                <a:moveTo>
                  <a:pt x="0" y="0"/>
                </a:moveTo>
                <a:lnTo>
                  <a:pt x="685800" y="0"/>
                </a:lnTo>
                <a:lnTo>
                  <a:pt x="6858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7" name="object 177"/>
          <p:cNvSpPr/>
          <p:nvPr/>
        </p:nvSpPr>
        <p:spPr>
          <a:xfrm>
            <a:off x="7696200" y="5156200"/>
            <a:ext cx="685800" cy="736600"/>
          </a:xfrm>
          <a:custGeom>
            <a:avLst/>
            <a:gdLst/>
            <a:ahLst/>
            <a:cxnLst/>
            <a:rect l="l" t="t" r="r" b="b"/>
            <a:pathLst>
              <a:path w="685800" h="736600">
                <a:moveTo>
                  <a:pt x="0" y="0"/>
                </a:moveTo>
                <a:lnTo>
                  <a:pt x="685800" y="0"/>
                </a:lnTo>
                <a:lnTo>
                  <a:pt x="6858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8" name="object 178"/>
          <p:cNvSpPr txBox="1"/>
          <p:nvPr/>
        </p:nvSpPr>
        <p:spPr>
          <a:xfrm>
            <a:off x="7696200" y="5165090"/>
            <a:ext cx="6858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11</a:t>
            </a:r>
          </a:p>
        </p:txBody>
      </p:sp>
      <p:sp>
        <p:nvSpPr>
          <p:cNvPr id="179" name="object 179"/>
          <p:cNvSpPr/>
          <p:nvPr/>
        </p:nvSpPr>
        <p:spPr>
          <a:xfrm>
            <a:off x="7696200" y="5892800"/>
            <a:ext cx="685800" cy="736600"/>
          </a:xfrm>
          <a:custGeom>
            <a:avLst/>
            <a:gdLst/>
            <a:ahLst/>
            <a:cxnLst/>
            <a:rect l="l" t="t" r="r" b="b"/>
            <a:pathLst>
              <a:path w="685800" h="736600">
                <a:moveTo>
                  <a:pt x="0" y="0"/>
                </a:moveTo>
                <a:lnTo>
                  <a:pt x="685800" y="0"/>
                </a:lnTo>
                <a:lnTo>
                  <a:pt x="6858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graphicFrame>
        <p:nvGraphicFramePr>
          <p:cNvPr id="180" name="object 180"/>
          <p:cNvGraphicFramePr>
            <a:graphicFrameLocks noGrp="1"/>
          </p:cNvGraphicFramePr>
          <p:nvPr/>
        </p:nvGraphicFramePr>
        <p:xfrm>
          <a:off x="914400" y="1935479"/>
          <a:ext cx="2286000" cy="111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37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B</a:t>
                      </a:r>
                    </a:p>
                  </a:txBody>
                  <a:tcPr marL="0" marR="0" marT="38100" marB="0"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10</a:t>
                      </a:r>
                    </a:p>
                  </a:txBody>
                  <a:tcPr marL="0" marR="0" marT="38100" marB="0">
                    <a:lnT w="6350">
                      <a:solidFill>
                        <a:srgbClr val="A4B491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C</a:t>
                      </a:r>
                    </a:p>
                  </a:txBody>
                  <a:tcPr marL="0" marR="0" marT="38100" marB="0">
                    <a:solidFill>
                      <a:srgbClr val="A4B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70"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80"/>
                        </a:spcBef>
                        <a:tabLst>
                          <a:tab pos="1232535" algn="l"/>
                        </a:tabLst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D	E</a:t>
                      </a:r>
                    </a:p>
                  </a:txBody>
                  <a:tcPr marL="0" marR="0" marT="35560" marB="0">
                    <a:solidFill>
                      <a:srgbClr val="E0E4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110"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1232535" algn="l"/>
                        </a:tabLst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H	L</a:t>
                      </a:r>
                    </a:p>
                  </a:txBody>
                  <a:tcPr marL="0" marR="0" marT="36830" marB="0">
                    <a:solidFill>
                      <a:srgbClr val="EFF2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81" name="object 181"/>
          <p:cNvSpPr txBox="1"/>
          <p:nvPr/>
        </p:nvSpPr>
        <p:spPr>
          <a:xfrm>
            <a:off x="2286000" y="5454650"/>
            <a:ext cx="633095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050H</a:t>
            </a:r>
          </a:p>
        </p:txBody>
      </p:sp>
      <p:sp>
        <p:nvSpPr>
          <p:cNvPr id="182" name="object 182"/>
          <p:cNvSpPr txBox="1"/>
          <p:nvPr/>
        </p:nvSpPr>
        <p:spPr>
          <a:xfrm>
            <a:off x="8458200" y="5378450"/>
            <a:ext cx="633095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050H</a:t>
            </a:r>
          </a:p>
        </p:txBody>
      </p:sp>
      <p:sp>
        <p:nvSpPr>
          <p:cNvPr id="183" name="object 183"/>
          <p:cNvSpPr txBox="1"/>
          <p:nvPr/>
        </p:nvSpPr>
        <p:spPr>
          <a:xfrm>
            <a:off x="6209029" y="3778250"/>
            <a:ext cx="177038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84" name="object 184"/>
          <p:cNvSpPr txBox="1"/>
          <p:nvPr/>
        </p:nvSpPr>
        <p:spPr>
          <a:xfrm>
            <a:off x="999489" y="3768090"/>
            <a:ext cx="1910714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85" name="object 185"/>
          <p:cNvSpPr txBox="1"/>
          <p:nvPr/>
        </p:nvSpPr>
        <p:spPr>
          <a:xfrm>
            <a:off x="4091940" y="5473700"/>
            <a:ext cx="120904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INR</a:t>
            </a:r>
            <a:r>
              <a:rPr sz="20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186" name="object 186"/>
          <p:cNvSpPr txBox="1"/>
          <p:nvPr/>
        </p:nvSpPr>
        <p:spPr>
          <a:xfrm>
            <a:off x="4091940" y="6022340"/>
            <a:ext cx="150939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87" name="object 187"/>
          <p:cNvSpPr txBox="1"/>
          <p:nvPr/>
        </p:nvSpPr>
        <p:spPr>
          <a:xfrm>
            <a:off x="914400" y="1524000"/>
            <a:ext cx="1143000" cy="19431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4064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20"/>
              </a:spcBef>
            </a:pPr>
            <a:r>
              <a:rPr sz="10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88" name="object 188"/>
          <p:cNvSpPr txBox="1"/>
          <p:nvPr/>
        </p:nvSpPr>
        <p:spPr>
          <a:xfrm>
            <a:off x="923289" y="723900"/>
            <a:ext cx="1910714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89" name="object 189"/>
          <p:cNvSpPr txBox="1"/>
          <p:nvPr/>
        </p:nvSpPr>
        <p:spPr>
          <a:xfrm>
            <a:off x="4039870" y="1634490"/>
            <a:ext cx="1357630" cy="1261745"/>
          </a:xfrm>
          <a:prstGeom prst="rect">
            <a:avLst/>
          </a:prstGeom>
        </p:spPr>
        <p:txBody>
          <a:bodyPr vert="horz" wrap="square" lIns="0" tIns="33655" rIns="0" bIns="0" rtlCol="0">
            <a:spAutoFit/>
          </a:bodyPr>
          <a:lstStyle/>
          <a:p>
            <a:pPr marL="12700" marR="5080">
              <a:lnSpc>
                <a:spcPts val="4790"/>
              </a:lnSpc>
              <a:spcBef>
                <a:spcPts val="26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INR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B  </a:t>
            </a:r>
            <a:r>
              <a:rPr sz="2400" b="1" spc="-15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=R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90" name="object 190"/>
          <p:cNvSpPr txBox="1"/>
          <p:nvPr/>
        </p:nvSpPr>
        <p:spPr>
          <a:xfrm>
            <a:off x="7148830" y="3177540"/>
            <a:ext cx="113538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10+1=11</a:t>
            </a:r>
          </a:p>
        </p:txBody>
      </p:sp>
      <p:sp>
        <p:nvSpPr>
          <p:cNvPr id="191" name="object 191"/>
          <p:cNvSpPr txBox="1"/>
          <p:nvPr/>
        </p:nvSpPr>
        <p:spPr>
          <a:xfrm>
            <a:off x="5934709" y="6320790"/>
            <a:ext cx="113538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10+1=11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143000" y="1447800"/>
          <a:ext cx="7791450" cy="11595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0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4152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6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3238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135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INX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R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Increment register pair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by</a:t>
                      </a:r>
                      <a:r>
                        <a:rPr sz="2400" spc="-3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1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45769" y="3246120"/>
            <a:ext cx="7635240" cy="182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1600">
              <a:lnSpc>
                <a:spcPct val="100000"/>
              </a:lnSpc>
              <a:spcBef>
                <a:spcPts val="1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contents of register pair are incremented by</a:t>
            </a:r>
            <a:r>
              <a:rPr sz="2600" spc="-425" dirty="0">
                <a:latin typeface="Constantia"/>
                <a:cs typeface="Constantia"/>
              </a:rPr>
              <a:t> </a:t>
            </a:r>
            <a:r>
              <a:rPr sz="2600" spc="-605" dirty="0">
                <a:latin typeface="Constantia"/>
                <a:cs typeface="Constantia"/>
              </a:rPr>
              <a:t>1.</a:t>
            </a:r>
            <a:endParaRPr sz="2600">
              <a:latin typeface="Constantia"/>
              <a:cs typeface="Constantia"/>
            </a:endParaRPr>
          </a:p>
          <a:p>
            <a:pPr marL="101600">
              <a:lnSpc>
                <a:spcPct val="100000"/>
              </a:lnSpc>
              <a:spcBef>
                <a:spcPts val="24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result is stored in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same</a:t>
            </a:r>
            <a:r>
              <a:rPr sz="2600" spc="-4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place.</a:t>
            </a:r>
            <a:endParaRPr sz="2600">
              <a:latin typeface="Constantia"/>
              <a:cs typeface="Constantia"/>
            </a:endParaRPr>
          </a:p>
          <a:p>
            <a:pPr marL="101600">
              <a:lnSpc>
                <a:spcPct val="100000"/>
              </a:lnSpc>
              <a:spcBef>
                <a:spcPts val="2400"/>
              </a:spcBef>
              <a:tabLst>
                <a:tab pos="3275965" algn="l"/>
                <a:tab pos="3909695" algn="l"/>
                <a:tab pos="5097780" algn="l"/>
                <a:tab pos="5731510" algn="l"/>
              </a:tabLst>
            </a:pPr>
            <a:r>
              <a:rPr sz="3675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Constantia"/>
                <a:cs typeface="Constantia"/>
              </a:rPr>
              <a:t>Example:</a:t>
            </a:r>
            <a:r>
              <a:rPr sz="2600" b="1" spc="4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INX</a:t>
            </a:r>
            <a:r>
              <a:rPr sz="2600" spc="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	or	INX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	</a:t>
            </a:r>
            <a:r>
              <a:rPr sz="2600" spc="-5" dirty="0">
                <a:latin typeface="Constantia"/>
                <a:cs typeface="Constantia"/>
              </a:rPr>
              <a:t>or	INX</a:t>
            </a:r>
            <a:r>
              <a:rPr sz="2600" dirty="0">
                <a:latin typeface="Constantia"/>
                <a:cs typeface="Constantia"/>
              </a:rPr>
              <a:t> 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969" y="53340"/>
            <a:ext cx="88646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spc="-5" dirty="0"/>
              <a:t>I</a:t>
            </a:r>
            <a:r>
              <a:rPr sz="3900" dirty="0"/>
              <a:t>NX</a:t>
            </a:r>
            <a:endParaRPr sz="390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914400" y="3840479"/>
            <a:ext cx="610870" cy="506730"/>
          </a:xfrm>
          <a:custGeom>
            <a:avLst/>
            <a:gdLst/>
            <a:ahLst/>
            <a:cxnLst/>
            <a:rect l="l" t="t" r="r" b="b"/>
            <a:pathLst>
              <a:path w="610869" h="506729">
                <a:moveTo>
                  <a:pt x="0" y="0"/>
                </a:moveTo>
                <a:lnTo>
                  <a:pt x="610869" y="0"/>
                </a:lnTo>
                <a:lnTo>
                  <a:pt x="610869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 txBox="1"/>
          <p:nvPr/>
        </p:nvSpPr>
        <p:spPr>
          <a:xfrm>
            <a:off x="991869" y="3858259"/>
            <a:ext cx="227329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47" name="object 147"/>
          <p:cNvSpPr/>
          <p:nvPr/>
        </p:nvSpPr>
        <p:spPr>
          <a:xfrm>
            <a:off x="1525269" y="3840479"/>
            <a:ext cx="609600" cy="506730"/>
          </a:xfrm>
          <a:custGeom>
            <a:avLst/>
            <a:gdLst/>
            <a:ahLst/>
            <a:cxnLst/>
            <a:rect l="l" t="t" r="r" b="b"/>
            <a:pathLst>
              <a:path w="609600" h="506729">
                <a:moveTo>
                  <a:pt x="0" y="0"/>
                </a:moveTo>
                <a:lnTo>
                  <a:pt x="609600" y="0"/>
                </a:lnTo>
                <a:lnTo>
                  <a:pt x="609600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2134870" y="3840479"/>
            <a:ext cx="612140" cy="506730"/>
          </a:xfrm>
          <a:custGeom>
            <a:avLst/>
            <a:gdLst/>
            <a:ahLst/>
            <a:cxnLst/>
            <a:rect l="l" t="t" r="r" b="b"/>
            <a:pathLst>
              <a:path w="612139" h="506729">
                <a:moveTo>
                  <a:pt x="0" y="0"/>
                </a:moveTo>
                <a:lnTo>
                  <a:pt x="612140" y="0"/>
                </a:lnTo>
                <a:lnTo>
                  <a:pt x="612140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 txBox="1"/>
          <p:nvPr/>
        </p:nvSpPr>
        <p:spPr>
          <a:xfrm>
            <a:off x="2212339" y="3858259"/>
            <a:ext cx="22669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50" name="object 150"/>
          <p:cNvSpPr/>
          <p:nvPr/>
        </p:nvSpPr>
        <p:spPr>
          <a:xfrm>
            <a:off x="2747010" y="3840479"/>
            <a:ext cx="610870" cy="506730"/>
          </a:xfrm>
          <a:custGeom>
            <a:avLst/>
            <a:gdLst/>
            <a:ahLst/>
            <a:cxnLst/>
            <a:rect l="l" t="t" r="r" b="b"/>
            <a:pathLst>
              <a:path w="610870" h="506729">
                <a:moveTo>
                  <a:pt x="0" y="0"/>
                </a:moveTo>
                <a:lnTo>
                  <a:pt x="610869" y="0"/>
                </a:lnTo>
                <a:lnTo>
                  <a:pt x="610869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/>
          <p:nvPr/>
        </p:nvSpPr>
        <p:spPr>
          <a:xfrm>
            <a:off x="914400" y="4347209"/>
            <a:ext cx="610870" cy="504190"/>
          </a:xfrm>
          <a:custGeom>
            <a:avLst/>
            <a:gdLst/>
            <a:ahLst/>
            <a:cxnLst/>
            <a:rect l="l" t="t" r="r" b="b"/>
            <a:pathLst>
              <a:path w="610869" h="504189">
                <a:moveTo>
                  <a:pt x="0" y="0"/>
                </a:moveTo>
                <a:lnTo>
                  <a:pt x="610869" y="0"/>
                </a:lnTo>
                <a:lnTo>
                  <a:pt x="610869" y="504189"/>
                </a:lnTo>
                <a:lnTo>
                  <a:pt x="0" y="50418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 txBox="1"/>
          <p:nvPr/>
        </p:nvSpPr>
        <p:spPr>
          <a:xfrm>
            <a:off x="991869" y="4364990"/>
            <a:ext cx="26606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53" name="object 153"/>
          <p:cNvSpPr/>
          <p:nvPr/>
        </p:nvSpPr>
        <p:spPr>
          <a:xfrm>
            <a:off x="1525269" y="4347209"/>
            <a:ext cx="609600" cy="504190"/>
          </a:xfrm>
          <a:custGeom>
            <a:avLst/>
            <a:gdLst/>
            <a:ahLst/>
            <a:cxnLst/>
            <a:rect l="l" t="t" r="r" b="b"/>
            <a:pathLst>
              <a:path w="609600" h="504189">
                <a:moveTo>
                  <a:pt x="0" y="0"/>
                </a:moveTo>
                <a:lnTo>
                  <a:pt x="609600" y="0"/>
                </a:lnTo>
                <a:lnTo>
                  <a:pt x="609600" y="504189"/>
                </a:lnTo>
                <a:lnTo>
                  <a:pt x="0" y="50418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/>
          <p:nvPr/>
        </p:nvSpPr>
        <p:spPr>
          <a:xfrm>
            <a:off x="2134870" y="4347209"/>
            <a:ext cx="612140" cy="504190"/>
          </a:xfrm>
          <a:custGeom>
            <a:avLst/>
            <a:gdLst/>
            <a:ahLst/>
            <a:cxnLst/>
            <a:rect l="l" t="t" r="r" b="b"/>
            <a:pathLst>
              <a:path w="612139" h="504189">
                <a:moveTo>
                  <a:pt x="0" y="0"/>
                </a:moveTo>
                <a:lnTo>
                  <a:pt x="612140" y="0"/>
                </a:lnTo>
                <a:lnTo>
                  <a:pt x="612140" y="504189"/>
                </a:lnTo>
                <a:lnTo>
                  <a:pt x="0" y="50418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 txBox="1"/>
          <p:nvPr/>
        </p:nvSpPr>
        <p:spPr>
          <a:xfrm>
            <a:off x="2212339" y="4364990"/>
            <a:ext cx="20891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56" name="object 156"/>
          <p:cNvSpPr/>
          <p:nvPr/>
        </p:nvSpPr>
        <p:spPr>
          <a:xfrm>
            <a:off x="2747010" y="4347209"/>
            <a:ext cx="610870" cy="504190"/>
          </a:xfrm>
          <a:custGeom>
            <a:avLst/>
            <a:gdLst/>
            <a:ahLst/>
            <a:cxnLst/>
            <a:rect l="l" t="t" r="r" b="b"/>
            <a:pathLst>
              <a:path w="610870" h="504189">
                <a:moveTo>
                  <a:pt x="0" y="0"/>
                </a:moveTo>
                <a:lnTo>
                  <a:pt x="610869" y="0"/>
                </a:lnTo>
                <a:lnTo>
                  <a:pt x="610869" y="504189"/>
                </a:lnTo>
                <a:lnTo>
                  <a:pt x="0" y="50418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/>
          <p:nvPr/>
        </p:nvSpPr>
        <p:spPr>
          <a:xfrm>
            <a:off x="914400" y="4851400"/>
            <a:ext cx="610870" cy="506730"/>
          </a:xfrm>
          <a:custGeom>
            <a:avLst/>
            <a:gdLst/>
            <a:ahLst/>
            <a:cxnLst/>
            <a:rect l="l" t="t" r="r" b="b"/>
            <a:pathLst>
              <a:path w="610869" h="506729">
                <a:moveTo>
                  <a:pt x="0" y="0"/>
                </a:moveTo>
                <a:lnTo>
                  <a:pt x="610869" y="0"/>
                </a:lnTo>
                <a:lnTo>
                  <a:pt x="610869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/>
          <p:nvPr/>
        </p:nvSpPr>
        <p:spPr>
          <a:xfrm>
            <a:off x="1525269" y="4851400"/>
            <a:ext cx="609600" cy="506730"/>
          </a:xfrm>
          <a:custGeom>
            <a:avLst/>
            <a:gdLst/>
            <a:ahLst/>
            <a:cxnLst/>
            <a:rect l="l" t="t" r="r" b="b"/>
            <a:pathLst>
              <a:path w="609600" h="506729">
                <a:moveTo>
                  <a:pt x="0" y="0"/>
                </a:moveTo>
                <a:lnTo>
                  <a:pt x="609600" y="0"/>
                </a:lnTo>
                <a:lnTo>
                  <a:pt x="609600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/>
          <p:nvPr/>
        </p:nvSpPr>
        <p:spPr>
          <a:xfrm>
            <a:off x="2134870" y="4851400"/>
            <a:ext cx="612140" cy="506730"/>
          </a:xfrm>
          <a:custGeom>
            <a:avLst/>
            <a:gdLst/>
            <a:ahLst/>
            <a:cxnLst/>
            <a:rect l="l" t="t" r="r" b="b"/>
            <a:pathLst>
              <a:path w="612139" h="506729">
                <a:moveTo>
                  <a:pt x="0" y="0"/>
                </a:moveTo>
                <a:lnTo>
                  <a:pt x="612140" y="0"/>
                </a:lnTo>
                <a:lnTo>
                  <a:pt x="612140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object 160"/>
          <p:cNvSpPr/>
          <p:nvPr/>
        </p:nvSpPr>
        <p:spPr>
          <a:xfrm>
            <a:off x="2747010" y="4851400"/>
            <a:ext cx="610870" cy="506730"/>
          </a:xfrm>
          <a:custGeom>
            <a:avLst/>
            <a:gdLst/>
            <a:ahLst/>
            <a:cxnLst/>
            <a:rect l="l" t="t" r="r" b="b"/>
            <a:pathLst>
              <a:path w="610870" h="506729">
                <a:moveTo>
                  <a:pt x="0" y="0"/>
                </a:moveTo>
                <a:lnTo>
                  <a:pt x="610869" y="0"/>
                </a:lnTo>
                <a:lnTo>
                  <a:pt x="610869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1" name="object 161"/>
          <p:cNvSpPr txBox="1"/>
          <p:nvPr/>
        </p:nvSpPr>
        <p:spPr>
          <a:xfrm>
            <a:off x="991869" y="4870450"/>
            <a:ext cx="218122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2935" algn="l"/>
                <a:tab pos="1232535" algn="l"/>
                <a:tab pos="1843405" algn="l"/>
              </a:tabLst>
            </a:pPr>
            <a:r>
              <a:rPr sz="1600" b="1" dirty="0">
                <a:latin typeface="Constantia"/>
                <a:cs typeface="Constantia"/>
              </a:rPr>
              <a:t>H	10	L	</a:t>
            </a:r>
            <a:r>
              <a:rPr sz="1600" b="1" spc="5" dirty="0">
                <a:latin typeface="Constantia"/>
                <a:cs typeface="Constantia"/>
              </a:rPr>
              <a:t>2</a:t>
            </a:r>
            <a:r>
              <a:rPr sz="1600" b="1" dirty="0">
                <a:latin typeface="Constantia"/>
                <a:cs typeface="Constantia"/>
              </a:rPr>
              <a:t>0</a:t>
            </a:r>
          </a:p>
        </p:txBody>
      </p:sp>
      <p:graphicFrame>
        <p:nvGraphicFramePr>
          <p:cNvPr id="162" name="object 162"/>
          <p:cNvGraphicFramePr>
            <a:graphicFrameLocks noGrp="1"/>
          </p:cNvGraphicFramePr>
          <p:nvPr/>
        </p:nvGraphicFramePr>
        <p:xfrm>
          <a:off x="6096000" y="3143250"/>
          <a:ext cx="2833370" cy="221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265">
                <a:tc gridSpan="4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5" dirty="0">
                          <a:latin typeface="Constantia"/>
                          <a:cs typeface="Constantia"/>
                        </a:rPr>
                        <a:t>SP</a:t>
                      </a:r>
                    </a:p>
                  </a:txBody>
                  <a:tcPr marL="0" marR="0" marT="3556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9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B</a:t>
                      </a:r>
                    </a:p>
                  </a:txBody>
                  <a:tcPr marL="0" marR="0" marT="55244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C</a:t>
                      </a:r>
                    </a:p>
                  </a:txBody>
                  <a:tcPr marL="0" marR="0" marT="55244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D</a:t>
                      </a:r>
                    </a:p>
                  </a:txBody>
                  <a:tcPr marL="0" marR="0" marT="31750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E</a:t>
                      </a:r>
                    </a:p>
                  </a:txBody>
                  <a:tcPr marL="0" marR="0" marT="31750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E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H</a:t>
                      </a:r>
                    </a:p>
                  </a:txBody>
                  <a:tcPr marL="0" marR="0" marT="31750" marB="0">
                    <a:solidFill>
                      <a:srgbClr val="EFF2ED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10</a:t>
                      </a:r>
                    </a:p>
                  </a:txBody>
                  <a:tcPr marL="0" marR="0" marT="3175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L</a:t>
                      </a:r>
                    </a:p>
                  </a:txBody>
                  <a:tcPr marL="0" marR="0" marT="31750" marB="0">
                    <a:solidFill>
                      <a:srgbClr val="EFF2ED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21</a:t>
                      </a:r>
                    </a:p>
                  </a:txBody>
                  <a:tcPr marL="0" marR="0" marT="2794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3" name="object 163"/>
          <p:cNvSpPr txBox="1"/>
          <p:nvPr/>
        </p:nvSpPr>
        <p:spPr>
          <a:xfrm>
            <a:off x="6144259" y="1939290"/>
            <a:ext cx="17684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64" name="object 164"/>
          <p:cNvSpPr txBox="1"/>
          <p:nvPr/>
        </p:nvSpPr>
        <p:spPr>
          <a:xfrm>
            <a:off x="1049019" y="1939290"/>
            <a:ext cx="1910714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65" name="object 165"/>
          <p:cNvSpPr/>
          <p:nvPr/>
        </p:nvSpPr>
        <p:spPr>
          <a:xfrm>
            <a:off x="914400" y="3214370"/>
            <a:ext cx="1143000" cy="586740"/>
          </a:xfrm>
          <a:custGeom>
            <a:avLst/>
            <a:gdLst/>
            <a:ahLst/>
            <a:cxnLst/>
            <a:rect l="l" t="t" r="r" b="b"/>
            <a:pathLst>
              <a:path w="1143000" h="586739">
                <a:moveTo>
                  <a:pt x="0" y="0"/>
                </a:moveTo>
                <a:lnTo>
                  <a:pt x="1143000" y="0"/>
                </a:lnTo>
                <a:lnTo>
                  <a:pt x="1143000" y="586739"/>
                </a:lnTo>
                <a:lnTo>
                  <a:pt x="0" y="5867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6" name="object 166"/>
          <p:cNvSpPr txBox="1"/>
          <p:nvPr/>
        </p:nvSpPr>
        <p:spPr>
          <a:xfrm>
            <a:off x="991869" y="3238500"/>
            <a:ext cx="29273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SP</a:t>
            </a:r>
          </a:p>
        </p:txBody>
      </p:sp>
      <p:sp>
        <p:nvSpPr>
          <p:cNvPr id="167" name="object 167"/>
          <p:cNvSpPr/>
          <p:nvPr/>
        </p:nvSpPr>
        <p:spPr>
          <a:xfrm>
            <a:off x="2057400" y="3214370"/>
            <a:ext cx="1143000" cy="586740"/>
          </a:xfrm>
          <a:custGeom>
            <a:avLst/>
            <a:gdLst/>
            <a:ahLst/>
            <a:cxnLst/>
            <a:rect l="l" t="t" r="r" b="b"/>
            <a:pathLst>
              <a:path w="1143000" h="586739">
                <a:moveTo>
                  <a:pt x="0" y="0"/>
                </a:moveTo>
                <a:lnTo>
                  <a:pt x="1143000" y="0"/>
                </a:lnTo>
                <a:lnTo>
                  <a:pt x="1143000" y="586739"/>
                </a:lnTo>
                <a:lnTo>
                  <a:pt x="0" y="5867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8" name="object 168"/>
          <p:cNvSpPr txBox="1"/>
          <p:nvPr/>
        </p:nvSpPr>
        <p:spPr>
          <a:xfrm>
            <a:off x="3657600" y="4071620"/>
            <a:ext cx="171323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414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INX H  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P=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P+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</a:p>
        </p:txBody>
      </p:sp>
      <p:sp>
        <p:nvSpPr>
          <p:cNvPr id="169" name="object 169"/>
          <p:cNvSpPr txBox="1"/>
          <p:nvPr/>
        </p:nvSpPr>
        <p:spPr>
          <a:xfrm>
            <a:off x="6506209" y="6000750"/>
            <a:ext cx="174498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1020+1=1021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13740" y="1447800"/>
          <a:ext cx="8221345" cy="14884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4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1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52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3560"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565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831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DCR</a:t>
                      </a: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443990">
                        <a:lnSpc>
                          <a:spcPts val="3250"/>
                        </a:lnSpc>
                        <a:spcBef>
                          <a:spcPts val="36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R  M</a:t>
                      </a:r>
                    </a:p>
                  </a:txBody>
                  <a:tcPr marL="0" marR="0" marT="45719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1382395">
                        <a:lnSpc>
                          <a:spcPts val="3250"/>
                        </a:lnSpc>
                        <a:spcBef>
                          <a:spcPts val="36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Decrement register</a:t>
                      </a:r>
                      <a:r>
                        <a:rPr sz="2400" spc="-4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or  memory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by</a:t>
                      </a:r>
                      <a:r>
                        <a:rPr sz="2400" spc="-3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1</a:t>
                      </a:r>
                    </a:p>
                  </a:txBody>
                  <a:tcPr marL="0" marR="0" marT="45719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71169" y="3210559"/>
            <a:ext cx="8090534" cy="29502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48615" marR="1666875" indent="-273050">
              <a:lnSpc>
                <a:spcPts val="2590"/>
              </a:lnSpc>
              <a:spcBef>
                <a:spcPts val="425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The </a:t>
            </a:r>
            <a:r>
              <a:rPr sz="2400" dirty="0">
                <a:latin typeface="Gill Sans MT"/>
                <a:cs typeface="Gill Sans MT"/>
              </a:rPr>
              <a:t>contents </a:t>
            </a:r>
            <a:r>
              <a:rPr sz="2400" spc="-5" dirty="0">
                <a:latin typeface="Gill Sans MT"/>
                <a:cs typeface="Gill Sans MT"/>
              </a:rPr>
              <a:t>of register or memory location</a:t>
            </a:r>
            <a:r>
              <a:rPr sz="2400" spc="-395" dirty="0">
                <a:latin typeface="Gill Sans MT"/>
                <a:cs typeface="Gill Sans MT"/>
              </a:rPr>
              <a:t> </a:t>
            </a:r>
            <a:r>
              <a:rPr sz="2400" spc="-505" dirty="0">
                <a:latin typeface="Gill Sans MT"/>
                <a:cs typeface="Gill Sans MT"/>
              </a:rPr>
              <a:t>are  </a:t>
            </a:r>
            <a:r>
              <a:rPr sz="2400" spc="-5" dirty="0">
                <a:latin typeface="Gill Sans MT"/>
                <a:cs typeface="Gill Sans MT"/>
              </a:rPr>
              <a:t>decremented </a:t>
            </a:r>
            <a:r>
              <a:rPr sz="2400" dirty="0">
                <a:latin typeface="Gill Sans MT"/>
                <a:cs typeface="Gill Sans MT"/>
              </a:rPr>
              <a:t>by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1.</a:t>
            </a:r>
            <a:endParaRPr sz="2400">
              <a:latin typeface="Gill Sans MT"/>
              <a:cs typeface="Gill Sans MT"/>
            </a:endParaRPr>
          </a:p>
          <a:p>
            <a:pPr marL="76200">
              <a:lnSpc>
                <a:spcPct val="100000"/>
              </a:lnSpc>
              <a:spcBef>
                <a:spcPts val="2075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result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5" dirty="0">
                <a:latin typeface="Gill Sans MT"/>
                <a:cs typeface="Gill Sans MT"/>
              </a:rPr>
              <a:t>stored </a:t>
            </a:r>
            <a:r>
              <a:rPr sz="2400" dirty="0">
                <a:latin typeface="Gill Sans MT"/>
                <a:cs typeface="Gill Sans MT"/>
              </a:rPr>
              <a:t>in the </a:t>
            </a:r>
            <a:r>
              <a:rPr sz="2400" spc="-5" dirty="0">
                <a:latin typeface="Gill Sans MT"/>
                <a:cs typeface="Gill Sans MT"/>
              </a:rPr>
              <a:t>same</a:t>
            </a:r>
            <a:r>
              <a:rPr sz="2400" spc="-37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place.</a:t>
            </a:r>
            <a:endParaRPr sz="2400">
              <a:latin typeface="Gill Sans MT"/>
              <a:cs typeface="Gill Sans MT"/>
            </a:endParaRPr>
          </a:p>
          <a:p>
            <a:pPr marL="348615" marR="43180" indent="-273050">
              <a:lnSpc>
                <a:spcPts val="2590"/>
              </a:lnSpc>
              <a:spcBef>
                <a:spcPts val="2435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If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operand </a:t>
            </a:r>
            <a:r>
              <a:rPr sz="2400" dirty="0">
                <a:latin typeface="Gill Sans MT"/>
                <a:cs typeface="Gill Sans MT"/>
              </a:rPr>
              <a:t>is a </a:t>
            </a:r>
            <a:r>
              <a:rPr sz="2400" spc="-5" dirty="0">
                <a:latin typeface="Gill Sans MT"/>
                <a:cs typeface="Gill Sans MT"/>
              </a:rPr>
              <a:t>memory location, </a:t>
            </a:r>
            <a:r>
              <a:rPr sz="2400" dirty="0">
                <a:latin typeface="Gill Sans MT"/>
                <a:cs typeface="Gill Sans MT"/>
              </a:rPr>
              <a:t>its </a:t>
            </a:r>
            <a:r>
              <a:rPr sz="2400" spc="-5" dirty="0">
                <a:latin typeface="Gill Sans MT"/>
                <a:cs typeface="Gill Sans MT"/>
              </a:rPr>
              <a:t>address </a:t>
            </a:r>
            <a:r>
              <a:rPr sz="2400" dirty="0">
                <a:latin typeface="Gill Sans MT"/>
                <a:cs typeface="Gill Sans MT"/>
              </a:rPr>
              <a:t>is specified </a:t>
            </a:r>
            <a:r>
              <a:rPr sz="2400" spc="-745" dirty="0">
                <a:latin typeface="Gill Sans MT"/>
                <a:cs typeface="Gill Sans MT"/>
              </a:rPr>
              <a:t>by </a:t>
            </a:r>
            <a:r>
              <a:rPr sz="2400" spc="-66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the contents </a:t>
            </a:r>
            <a:r>
              <a:rPr sz="2400" spc="-5" dirty="0">
                <a:latin typeface="Gill Sans MT"/>
                <a:cs typeface="Gill Sans MT"/>
              </a:rPr>
              <a:t>of </a:t>
            </a:r>
            <a:r>
              <a:rPr sz="2400" dirty="0">
                <a:latin typeface="Gill Sans MT"/>
                <a:cs typeface="Gill Sans MT"/>
              </a:rPr>
              <a:t>H-L </a:t>
            </a:r>
            <a:r>
              <a:rPr sz="2400" spc="-5" dirty="0">
                <a:latin typeface="Gill Sans MT"/>
                <a:cs typeface="Gill Sans MT"/>
              </a:rPr>
              <a:t>pair.</a:t>
            </a:r>
            <a:endParaRPr sz="2400">
              <a:latin typeface="Gill Sans MT"/>
              <a:cs typeface="Gill Sans MT"/>
            </a:endParaRPr>
          </a:p>
          <a:p>
            <a:pPr marL="76200">
              <a:lnSpc>
                <a:spcPct val="100000"/>
              </a:lnSpc>
              <a:spcBef>
                <a:spcPts val="2075"/>
              </a:spcBef>
              <a:tabLst>
                <a:tab pos="3001645" algn="l"/>
                <a:tab pos="3798570" algn="l"/>
              </a:tabLst>
            </a:pPr>
            <a:r>
              <a:rPr sz="3375" spc="254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b="1" spc="170" dirty="0">
                <a:latin typeface="Gill Sans MT"/>
                <a:cs typeface="Gill Sans MT"/>
              </a:rPr>
              <a:t>Example:</a:t>
            </a:r>
            <a:r>
              <a:rPr sz="2400" b="1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DCR</a:t>
            </a:r>
            <a:r>
              <a:rPr sz="2400" spc="1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B	</a:t>
            </a:r>
            <a:r>
              <a:rPr sz="2400" spc="-5" dirty="0">
                <a:latin typeface="Gill Sans MT"/>
                <a:cs typeface="Gill Sans MT"/>
              </a:rPr>
              <a:t>or	</a:t>
            </a:r>
            <a:r>
              <a:rPr sz="2400" dirty="0">
                <a:latin typeface="Gill Sans MT"/>
                <a:cs typeface="Gill Sans MT"/>
              </a:rPr>
              <a:t>DCR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M</a:t>
            </a:r>
            <a:endParaRPr sz="24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970" y="53340"/>
            <a:ext cx="1404620" cy="612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DCR</a:t>
            </a:r>
            <a:endParaRPr sz="3900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6096000" y="193547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 txBox="1"/>
          <p:nvPr/>
        </p:nvSpPr>
        <p:spPr>
          <a:xfrm>
            <a:off x="6186170" y="1958340"/>
            <a:ext cx="1638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47" name="object 147"/>
          <p:cNvSpPr/>
          <p:nvPr/>
        </p:nvSpPr>
        <p:spPr>
          <a:xfrm>
            <a:off x="6667500" y="193547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7239000" y="193547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 txBox="1"/>
          <p:nvPr/>
        </p:nvSpPr>
        <p:spPr>
          <a:xfrm>
            <a:off x="7329169" y="1958340"/>
            <a:ext cx="1638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50" name="object 150"/>
          <p:cNvSpPr/>
          <p:nvPr/>
        </p:nvSpPr>
        <p:spPr>
          <a:xfrm>
            <a:off x="7810500" y="193547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/>
          <p:nvPr/>
        </p:nvSpPr>
        <p:spPr>
          <a:xfrm>
            <a:off x="6096000" y="2305050"/>
            <a:ext cx="571500" cy="398780"/>
          </a:xfrm>
          <a:custGeom>
            <a:avLst/>
            <a:gdLst/>
            <a:ahLst/>
            <a:cxnLst/>
            <a:rect l="l" t="t" r="r" b="b"/>
            <a:pathLst>
              <a:path w="571500" h="398780">
                <a:moveTo>
                  <a:pt x="0" y="0"/>
                </a:moveTo>
                <a:lnTo>
                  <a:pt x="571500" y="0"/>
                </a:lnTo>
                <a:lnTo>
                  <a:pt x="571500" y="398779"/>
                </a:lnTo>
                <a:lnTo>
                  <a:pt x="0" y="39877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 txBox="1"/>
          <p:nvPr/>
        </p:nvSpPr>
        <p:spPr>
          <a:xfrm>
            <a:off x="6186170" y="2327909"/>
            <a:ext cx="1936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53" name="object 153"/>
          <p:cNvSpPr/>
          <p:nvPr/>
        </p:nvSpPr>
        <p:spPr>
          <a:xfrm>
            <a:off x="6667500" y="2305050"/>
            <a:ext cx="571500" cy="398780"/>
          </a:xfrm>
          <a:custGeom>
            <a:avLst/>
            <a:gdLst/>
            <a:ahLst/>
            <a:cxnLst/>
            <a:rect l="l" t="t" r="r" b="b"/>
            <a:pathLst>
              <a:path w="571500" h="398780">
                <a:moveTo>
                  <a:pt x="0" y="0"/>
                </a:moveTo>
                <a:lnTo>
                  <a:pt x="571500" y="0"/>
                </a:lnTo>
                <a:lnTo>
                  <a:pt x="571500" y="398779"/>
                </a:lnTo>
                <a:lnTo>
                  <a:pt x="0" y="39877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/>
          <p:nvPr/>
        </p:nvSpPr>
        <p:spPr>
          <a:xfrm>
            <a:off x="7239000" y="2305050"/>
            <a:ext cx="571500" cy="398780"/>
          </a:xfrm>
          <a:custGeom>
            <a:avLst/>
            <a:gdLst/>
            <a:ahLst/>
            <a:cxnLst/>
            <a:rect l="l" t="t" r="r" b="b"/>
            <a:pathLst>
              <a:path w="571500" h="398780">
                <a:moveTo>
                  <a:pt x="0" y="0"/>
                </a:moveTo>
                <a:lnTo>
                  <a:pt x="571500" y="0"/>
                </a:lnTo>
                <a:lnTo>
                  <a:pt x="571500" y="398779"/>
                </a:lnTo>
                <a:lnTo>
                  <a:pt x="0" y="39877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/>
          <p:nvPr/>
        </p:nvSpPr>
        <p:spPr>
          <a:xfrm>
            <a:off x="7810500" y="2305050"/>
            <a:ext cx="571500" cy="398780"/>
          </a:xfrm>
          <a:custGeom>
            <a:avLst/>
            <a:gdLst/>
            <a:ahLst/>
            <a:cxnLst/>
            <a:rect l="l" t="t" r="r" b="b"/>
            <a:pathLst>
              <a:path w="571500" h="398780">
                <a:moveTo>
                  <a:pt x="0" y="0"/>
                </a:moveTo>
                <a:lnTo>
                  <a:pt x="571500" y="0"/>
                </a:lnTo>
                <a:lnTo>
                  <a:pt x="571500" y="398779"/>
                </a:lnTo>
                <a:lnTo>
                  <a:pt x="0" y="39877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6" name="object 156"/>
          <p:cNvSpPr txBox="1"/>
          <p:nvPr/>
        </p:nvSpPr>
        <p:spPr>
          <a:xfrm>
            <a:off x="7329169" y="2311400"/>
            <a:ext cx="105283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b="1" baseline="2000" dirty="0">
                <a:latin typeface="Constantia"/>
                <a:cs typeface="Constantia"/>
              </a:rPr>
              <a:t>E	</a:t>
            </a:r>
            <a:r>
              <a:rPr sz="1400" b="1" dirty="0">
                <a:latin typeface="Times New Roman"/>
                <a:cs typeface="Times New Roman"/>
              </a:rPr>
              <a:t>19</a:t>
            </a:r>
          </a:p>
        </p:txBody>
      </p:sp>
      <p:sp>
        <p:nvSpPr>
          <p:cNvPr id="157" name="object 157"/>
          <p:cNvSpPr/>
          <p:nvPr/>
        </p:nvSpPr>
        <p:spPr>
          <a:xfrm>
            <a:off x="6096000" y="270382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/>
          <p:nvPr/>
        </p:nvSpPr>
        <p:spPr>
          <a:xfrm>
            <a:off x="6667500" y="270382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/>
          <p:nvPr/>
        </p:nvSpPr>
        <p:spPr>
          <a:xfrm>
            <a:off x="7239000" y="270382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object 160"/>
          <p:cNvSpPr/>
          <p:nvPr/>
        </p:nvSpPr>
        <p:spPr>
          <a:xfrm>
            <a:off x="7810500" y="270382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69">
                <a:moveTo>
                  <a:pt x="0" y="0"/>
                </a:moveTo>
                <a:lnTo>
                  <a:pt x="571500" y="0"/>
                </a:lnTo>
                <a:lnTo>
                  <a:pt x="571500" y="369570"/>
                </a:lnTo>
                <a:lnTo>
                  <a:pt x="0" y="36957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1" name="object 161"/>
          <p:cNvSpPr/>
          <p:nvPr/>
        </p:nvSpPr>
        <p:spPr>
          <a:xfrm>
            <a:off x="6096000" y="15240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2" name="object 162"/>
          <p:cNvSpPr txBox="1"/>
          <p:nvPr/>
        </p:nvSpPr>
        <p:spPr>
          <a:xfrm>
            <a:off x="6096000" y="1546859"/>
            <a:ext cx="11430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63" name="object 163"/>
          <p:cNvSpPr/>
          <p:nvPr/>
        </p:nvSpPr>
        <p:spPr>
          <a:xfrm>
            <a:off x="6667500" y="15240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4" name="object 164"/>
          <p:cNvSpPr txBox="1"/>
          <p:nvPr/>
        </p:nvSpPr>
        <p:spPr>
          <a:xfrm>
            <a:off x="6134100" y="575309"/>
            <a:ext cx="17684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graphicFrame>
        <p:nvGraphicFramePr>
          <p:cNvPr id="165" name="object 165"/>
          <p:cNvGraphicFramePr>
            <a:graphicFrameLocks noGrp="1"/>
          </p:cNvGraphicFramePr>
          <p:nvPr/>
        </p:nvGraphicFramePr>
        <p:xfrm>
          <a:off x="914400" y="1529080"/>
          <a:ext cx="2286000" cy="16090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A</a:t>
                      </a:r>
                    </a:p>
                  </a:txBody>
                  <a:tcPr marL="0" marR="0" marT="3556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88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B</a:t>
                      </a:r>
                    </a:p>
                  </a:txBody>
                  <a:tcPr marL="0" marR="0" marT="5588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C</a:t>
                      </a:r>
                    </a:p>
                  </a:txBody>
                  <a:tcPr marL="0" marR="0" marT="5588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974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D</a:t>
                      </a:r>
                    </a:p>
                  </a:txBody>
                  <a:tcPr marL="0" marR="0" marT="36830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E</a:t>
                      </a:r>
                    </a:p>
                  </a:txBody>
                  <a:tcPr marL="0" marR="0" marT="36830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20</a:t>
                      </a:r>
                    </a:p>
                  </a:txBody>
                  <a:tcPr marL="0" marR="0" marT="3175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H</a:t>
                      </a:r>
                    </a:p>
                  </a:txBody>
                  <a:tcPr marL="0" marR="0" marT="36830" marB="0">
                    <a:solidFill>
                      <a:srgbClr val="EFF2ED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L</a:t>
                      </a:r>
                    </a:p>
                  </a:txBody>
                  <a:tcPr marL="0" marR="0" marT="36830" marB="0">
                    <a:solidFill>
                      <a:srgbClr val="EFF2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FF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6" name="object 166"/>
          <p:cNvSpPr txBox="1"/>
          <p:nvPr/>
        </p:nvSpPr>
        <p:spPr>
          <a:xfrm>
            <a:off x="923289" y="567690"/>
            <a:ext cx="1910714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67" name="object 167"/>
          <p:cNvSpPr txBox="1"/>
          <p:nvPr/>
        </p:nvSpPr>
        <p:spPr>
          <a:xfrm>
            <a:off x="4268470" y="2014220"/>
            <a:ext cx="113919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DCR</a:t>
            </a:r>
            <a:r>
              <a:rPr sz="2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E  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-1</a:t>
            </a:r>
          </a:p>
        </p:txBody>
      </p:sp>
      <p:sp>
        <p:nvSpPr>
          <p:cNvPr id="168" name="object 168"/>
          <p:cNvSpPr/>
          <p:nvPr/>
        </p:nvSpPr>
        <p:spPr>
          <a:xfrm>
            <a:off x="76200" y="52578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9" name="object 169"/>
          <p:cNvSpPr txBox="1"/>
          <p:nvPr/>
        </p:nvSpPr>
        <p:spPr>
          <a:xfrm>
            <a:off x="153670" y="5280659"/>
            <a:ext cx="214629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70" name="object 170"/>
          <p:cNvSpPr/>
          <p:nvPr/>
        </p:nvSpPr>
        <p:spPr>
          <a:xfrm>
            <a:off x="590550" y="52578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1" name="object 171"/>
          <p:cNvSpPr txBox="1"/>
          <p:nvPr/>
        </p:nvSpPr>
        <p:spPr>
          <a:xfrm>
            <a:off x="722630" y="5560059"/>
            <a:ext cx="26797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2</a:t>
            </a:r>
            <a:r>
              <a:rPr sz="1200" b="1" dirty="0">
                <a:latin typeface="Constantia"/>
                <a:cs typeface="Constantia"/>
              </a:rPr>
              <a:t>0</a:t>
            </a:r>
          </a:p>
        </p:txBody>
      </p:sp>
      <p:sp>
        <p:nvSpPr>
          <p:cNvPr id="172" name="object 172"/>
          <p:cNvSpPr/>
          <p:nvPr/>
        </p:nvSpPr>
        <p:spPr>
          <a:xfrm>
            <a:off x="1104900" y="52578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3" name="object 173"/>
          <p:cNvSpPr txBox="1"/>
          <p:nvPr/>
        </p:nvSpPr>
        <p:spPr>
          <a:xfrm>
            <a:off x="1182369" y="5280659"/>
            <a:ext cx="1574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174" name="object 174"/>
          <p:cNvSpPr/>
          <p:nvPr/>
        </p:nvSpPr>
        <p:spPr>
          <a:xfrm>
            <a:off x="1619250" y="52578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5" name="object 175"/>
          <p:cNvSpPr txBox="1"/>
          <p:nvPr/>
        </p:nvSpPr>
        <p:spPr>
          <a:xfrm>
            <a:off x="1751329" y="5560059"/>
            <a:ext cx="2641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76" name="object 176"/>
          <p:cNvSpPr/>
          <p:nvPr/>
        </p:nvSpPr>
        <p:spPr>
          <a:xfrm>
            <a:off x="5334000" y="50292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7" name="object 177"/>
          <p:cNvSpPr txBox="1"/>
          <p:nvPr/>
        </p:nvSpPr>
        <p:spPr>
          <a:xfrm>
            <a:off x="5424170" y="5052059"/>
            <a:ext cx="2019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78" name="object 178"/>
          <p:cNvSpPr/>
          <p:nvPr/>
        </p:nvSpPr>
        <p:spPr>
          <a:xfrm>
            <a:off x="5848350" y="50292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9" name="object 179"/>
          <p:cNvSpPr txBox="1"/>
          <p:nvPr/>
        </p:nvSpPr>
        <p:spPr>
          <a:xfrm>
            <a:off x="5993129" y="5331459"/>
            <a:ext cx="25527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2</a:t>
            </a:r>
            <a:r>
              <a:rPr sz="1200" b="1" dirty="0">
                <a:latin typeface="Constantia"/>
                <a:cs typeface="Constantia"/>
              </a:rPr>
              <a:t>0</a:t>
            </a:r>
          </a:p>
        </p:txBody>
      </p:sp>
      <p:sp>
        <p:nvSpPr>
          <p:cNvPr id="180" name="object 180"/>
          <p:cNvSpPr/>
          <p:nvPr/>
        </p:nvSpPr>
        <p:spPr>
          <a:xfrm>
            <a:off x="6362700" y="50292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1" name="object 181"/>
          <p:cNvSpPr txBox="1"/>
          <p:nvPr/>
        </p:nvSpPr>
        <p:spPr>
          <a:xfrm>
            <a:off x="6452870" y="5052059"/>
            <a:ext cx="1447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182" name="object 182"/>
          <p:cNvSpPr/>
          <p:nvPr/>
        </p:nvSpPr>
        <p:spPr>
          <a:xfrm>
            <a:off x="6877050" y="50292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3" name="object 183"/>
          <p:cNvSpPr txBox="1"/>
          <p:nvPr/>
        </p:nvSpPr>
        <p:spPr>
          <a:xfrm>
            <a:off x="7021830" y="5331459"/>
            <a:ext cx="2514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84" name="object 184"/>
          <p:cNvSpPr/>
          <p:nvPr/>
        </p:nvSpPr>
        <p:spPr>
          <a:xfrm>
            <a:off x="3048000" y="44958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5" name="object 185"/>
          <p:cNvSpPr/>
          <p:nvPr/>
        </p:nvSpPr>
        <p:spPr>
          <a:xfrm>
            <a:off x="3048000" y="52070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6" name="object 186"/>
          <p:cNvSpPr txBox="1"/>
          <p:nvPr/>
        </p:nvSpPr>
        <p:spPr>
          <a:xfrm>
            <a:off x="3048000" y="5198109"/>
            <a:ext cx="6858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latin typeface="Times New Roman"/>
                <a:cs typeface="Times New Roman"/>
              </a:rPr>
              <a:t>21</a:t>
            </a:r>
          </a:p>
        </p:txBody>
      </p:sp>
      <p:sp>
        <p:nvSpPr>
          <p:cNvPr id="187" name="object 187"/>
          <p:cNvSpPr/>
          <p:nvPr/>
        </p:nvSpPr>
        <p:spPr>
          <a:xfrm>
            <a:off x="3048000" y="59182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8" name="object 188"/>
          <p:cNvSpPr/>
          <p:nvPr/>
        </p:nvSpPr>
        <p:spPr>
          <a:xfrm>
            <a:off x="8305800" y="4419600"/>
            <a:ext cx="685800" cy="736600"/>
          </a:xfrm>
          <a:custGeom>
            <a:avLst/>
            <a:gdLst/>
            <a:ahLst/>
            <a:cxnLst/>
            <a:rect l="l" t="t" r="r" b="b"/>
            <a:pathLst>
              <a:path w="685800" h="736600">
                <a:moveTo>
                  <a:pt x="0" y="0"/>
                </a:moveTo>
                <a:lnTo>
                  <a:pt x="685800" y="0"/>
                </a:lnTo>
                <a:lnTo>
                  <a:pt x="6858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9" name="object 189"/>
          <p:cNvSpPr/>
          <p:nvPr/>
        </p:nvSpPr>
        <p:spPr>
          <a:xfrm>
            <a:off x="8305800" y="5156200"/>
            <a:ext cx="685800" cy="736600"/>
          </a:xfrm>
          <a:custGeom>
            <a:avLst/>
            <a:gdLst/>
            <a:ahLst/>
            <a:cxnLst/>
            <a:rect l="l" t="t" r="r" b="b"/>
            <a:pathLst>
              <a:path w="685800" h="736600">
                <a:moveTo>
                  <a:pt x="0" y="0"/>
                </a:moveTo>
                <a:lnTo>
                  <a:pt x="685800" y="0"/>
                </a:lnTo>
                <a:lnTo>
                  <a:pt x="6858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0" name="object 190"/>
          <p:cNvSpPr txBox="1"/>
          <p:nvPr/>
        </p:nvSpPr>
        <p:spPr>
          <a:xfrm>
            <a:off x="8305800" y="5168900"/>
            <a:ext cx="68580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latin typeface="Constantia"/>
                <a:cs typeface="Constantia"/>
              </a:rPr>
              <a:t>20</a:t>
            </a:r>
          </a:p>
        </p:txBody>
      </p:sp>
      <p:sp>
        <p:nvSpPr>
          <p:cNvPr id="191" name="object 191"/>
          <p:cNvSpPr/>
          <p:nvPr/>
        </p:nvSpPr>
        <p:spPr>
          <a:xfrm>
            <a:off x="8305800" y="5892800"/>
            <a:ext cx="685800" cy="736600"/>
          </a:xfrm>
          <a:custGeom>
            <a:avLst/>
            <a:gdLst/>
            <a:ahLst/>
            <a:cxnLst/>
            <a:rect l="l" t="t" r="r" b="b"/>
            <a:pathLst>
              <a:path w="685800" h="736600">
                <a:moveTo>
                  <a:pt x="0" y="0"/>
                </a:moveTo>
                <a:lnTo>
                  <a:pt x="685800" y="0"/>
                </a:lnTo>
                <a:lnTo>
                  <a:pt x="6858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2" name="object 192"/>
          <p:cNvSpPr txBox="1"/>
          <p:nvPr/>
        </p:nvSpPr>
        <p:spPr>
          <a:xfrm>
            <a:off x="2286000" y="5248909"/>
            <a:ext cx="5695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050</a:t>
            </a:r>
            <a:r>
              <a:rPr sz="7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93" name="object 193"/>
          <p:cNvSpPr txBox="1"/>
          <p:nvPr/>
        </p:nvSpPr>
        <p:spPr>
          <a:xfrm>
            <a:off x="999489" y="3768090"/>
            <a:ext cx="1910714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94" name="object 194"/>
          <p:cNvSpPr txBox="1"/>
          <p:nvPr/>
        </p:nvSpPr>
        <p:spPr>
          <a:xfrm>
            <a:off x="4039870" y="5444490"/>
            <a:ext cx="126873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DCR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 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M-1</a:t>
            </a:r>
          </a:p>
        </p:txBody>
      </p:sp>
      <p:sp>
        <p:nvSpPr>
          <p:cNvPr id="195" name="object 195"/>
          <p:cNvSpPr txBox="1"/>
          <p:nvPr/>
        </p:nvSpPr>
        <p:spPr>
          <a:xfrm>
            <a:off x="7621269" y="5368290"/>
            <a:ext cx="6337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205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96" name="object 196"/>
          <p:cNvSpPr txBox="1"/>
          <p:nvPr/>
        </p:nvSpPr>
        <p:spPr>
          <a:xfrm>
            <a:off x="6506209" y="6000750"/>
            <a:ext cx="106426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21</a:t>
            </a:r>
            <a:r>
              <a:rPr sz="1600" b="1" spc="5" dirty="0">
                <a:latin typeface="Times New Roman"/>
                <a:cs typeface="Times New Roman"/>
              </a:rPr>
              <a:t>-</a:t>
            </a:r>
            <a:r>
              <a:rPr sz="1600" b="1" dirty="0">
                <a:latin typeface="Times New Roman"/>
                <a:cs typeface="Times New Roman"/>
              </a:rPr>
              <a:t>1</a:t>
            </a:r>
            <a:r>
              <a:rPr sz="1600" b="1" spc="-10" dirty="0">
                <a:latin typeface="Times New Roman"/>
                <a:cs typeface="Times New Roman"/>
              </a:rPr>
              <a:t>=</a:t>
            </a:r>
            <a:r>
              <a:rPr sz="1600" b="1" spc="5" dirty="0">
                <a:latin typeface="Times New Roman"/>
                <a:cs typeface="Times New Roman"/>
              </a:rPr>
              <a:t>2</a:t>
            </a:r>
            <a:r>
              <a:rPr sz="1600" b="1" dirty="0">
                <a:latin typeface="Times New Roman"/>
                <a:cs typeface="Times New Roman"/>
              </a:rPr>
              <a:t>0</a:t>
            </a:r>
          </a:p>
        </p:txBody>
      </p:sp>
      <p:sp>
        <p:nvSpPr>
          <p:cNvPr id="197" name="object 197"/>
          <p:cNvSpPr txBox="1"/>
          <p:nvPr/>
        </p:nvSpPr>
        <p:spPr>
          <a:xfrm>
            <a:off x="6186170" y="2726690"/>
            <a:ext cx="1793239" cy="9842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1142365" algn="l"/>
              </a:tabLst>
            </a:pPr>
            <a:r>
              <a:rPr sz="1200" b="1" dirty="0">
                <a:latin typeface="Constantia"/>
                <a:cs typeface="Constantia"/>
              </a:rPr>
              <a:t>H	L</a:t>
            </a:r>
            <a:endParaRPr sz="12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200">
              <a:latin typeface="Times New Roman"/>
              <a:cs typeface="Times New Roman"/>
            </a:endParaRPr>
          </a:p>
          <a:p>
            <a:pPr marL="484505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20-1=19</a:t>
            </a:r>
            <a:endParaRPr sz="1600">
              <a:latin typeface="Times New Roman"/>
              <a:cs typeface="Times New Roman"/>
            </a:endParaRPr>
          </a:p>
          <a:p>
            <a:pPr marL="34925">
              <a:lnSpc>
                <a:spcPct val="100000"/>
              </a:lnSpc>
              <a:spcBef>
                <a:spcPts val="129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71500" y="1447800"/>
          <a:ext cx="8362950" cy="17665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82650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2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DCX</a:t>
                      </a: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R</a:t>
                      </a: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Decrement register pair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by</a:t>
                      </a:r>
                      <a:r>
                        <a:rPr sz="24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1</a:t>
                      </a: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58469" y="3246120"/>
            <a:ext cx="7683500" cy="1823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contents of register pair are decremented by</a:t>
            </a:r>
            <a:r>
              <a:rPr sz="2600" spc="-420" dirty="0">
                <a:latin typeface="Constantia"/>
                <a:cs typeface="Constantia"/>
              </a:rPr>
              <a:t> </a:t>
            </a:r>
            <a:r>
              <a:rPr sz="2600" spc="-605" dirty="0">
                <a:latin typeface="Constantia"/>
                <a:cs typeface="Constantia"/>
              </a:rPr>
              <a:t>1.</a:t>
            </a:r>
            <a:endParaRPr sz="260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  <a:spcBef>
                <a:spcPts val="24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result is stored in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same</a:t>
            </a:r>
            <a:r>
              <a:rPr sz="2600" spc="-42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place.</a:t>
            </a:r>
            <a:endParaRPr sz="2600">
              <a:latin typeface="Constantia"/>
              <a:cs typeface="Constantia"/>
            </a:endParaRPr>
          </a:p>
          <a:p>
            <a:pPr marL="88900">
              <a:lnSpc>
                <a:spcPct val="100000"/>
              </a:lnSpc>
              <a:spcBef>
                <a:spcPts val="2400"/>
              </a:spcBef>
              <a:tabLst>
                <a:tab pos="3201670" algn="l"/>
                <a:tab pos="4960620" algn="l"/>
                <a:tab pos="5593715" algn="l"/>
              </a:tabLst>
            </a:pPr>
            <a:r>
              <a:rPr sz="3675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Constantia"/>
                <a:cs typeface="Constantia"/>
              </a:rPr>
              <a:t>Example:</a:t>
            </a:r>
            <a:r>
              <a:rPr sz="2600" b="1" spc="4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DCX</a:t>
            </a:r>
            <a:r>
              <a:rPr sz="2600" spc="2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H	or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DCX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B	or	DCX</a:t>
            </a:r>
            <a:r>
              <a:rPr sz="2600" spc="-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</a:t>
            </a:r>
            <a:endParaRPr sz="2600">
              <a:latin typeface="Constantia"/>
              <a:cs typeface="Constanti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48969" y="53340"/>
            <a:ext cx="1098550" cy="619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900" dirty="0"/>
              <a:t>DCX</a:t>
            </a:r>
            <a:endParaRPr sz="390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914400" y="3840479"/>
            <a:ext cx="610870" cy="506730"/>
          </a:xfrm>
          <a:custGeom>
            <a:avLst/>
            <a:gdLst/>
            <a:ahLst/>
            <a:cxnLst/>
            <a:rect l="l" t="t" r="r" b="b"/>
            <a:pathLst>
              <a:path w="610869" h="506729">
                <a:moveTo>
                  <a:pt x="0" y="0"/>
                </a:moveTo>
                <a:lnTo>
                  <a:pt x="610869" y="0"/>
                </a:lnTo>
                <a:lnTo>
                  <a:pt x="610869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 txBox="1"/>
          <p:nvPr/>
        </p:nvSpPr>
        <p:spPr>
          <a:xfrm>
            <a:off x="991869" y="3858259"/>
            <a:ext cx="227329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47" name="object 147"/>
          <p:cNvSpPr/>
          <p:nvPr/>
        </p:nvSpPr>
        <p:spPr>
          <a:xfrm>
            <a:off x="1525269" y="3840479"/>
            <a:ext cx="609600" cy="506730"/>
          </a:xfrm>
          <a:custGeom>
            <a:avLst/>
            <a:gdLst/>
            <a:ahLst/>
            <a:cxnLst/>
            <a:rect l="l" t="t" r="r" b="b"/>
            <a:pathLst>
              <a:path w="609600" h="506729">
                <a:moveTo>
                  <a:pt x="0" y="0"/>
                </a:moveTo>
                <a:lnTo>
                  <a:pt x="609600" y="0"/>
                </a:lnTo>
                <a:lnTo>
                  <a:pt x="609600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2134870" y="3840479"/>
            <a:ext cx="612140" cy="506730"/>
          </a:xfrm>
          <a:custGeom>
            <a:avLst/>
            <a:gdLst/>
            <a:ahLst/>
            <a:cxnLst/>
            <a:rect l="l" t="t" r="r" b="b"/>
            <a:pathLst>
              <a:path w="612139" h="506729">
                <a:moveTo>
                  <a:pt x="0" y="0"/>
                </a:moveTo>
                <a:lnTo>
                  <a:pt x="612140" y="0"/>
                </a:lnTo>
                <a:lnTo>
                  <a:pt x="612140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 txBox="1"/>
          <p:nvPr/>
        </p:nvSpPr>
        <p:spPr>
          <a:xfrm>
            <a:off x="2212339" y="3858259"/>
            <a:ext cx="22669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50" name="object 150"/>
          <p:cNvSpPr/>
          <p:nvPr/>
        </p:nvSpPr>
        <p:spPr>
          <a:xfrm>
            <a:off x="2747010" y="3840479"/>
            <a:ext cx="610870" cy="506730"/>
          </a:xfrm>
          <a:custGeom>
            <a:avLst/>
            <a:gdLst/>
            <a:ahLst/>
            <a:cxnLst/>
            <a:rect l="l" t="t" r="r" b="b"/>
            <a:pathLst>
              <a:path w="610870" h="506729">
                <a:moveTo>
                  <a:pt x="0" y="0"/>
                </a:moveTo>
                <a:lnTo>
                  <a:pt x="610869" y="0"/>
                </a:lnTo>
                <a:lnTo>
                  <a:pt x="610869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/>
          <p:nvPr/>
        </p:nvSpPr>
        <p:spPr>
          <a:xfrm>
            <a:off x="914400" y="4347209"/>
            <a:ext cx="610870" cy="504190"/>
          </a:xfrm>
          <a:custGeom>
            <a:avLst/>
            <a:gdLst/>
            <a:ahLst/>
            <a:cxnLst/>
            <a:rect l="l" t="t" r="r" b="b"/>
            <a:pathLst>
              <a:path w="610869" h="504189">
                <a:moveTo>
                  <a:pt x="0" y="0"/>
                </a:moveTo>
                <a:lnTo>
                  <a:pt x="610869" y="0"/>
                </a:lnTo>
                <a:lnTo>
                  <a:pt x="610869" y="504189"/>
                </a:lnTo>
                <a:lnTo>
                  <a:pt x="0" y="50418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 txBox="1"/>
          <p:nvPr/>
        </p:nvSpPr>
        <p:spPr>
          <a:xfrm>
            <a:off x="991869" y="4364990"/>
            <a:ext cx="26606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53" name="object 153"/>
          <p:cNvSpPr/>
          <p:nvPr/>
        </p:nvSpPr>
        <p:spPr>
          <a:xfrm>
            <a:off x="1525269" y="4347209"/>
            <a:ext cx="609600" cy="504190"/>
          </a:xfrm>
          <a:custGeom>
            <a:avLst/>
            <a:gdLst/>
            <a:ahLst/>
            <a:cxnLst/>
            <a:rect l="l" t="t" r="r" b="b"/>
            <a:pathLst>
              <a:path w="609600" h="504189">
                <a:moveTo>
                  <a:pt x="0" y="0"/>
                </a:moveTo>
                <a:lnTo>
                  <a:pt x="609600" y="0"/>
                </a:lnTo>
                <a:lnTo>
                  <a:pt x="609600" y="504189"/>
                </a:lnTo>
                <a:lnTo>
                  <a:pt x="0" y="50418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/>
          <p:nvPr/>
        </p:nvSpPr>
        <p:spPr>
          <a:xfrm>
            <a:off x="2134870" y="4347209"/>
            <a:ext cx="612140" cy="504190"/>
          </a:xfrm>
          <a:custGeom>
            <a:avLst/>
            <a:gdLst/>
            <a:ahLst/>
            <a:cxnLst/>
            <a:rect l="l" t="t" r="r" b="b"/>
            <a:pathLst>
              <a:path w="612139" h="504189">
                <a:moveTo>
                  <a:pt x="0" y="0"/>
                </a:moveTo>
                <a:lnTo>
                  <a:pt x="612140" y="0"/>
                </a:lnTo>
                <a:lnTo>
                  <a:pt x="612140" y="504189"/>
                </a:lnTo>
                <a:lnTo>
                  <a:pt x="0" y="50418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 txBox="1"/>
          <p:nvPr/>
        </p:nvSpPr>
        <p:spPr>
          <a:xfrm>
            <a:off x="2212339" y="4364990"/>
            <a:ext cx="20891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56" name="object 156"/>
          <p:cNvSpPr/>
          <p:nvPr/>
        </p:nvSpPr>
        <p:spPr>
          <a:xfrm>
            <a:off x="2747010" y="4347209"/>
            <a:ext cx="610870" cy="504190"/>
          </a:xfrm>
          <a:custGeom>
            <a:avLst/>
            <a:gdLst/>
            <a:ahLst/>
            <a:cxnLst/>
            <a:rect l="l" t="t" r="r" b="b"/>
            <a:pathLst>
              <a:path w="610870" h="504189">
                <a:moveTo>
                  <a:pt x="0" y="0"/>
                </a:moveTo>
                <a:lnTo>
                  <a:pt x="610869" y="0"/>
                </a:lnTo>
                <a:lnTo>
                  <a:pt x="610869" y="504189"/>
                </a:lnTo>
                <a:lnTo>
                  <a:pt x="0" y="50418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/>
          <p:nvPr/>
        </p:nvSpPr>
        <p:spPr>
          <a:xfrm>
            <a:off x="914400" y="4851400"/>
            <a:ext cx="610870" cy="506730"/>
          </a:xfrm>
          <a:custGeom>
            <a:avLst/>
            <a:gdLst/>
            <a:ahLst/>
            <a:cxnLst/>
            <a:rect l="l" t="t" r="r" b="b"/>
            <a:pathLst>
              <a:path w="610869" h="506729">
                <a:moveTo>
                  <a:pt x="0" y="0"/>
                </a:moveTo>
                <a:lnTo>
                  <a:pt x="610869" y="0"/>
                </a:lnTo>
                <a:lnTo>
                  <a:pt x="610869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/>
          <p:nvPr/>
        </p:nvSpPr>
        <p:spPr>
          <a:xfrm>
            <a:off x="1525269" y="4851400"/>
            <a:ext cx="609600" cy="506730"/>
          </a:xfrm>
          <a:custGeom>
            <a:avLst/>
            <a:gdLst/>
            <a:ahLst/>
            <a:cxnLst/>
            <a:rect l="l" t="t" r="r" b="b"/>
            <a:pathLst>
              <a:path w="609600" h="506729">
                <a:moveTo>
                  <a:pt x="0" y="0"/>
                </a:moveTo>
                <a:lnTo>
                  <a:pt x="609600" y="0"/>
                </a:lnTo>
                <a:lnTo>
                  <a:pt x="609600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/>
          <p:nvPr/>
        </p:nvSpPr>
        <p:spPr>
          <a:xfrm>
            <a:off x="2134870" y="4851400"/>
            <a:ext cx="612140" cy="506730"/>
          </a:xfrm>
          <a:custGeom>
            <a:avLst/>
            <a:gdLst/>
            <a:ahLst/>
            <a:cxnLst/>
            <a:rect l="l" t="t" r="r" b="b"/>
            <a:pathLst>
              <a:path w="612139" h="506729">
                <a:moveTo>
                  <a:pt x="0" y="0"/>
                </a:moveTo>
                <a:lnTo>
                  <a:pt x="612140" y="0"/>
                </a:lnTo>
                <a:lnTo>
                  <a:pt x="612140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object 160"/>
          <p:cNvSpPr/>
          <p:nvPr/>
        </p:nvSpPr>
        <p:spPr>
          <a:xfrm>
            <a:off x="2747010" y="4851400"/>
            <a:ext cx="610870" cy="506730"/>
          </a:xfrm>
          <a:custGeom>
            <a:avLst/>
            <a:gdLst/>
            <a:ahLst/>
            <a:cxnLst/>
            <a:rect l="l" t="t" r="r" b="b"/>
            <a:pathLst>
              <a:path w="610870" h="506729">
                <a:moveTo>
                  <a:pt x="0" y="0"/>
                </a:moveTo>
                <a:lnTo>
                  <a:pt x="610869" y="0"/>
                </a:lnTo>
                <a:lnTo>
                  <a:pt x="610869" y="506730"/>
                </a:lnTo>
                <a:lnTo>
                  <a:pt x="0" y="50673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1" name="object 161"/>
          <p:cNvSpPr txBox="1"/>
          <p:nvPr/>
        </p:nvSpPr>
        <p:spPr>
          <a:xfrm>
            <a:off x="991869" y="4870450"/>
            <a:ext cx="211709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22935" algn="l"/>
                <a:tab pos="1232535" algn="l"/>
                <a:tab pos="1843405" algn="l"/>
              </a:tabLst>
            </a:pPr>
            <a:r>
              <a:rPr sz="1600" b="1" dirty="0">
                <a:latin typeface="Constantia"/>
                <a:cs typeface="Constantia"/>
              </a:rPr>
              <a:t>H	10	L	</a:t>
            </a:r>
            <a:r>
              <a:rPr sz="1600" b="1" spc="5" dirty="0">
                <a:latin typeface="Constantia"/>
                <a:cs typeface="Constantia"/>
              </a:rPr>
              <a:t>2</a:t>
            </a:r>
            <a:r>
              <a:rPr sz="1600" b="1" dirty="0">
                <a:latin typeface="Constantia"/>
                <a:cs typeface="Constantia"/>
              </a:rPr>
              <a:t>1</a:t>
            </a:r>
          </a:p>
        </p:txBody>
      </p:sp>
      <p:graphicFrame>
        <p:nvGraphicFramePr>
          <p:cNvPr id="162" name="object 162"/>
          <p:cNvGraphicFramePr>
            <a:graphicFrameLocks noGrp="1"/>
          </p:cNvGraphicFramePr>
          <p:nvPr/>
        </p:nvGraphicFramePr>
        <p:xfrm>
          <a:off x="6096000" y="3143250"/>
          <a:ext cx="2833370" cy="22148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073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9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86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073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96265">
                <a:tc gridSpan="4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5" dirty="0">
                          <a:latin typeface="Constantia"/>
                          <a:cs typeface="Constantia"/>
                        </a:rPr>
                        <a:t>SP</a:t>
                      </a:r>
                    </a:p>
                  </a:txBody>
                  <a:tcPr marL="0" marR="0" marT="3556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494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B</a:t>
                      </a:r>
                    </a:p>
                  </a:txBody>
                  <a:tcPr marL="0" marR="0" marT="55244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35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C</a:t>
                      </a:r>
                    </a:p>
                  </a:txBody>
                  <a:tcPr marL="0" marR="0" marT="55244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545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D</a:t>
                      </a:r>
                    </a:p>
                  </a:txBody>
                  <a:tcPr marL="0" marR="0" marT="31750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E</a:t>
                      </a:r>
                    </a:p>
                  </a:txBody>
                  <a:tcPr marL="0" marR="0" marT="31750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E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16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H</a:t>
                      </a:r>
                    </a:p>
                  </a:txBody>
                  <a:tcPr marL="0" marR="0" marT="31750" marB="0">
                    <a:solidFill>
                      <a:srgbClr val="EFF2ED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10</a:t>
                      </a:r>
                    </a:p>
                  </a:txBody>
                  <a:tcPr marL="0" marR="0" marT="3175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600" b="1" dirty="0">
                          <a:latin typeface="Constantia"/>
                          <a:cs typeface="Constantia"/>
                        </a:rPr>
                        <a:t>L</a:t>
                      </a:r>
                    </a:p>
                  </a:txBody>
                  <a:tcPr marL="0" marR="0" marT="31750" marB="0">
                    <a:solidFill>
                      <a:srgbClr val="EFF2ED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2000" b="1" spc="-10" dirty="0">
                          <a:solidFill>
                            <a:srgbClr val="FF0000"/>
                          </a:solidFill>
                          <a:latin typeface="Constantia"/>
                          <a:cs typeface="Constantia"/>
                        </a:rPr>
                        <a:t>20</a:t>
                      </a:r>
                    </a:p>
                  </a:txBody>
                  <a:tcPr marL="0" marR="0" marT="27940" marB="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3" name="object 163"/>
          <p:cNvSpPr txBox="1"/>
          <p:nvPr/>
        </p:nvSpPr>
        <p:spPr>
          <a:xfrm>
            <a:off x="6151879" y="1939290"/>
            <a:ext cx="2739390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64" name="object 164"/>
          <p:cNvSpPr txBox="1">
            <a:spLocks noGrp="1"/>
          </p:cNvSpPr>
          <p:nvPr>
            <p:ph type="title"/>
          </p:nvPr>
        </p:nvSpPr>
        <p:spPr>
          <a:xfrm>
            <a:off x="1054100" y="1939290"/>
            <a:ext cx="295973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65" name="object 165"/>
          <p:cNvSpPr/>
          <p:nvPr/>
        </p:nvSpPr>
        <p:spPr>
          <a:xfrm>
            <a:off x="914400" y="3214370"/>
            <a:ext cx="1143000" cy="586740"/>
          </a:xfrm>
          <a:custGeom>
            <a:avLst/>
            <a:gdLst/>
            <a:ahLst/>
            <a:cxnLst/>
            <a:rect l="l" t="t" r="r" b="b"/>
            <a:pathLst>
              <a:path w="1143000" h="586739">
                <a:moveTo>
                  <a:pt x="0" y="0"/>
                </a:moveTo>
                <a:lnTo>
                  <a:pt x="1143000" y="0"/>
                </a:lnTo>
                <a:lnTo>
                  <a:pt x="1143000" y="586739"/>
                </a:lnTo>
                <a:lnTo>
                  <a:pt x="0" y="5867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6" name="object 166"/>
          <p:cNvSpPr txBox="1"/>
          <p:nvPr/>
        </p:nvSpPr>
        <p:spPr>
          <a:xfrm>
            <a:off x="991869" y="3238500"/>
            <a:ext cx="29273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SP</a:t>
            </a:r>
          </a:p>
        </p:txBody>
      </p:sp>
      <p:sp>
        <p:nvSpPr>
          <p:cNvPr id="167" name="object 167"/>
          <p:cNvSpPr/>
          <p:nvPr/>
        </p:nvSpPr>
        <p:spPr>
          <a:xfrm>
            <a:off x="2057400" y="3214370"/>
            <a:ext cx="1143000" cy="586740"/>
          </a:xfrm>
          <a:custGeom>
            <a:avLst/>
            <a:gdLst/>
            <a:ahLst/>
            <a:cxnLst/>
            <a:rect l="l" t="t" r="r" b="b"/>
            <a:pathLst>
              <a:path w="1143000" h="586739">
                <a:moveTo>
                  <a:pt x="0" y="0"/>
                </a:moveTo>
                <a:lnTo>
                  <a:pt x="1143000" y="0"/>
                </a:lnTo>
                <a:lnTo>
                  <a:pt x="1143000" y="586739"/>
                </a:lnTo>
                <a:lnTo>
                  <a:pt x="0" y="5867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8" name="object 168"/>
          <p:cNvSpPr txBox="1"/>
          <p:nvPr/>
        </p:nvSpPr>
        <p:spPr>
          <a:xfrm>
            <a:off x="3657600" y="4071620"/>
            <a:ext cx="1625600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0414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DCX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H  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P=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P-1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2870" y="505460"/>
            <a:ext cx="654685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5" dirty="0">
                <a:latin typeface="Gill Sans MT"/>
                <a:cs typeface="Gill Sans MT"/>
              </a:rPr>
              <a:t>3.Logical</a:t>
            </a:r>
            <a:r>
              <a:rPr sz="4300" b="1" spc="-75" dirty="0">
                <a:latin typeface="Gill Sans MT"/>
                <a:cs typeface="Gill Sans MT"/>
              </a:rPr>
              <a:t> </a:t>
            </a:r>
            <a:r>
              <a:rPr sz="4300" b="1" spc="-5" dirty="0">
                <a:latin typeface="Gill Sans MT"/>
                <a:cs typeface="Gill Sans MT"/>
              </a:rPr>
              <a:t>Instructions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58289" y="1438909"/>
            <a:ext cx="7180580" cy="473964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32740" marR="30480" indent="-281940">
              <a:lnSpc>
                <a:spcPts val="2920"/>
              </a:lnSpc>
              <a:spcBef>
                <a:spcPts val="460"/>
              </a:spcBef>
            </a:pPr>
            <a:r>
              <a:rPr sz="3225" spc="375" baseline="12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700" spc="250" dirty="0">
                <a:latin typeface="Gill Sans MT"/>
                <a:cs typeface="Gill Sans MT"/>
              </a:rPr>
              <a:t>These </a:t>
            </a:r>
            <a:r>
              <a:rPr sz="2700" spc="-5" dirty="0">
                <a:latin typeface="Gill Sans MT"/>
                <a:cs typeface="Gill Sans MT"/>
              </a:rPr>
              <a:t>instructions perform logical operations</a:t>
            </a:r>
            <a:r>
              <a:rPr sz="2700" spc="-250" dirty="0">
                <a:latin typeface="Gill Sans MT"/>
                <a:cs typeface="Gill Sans MT"/>
              </a:rPr>
              <a:t> </a:t>
            </a:r>
            <a:r>
              <a:rPr sz="2700" spc="-655" dirty="0">
                <a:latin typeface="Gill Sans MT"/>
                <a:cs typeface="Gill Sans MT"/>
              </a:rPr>
              <a:t>on  </a:t>
            </a:r>
            <a:r>
              <a:rPr sz="2700" dirty="0">
                <a:latin typeface="Gill Sans MT"/>
                <a:cs typeface="Gill Sans MT"/>
              </a:rPr>
              <a:t>data </a:t>
            </a:r>
            <a:r>
              <a:rPr sz="2700" spc="-5" dirty="0">
                <a:latin typeface="Gill Sans MT"/>
                <a:cs typeface="Gill Sans MT"/>
              </a:rPr>
              <a:t>stored </a:t>
            </a:r>
            <a:r>
              <a:rPr sz="2700" spc="-10" dirty="0">
                <a:latin typeface="Gill Sans MT"/>
                <a:cs typeface="Gill Sans MT"/>
              </a:rPr>
              <a:t>in </a:t>
            </a:r>
            <a:r>
              <a:rPr sz="2700" spc="-5" dirty="0">
                <a:latin typeface="Gill Sans MT"/>
                <a:cs typeface="Gill Sans MT"/>
              </a:rPr>
              <a:t>registers, </a:t>
            </a:r>
            <a:r>
              <a:rPr sz="2700" spc="-10" dirty="0">
                <a:latin typeface="Gill Sans MT"/>
                <a:cs typeface="Gill Sans MT"/>
              </a:rPr>
              <a:t>memory </a:t>
            </a:r>
            <a:r>
              <a:rPr sz="2700" dirty="0">
                <a:latin typeface="Gill Sans MT"/>
                <a:cs typeface="Gill Sans MT"/>
              </a:rPr>
              <a:t>and </a:t>
            </a:r>
            <a:r>
              <a:rPr sz="2700" spc="-5" dirty="0">
                <a:latin typeface="Gill Sans MT"/>
                <a:cs typeface="Gill Sans MT"/>
              </a:rPr>
              <a:t>status</a:t>
            </a:r>
            <a:r>
              <a:rPr sz="2700" spc="20" dirty="0">
                <a:latin typeface="Gill Sans MT"/>
                <a:cs typeface="Gill Sans MT"/>
              </a:rPr>
              <a:t> </a:t>
            </a:r>
            <a:r>
              <a:rPr sz="2700" spc="-5" dirty="0">
                <a:latin typeface="Gill Sans MT"/>
                <a:cs typeface="Gill Sans MT"/>
              </a:rPr>
              <a:t>flags.</a:t>
            </a:r>
            <a:endParaRPr sz="27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42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225" spc="562" baseline="12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700" spc="375" dirty="0">
                <a:latin typeface="Gill Sans MT"/>
                <a:cs typeface="Gill Sans MT"/>
              </a:rPr>
              <a:t>The </a:t>
            </a:r>
            <a:r>
              <a:rPr sz="2700" spc="-5" dirty="0">
                <a:latin typeface="Gill Sans MT"/>
                <a:cs typeface="Gill Sans MT"/>
              </a:rPr>
              <a:t>logical operations</a:t>
            </a:r>
            <a:r>
              <a:rPr sz="2700" spc="-385" dirty="0">
                <a:latin typeface="Gill Sans MT"/>
                <a:cs typeface="Gill Sans MT"/>
              </a:rPr>
              <a:t> </a:t>
            </a:r>
            <a:r>
              <a:rPr sz="2700" spc="-5" dirty="0">
                <a:latin typeface="Gill Sans MT"/>
                <a:cs typeface="Gill Sans MT"/>
              </a:rPr>
              <a:t>are:</a:t>
            </a:r>
            <a:endParaRPr sz="2700">
              <a:latin typeface="Gill Sans MT"/>
              <a:cs typeface="Gill Sans MT"/>
            </a:endParaRPr>
          </a:p>
          <a:p>
            <a:pPr marL="608330" indent="-237490">
              <a:lnSpc>
                <a:spcPct val="100000"/>
              </a:lnSpc>
              <a:spcBef>
                <a:spcPts val="910"/>
              </a:spcBef>
              <a:buClr>
                <a:srgbClr val="3790A6"/>
              </a:buClr>
              <a:buFont typeface="Verdana"/>
              <a:buChar char="◦"/>
              <a:tabLst>
                <a:tab pos="608330" algn="l"/>
              </a:tabLst>
            </a:pPr>
            <a:r>
              <a:rPr sz="2400" spc="-10" dirty="0">
                <a:latin typeface="Gill Sans MT"/>
                <a:cs typeface="Gill Sans MT"/>
              </a:rPr>
              <a:t>AND</a:t>
            </a:r>
            <a:endParaRPr sz="2400">
              <a:latin typeface="Gill Sans MT"/>
              <a:cs typeface="Gill Sans MT"/>
            </a:endParaRPr>
          </a:p>
          <a:p>
            <a:pPr marL="608330" indent="-237490">
              <a:lnSpc>
                <a:spcPct val="100000"/>
              </a:lnSpc>
              <a:spcBef>
                <a:spcPts val="910"/>
              </a:spcBef>
              <a:buClr>
                <a:srgbClr val="3790A6"/>
              </a:buClr>
              <a:buFont typeface="Verdana"/>
              <a:buChar char="◦"/>
              <a:tabLst>
                <a:tab pos="608330" algn="l"/>
              </a:tabLst>
            </a:pPr>
            <a:r>
              <a:rPr sz="2400" dirty="0">
                <a:latin typeface="Gill Sans MT"/>
                <a:cs typeface="Gill Sans MT"/>
              </a:rPr>
              <a:t>OR</a:t>
            </a:r>
            <a:endParaRPr sz="2400">
              <a:latin typeface="Gill Sans MT"/>
              <a:cs typeface="Gill Sans MT"/>
            </a:endParaRPr>
          </a:p>
          <a:p>
            <a:pPr marL="608330" indent="-237490">
              <a:lnSpc>
                <a:spcPct val="100000"/>
              </a:lnSpc>
              <a:spcBef>
                <a:spcPts val="910"/>
              </a:spcBef>
              <a:buClr>
                <a:srgbClr val="3790A6"/>
              </a:buClr>
              <a:buFont typeface="Verdana"/>
              <a:buChar char="◦"/>
              <a:tabLst>
                <a:tab pos="608330" algn="l"/>
              </a:tabLst>
            </a:pPr>
            <a:r>
              <a:rPr sz="2400" dirty="0">
                <a:latin typeface="Gill Sans MT"/>
                <a:cs typeface="Gill Sans MT"/>
              </a:rPr>
              <a:t>XOR</a:t>
            </a:r>
            <a:endParaRPr sz="2400">
              <a:latin typeface="Gill Sans MT"/>
              <a:cs typeface="Gill Sans MT"/>
            </a:endParaRPr>
          </a:p>
          <a:p>
            <a:pPr marL="608330" indent="-237490">
              <a:lnSpc>
                <a:spcPct val="100000"/>
              </a:lnSpc>
              <a:spcBef>
                <a:spcPts val="910"/>
              </a:spcBef>
              <a:buClr>
                <a:srgbClr val="3790A6"/>
              </a:buClr>
              <a:buFont typeface="Verdana"/>
              <a:buChar char="◦"/>
              <a:tabLst>
                <a:tab pos="608330" algn="l"/>
              </a:tabLst>
            </a:pPr>
            <a:r>
              <a:rPr sz="2400" spc="-5" dirty="0">
                <a:latin typeface="Gill Sans MT"/>
                <a:cs typeface="Gill Sans MT"/>
              </a:rPr>
              <a:t>Rotate</a:t>
            </a:r>
            <a:endParaRPr sz="2400">
              <a:latin typeface="Gill Sans MT"/>
              <a:cs typeface="Gill Sans MT"/>
            </a:endParaRPr>
          </a:p>
          <a:p>
            <a:pPr marL="608330" indent="-237490">
              <a:lnSpc>
                <a:spcPct val="100000"/>
              </a:lnSpc>
              <a:spcBef>
                <a:spcPts val="910"/>
              </a:spcBef>
              <a:buClr>
                <a:srgbClr val="3790A6"/>
              </a:buClr>
              <a:buFont typeface="Verdana"/>
              <a:buChar char="◦"/>
              <a:tabLst>
                <a:tab pos="608330" algn="l"/>
              </a:tabLst>
            </a:pPr>
            <a:r>
              <a:rPr sz="2400" spc="-5" dirty="0">
                <a:latin typeface="Gill Sans MT"/>
                <a:cs typeface="Gill Sans MT"/>
              </a:rPr>
              <a:t>Compare</a:t>
            </a:r>
            <a:endParaRPr sz="2400">
              <a:latin typeface="Gill Sans MT"/>
              <a:cs typeface="Gill Sans MT"/>
            </a:endParaRPr>
          </a:p>
          <a:p>
            <a:pPr marL="608330" indent="-237490">
              <a:lnSpc>
                <a:spcPct val="100000"/>
              </a:lnSpc>
              <a:spcBef>
                <a:spcPts val="910"/>
              </a:spcBef>
              <a:buClr>
                <a:srgbClr val="3790A6"/>
              </a:buClr>
              <a:buFont typeface="Verdana"/>
              <a:buChar char="◦"/>
              <a:tabLst>
                <a:tab pos="608330" algn="l"/>
              </a:tabLst>
            </a:pPr>
            <a:r>
              <a:rPr sz="2400" spc="-5" dirty="0">
                <a:latin typeface="Gill Sans MT"/>
                <a:cs typeface="Gill Sans MT"/>
              </a:rPr>
              <a:t>Complement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9905" y="505460"/>
            <a:ext cx="5445125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5" dirty="0">
                <a:latin typeface="Gill Sans MT"/>
                <a:cs typeface="Gill Sans MT"/>
              </a:rPr>
              <a:t>AND, </a:t>
            </a:r>
            <a:r>
              <a:rPr sz="4300" b="1" spc="-10" dirty="0">
                <a:latin typeface="Gill Sans MT"/>
                <a:cs typeface="Gill Sans MT"/>
              </a:rPr>
              <a:t>OR,</a:t>
            </a:r>
            <a:r>
              <a:rPr sz="4300" b="1" spc="-105" dirty="0">
                <a:latin typeface="Gill Sans MT"/>
                <a:cs typeface="Gill Sans MT"/>
              </a:rPr>
              <a:t> </a:t>
            </a:r>
            <a:r>
              <a:rPr sz="4300" b="1" spc="-5" dirty="0">
                <a:latin typeface="Gill Sans MT"/>
                <a:cs typeface="Gill Sans MT"/>
              </a:rPr>
              <a:t>XOR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3689" y="1431290"/>
            <a:ext cx="7179309" cy="450088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07340" marR="17780" indent="-281940">
              <a:lnSpc>
                <a:spcPct val="90000"/>
              </a:lnSpc>
              <a:spcBef>
                <a:spcPts val="480"/>
              </a:spcBef>
            </a:pPr>
            <a:r>
              <a:rPr sz="3825" spc="637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800" spc="425" dirty="0">
                <a:latin typeface="Gill Sans MT"/>
                <a:cs typeface="Gill Sans MT"/>
              </a:rPr>
              <a:t>Any </a:t>
            </a:r>
            <a:r>
              <a:rPr sz="2800" dirty="0">
                <a:latin typeface="Gill Sans MT"/>
                <a:cs typeface="Gill Sans MT"/>
              </a:rPr>
              <a:t>8-bit </a:t>
            </a:r>
            <a:r>
              <a:rPr sz="2800" spc="-5" dirty="0">
                <a:latin typeface="Gill Sans MT"/>
                <a:cs typeface="Gill Sans MT"/>
              </a:rPr>
              <a:t>data, </a:t>
            </a:r>
            <a:r>
              <a:rPr sz="2800" dirty="0">
                <a:latin typeface="Gill Sans MT"/>
                <a:cs typeface="Gill Sans MT"/>
              </a:rPr>
              <a:t>or the </a:t>
            </a:r>
            <a:r>
              <a:rPr sz="2800" spc="-5" dirty="0">
                <a:latin typeface="Gill Sans MT"/>
                <a:cs typeface="Gill Sans MT"/>
              </a:rPr>
              <a:t>contents of  register, </a:t>
            </a:r>
            <a:r>
              <a:rPr sz="2800" dirty="0">
                <a:latin typeface="Gill Sans MT"/>
                <a:cs typeface="Gill Sans MT"/>
              </a:rPr>
              <a:t>or </a:t>
            </a:r>
            <a:r>
              <a:rPr sz="2800" spc="-5" dirty="0">
                <a:latin typeface="Gill Sans MT"/>
                <a:cs typeface="Gill Sans MT"/>
              </a:rPr>
              <a:t>memory location can logically  have</a:t>
            </a:r>
            <a:endParaRPr sz="2800">
              <a:latin typeface="Gill Sans MT"/>
              <a:cs typeface="Gill Sans MT"/>
            </a:endParaRPr>
          </a:p>
          <a:p>
            <a:pPr marL="582930" indent="-237490">
              <a:lnSpc>
                <a:spcPct val="100000"/>
              </a:lnSpc>
              <a:spcBef>
                <a:spcPts val="2060"/>
              </a:spcBef>
              <a:buClr>
                <a:srgbClr val="3790A6"/>
              </a:buClr>
              <a:buFont typeface="Verdana"/>
              <a:buChar char="◦"/>
              <a:tabLst>
                <a:tab pos="582930" algn="l"/>
              </a:tabLst>
            </a:pPr>
            <a:r>
              <a:rPr sz="2400" spc="-5" dirty="0">
                <a:latin typeface="Gill Sans MT"/>
                <a:cs typeface="Gill Sans MT"/>
              </a:rPr>
              <a:t>AND operation</a:t>
            </a:r>
            <a:endParaRPr sz="2400">
              <a:latin typeface="Gill Sans MT"/>
              <a:cs typeface="Gill Sans MT"/>
            </a:endParaRPr>
          </a:p>
          <a:p>
            <a:pPr marL="582930" indent="-237490">
              <a:lnSpc>
                <a:spcPct val="100000"/>
              </a:lnSpc>
              <a:spcBef>
                <a:spcPts val="2065"/>
              </a:spcBef>
              <a:buClr>
                <a:srgbClr val="3790A6"/>
              </a:buClr>
              <a:buFont typeface="Verdana"/>
              <a:buChar char="◦"/>
              <a:tabLst>
                <a:tab pos="582930" algn="l"/>
              </a:tabLst>
            </a:pPr>
            <a:r>
              <a:rPr sz="2400" spc="-5" dirty="0">
                <a:latin typeface="Gill Sans MT"/>
                <a:cs typeface="Gill Sans MT"/>
              </a:rPr>
              <a:t>OR operation</a:t>
            </a:r>
            <a:endParaRPr sz="2400">
              <a:latin typeface="Gill Sans MT"/>
              <a:cs typeface="Gill Sans MT"/>
            </a:endParaRPr>
          </a:p>
          <a:p>
            <a:pPr marL="582930" indent="-237490">
              <a:lnSpc>
                <a:spcPct val="100000"/>
              </a:lnSpc>
              <a:spcBef>
                <a:spcPts val="2060"/>
              </a:spcBef>
              <a:buClr>
                <a:srgbClr val="3790A6"/>
              </a:buClr>
              <a:buFont typeface="Verdana"/>
              <a:buChar char="◦"/>
              <a:tabLst>
                <a:tab pos="582930" algn="l"/>
              </a:tabLst>
            </a:pPr>
            <a:r>
              <a:rPr sz="2400" spc="-5" dirty="0">
                <a:latin typeface="Gill Sans MT"/>
                <a:cs typeface="Gill Sans MT"/>
              </a:rPr>
              <a:t>XOR operation</a:t>
            </a:r>
            <a:endParaRPr sz="2400">
              <a:latin typeface="Gill Sans MT"/>
              <a:cs typeface="Gill Sans MT"/>
            </a:endParaRPr>
          </a:p>
          <a:p>
            <a:pPr marL="475615">
              <a:lnSpc>
                <a:spcPct val="100000"/>
              </a:lnSpc>
              <a:spcBef>
                <a:spcPts val="2010"/>
              </a:spcBef>
            </a:pPr>
            <a:r>
              <a:rPr sz="2800" dirty="0">
                <a:latin typeface="Gill Sans MT"/>
                <a:cs typeface="Gill Sans MT"/>
              </a:rPr>
              <a:t>with </a:t>
            </a:r>
            <a:r>
              <a:rPr sz="2800" spc="-5" dirty="0">
                <a:latin typeface="Gill Sans MT"/>
                <a:cs typeface="Gill Sans MT"/>
              </a:rPr>
              <a:t>the contents of</a:t>
            </a:r>
            <a:r>
              <a:rPr sz="2800" spc="-1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accumulator.</a:t>
            </a:r>
            <a:endParaRPr sz="2800">
              <a:latin typeface="Gill Sans MT"/>
              <a:cs typeface="Gill Sans MT"/>
            </a:endParaRPr>
          </a:p>
          <a:p>
            <a:pPr marL="25400">
              <a:lnSpc>
                <a:spcPct val="100000"/>
              </a:lnSpc>
              <a:spcBef>
                <a:spcPts val="2010"/>
              </a:spcBef>
            </a:pPr>
            <a:r>
              <a:rPr sz="3600" spc="637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800" spc="425" dirty="0">
                <a:latin typeface="Gill Sans MT"/>
                <a:cs typeface="Gill Sans MT"/>
              </a:rPr>
              <a:t>The </a:t>
            </a:r>
            <a:r>
              <a:rPr sz="2800" dirty="0">
                <a:latin typeface="Gill Sans MT"/>
                <a:cs typeface="Gill Sans MT"/>
              </a:rPr>
              <a:t>result is stored in</a:t>
            </a:r>
            <a:r>
              <a:rPr sz="2800" spc="-500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accumulator.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57200" y="1435100"/>
            <a:ext cx="3830320" cy="518159"/>
          </a:xfrm>
          <a:custGeom>
            <a:avLst/>
            <a:gdLst/>
            <a:ahLst/>
            <a:cxnLst/>
            <a:rect l="l" t="t" r="r" b="b"/>
            <a:pathLst>
              <a:path w="3830320" h="518160">
                <a:moveTo>
                  <a:pt x="0" y="0"/>
                </a:moveTo>
                <a:lnTo>
                  <a:pt x="3830320" y="0"/>
                </a:lnTo>
                <a:lnTo>
                  <a:pt x="3830320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3" name="object 3"/>
          <p:cNvSpPr/>
          <p:nvPr/>
        </p:nvSpPr>
        <p:spPr>
          <a:xfrm>
            <a:off x="4287520" y="1435100"/>
            <a:ext cx="4499610" cy="518159"/>
          </a:xfrm>
          <a:custGeom>
            <a:avLst/>
            <a:gdLst/>
            <a:ahLst/>
            <a:cxnLst/>
            <a:rect l="l" t="t" r="r" b="b"/>
            <a:pathLst>
              <a:path w="4499609" h="518160">
                <a:moveTo>
                  <a:pt x="0" y="0"/>
                </a:moveTo>
                <a:lnTo>
                  <a:pt x="4499609" y="0"/>
                </a:lnTo>
                <a:lnTo>
                  <a:pt x="4499609" y="518160"/>
                </a:lnTo>
                <a:lnTo>
                  <a:pt x="0" y="518160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1704339" y="1442720"/>
            <a:ext cx="558419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093845" algn="l"/>
              </a:tabLst>
            </a:pP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000" b="1" spc="5" dirty="0">
                <a:solidFill>
                  <a:srgbClr val="FF0000"/>
                </a:solidFill>
                <a:latin typeface="Gill Sans MT"/>
                <a:cs typeface="Gill Sans MT"/>
              </a:rPr>
              <a:t>c</a:t>
            </a:r>
            <a:r>
              <a:rPr sz="2000" b="1" spc="-15" dirty="0">
                <a:solidFill>
                  <a:srgbClr val="FF0000"/>
                </a:solidFill>
                <a:latin typeface="Gill Sans MT"/>
                <a:cs typeface="Gill Sans MT"/>
              </a:rPr>
              <a:t>o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e	O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p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e</a:t>
            </a:r>
            <a:r>
              <a:rPr sz="2000" b="1" spc="-10" dirty="0">
                <a:solidFill>
                  <a:srgbClr val="FF0000"/>
                </a:solidFill>
                <a:latin typeface="Gill Sans MT"/>
                <a:cs typeface="Gill Sans MT"/>
              </a:rPr>
              <a:t>r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a</a:t>
            </a:r>
            <a:r>
              <a:rPr sz="2000" b="1" spc="-5" dirty="0">
                <a:solidFill>
                  <a:srgbClr val="FF0000"/>
                </a:solidFill>
                <a:latin typeface="Gill Sans MT"/>
                <a:cs typeface="Gill Sans MT"/>
              </a:rPr>
              <a:t>n</a:t>
            </a:r>
            <a:r>
              <a:rPr sz="2000" b="1" dirty="0">
                <a:solidFill>
                  <a:srgbClr val="FF0000"/>
                </a:solidFill>
                <a:latin typeface="Gill Sans MT"/>
                <a:cs typeface="Gill Sans MT"/>
              </a:rPr>
              <a:t>d</a:t>
            </a:r>
          </a:p>
        </p:txBody>
      </p:sp>
      <p:sp>
        <p:nvSpPr>
          <p:cNvPr id="5" name="object 5"/>
          <p:cNvSpPr/>
          <p:nvPr/>
        </p:nvSpPr>
        <p:spPr>
          <a:xfrm>
            <a:off x="457200" y="1953260"/>
            <a:ext cx="3830320" cy="944880"/>
          </a:xfrm>
          <a:custGeom>
            <a:avLst/>
            <a:gdLst/>
            <a:ahLst/>
            <a:cxnLst/>
            <a:rect l="l" t="t" r="r" b="b"/>
            <a:pathLst>
              <a:path w="3830320" h="944880">
                <a:moveTo>
                  <a:pt x="0" y="0"/>
                </a:moveTo>
                <a:lnTo>
                  <a:pt x="3830320" y="0"/>
                </a:lnTo>
                <a:lnTo>
                  <a:pt x="3830320" y="944879"/>
                </a:lnTo>
                <a:lnTo>
                  <a:pt x="0" y="94487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1874520" y="1944370"/>
            <a:ext cx="100838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4000" spc="-10" dirty="0">
                <a:latin typeface="Gill Sans MT"/>
                <a:cs typeface="Gill Sans MT"/>
              </a:rPr>
              <a:t>M</a:t>
            </a:r>
            <a:r>
              <a:rPr sz="4000" dirty="0">
                <a:latin typeface="Gill Sans MT"/>
                <a:cs typeface="Gill Sans MT"/>
              </a:rPr>
              <a:t>VI</a:t>
            </a:r>
          </a:p>
        </p:txBody>
      </p:sp>
      <p:sp>
        <p:nvSpPr>
          <p:cNvPr id="7" name="object 7"/>
          <p:cNvSpPr/>
          <p:nvPr/>
        </p:nvSpPr>
        <p:spPr>
          <a:xfrm>
            <a:off x="4287520" y="1953260"/>
            <a:ext cx="4499610" cy="944880"/>
          </a:xfrm>
          <a:custGeom>
            <a:avLst/>
            <a:gdLst/>
            <a:ahLst/>
            <a:cxnLst/>
            <a:rect l="l" t="t" r="r" b="b"/>
            <a:pathLst>
              <a:path w="4499609" h="944880">
                <a:moveTo>
                  <a:pt x="0" y="0"/>
                </a:moveTo>
                <a:lnTo>
                  <a:pt x="4499609" y="0"/>
                </a:lnTo>
                <a:lnTo>
                  <a:pt x="4499609" y="944879"/>
                </a:lnTo>
                <a:lnTo>
                  <a:pt x="0" y="944879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 txBox="1"/>
          <p:nvPr/>
        </p:nvSpPr>
        <p:spPr>
          <a:xfrm>
            <a:off x="4377690" y="1962150"/>
            <a:ext cx="2175510" cy="461665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R="5080">
              <a:lnSpc>
                <a:spcPts val="3250"/>
              </a:lnSpc>
              <a:spcBef>
                <a:spcPts val="300"/>
              </a:spcBef>
            </a:pPr>
            <a:r>
              <a:rPr sz="2000" dirty="0">
                <a:latin typeface="Gill Sans MT"/>
                <a:cs typeface="Gill Sans MT"/>
              </a:rPr>
              <a:t>Rd,</a:t>
            </a:r>
            <a:r>
              <a:rPr sz="2000" spc="-10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Data  M,</a:t>
            </a:r>
            <a:r>
              <a:rPr sz="2000" spc="-4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Data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71169" y="3246120"/>
            <a:ext cx="7266940" cy="22021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48615" marR="43180" indent="-273050">
              <a:lnSpc>
                <a:spcPct val="100000"/>
              </a:lnSpc>
              <a:spcBef>
                <a:spcPts val="100"/>
              </a:spcBef>
            </a:pPr>
            <a:r>
              <a:rPr sz="3200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415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8-bit data is stored in the destination register</a:t>
            </a:r>
            <a:r>
              <a:rPr sz="2000" spc="-415" dirty="0">
                <a:latin typeface="Times New Roman"/>
                <a:cs typeface="Times New Roman"/>
              </a:rPr>
              <a:t> </a:t>
            </a:r>
            <a:r>
              <a:rPr sz="2000" spc="-790" dirty="0">
                <a:latin typeface="Times New Roman"/>
                <a:cs typeface="Times New Roman"/>
              </a:rPr>
              <a:t>or </a:t>
            </a:r>
            <a:r>
              <a:rPr sz="2000" spc="-64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memory.</a:t>
            </a:r>
          </a:p>
          <a:p>
            <a:pPr marL="348615" marR="231775" indent="-273050">
              <a:lnSpc>
                <a:spcPct val="100000"/>
              </a:lnSpc>
              <a:spcBef>
                <a:spcPts val="2400"/>
              </a:spcBef>
            </a:pPr>
            <a:r>
              <a:rPr sz="3200" spc="825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550" dirty="0">
                <a:latin typeface="Times New Roman"/>
                <a:cs typeface="Times New Roman"/>
              </a:rPr>
              <a:t>If </a:t>
            </a:r>
            <a:r>
              <a:rPr sz="2000" dirty="0">
                <a:latin typeface="Times New Roman"/>
                <a:cs typeface="Times New Roman"/>
              </a:rPr>
              <a:t>the </a:t>
            </a:r>
            <a:r>
              <a:rPr sz="2000" spc="-5" dirty="0">
                <a:latin typeface="Times New Roman"/>
                <a:cs typeface="Times New Roman"/>
              </a:rPr>
              <a:t>operand is </a:t>
            </a:r>
            <a:r>
              <a:rPr sz="2000" dirty="0">
                <a:latin typeface="Times New Roman"/>
                <a:cs typeface="Times New Roman"/>
              </a:rPr>
              <a:t>a </a:t>
            </a:r>
            <a:r>
              <a:rPr sz="2000" spc="-5" dirty="0">
                <a:latin typeface="Times New Roman"/>
                <a:cs typeface="Times New Roman"/>
              </a:rPr>
              <a:t>memory location, its location  </a:t>
            </a:r>
            <a:r>
              <a:rPr sz="2000" spc="-765" dirty="0">
                <a:latin typeface="Times New Roman"/>
                <a:cs typeface="Times New Roman"/>
              </a:rPr>
              <a:t>is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specified </a:t>
            </a:r>
            <a:r>
              <a:rPr sz="2000" dirty="0">
                <a:latin typeface="Times New Roman"/>
                <a:cs typeface="Times New Roman"/>
              </a:rPr>
              <a:t>by </a:t>
            </a:r>
            <a:r>
              <a:rPr sz="2000" spc="-5" dirty="0">
                <a:latin typeface="Times New Roman"/>
                <a:cs typeface="Times New Roman"/>
              </a:rPr>
              <a:t>the </a:t>
            </a:r>
            <a:r>
              <a:rPr sz="2000" dirty="0">
                <a:latin typeface="Times New Roman"/>
                <a:cs typeface="Times New Roman"/>
              </a:rPr>
              <a:t>contents of the </a:t>
            </a:r>
            <a:r>
              <a:rPr sz="2000" spc="-5" dirty="0">
                <a:latin typeface="Times New Roman"/>
                <a:cs typeface="Times New Roman"/>
              </a:rPr>
              <a:t>H-L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registers.</a:t>
            </a:r>
            <a:endParaRPr sz="2000">
              <a:latin typeface="Times New Roman"/>
              <a:cs typeface="Times New Roman"/>
            </a:endParaRPr>
          </a:p>
          <a:p>
            <a:pPr marL="76200">
              <a:lnSpc>
                <a:spcPct val="100000"/>
              </a:lnSpc>
              <a:spcBef>
                <a:spcPts val="2390"/>
              </a:spcBef>
              <a:tabLst>
                <a:tab pos="3816985" algn="l"/>
                <a:tab pos="4586605" algn="l"/>
              </a:tabLst>
            </a:pPr>
            <a:r>
              <a:rPr sz="3200" spc="277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b="1" spc="185" dirty="0">
                <a:latin typeface="Times New Roman"/>
                <a:cs typeface="Times New Roman"/>
              </a:rPr>
              <a:t>Example: </a:t>
            </a:r>
            <a:r>
              <a:rPr sz="2000" spc="-5" dirty="0">
                <a:latin typeface="Times New Roman"/>
                <a:cs typeface="Times New Roman"/>
              </a:rPr>
              <a:t>MVI</a:t>
            </a:r>
            <a:r>
              <a:rPr sz="2000" spc="-18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B,</a:t>
            </a:r>
            <a:r>
              <a:rPr sz="2000" spc="5" dirty="0">
                <a:latin typeface="Times New Roman"/>
                <a:cs typeface="Times New Roman"/>
              </a:rPr>
              <a:t> 60</a:t>
            </a:r>
            <a:r>
              <a:rPr sz="1000" spc="5" dirty="0">
                <a:latin typeface="Times New Roman"/>
                <a:cs typeface="Times New Roman"/>
              </a:rPr>
              <a:t>H	</a:t>
            </a:r>
            <a:r>
              <a:rPr sz="2000" dirty="0">
                <a:latin typeface="Times New Roman"/>
                <a:cs typeface="Times New Roman"/>
              </a:rPr>
              <a:t>or	MVI </a:t>
            </a:r>
            <a:r>
              <a:rPr sz="2000" spc="-5" dirty="0">
                <a:latin typeface="Times New Roman"/>
                <a:cs typeface="Times New Roman"/>
              </a:rPr>
              <a:t>M,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40</a:t>
            </a:r>
            <a:r>
              <a:rPr sz="1200" spc="5" dirty="0">
                <a:latin typeface="Times New Roman"/>
                <a:cs typeface="Times New Roman"/>
              </a:rPr>
              <a:t>H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512570" y="505460"/>
            <a:ext cx="6586855" cy="566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MVI-Move immediate</a:t>
            </a:r>
            <a:r>
              <a:rPr sz="3600" spc="-90" dirty="0"/>
              <a:t> </a:t>
            </a:r>
            <a:r>
              <a:rPr sz="3600" spc="-5" dirty="0"/>
              <a:t>8-bit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9259" y="214629"/>
          <a:ext cx="8214359" cy="20002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2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0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790">
                <a:tc>
                  <a:txBody>
                    <a:bodyPr/>
                    <a:lstStyle/>
                    <a:p>
                      <a:pPr marL="13970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5461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459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ANA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1760" marR="1442720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R  M</a:t>
                      </a: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849630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400" spc="-10" dirty="0">
                          <a:latin typeface="Gill Sans MT"/>
                          <a:cs typeface="Gill Sans MT"/>
                        </a:rPr>
                        <a:t>Logical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AND register or  memory with</a:t>
                      </a:r>
                      <a:r>
                        <a:rPr sz="2400" spc="-7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accumulator</a:t>
                      </a: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16909"/>
            <a:ext cx="8054975" cy="3011170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310515" marR="30480" indent="-273050">
              <a:lnSpc>
                <a:spcPts val="2160"/>
              </a:lnSpc>
              <a:spcBef>
                <a:spcPts val="37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</a:tabLst>
            </a:pPr>
            <a:r>
              <a:rPr sz="2000" dirty="0">
                <a:latin typeface="Gill Sans MT"/>
                <a:cs typeface="Gill Sans MT"/>
              </a:rPr>
              <a:t>The contents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accumulator are logically ANDed </a:t>
            </a:r>
            <a:r>
              <a:rPr sz="2000" dirty="0">
                <a:latin typeface="Gill Sans MT"/>
                <a:cs typeface="Gill Sans MT"/>
              </a:rPr>
              <a:t>with the contents </a:t>
            </a:r>
            <a:r>
              <a:rPr sz="2000" spc="-545" dirty="0">
                <a:latin typeface="Gill Sans MT"/>
                <a:cs typeface="Gill Sans MT"/>
              </a:rPr>
              <a:t>of  </a:t>
            </a:r>
            <a:r>
              <a:rPr sz="2000" spc="-5" dirty="0">
                <a:latin typeface="Gill Sans MT"/>
                <a:cs typeface="Gill Sans MT"/>
              </a:rPr>
              <a:t>register or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memory.</a:t>
            </a:r>
            <a:endParaRPr sz="2000">
              <a:latin typeface="Gill Sans MT"/>
              <a:cs typeface="Gill Sans MT"/>
            </a:endParaRPr>
          </a:p>
          <a:p>
            <a:pPr marL="311150" indent="-273050">
              <a:lnSpc>
                <a:spcPct val="100000"/>
              </a:lnSpc>
              <a:spcBef>
                <a:spcPts val="92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</a:tabLst>
            </a:pP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result is placed </a:t>
            </a:r>
            <a:r>
              <a:rPr sz="2000" dirty="0">
                <a:latin typeface="Gill Sans MT"/>
                <a:cs typeface="Gill Sans MT"/>
              </a:rPr>
              <a:t>in the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accumulator.</a:t>
            </a:r>
            <a:endParaRPr sz="2000">
              <a:latin typeface="Gill Sans MT"/>
              <a:cs typeface="Gill Sans MT"/>
            </a:endParaRPr>
          </a:p>
          <a:p>
            <a:pPr marL="310515" marR="934720" indent="-273050">
              <a:lnSpc>
                <a:spcPts val="2160"/>
              </a:lnSpc>
              <a:spcBef>
                <a:spcPts val="123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</a:tabLst>
            </a:pPr>
            <a:r>
              <a:rPr sz="2000" dirty="0">
                <a:latin typeface="Gill Sans MT"/>
                <a:cs typeface="Gill Sans MT"/>
              </a:rPr>
              <a:t>If the operand is a memory location, its </a:t>
            </a:r>
            <a:r>
              <a:rPr sz="2000" spc="-5" dirty="0">
                <a:latin typeface="Gill Sans MT"/>
                <a:cs typeface="Gill Sans MT"/>
              </a:rPr>
              <a:t>address </a:t>
            </a:r>
            <a:r>
              <a:rPr sz="2000" dirty="0">
                <a:latin typeface="Gill Sans MT"/>
                <a:cs typeface="Gill Sans MT"/>
              </a:rPr>
              <a:t>is </a:t>
            </a:r>
            <a:r>
              <a:rPr sz="2000" spc="-5" dirty="0">
                <a:latin typeface="Gill Sans MT"/>
                <a:cs typeface="Gill Sans MT"/>
              </a:rPr>
              <a:t>specified </a:t>
            </a:r>
            <a:r>
              <a:rPr sz="2000" dirty="0">
                <a:latin typeface="Gill Sans MT"/>
                <a:cs typeface="Gill Sans MT"/>
              </a:rPr>
              <a:t>by </a:t>
            </a:r>
            <a:r>
              <a:rPr sz="2000" spc="-395" dirty="0">
                <a:latin typeface="Gill Sans MT"/>
                <a:cs typeface="Gill Sans MT"/>
              </a:rPr>
              <a:t>the  </a:t>
            </a:r>
            <a:r>
              <a:rPr sz="2000" dirty="0">
                <a:latin typeface="Gill Sans MT"/>
                <a:cs typeface="Gill Sans MT"/>
              </a:rPr>
              <a:t>contents </a:t>
            </a:r>
            <a:r>
              <a:rPr sz="2000" spc="-5" dirty="0">
                <a:latin typeface="Gill Sans MT"/>
                <a:cs typeface="Gill Sans MT"/>
              </a:rPr>
              <a:t>of </a:t>
            </a:r>
            <a:r>
              <a:rPr sz="2000" dirty="0">
                <a:latin typeface="Gill Sans MT"/>
                <a:cs typeface="Gill Sans MT"/>
              </a:rPr>
              <a:t>H-L</a:t>
            </a:r>
            <a:r>
              <a:rPr sz="2000" spc="-10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pair.</a:t>
            </a:r>
            <a:endParaRPr sz="2000">
              <a:latin typeface="Gill Sans MT"/>
              <a:cs typeface="Gill Sans MT"/>
            </a:endParaRPr>
          </a:p>
          <a:p>
            <a:pPr marL="311150" indent="-273050">
              <a:lnSpc>
                <a:spcPct val="100000"/>
              </a:lnSpc>
              <a:spcBef>
                <a:spcPts val="93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</a:tabLst>
            </a:pPr>
            <a:r>
              <a:rPr sz="2000" spc="-5" dirty="0">
                <a:latin typeface="Gill Sans MT"/>
                <a:cs typeface="Gill Sans MT"/>
              </a:rPr>
              <a:t>S, Z, </a:t>
            </a:r>
            <a:r>
              <a:rPr sz="2000" dirty="0">
                <a:latin typeface="Gill Sans MT"/>
                <a:cs typeface="Gill Sans MT"/>
              </a:rPr>
              <a:t>P </a:t>
            </a:r>
            <a:r>
              <a:rPr sz="2000" spc="-5" dirty="0">
                <a:latin typeface="Gill Sans MT"/>
                <a:cs typeface="Gill Sans MT"/>
              </a:rPr>
              <a:t>are modified </a:t>
            </a:r>
            <a:r>
              <a:rPr sz="2000" dirty="0">
                <a:latin typeface="Gill Sans MT"/>
                <a:cs typeface="Gill Sans MT"/>
              </a:rPr>
              <a:t>to </a:t>
            </a:r>
            <a:r>
              <a:rPr sz="2000" spc="-5" dirty="0">
                <a:latin typeface="Gill Sans MT"/>
                <a:cs typeface="Gill Sans MT"/>
              </a:rPr>
              <a:t>reflect </a:t>
            </a:r>
            <a:r>
              <a:rPr sz="2000" dirty="0">
                <a:latin typeface="Gill Sans MT"/>
                <a:cs typeface="Gill Sans MT"/>
              </a:rPr>
              <a:t>the </a:t>
            </a:r>
            <a:r>
              <a:rPr sz="2000" spc="-5" dirty="0">
                <a:latin typeface="Gill Sans MT"/>
                <a:cs typeface="Gill Sans MT"/>
              </a:rPr>
              <a:t>result of </a:t>
            </a:r>
            <a:r>
              <a:rPr sz="2000" dirty="0">
                <a:latin typeface="Gill Sans MT"/>
                <a:cs typeface="Gill Sans MT"/>
              </a:rPr>
              <a:t>the</a:t>
            </a:r>
            <a:r>
              <a:rPr sz="2000" spc="-20" dirty="0">
                <a:latin typeface="Gill Sans MT"/>
                <a:cs typeface="Gill Sans MT"/>
              </a:rPr>
              <a:t> </a:t>
            </a:r>
            <a:r>
              <a:rPr sz="2000" dirty="0">
                <a:latin typeface="Gill Sans MT"/>
                <a:cs typeface="Gill Sans MT"/>
              </a:rPr>
              <a:t>operation.</a:t>
            </a:r>
            <a:endParaRPr sz="2000">
              <a:latin typeface="Gill Sans MT"/>
              <a:cs typeface="Gill Sans MT"/>
            </a:endParaRPr>
          </a:p>
          <a:p>
            <a:pPr marL="311150" indent="-273050">
              <a:lnSpc>
                <a:spcPct val="100000"/>
              </a:lnSpc>
              <a:spcBef>
                <a:spcPts val="96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</a:tabLst>
            </a:pPr>
            <a:r>
              <a:rPr sz="2000" spc="-5" dirty="0">
                <a:latin typeface="Gill Sans MT"/>
                <a:cs typeface="Gill Sans MT"/>
              </a:rPr>
              <a:t>CY is reset </a:t>
            </a:r>
            <a:r>
              <a:rPr sz="2000" dirty="0">
                <a:latin typeface="Gill Sans MT"/>
                <a:cs typeface="Gill Sans MT"/>
              </a:rPr>
              <a:t>and </a:t>
            </a:r>
            <a:r>
              <a:rPr sz="2000" spc="-5" dirty="0">
                <a:latin typeface="Gill Sans MT"/>
                <a:cs typeface="Gill Sans MT"/>
              </a:rPr>
              <a:t>AC is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set.</a:t>
            </a:r>
            <a:endParaRPr sz="2000">
              <a:latin typeface="Gill Sans MT"/>
              <a:cs typeface="Gill Sans MT"/>
            </a:endParaRPr>
          </a:p>
          <a:p>
            <a:pPr marL="311150" indent="-273050">
              <a:lnSpc>
                <a:spcPct val="100000"/>
              </a:lnSpc>
              <a:spcBef>
                <a:spcPts val="960"/>
              </a:spcBef>
              <a:buClr>
                <a:srgbClr val="C22C2D"/>
              </a:buClr>
              <a:buSzPct val="95000"/>
              <a:buFont typeface="Symbol"/>
              <a:buChar char=""/>
              <a:tabLst>
                <a:tab pos="311150" algn="l"/>
                <a:tab pos="1556385" algn="l"/>
              </a:tabLst>
            </a:pPr>
            <a:r>
              <a:rPr sz="2000" b="1" spc="-5" dirty="0">
                <a:latin typeface="Gill Sans MT"/>
                <a:cs typeface="Gill Sans MT"/>
              </a:rPr>
              <a:t>Example:	</a:t>
            </a:r>
            <a:r>
              <a:rPr sz="2000" spc="-5" dirty="0">
                <a:latin typeface="Gill Sans MT"/>
                <a:cs typeface="Gill Sans MT"/>
              </a:rPr>
              <a:t>ANA </a:t>
            </a:r>
            <a:r>
              <a:rPr sz="2000" dirty="0">
                <a:latin typeface="Gill Sans MT"/>
                <a:cs typeface="Gill Sans MT"/>
              </a:rPr>
              <a:t>B </a:t>
            </a:r>
            <a:r>
              <a:rPr sz="2000" spc="-5" dirty="0">
                <a:latin typeface="Gill Sans MT"/>
                <a:cs typeface="Gill Sans MT"/>
              </a:rPr>
              <a:t>or ANA</a:t>
            </a:r>
            <a:r>
              <a:rPr sz="2000" spc="-2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M.</a:t>
            </a:r>
            <a:endParaRPr sz="2000">
              <a:latin typeface="Gill Sans MT"/>
              <a:cs typeface="Gill Sans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577590" y="6539230"/>
            <a:ext cx="236728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B4A687"/>
                </a:solidFill>
                <a:latin typeface="Constantia"/>
                <a:cs typeface="Constantia"/>
              </a:rPr>
              <a:t>collected by C.Gokul</a:t>
            </a:r>
            <a:r>
              <a:rPr sz="1200" spc="-55" dirty="0">
                <a:solidFill>
                  <a:srgbClr val="B4A687"/>
                </a:solidFill>
                <a:latin typeface="Constantia"/>
                <a:cs typeface="Constantia"/>
              </a:rPr>
              <a:t> </a:t>
            </a:r>
            <a:r>
              <a:rPr sz="1200" spc="-5" dirty="0">
                <a:solidFill>
                  <a:srgbClr val="B4A687"/>
                </a:solidFill>
                <a:latin typeface="Constantia"/>
                <a:cs typeface="Constantia"/>
              </a:rPr>
              <a:t>AP/EEE,VCET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 txBox="1"/>
          <p:nvPr/>
        </p:nvSpPr>
        <p:spPr>
          <a:xfrm>
            <a:off x="1004569" y="2027966"/>
            <a:ext cx="15113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46" name="object 146"/>
          <p:cNvSpPr txBox="1"/>
          <p:nvPr/>
        </p:nvSpPr>
        <p:spPr>
          <a:xfrm>
            <a:off x="1576069" y="2027966"/>
            <a:ext cx="21590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10</a:t>
            </a:r>
          </a:p>
        </p:txBody>
      </p:sp>
      <p:sp>
        <p:nvSpPr>
          <p:cNvPr id="147" name="object 147"/>
          <p:cNvSpPr txBox="1"/>
          <p:nvPr/>
        </p:nvSpPr>
        <p:spPr>
          <a:xfrm>
            <a:off x="2147570" y="2027966"/>
            <a:ext cx="15113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1004569" y="2400076"/>
            <a:ext cx="18097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49" name="object 149"/>
          <p:cNvSpPr txBox="1"/>
          <p:nvPr/>
        </p:nvSpPr>
        <p:spPr>
          <a:xfrm>
            <a:off x="2147570" y="2400076"/>
            <a:ext cx="13779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50" name="object 150"/>
          <p:cNvSpPr txBox="1"/>
          <p:nvPr/>
        </p:nvSpPr>
        <p:spPr>
          <a:xfrm>
            <a:off x="1004569" y="2769646"/>
            <a:ext cx="18923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51" name="object 151"/>
          <p:cNvSpPr txBox="1"/>
          <p:nvPr/>
        </p:nvSpPr>
        <p:spPr>
          <a:xfrm>
            <a:off x="2147570" y="2769646"/>
            <a:ext cx="13208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004569" y="1616486"/>
            <a:ext cx="15303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53" name="object 153"/>
          <p:cNvSpPr/>
          <p:nvPr/>
        </p:nvSpPr>
        <p:spPr>
          <a:xfrm>
            <a:off x="1485900" y="1524000"/>
            <a:ext cx="571500" cy="5080"/>
          </a:xfrm>
          <a:custGeom>
            <a:avLst/>
            <a:gdLst/>
            <a:ahLst/>
            <a:cxnLst/>
            <a:rect l="l" t="t" r="r" b="b"/>
            <a:pathLst>
              <a:path w="571500" h="5080">
                <a:moveTo>
                  <a:pt x="0" y="5079"/>
                </a:moveTo>
                <a:lnTo>
                  <a:pt x="571500" y="5079"/>
                </a:lnTo>
                <a:lnTo>
                  <a:pt x="571500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aphicFrame>
        <p:nvGraphicFramePr>
          <p:cNvPr id="154" name="object 154"/>
          <p:cNvGraphicFramePr>
            <a:graphicFrameLocks noGrp="1"/>
          </p:cNvGraphicFramePr>
          <p:nvPr/>
        </p:nvGraphicFramePr>
        <p:xfrm>
          <a:off x="6096000" y="1935479"/>
          <a:ext cx="22860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05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70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8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B</a:t>
                      </a:r>
                    </a:p>
                  </a:txBody>
                  <a:tcPr marL="0" marR="0" marT="35560" marB="0"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1911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5" dirty="0">
                          <a:latin typeface="Constantia"/>
                          <a:cs typeface="Constantia"/>
                        </a:rPr>
                        <a:t>0F</a:t>
                      </a:r>
                    </a:p>
                  </a:txBody>
                  <a:tcPr marL="0" marR="0" marT="35560" marB="0"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C</a:t>
                      </a:r>
                    </a:p>
                  </a:txBody>
                  <a:tcPr marL="0" marR="0" marT="35560" marB="0">
                    <a:solidFill>
                      <a:srgbClr val="A4B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D</a:t>
                      </a:r>
                    </a:p>
                  </a:txBody>
                  <a:tcPr marL="0" marR="0" marT="36830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E</a:t>
                      </a:r>
                    </a:p>
                  </a:txBody>
                  <a:tcPr marL="0" marR="0" marT="36830" marB="0">
                    <a:solidFill>
                      <a:srgbClr val="E0E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H</a:t>
                      </a:r>
                    </a:p>
                  </a:txBody>
                  <a:tcPr marL="0" marR="0" marT="35560" marB="0">
                    <a:solidFill>
                      <a:srgbClr val="EFF2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FF2ED"/>
                    </a:solidFill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L</a:t>
                      </a:r>
                    </a:p>
                  </a:txBody>
                  <a:tcPr marL="0" marR="0" marT="35560" marB="0">
                    <a:solidFill>
                      <a:srgbClr val="EFF2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5" name="object 155"/>
          <p:cNvSpPr/>
          <p:nvPr/>
        </p:nvSpPr>
        <p:spPr>
          <a:xfrm>
            <a:off x="6096000" y="1357630"/>
            <a:ext cx="595630" cy="537210"/>
          </a:xfrm>
          <a:custGeom>
            <a:avLst/>
            <a:gdLst/>
            <a:ahLst/>
            <a:cxnLst/>
            <a:rect l="l" t="t" r="r" b="b"/>
            <a:pathLst>
              <a:path w="595629" h="537210">
                <a:moveTo>
                  <a:pt x="0" y="0"/>
                </a:moveTo>
                <a:lnTo>
                  <a:pt x="595629" y="0"/>
                </a:lnTo>
                <a:lnTo>
                  <a:pt x="595629" y="537210"/>
                </a:lnTo>
                <a:lnTo>
                  <a:pt x="0" y="5372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6" name="object 156"/>
          <p:cNvSpPr txBox="1"/>
          <p:nvPr/>
        </p:nvSpPr>
        <p:spPr>
          <a:xfrm>
            <a:off x="6096000" y="1375409"/>
            <a:ext cx="59563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57" name="object 157"/>
          <p:cNvSpPr/>
          <p:nvPr/>
        </p:nvSpPr>
        <p:spPr>
          <a:xfrm>
            <a:off x="6691630" y="1357630"/>
            <a:ext cx="595630" cy="537210"/>
          </a:xfrm>
          <a:custGeom>
            <a:avLst/>
            <a:gdLst/>
            <a:ahLst/>
            <a:cxnLst/>
            <a:rect l="l" t="t" r="r" b="b"/>
            <a:pathLst>
              <a:path w="595629" h="537210">
                <a:moveTo>
                  <a:pt x="0" y="0"/>
                </a:moveTo>
                <a:lnTo>
                  <a:pt x="595629" y="0"/>
                </a:lnTo>
                <a:lnTo>
                  <a:pt x="595629" y="537210"/>
                </a:lnTo>
                <a:lnTo>
                  <a:pt x="0" y="53721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graphicFrame>
        <p:nvGraphicFramePr>
          <p:cNvPr id="158" name="object 158"/>
          <p:cNvGraphicFramePr>
            <a:graphicFrameLocks noGrp="1"/>
          </p:cNvGraphicFramePr>
          <p:nvPr/>
        </p:nvGraphicFramePr>
        <p:xfrm>
          <a:off x="914400" y="1935479"/>
          <a:ext cx="2286000" cy="1117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3379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B</a:t>
                      </a:r>
                    </a:p>
                  </a:txBody>
                  <a:tcPr marL="0" marR="0" marT="38100" marB="0"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spc="-5" dirty="0">
                          <a:latin typeface="Constantia"/>
                          <a:cs typeface="Constantia"/>
                        </a:rPr>
                        <a:t>0F</a:t>
                      </a:r>
                    </a:p>
                  </a:txBody>
                  <a:tcPr marL="0" marR="0" marT="38100" marB="0">
                    <a:lnT w="6350">
                      <a:solidFill>
                        <a:srgbClr val="A4B491"/>
                      </a:solidFill>
                      <a:prstDash val="solid"/>
                    </a:lnT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C</a:t>
                      </a:r>
                    </a:p>
                  </a:txBody>
                  <a:tcPr marL="0" marR="0" marT="38100" marB="0">
                    <a:solidFill>
                      <a:srgbClr val="A4B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9570"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80"/>
                        </a:spcBef>
                        <a:tabLst>
                          <a:tab pos="1232535" algn="l"/>
                        </a:tabLst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D	E</a:t>
                      </a:r>
                    </a:p>
                  </a:txBody>
                  <a:tcPr marL="0" marR="0" marT="35560" marB="0">
                    <a:solidFill>
                      <a:srgbClr val="E0E4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2109"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1232535" algn="l"/>
                        </a:tabLst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H	L</a:t>
                      </a:r>
                    </a:p>
                  </a:txBody>
                  <a:tcPr marL="0" marR="0" marT="36830" marB="0">
                    <a:solidFill>
                      <a:srgbClr val="EFF2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59" name="object 159"/>
          <p:cNvSpPr txBox="1"/>
          <p:nvPr/>
        </p:nvSpPr>
        <p:spPr>
          <a:xfrm>
            <a:off x="6691630" y="1357629"/>
            <a:ext cx="59563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0000"/>
                </a:solidFill>
                <a:latin typeface="Times New Roman"/>
                <a:cs typeface="Times New Roman"/>
              </a:rPr>
              <a:t>0A</a:t>
            </a:r>
          </a:p>
        </p:txBody>
      </p:sp>
      <p:sp>
        <p:nvSpPr>
          <p:cNvPr id="160" name="object 160"/>
          <p:cNvSpPr txBox="1"/>
          <p:nvPr/>
        </p:nvSpPr>
        <p:spPr>
          <a:xfrm>
            <a:off x="4268470" y="2010409"/>
            <a:ext cx="133159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A=A and</a:t>
            </a:r>
            <a:r>
              <a:rPr sz="16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</a:p>
        </p:txBody>
      </p:sp>
      <p:sp>
        <p:nvSpPr>
          <p:cNvPr id="161" name="object 161"/>
          <p:cNvSpPr/>
          <p:nvPr/>
        </p:nvSpPr>
        <p:spPr>
          <a:xfrm>
            <a:off x="1485900" y="152908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2" name="object 162"/>
          <p:cNvSpPr txBox="1"/>
          <p:nvPr/>
        </p:nvSpPr>
        <p:spPr>
          <a:xfrm>
            <a:off x="914400" y="1551940"/>
            <a:ext cx="11430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  <a:tabLst>
                <a:tab pos="661035" algn="l"/>
              </a:tabLst>
            </a:pPr>
            <a:r>
              <a:rPr sz="1200" b="1" dirty="0">
                <a:latin typeface="Constantia"/>
                <a:cs typeface="Constantia"/>
              </a:rPr>
              <a:t>A	</a:t>
            </a:r>
            <a:r>
              <a:rPr sz="1200" b="1" spc="-5" dirty="0">
                <a:latin typeface="Constantia"/>
                <a:cs typeface="Constantia"/>
              </a:rPr>
              <a:t>AA</a:t>
            </a:r>
          </a:p>
        </p:txBody>
      </p:sp>
      <p:sp>
        <p:nvSpPr>
          <p:cNvPr id="163" name="object 163"/>
          <p:cNvSpPr txBox="1">
            <a:spLocks noGrp="1"/>
          </p:cNvSpPr>
          <p:nvPr>
            <p:ph type="title"/>
          </p:nvPr>
        </p:nvSpPr>
        <p:spPr>
          <a:xfrm>
            <a:off x="923289" y="414020"/>
            <a:ext cx="1910714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64" name="object 164"/>
          <p:cNvSpPr txBox="1"/>
          <p:nvPr/>
        </p:nvSpPr>
        <p:spPr>
          <a:xfrm>
            <a:off x="914400" y="838200"/>
            <a:ext cx="2057400" cy="21971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  <a:tabLst>
                <a:tab pos="1118235" algn="l"/>
              </a:tabLst>
            </a:pPr>
            <a:r>
              <a:rPr sz="1200" b="1" dirty="0">
                <a:latin typeface="Constantia"/>
                <a:cs typeface="Constantia"/>
              </a:rPr>
              <a:t>CY	</a:t>
            </a:r>
            <a:r>
              <a:rPr sz="1200" b="1" spc="-5" dirty="0">
                <a:latin typeface="Constantia"/>
                <a:cs typeface="Constantia"/>
              </a:rPr>
              <a:t>AC</a:t>
            </a:r>
          </a:p>
        </p:txBody>
      </p:sp>
      <p:sp>
        <p:nvSpPr>
          <p:cNvPr id="165" name="object 165"/>
          <p:cNvSpPr/>
          <p:nvPr/>
        </p:nvSpPr>
        <p:spPr>
          <a:xfrm>
            <a:off x="6096000" y="8382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19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6" name="object 166"/>
          <p:cNvSpPr/>
          <p:nvPr/>
        </p:nvSpPr>
        <p:spPr>
          <a:xfrm>
            <a:off x="6610350" y="8382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19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7" name="object 167"/>
          <p:cNvSpPr/>
          <p:nvPr/>
        </p:nvSpPr>
        <p:spPr>
          <a:xfrm>
            <a:off x="7124700" y="8382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19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8" name="object 168"/>
          <p:cNvSpPr/>
          <p:nvPr/>
        </p:nvSpPr>
        <p:spPr>
          <a:xfrm>
            <a:off x="7639050" y="8382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19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9" name="object 169"/>
          <p:cNvSpPr txBox="1"/>
          <p:nvPr/>
        </p:nvSpPr>
        <p:spPr>
          <a:xfrm>
            <a:off x="6134100" y="422909"/>
            <a:ext cx="1768475" cy="547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sz="1200">
              <a:latin typeface="Calibri"/>
              <a:cs typeface="Calibri"/>
            </a:endParaRPr>
          </a:p>
          <a:p>
            <a:pPr marL="52070">
              <a:lnSpc>
                <a:spcPct val="100000"/>
              </a:lnSpc>
              <a:spcBef>
                <a:spcPts val="1290"/>
              </a:spcBef>
              <a:tabLst>
                <a:tab pos="675005" algn="l"/>
                <a:tab pos="1080135" algn="l"/>
                <a:tab pos="1594485" algn="l"/>
              </a:tabLst>
            </a:pPr>
            <a:r>
              <a:rPr sz="1200" b="1" dirty="0">
                <a:latin typeface="Constantia"/>
                <a:cs typeface="Constantia"/>
              </a:rPr>
              <a:t>CY	0	</a:t>
            </a:r>
            <a:r>
              <a:rPr sz="1200" b="1" spc="-5" dirty="0">
                <a:latin typeface="Constantia"/>
                <a:cs typeface="Constantia"/>
              </a:rPr>
              <a:t>AC	</a:t>
            </a:r>
            <a:r>
              <a:rPr sz="1200" b="1" dirty="0">
                <a:latin typeface="Constantia"/>
                <a:cs typeface="Constantia"/>
              </a:rPr>
              <a:t>1</a:t>
            </a:r>
          </a:p>
        </p:txBody>
      </p:sp>
      <p:sp>
        <p:nvSpPr>
          <p:cNvPr id="170" name="object 170"/>
          <p:cNvSpPr txBox="1"/>
          <p:nvPr/>
        </p:nvSpPr>
        <p:spPr>
          <a:xfrm>
            <a:off x="6523990" y="3843020"/>
            <a:ext cx="17684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71" name="object 171"/>
          <p:cNvSpPr txBox="1"/>
          <p:nvPr/>
        </p:nvSpPr>
        <p:spPr>
          <a:xfrm>
            <a:off x="933450" y="3853179"/>
            <a:ext cx="1910714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72" name="object 172"/>
          <p:cNvSpPr/>
          <p:nvPr/>
        </p:nvSpPr>
        <p:spPr>
          <a:xfrm>
            <a:off x="152400" y="47244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3" name="object 173"/>
          <p:cNvSpPr txBox="1"/>
          <p:nvPr/>
        </p:nvSpPr>
        <p:spPr>
          <a:xfrm>
            <a:off x="242570" y="4747259"/>
            <a:ext cx="3048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CY</a:t>
            </a:r>
          </a:p>
        </p:txBody>
      </p:sp>
      <p:sp>
        <p:nvSpPr>
          <p:cNvPr id="174" name="object 174"/>
          <p:cNvSpPr/>
          <p:nvPr/>
        </p:nvSpPr>
        <p:spPr>
          <a:xfrm>
            <a:off x="666750" y="47244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5" name="object 175"/>
          <p:cNvSpPr/>
          <p:nvPr/>
        </p:nvSpPr>
        <p:spPr>
          <a:xfrm>
            <a:off x="1181100" y="47244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6" name="object 176"/>
          <p:cNvSpPr txBox="1"/>
          <p:nvPr/>
        </p:nvSpPr>
        <p:spPr>
          <a:xfrm>
            <a:off x="1271269" y="4747259"/>
            <a:ext cx="3162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A</a:t>
            </a: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77" name="object 177"/>
          <p:cNvSpPr/>
          <p:nvPr/>
        </p:nvSpPr>
        <p:spPr>
          <a:xfrm>
            <a:off x="1695450" y="47244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8" name="object 178"/>
          <p:cNvSpPr/>
          <p:nvPr/>
        </p:nvSpPr>
        <p:spPr>
          <a:xfrm>
            <a:off x="6172200" y="464057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9" name="object 179"/>
          <p:cNvSpPr/>
          <p:nvPr/>
        </p:nvSpPr>
        <p:spPr>
          <a:xfrm>
            <a:off x="6686550" y="464057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0" name="object 180"/>
          <p:cNvSpPr/>
          <p:nvPr/>
        </p:nvSpPr>
        <p:spPr>
          <a:xfrm>
            <a:off x="7200900" y="464057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1" name="object 181"/>
          <p:cNvSpPr/>
          <p:nvPr/>
        </p:nvSpPr>
        <p:spPr>
          <a:xfrm>
            <a:off x="7715250" y="464057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2" name="object 182"/>
          <p:cNvSpPr txBox="1"/>
          <p:nvPr/>
        </p:nvSpPr>
        <p:spPr>
          <a:xfrm>
            <a:off x="6262370" y="4663440"/>
            <a:ext cx="163957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22935" algn="l"/>
                <a:tab pos="1028065" algn="l"/>
                <a:tab pos="1542415" algn="l"/>
              </a:tabLst>
            </a:pPr>
            <a:r>
              <a:rPr sz="1200" b="1" dirty="0">
                <a:latin typeface="Constantia"/>
                <a:cs typeface="Constantia"/>
              </a:rPr>
              <a:t>CY	0	</a:t>
            </a:r>
            <a:r>
              <a:rPr sz="1200" b="1" spc="-5" dirty="0">
                <a:latin typeface="Constantia"/>
                <a:cs typeface="Constantia"/>
              </a:rPr>
              <a:t>A</a:t>
            </a:r>
            <a:r>
              <a:rPr sz="1200" b="1" dirty="0">
                <a:latin typeface="Constantia"/>
                <a:cs typeface="Constantia"/>
              </a:rPr>
              <a:t>C	1</a:t>
            </a:r>
          </a:p>
        </p:txBody>
      </p:sp>
      <p:sp>
        <p:nvSpPr>
          <p:cNvPr id="183" name="object 183"/>
          <p:cNvSpPr/>
          <p:nvPr/>
        </p:nvSpPr>
        <p:spPr>
          <a:xfrm>
            <a:off x="6172200" y="5334000"/>
            <a:ext cx="571500" cy="459740"/>
          </a:xfrm>
          <a:custGeom>
            <a:avLst/>
            <a:gdLst/>
            <a:ahLst/>
            <a:cxnLst/>
            <a:rect l="l" t="t" r="r" b="b"/>
            <a:pathLst>
              <a:path w="571500" h="459739">
                <a:moveTo>
                  <a:pt x="0" y="0"/>
                </a:moveTo>
                <a:lnTo>
                  <a:pt x="571500" y="0"/>
                </a:lnTo>
                <a:lnTo>
                  <a:pt x="571500" y="459740"/>
                </a:lnTo>
                <a:lnTo>
                  <a:pt x="0" y="4597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4" name="object 184"/>
          <p:cNvSpPr txBox="1"/>
          <p:nvPr/>
        </p:nvSpPr>
        <p:spPr>
          <a:xfrm>
            <a:off x="6172200" y="5356859"/>
            <a:ext cx="5715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85" name="object 185"/>
          <p:cNvSpPr/>
          <p:nvPr/>
        </p:nvSpPr>
        <p:spPr>
          <a:xfrm>
            <a:off x="6743700" y="5334000"/>
            <a:ext cx="571500" cy="459740"/>
          </a:xfrm>
          <a:custGeom>
            <a:avLst/>
            <a:gdLst/>
            <a:ahLst/>
            <a:cxnLst/>
            <a:rect l="l" t="t" r="r" b="b"/>
            <a:pathLst>
              <a:path w="571500" h="459739">
                <a:moveTo>
                  <a:pt x="0" y="0"/>
                </a:moveTo>
                <a:lnTo>
                  <a:pt x="571500" y="0"/>
                </a:lnTo>
                <a:lnTo>
                  <a:pt x="571500" y="459740"/>
                </a:lnTo>
                <a:lnTo>
                  <a:pt x="0" y="4597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6" name="object 186"/>
          <p:cNvSpPr txBox="1"/>
          <p:nvPr/>
        </p:nvSpPr>
        <p:spPr>
          <a:xfrm>
            <a:off x="6743700" y="5335270"/>
            <a:ext cx="57150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latin typeface="Times New Roman"/>
                <a:cs typeface="Times New Roman"/>
              </a:rPr>
              <a:t>11</a:t>
            </a:r>
          </a:p>
        </p:txBody>
      </p:sp>
      <p:sp>
        <p:nvSpPr>
          <p:cNvPr id="187" name="object 187"/>
          <p:cNvSpPr/>
          <p:nvPr/>
        </p:nvSpPr>
        <p:spPr>
          <a:xfrm>
            <a:off x="152400" y="540385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8" name="object 188"/>
          <p:cNvSpPr txBox="1"/>
          <p:nvPr/>
        </p:nvSpPr>
        <p:spPr>
          <a:xfrm>
            <a:off x="152400" y="5426709"/>
            <a:ext cx="5715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89" name="object 189"/>
          <p:cNvSpPr/>
          <p:nvPr/>
        </p:nvSpPr>
        <p:spPr>
          <a:xfrm>
            <a:off x="723900" y="540385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0" name="object 190"/>
          <p:cNvSpPr txBox="1"/>
          <p:nvPr/>
        </p:nvSpPr>
        <p:spPr>
          <a:xfrm>
            <a:off x="723900" y="5426709"/>
            <a:ext cx="5715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55</a:t>
            </a:r>
          </a:p>
        </p:txBody>
      </p:sp>
      <p:sp>
        <p:nvSpPr>
          <p:cNvPr id="191" name="object 191"/>
          <p:cNvSpPr/>
          <p:nvPr/>
        </p:nvSpPr>
        <p:spPr>
          <a:xfrm>
            <a:off x="152400" y="585850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2" name="object 192"/>
          <p:cNvSpPr/>
          <p:nvPr/>
        </p:nvSpPr>
        <p:spPr>
          <a:xfrm>
            <a:off x="666750" y="585850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3" name="object 193"/>
          <p:cNvSpPr/>
          <p:nvPr/>
        </p:nvSpPr>
        <p:spPr>
          <a:xfrm>
            <a:off x="1181100" y="585850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4" name="object 194"/>
          <p:cNvSpPr txBox="1"/>
          <p:nvPr/>
        </p:nvSpPr>
        <p:spPr>
          <a:xfrm>
            <a:off x="242570" y="5881370"/>
            <a:ext cx="11734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13715" algn="l"/>
                <a:tab pos="1028065" algn="l"/>
              </a:tabLst>
            </a:pPr>
            <a:r>
              <a:rPr sz="1200" b="1" dirty="0">
                <a:latin typeface="Constantia"/>
                <a:cs typeface="Constantia"/>
              </a:rPr>
              <a:t>H	</a:t>
            </a:r>
            <a:r>
              <a:rPr sz="1200" b="1" spc="-5" dirty="0">
                <a:latin typeface="Constantia"/>
                <a:cs typeface="Constantia"/>
              </a:rPr>
              <a:t>2</a:t>
            </a:r>
            <a:r>
              <a:rPr sz="1200" b="1" dirty="0">
                <a:latin typeface="Constantia"/>
                <a:cs typeface="Constantia"/>
              </a:rPr>
              <a:t>0	L</a:t>
            </a:r>
          </a:p>
        </p:txBody>
      </p:sp>
      <p:sp>
        <p:nvSpPr>
          <p:cNvPr id="195" name="object 195"/>
          <p:cNvSpPr/>
          <p:nvPr/>
        </p:nvSpPr>
        <p:spPr>
          <a:xfrm>
            <a:off x="1695450" y="585850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6" name="object 196"/>
          <p:cNvSpPr txBox="1"/>
          <p:nvPr/>
        </p:nvSpPr>
        <p:spPr>
          <a:xfrm>
            <a:off x="1840229" y="5881370"/>
            <a:ext cx="2514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97" name="object 197"/>
          <p:cNvSpPr txBox="1"/>
          <p:nvPr/>
        </p:nvSpPr>
        <p:spPr>
          <a:xfrm>
            <a:off x="6172200" y="5910579"/>
            <a:ext cx="2057400" cy="21971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  <a:tabLst>
                <a:tab pos="658495" algn="l"/>
                <a:tab pos="1118235" algn="l"/>
                <a:tab pos="1687195" algn="l"/>
              </a:tabLst>
            </a:pPr>
            <a:r>
              <a:rPr sz="1200" b="1" dirty="0">
                <a:latin typeface="Constantia"/>
                <a:cs typeface="Constantia"/>
              </a:rPr>
              <a:t>H	20	L	</a:t>
            </a:r>
            <a:r>
              <a:rPr sz="12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98" name="object 198"/>
          <p:cNvSpPr/>
          <p:nvPr/>
        </p:nvSpPr>
        <p:spPr>
          <a:xfrm>
            <a:off x="2438400" y="44958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9" name="object 199"/>
          <p:cNvSpPr/>
          <p:nvPr/>
        </p:nvSpPr>
        <p:spPr>
          <a:xfrm>
            <a:off x="2438400" y="52070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0" name="object 200"/>
          <p:cNvSpPr txBox="1"/>
          <p:nvPr/>
        </p:nvSpPr>
        <p:spPr>
          <a:xfrm>
            <a:off x="2438400" y="5229859"/>
            <a:ext cx="6858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B3</a:t>
            </a:r>
          </a:p>
        </p:txBody>
      </p:sp>
      <p:sp>
        <p:nvSpPr>
          <p:cNvPr id="201" name="object 201"/>
          <p:cNvSpPr/>
          <p:nvPr/>
        </p:nvSpPr>
        <p:spPr>
          <a:xfrm>
            <a:off x="2438400" y="59182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2" name="object 202"/>
          <p:cNvSpPr/>
          <p:nvPr/>
        </p:nvSpPr>
        <p:spPr>
          <a:xfrm>
            <a:off x="8382000" y="4419600"/>
            <a:ext cx="685800" cy="736600"/>
          </a:xfrm>
          <a:custGeom>
            <a:avLst/>
            <a:gdLst/>
            <a:ahLst/>
            <a:cxnLst/>
            <a:rect l="l" t="t" r="r" b="b"/>
            <a:pathLst>
              <a:path w="685800" h="736600">
                <a:moveTo>
                  <a:pt x="0" y="0"/>
                </a:moveTo>
                <a:lnTo>
                  <a:pt x="685800" y="0"/>
                </a:lnTo>
                <a:lnTo>
                  <a:pt x="6858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3" name="object 203"/>
          <p:cNvSpPr/>
          <p:nvPr/>
        </p:nvSpPr>
        <p:spPr>
          <a:xfrm>
            <a:off x="8382000" y="5156200"/>
            <a:ext cx="685800" cy="736600"/>
          </a:xfrm>
          <a:custGeom>
            <a:avLst/>
            <a:gdLst/>
            <a:ahLst/>
            <a:cxnLst/>
            <a:rect l="l" t="t" r="r" b="b"/>
            <a:pathLst>
              <a:path w="685800" h="736600">
                <a:moveTo>
                  <a:pt x="0" y="0"/>
                </a:moveTo>
                <a:lnTo>
                  <a:pt x="685800" y="0"/>
                </a:lnTo>
                <a:lnTo>
                  <a:pt x="6858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4" name="object 204"/>
          <p:cNvSpPr txBox="1"/>
          <p:nvPr/>
        </p:nvSpPr>
        <p:spPr>
          <a:xfrm>
            <a:off x="8382000" y="5179059"/>
            <a:ext cx="6858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B3</a:t>
            </a:r>
          </a:p>
        </p:txBody>
      </p:sp>
      <p:sp>
        <p:nvSpPr>
          <p:cNvPr id="205" name="object 205"/>
          <p:cNvSpPr/>
          <p:nvPr/>
        </p:nvSpPr>
        <p:spPr>
          <a:xfrm>
            <a:off x="8382000" y="5892800"/>
            <a:ext cx="685800" cy="736600"/>
          </a:xfrm>
          <a:custGeom>
            <a:avLst/>
            <a:gdLst/>
            <a:ahLst/>
            <a:cxnLst/>
            <a:rect l="l" t="t" r="r" b="b"/>
            <a:pathLst>
              <a:path w="685800" h="736600">
                <a:moveTo>
                  <a:pt x="0" y="0"/>
                </a:moveTo>
                <a:lnTo>
                  <a:pt x="685800" y="0"/>
                </a:lnTo>
                <a:lnTo>
                  <a:pt x="6858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6" name="object 206"/>
          <p:cNvSpPr txBox="1"/>
          <p:nvPr/>
        </p:nvSpPr>
        <p:spPr>
          <a:xfrm>
            <a:off x="1677670" y="5454650"/>
            <a:ext cx="6337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205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07" name="object 207"/>
          <p:cNvSpPr txBox="1"/>
          <p:nvPr/>
        </p:nvSpPr>
        <p:spPr>
          <a:xfrm>
            <a:off x="4039870" y="5833109"/>
            <a:ext cx="142684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ANA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A=A and</a:t>
            </a:r>
            <a:r>
              <a:rPr sz="16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208" name="object 208"/>
          <p:cNvSpPr txBox="1"/>
          <p:nvPr/>
        </p:nvSpPr>
        <p:spPr>
          <a:xfrm>
            <a:off x="7697469" y="5368290"/>
            <a:ext cx="6330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0H</a:t>
            </a:r>
          </a:p>
        </p:txBody>
      </p:sp>
      <p:sp>
        <p:nvSpPr>
          <p:cNvPr id="209" name="object 209"/>
          <p:cNvSpPr txBox="1"/>
          <p:nvPr/>
        </p:nvSpPr>
        <p:spPr>
          <a:xfrm>
            <a:off x="3430270" y="415290"/>
            <a:ext cx="147637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1010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1010=AA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7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0000</a:t>
            </a:r>
            <a:r>
              <a:rPr sz="1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1111=0F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10" name="object 210"/>
          <p:cNvSpPr txBox="1"/>
          <p:nvPr/>
        </p:nvSpPr>
        <p:spPr>
          <a:xfrm>
            <a:off x="3430270" y="1238250"/>
            <a:ext cx="145986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0000</a:t>
            </a:r>
            <a:r>
              <a:rPr sz="1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1010=0A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11" name="object 211"/>
          <p:cNvSpPr/>
          <p:nvPr/>
        </p:nvSpPr>
        <p:spPr>
          <a:xfrm>
            <a:off x="3328670" y="933450"/>
            <a:ext cx="1731010" cy="26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2" name="object 212"/>
          <p:cNvSpPr txBox="1"/>
          <p:nvPr/>
        </p:nvSpPr>
        <p:spPr>
          <a:xfrm>
            <a:off x="3658870" y="4423409"/>
            <a:ext cx="150558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0101</a:t>
            </a:r>
            <a:r>
              <a:rPr sz="1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0101=55H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1011</a:t>
            </a:r>
            <a:r>
              <a:rPr sz="1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0011=B3H</a:t>
            </a:r>
          </a:p>
        </p:txBody>
      </p:sp>
      <p:sp>
        <p:nvSpPr>
          <p:cNvPr id="213" name="object 213"/>
          <p:cNvSpPr txBox="1"/>
          <p:nvPr/>
        </p:nvSpPr>
        <p:spPr>
          <a:xfrm>
            <a:off x="3658870" y="5246370"/>
            <a:ext cx="149415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0001</a:t>
            </a:r>
            <a:r>
              <a:rPr sz="1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0001=11H</a:t>
            </a:r>
          </a:p>
        </p:txBody>
      </p:sp>
      <p:sp>
        <p:nvSpPr>
          <p:cNvPr id="214" name="object 214"/>
          <p:cNvSpPr/>
          <p:nvPr/>
        </p:nvSpPr>
        <p:spPr>
          <a:xfrm>
            <a:off x="3554729" y="4969509"/>
            <a:ext cx="1731010" cy="2679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435100" y="1447800"/>
          <a:ext cx="7499984" cy="12814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122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89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88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6540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4229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5" dirty="0">
                          <a:latin typeface="Gill Sans MT"/>
                          <a:cs typeface="Gill Sans MT"/>
                        </a:rPr>
                        <a:t>ANI</a:t>
                      </a:r>
                    </a:p>
                  </a:txBody>
                  <a:tcPr marL="0" marR="0" marT="2413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dirty="0">
                          <a:latin typeface="Gill Sans MT"/>
                          <a:cs typeface="Gill Sans MT"/>
                        </a:rPr>
                        <a:t>8-bit</a:t>
                      </a:r>
                      <a:r>
                        <a:rPr sz="20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spc="-5" dirty="0">
                          <a:latin typeface="Gill Sans MT"/>
                          <a:cs typeface="Gill Sans MT"/>
                        </a:rPr>
                        <a:t>data</a:t>
                      </a:r>
                    </a:p>
                  </a:txBody>
                  <a:tcPr marL="0" marR="0" marT="2413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51130" marR="659130">
                        <a:lnSpc>
                          <a:spcPts val="2790"/>
                        </a:lnSpc>
                        <a:spcBef>
                          <a:spcPts val="355"/>
                        </a:spcBef>
                      </a:pPr>
                      <a:r>
                        <a:rPr sz="2000" spc="-5" dirty="0">
                          <a:latin typeface="Gill Sans MT"/>
                          <a:cs typeface="Gill Sans MT"/>
                        </a:rPr>
                        <a:t>Logical AND immediate with  accumulator</a:t>
                      </a:r>
                    </a:p>
                  </a:txBody>
                  <a:tcPr marL="0" marR="0" marT="45085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10559"/>
            <a:ext cx="7637145" cy="29502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10515" marR="30480" indent="-273050">
              <a:lnSpc>
                <a:spcPts val="2590"/>
              </a:lnSpc>
              <a:spcBef>
                <a:spcPts val="425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The </a:t>
            </a:r>
            <a:r>
              <a:rPr sz="2400" dirty="0">
                <a:latin typeface="Gill Sans MT"/>
                <a:cs typeface="Gill Sans MT"/>
              </a:rPr>
              <a:t>contents </a:t>
            </a:r>
            <a:r>
              <a:rPr sz="2400" spc="-5" dirty="0">
                <a:latin typeface="Gill Sans MT"/>
                <a:cs typeface="Gill Sans MT"/>
              </a:rPr>
              <a:t>of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accumulator are logically ANDed</a:t>
            </a:r>
            <a:r>
              <a:rPr sz="2400" spc="-370" dirty="0">
                <a:latin typeface="Gill Sans MT"/>
                <a:cs typeface="Gill Sans MT"/>
              </a:rPr>
              <a:t> </a:t>
            </a:r>
            <a:r>
              <a:rPr sz="2400" spc="-375" dirty="0">
                <a:latin typeface="Gill Sans MT"/>
                <a:cs typeface="Gill Sans MT"/>
              </a:rPr>
              <a:t>with 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8-bit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data.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1475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result </a:t>
            </a:r>
            <a:r>
              <a:rPr sz="2400" dirty="0">
                <a:latin typeface="Gill Sans MT"/>
                <a:cs typeface="Gill Sans MT"/>
              </a:rPr>
              <a:t>is placed </a:t>
            </a:r>
            <a:r>
              <a:rPr sz="2400" spc="-5" dirty="0">
                <a:latin typeface="Gill Sans MT"/>
                <a:cs typeface="Gill Sans MT"/>
              </a:rPr>
              <a:t>in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37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accumulator.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1510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S,</a:t>
            </a:r>
            <a:r>
              <a:rPr sz="2400" spc="3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Z, </a:t>
            </a:r>
            <a:r>
              <a:rPr sz="2400" dirty="0">
                <a:latin typeface="Gill Sans MT"/>
                <a:cs typeface="Gill Sans MT"/>
              </a:rPr>
              <a:t>P </a:t>
            </a:r>
            <a:r>
              <a:rPr sz="2400" spc="-5" dirty="0">
                <a:latin typeface="Gill Sans MT"/>
                <a:cs typeface="Gill Sans MT"/>
              </a:rPr>
              <a:t>are modified </a:t>
            </a:r>
            <a:r>
              <a:rPr sz="2400" dirty="0">
                <a:latin typeface="Gill Sans MT"/>
                <a:cs typeface="Gill Sans MT"/>
              </a:rPr>
              <a:t>to </a:t>
            </a:r>
            <a:r>
              <a:rPr sz="2400" spc="-5" dirty="0">
                <a:latin typeface="Gill Sans MT"/>
                <a:cs typeface="Gill Sans MT"/>
              </a:rPr>
              <a:t>reflect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result.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1510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CY</a:t>
            </a:r>
            <a:r>
              <a:rPr sz="2400" spc="20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5" dirty="0">
                <a:latin typeface="Gill Sans MT"/>
                <a:cs typeface="Gill Sans MT"/>
              </a:rPr>
              <a:t>reset, </a:t>
            </a:r>
            <a:r>
              <a:rPr sz="2400" spc="-10" dirty="0">
                <a:latin typeface="Gill Sans MT"/>
                <a:cs typeface="Gill Sans MT"/>
              </a:rPr>
              <a:t>AC </a:t>
            </a:r>
            <a:r>
              <a:rPr sz="2400" dirty="0">
                <a:latin typeface="Gill Sans MT"/>
                <a:cs typeface="Gill Sans MT"/>
              </a:rPr>
              <a:t>is set.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1510"/>
              </a:spcBef>
              <a:tabLst>
                <a:tab pos="1823085" algn="l"/>
              </a:tabLst>
            </a:pPr>
            <a:r>
              <a:rPr sz="3375" spc="254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b="1" spc="170" dirty="0">
                <a:latin typeface="Gill Sans MT"/>
                <a:cs typeface="Gill Sans MT"/>
              </a:rPr>
              <a:t>Example:	</a:t>
            </a:r>
            <a:r>
              <a:rPr sz="2400" spc="-5" dirty="0">
                <a:latin typeface="Gill Sans MT"/>
                <a:cs typeface="Gill Sans MT"/>
              </a:rPr>
              <a:t>ANI </a:t>
            </a:r>
            <a:r>
              <a:rPr sz="2400" dirty="0">
                <a:latin typeface="Gill Sans MT"/>
                <a:cs typeface="Gill Sans MT"/>
              </a:rPr>
              <a:t>86H.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762000" y="419607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 txBox="1"/>
          <p:nvPr/>
        </p:nvSpPr>
        <p:spPr>
          <a:xfrm>
            <a:off x="852169" y="4218940"/>
            <a:ext cx="3048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CY</a:t>
            </a:r>
          </a:p>
        </p:txBody>
      </p:sp>
      <p:sp>
        <p:nvSpPr>
          <p:cNvPr id="147" name="object 147"/>
          <p:cNvSpPr/>
          <p:nvPr/>
        </p:nvSpPr>
        <p:spPr>
          <a:xfrm>
            <a:off x="1276350" y="419607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1790700" y="419607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 txBox="1"/>
          <p:nvPr/>
        </p:nvSpPr>
        <p:spPr>
          <a:xfrm>
            <a:off x="1880870" y="4218940"/>
            <a:ext cx="3162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A</a:t>
            </a: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50" name="object 150"/>
          <p:cNvSpPr/>
          <p:nvPr/>
        </p:nvSpPr>
        <p:spPr>
          <a:xfrm>
            <a:off x="2305050" y="419607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/>
          <p:nvPr/>
        </p:nvSpPr>
        <p:spPr>
          <a:xfrm>
            <a:off x="762000" y="4875529"/>
            <a:ext cx="571500" cy="398780"/>
          </a:xfrm>
          <a:custGeom>
            <a:avLst/>
            <a:gdLst/>
            <a:ahLst/>
            <a:cxnLst/>
            <a:rect l="l" t="t" r="r" b="b"/>
            <a:pathLst>
              <a:path w="571500" h="398779">
                <a:moveTo>
                  <a:pt x="0" y="0"/>
                </a:moveTo>
                <a:lnTo>
                  <a:pt x="571500" y="0"/>
                </a:lnTo>
                <a:lnTo>
                  <a:pt x="57150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 txBox="1"/>
          <p:nvPr/>
        </p:nvSpPr>
        <p:spPr>
          <a:xfrm>
            <a:off x="762000" y="4898390"/>
            <a:ext cx="5715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53" name="object 153"/>
          <p:cNvSpPr/>
          <p:nvPr/>
        </p:nvSpPr>
        <p:spPr>
          <a:xfrm>
            <a:off x="1333500" y="4875529"/>
            <a:ext cx="571500" cy="398780"/>
          </a:xfrm>
          <a:custGeom>
            <a:avLst/>
            <a:gdLst/>
            <a:ahLst/>
            <a:cxnLst/>
            <a:rect l="l" t="t" r="r" b="b"/>
            <a:pathLst>
              <a:path w="571500" h="398779">
                <a:moveTo>
                  <a:pt x="0" y="0"/>
                </a:moveTo>
                <a:lnTo>
                  <a:pt x="571500" y="0"/>
                </a:lnTo>
                <a:lnTo>
                  <a:pt x="571500" y="398780"/>
                </a:lnTo>
                <a:lnTo>
                  <a:pt x="0" y="3987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 txBox="1"/>
          <p:nvPr/>
        </p:nvSpPr>
        <p:spPr>
          <a:xfrm>
            <a:off x="1333500" y="4881879"/>
            <a:ext cx="57150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B3</a:t>
            </a:r>
          </a:p>
        </p:txBody>
      </p:sp>
      <p:sp>
        <p:nvSpPr>
          <p:cNvPr id="155" name="object 155"/>
          <p:cNvSpPr txBox="1"/>
          <p:nvPr/>
        </p:nvSpPr>
        <p:spPr>
          <a:xfrm>
            <a:off x="6329679" y="499109"/>
            <a:ext cx="235585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6" name="object 156"/>
          <p:cNvSpPr txBox="1">
            <a:spLocks noGrp="1"/>
          </p:cNvSpPr>
          <p:nvPr>
            <p:ph type="title"/>
          </p:nvPr>
        </p:nvSpPr>
        <p:spPr>
          <a:xfrm>
            <a:off x="925830" y="491490"/>
            <a:ext cx="254508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7" name="object 157"/>
          <p:cNvSpPr/>
          <p:nvPr/>
        </p:nvSpPr>
        <p:spPr>
          <a:xfrm>
            <a:off x="6324600" y="418465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 txBox="1"/>
          <p:nvPr/>
        </p:nvSpPr>
        <p:spPr>
          <a:xfrm>
            <a:off x="6414770" y="4207509"/>
            <a:ext cx="3048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CY</a:t>
            </a:r>
          </a:p>
        </p:txBody>
      </p:sp>
      <p:sp>
        <p:nvSpPr>
          <p:cNvPr id="159" name="object 159"/>
          <p:cNvSpPr/>
          <p:nvPr/>
        </p:nvSpPr>
        <p:spPr>
          <a:xfrm>
            <a:off x="6838950" y="418465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object 160"/>
          <p:cNvSpPr txBox="1"/>
          <p:nvPr/>
        </p:nvSpPr>
        <p:spPr>
          <a:xfrm>
            <a:off x="6929119" y="4486909"/>
            <a:ext cx="1447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0</a:t>
            </a:r>
          </a:p>
        </p:txBody>
      </p:sp>
      <p:sp>
        <p:nvSpPr>
          <p:cNvPr id="161" name="object 161"/>
          <p:cNvSpPr/>
          <p:nvPr/>
        </p:nvSpPr>
        <p:spPr>
          <a:xfrm>
            <a:off x="7353300" y="418465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2" name="object 162"/>
          <p:cNvSpPr txBox="1"/>
          <p:nvPr/>
        </p:nvSpPr>
        <p:spPr>
          <a:xfrm>
            <a:off x="7443469" y="4207509"/>
            <a:ext cx="3162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A</a:t>
            </a: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63" name="object 163"/>
          <p:cNvSpPr/>
          <p:nvPr/>
        </p:nvSpPr>
        <p:spPr>
          <a:xfrm>
            <a:off x="7867650" y="418465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4" name="object 164"/>
          <p:cNvSpPr txBox="1"/>
          <p:nvPr/>
        </p:nvSpPr>
        <p:spPr>
          <a:xfrm>
            <a:off x="8177530" y="4207509"/>
            <a:ext cx="9652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1</a:t>
            </a:r>
          </a:p>
        </p:txBody>
      </p:sp>
      <p:sp>
        <p:nvSpPr>
          <p:cNvPr id="165" name="object 165"/>
          <p:cNvSpPr/>
          <p:nvPr/>
        </p:nvSpPr>
        <p:spPr>
          <a:xfrm>
            <a:off x="6324600" y="4865370"/>
            <a:ext cx="571500" cy="398780"/>
          </a:xfrm>
          <a:custGeom>
            <a:avLst/>
            <a:gdLst/>
            <a:ahLst/>
            <a:cxnLst/>
            <a:rect l="l" t="t" r="r" b="b"/>
            <a:pathLst>
              <a:path w="571500" h="398779">
                <a:moveTo>
                  <a:pt x="0" y="0"/>
                </a:moveTo>
                <a:lnTo>
                  <a:pt x="571500" y="0"/>
                </a:lnTo>
                <a:lnTo>
                  <a:pt x="571500" y="398779"/>
                </a:lnTo>
                <a:lnTo>
                  <a:pt x="0" y="39877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6" name="object 166"/>
          <p:cNvSpPr/>
          <p:nvPr/>
        </p:nvSpPr>
        <p:spPr>
          <a:xfrm>
            <a:off x="6896100" y="4865370"/>
            <a:ext cx="571500" cy="398780"/>
          </a:xfrm>
          <a:custGeom>
            <a:avLst/>
            <a:gdLst/>
            <a:ahLst/>
            <a:cxnLst/>
            <a:rect l="l" t="t" r="r" b="b"/>
            <a:pathLst>
              <a:path w="571500" h="398779">
                <a:moveTo>
                  <a:pt x="0" y="0"/>
                </a:moveTo>
                <a:lnTo>
                  <a:pt x="571500" y="0"/>
                </a:lnTo>
                <a:lnTo>
                  <a:pt x="571500" y="398779"/>
                </a:lnTo>
                <a:lnTo>
                  <a:pt x="0" y="398779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7" name="object 167"/>
          <p:cNvSpPr txBox="1"/>
          <p:nvPr/>
        </p:nvSpPr>
        <p:spPr>
          <a:xfrm>
            <a:off x="6896100" y="4872990"/>
            <a:ext cx="57150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latin typeface="Times New Roman"/>
                <a:cs typeface="Times New Roman"/>
              </a:rPr>
              <a:t>33</a:t>
            </a:r>
          </a:p>
        </p:txBody>
      </p:sp>
      <p:sp>
        <p:nvSpPr>
          <p:cNvPr id="168" name="object 168"/>
          <p:cNvSpPr txBox="1"/>
          <p:nvPr/>
        </p:nvSpPr>
        <p:spPr>
          <a:xfrm>
            <a:off x="3200400" y="4366259"/>
            <a:ext cx="3695700" cy="690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ANI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3FH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0"/>
              </a:spcBef>
              <a:tabLst>
                <a:tab pos="3213735" algn="l"/>
              </a:tabLst>
            </a:pPr>
            <a:r>
              <a:rPr sz="3600" b="1" baseline="2000" dirty="0">
                <a:solidFill>
                  <a:srgbClr val="FFFFFF"/>
                </a:solidFill>
                <a:latin typeface="Calibri"/>
                <a:cs typeface="Calibri"/>
              </a:rPr>
              <a:t>A=A</a:t>
            </a:r>
            <a:r>
              <a:rPr sz="3600" b="1" spc="-7" baseline="2000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3600" b="1" spc="-15" baseline="2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600" b="1" spc="-7" baseline="2000" dirty="0">
                <a:solidFill>
                  <a:srgbClr val="FFFFFF"/>
                </a:solidFill>
                <a:latin typeface="Calibri"/>
                <a:cs typeface="Calibri"/>
              </a:rPr>
              <a:t>DATA(8)	</a:t>
            </a: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69" name="object 169"/>
          <p:cNvSpPr txBox="1"/>
          <p:nvPr/>
        </p:nvSpPr>
        <p:spPr>
          <a:xfrm>
            <a:off x="3430270" y="1756409"/>
            <a:ext cx="1898650" cy="1028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1011</a:t>
            </a:r>
            <a:r>
              <a:rPr sz="16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0011=B3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0011</a:t>
            </a:r>
            <a:r>
              <a:rPr sz="16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1111=3F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001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0011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=3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sz="7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70" name="object 170"/>
          <p:cNvSpPr/>
          <p:nvPr/>
        </p:nvSpPr>
        <p:spPr>
          <a:xfrm>
            <a:off x="3333750" y="2244090"/>
            <a:ext cx="2279650" cy="267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1" name="object 171"/>
          <p:cNvSpPr/>
          <p:nvPr/>
        </p:nvSpPr>
        <p:spPr>
          <a:xfrm>
            <a:off x="3248660" y="2795270"/>
            <a:ext cx="2279650" cy="267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356870" y="429259"/>
          <a:ext cx="8357870" cy="1642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7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56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36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6740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39814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115570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537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ORA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2413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64465" marR="1454785">
                        <a:lnSpc>
                          <a:spcPts val="2780"/>
                        </a:lnSpc>
                        <a:spcBef>
                          <a:spcPts val="365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R  M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46355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200025" marR="227330">
                        <a:lnSpc>
                          <a:spcPts val="2780"/>
                        </a:lnSpc>
                        <a:spcBef>
                          <a:spcPts val="365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Logical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OR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register </a:t>
                      </a:r>
                      <a:r>
                        <a:rPr sz="2400" spc="-10" dirty="0">
                          <a:latin typeface="Gill Sans MT"/>
                          <a:cs typeface="Gill Sans MT"/>
                        </a:rPr>
                        <a:t>or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memory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with 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accumulator</a:t>
                      </a:r>
                      <a:endParaRPr sz="2400">
                        <a:latin typeface="Gill Sans MT"/>
                        <a:cs typeface="Gill Sans MT"/>
                      </a:endParaRPr>
                    </a:p>
                  </a:txBody>
                  <a:tcPr marL="0" marR="0" marT="46355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45769" y="2677160"/>
            <a:ext cx="8120380" cy="3799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74015" marR="610235" indent="-273050">
              <a:lnSpc>
                <a:spcPct val="120000"/>
              </a:lnSpc>
              <a:spcBef>
                <a:spcPts val="100"/>
              </a:spcBef>
              <a:buClr>
                <a:srgbClr val="C22C2D"/>
              </a:buClr>
              <a:buSzPct val="94000"/>
              <a:buFont typeface="Symbol"/>
              <a:buChar char=""/>
              <a:tabLst>
                <a:tab pos="374650" algn="l"/>
              </a:tabLst>
            </a:pPr>
            <a:r>
              <a:rPr sz="1800" dirty="0">
                <a:latin typeface="Gill Sans MT"/>
                <a:cs typeface="Gill Sans MT"/>
              </a:rPr>
              <a:t>The contents of </a:t>
            </a:r>
            <a:r>
              <a:rPr sz="1800" spc="-5" dirty="0">
                <a:latin typeface="Gill Sans MT"/>
                <a:cs typeface="Gill Sans MT"/>
              </a:rPr>
              <a:t>the </a:t>
            </a:r>
            <a:r>
              <a:rPr sz="1800" dirty="0">
                <a:latin typeface="Gill Sans MT"/>
                <a:cs typeface="Gill Sans MT"/>
              </a:rPr>
              <a:t>accumulator </a:t>
            </a:r>
            <a:r>
              <a:rPr sz="1800" spc="-5" dirty="0">
                <a:latin typeface="Gill Sans MT"/>
                <a:cs typeface="Gill Sans MT"/>
              </a:rPr>
              <a:t>are logically ORed with </a:t>
            </a:r>
            <a:r>
              <a:rPr sz="1800" dirty="0">
                <a:latin typeface="Gill Sans MT"/>
                <a:cs typeface="Gill Sans MT"/>
              </a:rPr>
              <a:t>the contents of </a:t>
            </a:r>
            <a:r>
              <a:rPr sz="1800" spc="-370" dirty="0">
                <a:latin typeface="Gill Sans MT"/>
                <a:cs typeface="Gill Sans MT"/>
              </a:rPr>
              <a:t>the  </a:t>
            </a:r>
            <a:r>
              <a:rPr sz="1800" spc="-5" dirty="0">
                <a:latin typeface="Gill Sans MT"/>
                <a:cs typeface="Gill Sans MT"/>
              </a:rPr>
              <a:t>register or</a:t>
            </a:r>
            <a:r>
              <a:rPr sz="1800" spc="-10" dirty="0">
                <a:latin typeface="Gill Sans MT"/>
                <a:cs typeface="Gill Sans MT"/>
              </a:rPr>
              <a:t> </a:t>
            </a:r>
            <a:r>
              <a:rPr sz="1800" dirty="0">
                <a:latin typeface="Gill Sans MT"/>
                <a:cs typeface="Gill Sans MT"/>
              </a:rPr>
              <a:t>memory.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22C2D"/>
              </a:buClr>
              <a:buFont typeface="Symbol"/>
              <a:buChar char=""/>
            </a:pPr>
            <a:endParaRPr sz="1900">
              <a:latin typeface="Times New Roman"/>
              <a:cs typeface="Times New Roman"/>
            </a:endParaRPr>
          </a:p>
          <a:p>
            <a:pPr marL="374650" indent="-273050">
              <a:lnSpc>
                <a:spcPct val="100000"/>
              </a:lnSpc>
              <a:buClr>
                <a:srgbClr val="C22C2D"/>
              </a:buClr>
              <a:buSzPct val="94000"/>
              <a:buFont typeface="Symbol"/>
              <a:buChar char=""/>
              <a:tabLst>
                <a:tab pos="374650" algn="l"/>
              </a:tabLst>
            </a:pPr>
            <a:r>
              <a:rPr sz="1800" dirty="0">
                <a:latin typeface="Gill Sans MT"/>
                <a:cs typeface="Gill Sans MT"/>
              </a:rPr>
              <a:t>The </a:t>
            </a:r>
            <a:r>
              <a:rPr sz="1800" spc="-5" dirty="0">
                <a:latin typeface="Gill Sans MT"/>
                <a:cs typeface="Gill Sans MT"/>
              </a:rPr>
              <a:t>result is placed in </a:t>
            </a:r>
            <a:r>
              <a:rPr sz="1800" dirty="0">
                <a:latin typeface="Gill Sans MT"/>
                <a:cs typeface="Gill Sans MT"/>
              </a:rPr>
              <a:t>the</a:t>
            </a:r>
            <a:r>
              <a:rPr sz="1800" spc="3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accumulator.</a:t>
            </a:r>
            <a:endParaRPr sz="1800">
              <a:latin typeface="Gill Sans MT"/>
              <a:cs typeface="Gill Sans MT"/>
            </a:endParaRPr>
          </a:p>
          <a:p>
            <a:pPr marL="374015" marR="81280" indent="-273050">
              <a:lnSpc>
                <a:spcPct val="120000"/>
              </a:lnSpc>
              <a:spcBef>
                <a:spcPts val="1800"/>
              </a:spcBef>
              <a:buClr>
                <a:srgbClr val="C22C2D"/>
              </a:buClr>
              <a:buSzPct val="94000"/>
              <a:buFont typeface="Symbol"/>
              <a:buChar char=""/>
              <a:tabLst>
                <a:tab pos="374650" algn="l"/>
              </a:tabLst>
            </a:pPr>
            <a:r>
              <a:rPr sz="1800" dirty="0">
                <a:latin typeface="Gill Sans MT"/>
                <a:cs typeface="Gill Sans MT"/>
              </a:rPr>
              <a:t>If the </a:t>
            </a:r>
            <a:r>
              <a:rPr sz="1800" spc="-5" dirty="0">
                <a:latin typeface="Gill Sans MT"/>
                <a:cs typeface="Gill Sans MT"/>
              </a:rPr>
              <a:t>operand </a:t>
            </a:r>
            <a:r>
              <a:rPr sz="1800" dirty="0">
                <a:latin typeface="Gill Sans MT"/>
                <a:cs typeface="Gill Sans MT"/>
              </a:rPr>
              <a:t>is a </a:t>
            </a:r>
            <a:r>
              <a:rPr sz="1800" spc="-5" dirty="0">
                <a:latin typeface="Gill Sans MT"/>
                <a:cs typeface="Gill Sans MT"/>
              </a:rPr>
              <a:t>memory location, </a:t>
            </a:r>
            <a:r>
              <a:rPr sz="1800" dirty="0">
                <a:latin typeface="Gill Sans MT"/>
                <a:cs typeface="Gill Sans MT"/>
              </a:rPr>
              <a:t>its </a:t>
            </a:r>
            <a:r>
              <a:rPr sz="1800" spc="-5" dirty="0">
                <a:latin typeface="Gill Sans MT"/>
                <a:cs typeface="Gill Sans MT"/>
              </a:rPr>
              <a:t>address </a:t>
            </a:r>
            <a:r>
              <a:rPr sz="1800" dirty="0">
                <a:latin typeface="Gill Sans MT"/>
                <a:cs typeface="Gill Sans MT"/>
              </a:rPr>
              <a:t>is specified by the contents of </a:t>
            </a:r>
            <a:r>
              <a:rPr sz="1800" spc="-365" dirty="0">
                <a:latin typeface="Gill Sans MT"/>
                <a:cs typeface="Gill Sans MT"/>
              </a:rPr>
              <a:t>H-L  </a:t>
            </a:r>
            <a:r>
              <a:rPr sz="1800" spc="-5" dirty="0">
                <a:latin typeface="Gill Sans MT"/>
                <a:cs typeface="Gill Sans MT"/>
              </a:rPr>
              <a:t>pair.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22C2D"/>
              </a:buClr>
              <a:buFont typeface="Symbol"/>
              <a:buChar char=""/>
            </a:pPr>
            <a:endParaRPr sz="1900">
              <a:latin typeface="Times New Roman"/>
              <a:cs typeface="Times New Roman"/>
            </a:endParaRPr>
          </a:p>
          <a:p>
            <a:pPr marL="374650" indent="-273050">
              <a:lnSpc>
                <a:spcPct val="100000"/>
              </a:lnSpc>
              <a:buClr>
                <a:srgbClr val="C22C2D"/>
              </a:buClr>
              <a:buSzPct val="94000"/>
              <a:buFont typeface="Symbol"/>
              <a:buChar char=""/>
              <a:tabLst>
                <a:tab pos="374650" algn="l"/>
              </a:tabLst>
            </a:pPr>
            <a:r>
              <a:rPr sz="1800" dirty="0">
                <a:latin typeface="Gill Sans MT"/>
                <a:cs typeface="Gill Sans MT"/>
              </a:rPr>
              <a:t>S, </a:t>
            </a:r>
            <a:r>
              <a:rPr sz="1800" spc="-5" dirty="0">
                <a:latin typeface="Gill Sans MT"/>
                <a:cs typeface="Gill Sans MT"/>
              </a:rPr>
              <a:t>Z, </a:t>
            </a:r>
            <a:r>
              <a:rPr sz="1800" dirty="0">
                <a:latin typeface="Gill Sans MT"/>
                <a:cs typeface="Gill Sans MT"/>
              </a:rPr>
              <a:t>P </a:t>
            </a:r>
            <a:r>
              <a:rPr sz="1800" spc="-5" dirty="0">
                <a:latin typeface="Gill Sans MT"/>
                <a:cs typeface="Gill Sans MT"/>
              </a:rPr>
              <a:t>are modified </a:t>
            </a:r>
            <a:r>
              <a:rPr sz="1800" dirty="0">
                <a:latin typeface="Gill Sans MT"/>
                <a:cs typeface="Gill Sans MT"/>
              </a:rPr>
              <a:t>to </a:t>
            </a:r>
            <a:r>
              <a:rPr sz="1800" spc="-5" dirty="0">
                <a:latin typeface="Gill Sans MT"/>
                <a:cs typeface="Gill Sans MT"/>
              </a:rPr>
              <a:t>reflect </a:t>
            </a:r>
            <a:r>
              <a:rPr sz="1800" dirty="0">
                <a:latin typeface="Gill Sans MT"/>
                <a:cs typeface="Gill Sans MT"/>
              </a:rPr>
              <a:t>the</a:t>
            </a:r>
            <a:r>
              <a:rPr sz="1800" spc="10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result.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22C2D"/>
              </a:buClr>
              <a:buFont typeface="Symbol"/>
              <a:buChar char=""/>
            </a:pPr>
            <a:endParaRPr sz="1900">
              <a:latin typeface="Times New Roman"/>
              <a:cs typeface="Times New Roman"/>
            </a:endParaRPr>
          </a:p>
          <a:p>
            <a:pPr marL="374650" indent="-273050">
              <a:lnSpc>
                <a:spcPct val="100000"/>
              </a:lnSpc>
              <a:buClr>
                <a:srgbClr val="C22C2D"/>
              </a:buClr>
              <a:buSzPct val="94000"/>
              <a:buFont typeface="Symbol"/>
              <a:buChar char=""/>
              <a:tabLst>
                <a:tab pos="374650" algn="l"/>
              </a:tabLst>
            </a:pPr>
            <a:r>
              <a:rPr sz="1800" spc="-5" dirty="0">
                <a:latin typeface="Gill Sans MT"/>
                <a:cs typeface="Gill Sans MT"/>
              </a:rPr>
              <a:t>CY and AC are</a:t>
            </a:r>
            <a:r>
              <a:rPr sz="1800" spc="15" dirty="0">
                <a:latin typeface="Gill Sans MT"/>
                <a:cs typeface="Gill Sans MT"/>
              </a:rPr>
              <a:t> </a:t>
            </a:r>
            <a:r>
              <a:rPr sz="1800" spc="-5" dirty="0">
                <a:latin typeface="Gill Sans MT"/>
                <a:cs typeface="Gill Sans MT"/>
              </a:rPr>
              <a:t>reset.</a:t>
            </a:r>
            <a:endParaRPr sz="1800">
              <a:latin typeface="Gill Sans MT"/>
              <a:cs typeface="Gill Sans MT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C22C2D"/>
              </a:buClr>
              <a:buFont typeface="Symbol"/>
              <a:buChar char=""/>
            </a:pPr>
            <a:endParaRPr sz="1900">
              <a:latin typeface="Times New Roman"/>
              <a:cs typeface="Times New Roman"/>
            </a:endParaRPr>
          </a:p>
          <a:p>
            <a:pPr marL="374650" indent="-273050">
              <a:lnSpc>
                <a:spcPct val="100000"/>
              </a:lnSpc>
              <a:buClr>
                <a:srgbClr val="C22C2D"/>
              </a:buClr>
              <a:buSzPct val="94000"/>
              <a:buFont typeface="Symbol"/>
              <a:buChar char=""/>
              <a:tabLst>
                <a:tab pos="374650" algn="l"/>
                <a:tab pos="1499235" algn="l"/>
              </a:tabLst>
            </a:pPr>
            <a:r>
              <a:rPr sz="1800" b="1" spc="-5" dirty="0">
                <a:latin typeface="Gill Sans MT"/>
                <a:cs typeface="Gill Sans MT"/>
              </a:rPr>
              <a:t>Example:	</a:t>
            </a:r>
            <a:r>
              <a:rPr sz="1800" spc="-5" dirty="0">
                <a:latin typeface="Gill Sans MT"/>
                <a:cs typeface="Gill Sans MT"/>
              </a:rPr>
              <a:t>ORA </a:t>
            </a:r>
            <a:r>
              <a:rPr sz="1800" dirty="0">
                <a:latin typeface="Gill Sans MT"/>
                <a:cs typeface="Gill Sans MT"/>
              </a:rPr>
              <a:t>B </a:t>
            </a:r>
            <a:r>
              <a:rPr sz="1800" spc="-5" dirty="0">
                <a:latin typeface="Gill Sans MT"/>
                <a:cs typeface="Gill Sans MT"/>
              </a:rPr>
              <a:t>or ORA M.</a:t>
            </a:r>
            <a:endParaRPr sz="18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 txBox="1"/>
          <p:nvPr/>
        </p:nvSpPr>
        <p:spPr>
          <a:xfrm>
            <a:off x="6295390" y="1710690"/>
            <a:ext cx="17684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6" name="object 146"/>
          <p:cNvSpPr txBox="1"/>
          <p:nvPr/>
        </p:nvSpPr>
        <p:spPr>
          <a:xfrm>
            <a:off x="704850" y="1719579"/>
            <a:ext cx="1910714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7" name="object 147"/>
          <p:cNvSpPr txBox="1"/>
          <p:nvPr/>
        </p:nvSpPr>
        <p:spPr>
          <a:xfrm>
            <a:off x="381000" y="3209289"/>
            <a:ext cx="2057400" cy="22098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  <a:tabLst>
                <a:tab pos="1118235" algn="l"/>
              </a:tabLst>
            </a:pPr>
            <a:r>
              <a:rPr sz="1200" b="1" dirty="0">
                <a:latin typeface="Constantia"/>
                <a:cs typeface="Constantia"/>
              </a:rPr>
              <a:t>CY	</a:t>
            </a:r>
            <a:r>
              <a:rPr sz="1200" b="1" spc="-5" dirty="0">
                <a:latin typeface="Constantia"/>
                <a:cs typeface="Constantia"/>
              </a:rPr>
              <a:t>AC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3657600" y="3844290"/>
            <a:ext cx="112839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ORA</a:t>
            </a:r>
            <a:r>
              <a:rPr sz="16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B</a:t>
            </a:r>
            <a:endParaRPr sz="1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A=A or</a:t>
            </a:r>
            <a:r>
              <a:rPr sz="1600" b="1" spc="-1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</a:p>
        </p:txBody>
      </p:sp>
      <p:sp>
        <p:nvSpPr>
          <p:cNvPr id="149" name="object 149"/>
          <p:cNvSpPr txBox="1">
            <a:spLocks noGrp="1"/>
          </p:cNvSpPr>
          <p:nvPr>
            <p:ph type="title"/>
          </p:nvPr>
        </p:nvSpPr>
        <p:spPr>
          <a:xfrm>
            <a:off x="3430270" y="1070609"/>
            <a:ext cx="15392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1010</a:t>
            </a:r>
            <a:r>
              <a:rPr sz="12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1010=AAH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0001</a:t>
            </a:r>
            <a:r>
              <a:rPr sz="12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0010=12H</a:t>
            </a:r>
          </a:p>
        </p:txBody>
      </p:sp>
      <p:sp>
        <p:nvSpPr>
          <p:cNvPr id="150" name="object 150"/>
          <p:cNvSpPr txBox="1"/>
          <p:nvPr/>
        </p:nvSpPr>
        <p:spPr>
          <a:xfrm>
            <a:off x="3430270" y="1893570"/>
            <a:ext cx="152781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1011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1010=BAH</a:t>
            </a:r>
          </a:p>
        </p:txBody>
      </p:sp>
      <p:sp>
        <p:nvSpPr>
          <p:cNvPr id="151" name="object 151"/>
          <p:cNvSpPr/>
          <p:nvPr/>
        </p:nvSpPr>
        <p:spPr>
          <a:xfrm>
            <a:off x="3328670" y="1515110"/>
            <a:ext cx="1731010" cy="267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/>
          <p:nvPr/>
        </p:nvSpPr>
        <p:spPr>
          <a:xfrm>
            <a:off x="457200" y="52882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object 153"/>
          <p:cNvSpPr txBox="1"/>
          <p:nvPr/>
        </p:nvSpPr>
        <p:spPr>
          <a:xfrm>
            <a:off x="534669" y="5311140"/>
            <a:ext cx="1765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54" name="object 154"/>
          <p:cNvSpPr/>
          <p:nvPr/>
        </p:nvSpPr>
        <p:spPr>
          <a:xfrm>
            <a:off x="1028700" y="52882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/>
          <p:nvPr/>
        </p:nvSpPr>
        <p:spPr>
          <a:xfrm>
            <a:off x="1600200" y="52882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6" name="object 156"/>
          <p:cNvSpPr txBox="1"/>
          <p:nvPr/>
        </p:nvSpPr>
        <p:spPr>
          <a:xfrm>
            <a:off x="1106169" y="5311140"/>
            <a:ext cx="7480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</a:tabLst>
            </a:pPr>
            <a:r>
              <a:rPr sz="1200" b="1" dirty="0">
                <a:latin typeface="Constantia"/>
                <a:cs typeface="Constantia"/>
              </a:rPr>
              <a:t>12	C</a:t>
            </a:r>
          </a:p>
        </p:txBody>
      </p:sp>
      <p:sp>
        <p:nvSpPr>
          <p:cNvPr id="157" name="object 157"/>
          <p:cNvSpPr/>
          <p:nvPr/>
        </p:nvSpPr>
        <p:spPr>
          <a:xfrm>
            <a:off x="2171700" y="52882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8" name="object 158"/>
          <p:cNvSpPr/>
          <p:nvPr/>
        </p:nvSpPr>
        <p:spPr>
          <a:xfrm>
            <a:off x="457200" y="56591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 txBox="1"/>
          <p:nvPr/>
        </p:nvSpPr>
        <p:spPr>
          <a:xfrm>
            <a:off x="534669" y="5683250"/>
            <a:ext cx="2063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60" name="object 160"/>
          <p:cNvSpPr/>
          <p:nvPr/>
        </p:nvSpPr>
        <p:spPr>
          <a:xfrm>
            <a:off x="1028700" y="56591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1" name="object 161"/>
          <p:cNvSpPr/>
          <p:nvPr/>
        </p:nvSpPr>
        <p:spPr>
          <a:xfrm>
            <a:off x="1600200" y="56591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2" name="object 162"/>
          <p:cNvSpPr txBox="1"/>
          <p:nvPr/>
        </p:nvSpPr>
        <p:spPr>
          <a:xfrm>
            <a:off x="1677670" y="5683250"/>
            <a:ext cx="1631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63" name="object 163"/>
          <p:cNvSpPr/>
          <p:nvPr/>
        </p:nvSpPr>
        <p:spPr>
          <a:xfrm>
            <a:off x="2171700" y="56591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4" name="object 164"/>
          <p:cNvSpPr/>
          <p:nvPr/>
        </p:nvSpPr>
        <p:spPr>
          <a:xfrm>
            <a:off x="457200" y="60286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5" name="object 165"/>
          <p:cNvSpPr txBox="1"/>
          <p:nvPr/>
        </p:nvSpPr>
        <p:spPr>
          <a:xfrm>
            <a:off x="534669" y="6052820"/>
            <a:ext cx="214629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66" name="object 166"/>
          <p:cNvSpPr/>
          <p:nvPr/>
        </p:nvSpPr>
        <p:spPr>
          <a:xfrm>
            <a:off x="1028700" y="60286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7" name="object 167"/>
          <p:cNvSpPr/>
          <p:nvPr/>
        </p:nvSpPr>
        <p:spPr>
          <a:xfrm>
            <a:off x="1600200" y="60286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8" name="object 168"/>
          <p:cNvSpPr txBox="1"/>
          <p:nvPr/>
        </p:nvSpPr>
        <p:spPr>
          <a:xfrm>
            <a:off x="1677670" y="6052820"/>
            <a:ext cx="1574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169" name="object 169"/>
          <p:cNvSpPr/>
          <p:nvPr/>
        </p:nvSpPr>
        <p:spPr>
          <a:xfrm>
            <a:off x="2171700" y="60286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0" name="object 170"/>
          <p:cNvSpPr/>
          <p:nvPr/>
        </p:nvSpPr>
        <p:spPr>
          <a:xfrm>
            <a:off x="457200" y="48768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1" name="object 171"/>
          <p:cNvSpPr txBox="1"/>
          <p:nvPr/>
        </p:nvSpPr>
        <p:spPr>
          <a:xfrm>
            <a:off x="534669" y="4899659"/>
            <a:ext cx="17843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72" name="object 172"/>
          <p:cNvSpPr/>
          <p:nvPr/>
        </p:nvSpPr>
        <p:spPr>
          <a:xfrm>
            <a:off x="1028700" y="48768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3" name="object 173"/>
          <p:cNvSpPr txBox="1"/>
          <p:nvPr/>
        </p:nvSpPr>
        <p:spPr>
          <a:xfrm>
            <a:off x="1106169" y="4899659"/>
            <a:ext cx="33147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A</a:t>
            </a: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74" name="object 174"/>
          <p:cNvSpPr/>
          <p:nvPr/>
        </p:nvSpPr>
        <p:spPr>
          <a:xfrm>
            <a:off x="5943600" y="53644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5" name="object 175"/>
          <p:cNvSpPr txBox="1"/>
          <p:nvPr/>
        </p:nvSpPr>
        <p:spPr>
          <a:xfrm>
            <a:off x="6033770" y="5387340"/>
            <a:ext cx="1638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76" name="object 176"/>
          <p:cNvSpPr/>
          <p:nvPr/>
        </p:nvSpPr>
        <p:spPr>
          <a:xfrm>
            <a:off x="6515100" y="53644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7" name="object 177"/>
          <p:cNvSpPr/>
          <p:nvPr/>
        </p:nvSpPr>
        <p:spPr>
          <a:xfrm>
            <a:off x="7086600" y="53644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8" name="object 178"/>
          <p:cNvSpPr txBox="1"/>
          <p:nvPr/>
        </p:nvSpPr>
        <p:spPr>
          <a:xfrm>
            <a:off x="6605269" y="5387340"/>
            <a:ext cx="7353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70865" algn="l"/>
              </a:tabLst>
            </a:pPr>
            <a:r>
              <a:rPr sz="1200" b="1" dirty="0">
                <a:latin typeface="Constantia"/>
                <a:cs typeface="Constantia"/>
              </a:rPr>
              <a:t>12	C</a:t>
            </a:r>
          </a:p>
        </p:txBody>
      </p:sp>
      <p:sp>
        <p:nvSpPr>
          <p:cNvPr id="179" name="object 179"/>
          <p:cNvSpPr/>
          <p:nvPr/>
        </p:nvSpPr>
        <p:spPr>
          <a:xfrm>
            <a:off x="7658100" y="53644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0" name="object 180"/>
          <p:cNvSpPr/>
          <p:nvPr/>
        </p:nvSpPr>
        <p:spPr>
          <a:xfrm>
            <a:off x="5943600" y="573532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1" name="object 181"/>
          <p:cNvSpPr txBox="1"/>
          <p:nvPr/>
        </p:nvSpPr>
        <p:spPr>
          <a:xfrm>
            <a:off x="6033770" y="5759450"/>
            <a:ext cx="1936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82" name="object 182"/>
          <p:cNvSpPr/>
          <p:nvPr/>
        </p:nvSpPr>
        <p:spPr>
          <a:xfrm>
            <a:off x="6515100" y="573532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3" name="object 183"/>
          <p:cNvSpPr/>
          <p:nvPr/>
        </p:nvSpPr>
        <p:spPr>
          <a:xfrm>
            <a:off x="7086600" y="573532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4" name="object 184"/>
          <p:cNvSpPr txBox="1"/>
          <p:nvPr/>
        </p:nvSpPr>
        <p:spPr>
          <a:xfrm>
            <a:off x="7176769" y="5759450"/>
            <a:ext cx="1504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85" name="object 185"/>
          <p:cNvSpPr/>
          <p:nvPr/>
        </p:nvSpPr>
        <p:spPr>
          <a:xfrm>
            <a:off x="7658100" y="573532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6" name="object 186"/>
          <p:cNvSpPr/>
          <p:nvPr/>
        </p:nvSpPr>
        <p:spPr>
          <a:xfrm>
            <a:off x="5943600" y="610615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7" name="object 187"/>
          <p:cNvSpPr txBox="1"/>
          <p:nvPr/>
        </p:nvSpPr>
        <p:spPr>
          <a:xfrm>
            <a:off x="6033770" y="6129020"/>
            <a:ext cx="2019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88" name="object 188"/>
          <p:cNvSpPr/>
          <p:nvPr/>
        </p:nvSpPr>
        <p:spPr>
          <a:xfrm>
            <a:off x="6515100" y="610615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9" name="object 189"/>
          <p:cNvSpPr/>
          <p:nvPr/>
        </p:nvSpPr>
        <p:spPr>
          <a:xfrm>
            <a:off x="7086600" y="610615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0" name="object 190"/>
          <p:cNvSpPr txBox="1"/>
          <p:nvPr/>
        </p:nvSpPr>
        <p:spPr>
          <a:xfrm>
            <a:off x="7176769" y="6129020"/>
            <a:ext cx="1447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191" name="object 191"/>
          <p:cNvSpPr/>
          <p:nvPr/>
        </p:nvSpPr>
        <p:spPr>
          <a:xfrm>
            <a:off x="7658100" y="610615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2" name="object 192"/>
          <p:cNvSpPr/>
          <p:nvPr/>
        </p:nvSpPr>
        <p:spPr>
          <a:xfrm>
            <a:off x="5943600" y="49530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3" name="object 193"/>
          <p:cNvSpPr txBox="1"/>
          <p:nvPr/>
        </p:nvSpPr>
        <p:spPr>
          <a:xfrm>
            <a:off x="6033770" y="4975859"/>
            <a:ext cx="16573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94" name="object 194"/>
          <p:cNvSpPr/>
          <p:nvPr/>
        </p:nvSpPr>
        <p:spPr>
          <a:xfrm>
            <a:off x="6515100" y="49530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5" name="object 195"/>
          <p:cNvSpPr txBox="1"/>
          <p:nvPr/>
        </p:nvSpPr>
        <p:spPr>
          <a:xfrm>
            <a:off x="6605269" y="4975859"/>
            <a:ext cx="31686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BA</a:t>
            </a:r>
          </a:p>
        </p:txBody>
      </p:sp>
      <p:sp>
        <p:nvSpPr>
          <p:cNvPr id="196" name="object 196"/>
          <p:cNvSpPr txBox="1"/>
          <p:nvPr/>
        </p:nvSpPr>
        <p:spPr>
          <a:xfrm>
            <a:off x="5943600" y="3200400"/>
            <a:ext cx="2057400" cy="21971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  <a:tabLst>
                <a:tab pos="603885" algn="l"/>
                <a:tab pos="1118235" algn="l"/>
                <a:tab pos="1795780" algn="l"/>
              </a:tabLst>
            </a:pPr>
            <a:r>
              <a:rPr sz="1200" b="1" dirty="0">
                <a:latin typeface="Constantia"/>
                <a:cs typeface="Constantia"/>
              </a:rPr>
              <a:t>CY	0	</a:t>
            </a:r>
            <a:r>
              <a:rPr sz="1200" b="1" spc="-5" dirty="0">
                <a:latin typeface="Constantia"/>
                <a:cs typeface="Constantia"/>
              </a:rPr>
              <a:t>AC	</a:t>
            </a:r>
            <a:r>
              <a:rPr sz="1200" b="1" dirty="0">
                <a:latin typeface="Constantia"/>
                <a:cs typeface="Constantia"/>
              </a:rPr>
              <a:t>0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 txBox="1"/>
          <p:nvPr/>
        </p:nvSpPr>
        <p:spPr>
          <a:xfrm>
            <a:off x="6295390" y="1710690"/>
            <a:ext cx="17684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6" name="object 146"/>
          <p:cNvSpPr txBox="1"/>
          <p:nvPr/>
        </p:nvSpPr>
        <p:spPr>
          <a:xfrm>
            <a:off x="704850" y="1719579"/>
            <a:ext cx="1910714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7" name="object 147"/>
          <p:cNvSpPr txBox="1"/>
          <p:nvPr/>
        </p:nvSpPr>
        <p:spPr>
          <a:xfrm>
            <a:off x="381000" y="3209289"/>
            <a:ext cx="2057400" cy="22098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  <a:tabLst>
                <a:tab pos="1118235" algn="l"/>
              </a:tabLst>
            </a:pPr>
            <a:r>
              <a:rPr sz="1200" b="1" dirty="0">
                <a:latin typeface="Constantia"/>
                <a:cs typeface="Constantia"/>
              </a:rPr>
              <a:t>CY	</a:t>
            </a:r>
            <a:r>
              <a:rPr sz="1200" b="1" spc="-5" dirty="0">
                <a:latin typeface="Constantia"/>
                <a:cs typeface="Constantia"/>
              </a:rPr>
              <a:t>AC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3657600" y="3844290"/>
            <a:ext cx="1622425" cy="99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ORA</a:t>
            </a:r>
            <a:r>
              <a:rPr sz="20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3835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A=A or</a:t>
            </a:r>
            <a:r>
              <a:rPr sz="20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149" name="object 149"/>
          <p:cNvSpPr txBox="1"/>
          <p:nvPr/>
        </p:nvSpPr>
        <p:spPr>
          <a:xfrm>
            <a:off x="3430270" y="1070609"/>
            <a:ext cx="150558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0101</a:t>
            </a:r>
            <a:r>
              <a:rPr sz="1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0101=55H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1011</a:t>
            </a:r>
            <a:r>
              <a:rPr sz="1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0011=B3H</a:t>
            </a:r>
          </a:p>
        </p:txBody>
      </p:sp>
      <p:sp>
        <p:nvSpPr>
          <p:cNvPr id="150" name="object 150"/>
          <p:cNvSpPr txBox="1"/>
          <p:nvPr/>
        </p:nvSpPr>
        <p:spPr>
          <a:xfrm>
            <a:off x="3430270" y="1893570"/>
            <a:ext cx="148209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1111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0111=F7H</a:t>
            </a:r>
          </a:p>
        </p:txBody>
      </p:sp>
      <p:sp>
        <p:nvSpPr>
          <p:cNvPr id="151" name="object 151"/>
          <p:cNvSpPr/>
          <p:nvPr/>
        </p:nvSpPr>
        <p:spPr>
          <a:xfrm>
            <a:off x="3328670" y="1591310"/>
            <a:ext cx="1731010" cy="267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/>
          <p:nvPr/>
        </p:nvSpPr>
        <p:spPr>
          <a:xfrm>
            <a:off x="228600" y="52882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object 153"/>
          <p:cNvSpPr/>
          <p:nvPr/>
        </p:nvSpPr>
        <p:spPr>
          <a:xfrm>
            <a:off x="800100" y="52882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/>
          <p:nvPr/>
        </p:nvSpPr>
        <p:spPr>
          <a:xfrm>
            <a:off x="1371600" y="52882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 txBox="1"/>
          <p:nvPr/>
        </p:nvSpPr>
        <p:spPr>
          <a:xfrm>
            <a:off x="306070" y="5311140"/>
            <a:ext cx="13004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  <a:tab pos="1155065" algn="l"/>
              </a:tabLst>
            </a:pPr>
            <a:r>
              <a:rPr sz="1200" b="1" dirty="0">
                <a:latin typeface="Constantia"/>
                <a:cs typeface="Constantia"/>
              </a:rPr>
              <a:t>H	</a:t>
            </a:r>
            <a:r>
              <a:rPr sz="1200" b="1" spc="5" dirty="0">
                <a:latin typeface="Constantia"/>
                <a:cs typeface="Constantia"/>
              </a:rPr>
              <a:t>2</a:t>
            </a:r>
            <a:r>
              <a:rPr sz="1200" b="1" dirty="0">
                <a:latin typeface="Constantia"/>
                <a:cs typeface="Constantia"/>
              </a:rPr>
              <a:t>0	L</a:t>
            </a:r>
          </a:p>
        </p:txBody>
      </p:sp>
      <p:sp>
        <p:nvSpPr>
          <p:cNvPr id="156" name="object 156"/>
          <p:cNvSpPr/>
          <p:nvPr/>
        </p:nvSpPr>
        <p:spPr>
          <a:xfrm>
            <a:off x="1943100" y="52882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 txBox="1"/>
          <p:nvPr/>
        </p:nvSpPr>
        <p:spPr>
          <a:xfrm>
            <a:off x="2020570" y="5311140"/>
            <a:ext cx="2641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58" name="object 158"/>
          <p:cNvSpPr/>
          <p:nvPr/>
        </p:nvSpPr>
        <p:spPr>
          <a:xfrm>
            <a:off x="228600" y="48768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 txBox="1"/>
          <p:nvPr/>
        </p:nvSpPr>
        <p:spPr>
          <a:xfrm>
            <a:off x="318770" y="4899659"/>
            <a:ext cx="16573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60" name="object 160"/>
          <p:cNvSpPr/>
          <p:nvPr/>
        </p:nvSpPr>
        <p:spPr>
          <a:xfrm>
            <a:off x="800100" y="48768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1" name="object 161"/>
          <p:cNvSpPr txBox="1"/>
          <p:nvPr/>
        </p:nvSpPr>
        <p:spPr>
          <a:xfrm>
            <a:off x="890269" y="4899659"/>
            <a:ext cx="2266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55</a:t>
            </a:r>
          </a:p>
        </p:txBody>
      </p:sp>
      <p:sp>
        <p:nvSpPr>
          <p:cNvPr id="162" name="object 162"/>
          <p:cNvSpPr/>
          <p:nvPr/>
        </p:nvSpPr>
        <p:spPr>
          <a:xfrm>
            <a:off x="6019800" y="49530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3" name="object 163"/>
          <p:cNvSpPr txBox="1"/>
          <p:nvPr/>
        </p:nvSpPr>
        <p:spPr>
          <a:xfrm>
            <a:off x="6109970" y="4975859"/>
            <a:ext cx="16573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64" name="object 164"/>
          <p:cNvSpPr/>
          <p:nvPr/>
        </p:nvSpPr>
        <p:spPr>
          <a:xfrm>
            <a:off x="6591300" y="49530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5" name="object 165"/>
          <p:cNvSpPr txBox="1"/>
          <p:nvPr/>
        </p:nvSpPr>
        <p:spPr>
          <a:xfrm>
            <a:off x="6681469" y="4975859"/>
            <a:ext cx="24892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F</a:t>
            </a:r>
            <a:r>
              <a:rPr sz="1200" b="1" dirty="0">
                <a:latin typeface="Constantia"/>
                <a:cs typeface="Constantia"/>
              </a:rPr>
              <a:t>7</a:t>
            </a:r>
          </a:p>
        </p:txBody>
      </p:sp>
      <p:sp>
        <p:nvSpPr>
          <p:cNvPr id="166" name="object 166"/>
          <p:cNvSpPr/>
          <p:nvPr/>
        </p:nvSpPr>
        <p:spPr>
          <a:xfrm>
            <a:off x="5943600" y="32004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7" name="object 167"/>
          <p:cNvSpPr txBox="1"/>
          <p:nvPr/>
        </p:nvSpPr>
        <p:spPr>
          <a:xfrm>
            <a:off x="6033770" y="3223259"/>
            <a:ext cx="3048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CY</a:t>
            </a:r>
          </a:p>
        </p:txBody>
      </p:sp>
      <p:sp>
        <p:nvSpPr>
          <p:cNvPr id="168" name="object 168"/>
          <p:cNvSpPr/>
          <p:nvPr/>
        </p:nvSpPr>
        <p:spPr>
          <a:xfrm>
            <a:off x="6457950" y="32004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9" name="object 169"/>
          <p:cNvSpPr txBox="1"/>
          <p:nvPr/>
        </p:nvSpPr>
        <p:spPr>
          <a:xfrm>
            <a:off x="6548119" y="3502659"/>
            <a:ext cx="1447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0</a:t>
            </a:r>
          </a:p>
        </p:txBody>
      </p:sp>
      <p:sp>
        <p:nvSpPr>
          <p:cNvPr id="170" name="object 170"/>
          <p:cNvSpPr/>
          <p:nvPr/>
        </p:nvSpPr>
        <p:spPr>
          <a:xfrm>
            <a:off x="6972300" y="32004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1" name="object 171"/>
          <p:cNvSpPr/>
          <p:nvPr/>
        </p:nvSpPr>
        <p:spPr>
          <a:xfrm>
            <a:off x="7486650" y="32004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2" name="object 172"/>
          <p:cNvSpPr txBox="1"/>
          <p:nvPr/>
        </p:nvSpPr>
        <p:spPr>
          <a:xfrm>
            <a:off x="7062469" y="3223259"/>
            <a:ext cx="71374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68325" algn="l"/>
              </a:tabLst>
            </a:pPr>
            <a:r>
              <a:rPr sz="1200" b="1" spc="-5" dirty="0">
                <a:latin typeface="Constantia"/>
                <a:cs typeface="Constantia"/>
              </a:rPr>
              <a:t>A</a:t>
            </a:r>
            <a:r>
              <a:rPr sz="1200" b="1" dirty="0">
                <a:latin typeface="Constantia"/>
                <a:cs typeface="Constantia"/>
              </a:rPr>
              <a:t>C	0</a:t>
            </a:r>
          </a:p>
        </p:txBody>
      </p:sp>
      <p:sp>
        <p:nvSpPr>
          <p:cNvPr id="173" name="object 173"/>
          <p:cNvSpPr/>
          <p:nvPr/>
        </p:nvSpPr>
        <p:spPr>
          <a:xfrm>
            <a:off x="6019800" y="53340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4" name="object 174"/>
          <p:cNvSpPr/>
          <p:nvPr/>
        </p:nvSpPr>
        <p:spPr>
          <a:xfrm>
            <a:off x="6591300" y="53340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5" name="object 175"/>
          <p:cNvSpPr/>
          <p:nvPr/>
        </p:nvSpPr>
        <p:spPr>
          <a:xfrm>
            <a:off x="7162800" y="53340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6" name="object 176"/>
          <p:cNvSpPr txBox="1"/>
          <p:nvPr/>
        </p:nvSpPr>
        <p:spPr>
          <a:xfrm>
            <a:off x="6109970" y="5356859"/>
            <a:ext cx="12877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70865" algn="l"/>
                <a:tab pos="1142365" algn="l"/>
              </a:tabLst>
            </a:pPr>
            <a:r>
              <a:rPr sz="1200" b="1" dirty="0">
                <a:latin typeface="Constantia"/>
                <a:cs typeface="Constantia"/>
              </a:rPr>
              <a:t>H	</a:t>
            </a:r>
            <a:r>
              <a:rPr sz="1200" b="1" spc="-5" dirty="0">
                <a:latin typeface="Constantia"/>
                <a:cs typeface="Constantia"/>
              </a:rPr>
              <a:t>2</a:t>
            </a:r>
            <a:r>
              <a:rPr sz="1200" b="1" dirty="0">
                <a:latin typeface="Constantia"/>
                <a:cs typeface="Constantia"/>
              </a:rPr>
              <a:t>0	L</a:t>
            </a:r>
          </a:p>
        </p:txBody>
      </p:sp>
      <p:sp>
        <p:nvSpPr>
          <p:cNvPr id="177" name="object 177"/>
          <p:cNvSpPr/>
          <p:nvPr/>
        </p:nvSpPr>
        <p:spPr>
          <a:xfrm>
            <a:off x="7734300" y="53340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8" name="object 178"/>
          <p:cNvSpPr txBox="1"/>
          <p:nvPr/>
        </p:nvSpPr>
        <p:spPr>
          <a:xfrm>
            <a:off x="7824469" y="5356859"/>
            <a:ext cx="2514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79" name="object 179"/>
          <p:cNvSpPr/>
          <p:nvPr/>
        </p:nvSpPr>
        <p:spPr>
          <a:xfrm>
            <a:off x="2590800" y="39624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0" name="object 180"/>
          <p:cNvSpPr/>
          <p:nvPr/>
        </p:nvSpPr>
        <p:spPr>
          <a:xfrm>
            <a:off x="2590800" y="46736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1" name="object 181"/>
          <p:cNvSpPr txBox="1"/>
          <p:nvPr/>
        </p:nvSpPr>
        <p:spPr>
          <a:xfrm>
            <a:off x="2668270" y="4696459"/>
            <a:ext cx="28130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B3</a:t>
            </a:r>
          </a:p>
        </p:txBody>
      </p:sp>
      <p:sp>
        <p:nvSpPr>
          <p:cNvPr id="182" name="object 182"/>
          <p:cNvSpPr/>
          <p:nvPr/>
        </p:nvSpPr>
        <p:spPr>
          <a:xfrm>
            <a:off x="2590800" y="53848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3" name="object 183"/>
          <p:cNvSpPr/>
          <p:nvPr/>
        </p:nvSpPr>
        <p:spPr>
          <a:xfrm>
            <a:off x="8458200" y="40386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4" name="object 184"/>
          <p:cNvSpPr/>
          <p:nvPr/>
        </p:nvSpPr>
        <p:spPr>
          <a:xfrm>
            <a:off x="8458200" y="47498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5" name="object 185"/>
          <p:cNvSpPr txBox="1"/>
          <p:nvPr/>
        </p:nvSpPr>
        <p:spPr>
          <a:xfrm>
            <a:off x="8458200" y="4772659"/>
            <a:ext cx="6858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B3</a:t>
            </a:r>
          </a:p>
        </p:txBody>
      </p:sp>
      <p:sp>
        <p:nvSpPr>
          <p:cNvPr id="186" name="object 186"/>
          <p:cNvSpPr/>
          <p:nvPr/>
        </p:nvSpPr>
        <p:spPr>
          <a:xfrm>
            <a:off x="8458200" y="54610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7" name="object 187"/>
          <p:cNvSpPr txBox="1"/>
          <p:nvPr/>
        </p:nvSpPr>
        <p:spPr>
          <a:xfrm>
            <a:off x="1677670" y="4829809"/>
            <a:ext cx="833119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88" name="object 188"/>
          <p:cNvSpPr txBox="1"/>
          <p:nvPr/>
        </p:nvSpPr>
        <p:spPr>
          <a:xfrm>
            <a:off x="7545069" y="4829809"/>
            <a:ext cx="83248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2050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71500" y="429259"/>
          <a:ext cx="8216899" cy="18376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63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1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11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92809"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5397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ORI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176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8-bit</a:t>
                      </a:r>
                      <a:r>
                        <a:rPr sz="2400" spc="-1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data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39700" marR="753745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400" spc="-10" dirty="0">
                          <a:latin typeface="Gill Sans MT"/>
                          <a:cs typeface="Gill Sans MT"/>
                        </a:rPr>
                        <a:t>Logical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OR immediate with  accumulator</a:t>
                      </a: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10559"/>
            <a:ext cx="7888605" cy="295021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10515" marR="30480" indent="-273050">
              <a:lnSpc>
                <a:spcPts val="2590"/>
              </a:lnSpc>
              <a:spcBef>
                <a:spcPts val="425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The </a:t>
            </a:r>
            <a:r>
              <a:rPr sz="2400" dirty="0">
                <a:latin typeface="Gill Sans MT"/>
                <a:cs typeface="Gill Sans MT"/>
              </a:rPr>
              <a:t>contents </a:t>
            </a:r>
            <a:r>
              <a:rPr sz="2400" spc="-5" dirty="0">
                <a:latin typeface="Gill Sans MT"/>
                <a:cs typeface="Gill Sans MT"/>
              </a:rPr>
              <a:t>of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accumulator are logically </a:t>
            </a:r>
            <a:r>
              <a:rPr sz="2400" dirty="0">
                <a:latin typeface="Gill Sans MT"/>
                <a:cs typeface="Gill Sans MT"/>
              </a:rPr>
              <a:t>ORed with</a:t>
            </a:r>
            <a:r>
              <a:rPr sz="2400" spc="-390" dirty="0">
                <a:latin typeface="Gill Sans MT"/>
                <a:cs typeface="Gill Sans MT"/>
              </a:rPr>
              <a:t> </a:t>
            </a:r>
            <a:r>
              <a:rPr sz="2400" spc="-495" dirty="0">
                <a:latin typeface="Gill Sans MT"/>
                <a:cs typeface="Gill Sans MT"/>
              </a:rPr>
              <a:t>the  </a:t>
            </a:r>
            <a:r>
              <a:rPr sz="2400" dirty="0">
                <a:latin typeface="Gill Sans MT"/>
                <a:cs typeface="Gill Sans MT"/>
              </a:rPr>
              <a:t>8-bit</a:t>
            </a:r>
            <a:r>
              <a:rPr sz="2400" spc="-5" dirty="0">
                <a:latin typeface="Gill Sans MT"/>
                <a:cs typeface="Gill Sans MT"/>
              </a:rPr>
              <a:t> data.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1475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result </a:t>
            </a:r>
            <a:r>
              <a:rPr sz="2400" dirty="0">
                <a:latin typeface="Gill Sans MT"/>
                <a:cs typeface="Gill Sans MT"/>
              </a:rPr>
              <a:t>is placed </a:t>
            </a:r>
            <a:r>
              <a:rPr sz="2400" spc="-5" dirty="0">
                <a:latin typeface="Gill Sans MT"/>
                <a:cs typeface="Gill Sans MT"/>
              </a:rPr>
              <a:t>in </a:t>
            </a:r>
            <a:r>
              <a:rPr sz="2400" dirty="0">
                <a:latin typeface="Gill Sans MT"/>
                <a:cs typeface="Gill Sans MT"/>
              </a:rPr>
              <a:t>the</a:t>
            </a:r>
            <a:r>
              <a:rPr sz="2400" spc="-37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accumulator.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1510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S,</a:t>
            </a:r>
            <a:r>
              <a:rPr sz="2400" spc="30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Z, </a:t>
            </a:r>
            <a:r>
              <a:rPr sz="2400" dirty="0">
                <a:latin typeface="Gill Sans MT"/>
                <a:cs typeface="Gill Sans MT"/>
              </a:rPr>
              <a:t>P </a:t>
            </a:r>
            <a:r>
              <a:rPr sz="2400" spc="-5" dirty="0">
                <a:latin typeface="Gill Sans MT"/>
                <a:cs typeface="Gill Sans MT"/>
              </a:rPr>
              <a:t>are modified </a:t>
            </a:r>
            <a:r>
              <a:rPr sz="2400" dirty="0">
                <a:latin typeface="Gill Sans MT"/>
                <a:cs typeface="Gill Sans MT"/>
              </a:rPr>
              <a:t>to </a:t>
            </a:r>
            <a:r>
              <a:rPr sz="2400" spc="-5" dirty="0">
                <a:latin typeface="Gill Sans MT"/>
                <a:cs typeface="Gill Sans MT"/>
              </a:rPr>
              <a:t>reflect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result.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1510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CY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and AC are reset.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1510"/>
              </a:spcBef>
              <a:tabLst>
                <a:tab pos="1822450" algn="l"/>
              </a:tabLst>
            </a:pPr>
            <a:r>
              <a:rPr sz="3375" spc="254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b="1" spc="170" dirty="0">
                <a:latin typeface="Gill Sans MT"/>
                <a:cs typeface="Gill Sans MT"/>
              </a:rPr>
              <a:t>Example:	</a:t>
            </a:r>
            <a:r>
              <a:rPr sz="2400" dirty="0">
                <a:latin typeface="Gill Sans MT"/>
                <a:cs typeface="Gill Sans MT"/>
              </a:rPr>
              <a:t>ORI</a:t>
            </a:r>
            <a:r>
              <a:rPr sz="2400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86H.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762000" y="367284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 txBox="1"/>
          <p:nvPr/>
        </p:nvSpPr>
        <p:spPr>
          <a:xfrm>
            <a:off x="852169" y="3696970"/>
            <a:ext cx="3048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CY</a:t>
            </a:r>
          </a:p>
        </p:txBody>
      </p:sp>
      <p:sp>
        <p:nvSpPr>
          <p:cNvPr id="147" name="object 147"/>
          <p:cNvSpPr/>
          <p:nvPr/>
        </p:nvSpPr>
        <p:spPr>
          <a:xfrm>
            <a:off x="1276350" y="367284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1790700" y="367284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 txBox="1"/>
          <p:nvPr/>
        </p:nvSpPr>
        <p:spPr>
          <a:xfrm>
            <a:off x="1880870" y="3696970"/>
            <a:ext cx="3162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A</a:t>
            </a: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50" name="object 150"/>
          <p:cNvSpPr/>
          <p:nvPr/>
        </p:nvSpPr>
        <p:spPr>
          <a:xfrm>
            <a:off x="2305050" y="367284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/>
          <p:nvPr/>
        </p:nvSpPr>
        <p:spPr>
          <a:xfrm>
            <a:off x="762000" y="43522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 txBox="1"/>
          <p:nvPr/>
        </p:nvSpPr>
        <p:spPr>
          <a:xfrm>
            <a:off x="852169" y="4376420"/>
            <a:ext cx="16573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53" name="object 153"/>
          <p:cNvSpPr/>
          <p:nvPr/>
        </p:nvSpPr>
        <p:spPr>
          <a:xfrm>
            <a:off x="1333500" y="43522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 txBox="1"/>
          <p:nvPr/>
        </p:nvSpPr>
        <p:spPr>
          <a:xfrm>
            <a:off x="1423669" y="4376420"/>
            <a:ext cx="26860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B3</a:t>
            </a:r>
          </a:p>
        </p:txBody>
      </p:sp>
      <p:sp>
        <p:nvSpPr>
          <p:cNvPr id="155" name="object 155"/>
          <p:cNvSpPr txBox="1"/>
          <p:nvPr/>
        </p:nvSpPr>
        <p:spPr>
          <a:xfrm>
            <a:off x="6295390" y="1951990"/>
            <a:ext cx="17684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6" name="object 156"/>
          <p:cNvSpPr txBox="1"/>
          <p:nvPr/>
        </p:nvSpPr>
        <p:spPr>
          <a:xfrm>
            <a:off x="923289" y="1944370"/>
            <a:ext cx="1910714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graphicFrame>
        <p:nvGraphicFramePr>
          <p:cNvPr id="157" name="object 157"/>
          <p:cNvGraphicFramePr>
            <a:graphicFrameLocks noGrp="1"/>
          </p:cNvGraphicFramePr>
          <p:nvPr/>
        </p:nvGraphicFramePr>
        <p:xfrm>
          <a:off x="6324600" y="3663950"/>
          <a:ext cx="2057400" cy="10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03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CY</a:t>
                      </a:r>
                    </a:p>
                  </a:txBody>
                  <a:tcPr marL="0" marR="0" marT="3556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0</a:t>
                      </a:r>
                    </a:p>
                  </a:txBody>
                  <a:tcPr marL="0" marR="0" marT="635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5" dirty="0">
                          <a:latin typeface="Constantia"/>
                          <a:cs typeface="Constantia"/>
                        </a:rPr>
                        <a:t>AC</a:t>
                      </a:r>
                      <a:endParaRPr sz="1200">
                        <a:latin typeface="Constantia"/>
                        <a:cs typeface="Constantia"/>
                      </a:endParaRPr>
                    </a:p>
                    <a:p>
                      <a:pPr marL="59182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0</a:t>
                      </a:r>
                    </a:p>
                  </a:txBody>
                  <a:tcPr marL="0" marR="0" marT="3556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A</a:t>
                      </a:r>
                    </a:p>
                  </a:txBody>
                  <a:tcPr marL="0" marR="0" marT="5397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Constantia"/>
                          <a:cs typeface="Constantia"/>
                        </a:rPr>
                        <a:t>BB</a:t>
                      </a:r>
                    </a:p>
                  </a:txBody>
                  <a:tcPr marL="0" marR="0" marT="5397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8" name="object 158"/>
          <p:cNvSpPr txBox="1"/>
          <p:nvPr/>
        </p:nvSpPr>
        <p:spPr>
          <a:xfrm>
            <a:off x="3354070" y="3693159"/>
            <a:ext cx="267335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ORI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08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A=A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20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DATA(8)</a:t>
            </a:r>
          </a:p>
        </p:txBody>
      </p:sp>
      <p:sp>
        <p:nvSpPr>
          <p:cNvPr id="159" name="object 159"/>
          <p:cNvSpPr txBox="1">
            <a:spLocks noGrp="1"/>
          </p:cNvSpPr>
          <p:nvPr>
            <p:ph type="title"/>
          </p:nvPr>
        </p:nvSpPr>
        <p:spPr>
          <a:xfrm>
            <a:off x="3430270" y="1070609"/>
            <a:ext cx="150558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1011</a:t>
            </a:r>
            <a:r>
              <a:rPr sz="1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0011=B3H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0000</a:t>
            </a:r>
            <a:r>
              <a:rPr sz="1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1000=08H</a:t>
            </a:r>
          </a:p>
        </p:txBody>
      </p:sp>
      <p:sp>
        <p:nvSpPr>
          <p:cNvPr id="160" name="object 160"/>
          <p:cNvSpPr txBox="1"/>
          <p:nvPr/>
        </p:nvSpPr>
        <p:spPr>
          <a:xfrm>
            <a:off x="3430270" y="1893570"/>
            <a:ext cx="151765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1011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1011=BBH</a:t>
            </a:r>
          </a:p>
        </p:txBody>
      </p:sp>
      <p:sp>
        <p:nvSpPr>
          <p:cNvPr id="161" name="object 161"/>
          <p:cNvSpPr/>
          <p:nvPr/>
        </p:nvSpPr>
        <p:spPr>
          <a:xfrm>
            <a:off x="3328670" y="1591310"/>
            <a:ext cx="1731010" cy="267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71500" y="500380"/>
          <a:ext cx="8362950" cy="19583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8820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3952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XRA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8745" marR="1467485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800" dirty="0">
                          <a:latin typeface="Gill Sans MT"/>
                          <a:cs typeface="Gill Sans MT"/>
                        </a:rPr>
                        <a:t>R  M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47320" marR="935355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800" spc="-5" dirty="0">
                          <a:latin typeface="Gill Sans MT"/>
                          <a:cs typeface="Gill Sans MT"/>
                        </a:rPr>
                        <a:t>Logical XOR register 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or  </a:t>
                      </a:r>
                      <a:r>
                        <a:rPr sz="2800" spc="-5" dirty="0">
                          <a:latin typeface="Gill Sans MT"/>
                          <a:cs typeface="Gill Sans MT"/>
                        </a:rPr>
                        <a:t>memory </a:t>
                      </a:r>
                      <a:r>
                        <a:rPr sz="2800" dirty="0"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2800" spc="-7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800" spc="-5" dirty="0">
                          <a:latin typeface="Gill Sans MT"/>
                          <a:cs typeface="Gill Sans MT"/>
                        </a:rPr>
                        <a:t>accumulator</a:t>
                      </a:r>
                      <a:endParaRPr sz="2800">
                        <a:latin typeface="Gill Sans MT"/>
                        <a:cs typeface="Gill Sans MT"/>
                      </a:endParaRP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178809"/>
            <a:ext cx="7838440" cy="3031490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310515" marR="30480" indent="-273050">
              <a:lnSpc>
                <a:spcPct val="80000"/>
              </a:lnSpc>
              <a:spcBef>
                <a:spcPts val="630"/>
              </a:spcBef>
            </a:pPr>
            <a:r>
              <a:rPr sz="3150" spc="540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200" spc="360" dirty="0">
                <a:latin typeface="Gill Sans MT"/>
                <a:cs typeface="Gill Sans MT"/>
              </a:rPr>
              <a:t>The </a:t>
            </a:r>
            <a:r>
              <a:rPr sz="2200" spc="-5" dirty="0">
                <a:latin typeface="Gill Sans MT"/>
                <a:cs typeface="Gill Sans MT"/>
              </a:rPr>
              <a:t>contents </a:t>
            </a:r>
            <a:r>
              <a:rPr sz="2200" dirty="0">
                <a:latin typeface="Gill Sans MT"/>
                <a:cs typeface="Gill Sans MT"/>
              </a:rPr>
              <a:t>of the </a:t>
            </a:r>
            <a:r>
              <a:rPr sz="2200" spc="-5" dirty="0">
                <a:latin typeface="Gill Sans MT"/>
                <a:cs typeface="Gill Sans MT"/>
              </a:rPr>
              <a:t>accumulator are </a:t>
            </a:r>
            <a:r>
              <a:rPr sz="2200" dirty="0">
                <a:latin typeface="Gill Sans MT"/>
                <a:cs typeface="Gill Sans MT"/>
              </a:rPr>
              <a:t>XORed </a:t>
            </a:r>
            <a:r>
              <a:rPr sz="2200" spc="-5" dirty="0">
                <a:latin typeface="Gill Sans MT"/>
                <a:cs typeface="Gill Sans MT"/>
              </a:rPr>
              <a:t>with </a:t>
            </a:r>
            <a:r>
              <a:rPr sz="2200" dirty="0">
                <a:latin typeface="Gill Sans MT"/>
                <a:cs typeface="Gill Sans MT"/>
              </a:rPr>
              <a:t>the </a:t>
            </a:r>
            <a:r>
              <a:rPr sz="2200" spc="-5" dirty="0">
                <a:latin typeface="Gill Sans MT"/>
                <a:cs typeface="Gill Sans MT"/>
              </a:rPr>
              <a:t>contents  </a:t>
            </a:r>
            <a:r>
              <a:rPr sz="2200" spc="-610" dirty="0">
                <a:latin typeface="Gill Sans MT"/>
                <a:cs typeface="Gill Sans MT"/>
              </a:rPr>
              <a:t>of </a:t>
            </a:r>
            <a:r>
              <a:rPr sz="2200" spc="-5" dirty="0">
                <a:latin typeface="Gill Sans MT"/>
                <a:cs typeface="Gill Sans MT"/>
              </a:rPr>
              <a:t>the register or</a:t>
            </a:r>
            <a:r>
              <a:rPr sz="2200" spc="-20" dirty="0">
                <a:latin typeface="Gill Sans MT"/>
                <a:cs typeface="Gill Sans MT"/>
              </a:rPr>
              <a:t> </a:t>
            </a:r>
            <a:r>
              <a:rPr sz="2200" spc="-10" dirty="0">
                <a:latin typeface="Gill Sans MT"/>
                <a:cs typeface="Gill Sans MT"/>
              </a:rPr>
              <a:t>memory.</a:t>
            </a:r>
            <a:endParaRPr sz="22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670"/>
              </a:spcBef>
            </a:pPr>
            <a:r>
              <a:rPr sz="3150" spc="540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200" spc="360" dirty="0">
                <a:latin typeface="Gill Sans MT"/>
                <a:cs typeface="Gill Sans MT"/>
              </a:rPr>
              <a:t>The </a:t>
            </a:r>
            <a:r>
              <a:rPr sz="2200" spc="-10" dirty="0">
                <a:latin typeface="Gill Sans MT"/>
                <a:cs typeface="Gill Sans MT"/>
              </a:rPr>
              <a:t>result </a:t>
            </a:r>
            <a:r>
              <a:rPr sz="2200" spc="-5" dirty="0">
                <a:latin typeface="Gill Sans MT"/>
                <a:cs typeface="Gill Sans MT"/>
              </a:rPr>
              <a:t>is placed in </a:t>
            </a:r>
            <a:r>
              <a:rPr sz="2200" dirty="0">
                <a:latin typeface="Gill Sans MT"/>
                <a:cs typeface="Gill Sans MT"/>
              </a:rPr>
              <a:t>the</a:t>
            </a:r>
            <a:r>
              <a:rPr sz="2200" spc="-36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accumulator.</a:t>
            </a:r>
            <a:endParaRPr sz="2200">
              <a:latin typeface="Gill Sans MT"/>
              <a:cs typeface="Gill Sans MT"/>
            </a:endParaRPr>
          </a:p>
          <a:p>
            <a:pPr marL="310515" marR="57785" indent="-273050">
              <a:lnSpc>
                <a:spcPct val="80000"/>
              </a:lnSpc>
              <a:spcBef>
                <a:spcPts val="1200"/>
              </a:spcBef>
            </a:pPr>
            <a:r>
              <a:rPr sz="3150" spc="719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200" spc="480" dirty="0">
                <a:latin typeface="Gill Sans MT"/>
                <a:cs typeface="Gill Sans MT"/>
              </a:rPr>
              <a:t>If</a:t>
            </a:r>
            <a:r>
              <a:rPr sz="2200" spc="-55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the </a:t>
            </a:r>
            <a:r>
              <a:rPr sz="2200" spc="-5" dirty="0">
                <a:latin typeface="Gill Sans MT"/>
                <a:cs typeface="Gill Sans MT"/>
              </a:rPr>
              <a:t>operand is </a:t>
            </a:r>
            <a:r>
              <a:rPr sz="2200" dirty="0">
                <a:latin typeface="Gill Sans MT"/>
                <a:cs typeface="Gill Sans MT"/>
              </a:rPr>
              <a:t>a </a:t>
            </a:r>
            <a:r>
              <a:rPr sz="2200" spc="-5" dirty="0">
                <a:latin typeface="Gill Sans MT"/>
                <a:cs typeface="Gill Sans MT"/>
              </a:rPr>
              <a:t>memory location, its </a:t>
            </a:r>
            <a:r>
              <a:rPr sz="2200" spc="-10" dirty="0">
                <a:latin typeface="Gill Sans MT"/>
                <a:cs typeface="Gill Sans MT"/>
              </a:rPr>
              <a:t>address </a:t>
            </a:r>
            <a:r>
              <a:rPr sz="2200" spc="-5" dirty="0">
                <a:latin typeface="Gill Sans MT"/>
                <a:cs typeface="Gill Sans MT"/>
              </a:rPr>
              <a:t>is specified </a:t>
            </a:r>
            <a:r>
              <a:rPr sz="2200" dirty="0">
                <a:latin typeface="Gill Sans MT"/>
                <a:cs typeface="Gill Sans MT"/>
              </a:rPr>
              <a:t>by </a:t>
            </a:r>
            <a:r>
              <a:rPr sz="2200" spc="-434" dirty="0">
                <a:latin typeface="Gill Sans MT"/>
                <a:cs typeface="Gill Sans MT"/>
              </a:rPr>
              <a:t>the  </a:t>
            </a:r>
            <a:r>
              <a:rPr sz="2200" spc="-5" dirty="0">
                <a:latin typeface="Gill Sans MT"/>
                <a:cs typeface="Gill Sans MT"/>
              </a:rPr>
              <a:t>contents of </a:t>
            </a:r>
            <a:r>
              <a:rPr sz="2200" spc="-10" dirty="0">
                <a:latin typeface="Gill Sans MT"/>
                <a:cs typeface="Gill Sans MT"/>
              </a:rPr>
              <a:t>H-L</a:t>
            </a:r>
            <a:r>
              <a:rPr sz="2200" spc="-5" dirty="0">
                <a:latin typeface="Gill Sans MT"/>
                <a:cs typeface="Gill Sans MT"/>
              </a:rPr>
              <a:t> pair.</a:t>
            </a:r>
            <a:endParaRPr sz="22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670"/>
              </a:spcBef>
            </a:pPr>
            <a:r>
              <a:rPr sz="3150" spc="719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200" spc="480" dirty="0">
                <a:latin typeface="Gill Sans MT"/>
                <a:cs typeface="Gill Sans MT"/>
              </a:rPr>
              <a:t>S,</a:t>
            </a:r>
            <a:r>
              <a:rPr sz="2200" spc="-10" dirty="0">
                <a:latin typeface="Gill Sans MT"/>
                <a:cs typeface="Gill Sans MT"/>
              </a:rPr>
              <a:t> Z, </a:t>
            </a:r>
            <a:r>
              <a:rPr sz="2200" dirty="0">
                <a:latin typeface="Gill Sans MT"/>
                <a:cs typeface="Gill Sans MT"/>
              </a:rPr>
              <a:t>P </a:t>
            </a:r>
            <a:r>
              <a:rPr sz="2200" spc="-10" dirty="0">
                <a:latin typeface="Gill Sans MT"/>
                <a:cs typeface="Gill Sans MT"/>
              </a:rPr>
              <a:t>are </a:t>
            </a:r>
            <a:r>
              <a:rPr sz="2200" spc="-5" dirty="0">
                <a:latin typeface="Gill Sans MT"/>
                <a:cs typeface="Gill Sans MT"/>
              </a:rPr>
              <a:t>modified to reflect the result of </a:t>
            </a:r>
            <a:r>
              <a:rPr sz="2200" dirty="0">
                <a:latin typeface="Gill Sans MT"/>
                <a:cs typeface="Gill Sans MT"/>
              </a:rPr>
              <a:t>the </a:t>
            </a:r>
            <a:r>
              <a:rPr sz="2200" spc="-5" dirty="0">
                <a:latin typeface="Gill Sans MT"/>
                <a:cs typeface="Gill Sans MT"/>
              </a:rPr>
              <a:t>operation.</a:t>
            </a:r>
            <a:endParaRPr sz="22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660"/>
              </a:spcBef>
            </a:pPr>
            <a:r>
              <a:rPr sz="3150" spc="719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200" spc="480" dirty="0">
                <a:latin typeface="Gill Sans MT"/>
                <a:cs typeface="Gill Sans MT"/>
              </a:rPr>
              <a:t>CY</a:t>
            </a:r>
            <a:r>
              <a:rPr sz="2200" spc="-15" dirty="0">
                <a:latin typeface="Gill Sans MT"/>
                <a:cs typeface="Gill Sans MT"/>
              </a:rPr>
              <a:t> </a:t>
            </a:r>
            <a:r>
              <a:rPr sz="2200" spc="-5" dirty="0">
                <a:latin typeface="Gill Sans MT"/>
                <a:cs typeface="Gill Sans MT"/>
              </a:rPr>
              <a:t>and AC are reset.</a:t>
            </a:r>
            <a:endParaRPr sz="22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940"/>
              </a:spcBef>
            </a:pPr>
            <a:r>
              <a:rPr sz="3150" spc="232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200" b="1" spc="155" dirty="0">
                <a:latin typeface="Gill Sans MT"/>
                <a:cs typeface="Gill Sans MT"/>
              </a:rPr>
              <a:t>Example: </a:t>
            </a:r>
            <a:r>
              <a:rPr sz="2200" dirty="0">
                <a:latin typeface="Gill Sans MT"/>
                <a:cs typeface="Gill Sans MT"/>
              </a:rPr>
              <a:t>XRA B </a:t>
            </a:r>
            <a:r>
              <a:rPr sz="2200" spc="-5" dirty="0">
                <a:latin typeface="Gill Sans MT"/>
                <a:cs typeface="Gill Sans MT"/>
              </a:rPr>
              <a:t>or </a:t>
            </a:r>
            <a:r>
              <a:rPr sz="2200" dirty="0">
                <a:latin typeface="Gill Sans MT"/>
                <a:cs typeface="Gill Sans MT"/>
              </a:rPr>
              <a:t>XRA</a:t>
            </a:r>
            <a:r>
              <a:rPr sz="2200" spc="-190" dirty="0">
                <a:latin typeface="Gill Sans MT"/>
                <a:cs typeface="Gill Sans MT"/>
              </a:rPr>
              <a:t> </a:t>
            </a:r>
            <a:r>
              <a:rPr sz="2200" dirty="0">
                <a:latin typeface="Gill Sans MT"/>
                <a:cs typeface="Gill Sans MT"/>
              </a:rPr>
              <a:t>M.</a:t>
            </a:r>
            <a:endParaRPr sz="2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graphicFrame>
        <p:nvGraphicFramePr>
          <p:cNvPr id="145" name="object 145"/>
          <p:cNvGraphicFramePr>
            <a:graphicFrameLocks noGrp="1"/>
          </p:cNvGraphicFramePr>
          <p:nvPr/>
        </p:nvGraphicFramePr>
        <p:xfrm>
          <a:off x="762000" y="1447800"/>
          <a:ext cx="2667000" cy="208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6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1423035" algn="l"/>
                        </a:tabLst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A	F</a:t>
                      </a:r>
                    </a:p>
                  </a:txBody>
                  <a:tcPr marL="0" marR="0" marT="21590" marB="0">
                    <a:solidFill>
                      <a:srgbClr val="3790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B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C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1423035" algn="l"/>
                        </a:tabLst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D	E</a:t>
                      </a:r>
                    </a:p>
                  </a:txBody>
                  <a:tcPr marL="0" marR="0" marT="21590" marB="0">
                    <a:solidFill>
                      <a:srgbClr val="E7E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1423035" algn="l"/>
                        </a:tabLst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H	L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46" name="object 146"/>
          <p:cNvGraphicFramePr>
            <a:graphicFrameLocks noGrp="1"/>
          </p:cNvGraphicFramePr>
          <p:nvPr/>
        </p:nvGraphicFramePr>
        <p:xfrm>
          <a:off x="5943600" y="1371600"/>
          <a:ext cx="2700020" cy="2082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4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769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7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0700">
                <a:tc grid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1440815" algn="l"/>
                        </a:tabLst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A	F</a:t>
                      </a:r>
                    </a:p>
                  </a:txBody>
                  <a:tcPr marL="0" marR="0" marT="21590" marB="0">
                    <a:solidFill>
                      <a:srgbClr val="3790A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07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B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60</a:t>
                      </a:r>
                    </a:p>
                  </a:txBody>
                  <a:tcPr marL="0" marR="0" marT="2159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C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0700">
                <a:tc grid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1440815" algn="l"/>
                        </a:tabLst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D	E</a:t>
                      </a:r>
                    </a:p>
                  </a:txBody>
                  <a:tcPr marL="0" marR="0" marT="21590" marB="0">
                    <a:solidFill>
                      <a:srgbClr val="E7EDF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0700">
                <a:tc gridSpan="3"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  <a:tabLst>
                          <a:tab pos="1440815" algn="l"/>
                        </a:tabLst>
                      </a:pPr>
                      <a:r>
                        <a:rPr sz="1800" b="1" dirty="0">
                          <a:latin typeface="Gill Sans MT"/>
                          <a:cs typeface="Gill Sans MT"/>
                        </a:rPr>
                        <a:t>H	L</a:t>
                      </a:r>
                    </a:p>
                  </a:txBody>
                  <a:tcPr marL="0" marR="0" marT="21590" marB="0">
                    <a:solidFill>
                      <a:srgbClr val="CDDBE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7" name="object 147"/>
          <p:cNvSpPr txBox="1"/>
          <p:nvPr/>
        </p:nvSpPr>
        <p:spPr>
          <a:xfrm>
            <a:off x="6144259" y="720090"/>
            <a:ext cx="17684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8" name="object 148"/>
          <p:cNvSpPr txBox="1">
            <a:spLocks noGrp="1"/>
          </p:cNvSpPr>
          <p:nvPr>
            <p:ph type="title"/>
          </p:nvPr>
        </p:nvSpPr>
        <p:spPr>
          <a:xfrm>
            <a:off x="1049019" y="720090"/>
            <a:ext cx="1910714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49" name="object 149"/>
          <p:cNvSpPr txBox="1"/>
          <p:nvPr/>
        </p:nvSpPr>
        <p:spPr>
          <a:xfrm>
            <a:off x="3613150" y="1939290"/>
            <a:ext cx="169418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MVI</a:t>
            </a:r>
            <a:r>
              <a:rPr sz="20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B,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60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50" name="object 150"/>
          <p:cNvSpPr/>
          <p:nvPr/>
        </p:nvSpPr>
        <p:spPr>
          <a:xfrm>
            <a:off x="1957070" y="4572000"/>
            <a:ext cx="685800" cy="635000"/>
          </a:xfrm>
          <a:custGeom>
            <a:avLst/>
            <a:gdLst/>
            <a:ahLst/>
            <a:cxnLst/>
            <a:rect l="l" t="t" r="r" b="b"/>
            <a:pathLst>
              <a:path w="685800" h="635000">
                <a:moveTo>
                  <a:pt x="0" y="0"/>
                </a:moveTo>
                <a:lnTo>
                  <a:pt x="685800" y="0"/>
                </a:lnTo>
                <a:lnTo>
                  <a:pt x="685800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/>
          <p:nvPr/>
        </p:nvSpPr>
        <p:spPr>
          <a:xfrm>
            <a:off x="1957070" y="5207000"/>
            <a:ext cx="685800" cy="635000"/>
          </a:xfrm>
          <a:custGeom>
            <a:avLst/>
            <a:gdLst/>
            <a:ahLst/>
            <a:cxnLst/>
            <a:rect l="l" t="t" r="r" b="b"/>
            <a:pathLst>
              <a:path w="685800" h="635000">
                <a:moveTo>
                  <a:pt x="0" y="0"/>
                </a:moveTo>
                <a:lnTo>
                  <a:pt x="685800" y="0"/>
                </a:lnTo>
                <a:lnTo>
                  <a:pt x="685800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/>
          <p:nvPr/>
        </p:nvSpPr>
        <p:spPr>
          <a:xfrm>
            <a:off x="1957070" y="5842000"/>
            <a:ext cx="685800" cy="635000"/>
          </a:xfrm>
          <a:custGeom>
            <a:avLst/>
            <a:gdLst/>
            <a:ahLst/>
            <a:cxnLst/>
            <a:rect l="l" t="t" r="r" b="b"/>
            <a:pathLst>
              <a:path w="685800" h="635000">
                <a:moveTo>
                  <a:pt x="0" y="0"/>
                </a:moveTo>
                <a:lnTo>
                  <a:pt x="685800" y="0"/>
                </a:lnTo>
                <a:lnTo>
                  <a:pt x="685800" y="635000"/>
                </a:lnTo>
                <a:lnTo>
                  <a:pt x="0" y="63500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3" name="object 153"/>
          <p:cNvSpPr/>
          <p:nvPr/>
        </p:nvSpPr>
        <p:spPr>
          <a:xfrm>
            <a:off x="6958330" y="4495800"/>
            <a:ext cx="685800" cy="660400"/>
          </a:xfrm>
          <a:custGeom>
            <a:avLst/>
            <a:gdLst/>
            <a:ahLst/>
            <a:cxnLst/>
            <a:rect l="l" t="t" r="r" b="b"/>
            <a:pathLst>
              <a:path w="685800" h="660400">
                <a:moveTo>
                  <a:pt x="0" y="0"/>
                </a:moveTo>
                <a:lnTo>
                  <a:pt x="685800" y="0"/>
                </a:lnTo>
                <a:lnTo>
                  <a:pt x="6858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3790A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/>
          <p:nvPr/>
        </p:nvSpPr>
        <p:spPr>
          <a:xfrm>
            <a:off x="6958330" y="5156200"/>
            <a:ext cx="685800" cy="660400"/>
          </a:xfrm>
          <a:custGeom>
            <a:avLst/>
            <a:gdLst/>
            <a:ahLst/>
            <a:cxnLst/>
            <a:rect l="l" t="t" r="r" b="b"/>
            <a:pathLst>
              <a:path w="685800" h="660400">
                <a:moveTo>
                  <a:pt x="0" y="0"/>
                </a:moveTo>
                <a:lnTo>
                  <a:pt x="685800" y="0"/>
                </a:lnTo>
                <a:lnTo>
                  <a:pt x="6858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5" name="object 155"/>
          <p:cNvSpPr txBox="1"/>
          <p:nvPr/>
        </p:nvSpPr>
        <p:spPr>
          <a:xfrm>
            <a:off x="6958330" y="5162550"/>
            <a:ext cx="68580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latin typeface="Gill Sans MT"/>
                <a:cs typeface="Gill Sans MT"/>
              </a:rPr>
              <a:t>40</a:t>
            </a:r>
          </a:p>
        </p:txBody>
      </p:sp>
      <p:sp>
        <p:nvSpPr>
          <p:cNvPr id="156" name="object 156"/>
          <p:cNvSpPr/>
          <p:nvPr/>
        </p:nvSpPr>
        <p:spPr>
          <a:xfrm>
            <a:off x="6958330" y="5816600"/>
            <a:ext cx="685800" cy="660400"/>
          </a:xfrm>
          <a:custGeom>
            <a:avLst/>
            <a:gdLst/>
            <a:ahLst/>
            <a:cxnLst/>
            <a:rect l="l" t="t" r="r" b="b"/>
            <a:pathLst>
              <a:path w="685800" h="660400">
                <a:moveTo>
                  <a:pt x="0" y="0"/>
                </a:moveTo>
                <a:lnTo>
                  <a:pt x="685800" y="0"/>
                </a:lnTo>
                <a:lnTo>
                  <a:pt x="685800" y="660400"/>
                </a:lnTo>
                <a:lnTo>
                  <a:pt x="0" y="660400"/>
                </a:lnTo>
                <a:lnTo>
                  <a:pt x="0" y="0"/>
                </a:lnTo>
                <a:close/>
              </a:path>
            </a:pathLst>
          </a:custGeom>
          <a:solidFill>
            <a:srgbClr val="E7EDF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 txBox="1"/>
          <p:nvPr/>
        </p:nvSpPr>
        <p:spPr>
          <a:xfrm>
            <a:off x="181610" y="5248909"/>
            <a:ext cx="147828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=2050</a:t>
            </a:r>
          </a:p>
        </p:txBody>
      </p:sp>
      <p:sp>
        <p:nvSpPr>
          <p:cNvPr id="158" name="object 158"/>
          <p:cNvSpPr txBox="1"/>
          <p:nvPr/>
        </p:nvSpPr>
        <p:spPr>
          <a:xfrm>
            <a:off x="715009" y="6054090"/>
            <a:ext cx="6330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051H</a:t>
            </a:r>
          </a:p>
        </p:txBody>
      </p:sp>
      <p:sp>
        <p:nvSpPr>
          <p:cNvPr id="159" name="object 159"/>
          <p:cNvSpPr txBox="1"/>
          <p:nvPr/>
        </p:nvSpPr>
        <p:spPr>
          <a:xfrm>
            <a:off x="791209" y="4757420"/>
            <a:ext cx="6223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200" b="1" spc="5" dirty="0">
                <a:solidFill>
                  <a:srgbClr val="FFFFFF"/>
                </a:solidFill>
                <a:latin typeface="Calibri"/>
                <a:cs typeface="Calibri"/>
              </a:rPr>
              <a:t>4</a:t>
            </a:r>
            <a:r>
              <a:rPr sz="1200" b="1" spc="-10" dirty="0">
                <a:solidFill>
                  <a:srgbClr val="FFFFFF"/>
                </a:solidFill>
                <a:latin typeface="Calibri"/>
                <a:cs typeface="Calibri"/>
              </a:rPr>
              <a:t>F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60" name="object 160"/>
          <p:cNvSpPr txBox="1"/>
          <p:nvPr/>
        </p:nvSpPr>
        <p:spPr>
          <a:xfrm>
            <a:off x="5792470" y="4682490"/>
            <a:ext cx="47752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204F</a:t>
            </a:r>
          </a:p>
        </p:txBody>
      </p:sp>
      <p:sp>
        <p:nvSpPr>
          <p:cNvPr id="161" name="object 161"/>
          <p:cNvSpPr txBox="1"/>
          <p:nvPr/>
        </p:nvSpPr>
        <p:spPr>
          <a:xfrm>
            <a:off x="5792470" y="6054090"/>
            <a:ext cx="56832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2051</a:t>
            </a:r>
            <a:r>
              <a:rPr sz="7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62" name="object 162"/>
          <p:cNvSpPr txBox="1"/>
          <p:nvPr/>
        </p:nvSpPr>
        <p:spPr>
          <a:xfrm>
            <a:off x="3087370" y="5454650"/>
            <a:ext cx="181991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MVI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M,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40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63" name="object 163"/>
          <p:cNvSpPr txBox="1"/>
          <p:nvPr/>
        </p:nvSpPr>
        <p:spPr>
          <a:xfrm>
            <a:off x="1075689" y="3854450"/>
            <a:ext cx="1910714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64" name="object 164"/>
          <p:cNvSpPr txBox="1"/>
          <p:nvPr/>
        </p:nvSpPr>
        <p:spPr>
          <a:xfrm>
            <a:off x="6257290" y="3854450"/>
            <a:ext cx="17684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65" name="object 165"/>
          <p:cNvSpPr txBox="1"/>
          <p:nvPr/>
        </p:nvSpPr>
        <p:spPr>
          <a:xfrm>
            <a:off x="5220970" y="5177790"/>
            <a:ext cx="147828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HL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=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2050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914400" y="3835400"/>
            <a:ext cx="571500" cy="5080"/>
          </a:xfrm>
          <a:custGeom>
            <a:avLst/>
            <a:gdLst/>
            <a:ahLst/>
            <a:cxnLst/>
            <a:rect l="l" t="t" r="r" b="b"/>
            <a:pathLst>
              <a:path w="571500" h="5079">
                <a:moveTo>
                  <a:pt x="0" y="5080"/>
                </a:moveTo>
                <a:lnTo>
                  <a:pt x="571500" y="5080"/>
                </a:lnTo>
                <a:lnTo>
                  <a:pt x="571500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 txBox="1"/>
          <p:nvPr/>
        </p:nvSpPr>
        <p:spPr>
          <a:xfrm>
            <a:off x="1004569" y="3927886"/>
            <a:ext cx="15113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47" name="object 147"/>
          <p:cNvSpPr/>
          <p:nvPr/>
        </p:nvSpPr>
        <p:spPr>
          <a:xfrm>
            <a:off x="1485900" y="3835400"/>
            <a:ext cx="571500" cy="5080"/>
          </a:xfrm>
          <a:custGeom>
            <a:avLst/>
            <a:gdLst/>
            <a:ahLst/>
            <a:cxnLst/>
            <a:rect l="l" t="t" r="r" b="b"/>
            <a:pathLst>
              <a:path w="571500" h="5079">
                <a:moveTo>
                  <a:pt x="0" y="5080"/>
                </a:moveTo>
                <a:lnTo>
                  <a:pt x="571500" y="5080"/>
                </a:lnTo>
                <a:lnTo>
                  <a:pt x="571500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 txBox="1"/>
          <p:nvPr/>
        </p:nvSpPr>
        <p:spPr>
          <a:xfrm>
            <a:off x="1576069" y="3927886"/>
            <a:ext cx="21590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10</a:t>
            </a:r>
          </a:p>
        </p:txBody>
      </p:sp>
      <p:sp>
        <p:nvSpPr>
          <p:cNvPr id="149" name="object 149"/>
          <p:cNvSpPr/>
          <p:nvPr/>
        </p:nvSpPr>
        <p:spPr>
          <a:xfrm>
            <a:off x="2057400" y="3835400"/>
            <a:ext cx="571500" cy="5080"/>
          </a:xfrm>
          <a:custGeom>
            <a:avLst/>
            <a:gdLst/>
            <a:ahLst/>
            <a:cxnLst/>
            <a:rect l="l" t="t" r="r" b="b"/>
            <a:pathLst>
              <a:path w="571500" h="5079">
                <a:moveTo>
                  <a:pt x="0" y="5080"/>
                </a:moveTo>
                <a:lnTo>
                  <a:pt x="571500" y="5080"/>
                </a:lnTo>
                <a:lnTo>
                  <a:pt x="571500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0" name="object 150"/>
          <p:cNvSpPr txBox="1"/>
          <p:nvPr/>
        </p:nvSpPr>
        <p:spPr>
          <a:xfrm>
            <a:off x="2147570" y="3927886"/>
            <a:ext cx="15113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51" name="object 151"/>
          <p:cNvSpPr/>
          <p:nvPr/>
        </p:nvSpPr>
        <p:spPr>
          <a:xfrm>
            <a:off x="2628900" y="3835400"/>
            <a:ext cx="571500" cy="5080"/>
          </a:xfrm>
          <a:custGeom>
            <a:avLst/>
            <a:gdLst/>
            <a:ahLst/>
            <a:cxnLst/>
            <a:rect l="l" t="t" r="r" b="b"/>
            <a:pathLst>
              <a:path w="571500" h="5079">
                <a:moveTo>
                  <a:pt x="0" y="5080"/>
                </a:moveTo>
                <a:lnTo>
                  <a:pt x="571500" y="5080"/>
                </a:lnTo>
                <a:lnTo>
                  <a:pt x="571500" y="0"/>
                </a:lnTo>
                <a:lnTo>
                  <a:pt x="0" y="0"/>
                </a:lnTo>
                <a:lnTo>
                  <a:pt x="0" y="508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 txBox="1"/>
          <p:nvPr/>
        </p:nvSpPr>
        <p:spPr>
          <a:xfrm>
            <a:off x="1004569" y="4299996"/>
            <a:ext cx="18097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53" name="object 153"/>
          <p:cNvSpPr txBox="1"/>
          <p:nvPr/>
        </p:nvSpPr>
        <p:spPr>
          <a:xfrm>
            <a:off x="2147570" y="4299996"/>
            <a:ext cx="13779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54" name="object 154"/>
          <p:cNvSpPr txBox="1"/>
          <p:nvPr/>
        </p:nvSpPr>
        <p:spPr>
          <a:xfrm>
            <a:off x="1004569" y="4669566"/>
            <a:ext cx="18923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55" name="object 155"/>
          <p:cNvSpPr txBox="1"/>
          <p:nvPr/>
        </p:nvSpPr>
        <p:spPr>
          <a:xfrm>
            <a:off x="2147570" y="4669566"/>
            <a:ext cx="13208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156" name="object 156"/>
          <p:cNvSpPr/>
          <p:nvPr/>
        </p:nvSpPr>
        <p:spPr>
          <a:xfrm>
            <a:off x="914400" y="3423920"/>
            <a:ext cx="571500" cy="5080"/>
          </a:xfrm>
          <a:custGeom>
            <a:avLst/>
            <a:gdLst/>
            <a:ahLst/>
            <a:cxnLst/>
            <a:rect l="l" t="t" r="r" b="b"/>
            <a:pathLst>
              <a:path w="571500" h="5079">
                <a:moveTo>
                  <a:pt x="0" y="5079"/>
                </a:moveTo>
                <a:lnTo>
                  <a:pt x="571500" y="5079"/>
                </a:lnTo>
                <a:lnTo>
                  <a:pt x="571500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7" name="object 157"/>
          <p:cNvSpPr txBox="1"/>
          <p:nvPr/>
        </p:nvSpPr>
        <p:spPr>
          <a:xfrm>
            <a:off x="1004569" y="3517676"/>
            <a:ext cx="15303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58" name="object 158"/>
          <p:cNvSpPr/>
          <p:nvPr/>
        </p:nvSpPr>
        <p:spPr>
          <a:xfrm>
            <a:off x="1485900" y="3423920"/>
            <a:ext cx="571500" cy="5080"/>
          </a:xfrm>
          <a:custGeom>
            <a:avLst/>
            <a:gdLst/>
            <a:ahLst/>
            <a:cxnLst/>
            <a:rect l="l" t="t" r="r" b="b"/>
            <a:pathLst>
              <a:path w="571500" h="5079">
                <a:moveTo>
                  <a:pt x="0" y="5079"/>
                </a:moveTo>
                <a:lnTo>
                  <a:pt x="571500" y="5079"/>
                </a:lnTo>
                <a:lnTo>
                  <a:pt x="571500" y="0"/>
                </a:lnTo>
                <a:lnTo>
                  <a:pt x="0" y="0"/>
                </a:lnTo>
                <a:lnTo>
                  <a:pt x="0" y="5079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/>
          <p:nvPr/>
        </p:nvSpPr>
        <p:spPr>
          <a:xfrm>
            <a:off x="6096000" y="38354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0" name="object 160"/>
          <p:cNvSpPr txBox="1"/>
          <p:nvPr/>
        </p:nvSpPr>
        <p:spPr>
          <a:xfrm>
            <a:off x="6186170" y="3858259"/>
            <a:ext cx="1638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61" name="object 161"/>
          <p:cNvSpPr/>
          <p:nvPr/>
        </p:nvSpPr>
        <p:spPr>
          <a:xfrm>
            <a:off x="6667500" y="38354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2" name="object 162"/>
          <p:cNvSpPr/>
          <p:nvPr/>
        </p:nvSpPr>
        <p:spPr>
          <a:xfrm>
            <a:off x="7239000" y="38354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3" name="object 163"/>
          <p:cNvSpPr txBox="1"/>
          <p:nvPr/>
        </p:nvSpPr>
        <p:spPr>
          <a:xfrm>
            <a:off x="7329169" y="3858259"/>
            <a:ext cx="1638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64" name="object 164"/>
          <p:cNvSpPr/>
          <p:nvPr/>
        </p:nvSpPr>
        <p:spPr>
          <a:xfrm>
            <a:off x="7810500" y="38354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5" name="object 165"/>
          <p:cNvSpPr txBox="1"/>
          <p:nvPr/>
        </p:nvSpPr>
        <p:spPr>
          <a:xfrm>
            <a:off x="7900669" y="3858259"/>
            <a:ext cx="3048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Constantia"/>
                <a:cs typeface="Constantia"/>
              </a:rPr>
              <a:t>2</a:t>
            </a:r>
            <a:r>
              <a:rPr sz="12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66" name="object 166"/>
          <p:cNvSpPr/>
          <p:nvPr/>
        </p:nvSpPr>
        <p:spPr>
          <a:xfrm>
            <a:off x="6096000" y="420750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7" name="object 167"/>
          <p:cNvSpPr txBox="1"/>
          <p:nvPr/>
        </p:nvSpPr>
        <p:spPr>
          <a:xfrm>
            <a:off x="6186170" y="4230370"/>
            <a:ext cx="1936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68" name="object 168"/>
          <p:cNvSpPr/>
          <p:nvPr/>
        </p:nvSpPr>
        <p:spPr>
          <a:xfrm>
            <a:off x="6667500" y="420750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9" name="object 169"/>
          <p:cNvSpPr/>
          <p:nvPr/>
        </p:nvSpPr>
        <p:spPr>
          <a:xfrm>
            <a:off x="7239000" y="420750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0" name="object 170"/>
          <p:cNvSpPr txBox="1"/>
          <p:nvPr/>
        </p:nvSpPr>
        <p:spPr>
          <a:xfrm>
            <a:off x="7329169" y="4230370"/>
            <a:ext cx="1504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71" name="object 171"/>
          <p:cNvSpPr/>
          <p:nvPr/>
        </p:nvSpPr>
        <p:spPr>
          <a:xfrm>
            <a:off x="7810500" y="4207509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2" name="object 172"/>
          <p:cNvSpPr/>
          <p:nvPr/>
        </p:nvSpPr>
        <p:spPr>
          <a:xfrm>
            <a:off x="6096000" y="45770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3" name="object 173"/>
          <p:cNvSpPr txBox="1"/>
          <p:nvPr/>
        </p:nvSpPr>
        <p:spPr>
          <a:xfrm>
            <a:off x="6186170" y="4599940"/>
            <a:ext cx="2019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74" name="object 174"/>
          <p:cNvSpPr/>
          <p:nvPr/>
        </p:nvSpPr>
        <p:spPr>
          <a:xfrm>
            <a:off x="6667500" y="45770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5" name="object 175"/>
          <p:cNvSpPr/>
          <p:nvPr/>
        </p:nvSpPr>
        <p:spPr>
          <a:xfrm>
            <a:off x="7239000" y="45770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6" name="object 176"/>
          <p:cNvSpPr txBox="1"/>
          <p:nvPr/>
        </p:nvSpPr>
        <p:spPr>
          <a:xfrm>
            <a:off x="7329169" y="4599940"/>
            <a:ext cx="1447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177" name="object 177"/>
          <p:cNvSpPr/>
          <p:nvPr/>
        </p:nvSpPr>
        <p:spPr>
          <a:xfrm>
            <a:off x="7810500" y="45770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8" name="object 178"/>
          <p:cNvSpPr/>
          <p:nvPr/>
        </p:nvSpPr>
        <p:spPr>
          <a:xfrm>
            <a:off x="6096000" y="34239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9" name="object 179"/>
          <p:cNvSpPr txBox="1"/>
          <p:nvPr/>
        </p:nvSpPr>
        <p:spPr>
          <a:xfrm>
            <a:off x="6186170" y="3448050"/>
            <a:ext cx="16573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80" name="object 180"/>
          <p:cNvSpPr/>
          <p:nvPr/>
        </p:nvSpPr>
        <p:spPr>
          <a:xfrm>
            <a:off x="6667500" y="342392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09"/>
                </a:lnTo>
                <a:lnTo>
                  <a:pt x="0" y="37210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1" name="object 181"/>
          <p:cNvSpPr txBox="1"/>
          <p:nvPr/>
        </p:nvSpPr>
        <p:spPr>
          <a:xfrm>
            <a:off x="6757669" y="3448050"/>
            <a:ext cx="24257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8</a:t>
            </a:r>
            <a:r>
              <a:rPr sz="1200" b="1" dirty="0">
                <a:latin typeface="Constantia"/>
                <a:cs typeface="Constantia"/>
              </a:rPr>
              <a:t>7</a:t>
            </a:r>
          </a:p>
        </p:txBody>
      </p:sp>
      <p:sp>
        <p:nvSpPr>
          <p:cNvPr id="182" name="object 182"/>
          <p:cNvSpPr txBox="1"/>
          <p:nvPr/>
        </p:nvSpPr>
        <p:spPr>
          <a:xfrm>
            <a:off x="6168390" y="1337309"/>
            <a:ext cx="235394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83" name="object 183"/>
          <p:cNvSpPr txBox="1"/>
          <p:nvPr/>
        </p:nvSpPr>
        <p:spPr>
          <a:xfrm>
            <a:off x="3658870" y="3910329"/>
            <a:ext cx="1887855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XRA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A=A xor</a:t>
            </a:r>
            <a:r>
              <a:rPr sz="2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R</a:t>
            </a:r>
          </a:p>
        </p:txBody>
      </p:sp>
      <p:sp>
        <p:nvSpPr>
          <p:cNvPr id="184" name="object 184"/>
          <p:cNvSpPr/>
          <p:nvPr/>
        </p:nvSpPr>
        <p:spPr>
          <a:xfrm>
            <a:off x="914400" y="38404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5" name="object 185"/>
          <p:cNvSpPr txBox="1"/>
          <p:nvPr/>
        </p:nvSpPr>
        <p:spPr>
          <a:xfrm>
            <a:off x="1004569" y="3863340"/>
            <a:ext cx="1638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86" name="object 186"/>
          <p:cNvSpPr/>
          <p:nvPr/>
        </p:nvSpPr>
        <p:spPr>
          <a:xfrm>
            <a:off x="1485900" y="38404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7" name="object 187"/>
          <p:cNvSpPr/>
          <p:nvPr/>
        </p:nvSpPr>
        <p:spPr>
          <a:xfrm>
            <a:off x="2057400" y="38404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8" name="object 188"/>
          <p:cNvSpPr txBox="1"/>
          <p:nvPr/>
        </p:nvSpPr>
        <p:spPr>
          <a:xfrm>
            <a:off x="2147570" y="3863340"/>
            <a:ext cx="1638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89" name="object 189"/>
          <p:cNvSpPr/>
          <p:nvPr/>
        </p:nvSpPr>
        <p:spPr>
          <a:xfrm>
            <a:off x="2628900" y="38404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0" name="object 190"/>
          <p:cNvSpPr txBox="1"/>
          <p:nvPr/>
        </p:nvSpPr>
        <p:spPr>
          <a:xfrm>
            <a:off x="2719070" y="3863340"/>
            <a:ext cx="3048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5" dirty="0">
                <a:latin typeface="Constantia"/>
                <a:cs typeface="Constantia"/>
              </a:rPr>
              <a:t>2</a:t>
            </a:r>
            <a:r>
              <a:rPr sz="12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91" name="object 191"/>
          <p:cNvSpPr/>
          <p:nvPr/>
        </p:nvSpPr>
        <p:spPr>
          <a:xfrm>
            <a:off x="914400" y="42113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2" name="object 192"/>
          <p:cNvSpPr txBox="1"/>
          <p:nvPr/>
        </p:nvSpPr>
        <p:spPr>
          <a:xfrm>
            <a:off x="1004569" y="4235450"/>
            <a:ext cx="1936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93" name="object 193"/>
          <p:cNvSpPr/>
          <p:nvPr/>
        </p:nvSpPr>
        <p:spPr>
          <a:xfrm>
            <a:off x="1485900" y="42113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4" name="object 194"/>
          <p:cNvSpPr/>
          <p:nvPr/>
        </p:nvSpPr>
        <p:spPr>
          <a:xfrm>
            <a:off x="2057400" y="42113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5" name="object 195"/>
          <p:cNvSpPr txBox="1"/>
          <p:nvPr/>
        </p:nvSpPr>
        <p:spPr>
          <a:xfrm>
            <a:off x="2147570" y="4235450"/>
            <a:ext cx="1504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96" name="object 196"/>
          <p:cNvSpPr/>
          <p:nvPr/>
        </p:nvSpPr>
        <p:spPr>
          <a:xfrm>
            <a:off x="2628900" y="4211320"/>
            <a:ext cx="571500" cy="369570"/>
          </a:xfrm>
          <a:custGeom>
            <a:avLst/>
            <a:gdLst/>
            <a:ahLst/>
            <a:cxnLst/>
            <a:rect l="l" t="t" r="r" b="b"/>
            <a:pathLst>
              <a:path w="571500" h="369570">
                <a:moveTo>
                  <a:pt x="0" y="0"/>
                </a:moveTo>
                <a:lnTo>
                  <a:pt x="571500" y="0"/>
                </a:lnTo>
                <a:lnTo>
                  <a:pt x="571500" y="369569"/>
                </a:lnTo>
                <a:lnTo>
                  <a:pt x="0" y="369569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7" name="object 197"/>
          <p:cNvSpPr/>
          <p:nvPr/>
        </p:nvSpPr>
        <p:spPr>
          <a:xfrm>
            <a:off x="914400" y="45808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8" name="object 198"/>
          <p:cNvSpPr txBox="1"/>
          <p:nvPr/>
        </p:nvSpPr>
        <p:spPr>
          <a:xfrm>
            <a:off x="1004569" y="4605020"/>
            <a:ext cx="2019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99" name="object 199"/>
          <p:cNvSpPr/>
          <p:nvPr/>
        </p:nvSpPr>
        <p:spPr>
          <a:xfrm>
            <a:off x="1485900" y="45808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0" name="object 200"/>
          <p:cNvSpPr/>
          <p:nvPr/>
        </p:nvSpPr>
        <p:spPr>
          <a:xfrm>
            <a:off x="2057400" y="45808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1" name="object 201"/>
          <p:cNvSpPr txBox="1"/>
          <p:nvPr/>
        </p:nvSpPr>
        <p:spPr>
          <a:xfrm>
            <a:off x="2147570" y="4605020"/>
            <a:ext cx="1447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202" name="object 202"/>
          <p:cNvSpPr/>
          <p:nvPr/>
        </p:nvSpPr>
        <p:spPr>
          <a:xfrm>
            <a:off x="2628900" y="45808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3" name="object 203"/>
          <p:cNvSpPr/>
          <p:nvPr/>
        </p:nvSpPr>
        <p:spPr>
          <a:xfrm>
            <a:off x="914400" y="34290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4" name="object 204"/>
          <p:cNvSpPr txBox="1"/>
          <p:nvPr/>
        </p:nvSpPr>
        <p:spPr>
          <a:xfrm>
            <a:off x="1004569" y="3451859"/>
            <a:ext cx="16573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205" name="object 205"/>
          <p:cNvSpPr/>
          <p:nvPr/>
        </p:nvSpPr>
        <p:spPr>
          <a:xfrm>
            <a:off x="1485900" y="34290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6" name="object 206"/>
          <p:cNvSpPr txBox="1"/>
          <p:nvPr/>
        </p:nvSpPr>
        <p:spPr>
          <a:xfrm>
            <a:off x="1576069" y="3451859"/>
            <a:ext cx="31877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A</a:t>
            </a: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207" name="object 207"/>
          <p:cNvSpPr txBox="1">
            <a:spLocks noGrp="1"/>
          </p:cNvSpPr>
          <p:nvPr>
            <p:ph type="title"/>
          </p:nvPr>
        </p:nvSpPr>
        <p:spPr>
          <a:xfrm>
            <a:off x="516890" y="1329690"/>
            <a:ext cx="254381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208" name="object 208"/>
          <p:cNvSpPr/>
          <p:nvPr/>
        </p:nvSpPr>
        <p:spPr>
          <a:xfrm>
            <a:off x="914400" y="273812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9" name="object 209"/>
          <p:cNvSpPr txBox="1"/>
          <p:nvPr/>
        </p:nvSpPr>
        <p:spPr>
          <a:xfrm>
            <a:off x="1004569" y="2762250"/>
            <a:ext cx="3048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CY</a:t>
            </a:r>
          </a:p>
        </p:txBody>
      </p:sp>
      <p:sp>
        <p:nvSpPr>
          <p:cNvPr id="210" name="object 210"/>
          <p:cNvSpPr/>
          <p:nvPr/>
        </p:nvSpPr>
        <p:spPr>
          <a:xfrm>
            <a:off x="1428750" y="273812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1" name="object 211"/>
          <p:cNvSpPr/>
          <p:nvPr/>
        </p:nvSpPr>
        <p:spPr>
          <a:xfrm>
            <a:off x="1943100" y="273812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2" name="object 212"/>
          <p:cNvSpPr txBox="1"/>
          <p:nvPr/>
        </p:nvSpPr>
        <p:spPr>
          <a:xfrm>
            <a:off x="2033270" y="2762250"/>
            <a:ext cx="3162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A</a:t>
            </a: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213" name="object 213"/>
          <p:cNvSpPr/>
          <p:nvPr/>
        </p:nvSpPr>
        <p:spPr>
          <a:xfrm>
            <a:off x="2457450" y="273812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4" name="object 214"/>
          <p:cNvSpPr/>
          <p:nvPr/>
        </p:nvSpPr>
        <p:spPr>
          <a:xfrm>
            <a:off x="6096000" y="273812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5" name="object 215"/>
          <p:cNvSpPr/>
          <p:nvPr/>
        </p:nvSpPr>
        <p:spPr>
          <a:xfrm>
            <a:off x="6610350" y="273812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6" name="object 216"/>
          <p:cNvSpPr/>
          <p:nvPr/>
        </p:nvSpPr>
        <p:spPr>
          <a:xfrm>
            <a:off x="7124700" y="273812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7" name="object 217"/>
          <p:cNvSpPr/>
          <p:nvPr/>
        </p:nvSpPr>
        <p:spPr>
          <a:xfrm>
            <a:off x="7639050" y="273812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8" name="object 218"/>
          <p:cNvSpPr txBox="1"/>
          <p:nvPr/>
        </p:nvSpPr>
        <p:spPr>
          <a:xfrm>
            <a:off x="6186170" y="2762250"/>
            <a:ext cx="16878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22935" algn="l"/>
                <a:tab pos="1028065" algn="l"/>
                <a:tab pos="1542415" algn="l"/>
              </a:tabLst>
            </a:pPr>
            <a:r>
              <a:rPr sz="1200" b="1" dirty="0">
                <a:latin typeface="Constantia"/>
                <a:cs typeface="Constantia"/>
              </a:rPr>
              <a:t>CY	0	</a:t>
            </a:r>
            <a:r>
              <a:rPr sz="1200" b="1" spc="-5" dirty="0">
                <a:latin typeface="Constantia"/>
                <a:cs typeface="Constantia"/>
              </a:rPr>
              <a:t>A</a:t>
            </a:r>
            <a:r>
              <a:rPr sz="1200" b="1" dirty="0">
                <a:latin typeface="Constantia"/>
                <a:cs typeface="Constantia"/>
              </a:rPr>
              <a:t>C	0</a:t>
            </a:r>
          </a:p>
        </p:txBody>
      </p:sp>
      <p:sp>
        <p:nvSpPr>
          <p:cNvPr id="219" name="object 219"/>
          <p:cNvSpPr txBox="1"/>
          <p:nvPr/>
        </p:nvSpPr>
        <p:spPr>
          <a:xfrm>
            <a:off x="3430270" y="1070609"/>
            <a:ext cx="148399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1010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1010=AA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0010</a:t>
            </a:r>
            <a:r>
              <a:rPr sz="1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1101=2D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20" name="object 220"/>
          <p:cNvSpPr txBox="1"/>
          <p:nvPr/>
        </p:nvSpPr>
        <p:spPr>
          <a:xfrm>
            <a:off x="3430270" y="1893570"/>
            <a:ext cx="143065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1000</a:t>
            </a:r>
            <a:r>
              <a:rPr sz="12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0111=87</a:t>
            </a:r>
            <a:r>
              <a:rPr sz="700" b="1" spc="-5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221" name="object 221"/>
          <p:cNvSpPr/>
          <p:nvPr/>
        </p:nvSpPr>
        <p:spPr>
          <a:xfrm>
            <a:off x="3328670" y="1591310"/>
            <a:ext cx="1731010" cy="267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76200" y="45262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/>
          <p:nvPr/>
        </p:nvSpPr>
        <p:spPr>
          <a:xfrm>
            <a:off x="647700" y="45262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7" name="object 147"/>
          <p:cNvSpPr/>
          <p:nvPr/>
        </p:nvSpPr>
        <p:spPr>
          <a:xfrm>
            <a:off x="1219200" y="45262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 txBox="1"/>
          <p:nvPr/>
        </p:nvSpPr>
        <p:spPr>
          <a:xfrm>
            <a:off x="153670" y="4549140"/>
            <a:ext cx="13004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  <a:tab pos="1155065" algn="l"/>
              </a:tabLst>
            </a:pPr>
            <a:r>
              <a:rPr sz="1200" b="1" dirty="0">
                <a:latin typeface="Constantia"/>
                <a:cs typeface="Constantia"/>
              </a:rPr>
              <a:t>H	</a:t>
            </a:r>
            <a:r>
              <a:rPr sz="1200" b="1" spc="-5" dirty="0">
                <a:latin typeface="Constantia"/>
                <a:cs typeface="Constantia"/>
              </a:rPr>
              <a:t>2</a:t>
            </a:r>
            <a:r>
              <a:rPr sz="1200" b="1" dirty="0">
                <a:latin typeface="Constantia"/>
                <a:cs typeface="Constantia"/>
              </a:rPr>
              <a:t>0	L</a:t>
            </a:r>
          </a:p>
        </p:txBody>
      </p:sp>
      <p:sp>
        <p:nvSpPr>
          <p:cNvPr id="149" name="object 149"/>
          <p:cNvSpPr/>
          <p:nvPr/>
        </p:nvSpPr>
        <p:spPr>
          <a:xfrm>
            <a:off x="1790700" y="45262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0" name="object 150"/>
          <p:cNvSpPr txBox="1"/>
          <p:nvPr/>
        </p:nvSpPr>
        <p:spPr>
          <a:xfrm>
            <a:off x="1868170" y="4549140"/>
            <a:ext cx="2641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51" name="object 151"/>
          <p:cNvSpPr/>
          <p:nvPr/>
        </p:nvSpPr>
        <p:spPr>
          <a:xfrm>
            <a:off x="76200" y="41148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 txBox="1"/>
          <p:nvPr/>
        </p:nvSpPr>
        <p:spPr>
          <a:xfrm>
            <a:off x="166370" y="4137659"/>
            <a:ext cx="16573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53" name="object 153"/>
          <p:cNvSpPr/>
          <p:nvPr/>
        </p:nvSpPr>
        <p:spPr>
          <a:xfrm>
            <a:off x="647700" y="411480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 txBox="1"/>
          <p:nvPr/>
        </p:nvSpPr>
        <p:spPr>
          <a:xfrm>
            <a:off x="737869" y="4137659"/>
            <a:ext cx="22669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55</a:t>
            </a:r>
          </a:p>
        </p:txBody>
      </p:sp>
      <p:sp>
        <p:nvSpPr>
          <p:cNvPr id="155" name="object 155"/>
          <p:cNvSpPr txBox="1"/>
          <p:nvPr/>
        </p:nvSpPr>
        <p:spPr>
          <a:xfrm>
            <a:off x="6168390" y="1337309"/>
            <a:ext cx="235394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6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6" name="object 156"/>
          <p:cNvSpPr txBox="1"/>
          <p:nvPr/>
        </p:nvSpPr>
        <p:spPr>
          <a:xfrm>
            <a:off x="3354070" y="3615690"/>
            <a:ext cx="1807210" cy="996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3835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XRA</a:t>
            </a:r>
            <a:r>
              <a:rPr sz="2000" b="1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ts val="3835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A=A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xor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</a:p>
        </p:txBody>
      </p:sp>
      <p:sp>
        <p:nvSpPr>
          <p:cNvPr id="157" name="object 157"/>
          <p:cNvSpPr txBox="1">
            <a:spLocks noGrp="1"/>
          </p:cNvSpPr>
          <p:nvPr>
            <p:ph type="title"/>
          </p:nvPr>
        </p:nvSpPr>
        <p:spPr>
          <a:xfrm>
            <a:off x="468630" y="1329690"/>
            <a:ext cx="2545080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6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8" name="object 158"/>
          <p:cNvSpPr/>
          <p:nvPr/>
        </p:nvSpPr>
        <p:spPr>
          <a:xfrm>
            <a:off x="76200" y="34290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9" name="object 159"/>
          <p:cNvSpPr txBox="1"/>
          <p:nvPr/>
        </p:nvSpPr>
        <p:spPr>
          <a:xfrm>
            <a:off x="166370" y="3451859"/>
            <a:ext cx="3048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CY</a:t>
            </a:r>
          </a:p>
        </p:txBody>
      </p:sp>
      <p:sp>
        <p:nvSpPr>
          <p:cNvPr id="160" name="object 160"/>
          <p:cNvSpPr/>
          <p:nvPr/>
        </p:nvSpPr>
        <p:spPr>
          <a:xfrm>
            <a:off x="590550" y="34290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1" name="object 161"/>
          <p:cNvSpPr/>
          <p:nvPr/>
        </p:nvSpPr>
        <p:spPr>
          <a:xfrm>
            <a:off x="1104900" y="34290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2" name="object 162"/>
          <p:cNvSpPr txBox="1"/>
          <p:nvPr/>
        </p:nvSpPr>
        <p:spPr>
          <a:xfrm>
            <a:off x="1195069" y="3451859"/>
            <a:ext cx="3162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A</a:t>
            </a: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63" name="object 163"/>
          <p:cNvSpPr/>
          <p:nvPr/>
        </p:nvSpPr>
        <p:spPr>
          <a:xfrm>
            <a:off x="1619250" y="34290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4" name="object 164"/>
          <p:cNvSpPr/>
          <p:nvPr/>
        </p:nvSpPr>
        <p:spPr>
          <a:xfrm>
            <a:off x="5410200" y="34290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5" name="object 165"/>
          <p:cNvSpPr/>
          <p:nvPr/>
        </p:nvSpPr>
        <p:spPr>
          <a:xfrm>
            <a:off x="5924550" y="34290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6" name="object 166"/>
          <p:cNvSpPr/>
          <p:nvPr/>
        </p:nvSpPr>
        <p:spPr>
          <a:xfrm>
            <a:off x="6438900" y="34290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7" name="object 167"/>
          <p:cNvSpPr/>
          <p:nvPr/>
        </p:nvSpPr>
        <p:spPr>
          <a:xfrm>
            <a:off x="6953250" y="34290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8" name="object 168"/>
          <p:cNvSpPr txBox="1"/>
          <p:nvPr/>
        </p:nvSpPr>
        <p:spPr>
          <a:xfrm>
            <a:off x="5500370" y="3451859"/>
            <a:ext cx="16878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622935" algn="l"/>
                <a:tab pos="1028065" algn="l"/>
                <a:tab pos="1542415" algn="l"/>
              </a:tabLst>
            </a:pPr>
            <a:r>
              <a:rPr sz="1200" b="1" dirty="0">
                <a:latin typeface="Constantia"/>
                <a:cs typeface="Constantia"/>
              </a:rPr>
              <a:t>CY	0	</a:t>
            </a:r>
            <a:r>
              <a:rPr sz="1200" b="1" spc="-5" dirty="0">
                <a:latin typeface="Constantia"/>
                <a:cs typeface="Constantia"/>
              </a:rPr>
              <a:t>A</a:t>
            </a:r>
            <a:r>
              <a:rPr sz="1200" b="1" dirty="0">
                <a:latin typeface="Constantia"/>
                <a:cs typeface="Constantia"/>
              </a:rPr>
              <a:t>C	0</a:t>
            </a:r>
          </a:p>
        </p:txBody>
      </p:sp>
      <p:sp>
        <p:nvSpPr>
          <p:cNvPr id="169" name="object 169"/>
          <p:cNvSpPr txBox="1"/>
          <p:nvPr/>
        </p:nvSpPr>
        <p:spPr>
          <a:xfrm>
            <a:off x="3430270" y="1070609"/>
            <a:ext cx="150558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0101</a:t>
            </a:r>
            <a:r>
              <a:rPr sz="1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0101=55H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1011</a:t>
            </a:r>
            <a:r>
              <a:rPr sz="1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0011=B3H</a:t>
            </a:r>
          </a:p>
        </p:txBody>
      </p:sp>
      <p:sp>
        <p:nvSpPr>
          <p:cNvPr id="170" name="object 170"/>
          <p:cNvSpPr txBox="1"/>
          <p:nvPr/>
        </p:nvSpPr>
        <p:spPr>
          <a:xfrm>
            <a:off x="3430270" y="1893570"/>
            <a:ext cx="14890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1110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0110=E6H</a:t>
            </a:r>
          </a:p>
        </p:txBody>
      </p:sp>
      <p:sp>
        <p:nvSpPr>
          <p:cNvPr id="171" name="object 171"/>
          <p:cNvSpPr/>
          <p:nvPr/>
        </p:nvSpPr>
        <p:spPr>
          <a:xfrm>
            <a:off x="3328670" y="1591310"/>
            <a:ext cx="1731010" cy="267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2" name="object 172"/>
          <p:cNvSpPr/>
          <p:nvPr/>
        </p:nvSpPr>
        <p:spPr>
          <a:xfrm>
            <a:off x="5410200" y="450595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3" name="object 173"/>
          <p:cNvSpPr/>
          <p:nvPr/>
        </p:nvSpPr>
        <p:spPr>
          <a:xfrm>
            <a:off x="5981700" y="450595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4" name="object 174"/>
          <p:cNvSpPr/>
          <p:nvPr/>
        </p:nvSpPr>
        <p:spPr>
          <a:xfrm>
            <a:off x="6553200" y="450595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5" name="object 175"/>
          <p:cNvSpPr txBox="1"/>
          <p:nvPr/>
        </p:nvSpPr>
        <p:spPr>
          <a:xfrm>
            <a:off x="5500370" y="4528820"/>
            <a:ext cx="128778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70865" algn="l"/>
                <a:tab pos="1142365" algn="l"/>
              </a:tabLst>
            </a:pPr>
            <a:r>
              <a:rPr sz="1200" b="1" dirty="0">
                <a:latin typeface="Constantia"/>
                <a:cs typeface="Constantia"/>
              </a:rPr>
              <a:t>H	</a:t>
            </a:r>
            <a:r>
              <a:rPr sz="1200" b="1" spc="5" dirty="0">
                <a:latin typeface="Constantia"/>
                <a:cs typeface="Constantia"/>
              </a:rPr>
              <a:t>2</a:t>
            </a:r>
            <a:r>
              <a:rPr sz="1200" b="1" dirty="0">
                <a:latin typeface="Constantia"/>
                <a:cs typeface="Constantia"/>
              </a:rPr>
              <a:t>0	L</a:t>
            </a:r>
          </a:p>
        </p:txBody>
      </p:sp>
      <p:sp>
        <p:nvSpPr>
          <p:cNvPr id="176" name="object 176"/>
          <p:cNvSpPr/>
          <p:nvPr/>
        </p:nvSpPr>
        <p:spPr>
          <a:xfrm>
            <a:off x="7124700" y="450595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39"/>
                </a:lnTo>
                <a:lnTo>
                  <a:pt x="0" y="37083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7" name="object 177"/>
          <p:cNvSpPr txBox="1"/>
          <p:nvPr/>
        </p:nvSpPr>
        <p:spPr>
          <a:xfrm>
            <a:off x="7214869" y="4528820"/>
            <a:ext cx="25146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78" name="object 178"/>
          <p:cNvSpPr/>
          <p:nvPr/>
        </p:nvSpPr>
        <p:spPr>
          <a:xfrm>
            <a:off x="5410200" y="40944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9" name="object 179"/>
          <p:cNvSpPr txBox="1"/>
          <p:nvPr/>
        </p:nvSpPr>
        <p:spPr>
          <a:xfrm>
            <a:off x="5500370" y="4117340"/>
            <a:ext cx="16573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80" name="object 180"/>
          <p:cNvSpPr/>
          <p:nvPr/>
        </p:nvSpPr>
        <p:spPr>
          <a:xfrm>
            <a:off x="5981700" y="40944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1" name="object 181"/>
          <p:cNvSpPr txBox="1"/>
          <p:nvPr/>
        </p:nvSpPr>
        <p:spPr>
          <a:xfrm>
            <a:off x="6071870" y="4117340"/>
            <a:ext cx="27559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E</a:t>
            </a:r>
            <a:r>
              <a:rPr sz="1200" b="1" dirty="0">
                <a:latin typeface="Constantia"/>
                <a:cs typeface="Constantia"/>
              </a:rPr>
              <a:t>6</a:t>
            </a:r>
          </a:p>
        </p:txBody>
      </p:sp>
      <p:sp>
        <p:nvSpPr>
          <p:cNvPr id="182" name="object 182"/>
          <p:cNvSpPr/>
          <p:nvPr/>
        </p:nvSpPr>
        <p:spPr>
          <a:xfrm>
            <a:off x="2438400" y="31242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3" name="object 183"/>
          <p:cNvSpPr/>
          <p:nvPr/>
        </p:nvSpPr>
        <p:spPr>
          <a:xfrm>
            <a:off x="2438400" y="38354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4" name="object 184"/>
          <p:cNvSpPr txBox="1"/>
          <p:nvPr/>
        </p:nvSpPr>
        <p:spPr>
          <a:xfrm>
            <a:off x="2515870" y="3858259"/>
            <a:ext cx="28130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B3</a:t>
            </a:r>
          </a:p>
        </p:txBody>
      </p:sp>
      <p:sp>
        <p:nvSpPr>
          <p:cNvPr id="185" name="object 185"/>
          <p:cNvSpPr/>
          <p:nvPr/>
        </p:nvSpPr>
        <p:spPr>
          <a:xfrm>
            <a:off x="2438400" y="45466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6" name="object 186"/>
          <p:cNvSpPr/>
          <p:nvPr/>
        </p:nvSpPr>
        <p:spPr>
          <a:xfrm>
            <a:off x="8305800" y="32004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7" name="object 187"/>
          <p:cNvSpPr/>
          <p:nvPr/>
        </p:nvSpPr>
        <p:spPr>
          <a:xfrm>
            <a:off x="8305800" y="39116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8" name="object 188"/>
          <p:cNvSpPr txBox="1"/>
          <p:nvPr/>
        </p:nvSpPr>
        <p:spPr>
          <a:xfrm>
            <a:off x="8305800" y="3934459"/>
            <a:ext cx="6858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B3</a:t>
            </a:r>
          </a:p>
        </p:txBody>
      </p:sp>
      <p:sp>
        <p:nvSpPr>
          <p:cNvPr id="189" name="object 189"/>
          <p:cNvSpPr/>
          <p:nvPr/>
        </p:nvSpPr>
        <p:spPr>
          <a:xfrm>
            <a:off x="8305800" y="46228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0" name="object 190"/>
          <p:cNvSpPr txBox="1"/>
          <p:nvPr/>
        </p:nvSpPr>
        <p:spPr>
          <a:xfrm>
            <a:off x="1525269" y="3991609"/>
            <a:ext cx="753745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9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91" name="object 191"/>
          <p:cNvSpPr txBox="1"/>
          <p:nvPr/>
        </p:nvSpPr>
        <p:spPr>
          <a:xfrm>
            <a:off x="7392669" y="3991609"/>
            <a:ext cx="833119" cy="2584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20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00380" y="642619"/>
          <a:ext cx="8428990" cy="20726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93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84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66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36319">
                <a:tc>
                  <a:txBody>
                    <a:bodyPr/>
                    <a:lstStyle/>
                    <a:p>
                      <a:pPr marL="1612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6921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632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XRI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225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8-bit</a:t>
                      </a:r>
                      <a:r>
                        <a:rPr sz="2400" spc="-2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data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51765" marR="1705610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XOR immediate</a:t>
                      </a:r>
                      <a:r>
                        <a:rPr sz="2400" spc="-6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with  accumulator</a:t>
                      </a: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46120"/>
            <a:ext cx="7980680" cy="30111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0515" marR="30480" indent="-273050">
              <a:lnSpc>
                <a:spcPct val="100000"/>
              </a:lnSpc>
              <a:spcBef>
                <a:spcPts val="1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contents of the accumulator are </a:t>
            </a:r>
            <a:r>
              <a:rPr sz="2600" dirty="0">
                <a:latin typeface="Constantia"/>
                <a:cs typeface="Constantia"/>
              </a:rPr>
              <a:t>XORed with</a:t>
            </a:r>
            <a:r>
              <a:rPr sz="2600" spc="-415" dirty="0">
                <a:latin typeface="Constantia"/>
                <a:cs typeface="Constantia"/>
              </a:rPr>
              <a:t> </a:t>
            </a:r>
            <a:r>
              <a:rPr sz="2600" spc="-535" dirty="0">
                <a:latin typeface="Constantia"/>
                <a:cs typeface="Constantia"/>
              </a:rPr>
              <a:t>the  </a:t>
            </a:r>
            <a:r>
              <a:rPr sz="2600" spc="-5" dirty="0">
                <a:latin typeface="Constantia"/>
                <a:cs typeface="Constantia"/>
              </a:rPr>
              <a:t>8-bit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data.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result is placed in </a:t>
            </a:r>
            <a:r>
              <a:rPr sz="2600" dirty="0">
                <a:latin typeface="Constantia"/>
                <a:cs typeface="Constantia"/>
              </a:rPr>
              <a:t>the</a:t>
            </a:r>
            <a:r>
              <a:rPr sz="2600" spc="-4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accumulator.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sz="3675" spc="83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555" dirty="0">
                <a:latin typeface="Constantia"/>
                <a:cs typeface="Constantia"/>
              </a:rPr>
              <a:t>S,</a:t>
            </a:r>
            <a:r>
              <a:rPr sz="2600" spc="-95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Z, </a:t>
            </a:r>
            <a:r>
              <a:rPr sz="2600" dirty="0">
                <a:latin typeface="Constantia"/>
                <a:cs typeface="Constantia"/>
              </a:rPr>
              <a:t>P </a:t>
            </a:r>
            <a:r>
              <a:rPr sz="2600" spc="-5" dirty="0">
                <a:latin typeface="Constantia"/>
                <a:cs typeface="Constantia"/>
              </a:rPr>
              <a:t>are modified </a:t>
            </a:r>
            <a:r>
              <a:rPr sz="2600" spc="5" dirty="0">
                <a:latin typeface="Constantia"/>
                <a:cs typeface="Constantia"/>
              </a:rPr>
              <a:t>to </a:t>
            </a:r>
            <a:r>
              <a:rPr sz="2600" spc="-5" dirty="0">
                <a:latin typeface="Constantia"/>
                <a:cs typeface="Constantia"/>
              </a:rPr>
              <a:t>reflect </a:t>
            </a:r>
            <a:r>
              <a:rPr sz="2600" dirty="0">
                <a:latin typeface="Constantia"/>
                <a:cs typeface="Constantia"/>
              </a:rPr>
              <a:t>the result.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190"/>
              </a:spcBef>
            </a:pPr>
            <a:r>
              <a:rPr sz="3675" spc="825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550" dirty="0">
                <a:latin typeface="Constantia"/>
                <a:cs typeface="Constantia"/>
              </a:rPr>
              <a:t>CY</a:t>
            </a:r>
            <a:r>
              <a:rPr sz="2600" spc="-2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and AC </a:t>
            </a:r>
            <a:r>
              <a:rPr sz="2600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reset.</a:t>
            </a:r>
            <a:endParaRPr sz="26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200"/>
              </a:spcBef>
            </a:pPr>
            <a:r>
              <a:rPr sz="3675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b="1" spc="180" dirty="0">
                <a:latin typeface="Constantia"/>
                <a:cs typeface="Constantia"/>
              </a:rPr>
              <a:t>Example: </a:t>
            </a:r>
            <a:r>
              <a:rPr sz="2600" dirty="0">
                <a:latin typeface="Constantia"/>
                <a:cs typeface="Constantia"/>
              </a:rPr>
              <a:t>XRI</a:t>
            </a:r>
            <a:r>
              <a:rPr sz="2600" spc="-150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86</a:t>
            </a:r>
            <a:r>
              <a:rPr sz="1400" dirty="0">
                <a:latin typeface="Constantia"/>
                <a:cs typeface="Constantia"/>
              </a:rPr>
              <a:t>H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5" name="object 145"/>
          <p:cNvSpPr/>
          <p:nvPr/>
        </p:nvSpPr>
        <p:spPr>
          <a:xfrm>
            <a:off x="762000" y="367284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6" name="object 146"/>
          <p:cNvSpPr txBox="1"/>
          <p:nvPr/>
        </p:nvSpPr>
        <p:spPr>
          <a:xfrm>
            <a:off x="852169" y="3696970"/>
            <a:ext cx="3048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CY</a:t>
            </a:r>
          </a:p>
        </p:txBody>
      </p:sp>
      <p:sp>
        <p:nvSpPr>
          <p:cNvPr id="147" name="object 147"/>
          <p:cNvSpPr/>
          <p:nvPr/>
        </p:nvSpPr>
        <p:spPr>
          <a:xfrm>
            <a:off x="1276350" y="367284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8" name="object 148"/>
          <p:cNvSpPr/>
          <p:nvPr/>
        </p:nvSpPr>
        <p:spPr>
          <a:xfrm>
            <a:off x="1790700" y="367284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49" name="object 149"/>
          <p:cNvSpPr txBox="1"/>
          <p:nvPr/>
        </p:nvSpPr>
        <p:spPr>
          <a:xfrm>
            <a:off x="1880870" y="3696970"/>
            <a:ext cx="31623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A</a:t>
            </a:r>
            <a:r>
              <a:rPr sz="12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50" name="object 150"/>
          <p:cNvSpPr/>
          <p:nvPr/>
        </p:nvSpPr>
        <p:spPr>
          <a:xfrm>
            <a:off x="2305050" y="367284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1" name="object 151"/>
          <p:cNvSpPr/>
          <p:nvPr/>
        </p:nvSpPr>
        <p:spPr>
          <a:xfrm>
            <a:off x="762000" y="43522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2" name="object 152"/>
          <p:cNvSpPr txBox="1"/>
          <p:nvPr/>
        </p:nvSpPr>
        <p:spPr>
          <a:xfrm>
            <a:off x="852169" y="4376420"/>
            <a:ext cx="16573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53" name="object 153"/>
          <p:cNvSpPr/>
          <p:nvPr/>
        </p:nvSpPr>
        <p:spPr>
          <a:xfrm>
            <a:off x="1333500" y="43522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sp>
        <p:nvSpPr>
          <p:cNvPr id="154" name="object 154"/>
          <p:cNvSpPr txBox="1"/>
          <p:nvPr/>
        </p:nvSpPr>
        <p:spPr>
          <a:xfrm>
            <a:off x="1423669" y="4376420"/>
            <a:ext cx="26860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B3</a:t>
            </a:r>
          </a:p>
        </p:txBody>
      </p:sp>
      <p:sp>
        <p:nvSpPr>
          <p:cNvPr id="155" name="object 155"/>
          <p:cNvSpPr txBox="1"/>
          <p:nvPr/>
        </p:nvSpPr>
        <p:spPr>
          <a:xfrm>
            <a:off x="6295390" y="1951990"/>
            <a:ext cx="176847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6" name="object 156"/>
          <p:cNvSpPr txBox="1"/>
          <p:nvPr/>
        </p:nvSpPr>
        <p:spPr>
          <a:xfrm>
            <a:off x="923289" y="1944370"/>
            <a:ext cx="1910714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2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graphicFrame>
        <p:nvGraphicFramePr>
          <p:cNvPr id="157" name="object 157"/>
          <p:cNvGraphicFramePr>
            <a:graphicFrameLocks noGrp="1"/>
          </p:cNvGraphicFramePr>
          <p:nvPr/>
        </p:nvGraphicFramePr>
        <p:xfrm>
          <a:off x="6324600" y="3663950"/>
          <a:ext cx="2058034" cy="10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46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5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03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CY</a:t>
                      </a:r>
                    </a:p>
                  </a:txBody>
                  <a:tcPr marL="0" marR="0" marT="3556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0</a:t>
                      </a:r>
                    </a:p>
                  </a:txBody>
                  <a:tcPr marL="0" marR="0" marT="635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200" b="1" spc="-5" dirty="0">
                          <a:latin typeface="Constantia"/>
                          <a:cs typeface="Constantia"/>
                        </a:rPr>
                        <a:t>AC</a:t>
                      </a:r>
                      <a:endParaRPr sz="1200">
                        <a:latin typeface="Constantia"/>
                        <a:cs typeface="Constantia"/>
                      </a:endParaRPr>
                    </a:p>
                    <a:p>
                      <a:pPr marL="605155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0</a:t>
                      </a:r>
                    </a:p>
                  </a:txBody>
                  <a:tcPr marL="0" marR="0" marT="3556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dirty="0">
                          <a:latin typeface="Constantia"/>
                          <a:cs typeface="Constantia"/>
                        </a:rPr>
                        <a:t>A</a:t>
                      </a:r>
                    </a:p>
                  </a:txBody>
                  <a:tcPr marL="0" marR="0" marT="5397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200" b="1" spc="-5" dirty="0">
                          <a:latin typeface="Constantia"/>
                          <a:cs typeface="Constantia"/>
                        </a:rPr>
                        <a:t>8A</a:t>
                      </a:r>
                    </a:p>
                  </a:txBody>
                  <a:tcPr marL="0" marR="0" marT="5397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8" name="object 158"/>
          <p:cNvSpPr txBox="1"/>
          <p:nvPr/>
        </p:nvSpPr>
        <p:spPr>
          <a:xfrm>
            <a:off x="3200400" y="3693159"/>
            <a:ext cx="2861945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XRI</a:t>
            </a:r>
            <a:r>
              <a:rPr sz="20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39</a:t>
            </a: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A=A xor</a:t>
            </a:r>
            <a:r>
              <a:rPr sz="2000"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DATA(8)</a:t>
            </a:r>
          </a:p>
        </p:txBody>
      </p:sp>
      <p:sp>
        <p:nvSpPr>
          <p:cNvPr id="159" name="object 159"/>
          <p:cNvSpPr txBox="1">
            <a:spLocks noGrp="1"/>
          </p:cNvSpPr>
          <p:nvPr>
            <p:ph type="title"/>
          </p:nvPr>
        </p:nvSpPr>
        <p:spPr>
          <a:xfrm>
            <a:off x="3430270" y="1070609"/>
            <a:ext cx="1505585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1011</a:t>
            </a:r>
            <a:r>
              <a:rPr sz="1200" b="1" spc="-8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0011=B3H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0011</a:t>
            </a:r>
            <a:r>
              <a:rPr sz="1200" b="1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1001=39H</a:t>
            </a:r>
          </a:p>
        </p:txBody>
      </p:sp>
      <p:sp>
        <p:nvSpPr>
          <p:cNvPr id="160" name="object 160"/>
          <p:cNvSpPr txBox="1"/>
          <p:nvPr/>
        </p:nvSpPr>
        <p:spPr>
          <a:xfrm>
            <a:off x="3430270" y="1893570"/>
            <a:ext cx="1515745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1000</a:t>
            </a:r>
            <a:r>
              <a:rPr sz="12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" dirty="0">
                <a:solidFill>
                  <a:srgbClr val="FFFFFF"/>
                </a:solidFill>
                <a:latin typeface="Calibri"/>
                <a:cs typeface="Calibri"/>
              </a:rPr>
              <a:t>1010=8AH</a:t>
            </a:r>
          </a:p>
        </p:txBody>
      </p:sp>
      <p:sp>
        <p:nvSpPr>
          <p:cNvPr id="161" name="object 161"/>
          <p:cNvSpPr/>
          <p:nvPr/>
        </p:nvSpPr>
        <p:spPr>
          <a:xfrm>
            <a:off x="3328670" y="1591310"/>
            <a:ext cx="1731010" cy="2679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200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9405" y="505460"/>
            <a:ext cx="3545840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5" dirty="0">
                <a:latin typeface="Gill Sans MT"/>
                <a:cs typeface="Gill Sans MT"/>
              </a:rPr>
              <a:t>Com</a:t>
            </a:r>
            <a:r>
              <a:rPr sz="4300" b="1" spc="-15" dirty="0">
                <a:latin typeface="Gill Sans MT"/>
                <a:cs typeface="Gill Sans MT"/>
              </a:rPr>
              <a:t>p</a:t>
            </a:r>
            <a:r>
              <a:rPr sz="4300" b="1" spc="-5" dirty="0">
                <a:latin typeface="Gill Sans MT"/>
                <a:cs typeface="Gill Sans MT"/>
              </a:rPr>
              <a:t>a</a:t>
            </a:r>
            <a:r>
              <a:rPr sz="4300" b="1" spc="-10" dirty="0">
                <a:latin typeface="Gill Sans MT"/>
                <a:cs typeface="Gill Sans MT"/>
              </a:rPr>
              <a:t>r</a:t>
            </a:r>
            <a:r>
              <a:rPr sz="4300" b="1" dirty="0">
                <a:latin typeface="Gill Sans MT"/>
                <a:cs typeface="Gill Sans MT"/>
              </a:rPr>
              <a:t>e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83689" y="1431290"/>
            <a:ext cx="6376035" cy="493204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07340" marR="101600" indent="-281940">
              <a:lnSpc>
                <a:spcPct val="90000"/>
              </a:lnSpc>
              <a:spcBef>
                <a:spcPts val="480"/>
              </a:spcBef>
            </a:pPr>
            <a:r>
              <a:rPr sz="3825" spc="637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800" spc="425" dirty="0">
                <a:latin typeface="Gill Sans MT"/>
                <a:cs typeface="Gill Sans MT"/>
              </a:rPr>
              <a:t>Any </a:t>
            </a:r>
            <a:r>
              <a:rPr sz="2800" dirty="0">
                <a:latin typeface="Gill Sans MT"/>
                <a:cs typeface="Gill Sans MT"/>
              </a:rPr>
              <a:t>8-bit </a:t>
            </a:r>
            <a:r>
              <a:rPr sz="2800" spc="-5" dirty="0">
                <a:latin typeface="Gill Sans MT"/>
                <a:cs typeface="Gill Sans MT"/>
              </a:rPr>
              <a:t>data, </a:t>
            </a:r>
            <a:r>
              <a:rPr sz="2800" dirty="0">
                <a:latin typeface="Gill Sans MT"/>
                <a:cs typeface="Gill Sans MT"/>
              </a:rPr>
              <a:t>or the </a:t>
            </a:r>
            <a:r>
              <a:rPr sz="2800" spc="-5" dirty="0">
                <a:latin typeface="Gill Sans MT"/>
                <a:cs typeface="Gill Sans MT"/>
              </a:rPr>
              <a:t>contents of  register, </a:t>
            </a:r>
            <a:r>
              <a:rPr sz="2800" dirty="0">
                <a:latin typeface="Gill Sans MT"/>
                <a:cs typeface="Gill Sans MT"/>
              </a:rPr>
              <a:t>or </a:t>
            </a:r>
            <a:r>
              <a:rPr sz="2800" spc="-5" dirty="0">
                <a:latin typeface="Gill Sans MT"/>
                <a:cs typeface="Gill Sans MT"/>
              </a:rPr>
              <a:t>memory location can </a:t>
            </a:r>
            <a:r>
              <a:rPr sz="2800" dirty="0">
                <a:latin typeface="Gill Sans MT"/>
                <a:cs typeface="Gill Sans MT"/>
              </a:rPr>
              <a:t>be  compares</a:t>
            </a:r>
            <a:r>
              <a:rPr sz="2800" spc="-15" dirty="0">
                <a:latin typeface="Gill Sans MT"/>
                <a:cs typeface="Gill Sans MT"/>
              </a:rPr>
              <a:t> </a:t>
            </a:r>
            <a:r>
              <a:rPr sz="2800" spc="-5" dirty="0">
                <a:latin typeface="Gill Sans MT"/>
                <a:cs typeface="Gill Sans MT"/>
              </a:rPr>
              <a:t>for:</a:t>
            </a:r>
            <a:endParaRPr sz="2800">
              <a:latin typeface="Gill Sans MT"/>
              <a:cs typeface="Gill Sans MT"/>
            </a:endParaRPr>
          </a:p>
          <a:p>
            <a:pPr marL="582930" indent="-237490">
              <a:lnSpc>
                <a:spcPct val="100000"/>
              </a:lnSpc>
              <a:spcBef>
                <a:spcPts val="2060"/>
              </a:spcBef>
              <a:buClr>
                <a:srgbClr val="3790A6"/>
              </a:buClr>
              <a:buFont typeface="Verdana"/>
              <a:buChar char="◦"/>
              <a:tabLst>
                <a:tab pos="582930" algn="l"/>
              </a:tabLst>
            </a:pPr>
            <a:r>
              <a:rPr sz="2400" spc="-5" dirty="0">
                <a:latin typeface="Gill Sans MT"/>
                <a:cs typeface="Gill Sans MT"/>
              </a:rPr>
              <a:t>Equality</a:t>
            </a:r>
            <a:endParaRPr sz="2400">
              <a:latin typeface="Gill Sans MT"/>
              <a:cs typeface="Gill Sans MT"/>
            </a:endParaRPr>
          </a:p>
          <a:p>
            <a:pPr marL="582930" indent="-237490">
              <a:lnSpc>
                <a:spcPct val="100000"/>
              </a:lnSpc>
              <a:spcBef>
                <a:spcPts val="2065"/>
              </a:spcBef>
              <a:buClr>
                <a:srgbClr val="3790A6"/>
              </a:buClr>
              <a:buFont typeface="Verdana"/>
              <a:buChar char="◦"/>
              <a:tabLst>
                <a:tab pos="582930" algn="l"/>
              </a:tabLst>
            </a:pPr>
            <a:r>
              <a:rPr sz="2400" spc="-5" dirty="0">
                <a:latin typeface="Gill Sans MT"/>
                <a:cs typeface="Gill Sans MT"/>
              </a:rPr>
              <a:t>Greater</a:t>
            </a:r>
            <a:r>
              <a:rPr sz="2400" spc="-1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Than</a:t>
            </a:r>
            <a:endParaRPr sz="2400">
              <a:latin typeface="Gill Sans MT"/>
              <a:cs typeface="Gill Sans MT"/>
            </a:endParaRPr>
          </a:p>
          <a:p>
            <a:pPr marL="582930" indent="-237490">
              <a:lnSpc>
                <a:spcPct val="100000"/>
              </a:lnSpc>
              <a:spcBef>
                <a:spcPts val="2060"/>
              </a:spcBef>
              <a:buClr>
                <a:srgbClr val="3790A6"/>
              </a:buClr>
              <a:buFont typeface="Verdana"/>
              <a:buChar char="◦"/>
              <a:tabLst>
                <a:tab pos="582930" algn="l"/>
              </a:tabLst>
            </a:pPr>
            <a:r>
              <a:rPr sz="2400" spc="-5" dirty="0">
                <a:latin typeface="Gill Sans MT"/>
                <a:cs typeface="Gill Sans MT"/>
              </a:rPr>
              <a:t>Less Than</a:t>
            </a:r>
            <a:endParaRPr sz="2400">
              <a:latin typeface="Gill Sans MT"/>
              <a:cs typeface="Gill Sans MT"/>
            </a:endParaRPr>
          </a:p>
          <a:p>
            <a:pPr marL="475615">
              <a:lnSpc>
                <a:spcPct val="100000"/>
              </a:lnSpc>
              <a:spcBef>
                <a:spcPts val="2010"/>
              </a:spcBef>
            </a:pPr>
            <a:r>
              <a:rPr sz="2800" dirty="0">
                <a:latin typeface="Gill Sans MT"/>
                <a:cs typeface="Gill Sans MT"/>
              </a:rPr>
              <a:t>with </a:t>
            </a:r>
            <a:r>
              <a:rPr sz="2800" spc="-5" dirty="0">
                <a:latin typeface="Gill Sans MT"/>
                <a:cs typeface="Gill Sans MT"/>
              </a:rPr>
              <a:t>the contents of</a:t>
            </a:r>
            <a:r>
              <a:rPr sz="2800" spc="-25" dirty="0">
                <a:latin typeface="Gill Sans MT"/>
                <a:cs typeface="Gill Sans MT"/>
              </a:rPr>
              <a:t> </a:t>
            </a:r>
            <a:r>
              <a:rPr sz="2800" dirty="0">
                <a:latin typeface="Gill Sans MT"/>
                <a:cs typeface="Gill Sans MT"/>
              </a:rPr>
              <a:t>accumulator.</a:t>
            </a:r>
            <a:endParaRPr sz="2800">
              <a:latin typeface="Gill Sans MT"/>
              <a:cs typeface="Gill Sans MT"/>
            </a:endParaRPr>
          </a:p>
          <a:p>
            <a:pPr marL="25400">
              <a:lnSpc>
                <a:spcPct val="100000"/>
              </a:lnSpc>
              <a:spcBef>
                <a:spcPts val="2010"/>
              </a:spcBef>
            </a:pPr>
            <a:r>
              <a:rPr sz="3600" spc="637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2800" spc="425" dirty="0">
                <a:latin typeface="Gill Sans MT"/>
                <a:cs typeface="Gill Sans MT"/>
              </a:rPr>
              <a:t>The </a:t>
            </a:r>
            <a:r>
              <a:rPr sz="2800" dirty="0">
                <a:latin typeface="Gill Sans MT"/>
                <a:cs typeface="Gill Sans MT"/>
              </a:rPr>
              <a:t>result is </a:t>
            </a:r>
            <a:r>
              <a:rPr sz="2800" spc="-5" dirty="0">
                <a:latin typeface="Gill Sans MT"/>
                <a:cs typeface="Gill Sans MT"/>
              </a:rPr>
              <a:t>reflected </a:t>
            </a:r>
            <a:r>
              <a:rPr sz="2800" dirty="0">
                <a:latin typeface="Gill Sans MT"/>
                <a:cs typeface="Gill Sans MT"/>
              </a:rPr>
              <a:t>in status</a:t>
            </a:r>
            <a:r>
              <a:rPr sz="2800" spc="-500" dirty="0">
                <a:latin typeface="Gill Sans MT"/>
                <a:cs typeface="Gill Sans MT"/>
              </a:rPr>
              <a:t> </a:t>
            </a:r>
            <a:r>
              <a:rPr sz="2800" spc="-250" dirty="0">
                <a:latin typeface="Gill Sans MT"/>
                <a:cs typeface="Gill Sans MT"/>
              </a:rPr>
              <a:t>flags.</a:t>
            </a: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5750" y="571500"/>
          <a:ext cx="7713980" cy="1463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89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3164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92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5030">
                <a:tc>
                  <a:txBody>
                    <a:bodyPr/>
                    <a:lstStyle/>
                    <a:p>
                      <a:pPr marL="9080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54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CMP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87630" marR="1358265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R  M</a:t>
                      </a: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1125" marR="560070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Compare register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or 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memory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with</a:t>
                      </a:r>
                      <a:r>
                        <a:rPr sz="2400" spc="-8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accumulator</a:t>
                      </a: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96569" y="3246120"/>
            <a:ext cx="8064500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43180" indent="-273050">
              <a:lnSpc>
                <a:spcPct val="100000"/>
              </a:lnSpc>
              <a:spcBef>
                <a:spcPts val="1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contents of the operand (register or memory)</a:t>
            </a:r>
            <a:r>
              <a:rPr sz="2600" spc="-445" dirty="0">
                <a:latin typeface="Constantia"/>
                <a:cs typeface="Constantia"/>
              </a:rPr>
              <a:t> </a:t>
            </a:r>
            <a:r>
              <a:rPr sz="2600" spc="-525" dirty="0">
                <a:latin typeface="Constantia"/>
                <a:cs typeface="Constantia"/>
              </a:rPr>
              <a:t>are  </a:t>
            </a:r>
            <a:r>
              <a:rPr sz="2600" spc="-5" dirty="0">
                <a:latin typeface="Constantia"/>
                <a:cs typeface="Constantia"/>
              </a:rPr>
              <a:t>compared with </a:t>
            </a:r>
            <a:r>
              <a:rPr sz="2600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contents of the</a:t>
            </a:r>
            <a:r>
              <a:rPr sz="2600" spc="-1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accumulator.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675" spc="494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330" dirty="0">
                <a:latin typeface="Constantia"/>
                <a:cs typeface="Constantia"/>
              </a:rPr>
              <a:t>Both </a:t>
            </a:r>
            <a:r>
              <a:rPr sz="2600" spc="-5" dirty="0">
                <a:latin typeface="Constantia"/>
                <a:cs typeface="Constantia"/>
              </a:rPr>
              <a:t>contents </a:t>
            </a:r>
            <a:r>
              <a:rPr sz="2600" dirty="0">
                <a:latin typeface="Constantia"/>
                <a:cs typeface="Constantia"/>
              </a:rPr>
              <a:t>are </a:t>
            </a:r>
            <a:r>
              <a:rPr sz="2600" spc="-5" dirty="0">
                <a:latin typeface="Constantia"/>
                <a:cs typeface="Constantia"/>
              </a:rPr>
              <a:t>preserved</a:t>
            </a:r>
            <a:r>
              <a:rPr sz="2600" spc="-365" dirty="0">
                <a:latin typeface="Constantia"/>
                <a:cs typeface="Constantia"/>
              </a:rPr>
              <a:t> </a:t>
            </a:r>
            <a:r>
              <a:rPr sz="2600" dirty="0">
                <a:latin typeface="Constantia"/>
                <a:cs typeface="Constantia"/>
              </a:rPr>
              <a:t>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45" name="object 145"/>
          <p:cNvSpPr txBox="1"/>
          <p:nvPr/>
        </p:nvSpPr>
        <p:spPr>
          <a:xfrm>
            <a:off x="1004569" y="2027966"/>
            <a:ext cx="15113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800" b="1" dirty="0">
                <a:latin typeface="Constantia"/>
                <a:cs typeface="Constantia"/>
              </a:rPr>
              <a:t>B</a:t>
            </a:r>
          </a:p>
        </p:txBody>
      </p:sp>
      <p:sp>
        <p:nvSpPr>
          <p:cNvPr id="146" name="object 146"/>
          <p:cNvSpPr txBox="1"/>
          <p:nvPr/>
        </p:nvSpPr>
        <p:spPr>
          <a:xfrm>
            <a:off x="1576069" y="2027966"/>
            <a:ext cx="21590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800" b="1" dirty="0">
                <a:latin typeface="Constantia"/>
                <a:cs typeface="Constantia"/>
              </a:rPr>
              <a:t>10</a:t>
            </a:r>
          </a:p>
        </p:txBody>
      </p:sp>
      <p:sp>
        <p:nvSpPr>
          <p:cNvPr id="147" name="object 147"/>
          <p:cNvSpPr txBox="1"/>
          <p:nvPr/>
        </p:nvSpPr>
        <p:spPr>
          <a:xfrm>
            <a:off x="2147570" y="2027966"/>
            <a:ext cx="15113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800" b="1" dirty="0">
                <a:latin typeface="Constantia"/>
                <a:cs typeface="Constantia"/>
              </a:rPr>
              <a:t>C</a:t>
            </a:r>
          </a:p>
        </p:txBody>
      </p:sp>
      <p:sp>
        <p:nvSpPr>
          <p:cNvPr id="148" name="object 148"/>
          <p:cNvSpPr txBox="1"/>
          <p:nvPr/>
        </p:nvSpPr>
        <p:spPr>
          <a:xfrm>
            <a:off x="1004569" y="2400076"/>
            <a:ext cx="18097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800" b="1" dirty="0">
                <a:latin typeface="Constantia"/>
                <a:cs typeface="Constantia"/>
              </a:rPr>
              <a:t>D</a:t>
            </a:r>
          </a:p>
        </p:txBody>
      </p:sp>
      <p:sp>
        <p:nvSpPr>
          <p:cNvPr id="149" name="object 149"/>
          <p:cNvSpPr txBox="1"/>
          <p:nvPr/>
        </p:nvSpPr>
        <p:spPr>
          <a:xfrm>
            <a:off x="2147570" y="2400076"/>
            <a:ext cx="13779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800" b="1" dirty="0">
                <a:latin typeface="Constantia"/>
                <a:cs typeface="Constantia"/>
              </a:rPr>
              <a:t>E</a:t>
            </a:r>
          </a:p>
        </p:txBody>
      </p:sp>
      <p:sp>
        <p:nvSpPr>
          <p:cNvPr id="150" name="object 150"/>
          <p:cNvSpPr txBox="1"/>
          <p:nvPr/>
        </p:nvSpPr>
        <p:spPr>
          <a:xfrm>
            <a:off x="1004569" y="2769646"/>
            <a:ext cx="18923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800" b="1" dirty="0">
                <a:latin typeface="Constantia"/>
                <a:cs typeface="Constantia"/>
              </a:rPr>
              <a:t>H</a:t>
            </a:r>
          </a:p>
        </p:txBody>
      </p:sp>
      <p:sp>
        <p:nvSpPr>
          <p:cNvPr id="151" name="object 151"/>
          <p:cNvSpPr txBox="1"/>
          <p:nvPr/>
        </p:nvSpPr>
        <p:spPr>
          <a:xfrm>
            <a:off x="2147570" y="2769646"/>
            <a:ext cx="132080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800" b="1" dirty="0">
                <a:latin typeface="Constantia"/>
                <a:cs typeface="Constantia"/>
              </a:rPr>
              <a:t>L</a:t>
            </a:r>
          </a:p>
        </p:txBody>
      </p:sp>
      <p:sp>
        <p:nvSpPr>
          <p:cNvPr id="152" name="object 152"/>
          <p:cNvSpPr txBox="1"/>
          <p:nvPr/>
        </p:nvSpPr>
        <p:spPr>
          <a:xfrm>
            <a:off x="1004569" y="1616486"/>
            <a:ext cx="153035" cy="2190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710"/>
              </a:lnSpc>
            </a:pPr>
            <a:r>
              <a:rPr sz="800" b="1" dirty="0">
                <a:latin typeface="Constantia"/>
                <a:cs typeface="Constantia"/>
              </a:rPr>
              <a:t>A</a:t>
            </a:r>
          </a:p>
        </p:txBody>
      </p:sp>
      <p:graphicFrame>
        <p:nvGraphicFramePr>
          <p:cNvPr id="153" name="object 153"/>
          <p:cNvGraphicFramePr>
            <a:graphicFrameLocks noGrp="1"/>
          </p:cNvGraphicFramePr>
          <p:nvPr/>
        </p:nvGraphicFramePr>
        <p:xfrm>
          <a:off x="914400" y="1524000"/>
          <a:ext cx="2286000" cy="15290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16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300"/>
                        </a:spcBef>
                      </a:pPr>
                      <a:r>
                        <a:rPr sz="800" b="1" dirty="0">
                          <a:latin typeface="Constantia"/>
                          <a:cs typeface="Constantia"/>
                        </a:rPr>
                        <a:t>A</a:t>
                      </a:r>
                    </a:p>
                  </a:txBody>
                  <a:tcPr marL="0" marR="0" marT="3810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10</a:t>
                      </a:r>
                    </a:p>
                  </a:txBody>
                  <a:tcPr marL="0" marR="0" marT="24130" marB="0">
                    <a:lnT w="6350">
                      <a:solidFill>
                        <a:srgbClr val="A4B491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700"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460"/>
                        </a:spcBef>
                        <a:tabLst>
                          <a:tab pos="1232535" algn="l"/>
                        </a:tabLst>
                      </a:pPr>
                      <a:r>
                        <a:rPr sz="800" b="1" dirty="0">
                          <a:latin typeface="Constantia"/>
                          <a:cs typeface="Constantia"/>
                        </a:rPr>
                        <a:t>B	C</a:t>
                      </a:r>
                    </a:p>
                  </a:txBody>
                  <a:tcPr marL="0" marR="0" marT="58419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9570"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dirty="0">
                          <a:latin typeface="Constantia"/>
                          <a:cs typeface="Constantia"/>
                        </a:rPr>
                        <a:t>D</a:t>
                      </a:r>
                    </a:p>
                  </a:txBody>
                  <a:tcPr marL="0" marR="0" marT="35560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18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20</a:t>
                      </a:r>
                    </a:p>
                  </a:txBody>
                  <a:tcPr marL="0" marR="0" marT="2286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dirty="0">
                          <a:latin typeface="Constantia"/>
                          <a:cs typeface="Constantia"/>
                        </a:rPr>
                        <a:t>E</a:t>
                      </a:r>
                    </a:p>
                  </a:txBody>
                  <a:tcPr marL="0" marR="0" marT="35560" marB="0">
                    <a:solidFill>
                      <a:srgbClr val="E0E4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109">
                <a:tc gridSpan="3">
                  <a:txBody>
                    <a:bodyPr/>
                    <a:lstStyle/>
                    <a:p>
                      <a:pPr marL="89535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1232535" algn="l"/>
                        </a:tabLst>
                      </a:pPr>
                      <a:r>
                        <a:rPr sz="800" b="1" dirty="0">
                          <a:latin typeface="Constantia"/>
                          <a:cs typeface="Constantia"/>
                        </a:rPr>
                        <a:t>H	L</a:t>
                      </a:r>
                    </a:p>
                  </a:txBody>
                  <a:tcPr marL="0" marR="0" marT="36830" marB="0">
                    <a:solidFill>
                      <a:srgbClr val="EFF2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54" name="object 154"/>
          <p:cNvGraphicFramePr>
            <a:graphicFrameLocks noGrp="1"/>
          </p:cNvGraphicFramePr>
          <p:nvPr/>
        </p:nvGraphicFramePr>
        <p:xfrm>
          <a:off x="6096000" y="838200"/>
          <a:ext cx="2310130" cy="2209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8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851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7310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b="1" spc="-5" dirty="0">
                          <a:latin typeface="Times New Roman"/>
                          <a:cs typeface="Times New Roman"/>
                        </a:rPr>
                        <a:t>CY</a:t>
                      </a:r>
                    </a:p>
                  </a:txBody>
                  <a:tcPr marL="0" marR="0" marT="21590" marB="0"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900" b="1" dirty="0">
                          <a:latin typeface="Times New Roman"/>
                          <a:cs typeface="Times New Roman"/>
                        </a:rPr>
                        <a:t>01</a:t>
                      </a:r>
                    </a:p>
                  </a:txBody>
                  <a:tcPr marL="0" marR="0" marT="2032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Z</a:t>
                      </a:r>
                    </a:p>
                  </a:txBody>
                  <a:tcPr marL="0" marR="0" marT="21590" marB="0"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21590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800" b="1" dirty="0">
                          <a:latin typeface="Times New Roman"/>
                          <a:cs typeface="Times New Roman"/>
                        </a:rPr>
                        <a:t>0</a:t>
                      </a:r>
                    </a:p>
                  </a:txBody>
                  <a:tcPr marL="0" marR="0" marT="21590" marB="0">
                    <a:solidFill>
                      <a:srgbClr val="A4B49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8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dirty="0">
                          <a:latin typeface="Constantia"/>
                          <a:cs typeface="Constantia"/>
                        </a:rPr>
                        <a:t>A</a:t>
                      </a:r>
                    </a:p>
                  </a:txBody>
                  <a:tcPr marL="0" marR="0" marT="4826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380"/>
                        </a:spcBef>
                      </a:pPr>
                      <a:r>
                        <a:rPr sz="800" b="1" dirty="0">
                          <a:latin typeface="Constantia"/>
                          <a:cs typeface="Constantia"/>
                        </a:rPr>
                        <a:t>10</a:t>
                      </a:r>
                    </a:p>
                  </a:txBody>
                  <a:tcPr marL="0" marR="0" marT="48260" marB="0">
                    <a:lnB w="53975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53975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116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800" b="1" dirty="0">
                          <a:latin typeface="Constantia"/>
                          <a:cs typeface="Constantia"/>
                        </a:rPr>
                        <a:t>B</a:t>
                      </a:r>
                    </a:p>
                  </a:txBody>
                  <a:tcPr marL="0" marR="0" marT="5588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440"/>
                        </a:spcBef>
                      </a:pPr>
                      <a:r>
                        <a:rPr sz="800" b="1" dirty="0">
                          <a:latin typeface="Constantia"/>
                          <a:cs typeface="Constantia"/>
                        </a:rPr>
                        <a:t>C</a:t>
                      </a:r>
                    </a:p>
                  </a:txBody>
                  <a:tcPr marL="0" marR="0" marT="55880" marB="0">
                    <a:lnT w="53975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b="1" dirty="0">
                          <a:latin typeface="Constantia"/>
                          <a:cs typeface="Constantia"/>
                        </a:rPr>
                        <a:t>D</a:t>
                      </a:r>
                    </a:p>
                  </a:txBody>
                  <a:tcPr marL="0" marR="0" marT="36830" marB="0">
                    <a:solidFill>
                      <a:srgbClr val="E0E4DB"/>
                    </a:solidFill>
                  </a:tcPr>
                </a:tc>
                <a:tc>
                  <a:txBody>
                    <a:bodyPr/>
                    <a:lstStyle/>
                    <a:p>
                      <a:pPr marL="7747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b="1" dirty="0">
                          <a:latin typeface="Constantia"/>
                          <a:cs typeface="Constantia"/>
                        </a:rPr>
                        <a:t>20</a:t>
                      </a:r>
                    </a:p>
                  </a:txBody>
                  <a:tcPr marL="0" marR="0" marT="36830" marB="0">
                    <a:solidFill>
                      <a:srgbClr val="E0E4DB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sz="800" b="1" dirty="0">
                          <a:latin typeface="Constantia"/>
                          <a:cs typeface="Constantia"/>
                        </a:rPr>
                        <a:t>E</a:t>
                      </a:r>
                    </a:p>
                  </a:txBody>
                  <a:tcPr marL="0" marR="0" marT="36830" marB="0">
                    <a:solidFill>
                      <a:srgbClr val="E0E4D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dirty="0">
                          <a:latin typeface="Constantia"/>
                          <a:cs typeface="Constantia"/>
                        </a:rPr>
                        <a:t>H</a:t>
                      </a:r>
                    </a:p>
                  </a:txBody>
                  <a:tcPr marL="0" marR="0" marT="35560" marB="0">
                    <a:solidFill>
                      <a:srgbClr val="EFF2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FF2ED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800" b="1" dirty="0">
                          <a:latin typeface="Constantia"/>
                          <a:cs typeface="Constantia"/>
                        </a:rPr>
                        <a:t>L</a:t>
                      </a:r>
                    </a:p>
                  </a:txBody>
                  <a:tcPr marL="0" marR="0" marT="35560" marB="0">
                    <a:solidFill>
                      <a:srgbClr val="EFF2E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55" name="object 155"/>
          <p:cNvSpPr txBox="1"/>
          <p:nvPr/>
        </p:nvSpPr>
        <p:spPr>
          <a:xfrm>
            <a:off x="6134100" y="238759"/>
            <a:ext cx="1768475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6" name="object 156"/>
          <p:cNvSpPr txBox="1"/>
          <p:nvPr/>
        </p:nvSpPr>
        <p:spPr>
          <a:xfrm>
            <a:off x="4268470" y="2010409"/>
            <a:ext cx="1440815" cy="28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b="1" spc="-10" dirty="0">
                <a:solidFill>
                  <a:srgbClr val="FFFFFF"/>
                </a:solidFill>
                <a:latin typeface="Calibri"/>
                <a:cs typeface="Calibri"/>
              </a:rPr>
              <a:t>CMP</a:t>
            </a:r>
            <a:r>
              <a:rPr b="1" spc="-1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b="1" dirty="0">
                <a:solidFill>
                  <a:srgbClr val="FFFFFF"/>
                </a:solidFill>
                <a:latin typeface="Calibri"/>
                <a:cs typeface="Calibri"/>
              </a:rPr>
              <a:t>D  </a:t>
            </a:r>
            <a:r>
              <a:rPr b="1" spc="-5" dirty="0">
                <a:solidFill>
                  <a:srgbClr val="FFFFFF"/>
                </a:solidFill>
                <a:latin typeface="Calibri"/>
                <a:cs typeface="Calibri"/>
              </a:rPr>
              <a:t>A-R</a:t>
            </a:r>
          </a:p>
        </p:txBody>
      </p:sp>
      <p:sp>
        <p:nvSpPr>
          <p:cNvPr id="157" name="object 157"/>
          <p:cNvSpPr txBox="1"/>
          <p:nvPr/>
        </p:nvSpPr>
        <p:spPr>
          <a:xfrm>
            <a:off x="923289" y="232409"/>
            <a:ext cx="1910714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8" name="object 158"/>
          <p:cNvSpPr txBox="1"/>
          <p:nvPr/>
        </p:nvSpPr>
        <p:spPr>
          <a:xfrm>
            <a:off x="914400" y="838200"/>
            <a:ext cx="2057400" cy="158115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  <a:tabLst>
                <a:tab pos="1118235" algn="l"/>
              </a:tabLst>
            </a:pPr>
            <a:r>
              <a:rPr sz="800" b="1" dirty="0">
                <a:latin typeface="Constantia"/>
                <a:cs typeface="Constantia"/>
              </a:rPr>
              <a:t>CY	Z</a:t>
            </a:r>
          </a:p>
        </p:txBody>
      </p:sp>
      <p:sp>
        <p:nvSpPr>
          <p:cNvPr id="159" name="object 159"/>
          <p:cNvSpPr txBox="1"/>
          <p:nvPr/>
        </p:nvSpPr>
        <p:spPr>
          <a:xfrm>
            <a:off x="6295390" y="3845559"/>
            <a:ext cx="1768475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60" name="object 160"/>
          <p:cNvSpPr txBox="1"/>
          <p:nvPr/>
        </p:nvSpPr>
        <p:spPr>
          <a:xfrm>
            <a:off x="704850" y="3854450"/>
            <a:ext cx="1910714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61" name="object 161"/>
          <p:cNvSpPr/>
          <p:nvPr/>
        </p:nvSpPr>
        <p:spPr>
          <a:xfrm>
            <a:off x="381000" y="473455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62" name="object 162"/>
          <p:cNvSpPr txBox="1"/>
          <p:nvPr/>
        </p:nvSpPr>
        <p:spPr>
          <a:xfrm>
            <a:off x="471169" y="4757420"/>
            <a:ext cx="304800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onstantia"/>
                <a:cs typeface="Constantia"/>
              </a:rPr>
              <a:t>CY</a:t>
            </a:r>
          </a:p>
        </p:txBody>
      </p:sp>
      <p:sp>
        <p:nvSpPr>
          <p:cNvPr id="163" name="object 163"/>
          <p:cNvSpPr/>
          <p:nvPr/>
        </p:nvSpPr>
        <p:spPr>
          <a:xfrm>
            <a:off x="895350" y="473455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64" name="object 164"/>
          <p:cNvSpPr/>
          <p:nvPr/>
        </p:nvSpPr>
        <p:spPr>
          <a:xfrm>
            <a:off x="1409700" y="473455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65" name="object 165"/>
          <p:cNvSpPr txBox="1"/>
          <p:nvPr/>
        </p:nvSpPr>
        <p:spPr>
          <a:xfrm>
            <a:off x="1499869" y="4757420"/>
            <a:ext cx="147955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onstantia"/>
                <a:cs typeface="Constantia"/>
              </a:rPr>
              <a:t>Z</a:t>
            </a:r>
          </a:p>
        </p:txBody>
      </p:sp>
      <p:sp>
        <p:nvSpPr>
          <p:cNvPr id="166" name="object 166"/>
          <p:cNvSpPr/>
          <p:nvPr/>
        </p:nvSpPr>
        <p:spPr>
          <a:xfrm>
            <a:off x="1924050" y="4734559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19"/>
                </a:lnTo>
                <a:lnTo>
                  <a:pt x="0" y="642619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67" name="object 167"/>
          <p:cNvSpPr/>
          <p:nvPr/>
        </p:nvSpPr>
        <p:spPr>
          <a:xfrm>
            <a:off x="5500370" y="4716779"/>
            <a:ext cx="571500" cy="916940"/>
          </a:xfrm>
          <a:custGeom>
            <a:avLst/>
            <a:gdLst/>
            <a:ahLst/>
            <a:cxnLst/>
            <a:rect l="l" t="t" r="r" b="b"/>
            <a:pathLst>
              <a:path w="571500" h="916939">
                <a:moveTo>
                  <a:pt x="0" y="0"/>
                </a:moveTo>
                <a:lnTo>
                  <a:pt x="571500" y="0"/>
                </a:lnTo>
                <a:lnTo>
                  <a:pt x="571500" y="916940"/>
                </a:lnTo>
                <a:lnTo>
                  <a:pt x="0" y="9169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68" name="object 168"/>
          <p:cNvSpPr/>
          <p:nvPr/>
        </p:nvSpPr>
        <p:spPr>
          <a:xfrm>
            <a:off x="6071870" y="4716779"/>
            <a:ext cx="356870" cy="693420"/>
          </a:xfrm>
          <a:custGeom>
            <a:avLst/>
            <a:gdLst/>
            <a:ahLst/>
            <a:cxnLst/>
            <a:rect l="l" t="t" r="r" b="b"/>
            <a:pathLst>
              <a:path w="356870" h="693420">
                <a:moveTo>
                  <a:pt x="0" y="693420"/>
                </a:moveTo>
                <a:lnTo>
                  <a:pt x="356869" y="693420"/>
                </a:lnTo>
                <a:lnTo>
                  <a:pt x="356869" y="0"/>
                </a:lnTo>
                <a:lnTo>
                  <a:pt x="0" y="0"/>
                </a:lnTo>
                <a:lnTo>
                  <a:pt x="0" y="69342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69" name="object 169"/>
          <p:cNvSpPr txBox="1"/>
          <p:nvPr/>
        </p:nvSpPr>
        <p:spPr>
          <a:xfrm>
            <a:off x="5500370" y="4739640"/>
            <a:ext cx="928369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  <a:tabLst>
                <a:tab pos="661035" algn="l"/>
              </a:tabLst>
            </a:pPr>
            <a:r>
              <a:rPr sz="800" b="1" dirty="0">
                <a:latin typeface="Constantia"/>
                <a:cs typeface="Constantia"/>
              </a:rPr>
              <a:t>CY	0</a:t>
            </a:r>
          </a:p>
        </p:txBody>
      </p:sp>
      <p:sp>
        <p:nvSpPr>
          <p:cNvPr id="170" name="object 170"/>
          <p:cNvSpPr/>
          <p:nvPr/>
        </p:nvSpPr>
        <p:spPr>
          <a:xfrm>
            <a:off x="6428740" y="4716779"/>
            <a:ext cx="929640" cy="916940"/>
          </a:xfrm>
          <a:custGeom>
            <a:avLst/>
            <a:gdLst/>
            <a:ahLst/>
            <a:cxnLst/>
            <a:rect l="l" t="t" r="r" b="b"/>
            <a:pathLst>
              <a:path w="929640" h="916939">
                <a:moveTo>
                  <a:pt x="0" y="0"/>
                </a:moveTo>
                <a:lnTo>
                  <a:pt x="929639" y="0"/>
                </a:lnTo>
                <a:lnTo>
                  <a:pt x="929639" y="916940"/>
                </a:lnTo>
                <a:lnTo>
                  <a:pt x="0" y="9169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71" name="object 171"/>
          <p:cNvSpPr txBox="1"/>
          <p:nvPr/>
        </p:nvSpPr>
        <p:spPr>
          <a:xfrm>
            <a:off x="6428740" y="4733290"/>
            <a:ext cx="92964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200" b="1" spc="-5" dirty="0">
                <a:latin typeface="Constantia"/>
                <a:cs typeface="Constantia"/>
              </a:rPr>
              <a:t>ZF</a:t>
            </a:r>
          </a:p>
        </p:txBody>
      </p:sp>
      <p:sp>
        <p:nvSpPr>
          <p:cNvPr id="172" name="object 172"/>
          <p:cNvSpPr/>
          <p:nvPr/>
        </p:nvSpPr>
        <p:spPr>
          <a:xfrm>
            <a:off x="7358380" y="4716779"/>
            <a:ext cx="499109" cy="916940"/>
          </a:xfrm>
          <a:custGeom>
            <a:avLst/>
            <a:gdLst/>
            <a:ahLst/>
            <a:cxnLst/>
            <a:rect l="l" t="t" r="r" b="b"/>
            <a:pathLst>
              <a:path w="499109" h="916939">
                <a:moveTo>
                  <a:pt x="0" y="0"/>
                </a:moveTo>
                <a:lnTo>
                  <a:pt x="499110" y="0"/>
                </a:lnTo>
                <a:lnTo>
                  <a:pt x="499110" y="916940"/>
                </a:lnTo>
                <a:lnTo>
                  <a:pt x="0" y="9169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73" name="object 173"/>
          <p:cNvSpPr txBox="1"/>
          <p:nvPr/>
        </p:nvSpPr>
        <p:spPr>
          <a:xfrm>
            <a:off x="7503159" y="4711700"/>
            <a:ext cx="190500" cy="1968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latin typeface="Times New Roman"/>
                <a:cs typeface="Times New Roman"/>
              </a:rPr>
              <a:t>1</a:t>
            </a:r>
          </a:p>
        </p:txBody>
      </p:sp>
      <p:sp>
        <p:nvSpPr>
          <p:cNvPr id="174" name="object 174"/>
          <p:cNvSpPr/>
          <p:nvPr/>
        </p:nvSpPr>
        <p:spPr>
          <a:xfrm>
            <a:off x="5943600" y="54102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75" name="object 175"/>
          <p:cNvSpPr/>
          <p:nvPr/>
        </p:nvSpPr>
        <p:spPr>
          <a:xfrm>
            <a:off x="6515100" y="5410200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76" name="object 176"/>
          <p:cNvSpPr/>
          <p:nvPr/>
        </p:nvSpPr>
        <p:spPr>
          <a:xfrm>
            <a:off x="381000" y="54152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77" name="object 177"/>
          <p:cNvSpPr txBox="1"/>
          <p:nvPr/>
        </p:nvSpPr>
        <p:spPr>
          <a:xfrm>
            <a:off x="381000" y="5438140"/>
            <a:ext cx="571500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8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78" name="object 178"/>
          <p:cNvSpPr/>
          <p:nvPr/>
        </p:nvSpPr>
        <p:spPr>
          <a:xfrm>
            <a:off x="952500" y="5415279"/>
            <a:ext cx="571500" cy="370840"/>
          </a:xfrm>
          <a:custGeom>
            <a:avLst/>
            <a:gdLst/>
            <a:ahLst/>
            <a:cxnLst/>
            <a:rect l="l" t="t" r="r" b="b"/>
            <a:pathLst>
              <a:path w="571500" h="370839">
                <a:moveTo>
                  <a:pt x="0" y="0"/>
                </a:moveTo>
                <a:lnTo>
                  <a:pt x="571500" y="0"/>
                </a:lnTo>
                <a:lnTo>
                  <a:pt x="571500" y="370840"/>
                </a:lnTo>
                <a:lnTo>
                  <a:pt x="0" y="37084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79" name="object 179"/>
          <p:cNvSpPr txBox="1"/>
          <p:nvPr/>
        </p:nvSpPr>
        <p:spPr>
          <a:xfrm>
            <a:off x="952500" y="5438140"/>
            <a:ext cx="571500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Constantia"/>
                <a:cs typeface="Constantia"/>
              </a:rPr>
              <a:t>B8</a:t>
            </a:r>
          </a:p>
        </p:txBody>
      </p:sp>
      <p:sp>
        <p:nvSpPr>
          <p:cNvPr id="180" name="object 180"/>
          <p:cNvSpPr/>
          <p:nvPr/>
        </p:nvSpPr>
        <p:spPr>
          <a:xfrm>
            <a:off x="381000" y="58674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81" name="object 181"/>
          <p:cNvSpPr/>
          <p:nvPr/>
        </p:nvSpPr>
        <p:spPr>
          <a:xfrm>
            <a:off x="895350" y="58674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82" name="object 182"/>
          <p:cNvSpPr/>
          <p:nvPr/>
        </p:nvSpPr>
        <p:spPr>
          <a:xfrm>
            <a:off x="1409700" y="58674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83" name="object 183"/>
          <p:cNvSpPr txBox="1"/>
          <p:nvPr/>
        </p:nvSpPr>
        <p:spPr>
          <a:xfrm>
            <a:off x="471169" y="5890259"/>
            <a:ext cx="1173480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  <a:tabLst>
                <a:tab pos="513715" algn="l"/>
                <a:tab pos="1028065" algn="l"/>
              </a:tabLst>
            </a:pPr>
            <a:r>
              <a:rPr sz="800" b="1" dirty="0">
                <a:latin typeface="Constantia"/>
                <a:cs typeface="Constantia"/>
              </a:rPr>
              <a:t>H	</a:t>
            </a:r>
            <a:r>
              <a:rPr sz="800" b="1" spc="-5" dirty="0">
                <a:latin typeface="Constantia"/>
                <a:cs typeface="Constantia"/>
              </a:rPr>
              <a:t>2</a:t>
            </a:r>
            <a:r>
              <a:rPr sz="800" b="1" dirty="0">
                <a:latin typeface="Constantia"/>
                <a:cs typeface="Constantia"/>
              </a:rPr>
              <a:t>0	L</a:t>
            </a:r>
          </a:p>
        </p:txBody>
      </p:sp>
      <p:sp>
        <p:nvSpPr>
          <p:cNvPr id="184" name="object 184"/>
          <p:cNvSpPr/>
          <p:nvPr/>
        </p:nvSpPr>
        <p:spPr>
          <a:xfrm>
            <a:off x="1924050" y="586740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85" name="object 185"/>
          <p:cNvSpPr txBox="1"/>
          <p:nvPr/>
        </p:nvSpPr>
        <p:spPr>
          <a:xfrm>
            <a:off x="2068829" y="5890259"/>
            <a:ext cx="251460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86" name="object 186"/>
          <p:cNvSpPr txBox="1"/>
          <p:nvPr/>
        </p:nvSpPr>
        <p:spPr>
          <a:xfrm>
            <a:off x="5943600" y="5867400"/>
            <a:ext cx="2057400" cy="158115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  <a:tabLst>
                <a:tab pos="658495" algn="l"/>
                <a:tab pos="1118235" algn="l"/>
                <a:tab pos="1687195" algn="l"/>
              </a:tabLst>
            </a:pPr>
            <a:r>
              <a:rPr sz="800" b="1" dirty="0">
                <a:latin typeface="Constantia"/>
                <a:cs typeface="Constantia"/>
              </a:rPr>
              <a:t>H	20	L	</a:t>
            </a:r>
            <a:r>
              <a:rPr sz="800" b="1" spc="-5" dirty="0">
                <a:latin typeface="Constantia"/>
                <a:cs typeface="Constantia"/>
              </a:rPr>
              <a:t>50</a:t>
            </a:r>
          </a:p>
        </p:txBody>
      </p:sp>
      <p:sp>
        <p:nvSpPr>
          <p:cNvPr id="187" name="object 187"/>
          <p:cNvSpPr/>
          <p:nvPr/>
        </p:nvSpPr>
        <p:spPr>
          <a:xfrm>
            <a:off x="2667000" y="44958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88" name="object 188"/>
          <p:cNvSpPr/>
          <p:nvPr/>
        </p:nvSpPr>
        <p:spPr>
          <a:xfrm>
            <a:off x="2667000" y="52070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89" name="object 189"/>
          <p:cNvSpPr txBox="1"/>
          <p:nvPr/>
        </p:nvSpPr>
        <p:spPr>
          <a:xfrm>
            <a:off x="2667000" y="5226050"/>
            <a:ext cx="68580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onstantia"/>
                <a:cs typeface="Constantia"/>
              </a:rPr>
              <a:t>B8</a:t>
            </a:r>
          </a:p>
        </p:txBody>
      </p:sp>
      <p:sp>
        <p:nvSpPr>
          <p:cNvPr id="190" name="object 190"/>
          <p:cNvSpPr/>
          <p:nvPr/>
        </p:nvSpPr>
        <p:spPr>
          <a:xfrm>
            <a:off x="2667000" y="5918200"/>
            <a:ext cx="685800" cy="711200"/>
          </a:xfrm>
          <a:custGeom>
            <a:avLst/>
            <a:gdLst/>
            <a:ahLst/>
            <a:cxnLst/>
            <a:rect l="l" t="t" r="r" b="b"/>
            <a:pathLst>
              <a:path w="685800" h="711200">
                <a:moveTo>
                  <a:pt x="0" y="0"/>
                </a:moveTo>
                <a:lnTo>
                  <a:pt x="685800" y="0"/>
                </a:lnTo>
                <a:lnTo>
                  <a:pt x="685800" y="711200"/>
                </a:lnTo>
                <a:lnTo>
                  <a:pt x="0" y="7112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91" name="object 191"/>
          <p:cNvSpPr/>
          <p:nvPr/>
        </p:nvSpPr>
        <p:spPr>
          <a:xfrm>
            <a:off x="8153400" y="4495800"/>
            <a:ext cx="685800" cy="736600"/>
          </a:xfrm>
          <a:custGeom>
            <a:avLst/>
            <a:gdLst/>
            <a:ahLst/>
            <a:cxnLst/>
            <a:rect l="l" t="t" r="r" b="b"/>
            <a:pathLst>
              <a:path w="685800" h="736600">
                <a:moveTo>
                  <a:pt x="0" y="0"/>
                </a:moveTo>
                <a:lnTo>
                  <a:pt x="685800" y="0"/>
                </a:lnTo>
                <a:lnTo>
                  <a:pt x="6858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92" name="object 192"/>
          <p:cNvSpPr/>
          <p:nvPr/>
        </p:nvSpPr>
        <p:spPr>
          <a:xfrm>
            <a:off x="8153400" y="5232400"/>
            <a:ext cx="685800" cy="736600"/>
          </a:xfrm>
          <a:custGeom>
            <a:avLst/>
            <a:gdLst/>
            <a:ahLst/>
            <a:cxnLst/>
            <a:rect l="l" t="t" r="r" b="b"/>
            <a:pathLst>
              <a:path w="685800" h="736600">
                <a:moveTo>
                  <a:pt x="0" y="0"/>
                </a:moveTo>
                <a:lnTo>
                  <a:pt x="685800" y="0"/>
                </a:lnTo>
                <a:lnTo>
                  <a:pt x="6858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solidFill>
            <a:srgbClr val="E0E4DB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93" name="object 193"/>
          <p:cNvSpPr txBox="1"/>
          <p:nvPr/>
        </p:nvSpPr>
        <p:spPr>
          <a:xfrm>
            <a:off x="8153400" y="5255259"/>
            <a:ext cx="685800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latin typeface="Constantia"/>
                <a:cs typeface="Constantia"/>
              </a:rPr>
              <a:t>B8</a:t>
            </a:r>
          </a:p>
        </p:txBody>
      </p:sp>
      <p:sp>
        <p:nvSpPr>
          <p:cNvPr id="194" name="object 194"/>
          <p:cNvSpPr/>
          <p:nvPr/>
        </p:nvSpPr>
        <p:spPr>
          <a:xfrm>
            <a:off x="8153400" y="5969000"/>
            <a:ext cx="685800" cy="736600"/>
          </a:xfrm>
          <a:custGeom>
            <a:avLst/>
            <a:gdLst/>
            <a:ahLst/>
            <a:cxnLst/>
            <a:rect l="l" t="t" r="r" b="b"/>
            <a:pathLst>
              <a:path w="685800" h="736600">
                <a:moveTo>
                  <a:pt x="0" y="0"/>
                </a:moveTo>
                <a:lnTo>
                  <a:pt x="685800" y="0"/>
                </a:lnTo>
                <a:lnTo>
                  <a:pt x="685800" y="736600"/>
                </a:lnTo>
                <a:lnTo>
                  <a:pt x="0" y="736600"/>
                </a:lnTo>
                <a:lnTo>
                  <a:pt x="0" y="0"/>
                </a:lnTo>
                <a:close/>
              </a:path>
            </a:pathLst>
          </a:custGeom>
          <a:solidFill>
            <a:srgbClr val="EFF2ED"/>
          </a:solidFill>
        </p:spPr>
        <p:txBody>
          <a:bodyPr wrap="square" lIns="0" tIns="0" rIns="0" bIns="0" rtlCol="0"/>
          <a:lstStyle/>
          <a:p>
            <a:endParaRPr sz="800"/>
          </a:p>
        </p:txBody>
      </p:sp>
      <p:sp>
        <p:nvSpPr>
          <p:cNvPr id="195" name="object 195"/>
          <p:cNvSpPr txBox="1"/>
          <p:nvPr/>
        </p:nvSpPr>
        <p:spPr>
          <a:xfrm>
            <a:off x="1906270" y="5454650"/>
            <a:ext cx="633730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205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96" name="object 196"/>
          <p:cNvSpPr txBox="1"/>
          <p:nvPr/>
        </p:nvSpPr>
        <p:spPr>
          <a:xfrm>
            <a:off x="3719829" y="5515609"/>
            <a:ext cx="1257935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CMP</a:t>
            </a:r>
            <a:r>
              <a:rPr sz="1400" b="1" spc="-10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dirty="0">
                <a:solidFill>
                  <a:srgbClr val="FFFFFF"/>
                </a:solidFill>
                <a:latin typeface="Calibri"/>
                <a:cs typeface="Calibri"/>
              </a:rPr>
              <a:t>M  </a:t>
            </a:r>
            <a:r>
              <a:rPr sz="1400" b="1" spc="-5" dirty="0">
                <a:solidFill>
                  <a:srgbClr val="FFFFFF"/>
                </a:solidFill>
                <a:latin typeface="Calibri"/>
                <a:cs typeface="Calibri"/>
              </a:rPr>
              <a:t>A-M</a:t>
            </a:r>
          </a:p>
        </p:txBody>
      </p:sp>
      <p:sp>
        <p:nvSpPr>
          <p:cNvPr id="197" name="object 197"/>
          <p:cNvSpPr txBox="1"/>
          <p:nvPr/>
        </p:nvSpPr>
        <p:spPr>
          <a:xfrm>
            <a:off x="6021070" y="5443220"/>
            <a:ext cx="2005330" cy="1352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  <a:tab pos="1383665" algn="l"/>
              </a:tabLst>
            </a:pPr>
            <a:r>
              <a:rPr sz="1200" b="1" baseline="3000" dirty="0">
                <a:latin typeface="Constantia"/>
                <a:cs typeface="Constantia"/>
              </a:rPr>
              <a:t>A	</a:t>
            </a:r>
            <a:r>
              <a:rPr sz="1200" b="1" spc="-7" baseline="3000" dirty="0">
                <a:latin typeface="Constantia"/>
                <a:cs typeface="Constantia"/>
              </a:rPr>
              <a:t>B</a:t>
            </a:r>
            <a:r>
              <a:rPr sz="1200" b="1" baseline="3000" dirty="0">
                <a:latin typeface="Constantia"/>
                <a:cs typeface="Constantia"/>
              </a:rPr>
              <a:t>8	</a:t>
            </a:r>
            <a:r>
              <a:rPr sz="800" b="1" spc="-5" dirty="0">
                <a:solidFill>
                  <a:srgbClr val="FFFFFF"/>
                </a:solidFill>
                <a:latin typeface="Calibri"/>
                <a:cs typeface="Calibri"/>
              </a:rPr>
              <a:t>205</a:t>
            </a:r>
            <a:r>
              <a:rPr sz="800" b="1" spc="5" dirty="0">
                <a:solidFill>
                  <a:srgbClr val="FFFFFF"/>
                </a:solidFill>
                <a:latin typeface="Calibri"/>
                <a:cs typeface="Calibri"/>
              </a:rPr>
              <a:t>0</a:t>
            </a:r>
            <a:r>
              <a:rPr sz="800" b="1" dirty="0">
                <a:solidFill>
                  <a:srgbClr val="FFFFFF"/>
                </a:solidFill>
                <a:latin typeface="Calibri"/>
                <a:cs typeface="Calibri"/>
              </a:rPr>
              <a:t>H</a:t>
            </a:r>
          </a:p>
        </p:txBody>
      </p:sp>
      <p:sp>
        <p:nvSpPr>
          <p:cNvPr id="198" name="object 198"/>
          <p:cNvSpPr txBox="1"/>
          <p:nvPr/>
        </p:nvSpPr>
        <p:spPr>
          <a:xfrm>
            <a:off x="3506470" y="339090"/>
            <a:ext cx="131127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A&gt;R:</a:t>
            </a:r>
            <a:r>
              <a:rPr sz="10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CY=0  A=R: </a:t>
            </a:r>
            <a:r>
              <a:rPr sz="1000" b="1" dirty="0">
                <a:solidFill>
                  <a:srgbClr val="FF0000"/>
                </a:solidFill>
                <a:latin typeface="Calibri"/>
                <a:cs typeface="Calibri"/>
              </a:rPr>
              <a:t>ZF=1 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A&lt;R:</a:t>
            </a:r>
            <a:r>
              <a:rPr sz="1000" b="1" spc="-8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CY=1</a:t>
            </a:r>
          </a:p>
        </p:txBody>
      </p:sp>
      <p:sp>
        <p:nvSpPr>
          <p:cNvPr id="199" name="object 199"/>
          <p:cNvSpPr txBox="1"/>
          <p:nvPr/>
        </p:nvSpPr>
        <p:spPr>
          <a:xfrm>
            <a:off x="3657600" y="3892550"/>
            <a:ext cx="140843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A&gt;M:</a:t>
            </a:r>
            <a:r>
              <a:rPr sz="1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CY=0  A=M: ZF=1  A&lt;M:</a:t>
            </a:r>
            <a:r>
              <a:rPr sz="10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Calibri"/>
                <a:cs typeface="Calibri"/>
              </a:rPr>
              <a:t>CY=1</a:t>
            </a:r>
          </a:p>
        </p:txBody>
      </p:sp>
      <p:sp>
        <p:nvSpPr>
          <p:cNvPr id="200" name="object 200"/>
          <p:cNvSpPr txBox="1"/>
          <p:nvPr/>
        </p:nvSpPr>
        <p:spPr>
          <a:xfrm>
            <a:off x="6577330" y="3248659"/>
            <a:ext cx="182880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Times New Roman"/>
                <a:cs typeface="Times New Roman"/>
              </a:rPr>
              <a:t>10&lt;20:CY=01</a:t>
            </a:r>
          </a:p>
        </p:txBody>
      </p:sp>
      <p:sp>
        <p:nvSpPr>
          <p:cNvPr id="201" name="object 201"/>
          <p:cNvSpPr txBox="1"/>
          <p:nvPr/>
        </p:nvSpPr>
        <p:spPr>
          <a:xfrm>
            <a:off x="5648959" y="6430009"/>
            <a:ext cx="2027555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48385" algn="l"/>
              </a:tabLst>
            </a:pPr>
            <a:r>
              <a:rPr sz="1000" b="1" dirty="0">
                <a:latin typeface="Times New Roman"/>
                <a:cs typeface="Times New Roman"/>
              </a:rPr>
              <a:t>B8=</a:t>
            </a:r>
            <a:r>
              <a:rPr sz="1000" b="1" spc="-15" dirty="0">
                <a:latin typeface="Times New Roman"/>
                <a:cs typeface="Times New Roman"/>
              </a:rPr>
              <a:t>B</a:t>
            </a:r>
            <a:r>
              <a:rPr sz="1000" b="1" dirty="0">
                <a:latin typeface="Times New Roman"/>
                <a:cs typeface="Times New Roman"/>
              </a:rPr>
              <a:t>8	</a:t>
            </a:r>
            <a:r>
              <a:rPr sz="1000" b="1" spc="5" dirty="0">
                <a:latin typeface="Times New Roman"/>
                <a:cs typeface="Times New Roman"/>
              </a:rPr>
              <a:t>:</a:t>
            </a:r>
            <a:r>
              <a:rPr sz="1000" b="1" spc="-35" dirty="0">
                <a:latin typeface="Times New Roman"/>
                <a:cs typeface="Times New Roman"/>
              </a:rPr>
              <a:t>Z</a:t>
            </a:r>
            <a:r>
              <a:rPr sz="1000" b="1" spc="-10" dirty="0">
                <a:latin typeface="Times New Roman"/>
                <a:cs typeface="Times New Roman"/>
              </a:rPr>
              <a:t>F</a:t>
            </a:r>
            <a:r>
              <a:rPr sz="1000" b="1" dirty="0">
                <a:latin typeface="Times New Roman"/>
                <a:cs typeface="Times New Roman"/>
              </a:rPr>
              <a:t>=01</a:t>
            </a: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285750" y="179070"/>
          <a:ext cx="8145145" cy="16776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25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69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2789">
                <a:tc>
                  <a:txBody>
                    <a:bodyPr/>
                    <a:lstStyle/>
                    <a:p>
                      <a:pPr marL="1333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1209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5080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4879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CPI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8-bit</a:t>
                      </a:r>
                      <a:r>
                        <a:rPr sz="24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data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35890" marR="939800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Compare immediate</a:t>
                      </a:r>
                      <a:r>
                        <a:rPr sz="2400" spc="-6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with  accumulator</a:t>
                      </a: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496569" y="3246120"/>
            <a:ext cx="7228205" cy="1518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43180" indent="-273050">
              <a:lnSpc>
                <a:spcPct val="100000"/>
              </a:lnSpc>
              <a:spcBef>
                <a:spcPts val="100"/>
              </a:spcBef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spc="-5" dirty="0">
                <a:latin typeface="Constantia"/>
                <a:cs typeface="Constantia"/>
              </a:rPr>
              <a:t>8-bit data is compared </a:t>
            </a:r>
            <a:r>
              <a:rPr sz="2600" dirty="0">
                <a:latin typeface="Constantia"/>
                <a:cs typeface="Constantia"/>
              </a:rPr>
              <a:t>with </a:t>
            </a:r>
            <a:r>
              <a:rPr sz="2600" spc="-5" dirty="0">
                <a:latin typeface="Constantia"/>
                <a:cs typeface="Constantia"/>
              </a:rPr>
              <a:t>the contents</a:t>
            </a:r>
            <a:r>
              <a:rPr sz="2600" spc="-440" dirty="0">
                <a:latin typeface="Constantia"/>
                <a:cs typeface="Constantia"/>
              </a:rPr>
              <a:t> </a:t>
            </a:r>
            <a:r>
              <a:rPr sz="2600" spc="-800" dirty="0">
                <a:latin typeface="Constantia"/>
                <a:cs typeface="Constantia"/>
              </a:rPr>
              <a:t>of </a:t>
            </a:r>
            <a:r>
              <a:rPr sz="2600" spc="-640" dirty="0">
                <a:latin typeface="Constantia"/>
                <a:cs typeface="Constantia"/>
              </a:rPr>
              <a:t> </a:t>
            </a:r>
            <a:r>
              <a:rPr sz="2600" spc="-5" dirty="0">
                <a:latin typeface="Constantia"/>
                <a:cs typeface="Constantia"/>
              </a:rPr>
              <a:t>accumulator.</a:t>
            </a:r>
            <a:endParaRPr sz="26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675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600" spc="415" dirty="0">
                <a:latin typeface="Constantia"/>
                <a:cs typeface="Constantia"/>
              </a:rPr>
              <a:t>The </a:t>
            </a:r>
            <a:r>
              <a:rPr sz="2600" dirty="0">
                <a:latin typeface="Constantia"/>
                <a:cs typeface="Constantia"/>
              </a:rPr>
              <a:t>values </a:t>
            </a:r>
            <a:r>
              <a:rPr sz="2600" spc="-5" dirty="0">
                <a:latin typeface="Constantia"/>
                <a:cs typeface="Constantia"/>
              </a:rPr>
              <a:t>being compared remain</a:t>
            </a:r>
            <a:r>
              <a:rPr sz="2600" spc="-430" dirty="0">
                <a:latin typeface="Constantia"/>
                <a:cs typeface="Constantia"/>
              </a:rPr>
              <a:t> </a:t>
            </a:r>
            <a:r>
              <a:rPr sz="2600" spc="-95" dirty="0">
                <a:latin typeface="Constantia"/>
                <a:cs typeface="Constantia"/>
              </a:rPr>
              <a:t>unchanged.</a:t>
            </a:r>
            <a:endParaRPr sz="26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5" name="object 145"/>
          <p:cNvSpPr/>
          <p:nvPr/>
        </p:nvSpPr>
        <p:spPr>
          <a:xfrm>
            <a:off x="762000" y="367284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6" name="object 146"/>
          <p:cNvSpPr txBox="1"/>
          <p:nvPr/>
        </p:nvSpPr>
        <p:spPr>
          <a:xfrm>
            <a:off x="852169" y="3696970"/>
            <a:ext cx="304800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onstantia"/>
                <a:cs typeface="Constantia"/>
              </a:rPr>
              <a:t>CY</a:t>
            </a:r>
          </a:p>
        </p:txBody>
      </p:sp>
      <p:sp>
        <p:nvSpPr>
          <p:cNvPr id="147" name="object 147"/>
          <p:cNvSpPr/>
          <p:nvPr/>
        </p:nvSpPr>
        <p:spPr>
          <a:xfrm>
            <a:off x="1276350" y="367284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8" name="object 148"/>
          <p:cNvSpPr/>
          <p:nvPr/>
        </p:nvSpPr>
        <p:spPr>
          <a:xfrm>
            <a:off x="1790700" y="367284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49" name="object 149"/>
          <p:cNvSpPr txBox="1"/>
          <p:nvPr/>
        </p:nvSpPr>
        <p:spPr>
          <a:xfrm>
            <a:off x="1880870" y="3696970"/>
            <a:ext cx="147955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onstantia"/>
                <a:cs typeface="Constantia"/>
              </a:rPr>
              <a:t>Z</a:t>
            </a:r>
          </a:p>
        </p:txBody>
      </p:sp>
      <p:sp>
        <p:nvSpPr>
          <p:cNvPr id="150" name="object 150"/>
          <p:cNvSpPr/>
          <p:nvPr/>
        </p:nvSpPr>
        <p:spPr>
          <a:xfrm>
            <a:off x="2305050" y="3672840"/>
            <a:ext cx="514350" cy="642620"/>
          </a:xfrm>
          <a:custGeom>
            <a:avLst/>
            <a:gdLst/>
            <a:ahLst/>
            <a:cxnLst/>
            <a:rect l="l" t="t" r="r" b="b"/>
            <a:pathLst>
              <a:path w="514350" h="642620">
                <a:moveTo>
                  <a:pt x="0" y="0"/>
                </a:moveTo>
                <a:lnTo>
                  <a:pt x="514350" y="0"/>
                </a:lnTo>
                <a:lnTo>
                  <a:pt x="514350" y="642620"/>
                </a:lnTo>
                <a:lnTo>
                  <a:pt x="0" y="64262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1" name="object 151"/>
          <p:cNvSpPr/>
          <p:nvPr/>
        </p:nvSpPr>
        <p:spPr>
          <a:xfrm>
            <a:off x="762000" y="43522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2" name="object 152"/>
          <p:cNvSpPr txBox="1"/>
          <p:nvPr/>
        </p:nvSpPr>
        <p:spPr>
          <a:xfrm>
            <a:off x="852169" y="4376420"/>
            <a:ext cx="165735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dirty="0">
                <a:latin typeface="Constantia"/>
                <a:cs typeface="Constantia"/>
              </a:rPr>
              <a:t>A</a:t>
            </a:r>
          </a:p>
        </p:txBody>
      </p:sp>
      <p:sp>
        <p:nvSpPr>
          <p:cNvPr id="153" name="object 153"/>
          <p:cNvSpPr/>
          <p:nvPr/>
        </p:nvSpPr>
        <p:spPr>
          <a:xfrm>
            <a:off x="1333500" y="4352290"/>
            <a:ext cx="571500" cy="372110"/>
          </a:xfrm>
          <a:custGeom>
            <a:avLst/>
            <a:gdLst/>
            <a:ahLst/>
            <a:cxnLst/>
            <a:rect l="l" t="t" r="r" b="b"/>
            <a:pathLst>
              <a:path w="571500" h="372110">
                <a:moveTo>
                  <a:pt x="0" y="0"/>
                </a:moveTo>
                <a:lnTo>
                  <a:pt x="571500" y="0"/>
                </a:lnTo>
                <a:lnTo>
                  <a:pt x="5715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 sz="1000"/>
          </a:p>
        </p:txBody>
      </p:sp>
      <p:sp>
        <p:nvSpPr>
          <p:cNvPr id="154" name="object 154"/>
          <p:cNvSpPr txBox="1"/>
          <p:nvPr/>
        </p:nvSpPr>
        <p:spPr>
          <a:xfrm>
            <a:off x="1423669" y="4376420"/>
            <a:ext cx="316865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latin typeface="Constantia"/>
                <a:cs typeface="Constantia"/>
              </a:rPr>
              <a:t>BA</a:t>
            </a:r>
          </a:p>
        </p:txBody>
      </p:sp>
      <p:sp>
        <p:nvSpPr>
          <p:cNvPr id="155" name="object 155"/>
          <p:cNvSpPr txBox="1"/>
          <p:nvPr/>
        </p:nvSpPr>
        <p:spPr>
          <a:xfrm>
            <a:off x="6295390" y="1951990"/>
            <a:ext cx="1768475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56" name="object 156"/>
          <p:cNvSpPr txBox="1"/>
          <p:nvPr/>
        </p:nvSpPr>
        <p:spPr>
          <a:xfrm>
            <a:off x="923289" y="1944370"/>
            <a:ext cx="1910714" cy="166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0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</a:p>
        </p:txBody>
      </p:sp>
      <p:graphicFrame>
        <p:nvGraphicFramePr>
          <p:cNvPr id="157" name="object 157"/>
          <p:cNvGraphicFramePr>
            <a:graphicFrameLocks noGrp="1"/>
          </p:cNvGraphicFramePr>
          <p:nvPr/>
        </p:nvGraphicFramePr>
        <p:xfrm>
          <a:off x="6324600" y="3663950"/>
          <a:ext cx="2058034" cy="1051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3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92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9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103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CY</a:t>
                      </a:r>
                    </a:p>
                  </a:txBody>
                  <a:tcPr marL="0" marR="0" marT="3556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11125">
                        <a:lnSpc>
                          <a:spcPct val="100000"/>
                        </a:lnSpc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0</a:t>
                      </a:r>
                    </a:p>
                  </a:txBody>
                  <a:tcPr marL="0" marR="0" marT="635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76200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1000" b="1" spc="-5" dirty="0">
                          <a:latin typeface="Constantia"/>
                          <a:cs typeface="Constantia"/>
                        </a:rPr>
                        <a:t>AC</a:t>
                      </a:r>
                      <a:endParaRPr sz="1000">
                        <a:latin typeface="Constantia"/>
                        <a:cs typeface="Constantia"/>
                      </a:endParaRPr>
                    </a:p>
                    <a:p>
                      <a:pPr marL="590550"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0</a:t>
                      </a:r>
                    </a:p>
                  </a:txBody>
                  <a:tcPr marL="0" marR="0" marT="35560" marB="0"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525">
                <a:tc>
                  <a:txBody>
                    <a:bodyPr/>
                    <a:lstStyle/>
                    <a:p>
                      <a:pPr marL="9017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b="1" dirty="0">
                          <a:latin typeface="Constantia"/>
                          <a:cs typeface="Constantia"/>
                        </a:rPr>
                        <a:t>A</a:t>
                      </a:r>
                    </a:p>
                  </a:txBody>
                  <a:tcPr marL="0" marR="0" marT="5397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16827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sz="1000" b="1" spc="-5" dirty="0">
                          <a:latin typeface="Constantia"/>
                          <a:cs typeface="Constantia"/>
                        </a:rPr>
                        <a:t>BA</a:t>
                      </a:r>
                    </a:p>
                  </a:txBody>
                  <a:tcPr marL="0" marR="0" marT="53975" marB="0">
                    <a:lnT w="38100">
                      <a:solidFill>
                        <a:srgbClr val="FFFFFF"/>
                      </a:solidFill>
                      <a:prstDash val="solid"/>
                    </a:lnT>
                    <a:solidFill>
                      <a:srgbClr val="A4B49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38100">
                      <a:solidFill>
                        <a:srgbClr val="FFFFFF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8" name="object 158"/>
          <p:cNvSpPr txBox="1"/>
          <p:nvPr/>
        </p:nvSpPr>
        <p:spPr>
          <a:xfrm>
            <a:off x="3811270" y="3693159"/>
            <a:ext cx="1675764" cy="7512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CPI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30H 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-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TA</a:t>
            </a:r>
          </a:p>
        </p:txBody>
      </p:sp>
      <p:sp>
        <p:nvSpPr>
          <p:cNvPr id="159" name="object 159"/>
          <p:cNvSpPr txBox="1"/>
          <p:nvPr/>
        </p:nvSpPr>
        <p:spPr>
          <a:xfrm>
            <a:off x="3429000" y="2263140"/>
            <a:ext cx="1852295" cy="6584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A&gt;DATA:</a:t>
            </a:r>
            <a:r>
              <a:rPr sz="1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CY=0  A=DATA: </a:t>
            </a:r>
            <a:r>
              <a:rPr sz="1400" b="1" dirty="0">
                <a:solidFill>
                  <a:srgbClr val="FF0000"/>
                </a:solidFill>
                <a:latin typeface="Calibri"/>
                <a:cs typeface="Calibri"/>
              </a:rPr>
              <a:t>ZF=1 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A&lt;DATA:</a:t>
            </a:r>
            <a:r>
              <a:rPr sz="1400" b="1" spc="-8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400" b="1" spc="-5" dirty="0">
                <a:solidFill>
                  <a:srgbClr val="FF0000"/>
                </a:solidFill>
                <a:latin typeface="Calibri"/>
                <a:cs typeface="Calibri"/>
              </a:rPr>
              <a:t>CY=1</a:t>
            </a:r>
          </a:p>
        </p:txBody>
      </p:sp>
      <p:sp>
        <p:nvSpPr>
          <p:cNvPr id="160" name="object 160"/>
          <p:cNvSpPr txBox="1"/>
          <p:nvPr/>
        </p:nvSpPr>
        <p:spPr>
          <a:xfrm>
            <a:off x="4363720" y="6215379"/>
            <a:ext cx="117983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64895" algn="l"/>
              </a:tabLst>
            </a:pPr>
            <a:r>
              <a:rPr sz="1400" b="1" spc="-15" dirty="0">
                <a:latin typeface="Times New Roman"/>
                <a:cs typeface="Times New Roman"/>
              </a:rPr>
              <a:t>B</a:t>
            </a:r>
            <a:r>
              <a:rPr sz="1400" b="1" spc="-5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&gt;30	:</a:t>
            </a:r>
          </a:p>
        </p:txBody>
      </p:sp>
      <p:sp>
        <p:nvSpPr>
          <p:cNvPr id="161" name="object 161"/>
          <p:cNvSpPr txBox="1"/>
          <p:nvPr/>
        </p:nvSpPr>
        <p:spPr>
          <a:xfrm>
            <a:off x="5898690" y="6215379"/>
            <a:ext cx="942340" cy="2279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latin typeface="Times New Roman"/>
                <a:cs typeface="Times New Roman"/>
              </a:rPr>
              <a:t>CY</a:t>
            </a:r>
            <a:r>
              <a:rPr sz="1400" b="1" dirty="0">
                <a:latin typeface="Times New Roman"/>
                <a:cs typeface="Times New Roman"/>
              </a:rPr>
              <a:t>=</a:t>
            </a:r>
            <a:r>
              <a:rPr sz="1400" b="1" spc="-10" dirty="0">
                <a:latin typeface="Times New Roman"/>
                <a:cs typeface="Times New Roman"/>
              </a:rPr>
              <a:t>0</a:t>
            </a:r>
            <a:r>
              <a:rPr sz="1400" b="1" dirty="0">
                <a:latin typeface="Times New Roman"/>
                <a:cs typeface="Times New Roman"/>
              </a:rPr>
              <a:t>0</a:t>
            </a: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2540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819150" y="0"/>
                </a:moveTo>
                <a:lnTo>
                  <a:pt x="0" y="0"/>
                </a:lnTo>
                <a:lnTo>
                  <a:pt x="0" y="819149"/>
                </a:lnTo>
                <a:lnTo>
                  <a:pt x="40640" y="819149"/>
                </a:lnTo>
                <a:lnTo>
                  <a:pt x="82550" y="815339"/>
                </a:lnTo>
                <a:lnTo>
                  <a:pt x="123190" y="810259"/>
                </a:lnTo>
                <a:lnTo>
                  <a:pt x="165100" y="802639"/>
                </a:lnTo>
                <a:lnTo>
                  <a:pt x="205740" y="793749"/>
                </a:lnTo>
                <a:lnTo>
                  <a:pt x="245110" y="782319"/>
                </a:lnTo>
                <a:lnTo>
                  <a:pt x="284480" y="768349"/>
                </a:lnTo>
                <a:lnTo>
                  <a:pt x="322580" y="753109"/>
                </a:lnTo>
                <a:lnTo>
                  <a:pt x="360680" y="736599"/>
                </a:lnTo>
                <a:lnTo>
                  <a:pt x="397510" y="717549"/>
                </a:lnTo>
                <a:lnTo>
                  <a:pt x="433069" y="695959"/>
                </a:lnTo>
                <a:lnTo>
                  <a:pt x="467359" y="673099"/>
                </a:lnTo>
                <a:lnTo>
                  <a:pt x="501650" y="648969"/>
                </a:lnTo>
                <a:lnTo>
                  <a:pt x="533400" y="622299"/>
                </a:lnTo>
                <a:lnTo>
                  <a:pt x="563880" y="594359"/>
                </a:lnTo>
                <a:lnTo>
                  <a:pt x="594360" y="565149"/>
                </a:lnTo>
                <a:lnTo>
                  <a:pt x="622300" y="534669"/>
                </a:lnTo>
                <a:lnTo>
                  <a:pt x="673100" y="468629"/>
                </a:lnTo>
                <a:lnTo>
                  <a:pt x="695960" y="434339"/>
                </a:lnTo>
                <a:lnTo>
                  <a:pt x="716280" y="397509"/>
                </a:lnTo>
                <a:lnTo>
                  <a:pt x="735330" y="361949"/>
                </a:lnTo>
                <a:lnTo>
                  <a:pt x="753110" y="323850"/>
                </a:lnTo>
                <a:lnTo>
                  <a:pt x="768350" y="284479"/>
                </a:lnTo>
                <a:lnTo>
                  <a:pt x="782319" y="246379"/>
                </a:lnTo>
                <a:lnTo>
                  <a:pt x="793750" y="205739"/>
                </a:lnTo>
                <a:lnTo>
                  <a:pt x="802640" y="165100"/>
                </a:lnTo>
                <a:lnTo>
                  <a:pt x="810260" y="124459"/>
                </a:lnTo>
                <a:lnTo>
                  <a:pt x="815340" y="82550"/>
                </a:lnTo>
                <a:lnTo>
                  <a:pt x="819150" y="41909"/>
                </a:lnTo>
                <a:lnTo>
                  <a:pt x="819150" y="0"/>
                </a:lnTo>
                <a:close/>
              </a:path>
            </a:pathLst>
          </a:custGeom>
          <a:solidFill>
            <a:srgbClr val="FDF9F3">
              <a:alpha val="3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0" y="2540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819150" y="0"/>
                </a:moveTo>
                <a:lnTo>
                  <a:pt x="819150" y="41909"/>
                </a:lnTo>
                <a:lnTo>
                  <a:pt x="815340" y="82550"/>
                </a:lnTo>
                <a:lnTo>
                  <a:pt x="810260" y="124459"/>
                </a:lnTo>
                <a:lnTo>
                  <a:pt x="802640" y="165100"/>
                </a:lnTo>
                <a:lnTo>
                  <a:pt x="793750" y="205739"/>
                </a:lnTo>
                <a:lnTo>
                  <a:pt x="782319" y="246379"/>
                </a:lnTo>
                <a:lnTo>
                  <a:pt x="768350" y="284479"/>
                </a:lnTo>
                <a:lnTo>
                  <a:pt x="753110" y="323850"/>
                </a:lnTo>
                <a:lnTo>
                  <a:pt x="735330" y="361949"/>
                </a:lnTo>
                <a:lnTo>
                  <a:pt x="716280" y="397509"/>
                </a:lnTo>
                <a:lnTo>
                  <a:pt x="695960" y="434339"/>
                </a:lnTo>
                <a:lnTo>
                  <a:pt x="673100" y="468629"/>
                </a:lnTo>
                <a:lnTo>
                  <a:pt x="647700" y="501649"/>
                </a:lnTo>
                <a:lnTo>
                  <a:pt x="622300" y="534669"/>
                </a:lnTo>
                <a:lnTo>
                  <a:pt x="594360" y="565149"/>
                </a:lnTo>
                <a:lnTo>
                  <a:pt x="563880" y="594359"/>
                </a:lnTo>
                <a:lnTo>
                  <a:pt x="533400" y="622299"/>
                </a:lnTo>
                <a:lnTo>
                  <a:pt x="501650" y="648969"/>
                </a:lnTo>
                <a:lnTo>
                  <a:pt x="467359" y="673099"/>
                </a:lnTo>
                <a:lnTo>
                  <a:pt x="433069" y="695959"/>
                </a:lnTo>
                <a:lnTo>
                  <a:pt x="397510" y="717549"/>
                </a:lnTo>
                <a:lnTo>
                  <a:pt x="360680" y="736599"/>
                </a:lnTo>
                <a:lnTo>
                  <a:pt x="322580" y="753109"/>
                </a:lnTo>
                <a:lnTo>
                  <a:pt x="284480" y="768349"/>
                </a:lnTo>
                <a:lnTo>
                  <a:pt x="245110" y="782319"/>
                </a:lnTo>
                <a:lnTo>
                  <a:pt x="205740" y="793749"/>
                </a:lnTo>
                <a:lnTo>
                  <a:pt x="165100" y="802639"/>
                </a:lnTo>
                <a:lnTo>
                  <a:pt x="123190" y="810259"/>
                </a:lnTo>
                <a:lnTo>
                  <a:pt x="82550" y="815339"/>
                </a:lnTo>
                <a:lnTo>
                  <a:pt x="40640" y="819149"/>
                </a:lnTo>
                <a:lnTo>
                  <a:pt x="0" y="819149"/>
                </a:lnTo>
                <a:lnTo>
                  <a:pt x="0" y="0"/>
                </a:lnTo>
                <a:lnTo>
                  <a:pt x="819150" y="0"/>
                </a:lnTo>
                <a:close/>
              </a:path>
            </a:pathLst>
          </a:custGeom>
          <a:ln w="3234">
            <a:solidFill>
              <a:srgbClr val="D1C2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029" y="33019"/>
            <a:ext cx="1703070" cy="1703070"/>
          </a:xfrm>
          <a:custGeom>
            <a:avLst/>
            <a:gdLst/>
            <a:ahLst/>
            <a:cxnLst/>
            <a:rect l="l" t="t" r="r" b="b"/>
            <a:pathLst>
              <a:path w="1703070" h="1703070">
                <a:moveTo>
                  <a:pt x="852169" y="0"/>
                </a:moveTo>
                <a:lnTo>
                  <a:pt x="901675" y="1307"/>
                </a:lnTo>
                <a:lnTo>
                  <a:pt x="950304" y="5189"/>
                </a:lnTo>
                <a:lnTo>
                  <a:pt x="997991" y="11580"/>
                </a:lnTo>
                <a:lnTo>
                  <a:pt x="1044676" y="20419"/>
                </a:lnTo>
                <a:lnTo>
                  <a:pt x="1090295" y="31643"/>
                </a:lnTo>
                <a:lnTo>
                  <a:pt x="1134787" y="45187"/>
                </a:lnTo>
                <a:lnTo>
                  <a:pt x="1178088" y="60989"/>
                </a:lnTo>
                <a:lnTo>
                  <a:pt x="1220136" y="78987"/>
                </a:lnTo>
                <a:lnTo>
                  <a:pt x="1260869" y="99116"/>
                </a:lnTo>
                <a:lnTo>
                  <a:pt x="1300223" y="121313"/>
                </a:lnTo>
                <a:lnTo>
                  <a:pt x="1338138" y="145516"/>
                </a:lnTo>
                <a:lnTo>
                  <a:pt x="1374550" y="171662"/>
                </a:lnTo>
                <a:lnTo>
                  <a:pt x="1409396" y="199687"/>
                </a:lnTo>
                <a:lnTo>
                  <a:pt x="1442615" y="229528"/>
                </a:lnTo>
                <a:lnTo>
                  <a:pt x="1474144" y="261122"/>
                </a:lnTo>
                <a:lnTo>
                  <a:pt x="1503919" y="294406"/>
                </a:lnTo>
                <a:lnTo>
                  <a:pt x="1531880" y="329317"/>
                </a:lnTo>
                <a:lnTo>
                  <a:pt x="1557962" y="365791"/>
                </a:lnTo>
                <a:lnTo>
                  <a:pt x="1582105" y="403767"/>
                </a:lnTo>
                <a:lnTo>
                  <a:pt x="1604244" y="443179"/>
                </a:lnTo>
                <a:lnTo>
                  <a:pt x="1624319" y="483967"/>
                </a:lnTo>
                <a:lnTo>
                  <a:pt x="1642266" y="526065"/>
                </a:lnTo>
                <a:lnTo>
                  <a:pt x="1658022" y="569412"/>
                </a:lnTo>
                <a:lnTo>
                  <a:pt x="1671526" y="613944"/>
                </a:lnTo>
                <a:lnTo>
                  <a:pt x="1682715" y="659597"/>
                </a:lnTo>
                <a:lnTo>
                  <a:pt x="1691527" y="706310"/>
                </a:lnTo>
                <a:lnTo>
                  <a:pt x="1697898" y="754018"/>
                </a:lnTo>
                <a:lnTo>
                  <a:pt x="1701766" y="802659"/>
                </a:lnTo>
                <a:lnTo>
                  <a:pt x="1703070" y="852169"/>
                </a:lnTo>
                <a:lnTo>
                  <a:pt x="1701766" y="901675"/>
                </a:lnTo>
                <a:lnTo>
                  <a:pt x="1697898" y="950304"/>
                </a:lnTo>
                <a:lnTo>
                  <a:pt x="1691527" y="997991"/>
                </a:lnTo>
                <a:lnTo>
                  <a:pt x="1682715" y="1044676"/>
                </a:lnTo>
                <a:lnTo>
                  <a:pt x="1671526" y="1090295"/>
                </a:lnTo>
                <a:lnTo>
                  <a:pt x="1658022" y="1134787"/>
                </a:lnTo>
                <a:lnTo>
                  <a:pt x="1642266" y="1178088"/>
                </a:lnTo>
                <a:lnTo>
                  <a:pt x="1624319" y="1220136"/>
                </a:lnTo>
                <a:lnTo>
                  <a:pt x="1604244" y="1260869"/>
                </a:lnTo>
                <a:lnTo>
                  <a:pt x="1582105" y="1300223"/>
                </a:lnTo>
                <a:lnTo>
                  <a:pt x="1557962" y="1338138"/>
                </a:lnTo>
                <a:lnTo>
                  <a:pt x="1531880" y="1374550"/>
                </a:lnTo>
                <a:lnTo>
                  <a:pt x="1503919" y="1409396"/>
                </a:lnTo>
                <a:lnTo>
                  <a:pt x="1474144" y="1442615"/>
                </a:lnTo>
                <a:lnTo>
                  <a:pt x="1442615" y="1474144"/>
                </a:lnTo>
                <a:lnTo>
                  <a:pt x="1409396" y="1503919"/>
                </a:lnTo>
                <a:lnTo>
                  <a:pt x="1374550" y="1531880"/>
                </a:lnTo>
                <a:lnTo>
                  <a:pt x="1338138" y="1557962"/>
                </a:lnTo>
                <a:lnTo>
                  <a:pt x="1300223" y="1582105"/>
                </a:lnTo>
                <a:lnTo>
                  <a:pt x="1260869" y="1604244"/>
                </a:lnTo>
                <a:lnTo>
                  <a:pt x="1220136" y="1624319"/>
                </a:lnTo>
                <a:lnTo>
                  <a:pt x="1178088" y="1642266"/>
                </a:lnTo>
                <a:lnTo>
                  <a:pt x="1134787" y="1658022"/>
                </a:lnTo>
                <a:lnTo>
                  <a:pt x="1090295" y="1671526"/>
                </a:lnTo>
                <a:lnTo>
                  <a:pt x="1044676" y="1682715"/>
                </a:lnTo>
                <a:lnTo>
                  <a:pt x="997991" y="1691527"/>
                </a:lnTo>
                <a:lnTo>
                  <a:pt x="950304" y="1697898"/>
                </a:lnTo>
                <a:lnTo>
                  <a:pt x="901675" y="1701766"/>
                </a:lnTo>
                <a:lnTo>
                  <a:pt x="852169" y="1703069"/>
                </a:lnTo>
                <a:lnTo>
                  <a:pt x="802659" y="1701766"/>
                </a:lnTo>
                <a:lnTo>
                  <a:pt x="754018" y="1697898"/>
                </a:lnTo>
                <a:lnTo>
                  <a:pt x="706310" y="1691527"/>
                </a:lnTo>
                <a:lnTo>
                  <a:pt x="659597" y="1682715"/>
                </a:lnTo>
                <a:lnTo>
                  <a:pt x="613944" y="1671526"/>
                </a:lnTo>
                <a:lnTo>
                  <a:pt x="569412" y="1658022"/>
                </a:lnTo>
                <a:lnTo>
                  <a:pt x="526065" y="1642266"/>
                </a:lnTo>
                <a:lnTo>
                  <a:pt x="483967" y="1624319"/>
                </a:lnTo>
                <a:lnTo>
                  <a:pt x="443179" y="1604244"/>
                </a:lnTo>
                <a:lnTo>
                  <a:pt x="403767" y="1582105"/>
                </a:lnTo>
                <a:lnTo>
                  <a:pt x="365791" y="1557962"/>
                </a:lnTo>
                <a:lnTo>
                  <a:pt x="329317" y="1531880"/>
                </a:lnTo>
                <a:lnTo>
                  <a:pt x="294406" y="1503919"/>
                </a:lnTo>
                <a:lnTo>
                  <a:pt x="261122" y="1474144"/>
                </a:lnTo>
                <a:lnTo>
                  <a:pt x="229528" y="1442615"/>
                </a:lnTo>
                <a:lnTo>
                  <a:pt x="199687" y="1409396"/>
                </a:lnTo>
                <a:lnTo>
                  <a:pt x="171662" y="1374550"/>
                </a:lnTo>
                <a:lnTo>
                  <a:pt x="145516" y="1338138"/>
                </a:lnTo>
                <a:lnTo>
                  <a:pt x="121313" y="1300223"/>
                </a:lnTo>
                <a:lnTo>
                  <a:pt x="99116" y="1260869"/>
                </a:lnTo>
                <a:lnTo>
                  <a:pt x="78987" y="1220136"/>
                </a:lnTo>
                <a:lnTo>
                  <a:pt x="60989" y="1178088"/>
                </a:lnTo>
                <a:lnTo>
                  <a:pt x="45187" y="1134787"/>
                </a:lnTo>
                <a:lnTo>
                  <a:pt x="31643" y="1090295"/>
                </a:lnTo>
                <a:lnTo>
                  <a:pt x="20419" y="1044676"/>
                </a:lnTo>
                <a:lnTo>
                  <a:pt x="11580" y="997991"/>
                </a:lnTo>
                <a:lnTo>
                  <a:pt x="5189" y="950304"/>
                </a:lnTo>
                <a:lnTo>
                  <a:pt x="1307" y="901675"/>
                </a:lnTo>
                <a:lnTo>
                  <a:pt x="0" y="852169"/>
                </a:lnTo>
                <a:lnTo>
                  <a:pt x="1307" y="802659"/>
                </a:lnTo>
                <a:lnTo>
                  <a:pt x="5189" y="754018"/>
                </a:lnTo>
                <a:lnTo>
                  <a:pt x="11580" y="706310"/>
                </a:lnTo>
                <a:lnTo>
                  <a:pt x="20419" y="659597"/>
                </a:lnTo>
                <a:lnTo>
                  <a:pt x="31643" y="613944"/>
                </a:lnTo>
                <a:lnTo>
                  <a:pt x="45187" y="569412"/>
                </a:lnTo>
                <a:lnTo>
                  <a:pt x="60989" y="526065"/>
                </a:lnTo>
                <a:lnTo>
                  <a:pt x="78987" y="483967"/>
                </a:lnTo>
                <a:lnTo>
                  <a:pt x="99116" y="443179"/>
                </a:lnTo>
                <a:lnTo>
                  <a:pt x="121313" y="403767"/>
                </a:lnTo>
                <a:lnTo>
                  <a:pt x="145516" y="365791"/>
                </a:lnTo>
                <a:lnTo>
                  <a:pt x="171662" y="329317"/>
                </a:lnTo>
                <a:lnTo>
                  <a:pt x="199687" y="294406"/>
                </a:lnTo>
                <a:lnTo>
                  <a:pt x="229528" y="261122"/>
                </a:lnTo>
                <a:lnTo>
                  <a:pt x="261122" y="229528"/>
                </a:lnTo>
                <a:lnTo>
                  <a:pt x="294406" y="199687"/>
                </a:lnTo>
                <a:lnTo>
                  <a:pt x="329317" y="171662"/>
                </a:lnTo>
                <a:lnTo>
                  <a:pt x="365791" y="145516"/>
                </a:lnTo>
                <a:lnTo>
                  <a:pt x="403767" y="121313"/>
                </a:lnTo>
                <a:lnTo>
                  <a:pt x="443179" y="99116"/>
                </a:lnTo>
                <a:lnTo>
                  <a:pt x="483967" y="78987"/>
                </a:lnTo>
                <a:lnTo>
                  <a:pt x="526065" y="60989"/>
                </a:lnTo>
                <a:lnTo>
                  <a:pt x="569412" y="45187"/>
                </a:lnTo>
                <a:lnTo>
                  <a:pt x="613944" y="31643"/>
                </a:lnTo>
                <a:lnTo>
                  <a:pt x="659597" y="20419"/>
                </a:lnTo>
                <a:lnTo>
                  <a:pt x="706310" y="11580"/>
                </a:lnTo>
                <a:lnTo>
                  <a:pt x="754018" y="5189"/>
                </a:lnTo>
                <a:lnTo>
                  <a:pt x="802659" y="1307"/>
                </a:lnTo>
                <a:lnTo>
                  <a:pt x="852169" y="0"/>
                </a:lnTo>
                <a:close/>
              </a:path>
            </a:pathLst>
          </a:custGeom>
          <a:ln w="27315">
            <a:solidFill>
              <a:srgbClr val="AEA4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029" y="33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315">
            <a:solidFill>
              <a:srgbClr val="AEA4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639" y="20320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852169" y="0"/>
                </a:moveTo>
                <a:lnTo>
                  <a:pt x="901680" y="1307"/>
                </a:lnTo>
                <a:lnTo>
                  <a:pt x="950321" y="5189"/>
                </a:lnTo>
                <a:lnTo>
                  <a:pt x="998029" y="11580"/>
                </a:lnTo>
                <a:lnTo>
                  <a:pt x="1044742" y="20419"/>
                </a:lnTo>
                <a:lnTo>
                  <a:pt x="1090395" y="31643"/>
                </a:lnTo>
                <a:lnTo>
                  <a:pt x="1134927" y="45187"/>
                </a:lnTo>
                <a:lnTo>
                  <a:pt x="1178274" y="60989"/>
                </a:lnTo>
                <a:lnTo>
                  <a:pt x="1220372" y="78987"/>
                </a:lnTo>
                <a:lnTo>
                  <a:pt x="1261160" y="99116"/>
                </a:lnTo>
                <a:lnTo>
                  <a:pt x="1300572" y="121313"/>
                </a:lnTo>
                <a:lnTo>
                  <a:pt x="1338548" y="145516"/>
                </a:lnTo>
                <a:lnTo>
                  <a:pt x="1375022" y="171662"/>
                </a:lnTo>
                <a:lnTo>
                  <a:pt x="1409933" y="199687"/>
                </a:lnTo>
                <a:lnTo>
                  <a:pt x="1443217" y="229528"/>
                </a:lnTo>
                <a:lnTo>
                  <a:pt x="1474811" y="261122"/>
                </a:lnTo>
                <a:lnTo>
                  <a:pt x="1504652" y="294406"/>
                </a:lnTo>
                <a:lnTo>
                  <a:pt x="1532677" y="329317"/>
                </a:lnTo>
                <a:lnTo>
                  <a:pt x="1558823" y="365791"/>
                </a:lnTo>
                <a:lnTo>
                  <a:pt x="1583026" y="403767"/>
                </a:lnTo>
                <a:lnTo>
                  <a:pt x="1605223" y="443179"/>
                </a:lnTo>
                <a:lnTo>
                  <a:pt x="1625352" y="483967"/>
                </a:lnTo>
                <a:lnTo>
                  <a:pt x="1643350" y="526065"/>
                </a:lnTo>
                <a:lnTo>
                  <a:pt x="1659152" y="569412"/>
                </a:lnTo>
                <a:lnTo>
                  <a:pt x="1672696" y="613944"/>
                </a:lnTo>
                <a:lnTo>
                  <a:pt x="1683920" y="659597"/>
                </a:lnTo>
                <a:lnTo>
                  <a:pt x="1692759" y="706310"/>
                </a:lnTo>
                <a:lnTo>
                  <a:pt x="1699150" y="754018"/>
                </a:lnTo>
                <a:lnTo>
                  <a:pt x="1703032" y="802659"/>
                </a:lnTo>
                <a:lnTo>
                  <a:pt x="1704340" y="852169"/>
                </a:lnTo>
                <a:lnTo>
                  <a:pt x="1703032" y="901680"/>
                </a:lnTo>
                <a:lnTo>
                  <a:pt x="1699150" y="950321"/>
                </a:lnTo>
                <a:lnTo>
                  <a:pt x="1692759" y="998029"/>
                </a:lnTo>
                <a:lnTo>
                  <a:pt x="1683920" y="1044742"/>
                </a:lnTo>
                <a:lnTo>
                  <a:pt x="1672696" y="1090395"/>
                </a:lnTo>
                <a:lnTo>
                  <a:pt x="1659152" y="1134927"/>
                </a:lnTo>
                <a:lnTo>
                  <a:pt x="1643350" y="1178274"/>
                </a:lnTo>
                <a:lnTo>
                  <a:pt x="1625352" y="1220372"/>
                </a:lnTo>
                <a:lnTo>
                  <a:pt x="1605223" y="1261160"/>
                </a:lnTo>
                <a:lnTo>
                  <a:pt x="1583026" y="1300572"/>
                </a:lnTo>
                <a:lnTo>
                  <a:pt x="1558823" y="1338548"/>
                </a:lnTo>
                <a:lnTo>
                  <a:pt x="1532677" y="1375022"/>
                </a:lnTo>
                <a:lnTo>
                  <a:pt x="1504652" y="1409933"/>
                </a:lnTo>
                <a:lnTo>
                  <a:pt x="1474811" y="1443217"/>
                </a:lnTo>
                <a:lnTo>
                  <a:pt x="1443217" y="1474811"/>
                </a:lnTo>
                <a:lnTo>
                  <a:pt x="1409933" y="1504652"/>
                </a:lnTo>
                <a:lnTo>
                  <a:pt x="1375022" y="1532677"/>
                </a:lnTo>
                <a:lnTo>
                  <a:pt x="1338548" y="1558823"/>
                </a:lnTo>
                <a:lnTo>
                  <a:pt x="1300572" y="1583026"/>
                </a:lnTo>
                <a:lnTo>
                  <a:pt x="1261160" y="1605223"/>
                </a:lnTo>
                <a:lnTo>
                  <a:pt x="1220372" y="1625352"/>
                </a:lnTo>
                <a:lnTo>
                  <a:pt x="1178274" y="1643350"/>
                </a:lnTo>
                <a:lnTo>
                  <a:pt x="1134927" y="1659152"/>
                </a:lnTo>
                <a:lnTo>
                  <a:pt x="1090395" y="1672696"/>
                </a:lnTo>
                <a:lnTo>
                  <a:pt x="1044742" y="1683920"/>
                </a:lnTo>
                <a:lnTo>
                  <a:pt x="998029" y="1692759"/>
                </a:lnTo>
                <a:lnTo>
                  <a:pt x="950321" y="1699150"/>
                </a:lnTo>
                <a:lnTo>
                  <a:pt x="901680" y="1703032"/>
                </a:lnTo>
                <a:lnTo>
                  <a:pt x="852169" y="1704339"/>
                </a:lnTo>
                <a:lnTo>
                  <a:pt x="802659" y="1703032"/>
                </a:lnTo>
                <a:lnTo>
                  <a:pt x="754018" y="1699150"/>
                </a:lnTo>
                <a:lnTo>
                  <a:pt x="706310" y="1692759"/>
                </a:lnTo>
                <a:lnTo>
                  <a:pt x="659597" y="1683920"/>
                </a:lnTo>
                <a:lnTo>
                  <a:pt x="613944" y="1672696"/>
                </a:lnTo>
                <a:lnTo>
                  <a:pt x="569412" y="1659152"/>
                </a:lnTo>
                <a:lnTo>
                  <a:pt x="526065" y="1643350"/>
                </a:lnTo>
                <a:lnTo>
                  <a:pt x="483967" y="1625352"/>
                </a:lnTo>
                <a:lnTo>
                  <a:pt x="443179" y="1605223"/>
                </a:lnTo>
                <a:lnTo>
                  <a:pt x="403767" y="1583026"/>
                </a:lnTo>
                <a:lnTo>
                  <a:pt x="365791" y="1558823"/>
                </a:lnTo>
                <a:lnTo>
                  <a:pt x="329317" y="1532677"/>
                </a:lnTo>
                <a:lnTo>
                  <a:pt x="294406" y="1504652"/>
                </a:lnTo>
                <a:lnTo>
                  <a:pt x="261122" y="1474811"/>
                </a:lnTo>
                <a:lnTo>
                  <a:pt x="229528" y="1443217"/>
                </a:lnTo>
                <a:lnTo>
                  <a:pt x="199687" y="1409933"/>
                </a:lnTo>
                <a:lnTo>
                  <a:pt x="171662" y="1375022"/>
                </a:lnTo>
                <a:lnTo>
                  <a:pt x="145516" y="1338548"/>
                </a:lnTo>
                <a:lnTo>
                  <a:pt x="121313" y="1300572"/>
                </a:lnTo>
                <a:lnTo>
                  <a:pt x="99116" y="1261160"/>
                </a:lnTo>
                <a:lnTo>
                  <a:pt x="78987" y="1220372"/>
                </a:lnTo>
                <a:lnTo>
                  <a:pt x="60989" y="1178274"/>
                </a:lnTo>
                <a:lnTo>
                  <a:pt x="45187" y="1134927"/>
                </a:lnTo>
                <a:lnTo>
                  <a:pt x="31643" y="1090395"/>
                </a:lnTo>
                <a:lnTo>
                  <a:pt x="20419" y="1044742"/>
                </a:lnTo>
                <a:lnTo>
                  <a:pt x="11580" y="998029"/>
                </a:lnTo>
                <a:lnTo>
                  <a:pt x="5189" y="950321"/>
                </a:lnTo>
                <a:lnTo>
                  <a:pt x="1307" y="901680"/>
                </a:lnTo>
                <a:lnTo>
                  <a:pt x="0" y="852169"/>
                </a:lnTo>
                <a:lnTo>
                  <a:pt x="1307" y="802659"/>
                </a:lnTo>
                <a:lnTo>
                  <a:pt x="5189" y="754018"/>
                </a:lnTo>
                <a:lnTo>
                  <a:pt x="11580" y="706310"/>
                </a:lnTo>
                <a:lnTo>
                  <a:pt x="20419" y="659597"/>
                </a:lnTo>
                <a:lnTo>
                  <a:pt x="31643" y="613944"/>
                </a:lnTo>
                <a:lnTo>
                  <a:pt x="45187" y="569412"/>
                </a:lnTo>
                <a:lnTo>
                  <a:pt x="60989" y="526065"/>
                </a:lnTo>
                <a:lnTo>
                  <a:pt x="78987" y="483967"/>
                </a:lnTo>
                <a:lnTo>
                  <a:pt x="99116" y="443179"/>
                </a:lnTo>
                <a:lnTo>
                  <a:pt x="121313" y="403767"/>
                </a:lnTo>
                <a:lnTo>
                  <a:pt x="145516" y="365791"/>
                </a:lnTo>
                <a:lnTo>
                  <a:pt x="171662" y="329317"/>
                </a:lnTo>
                <a:lnTo>
                  <a:pt x="199687" y="294406"/>
                </a:lnTo>
                <a:lnTo>
                  <a:pt x="229528" y="261122"/>
                </a:lnTo>
                <a:lnTo>
                  <a:pt x="261122" y="229528"/>
                </a:lnTo>
                <a:lnTo>
                  <a:pt x="294406" y="199687"/>
                </a:lnTo>
                <a:lnTo>
                  <a:pt x="329317" y="171662"/>
                </a:lnTo>
                <a:lnTo>
                  <a:pt x="365791" y="145516"/>
                </a:lnTo>
                <a:lnTo>
                  <a:pt x="403767" y="121313"/>
                </a:lnTo>
                <a:lnTo>
                  <a:pt x="443179" y="99116"/>
                </a:lnTo>
                <a:lnTo>
                  <a:pt x="483967" y="78987"/>
                </a:lnTo>
                <a:lnTo>
                  <a:pt x="526065" y="60989"/>
                </a:lnTo>
                <a:lnTo>
                  <a:pt x="569412" y="45187"/>
                </a:lnTo>
                <a:lnTo>
                  <a:pt x="613944" y="31643"/>
                </a:lnTo>
                <a:lnTo>
                  <a:pt x="659597" y="20419"/>
                </a:lnTo>
                <a:lnTo>
                  <a:pt x="706310" y="11580"/>
                </a:lnTo>
                <a:lnTo>
                  <a:pt x="754018" y="5189"/>
                </a:lnTo>
                <a:lnTo>
                  <a:pt x="802659" y="1307"/>
                </a:lnTo>
                <a:lnTo>
                  <a:pt x="852169" y="0"/>
                </a:lnTo>
                <a:close/>
              </a:path>
            </a:pathLst>
          </a:custGeom>
          <a:ln w="27315">
            <a:solidFill>
              <a:srgbClr val="FFF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39" y="2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315">
            <a:solidFill>
              <a:srgbClr val="FFF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100" y="1036319"/>
            <a:ext cx="1169670" cy="1169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7119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880" y="6858000"/>
                </a:lnTo>
                <a:lnTo>
                  <a:pt x="8056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012189" y="0"/>
            <a:ext cx="2540" cy="6858000"/>
          </a:xfrm>
          <a:custGeom>
            <a:avLst/>
            <a:gdLst/>
            <a:ahLst/>
            <a:cxnLst/>
            <a:rect l="l" t="t" r="r" b="b"/>
            <a:pathLst>
              <a:path w="2540" h="6858000">
                <a:moveTo>
                  <a:pt x="0" y="6858000"/>
                </a:moveTo>
                <a:lnTo>
                  <a:pt x="2540" y="6858000"/>
                </a:lnTo>
                <a:lnTo>
                  <a:pt x="25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5044" y="72389"/>
            <a:ext cx="0" cy="6785609"/>
          </a:xfrm>
          <a:custGeom>
            <a:avLst/>
            <a:gdLst/>
            <a:ahLst/>
            <a:cxnLst/>
            <a:rect l="l" t="t" r="r" b="b"/>
            <a:pathLst>
              <a:path h="6785609">
                <a:moveTo>
                  <a:pt x="0" y="0"/>
                </a:moveTo>
                <a:lnTo>
                  <a:pt x="0" y="6785609"/>
                </a:lnTo>
              </a:path>
            </a:pathLst>
          </a:custGeom>
          <a:ln w="39370">
            <a:solidFill>
              <a:srgbClr val="6F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23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3662680" y="505460"/>
            <a:ext cx="2398395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10" dirty="0">
                <a:latin typeface="Gill Sans MT"/>
                <a:cs typeface="Gill Sans MT"/>
              </a:rPr>
              <a:t>Rotate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3689" y="1480820"/>
            <a:ext cx="725360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340" marR="17780" indent="-281940">
              <a:lnSpc>
                <a:spcPct val="100000"/>
              </a:lnSpc>
              <a:spcBef>
                <a:spcPts val="100"/>
              </a:spcBef>
            </a:pPr>
            <a:r>
              <a:rPr sz="3825" spc="509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3200" spc="340" dirty="0">
                <a:latin typeface="Gill Sans MT"/>
                <a:cs typeface="Gill Sans MT"/>
              </a:rPr>
              <a:t>Each </a:t>
            </a:r>
            <a:r>
              <a:rPr sz="3200" dirty="0">
                <a:latin typeface="Gill Sans MT"/>
                <a:cs typeface="Gill Sans MT"/>
              </a:rPr>
              <a:t>bit in the </a:t>
            </a:r>
            <a:r>
              <a:rPr sz="3200" spc="-5" dirty="0">
                <a:latin typeface="Gill Sans MT"/>
                <a:cs typeface="Gill Sans MT"/>
              </a:rPr>
              <a:t>accumulator </a:t>
            </a:r>
            <a:r>
              <a:rPr sz="3200" dirty="0">
                <a:latin typeface="Gill Sans MT"/>
                <a:cs typeface="Gill Sans MT"/>
              </a:rPr>
              <a:t>can be</a:t>
            </a:r>
            <a:r>
              <a:rPr sz="3200" spc="-365" dirty="0">
                <a:latin typeface="Gill Sans MT"/>
                <a:cs typeface="Gill Sans MT"/>
              </a:rPr>
              <a:t> </a:t>
            </a:r>
            <a:r>
              <a:rPr sz="3200" spc="-245" dirty="0">
                <a:latin typeface="Gill Sans MT"/>
                <a:cs typeface="Gill Sans MT"/>
              </a:rPr>
              <a:t>shifted  </a:t>
            </a:r>
            <a:r>
              <a:rPr sz="3200" dirty="0">
                <a:latin typeface="Gill Sans MT"/>
                <a:cs typeface="Gill Sans MT"/>
              </a:rPr>
              <a:t>either left or right to the next</a:t>
            </a:r>
            <a:r>
              <a:rPr sz="3200" spc="-85" dirty="0">
                <a:latin typeface="Gill Sans MT"/>
                <a:cs typeface="Gill Sans MT"/>
              </a:rPr>
              <a:t> </a:t>
            </a:r>
            <a:r>
              <a:rPr sz="3200" spc="-5" dirty="0">
                <a:latin typeface="Gill Sans MT"/>
                <a:cs typeface="Gill Sans MT"/>
              </a:rPr>
              <a:t>position.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8969" y="327659"/>
            <a:ext cx="472313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spc="-5" dirty="0"/>
              <a:t>LDA-Load</a:t>
            </a:r>
            <a:r>
              <a:rPr sz="3200" spc="-65" dirty="0"/>
              <a:t> </a:t>
            </a:r>
            <a:r>
              <a:rPr sz="3200" spc="-5" dirty="0"/>
              <a:t>accumulator</a:t>
            </a:r>
          </a:p>
        </p:txBody>
      </p:sp>
      <p:sp>
        <p:nvSpPr>
          <p:cNvPr id="3" name="object 3"/>
          <p:cNvSpPr/>
          <p:nvPr/>
        </p:nvSpPr>
        <p:spPr>
          <a:xfrm>
            <a:off x="886460" y="1181100"/>
            <a:ext cx="3568700" cy="694690"/>
          </a:xfrm>
          <a:custGeom>
            <a:avLst/>
            <a:gdLst/>
            <a:ahLst/>
            <a:cxnLst/>
            <a:rect l="l" t="t" r="r" b="b"/>
            <a:pathLst>
              <a:path w="3568700" h="694689">
                <a:moveTo>
                  <a:pt x="0" y="0"/>
                </a:moveTo>
                <a:lnTo>
                  <a:pt x="3568700" y="0"/>
                </a:lnTo>
                <a:lnTo>
                  <a:pt x="3568700" y="694689"/>
                </a:lnTo>
                <a:lnTo>
                  <a:pt x="0" y="694689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4" name="object 4"/>
          <p:cNvSpPr txBox="1"/>
          <p:nvPr/>
        </p:nvSpPr>
        <p:spPr>
          <a:xfrm>
            <a:off x="2015489" y="1189990"/>
            <a:ext cx="132270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spc="-15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p</a:t>
            </a:r>
            <a:r>
              <a:rPr sz="2000" b="1" spc="5" dirty="0">
                <a:solidFill>
                  <a:srgbClr val="FFFFFF"/>
                </a:solidFill>
                <a:latin typeface="Gill Sans MT"/>
                <a:cs typeface="Gill Sans MT"/>
              </a:rPr>
              <a:t>c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od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e</a:t>
            </a:r>
          </a:p>
        </p:txBody>
      </p:sp>
      <p:sp>
        <p:nvSpPr>
          <p:cNvPr id="5" name="object 5"/>
          <p:cNvSpPr/>
          <p:nvPr/>
        </p:nvSpPr>
        <p:spPr>
          <a:xfrm>
            <a:off x="4455159" y="1181100"/>
            <a:ext cx="4188460" cy="694690"/>
          </a:xfrm>
          <a:custGeom>
            <a:avLst/>
            <a:gdLst/>
            <a:ahLst/>
            <a:cxnLst/>
            <a:rect l="l" t="t" r="r" b="b"/>
            <a:pathLst>
              <a:path w="4188459" h="694689">
                <a:moveTo>
                  <a:pt x="0" y="0"/>
                </a:moveTo>
                <a:lnTo>
                  <a:pt x="4188460" y="0"/>
                </a:lnTo>
                <a:lnTo>
                  <a:pt x="4188460" y="694689"/>
                </a:lnTo>
                <a:lnTo>
                  <a:pt x="0" y="694689"/>
                </a:lnTo>
                <a:lnTo>
                  <a:pt x="0" y="0"/>
                </a:lnTo>
                <a:close/>
              </a:path>
            </a:pathLst>
          </a:custGeom>
          <a:solidFill>
            <a:srgbClr val="FDB709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6" name="object 6"/>
          <p:cNvSpPr txBox="1"/>
          <p:nvPr/>
        </p:nvSpPr>
        <p:spPr>
          <a:xfrm>
            <a:off x="5811520" y="1189990"/>
            <a:ext cx="1488440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O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pe</a:t>
            </a:r>
            <a:r>
              <a:rPr sz="2000" b="1" spc="-10" dirty="0">
                <a:solidFill>
                  <a:srgbClr val="FFFFFF"/>
                </a:solidFill>
                <a:latin typeface="Gill Sans MT"/>
                <a:cs typeface="Gill Sans MT"/>
              </a:rPr>
              <a:t>r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a</a:t>
            </a:r>
            <a:r>
              <a:rPr sz="2000" b="1" spc="-5" dirty="0">
                <a:solidFill>
                  <a:srgbClr val="FFFFFF"/>
                </a:solidFill>
                <a:latin typeface="Gill Sans MT"/>
                <a:cs typeface="Gill Sans MT"/>
              </a:rPr>
              <a:t>n</a:t>
            </a:r>
            <a:r>
              <a:rPr sz="2000" b="1" dirty="0">
                <a:solidFill>
                  <a:srgbClr val="FFFFFF"/>
                </a:solidFill>
                <a:latin typeface="Gill Sans MT"/>
                <a:cs typeface="Gill Sans MT"/>
              </a:rPr>
              <a:t>d</a:t>
            </a:r>
          </a:p>
        </p:txBody>
      </p:sp>
      <p:sp>
        <p:nvSpPr>
          <p:cNvPr id="7" name="object 7"/>
          <p:cNvSpPr/>
          <p:nvPr/>
        </p:nvSpPr>
        <p:spPr>
          <a:xfrm>
            <a:off x="886460" y="1875789"/>
            <a:ext cx="3568700" cy="702310"/>
          </a:xfrm>
          <a:custGeom>
            <a:avLst/>
            <a:gdLst/>
            <a:ahLst/>
            <a:cxnLst/>
            <a:rect l="l" t="t" r="r" b="b"/>
            <a:pathLst>
              <a:path w="3568700" h="702310">
                <a:moveTo>
                  <a:pt x="0" y="0"/>
                </a:moveTo>
                <a:lnTo>
                  <a:pt x="3568700" y="0"/>
                </a:lnTo>
                <a:lnTo>
                  <a:pt x="3568700" y="702310"/>
                </a:lnTo>
                <a:lnTo>
                  <a:pt x="0" y="702310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8" name="object 8"/>
          <p:cNvSpPr txBox="1"/>
          <p:nvPr/>
        </p:nvSpPr>
        <p:spPr>
          <a:xfrm>
            <a:off x="975360" y="1871979"/>
            <a:ext cx="981710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3200" spc="-5" dirty="0">
                <a:latin typeface="Gill Sans MT"/>
                <a:cs typeface="Gill Sans MT"/>
              </a:rPr>
              <a:t>LDA</a:t>
            </a:r>
          </a:p>
        </p:txBody>
      </p:sp>
      <p:sp>
        <p:nvSpPr>
          <p:cNvPr id="9" name="object 9"/>
          <p:cNvSpPr/>
          <p:nvPr/>
        </p:nvSpPr>
        <p:spPr>
          <a:xfrm>
            <a:off x="4455159" y="1875789"/>
            <a:ext cx="4188460" cy="702310"/>
          </a:xfrm>
          <a:custGeom>
            <a:avLst/>
            <a:gdLst/>
            <a:ahLst/>
            <a:cxnLst/>
            <a:rect l="l" t="t" r="r" b="b"/>
            <a:pathLst>
              <a:path w="4188459" h="702310">
                <a:moveTo>
                  <a:pt x="0" y="0"/>
                </a:moveTo>
                <a:lnTo>
                  <a:pt x="4188460" y="0"/>
                </a:lnTo>
                <a:lnTo>
                  <a:pt x="4188460" y="702310"/>
                </a:lnTo>
                <a:lnTo>
                  <a:pt x="0" y="702310"/>
                </a:lnTo>
                <a:lnTo>
                  <a:pt x="0" y="0"/>
                </a:lnTo>
                <a:close/>
              </a:path>
            </a:pathLst>
          </a:custGeom>
          <a:solidFill>
            <a:srgbClr val="FFE5CC"/>
          </a:solidFill>
        </p:spPr>
        <p:txBody>
          <a:bodyPr wrap="square" lIns="0" tIns="0" rIns="0" bIns="0" rtlCol="0"/>
          <a:lstStyle/>
          <a:p>
            <a:endParaRPr sz="1400"/>
          </a:p>
        </p:txBody>
      </p:sp>
      <p:sp>
        <p:nvSpPr>
          <p:cNvPr id="10" name="object 10"/>
          <p:cNvSpPr txBox="1"/>
          <p:nvPr/>
        </p:nvSpPr>
        <p:spPr>
          <a:xfrm>
            <a:off x="4544059" y="1884679"/>
            <a:ext cx="2055495" cy="320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Gill Sans MT"/>
                <a:cs typeface="Gill Sans MT"/>
              </a:rPr>
              <a:t>16-bit</a:t>
            </a:r>
            <a:r>
              <a:rPr sz="2000" spc="-55" dirty="0">
                <a:latin typeface="Gill Sans MT"/>
                <a:cs typeface="Gill Sans MT"/>
              </a:rPr>
              <a:t> </a:t>
            </a:r>
            <a:r>
              <a:rPr sz="2000" spc="-5" dirty="0">
                <a:latin typeface="Gill Sans MT"/>
                <a:cs typeface="Gill Sans MT"/>
              </a:rPr>
              <a:t>address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96569" y="3246120"/>
            <a:ext cx="7991475" cy="18688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23215" marR="43180" indent="-273050">
              <a:lnSpc>
                <a:spcPct val="100000"/>
              </a:lnSpc>
              <a:spcBef>
                <a:spcPts val="100"/>
              </a:spcBef>
            </a:pPr>
            <a:r>
              <a:rPr sz="3200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415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contents of </a:t>
            </a:r>
            <a:r>
              <a:rPr sz="2000" dirty="0">
                <a:latin typeface="Constantia"/>
                <a:cs typeface="Constantia"/>
              </a:rPr>
              <a:t>a </a:t>
            </a:r>
            <a:r>
              <a:rPr sz="2000" spc="-5" dirty="0">
                <a:latin typeface="Constantia"/>
                <a:cs typeface="Constantia"/>
              </a:rPr>
              <a:t>memory location, specified by </a:t>
            </a:r>
            <a:r>
              <a:rPr sz="2000" dirty="0">
                <a:latin typeface="Constantia"/>
                <a:cs typeface="Constantia"/>
              </a:rPr>
              <a:t>a</a:t>
            </a:r>
            <a:r>
              <a:rPr sz="2000" spc="-459" dirty="0">
                <a:latin typeface="Constantia"/>
                <a:cs typeface="Constantia"/>
              </a:rPr>
              <a:t> </a:t>
            </a:r>
            <a:r>
              <a:rPr sz="2000" spc="-530" dirty="0">
                <a:latin typeface="Constantia"/>
                <a:cs typeface="Constantia"/>
              </a:rPr>
              <a:t>16-  </a:t>
            </a:r>
            <a:r>
              <a:rPr sz="2000" spc="-5" dirty="0">
                <a:latin typeface="Constantia"/>
                <a:cs typeface="Constantia"/>
              </a:rPr>
              <a:t>bit address in </a:t>
            </a:r>
            <a:r>
              <a:rPr sz="2000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operand, are copied to </a:t>
            </a:r>
            <a:r>
              <a:rPr sz="2000" dirty="0">
                <a:latin typeface="Constantia"/>
                <a:cs typeface="Constantia"/>
              </a:rPr>
              <a:t>the  </a:t>
            </a:r>
            <a:r>
              <a:rPr sz="2000" spc="-5" dirty="0">
                <a:latin typeface="Constantia"/>
                <a:cs typeface="Constantia"/>
              </a:rPr>
              <a:t>accumulator.</a:t>
            </a:r>
            <a:endParaRPr sz="2000">
              <a:latin typeface="Constantia"/>
              <a:cs typeface="Constanti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3200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spc="415" dirty="0">
                <a:latin typeface="Constantia"/>
                <a:cs typeface="Constantia"/>
              </a:rPr>
              <a:t>The </a:t>
            </a:r>
            <a:r>
              <a:rPr sz="2000" spc="-5" dirty="0">
                <a:latin typeface="Constantia"/>
                <a:cs typeface="Constantia"/>
              </a:rPr>
              <a:t>contents of the source are not</a:t>
            </a:r>
            <a:r>
              <a:rPr sz="2000" spc="-409" dirty="0">
                <a:latin typeface="Constantia"/>
                <a:cs typeface="Constantia"/>
              </a:rPr>
              <a:t> </a:t>
            </a:r>
            <a:r>
              <a:rPr sz="2000" spc="-5" dirty="0">
                <a:latin typeface="Constantia"/>
                <a:cs typeface="Constantia"/>
              </a:rPr>
              <a:t>altered.</a:t>
            </a:r>
            <a:endParaRPr sz="2000">
              <a:latin typeface="Constantia"/>
              <a:cs typeface="Constantia"/>
            </a:endParaRPr>
          </a:p>
          <a:p>
            <a:pPr marL="50800">
              <a:lnSpc>
                <a:spcPct val="100000"/>
              </a:lnSpc>
              <a:spcBef>
                <a:spcPts val="2390"/>
              </a:spcBef>
            </a:pPr>
            <a:r>
              <a:rPr sz="3200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000" b="1" spc="180" dirty="0">
                <a:latin typeface="Constantia"/>
                <a:cs typeface="Constantia"/>
              </a:rPr>
              <a:t>Example: </a:t>
            </a:r>
            <a:r>
              <a:rPr sz="2000" dirty="0">
                <a:latin typeface="Constantia"/>
                <a:cs typeface="Constantia"/>
              </a:rPr>
              <a:t>LDA</a:t>
            </a:r>
            <a:r>
              <a:rPr sz="2000" spc="-155" dirty="0">
                <a:latin typeface="Constantia"/>
                <a:cs typeface="Constantia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2000</a:t>
            </a:r>
            <a:r>
              <a:rPr sz="1400" dirty="0">
                <a:latin typeface="Times New Roman"/>
                <a:cs typeface="Times New Roman"/>
              </a:rPr>
              <a:t>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429259" y="786130"/>
          <a:ext cx="8505824" cy="16725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0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4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968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3409">
                <a:tc>
                  <a:txBody>
                    <a:bodyPr/>
                    <a:lstStyle/>
                    <a:p>
                      <a:pPr marL="16764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73025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032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918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RLC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None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Rotate accumulator</a:t>
                      </a:r>
                      <a:r>
                        <a:rPr sz="24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left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10559"/>
            <a:ext cx="7813675" cy="2974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10515" marR="566420" indent="-273050">
              <a:lnSpc>
                <a:spcPts val="2590"/>
              </a:lnSpc>
              <a:spcBef>
                <a:spcPts val="425"/>
              </a:spcBef>
            </a:pPr>
            <a:r>
              <a:rPr sz="3375" spc="45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05" dirty="0">
                <a:latin typeface="Gill Sans MT"/>
                <a:cs typeface="Gill Sans MT"/>
              </a:rPr>
              <a:t>Each </a:t>
            </a:r>
            <a:r>
              <a:rPr sz="2400" spc="-5" dirty="0">
                <a:latin typeface="Gill Sans MT"/>
                <a:cs typeface="Gill Sans MT"/>
              </a:rPr>
              <a:t>binary </a:t>
            </a:r>
            <a:r>
              <a:rPr sz="2400" dirty="0">
                <a:latin typeface="Gill Sans MT"/>
                <a:cs typeface="Gill Sans MT"/>
              </a:rPr>
              <a:t>bit </a:t>
            </a:r>
            <a:r>
              <a:rPr sz="2400" spc="-5" dirty="0">
                <a:latin typeface="Gill Sans MT"/>
                <a:cs typeface="Gill Sans MT"/>
              </a:rPr>
              <a:t>of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accumulator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5" dirty="0">
                <a:latin typeface="Gill Sans MT"/>
                <a:cs typeface="Gill Sans MT"/>
              </a:rPr>
              <a:t>rotated </a:t>
            </a:r>
            <a:r>
              <a:rPr sz="2400" dirty="0">
                <a:latin typeface="Gill Sans MT"/>
                <a:cs typeface="Gill Sans MT"/>
              </a:rPr>
              <a:t>left by</a:t>
            </a:r>
            <a:r>
              <a:rPr sz="2400" spc="-265" dirty="0">
                <a:latin typeface="Gill Sans MT"/>
                <a:cs typeface="Gill Sans MT"/>
              </a:rPr>
              <a:t> </a:t>
            </a:r>
            <a:r>
              <a:rPr sz="2400" spc="-505" dirty="0">
                <a:latin typeface="Gill Sans MT"/>
                <a:cs typeface="Gill Sans MT"/>
              </a:rPr>
              <a:t>one  </a:t>
            </a:r>
            <a:r>
              <a:rPr sz="2400" spc="-5" dirty="0">
                <a:latin typeface="Gill Sans MT"/>
                <a:cs typeface="Gill Sans MT"/>
              </a:rPr>
              <a:t>position.</a:t>
            </a:r>
            <a:endParaRPr sz="2400">
              <a:latin typeface="Gill Sans MT"/>
              <a:cs typeface="Gill Sans MT"/>
            </a:endParaRPr>
          </a:p>
          <a:p>
            <a:pPr marL="310515" marR="30480" indent="-273050">
              <a:lnSpc>
                <a:spcPts val="2590"/>
              </a:lnSpc>
              <a:spcBef>
                <a:spcPts val="1200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Bit </a:t>
            </a:r>
            <a:r>
              <a:rPr sz="2400" dirty="0">
                <a:latin typeface="Gill Sans MT"/>
                <a:cs typeface="Gill Sans MT"/>
              </a:rPr>
              <a:t>D7 </a:t>
            </a:r>
            <a:r>
              <a:rPr sz="2400" spc="-5" dirty="0">
                <a:latin typeface="Gill Sans MT"/>
                <a:cs typeface="Gill Sans MT"/>
              </a:rPr>
              <a:t>is placed </a:t>
            </a:r>
            <a:r>
              <a:rPr sz="2400" dirty="0">
                <a:latin typeface="Gill Sans MT"/>
                <a:cs typeface="Gill Sans MT"/>
              </a:rPr>
              <a:t>in the </a:t>
            </a:r>
            <a:r>
              <a:rPr sz="2400" spc="-5" dirty="0">
                <a:latin typeface="Gill Sans MT"/>
                <a:cs typeface="Gill Sans MT"/>
              </a:rPr>
              <a:t>position of </a:t>
            </a:r>
            <a:r>
              <a:rPr sz="2400" dirty="0">
                <a:latin typeface="Gill Sans MT"/>
                <a:cs typeface="Gill Sans MT"/>
              </a:rPr>
              <a:t>D0 </a:t>
            </a:r>
            <a:r>
              <a:rPr sz="2400" spc="-5" dirty="0">
                <a:latin typeface="Gill Sans MT"/>
                <a:cs typeface="Gill Sans MT"/>
              </a:rPr>
              <a:t>as </a:t>
            </a:r>
            <a:r>
              <a:rPr sz="2400" dirty="0">
                <a:latin typeface="Gill Sans MT"/>
                <a:cs typeface="Gill Sans MT"/>
              </a:rPr>
              <a:t>well </a:t>
            </a:r>
            <a:r>
              <a:rPr sz="2400" spc="-5" dirty="0">
                <a:latin typeface="Gill Sans MT"/>
                <a:cs typeface="Gill Sans MT"/>
              </a:rPr>
              <a:t>as </a:t>
            </a:r>
            <a:r>
              <a:rPr sz="2400" dirty="0">
                <a:latin typeface="Gill Sans MT"/>
                <a:cs typeface="Gill Sans MT"/>
              </a:rPr>
              <a:t>in the</a:t>
            </a:r>
            <a:r>
              <a:rPr sz="2400" spc="-360" dirty="0">
                <a:latin typeface="Gill Sans MT"/>
                <a:cs typeface="Gill Sans MT"/>
              </a:rPr>
              <a:t> </a:t>
            </a:r>
            <a:r>
              <a:rPr sz="2400" spc="-305" dirty="0">
                <a:latin typeface="Gill Sans MT"/>
                <a:cs typeface="Gill Sans MT"/>
              </a:rPr>
              <a:t>Carry  </a:t>
            </a:r>
            <a:r>
              <a:rPr sz="2400" spc="-5" dirty="0">
                <a:latin typeface="Gill Sans MT"/>
                <a:cs typeface="Gill Sans MT"/>
              </a:rPr>
              <a:t>flag.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875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CY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5" dirty="0">
                <a:latin typeface="Gill Sans MT"/>
                <a:cs typeface="Gill Sans MT"/>
              </a:rPr>
              <a:t>modified according </a:t>
            </a:r>
            <a:r>
              <a:rPr sz="2400" dirty="0">
                <a:latin typeface="Gill Sans MT"/>
                <a:cs typeface="Gill Sans MT"/>
              </a:rPr>
              <a:t>to bit D7.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910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S,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Z, P, AC are not </a:t>
            </a:r>
            <a:r>
              <a:rPr sz="2400" dirty="0">
                <a:latin typeface="Gill Sans MT"/>
                <a:cs typeface="Gill Sans MT"/>
              </a:rPr>
              <a:t>affected.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910"/>
              </a:spcBef>
            </a:pPr>
            <a:r>
              <a:rPr sz="3375" spc="254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b="1" spc="170" dirty="0">
                <a:latin typeface="Gill Sans MT"/>
                <a:cs typeface="Gill Sans MT"/>
              </a:rPr>
              <a:t>Example:</a:t>
            </a:r>
            <a:r>
              <a:rPr sz="2400" b="1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RLC.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133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2211070" y="1861820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B7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2895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2973070" y="1861820"/>
            <a:ext cx="30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B6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3657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3735070" y="1861820"/>
            <a:ext cx="283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B5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4419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4497070" y="1861820"/>
            <a:ext cx="296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B4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181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5259070" y="1861820"/>
            <a:ext cx="281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B3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943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6021070" y="1861820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B2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6705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6783069" y="1861820"/>
            <a:ext cx="260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7467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7545069" y="1861820"/>
            <a:ext cx="308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457200" y="1837689"/>
            <a:ext cx="609600" cy="372110"/>
          </a:xfrm>
          <a:custGeom>
            <a:avLst/>
            <a:gdLst/>
            <a:ahLst/>
            <a:cxnLst/>
            <a:rect l="l" t="t" r="r" b="b"/>
            <a:pathLst>
              <a:path w="609600" h="372110">
                <a:moveTo>
                  <a:pt x="0" y="0"/>
                </a:moveTo>
                <a:lnTo>
                  <a:pt x="609600" y="0"/>
                </a:lnTo>
                <a:lnTo>
                  <a:pt x="6096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457200" y="1861820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2286000" y="5114290"/>
            <a:ext cx="6096000" cy="37211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683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90"/>
              </a:spcBef>
              <a:tabLst>
                <a:tab pos="851535" algn="l"/>
                <a:tab pos="1613535" algn="l"/>
                <a:tab pos="2375535" algn="l"/>
                <a:tab pos="3137535" algn="l"/>
                <a:tab pos="3899535" algn="l"/>
                <a:tab pos="4661535" algn="l"/>
                <a:tab pos="5423535" algn="l"/>
              </a:tabLst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B6	B5	B4	B3	B2	B1	B0	B7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381000" y="5114290"/>
            <a:ext cx="609600" cy="37211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B7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3247389" y="4083050"/>
            <a:ext cx="1768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3106420" y="642620"/>
            <a:ext cx="19107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1652270" y="3067050"/>
            <a:ext cx="7296150" cy="26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851140" y="1602739"/>
            <a:ext cx="1090929" cy="7556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8705850" y="1877060"/>
            <a:ext cx="266700" cy="14262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615439" y="1957070"/>
            <a:ext cx="273049" cy="13462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7851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241300" y="0"/>
                </a:moveTo>
                <a:lnTo>
                  <a:pt x="0" y="242570"/>
                </a:lnTo>
                <a:lnTo>
                  <a:pt x="241300" y="483870"/>
                </a:lnTo>
                <a:lnTo>
                  <a:pt x="241300" y="363220"/>
                </a:lnTo>
                <a:lnTo>
                  <a:pt x="977900" y="363220"/>
                </a:lnTo>
                <a:lnTo>
                  <a:pt x="977900" y="120650"/>
                </a:lnTo>
                <a:lnTo>
                  <a:pt x="241300" y="120650"/>
                </a:lnTo>
                <a:lnTo>
                  <a:pt x="24130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7851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977900" y="120650"/>
                </a:moveTo>
                <a:lnTo>
                  <a:pt x="241300" y="120650"/>
                </a:lnTo>
                <a:lnTo>
                  <a:pt x="241300" y="0"/>
                </a:lnTo>
                <a:lnTo>
                  <a:pt x="0" y="242570"/>
                </a:lnTo>
                <a:lnTo>
                  <a:pt x="241300" y="483870"/>
                </a:lnTo>
                <a:lnTo>
                  <a:pt x="241300" y="363220"/>
                </a:lnTo>
                <a:lnTo>
                  <a:pt x="977900" y="363220"/>
                </a:lnTo>
                <a:lnTo>
                  <a:pt x="977900" y="120650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7851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763000" y="1703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1275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241300" y="0"/>
                </a:moveTo>
                <a:lnTo>
                  <a:pt x="0" y="242570"/>
                </a:lnTo>
                <a:lnTo>
                  <a:pt x="241300" y="483870"/>
                </a:lnTo>
                <a:lnTo>
                  <a:pt x="241300" y="363220"/>
                </a:lnTo>
                <a:lnTo>
                  <a:pt x="977900" y="363220"/>
                </a:lnTo>
                <a:lnTo>
                  <a:pt x="977900" y="120650"/>
                </a:lnTo>
                <a:lnTo>
                  <a:pt x="241300" y="120650"/>
                </a:lnTo>
                <a:lnTo>
                  <a:pt x="24130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1275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977900" y="120650"/>
                </a:moveTo>
                <a:lnTo>
                  <a:pt x="241300" y="120650"/>
                </a:lnTo>
                <a:lnTo>
                  <a:pt x="241300" y="0"/>
                </a:lnTo>
                <a:lnTo>
                  <a:pt x="0" y="242570"/>
                </a:lnTo>
                <a:lnTo>
                  <a:pt x="241300" y="483870"/>
                </a:lnTo>
                <a:lnTo>
                  <a:pt x="241300" y="363220"/>
                </a:lnTo>
                <a:lnTo>
                  <a:pt x="977900" y="363220"/>
                </a:lnTo>
                <a:lnTo>
                  <a:pt x="977900" y="120650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1275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5105400" y="1703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58801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242570" y="0"/>
                </a:moveTo>
                <a:lnTo>
                  <a:pt x="0" y="242570"/>
                </a:lnTo>
                <a:lnTo>
                  <a:pt x="242570" y="483870"/>
                </a:lnTo>
                <a:lnTo>
                  <a:pt x="242570" y="363220"/>
                </a:lnTo>
                <a:lnTo>
                  <a:pt x="977900" y="363220"/>
                </a:lnTo>
                <a:lnTo>
                  <a:pt x="977900" y="120650"/>
                </a:lnTo>
                <a:lnTo>
                  <a:pt x="242570" y="120650"/>
                </a:lnTo>
                <a:lnTo>
                  <a:pt x="24257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58801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977900" y="120650"/>
                </a:moveTo>
                <a:lnTo>
                  <a:pt x="242570" y="120650"/>
                </a:lnTo>
                <a:lnTo>
                  <a:pt x="242570" y="0"/>
                </a:lnTo>
                <a:lnTo>
                  <a:pt x="0" y="242570"/>
                </a:lnTo>
                <a:lnTo>
                  <a:pt x="242570" y="483870"/>
                </a:lnTo>
                <a:lnTo>
                  <a:pt x="242570" y="363220"/>
                </a:lnTo>
                <a:lnTo>
                  <a:pt x="977900" y="363220"/>
                </a:lnTo>
                <a:lnTo>
                  <a:pt x="977900" y="120650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58801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858000" y="1703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6035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242569" y="0"/>
                </a:moveTo>
                <a:lnTo>
                  <a:pt x="0" y="242570"/>
                </a:lnTo>
                <a:lnTo>
                  <a:pt x="242569" y="483870"/>
                </a:lnTo>
                <a:lnTo>
                  <a:pt x="242569" y="363220"/>
                </a:lnTo>
                <a:lnTo>
                  <a:pt x="977900" y="363220"/>
                </a:lnTo>
                <a:lnTo>
                  <a:pt x="977900" y="120650"/>
                </a:lnTo>
                <a:lnTo>
                  <a:pt x="242569" y="120650"/>
                </a:lnTo>
                <a:lnTo>
                  <a:pt x="242569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6035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977900" y="120650"/>
                </a:moveTo>
                <a:lnTo>
                  <a:pt x="242569" y="120650"/>
                </a:lnTo>
                <a:lnTo>
                  <a:pt x="242569" y="0"/>
                </a:lnTo>
                <a:lnTo>
                  <a:pt x="0" y="242570"/>
                </a:lnTo>
                <a:lnTo>
                  <a:pt x="242569" y="483870"/>
                </a:lnTo>
                <a:lnTo>
                  <a:pt x="242569" y="363220"/>
                </a:lnTo>
                <a:lnTo>
                  <a:pt x="977900" y="363220"/>
                </a:lnTo>
                <a:lnTo>
                  <a:pt x="977900" y="120650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6035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581400" y="1703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89609" y="1676400"/>
            <a:ext cx="1548130" cy="7556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786130" y="571500"/>
          <a:ext cx="8148320" cy="18872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53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5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68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92150"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1399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49530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5070"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RRC</a:t>
                      </a: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None</a:t>
                      </a: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35890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Rotate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accumulator</a:t>
                      </a:r>
                      <a:r>
                        <a:rPr sz="2400" spc="-2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right</a:t>
                      </a:r>
                    </a:p>
                  </a:txBody>
                  <a:tcPr marL="0" marR="0" marT="2032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10559"/>
            <a:ext cx="7813675" cy="2974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10515" marR="386080" indent="-273050">
              <a:lnSpc>
                <a:spcPts val="2590"/>
              </a:lnSpc>
              <a:spcBef>
                <a:spcPts val="425"/>
              </a:spcBef>
            </a:pPr>
            <a:r>
              <a:rPr sz="3375" spc="45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05" dirty="0">
                <a:latin typeface="Gill Sans MT"/>
                <a:cs typeface="Gill Sans MT"/>
              </a:rPr>
              <a:t>Each </a:t>
            </a:r>
            <a:r>
              <a:rPr sz="2400" spc="-5" dirty="0">
                <a:latin typeface="Gill Sans MT"/>
                <a:cs typeface="Gill Sans MT"/>
              </a:rPr>
              <a:t>binary </a:t>
            </a:r>
            <a:r>
              <a:rPr sz="2400" dirty="0">
                <a:latin typeface="Gill Sans MT"/>
                <a:cs typeface="Gill Sans MT"/>
              </a:rPr>
              <a:t>bit </a:t>
            </a:r>
            <a:r>
              <a:rPr sz="2400" spc="-5" dirty="0">
                <a:latin typeface="Gill Sans MT"/>
                <a:cs typeface="Gill Sans MT"/>
              </a:rPr>
              <a:t>of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accumulator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5" dirty="0">
                <a:latin typeface="Gill Sans MT"/>
                <a:cs typeface="Gill Sans MT"/>
              </a:rPr>
              <a:t>rotated right </a:t>
            </a:r>
            <a:r>
              <a:rPr sz="2400" dirty="0">
                <a:latin typeface="Gill Sans MT"/>
                <a:cs typeface="Gill Sans MT"/>
              </a:rPr>
              <a:t>by</a:t>
            </a:r>
            <a:r>
              <a:rPr sz="2400" spc="-240" dirty="0">
                <a:latin typeface="Gill Sans MT"/>
                <a:cs typeface="Gill Sans MT"/>
              </a:rPr>
              <a:t> </a:t>
            </a:r>
            <a:r>
              <a:rPr sz="2400" spc="-505" dirty="0">
                <a:latin typeface="Gill Sans MT"/>
                <a:cs typeface="Gill Sans MT"/>
              </a:rPr>
              <a:t>one  </a:t>
            </a:r>
            <a:r>
              <a:rPr sz="2400" spc="-5" dirty="0">
                <a:latin typeface="Gill Sans MT"/>
                <a:cs typeface="Gill Sans MT"/>
              </a:rPr>
              <a:t>position.</a:t>
            </a:r>
            <a:endParaRPr sz="2400">
              <a:latin typeface="Gill Sans MT"/>
              <a:cs typeface="Gill Sans MT"/>
            </a:endParaRPr>
          </a:p>
          <a:p>
            <a:pPr marL="310515" marR="30480" indent="-273050">
              <a:lnSpc>
                <a:spcPts val="2590"/>
              </a:lnSpc>
              <a:spcBef>
                <a:spcPts val="1200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Bit </a:t>
            </a:r>
            <a:r>
              <a:rPr sz="2400" dirty="0">
                <a:latin typeface="Gill Sans MT"/>
                <a:cs typeface="Gill Sans MT"/>
              </a:rPr>
              <a:t>D0 </a:t>
            </a:r>
            <a:r>
              <a:rPr sz="2400" spc="-5" dirty="0">
                <a:latin typeface="Gill Sans MT"/>
                <a:cs typeface="Gill Sans MT"/>
              </a:rPr>
              <a:t>is placed </a:t>
            </a:r>
            <a:r>
              <a:rPr sz="2400" dirty="0">
                <a:latin typeface="Gill Sans MT"/>
                <a:cs typeface="Gill Sans MT"/>
              </a:rPr>
              <a:t>in the </a:t>
            </a:r>
            <a:r>
              <a:rPr sz="2400" spc="-5" dirty="0">
                <a:latin typeface="Gill Sans MT"/>
                <a:cs typeface="Gill Sans MT"/>
              </a:rPr>
              <a:t>position of </a:t>
            </a:r>
            <a:r>
              <a:rPr sz="2400" dirty="0">
                <a:latin typeface="Gill Sans MT"/>
                <a:cs typeface="Gill Sans MT"/>
              </a:rPr>
              <a:t>D7 </a:t>
            </a:r>
            <a:r>
              <a:rPr sz="2400" spc="-5" dirty="0">
                <a:latin typeface="Gill Sans MT"/>
                <a:cs typeface="Gill Sans MT"/>
              </a:rPr>
              <a:t>as </a:t>
            </a:r>
            <a:r>
              <a:rPr sz="2400" dirty="0">
                <a:latin typeface="Gill Sans MT"/>
                <a:cs typeface="Gill Sans MT"/>
              </a:rPr>
              <a:t>well </a:t>
            </a:r>
            <a:r>
              <a:rPr sz="2400" spc="-5" dirty="0">
                <a:latin typeface="Gill Sans MT"/>
                <a:cs typeface="Gill Sans MT"/>
              </a:rPr>
              <a:t>as </a:t>
            </a:r>
            <a:r>
              <a:rPr sz="2400" dirty="0">
                <a:latin typeface="Gill Sans MT"/>
                <a:cs typeface="Gill Sans MT"/>
              </a:rPr>
              <a:t>in the</a:t>
            </a:r>
            <a:r>
              <a:rPr sz="2400" spc="-360" dirty="0">
                <a:latin typeface="Gill Sans MT"/>
                <a:cs typeface="Gill Sans MT"/>
              </a:rPr>
              <a:t> </a:t>
            </a:r>
            <a:r>
              <a:rPr sz="2400" spc="-305" dirty="0">
                <a:latin typeface="Gill Sans MT"/>
                <a:cs typeface="Gill Sans MT"/>
              </a:rPr>
              <a:t>Carry  </a:t>
            </a:r>
            <a:r>
              <a:rPr sz="2400" spc="-5" dirty="0">
                <a:latin typeface="Gill Sans MT"/>
                <a:cs typeface="Gill Sans MT"/>
              </a:rPr>
              <a:t>flag.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875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CY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5" dirty="0">
                <a:latin typeface="Gill Sans MT"/>
                <a:cs typeface="Gill Sans MT"/>
              </a:rPr>
              <a:t>modified according </a:t>
            </a:r>
            <a:r>
              <a:rPr sz="2400" dirty="0">
                <a:latin typeface="Gill Sans MT"/>
                <a:cs typeface="Gill Sans MT"/>
              </a:rPr>
              <a:t>to bit D0.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910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S,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Z, P, AC are not </a:t>
            </a:r>
            <a:r>
              <a:rPr sz="2400" dirty="0">
                <a:latin typeface="Gill Sans MT"/>
                <a:cs typeface="Gill Sans MT"/>
              </a:rPr>
              <a:t>affected.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910"/>
              </a:spcBef>
            </a:pPr>
            <a:r>
              <a:rPr sz="3375" spc="254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b="1" spc="170" dirty="0">
                <a:latin typeface="Gill Sans MT"/>
                <a:cs typeface="Gill Sans MT"/>
              </a:rPr>
              <a:t>Example:</a:t>
            </a:r>
            <a:r>
              <a:rPr sz="2400" b="1" spc="-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RRC.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90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1068069" y="1633220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B7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752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1830070" y="1633220"/>
            <a:ext cx="30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B6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2514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2592070" y="1633220"/>
            <a:ext cx="283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B5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3276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3354070" y="1633220"/>
            <a:ext cx="296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B4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4038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4116070" y="1633220"/>
            <a:ext cx="281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B3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4800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4878070" y="1633220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B2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562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5640070" y="1633220"/>
            <a:ext cx="260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324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6402070" y="1633220"/>
            <a:ext cx="308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8153400" y="1609089"/>
            <a:ext cx="609600" cy="372110"/>
          </a:xfrm>
          <a:custGeom>
            <a:avLst/>
            <a:gdLst/>
            <a:ahLst/>
            <a:cxnLst/>
            <a:rect l="l" t="t" r="r" b="b"/>
            <a:pathLst>
              <a:path w="609600" h="372110">
                <a:moveTo>
                  <a:pt x="0" y="0"/>
                </a:moveTo>
                <a:lnTo>
                  <a:pt x="609600" y="0"/>
                </a:lnTo>
                <a:lnTo>
                  <a:pt x="6096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8153400" y="1633220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066800" y="5181600"/>
            <a:ext cx="6096000" cy="37084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  <a:tabLst>
                <a:tab pos="851535" algn="l"/>
                <a:tab pos="1613535" algn="l"/>
                <a:tab pos="2375535" algn="l"/>
                <a:tab pos="3137535" algn="l"/>
                <a:tab pos="3899535" algn="l"/>
                <a:tab pos="4661535" algn="l"/>
                <a:tab pos="5423535" algn="l"/>
              </a:tabLst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B0	B7	B6	B5	B4	B3	B2	B1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8153400" y="5181600"/>
            <a:ext cx="609600" cy="37084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3247389" y="4083050"/>
            <a:ext cx="1768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6" name="object 166"/>
          <p:cNvSpPr txBox="1">
            <a:spLocks noGrp="1"/>
          </p:cNvSpPr>
          <p:nvPr>
            <p:ph type="title"/>
          </p:nvPr>
        </p:nvSpPr>
        <p:spPr>
          <a:xfrm>
            <a:off x="3182620" y="339090"/>
            <a:ext cx="19107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201929" y="2914650"/>
            <a:ext cx="7674609" cy="26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01929" y="1384300"/>
            <a:ext cx="1163320" cy="7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71450" y="1652270"/>
            <a:ext cx="273050" cy="1504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986269" y="1384300"/>
            <a:ext cx="1548129" cy="74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639050" y="1652270"/>
            <a:ext cx="266700" cy="1504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4800" y="1038860"/>
            <a:ext cx="977900" cy="485140"/>
          </a:xfrm>
          <a:custGeom>
            <a:avLst/>
            <a:gdLst/>
            <a:ahLst/>
            <a:cxnLst/>
            <a:rect l="l" t="t" r="r" b="b"/>
            <a:pathLst>
              <a:path w="977900" h="485140">
                <a:moveTo>
                  <a:pt x="735330" y="0"/>
                </a:moveTo>
                <a:lnTo>
                  <a:pt x="735330" y="121919"/>
                </a:lnTo>
                <a:lnTo>
                  <a:pt x="0" y="121919"/>
                </a:lnTo>
                <a:lnTo>
                  <a:pt x="0" y="363219"/>
                </a:lnTo>
                <a:lnTo>
                  <a:pt x="735330" y="363219"/>
                </a:lnTo>
                <a:lnTo>
                  <a:pt x="735330" y="485139"/>
                </a:lnTo>
                <a:lnTo>
                  <a:pt x="977900" y="242569"/>
                </a:lnTo>
                <a:lnTo>
                  <a:pt x="73533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4800" y="1038860"/>
            <a:ext cx="977900" cy="485140"/>
          </a:xfrm>
          <a:custGeom>
            <a:avLst/>
            <a:gdLst/>
            <a:ahLst/>
            <a:cxnLst/>
            <a:rect l="l" t="t" r="r" b="b"/>
            <a:pathLst>
              <a:path w="977900" h="485140">
                <a:moveTo>
                  <a:pt x="0" y="121919"/>
                </a:moveTo>
                <a:lnTo>
                  <a:pt x="735330" y="121919"/>
                </a:lnTo>
                <a:lnTo>
                  <a:pt x="735330" y="0"/>
                </a:lnTo>
                <a:lnTo>
                  <a:pt x="977900" y="242569"/>
                </a:lnTo>
                <a:lnTo>
                  <a:pt x="735330" y="485139"/>
                </a:lnTo>
                <a:lnTo>
                  <a:pt x="735330" y="363219"/>
                </a:lnTo>
                <a:lnTo>
                  <a:pt x="0" y="363219"/>
                </a:lnTo>
                <a:lnTo>
                  <a:pt x="0" y="121919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04800" y="10388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282700" y="1524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676400" y="1017269"/>
            <a:ext cx="977900" cy="486409"/>
          </a:xfrm>
          <a:custGeom>
            <a:avLst/>
            <a:gdLst/>
            <a:ahLst/>
            <a:cxnLst/>
            <a:rect l="l" t="t" r="r" b="b"/>
            <a:pathLst>
              <a:path w="977900" h="486409">
                <a:moveTo>
                  <a:pt x="735330" y="0"/>
                </a:moveTo>
                <a:lnTo>
                  <a:pt x="735330" y="121919"/>
                </a:lnTo>
                <a:lnTo>
                  <a:pt x="0" y="121919"/>
                </a:lnTo>
                <a:lnTo>
                  <a:pt x="0" y="364489"/>
                </a:lnTo>
                <a:lnTo>
                  <a:pt x="735330" y="364489"/>
                </a:lnTo>
                <a:lnTo>
                  <a:pt x="735330" y="486409"/>
                </a:lnTo>
                <a:lnTo>
                  <a:pt x="977900" y="242569"/>
                </a:lnTo>
                <a:lnTo>
                  <a:pt x="73533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676400" y="1017269"/>
            <a:ext cx="977900" cy="486409"/>
          </a:xfrm>
          <a:custGeom>
            <a:avLst/>
            <a:gdLst/>
            <a:ahLst/>
            <a:cxnLst/>
            <a:rect l="l" t="t" r="r" b="b"/>
            <a:pathLst>
              <a:path w="977900" h="486409">
                <a:moveTo>
                  <a:pt x="0" y="121919"/>
                </a:moveTo>
                <a:lnTo>
                  <a:pt x="735330" y="121919"/>
                </a:lnTo>
                <a:lnTo>
                  <a:pt x="735330" y="0"/>
                </a:lnTo>
                <a:lnTo>
                  <a:pt x="977900" y="242569"/>
                </a:lnTo>
                <a:lnTo>
                  <a:pt x="735330" y="486409"/>
                </a:lnTo>
                <a:lnTo>
                  <a:pt x="735330" y="364489"/>
                </a:lnTo>
                <a:lnTo>
                  <a:pt x="0" y="364489"/>
                </a:lnTo>
                <a:lnTo>
                  <a:pt x="0" y="121919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676400" y="1017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654300" y="15036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276600" y="1017269"/>
            <a:ext cx="977900" cy="486409"/>
          </a:xfrm>
          <a:custGeom>
            <a:avLst/>
            <a:gdLst/>
            <a:ahLst/>
            <a:cxnLst/>
            <a:rect l="l" t="t" r="r" b="b"/>
            <a:pathLst>
              <a:path w="977900" h="486409">
                <a:moveTo>
                  <a:pt x="735329" y="0"/>
                </a:moveTo>
                <a:lnTo>
                  <a:pt x="735329" y="121919"/>
                </a:lnTo>
                <a:lnTo>
                  <a:pt x="0" y="121919"/>
                </a:lnTo>
                <a:lnTo>
                  <a:pt x="0" y="364489"/>
                </a:lnTo>
                <a:lnTo>
                  <a:pt x="735329" y="364489"/>
                </a:lnTo>
                <a:lnTo>
                  <a:pt x="735329" y="486409"/>
                </a:lnTo>
                <a:lnTo>
                  <a:pt x="977900" y="242569"/>
                </a:lnTo>
                <a:lnTo>
                  <a:pt x="735329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276600" y="1017269"/>
            <a:ext cx="977900" cy="486409"/>
          </a:xfrm>
          <a:custGeom>
            <a:avLst/>
            <a:gdLst/>
            <a:ahLst/>
            <a:cxnLst/>
            <a:rect l="l" t="t" r="r" b="b"/>
            <a:pathLst>
              <a:path w="977900" h="486409">
                <a:moveTo>
                  <a:pt x="0" y="121919"/>
                </a:moveTo>
                <a:lnTo>
                  <a:pt x="735329" y="121919"/>
                </a:lnTo>
                <a:lnTo>
                  <a:pt x="735329" y="0"/>
                </a:lnTo>
                <a:lnTo>
                  <a:pt x="977900" y="242569"/>
                </a:lnTo>
                <a:lnTo>
                  <a:pt x="735329" y="486409"/>
                </a:lnTo>
                <a:lnTo>
                  <a:pt x="735329" y="364489"/>
                </a:lnTo>
                <a:lnTo>
                  <a:pt x="0" y="364489"/>
                </a:lnTo>
                <a:lnTo>
                  <a:pt x="0" y="121919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276600" y="1017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254500" y="15036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00600" y="9906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735329" y="0"/>
                </a:moveTo>
                <a:lnTo>
                  <a:pt x="735329" y="120650"/>
                </a:lnTo>
                <a:lnTo>
                  <a:pt x="0" y="120650"/>
                </a:lnTo>
                <a:lnTo>
                  <a:pt x="0" y="363220"/>
                </a:lnTo>
                <a:lnTo>
                  <a:pt x="735329" y="363220"/>
                </a:lnTo>
                <a:lnTo>
                  <a:pt x="735329" y="483870"/>
                </a:lnTo>
                <a:lnTo>
                  <a:pt x="977900" y="242570"/>
                </a:lnTo>
                <a:lnTo>
                  <a:pt x="735329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00600" y="9906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0" y="120650"/>
                </a:moveTo>
                <a:lnTo>
                  <a:pt x="735329" y="120650"/>
                </a:lnTo>
                <a:lnTo>
                  <a:pt x="735329" y="0"/>
                </a:lnTo>
                <a:lnTo>
                  <a:pt x="977900" y="242570"/>
                </a:lnTo>
                <a:lnTo>
                  <a:pt x="735329" y="483870"/>
                </a:lnTo>
                <a:lnTo>
                  <a:pt x="735329" y="363220"/>
                </a:lnTo>
                <a:lnTo>
                  <a:pt x="0" y="363220"/>
                </a:lnTo>
                <a:lnTo>
                  <a:pt x="0" y="120650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00600" y="99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78500" y="14744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 txBox="1"/>
          <p:nvPr/>
        </p:nvSpPr>
        <p:spPr>
          <a:xfrm>
            <a:off x="2148839" y="6465570"/>
            <a:ext cx="5624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" dirty="0">
                <a:solidFill>
                  <a:srgbClr val="434C25"/>
                </a:solidFill>
                <a:latin typeface="Constantia"/>
                <a:cs typeface="Constantia"/>
              </a:rPr>
              <a:t>collected by C.Gokul AP/EEE </a:t>
            </a:r>
            <a:r>
              <a:rPr sz="1200" dirty="0">
                <a:solidFill>
                  <a:srgbClr val="434C25"/>
                </a:solidFill>
                <a:latin typeface="Constantia"/>
                <a:cs typeface="Constantia"/>
              </a:rPr>
              <a:t>, </a:t>
            </a:r>
            <a:r>
              <a:rPr sz="1200" spc="-5" dirty="0">
                <a:solidFill>
                  <a:srgbClr val="434C25"/>
                </a:solidFill>
                <a:latin typeface="Constantia"/>
                <a:cs typeface="Constantia"/>
              </a:rPr>
              <a:t>Velalar college </a:t>
            </a:r>
            <a:r>
              <a:rPr sz="1200" dirty="0">
                <a:solidFill>
                  <a:srgbClr val="434C25"/>
                </a:solidFill>
                <a:latin typeface="Constantia"/>
                <a:cs typeface="Constantia"/>
              </a:rPr>
              <a:t>of </a:t>
            </a:r>
            <a:r>
              <a:rPr sz="1200" spc="-5" dirty="0">
                <a:solidFill>
                  <a:srgbClr val="434C25"/>
                </a:solidFill>
                <a:latin typeface="Constantia"/>
                <a:cs typeface="Constantia"/>
              </a:rPr>
              <a:t>Engineering and Technology, Erode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642619" y="642619"/>
          <a:ext cx="8293100" cy="21602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80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60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14795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362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5905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35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RAL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557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None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44145" marR="1308100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400" dirty="0">
                          <a:latin typeface="Gill Sans MT"/>
                          <a:cs typeface="Gill Sans MT"/>
                        </a:rPr>
                        <a:t>Rotate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accumulator</a:t>
                      </a:r>
                      <a:r>
                        <a:rPr sz="2400" spc="-8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left 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through</a:t>
                      </a:r>
                      <a:r>
                        <a:rPr sz="2400" spc="-10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carry</a:t>
                      </a: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10559"/>
            <a:ext cx="7897495" cy="2974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10515" marR="650875" indent="-273050">
              <a:lnSpc>
                <a:spcPts val="2590"/>
              </a:lnSpc>
              <a:spcBef>
                <a:spcPts val="425"/>
              </a:spcBef>
            </a:pPr>
            <a:r>
              <a:rPr sz="3375" spc="45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05" dirty="0">
                <a:latin typeface="Gill Sans MT"/>
                <a:cs typeface="Gill Sans MT"/>
              </a:rPr>
              <a:t>Each </a:t>
            </a:r>
            <a:r>
              <a:rPr sz="2400" spc="-5" dirty="0">
                <a:latin typeface="Gill Sans MT"/>
                <a:cs typeface="Gill Sans MT"/>
              </a:rPr>
              <a:t>binary </a:t>
            </a:r>
            <a:r>
              <a:rPr sz="2400" dirty="0">
                <a:latin typeface="Gill Sans MT"/>
                <a:cs typeface="Gill Sans MT"/>
              </a:rPr>
              <a:t>bit </a:t>
            </a:r>
            <a:r>
              <a:rPr sz="2400" spc="-5" dirty="0">
                <a:latin typeface="Gill Sans MT"/>
                <a:cs typeface="Gill Sans MT"/>
              </a:rPr>
              <a:t>of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accumulator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5" dirty="0">
                <a:latin typeface="Gill Sans MT"/>
                <a:cs typeface="Gill Sans MT"/>
              </a:rPr>
              <a:t>rotated </a:t>
            </a:r>
            <a:r>
              <a:rPr sz="2400" dirty="0">
                <a:latin typeface="Gill Sans MT"/>
                <a:cs typeface="Gill Sans MT"/>
              </a:rPr>
              <a:t>left by</a:t>
            </a:r>
            <a:r>
              <a:rPr sz="2400" spc="-270" dirty="0">
                <a:latin typeface="Gill Sans MT"/>
                <a:cs typeface="Gill Sans MT"/>
              </a:rPr>
              <a:t> </a:t>
            </a:r>
            <a:r>
              <a:rPr sz="2400" spc="-505" dirty="0">
                <a:latin typeface="Gill Sans MT"/>
                <a:cs typeface="Gill Sans MT"/>
              </a:rPr>
              <a:t>one  </a:t>
            </a:r>
            <a:r>
              <a:rPr sz="2400" spc="-5" dirty="0">
                <a:latin typeface="Gill Sans MT"/>
                <a:cs typeface="Gill Sans MT"/>
              </a:rPr>
              <a:t>position through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Carry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flag.</a:t>
            </a:r>
            <a:endParaRPr sz="2400">
              <a:latin typeface="Gill Sans MT"/>
              <a:cs typeface="Gill Sans MT"/>
            </a:endParaRPr>
          </a:p>
          <a:p>
            <a:pPr marL="310515" marR="30480" indent="-273050">
              <a:lnSpc>
                <a:spcPts val="2590"/>
              </a:lnSpc>
              <a:spcBef>
                <a:spcPts val="1200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Bit </a:t>
            </a:r>
            <a:r>
              <a:rPr sz="2400" dirty="0">
                <a:latin typeface="Gill Sans MT"/>
                <a:cs typeface="Gill Sans MT"/>
              </a:rPr>
              <a:t>D7 </a:t>
            </a:r>
            <a:r>
              <a:rPr sz="2400" spc="-5" dirty="0">
                <a:latin typeface="Gill Sans MT"/>
                <a:cs typeface="Gill Sans MT"/>
              </a:rPr>
              <a:t>is placed </a:t>
            </a:r>
            <a:r>
              <a:rPr sz="2400" dirty="0">
                <a:latin typeface="Gill Sans MT"/>
                <a:cs typeface="Gill Sans MT"/>
              </a:rPr>
              <a:t>in the </a:t>
            </a:r>
            <a:r>
              <a:rPr sz="2400" spc="-5" dirty="0">
                <a:latin typeface="Gill Sans MT"/>
                <a:cs typeface="Gill Sans MT"/>
              </a:rPr>
              <a:t>Carry flag, and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Carry flag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335" dirty="0">
                <a:latin typeface="Gill Sans MT"/>
                <a:cs typeface="Gill Sans MT"/>
              </a:rPr>
              <a:t> </a:t>
            </a:r>
            <a:r>
              <a:rPr sz="2400" spc="-250" dirty="0">
                <a:latin typeface="Gill Sans MT"/>
                <a:cs typeface="Gill Sans MT"/>
              </a:rPr>
              <a:t>placed  </a:t>
            </a:r>
            <a:r>
              <a:rPr sz="2400" spc="-5" dirty="0">
                <a:latin typeface="Gill Sans MT"/>
                <a:cs typeface="Gill Sans MT"/>
              </a:rPr>
              <a:t>in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least significant position</a:t>
            </a:r>
            <a:r>
              <a:rPr sz="2400" spc="2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D0.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875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CY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5" dirty="0">
                <a:latin typeface="Gill Sans MT"/>
                <a:cs typeface="Gill Sans MT"/>
              </a:rPr>
              <a:t>modified according </a:t>
            </a:r>
            <a:r>
              <a:rPr sz="2400" dirty="0">
                <a:latin typeface="Gill Sans MT"/>
                <a:cs typeface="Gill Sans MT"/>
              </a:rPr>
              <a:t>to bit D7.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910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S,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Z, P, AC are not </a:t>
            </a:r>
            <a:r>
              <a:rPr sz="2400" dirty="0">
                <a:latin typeface="Gill Sans MT"/>
                <a:cs typeface="Gill Sans MT"/>
              </a:rPr>
              <a:t>affected.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910"/>
              </a:spcBef>
            </a:pPr>
            <a:r>
              <a:rPr sz="3375" spc="254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b="1" spc="170" dirty="0">
                <a:latin typeface="Gill Sans MT"/>
                <a:cs typeface="Gill Sans MT"/>
              </a:rPr>
              <a:t>Example:</a:t>
            </a:r>
            <a:r>
              <a:rPr sz="2400" b="1" spc="-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RAL.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133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895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57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419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181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5943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705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467600" y="18376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 txBox="1"/>
          <p:nvPr/>
        </p:nvSpPr>
        <p:spPr>
          <a:xfrm>
            <a:off x="2133600" y="1861820"/>
            <a:ext cx="60960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  <a:tabLst>
                <a:tab pos="851535" algn="l"/>
                <a:tab pos="1613535" algn="l"/>
                <a:tab pos="2375535" algn="l"/>
                <a:tab pos="3137535" algn="l"/>
                <a:tab pos="3899535" algn="l"/>
                <a:tab pos="4661535" algn="l"/>
                <a:tab pos="5423535" algn="l"/>
              </a:tabLst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B7	B6	B5	B4	B3	B2	B1	B0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4" name="object 154"/>
          <p:cNvSpPr/>
          <p:nvPr/>
        </p:nvSpPr>
        <p:spPr>
          <a:xfrm>
            <a:off x="838200" y="1837689"/>
            <a:ext cx="609600" cy="372110"/>
          </a:xfrm>
          <a:custGeom>
            <a:avLst/>
            <a:gdLst/>
            <a:ahLst/>
            <a:cxnLst/>
            <a:rect l="l" t="t" r="r" b="b"/>
            <a:pathLst>
              <a:path w="609600" h="372110">
                <a:moveTo>
                  <a:pt x="0" y="0"/>
                </a:moveTo>
                <a:lnTo>
                  <a:pt x="609600" y="0"/>
                </a:lnTo>
                <a:lnTo>
                  <a:pt x="6096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 txBox="1"/>
          <p:nvPr/>
        </p:nvSpPr>
        <p:spPr>
          <a:xfrm>
            <a:off x="838200" y="1861820"/>
            <a:ext cx="6096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2286000" y="5114290"/>
            <a:ext cx="6096000" cy="37211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683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90"/>
              </a:spcBef>
              <a:tabLst>
                <a:tab pos="851535" algn="l"/>
                <a:tab pos="1613535" algn="l"/>
                <a:tab pos="2375535" algn="l"/>
                <a:tab pos="3137535" algn="l"/>
                <a:tab pos="3899535" algn="l"/>
                <a:tab pos="4661535" algn="l"/>
                <a:tab pos="5423535" algn="l"/>
              </a:tabLst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B6	B5	B4	B3	B2	B1	B0	</a:t>
            </a: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381000" y="5114290"/>
            <a:ext cx="609600" cy="37211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683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9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B7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3247389" y="4083050"/>
            <a:ext cx="1768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3106420" y="642620"/>
            <a:ext cx="19107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0" name="object 160"/>
          <p:cNvSpPr/>
          <p:nvPr/>
        </p:nvSpPr>
        <p:spPr>
          <a:xfrm>
            <a:off x="7851140" y="1602739"/>
            <a:ext cx="1090929" cy="75565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8705850" y="1877060"/>
            <a:ext cx="266700" cy="142621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48920" y="1957070"/>
            <a:ext cx="267970" cy="13462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7851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241300" y="0"/>
                </a:moveTo>
                <a:lnTo>
                  <a:pt x="0" y="242570"/>
                </a:lnTo>
                <a:lnTo>
                  <a:pt x="241300" y="483870"/>
                </a:lnTo>
                <a:lnTo>
                  <a:pt x="241300" y="363220"/>
                </a:lnTo>
                <a:lnTo>
                  <a:pt x="977900" y="363220"/>
                </a:lnTo>
                <a:lnTo>
                  <a:pt x="977900" y="120650"/>
                </a:lnTo>
                <a:lnTo>
                  <a:pt x="241300" y="120650"/>
                </a:lnTo>
                <a:lnTo>
                  <a:pt x="24130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7851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977900" y="120650"/>
                </a:moveTo>
                <a:lnTo>
                  <a:pt x="241300" y="120650"/>
                </a:lnTo>
                <a:lnTo>
                  <a:pt x="241300" y="0"/>
                </a:lnTo>
                <a:lnTo>
                  <a:pt x="0" y="242570"/>
                </a:lnTo>
                <a:lnTo>
                  <a:pt x="241300" y="483870"/>
                </a:lnTo>
                <a:lnTo>
                  <a:pt x="241300" y="363220"/>
                </a:lnTo>
                <a:lnTo>
                  <a:pt x="977900" y="363220"/>
                </a:lnTo>
                <a:lnTo>
                  <a:pt x="977900" y="120650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7851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8763000" y="1703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1275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241300" y="0"/>
                </a:moveTo>
                <a:lnTo>
                  <a:pt x="0" y="242570"/>
                </a:lnTo>
                <a:lnTo>
                  <a:pt x="241300" y="483870"/>
                </a:lnTo>
                <a:lnTo>
                  <a:pt x="241300" y="363220"/>
                </a:lnTo>
                <a:lnTo>
                  <a:pt x="977900" y="363220"/>
                </a:lnTo>
                <a:lnTo>
                  <a:pt x="977900" y="120650"/>
                </a:lnTo>
                <a:lnTo>
                  <a:pt x="241300" y="120650"/>
                </a:lnTo>
                <a:lnTo>
                  <a:pt x="24130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1275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977900" y="120650"/>
                </a:moveTo>
                <a:lnTo>
                  <a:pt x="241300" y="120650"/>
                </a:lnTo>
                <a:lnTo>
                  <a:pt x="241300" y="0"/>
                </a:lnTo>
                <a:lnTo>
                  <a:pt x="0" y="242570"/>
                </a:lnTo>
                <a:lnTo>
                  <a:pt x="241300" y="483870"/>
                </a:lnTo>
                <a:lnTo>
                  <a:pt x="241300" y="363220"/>
                </a:lnTo>
                <a:lnTo>
                  <a:pt x="977900" y="363220"/>
                </a:lnTo>
                <a:lnTo>
                  <a:pt x="977900" y="120650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1275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5105400" y="1703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58801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242570" y="0"/>
                </a:moveTo>
                <a:lnTo>
                  <a:pt x="0" y="242570"/>
                </a:lnTo>
                <a:lnTo>
                  <a:pt x="242570" y="483870"/>
                </a:lnTo>
                <a:lnTo>
                  <a:pt x="242570" y="363220"/>
                </a:lnTo>
                <a:lnTo>
                  <a:pt x="977900" y="363220"/>
                </a:lnTo>
                <a:lnTo>
                  <a:pt x="977900" y="120650"/>
                </a:lnTo>
                <a:lnTo>
                  <a:pt x="242570" y="120650"/>
                </a:lnTo>
                <a:lnTo>
                  <a:pt x="24257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8801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977900" y="120650"/>
                </a:moveTo>
                <a:lnTo>
                  <a:pt x="242570" y="120650"/>
                </a:lnTo>
                <a:lnTo>
                  <a:pt x="242570" y="0"/>
                </a:lnTo>
                <a:lnTo>
                  <a:pt x="0" y="242570"/>
                </a:lnTo>
                <a:lnTo>
                  <a:pt x="242570" y="483870"/>
                </a:lnTo>
                <a:lnTo>
                  <a:pt x="242570" y="363220"/>
                </a:lnTo>
                <a:lnTo>
                  <a:pt x="977900" y="363220"/>
                </a:lnTo>
                <a:lnTo>
                  <a:pt x="977900" y="120650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58801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858000" y="1703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6035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242569" y="0"/>
                </a:moveTo>
                <a:lnTo>
                  <a:pt x="0" y="242570"/>
                </a:lnTo>
                <a:lnTo>
                  <a:pt x="242569" y="483870"/>
                </a:lnTo>
                <a:lnTo>
                  <a:pt x="242569" y="363220"/>
                </a:lnTo>
                <a:lnTo>
                  <a:pt x="977900" y="363220"/>
                </a:lnTo>
                <a:lnTo>
                  <a:pt x="977900" y="120650"/>
                </a:lnTo>
                <a:lnTo>
                  <a:pt x="242569" y="120650"/>
                </a:lnTo>
                <a:lnTo>
                  <a:pt x="242569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603500" y="12192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977900" y="120650"/>
                </a:moveTo>
                <a:lnTo>
                  <a:pt x="242569" y="120650"/>
                </a:lnTo>
                <a:lnTo>
                  <a:pt x="242569" y="0"/>
                </a:lnTo>
                <a:lnTo>
                  <a:pt x="0" y="242570"/>
                </a:lnTo>
                <a:lnTo>
                  <a:pt x="242569" y="483870"/>
                </a:lnTo>
                <a:lnTo>
                  <a:pt x="242569" y="363220"/>
                </a:lnTo>
                <a:lnTo>
                  <a:pt x="977900" y="363220"/>
                </a:lnTo>
                <a:lnTo>
                  <a:pt x="977900" y="120650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603500" y="12192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581400" y="17030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80670" y="3067050"/>
            <a:ext cx="8667750" cy="2667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80670" y="1925320"/>
            <a:ext cx="662940" cy="26797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71500" y="642619"/>
          <a:ext cx="8362950" cy="181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849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726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05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24828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62865" algn="ctr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b="1" spc="-10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159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35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RAR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18745">
                        <a:lnSpc>
                          <a:spcPct val="100000"/>
                        </a:lnSpc>
                        <a:spcBef>
                          <a:spcPts val="1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None</a:t>
                      </a:r>
                    </a:p>
                  </a:txBody>
                  <a:tcPr marL="0" marR="0" marT="2159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47320" marR="1141095">
                        <a:lnSpc>
                          <a:spcPts val="3250"/>
                        </a:lnSpc>
                        <a:spcBef>
                          <a:spcPts val="370"/>
                        </a:spcBef>
                      </a:pPr>
                      <a:r>
                        <a:rPr sz="2400" spc="-5" dirty="0">
                          <a:latin typeface="Gill Sans MT"/>
                          <a:cs typeface="Gill Sans MT"/>
                        </a:rPr>
                        <a:t>Rotate accumulator</a:t>
                      </a:r>
                      <a:r>
                        <a:rPr sz="2400" spc="-5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right  </a:t>
                      </a:r>
                      <a:r>
                        <a:rPr sz="2400" dirty="0">
                          <a:latin typeface="Gill Sans MT"/>
                          <a:cs typeface="Gill Sans MT"/>
                        </a:rPr>
                        <a:t>through</a:t>
                      </a:r>
                      <a:r>
                        <a:rPr sz="2400" spc="-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400" spc="-10" dirty="0">
                          <a:latin typeface="Gill Sans MT"/>
                          <a:cs typeface="Gill Sans MT"/>
                        </a:rPr>
                        <a:t>carry</a:t>
                      </a:r>
                    </a:p>
                  </a:txBody>
                  <a:tcPr marL="0" marR="0" marT="4699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210559"/>
            <a:ext cx="7897495" cy="297434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310515" marR="470535" indent="-273050">
              <a:lnSpc>
                <a:spcPts val="2590"/>
              </a:lnSpc>
              <a:spcBef>
                <a:spcPts val="425"/>
              </a:spcBef>
            </a:pPr>
            <a:r>
              <a:rPr sz="3375" spc="45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05" dirty="0">
                <a:latin typeface="Gill Sans MT"/>
                <a:cs typeface="Gill Sans MT"/>
              </a:rPr>
              <a:t>Each </a:t>
            </a:r>
            <a:r>
              <a:rPr sz="2400" spc="-5" dirty="0">
                <a:latin typeface="Gill Sans MT"/>
                <a:cs typeface="Gill Sans MT"/>
              </a:rPr>
              <a:t>binary </a:t>
            </a:r>
            <a:r>
              <a:rPr sz="2400" dirty="0">
                <a:latin typeface="Gill Sans MT"/>
                <a:cs typeface="Gill Sans MT"/>
              </a:rPr>
              <a:t>bit </a:t>
            </a:r>
            <a:r>
              <a:rPr sz="2400" spc="-5" dirty="0">
                <a:latin typeface="Gill Sans MT"/>
                <a:cs typeface="Gill Sans MT"/>
              </a:rPr>
              <a:t>of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accumulator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5" dirty="0">
                <a:latin typeface="Gill Sans MT"/>
                <a:cs typeface="Gill Sans MT"/>
              </a:rPr>
              <a:t>rotated right </a:t>
            </a:r>
            <a:r>
              <a:rPr sz="2400" dirty="0">
                <a:latin typeface="Gill Sans MT"/>
                <a:cs typeface="Gill Sans MT"/>
              </a:rPr>
              <a:t>by</a:t>
            </a:r>
            <a:r>
              <a:rPr sz="2400" spc="-245" dirty="0">
                <a:latin typeface="Gill Sans MT"/>
                <a:cs typeface="Gill Sans MT"/>
              </a:rPr>
              <a:t> </a:t>
            </a:r>
            <a:r>
              <a:rPr sz="2400" spc="-505" dirty="0">
                <a:latin typeface="Gill Sans MT"/>
                <a:cs typeface="Gill Sans MT"/>
              </a:rPr>
              <a:t>one  </a:t>
            </a:r>
            <a:r>
              <a:rPr sz="2400" spc="-5" dirty="0">
                <a:latin typeface="Gill Sans MT"/>
                <a:cs typeface="Gill Sans MT"/>
              </a:rPr>
              <a:t>position through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Carry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flag.</a:t>
            </a:r>
            <a:endParaRPr sz="2400">
              <a:latin typeface="Gill Sans MT"/>
              <a:cs typeface="Gill Sans MT"/>
            </a:endParaRPr>
          </a:p>
          <a:p>
            <a:pPr marL="310515" marR="30480" indent="-273050">
              <a:lnSpc>
                <a:spcPts val="2590"/>
              </a:lnSpc>
              <a:spcBef>
                <a:spcPts val="1200"/>
              </a:spcBef>
            </a:pPr>
            <a:r>
              <a:rPr sz="3375" spc="577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385" dirty="0">
                <a:latin typeface="Gill Sans MT"/>
                <a:cs typeface="Gill Sans MT"/>
              </a:rPr>
              <a:t>Bit </a:t>
            </a:r>
            <a:r>
              <a:rPr sz="2400" dirty="0">
                <a:latin typeface="Gill Sans MT"/>
                <a:cs typeface="Gill Sans MT"/>
              </a:rPr>
              <a:t>D0 </a:t>
            </a:r>
            <a:r>
              <a:rPr sz="2400" spc="-5" dirty="0">
                <a:latin typeface="Gill Sans MT"/>
                <a:cs typeface="Gill Sans MT"/>
              </a:rPr>
              <a:t>is placed </a:t>
            </a:r>
            <a:r>
              <a:rPr sz="2400" dirty="0">
                <a:latin typeface="Gill Sans MT"/>
                <a:cs typeface="Gill Sans MT"/>
              </a:rPr>
              <a:t>in the </a:t>
            </a:r>
            <a:r>
              <a:rPr sz="2400" spc="-5" dirty="0">
                <a:latin typeface="Gill Sans MT"/>
                <a:cs typeface="Gill Sans MT"/>
              </a:rPr>
              <a:t>Carry flag, and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Carry flag </a:t>
            </a:r>
            <a:r>
              <a:rPr sz="2400" dirty="0">
                <a:latin typeface="Gill Sans MT"/>
                <a:cs typeface="Gill Sans MT"/>
              </a:rPr>
              <a:t>is</a:t>
            </a:r>
            <a:r>
              <a:rPr sz="2400" spc="-335" dirty="0">
                <a:latin typeface="Gill Sans MT"/>
                <a:cs typeface="Gill Sans MT"/>
              </a:rPr>
              <a:t> </a:t>
            </a:r>
            <a:r>
              <a:rPr sz="2400" spc="-250" dirty="0">
                <a:latin typeface="Gill Sans MT"/>
                <a:cs typeface="Gill Sans MT"/>
              </a:rPr>
              <a:t>placed  </a:t>
            </a:r>
            <a:r>
              <a:rPr sz="2400" spc="-5" dirty="0">
                <a:latin typeface="Gill Sans MT"/>
                <a:cs typeface="Gill Sans MT"/>
              </a:rPr>
              <a:t>in </a:t>
            </a:r>
            <a:r>
              <a:rPr sz="2400" dirty="0">
                <a:latin typeface="Gill Sans MT"/>
                <a:cs typeface="Gill Sans MT"/>
              </a:rPr>
              <a:t>the </a:t>
            </a:r>
            <a:r>
              <a:rPr sz="2400" spc="-5" dirty="0">
                <a:latin typeface="Gill Sans MT"/>
                <a:cs typeface="Gill Sans MT"/>
              </a:rPr>
              <a:t>most significant position</a:t>
            </a:r>
            <a:r>
              <a:rPr sz="2400" spc="2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D7.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875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CY</a:t>
            </a:r>
            <a:r>
              <a:rPr sz="2400" spc="5" dirty="0">
                <a:latin typeface="Gill Sans MT"/>
                <a:cs typeface="Gill Sans MT"/>
              </a:rPr>
              <a:t> </a:t>
            </a:r>
            <a:r>
              <a:rPr sz="2400" dirty="0">
                <a:latin typeface="Gill Sans MT"/>
                <a:cs typeface="Gill Sans MT"/>
              </a:rPr>
              <a:t>is </a:t>
            </a:r>
            <a:r>
              <a:rPr sz="2400" spc="-5" dirty="0">
                <a:latin typeface="Gill Sans MT"/>
                <a:cs typeface="Gill Sans MT"/>
              </a:rPr>
              <a:t>modified according </a:t>
            </a:r>
            <a:r>
              <a:rPr sz="2400" dirty="0">
                <a:latin typeface="Gill Sans MT"/>
                <a:cs typeface="Gill Sans MT"/>
              </a:rPr>
              <a:t>to bit D0.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910"/>
              </a:spcBef>
            </a:pPr>
            <a:r>
              <a:rPr sz="3375" spc="765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spc="509" dirty="0">
                <a:latin typeface="Gill Sans MT"/>
                <a:cs typeface="Gill Sans MT"/>
              </a:rPr>
              <a:t>S,</a:t>
            </a:r>
            <a:r>
              <a:rPr sz="2400" spc="1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Z, P, AC are not </a:t>
            </a:r>
            <a:r>
              <a:rPr sz="2400" dirty="0">
                <a:latin typeface="Gill Sans MT"/>
                <a:cs typeface="Gill Sans MT"/>
              </a:rPr>
              <a:t>affected.</a:t>
            </a:r>
            <a:endParaRPr sz="2400">
              <a:latin typeface="Gill Sans MT"/>
              <a:cs typeface="Gill Sans MT"/>
            </a:endParaRPr>
          </a:p>
          <a:p>
            <a:pPr marL="38100">
              <a:lnSpc>
                <a:spcPct val="100000"/>
              </a:lnSpc>
              <a:spcBef>
                <a:spcPts val="910"/>
              </a:spcBef>
            </a:pPr>
            <a:r>
              <a:rPr sz="3375" spc="254" baseline="7000" dirty="0">
                <a:solidFill>
                  <a:srgbClr val="C22C2D"/>
                </a:solidFill>
                <a:latin typeface="Symbol"/>
                <a:cs typeface="Symbol"/>
              </a:rPr>
              <a:t></a:t>
            </a:r>
            <a:r>
              <a:rPr sz="2400" b="1" spc="170" dirty="0">
                <a:latin typeface="Gill Sans MT"/>
                <a:cs typeface="Gill Sans MT"/>
              </a:rPr>
              <a:t>Example:</a:t>
            </a:r>
            <a:r>
              <a:rPr sz="2400" b="1" spc="-5" dirty="0">
                <a:latin typeface="Gill Sans MT"/>
                <a:cs typeface="Gill Sans MT"/>
              </a:rPr>
              <a:t> </a:t>
            </a:r>
            <a:r>
              <a:rPr sz="2400" spc="-5" dirty="0">
                <a:latin typeface="Gill Sans MT"/>
                <a:cs typeface="Gill Sans MT"/>
              </a:rPr>
              <a:t>RAR.</a:t>
            </a:r>
            <a:endParaRPr sz="24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29870" cy="2298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341630" cy="341630"/>
          </a:xfrm>
          <a:custGeom>
            <a:avLst/>
            <a:gdLst/>
            <a:ahLst/>
            <a:cxnLst/>
            <a:rect l="l" t="t" r="r" b="b"/>
            <a:pathLst>
              <a:path w="341630" h="341630">
                <a:moveTo>
                  <a:pt x="341629" y="0"/>
                </a:moveTo>
                <a:lnTo>
                  <a:pt x="219710" y="0"/>
                </a:lnTo>
                <a:lnTo>
                  <a:pt x="0" y="219709"/>
                </a:lnTo>
                <a:lnTo>
                  <a:pt x="0" y="341629"/>
                </a:lnTo>
                <a:lnTo>
                  <a:pt x="341629" y="0"/>
                </a:lnTo>
                <a:close/>
              </a:path>
            </a:pathLst>
          </a:custGeom>
          <a:solidFill>
            <a:srgbClr val="8A3C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0"/>
            <a:ext cx="450850" cy="450850"/>
          </a:xfrm>
          <a:custGeom>
            <a:avLst/>
            <a:gdLst/>
            <a:ahLst/>
            <a:cxnLst/>
            <a:rect l="l" t="t" r="r" b="b"/>
            <a:pathLst>
              <a:path w="450850" h="450850">
                <a:moveTo>
                  <a:pt x="450849" y="0"/>
                </a:moveTo>
                <a:lnTo>
                  <a:pt x="330200" y="0"/>
                </a:lnTo>
                <a:lnTo>
                  <a:pt x="0" y="330200"/>
                </a:lnTo>
                <a:lnTo>
                  <a:pt x="0" y="450849"/>
                </a:lnTo>
                <a:lnTo>
                  <a:pt x="450849" y="0"/>
                </a:lnTo>
                <a:close/>
              </a:path>
            </a:pathLst>
          </a:custGeom>
          <a:solidFill>
            <a:srgbClr val="893B8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562610" cy="562610"/>
          </a:xfrm>
          <a:custGeom>
            <a:avLst/>
            <a:gdLst/>
            <a:ahLst/>
            <a:cxnLst/>
            <a:rect l="l" t="t" r="r" b="b"/>
            <a:pathLst>
              <a:path w="562610" h="562610">
                <a:moveTo>
                  <a:pt x="562610" y="0"/>
                </a:moveTo>
                <a:lnTo>
                  <a:pt x="440689" y="0"/>
                </a:lnTo>
                <a:lnTo>
                  <a:pt x="0" y="440689"/>
                </a:lnTo>
                <a:lnTo>
                  <a:pt x="0" y="562610"/>
                </a:lnTo>
                <a:lnTo>
                  <a:pt x="562610" y="0"/>
                </a:lnTo>
                <a:close/>
              </a:path>
            </a:pathLst>
          </a:custGeom>
          <a:solidFill>
            <a:srgbClr val="883B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0"/>
            <a:ext cx="671830" cy="671830"/>
          </a:xfrm>
          <a:custGeom>
            <a:avLst/>
            <a:gdLst/>
            <a:ahLst/>
            <a:cxnLst/>
            <a:rect l="l" t="t" r="r" b="b"/>
            <a:pathLst>
              <a:path w="671830" h="671830">
                <a:moveTo>
                  <a:pt x="671830" y="0"/>
                </a:moveTo>
                <a:lnTo>
                  <a:pt x="551180" y="0"/>
                </a:lnTo>
                <a:lnTo>
                  <a:pt x="0" y="551179"/>
                </a:lnTo>
                <a:lnTo>
                  <a:pt x="0" y="671829"/>
                </a:lnTo>
                <a:lnTo>
                  <a:pt x="671830" y="0"/>
                </a:lnTo>
                <a:close/>
              </a:path>
            </a:pathLst>
          </a:custGeom>
          <a:solidFill>
            <a:srgbClr val="873A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0"/>
            <a:ext cx="782320" cy="782320"/>
          </a:xfrm>
          <a:custGeom>
            <a:avLst/>
            <a:gdLst/>
            <a:ahLst/>
            <a:cxnLst/>
            <a:rect l="l" t="t" r="r" b="b"/>
            <a:pathLst>
              <a:path w="782320" h="782320">
                <a:moveTo>
                  <a:pt x="782319" y="0"/>
                </a:moveTo>
                <a:lnTo>
                  <a:pt x="661669" y="0"/>
                </a:lnTo>
                <a:lnTo>
                  <a:pt x="0" y="661669"/>
                </a:lnTo>
                <a:lnTo>
                  <a:pt x="0" y="782319"/>
                </a:lnTo>
                <a:lnTo>
                  <a:pt x="782319" y="0"/>
                </a:lnTo>
                <a:close/>
              </a:path>
            </a:pathLst>
          </a:custGeom>
          <a:solidFill>
            <a:srgbClr val="863A8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0" y="0"/>
            <a:ext cx="892810" cy="892810"/>
          </a:xfrm>
          <a:custGeom>
            <a:avLst/>
            <a:gdLst/>
            <a:ahLst/>
            <a:cxnLst/>
            <a:rect l="l" t="t" r="r" b="b"/>
            <a:pathLst>
              <a:path w="892810" h="892810">
                <a:moveTo>
                  <a:pt x="892809" y="0"/>
                </a:moveTo>
                <a:lnTo>
                  <a:pt x="770889" y="0"/>
                </a:lnTo>
                <a:lnTo>
                  <a:pt x="0" y="770889"/>
                </a:lnTo>
                <a:lnTo>
                  <a:pt x="0" y="892809"/>
                </a:lnTo>
                <a:lnTo>
                  <a:pt x="892809" y="0"/>
                </a:lnTo>
                <a:close/>
              </a:path>
            </a:pathLst>
          </a:custGeom>
          <a:solidFill>
            <a:srgbClr val="853A8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0" y="0"/>
            <a:ext cx="1003300" cy="1003300"/>
          </a:xfrm>
          <a:custGeom>
            <a:avLst/>
            <a:gdLst/>
            <a:ahLst/>
            <a:cxnLst/>
            <a:rect l="l" t="t" r="r" b="b"/>
            <a:pathLst>
              <a:path w="1003300" h="1003300">
                <a:moveTo>
                  <a:pt x="1003300" y="0"/>
                </a:moveTo>
                <a:lnTo>
                  <a:pt x="882650" y="0"/>
                </a:lnTo>
                <a:lnTo>
                  <a:pt x="0" y="882650"/>
                </a:lnTo>
                <a:lnTo>
                  <a:pt x="0" y="1003300"/>
                </a:lnTo>
                <a:lnTo>
                  <a:pt x="1003300" y="0"/>
                </a:lnTo>
                <a:close/>
              </a:path>
            </a:pathLst>
          </a:custGeom>
          <a:solidFill>
            <a:srgbClr val="843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0" y="0"/>
            <a:ext cx="1113790" cy="1113790"/>
          </a:xfrm>
          <a:custGeom>
            <a:avLst/>
            <a:gdLst/>
            <a:ahLst/>
            <a:cxnLst/>
            <a:rect l="l" t="t" r="r" b="b"/>
            <a:pathLst>
              <a:path w="1113790" h="1113790">
                <a:moveTo>
                  <a:pt x="1113789" y="0"/>
                </a:moveTo>
                <a:lnTo>
                  <a:pt x="991870" y="0"/>
                </a:lnTo>
                <a:lnTo>
                  <a:pt x="0" y="991870"/>
                </a:lnTo>
                <a:lnTo>
                  <a:pt x="0" y="1113790"/>
                </a:lnTo>
                <a:lnTo>
                  <a:pt x="1113789" y="0"/>
                </a:lnTo>
                <a:close/>
              </a:path>
            </a:pathLst>
          </a:custGeom>
          <a:solidFill>
            <a:srgbClr val="8339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0"/>
            <a:ext cx="1223010" cy="1223010"/>
          </a:xfrm>
          <a:custGeom>
            <a:avLst/>
            <a:gdLst/>
            <a:ahLst/>
            <a:cxnLst/>
            <a:rect l="l" t="t" r="r" b="b"/>
            <a:pathLst>
              <a:path w="1223010" h="1223010">
                <a:moveTo>
                  <a:pt x="1223009" y="0"/>
                </a:moveTo>
                <a:lnTo>
                  <a:pt x="1103630" y="0"/>
                </a:lnTo>
                <a:lnTo>
                  <a:pt x="0" y="1103629"/>
                </a:lnTo>
                <a:lnTo>
                  <a:pt x="0" y="1223009"/>
                </a:lnTo>
                <a:lnTo>
                  <a:pt x="1223009" y="0"/>
                </a:lnTo>
                <a:close/>
              </a:path>
            </a:pathLst>
          </a:custGeom>
          <a:solidFill>
            <a:srgbClr val="82388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0" y="0"/>
            <a:ext cx="1334770" cy="1334770"/>
          </a:xfrm>
          <a:custGeom>
            <a:avLst/>
            <a:gdLst/>
            <a:ahLst/>
            <a:cxnLst/>
            <a:rect l="l" t="t" r="r" b="b"/>
            <a:pathLst>
              <a:path w="1334770" h="1334770">
                <a:moveTo>
                  <a:pt x="1334770" y="0"/>
                </a:moveTo>
                <a:lnTo>
                  <a:pt x="1212850" y="0"/>
                </a:lnTo>
                <a:lnTo>
                  <a:pt x="0" y="1212850"/>
                </a:lnTo>
                <a:lnTo>
                  <a:pt x="0" y="1334770"/>
                </a:lnTo>
                <a:lnTo>
                  <a:pt x="1334770" y="0"/>
                </a:lnTo>
                <a:close/>
              </a:path>
            </a:pathLst>
          </a:custGeom>
          <a:solidFill>
            <a:srgbClr val="8138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0"/>
            <a:ext cx="1443990" cy="1443990"/>
          </a:xfrm>
          <a:custGeom>
            <a:avLst/>
            <a:gdLst/>
            <a:ahLst/>
            <a:cxnLst/>
            <a:rect l="l" t="t" r="r" b="b"/>
            <a:pathLst>
              <a:path w="1443990" h="1443990">
                <a:moveTo>
                  <a:pt x="1443989" y="0"/>
                </a:moveTo>
                <a:lnTo>
                  <a:pt x="1323339" y="0"/>
                </a:lnTo>
                <a:lnTo>
                  <a:pt x="0" y="1323339"/>
                </a:lnTo>
                <a:lnTo>
                  <a:pt x="0" y="1443990"/>
                </a:lnTo>
                <a:lnTo>
                  <a:pt x="1443989" y="0"/>
                </a:lnTo>
                <a:close/>
              </a:path>
            </a:pathLst>
          </a:custGeom>
          <a:solidFill>
            <a:srgbClr val="8037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0"/>
            <a:ext cx="1555750" cy="1555750"/>
          </a:xfrm>
          <a:custGeom>
            <a:avLst/>
            <a:gdLst/>
            <a:ahLst/>
            <a:cxnLst/>
            <a:rect l="l" t="t" r="r" b="b"/>
            <a:pathLst>
              <a:path w="1555750" h="1555750">
                <a:moveTo>
                  <a:pt x="1555750" y="0"/>
                </a:moveTo>
                <a:lnTo>
                  <a:pt x="1433830" y="0"/>
                </a:lnTo>
                <a:lnTo>
                  <a:pt x="0" y="1433829"/>
                </a:lnTo>
                <a:lnTo>
                  <a:pt x="0" y="1555750"/>
                </a:lnTo>
                <a:lnTo>
                  <a:pt x="1555750" y="0"/>
                </a:lnTo>
                <a:close/>
              </a:path>
            </a:pathLst>
          </a:custGeom>
          <a:solidFill>
            <a:srgbClr val="7F378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0" y="0"/>
            <a:ext cx="1664970" cy="1664970"/>
          </a:xfrm>
          <a:custGeom>
            <a:avLst/>
            <a:gdLst/>
            <a:ahLst/>
            <a:cxnLst/>
            <a:rect l="l" t="t" r="r" b="b"/>
            <a:pathLst>
              <a:path w="1664970" h="1664970">
                <a:moveTo>
                  <a:pt x="1664969" y="0"/>
                </a:moveTo>
                <a:lnTo>
                  <a:pt x="1544319" y="0"/>
                </a:lnTo>
                <a:lnTo>
                  <a:pt x="0" y="1544319"/>
                </a:lnTo>
                <a:lnTo>
                  <a:pt x="0" y="1664969"/>
                </a:lnTo>
                <a:lnTo>
                  <a:pt x="1664969" y="0"/>
                </a:lnTo>
                <a:close/>
              </a:path>
            </a:pathLst>
          </a:custGeom>
          <a:solidFill>
            <a:srgbClr val="7E37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0" y="0"/>
            <a:ext cx="1775460" cy="1775460"/>
          </a:xfrm>
          <a:custGeom>
            <a:avLst/>
            <a:gdLst/>
            <a:ahLst/>
            <a:cxnLst/>
            <a:rect l="l" t="t" r="r" b="b"/>
            <a:pathLst>
              <a:path w="1775460" h="1775460">
                <a:moveTo>
                  <a:pt x="1775460" y="0"/>
                </a:moveTo>
                <a:lnTo>
                  <a:pt x="1654810" y="0"/>
                </a:lnTo>
                <a:lnTo>
                  <a:pt x="0" y="1654810"/>
                </a:lnTo>
                <a:lnTo>
                  <a:pt x="0" y="1775460"/>
                </a:lnTo>
                <a:lnTo>
                  <a:pt x="1775460" y="0"/>
                </a:lnTo>
                <a:close/>
              </a:path>
            </a:pathLst>
          </a:custGeom>
          <a:solidFill>
            <a:srgbClr val="7D368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0" y="0"/>
            <a:ext cx="1885950" cy="1885950"/>
          </a:xfrm>
          <a:custGeom>
            <a:avLst/>
            <a:gdLst/>
            <a:ahLst/>
            <a:cxnLst/>
            <a:rect l="l" t="t" r="r" b="b"/>
            <a:pathLst>
              <a:path w="1885950" h="1885950">
                <a:moveTo>
                  <a:pt x="1885950" y="0"/>
                </a:moveTo>
                <a:lnTo>
                  <a:pt x="1764030" y="0"/>
                </a:lnTo>
                <a:lnTo>
                  <a:pt x="0" y="1764029"/>
                </a:lnTo>
                <a:lnTo>
                  <a:pt x="0" y="1885950"/>
                </a:lnTo>
                <a:lnTo>
                  <a:pt x="1885950" y="0"/>
                </a:lnTo>
                <a:close/>
              </a:path>
            </a:pathLst>
          </a:custGeom>
          <a:solidFill>
            <a:srgbClr val="7C36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0" y="0"/>
            <a:ext cx="1996439" cy="1996439"/>
          </a:xfrm>
          <a:custGeom>
            <a:avLst/>
            <a:gdLst/>
            <a:ahLst/>
            <a:cxnLst/>
            <a:rect l="l" t="t" r="r" b="b"/>
            <a:pathLst>
              <a:path w="1996439" h="1996439">
                <a:moveTo>
                  <a:pt x="1996439" y="0"/>
                </a:moveTo>
                <a:lnTo>
                  <a:pt x="1875789" y="0"/>
                </a:lnTo>
                <a:lnTo>
                  <a:pt x="0" y="1875789"/>
                </a:lnTo>
                <a:lnTo>
                  <a:pt x="0" y="1996439"/>
                </a:lnTo>
                <a:lnTo>
                  <a:pt x="1996439" y="0"/>
                </a:lnTo>
                <a:close/>
              </a:path>
            </a:pathLst>
          </a:custGeom>
          <a:solidFill>
            <a:srgbClr val="7B35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0" y="0"/>
            <a:ext cx="2106930" cy="2106930"/>
          </a:xfrm>
          <a:custGeom>
            <a:avLst/>
            <a:gdLst/>
            <a:ahLst/>
            <a:cxnLst/>
            <a:rect l="l" t="t" r="r" b="b"/>
            <a:pathLst>
              <a:path w="2106930" h="2106930">
                <a:moveTo>
                  <a:pt x="2106929" y="0"/>
                </a:moveTo>
                <a:lnTo>
                  <a:pt x="1985010" y="0"/>
                </a:lnTo>
                <a:lnTo>
                  <a:pt x="0" y="1985010"/>
                </a:lnTo>
                <a:lnTo>
                  <a:pt x="0" y="2106929"/>
                </a:lnTo>
                <a:lnTo>
                  <a:pt x="2106929" y="0"/>
                </a:lnTo>
                <a:close/>
              </a:path>
            </a:pathLst>
          </a:custGeom>
          <a:solidFill>
            <a:srgbClr val="7A357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0" y="0"/>
            <a:ext cx="2218690" cy="2218690"/>
          </a:xfrm>
          <a:custGeom>
            <a:avLst/>
            <a:gdLst/>
            <a:ahLst/>
            <a:cxnLst/>
            <a:rect l="l" t="t" r="r" b="b"/>
            <a:pathLst>
              <a:path w="2218690" h="2218690">
                <a:moveTo>
                  <a:pt x="2218690" y="0"/>
                </a:moveTo>
                <a:lnTo>
                  <a:pt x="2096770" y="0"/>
                </a:lnTo>
                <a:lnTo>
                  <a:pt x="0" y="2096769"/>
                </a:lnTo>
                <a:lnTo>
                  <a:pt x="0" y="2218690"/>
                </a:lnTo>
                <a:lnTo>
                  <a:pt x="2218690" y="0"/>
                </a:lnTo>
                <a:close/>
              </a:path>
            </a:pathLst>
          </a:custGeom>
          <a:solidFill>
            <a:srgbClr val="79357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0" y="0"/>
            <a:ext cx="2327910" cy="2327910"/>
          </a:xfrm>
          <a:custGeom>
            <a:avLst/>
            <a:gdLst/>
            <a:ahLst/>
            <a:cxnLst/>
            <a:rect l="l" t="t" r="r" b="b"/>
            <a:pathLst>
              <a:path w="2327910" h="2327910">
                <a:moveTo>
                  <a:pt x="2327910" y="0"/>
                </a:moveTo>
                <a:lnTo>
                  <a:pt x="2205990" y="0"/>
                </a:lnTo>
                <a:lnTo>
                  <a:pt x="0" y="2205990"/>
                </a:lnTo>
                <a:lnTo>
                  <a:pt x="0" y="2327909"/>
                </a:lnTo>
                <a:lnTo>
                  <a:pt x="2327910" y="0"/>
                </a:lnTo>
                <a:close/>
              </a:path>
            </a:pathLst>
          </a:custGeom>
          <a:solidFill>
            <a:srgbClr val="7834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0" y="0"/>
            <a:ext cx="2437130" cy="2437130"/>
          </a:xfrm>
          <a:custGeom>
            <a:avLst/>
            <a:gdLst/>
            <a:ahLst/>
            <a:cxnLst/>
            <a:rect l="l" t="t" r="r" b="b"/>
            <a:pathLst>
              <a:path w="2437130" h="2437130">
                <a:moveTo>
                  <a:pt x="2437130" y="0"/>
                </a:moveTo>
                <a:lnTo>
                  <a:pt x="2316480" y="0"/>
                </a:lnTo>
                <a:lnTo>
                  <a:pt x="0" y="2316479"/>
                </a:lnTo>
                <a:lnTo>
                  <a:pt x="0" y="2437129"/>
                </a:lnTo>
                <a:lnTo>
                  <a:pt x="2437130" y="0"/>
                </a:lnTo>
                <a:close/>
              </a:path>
            </a:pathLst>
          </a:custGeom>
          <a:solidFill>
            <a:srgbClr val="77347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0" y="0"/>
            <a:ext cx="2548890" cy="2548890"/>
          </a:xfrm>
          <a:custGeom>
            <a:avLst/>
            <a:gdLst/>
            <a:ahLst/>
            <a:cxnLst/>
            <a:rect l="l" t="t" r="r" b="b"/>
            <a:pathLst>
              <a:path w="2548890" h="2548890">
                <a:moveTo>
                  <a:pt x="2548890" y="0"/>
                </a:moveTo>
                <a:lnTo>
                  <a:pt x="2426970" y="0"/>
                </a:lnTo>
                <a:lnTo>
                  <a:pt x="0" y="2426969"/>
                </a:lnTo>
                <a:lnTo>
                  <a:pt x="0" y="2548890"/>
                </a:lnTo>
                <a:lnTo>
                  <a:pt x="2548890" y="0"/>
                </a:lnTo>
                <a:close/>
              </a:path>
            </a:pathLst>
          </a:custGeom>
          <a:solidFill>
            <a:srgbClr val="763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0"/>
            <a:ext cx="2658110" cy="2658110"/>
          </a:xfrm>
          <a:custGeom>
            <a:avLst/>
            <a:gdLst/>
            <a:ahLst/>
            <a:cxnLst/>
            <a:rect l="l" t="t" r="r" b="b"/>
            <a:pathLst>
              <a:path w="2658110" h="2658110">
                <a:moveTo>
                  <a:pt x="2658110" y="0"/>
                </a:moveTo>
                <a:lnTo>
                  <a:pt x="2537460" y="0"/>
                </a:lnTo>
                <a:lnTo>
                  <a:pt x="0" y="2537459"/>
                </a:lnTo>
                <a:lnTo>
                  <a:pt x="0" y="2658109"/>
                </a:lnTo>
                <a:lnTo>
                  <a:pt x="2658110" y="0"/>
                </a:lnTo>
                <a:close/>
              </a:path>
            </a:pathLst>
          </a:custGeom>
          <a:solidFill>
            <a:srgbClr val="7533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0" y="0"/>
            <a:ext cx="2769870" cy="2769870"/>
          </a:xfrm>
          <a:custGeom>
            <a:avLst/>
            <a:gdLst/>
            <a:ahLst/>
            <a:cxnLst/>
            <a:rect l="l" t="t" r="r" b="b"/>
            <a:pathLst>
              <a:path w="2769870" h="2769870">
                <a:moveTo>
                  <a:pt x="2769870" y="0"/>
                </a:moveTo>
                <a:lnTo>
                  <a:pt x="2647950" y="0"/>
                </a:lnTo>
                <a:lnTo>
                  <a:pt x="0" y="2647950"/>
                </a:lnTo>
                <a:lnTo>
                  <a:pt x="0" y="2769869"/>
                </a:lnTo>
                <a:lnTo>
                  <a:pt x="2769870" y="0"/>
                </a:lnTo>
                <a:close/>
              </a:path>
            </a:pathLst>
          </a:custGeom>
          <a:solidFill>
            <a:srgbClr val="74337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0" y="0"/>
            <a:ext cx="2879090" cy="2879090"/>
          </a:xfrm>
          <a:custGeom>
            <a:avLst/>
            <a:gdLst/>
            <a:ahLst/>
            <a:cxnLst/>
            <a:rect l="l" t="t" r="r" b="b"/>
            <a:pathLst>
              <a:path w="2879090" h="2879090">
                <a:moveTo>
                  <a:pt x="2879090" y="0"/>
                </a:moveTo>
                <a:lnTo>
                  <a:pt x="2759710" y="0"/>
                </a:lnTo>
                <a:lnTo>
                  <a:pt x="0" y="2759710"/>
                </a:lnTo>
                <a:lnTo>
                  <a:pt x="0" y="2879090"/>
                </a:lnTo>
                <a:lnTo>
                  <a:pt x="2879090" y="0"/>
                </a:lnTo>
                <a:close/>
              </a:path>
            </a:pathLst>
          </a:custGeom>
          <a:solidFill>
            <a:srgbClr val="7433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0" y="0"/>
            <a:ext cx="2990850" cy="2990850"/>
          </a:xfrm>
          <a:custGeom>
            <a:avLst/>
            <a:gdLst/>
            <a:ahLst/>
            <a:cxnLst/>
            <a:rect l="l" t="t" r="r" b="b"/>
            <a:pathLst>
              <a:path w="2990850" h="2990850">
                <a:moveTo>
                  <a:pt x="2990850" y="0"/>
                </a:moveTo>
                <a:lnTo>
                  <a:pt x="2868930" y="0"/>
                </a:lnTo>
                <a:lnTo>
                  <a:pt x="0" y="2868929"/>
                </a:lnTo>
                <a:lnTo>
                  <a:pt x="0" y="2990849"/>
                </a:lnTo>
                <a:lnTo>
                  <a:pt x="2990850" y="0"/>
                </a:lnTo>
                <a:close/>
              </a:path>
            </a:pathLst>
          </a:custGeom>
          <a:solidFill>
            <a:srgbClr val="7333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0" y="0"/>
            <a:ext cx="3100070" cy="3100070"/>
          </a:xfrm>
          <a:custGeom>
            <a:avLst/>
            <a:gdLst/>
            <a:ahLst/>
            <a:cxnLst/>
            <a:rect l="l" t="t" r="r" b="b"/>
            <a:pathLst>
              <a:path w="3100070" h="3100070">
                <a:moveTo>
                  <a:pt x="3100070" y="0"/>
                </a:moveTo>
                <a:lnTo>
                  <a:pt x="2978150" y="0"/>
                </a:lnTo>
                <a:lnTo>
                  <a:pt x="0" y="2978150"/>
                </a:lnTo>
                <a:lnTo>
                  <a:pt x="0" y="3100070"/>
                </a:lnTo>
                <a:lnTo>
                  <a:pt x="3100070" y="0"/>
                </a:lnTo>
                <a:close/>
              </a:path>
            </a:pathLst>
          </a:custGeom>
          <a:solidFill>
            <a:srgbClr val="72317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0" y="0"/>
            <a:ext cx="3209290" cy="3209290"/>
          </a:xfrm>
          <a:custGeom>
            <a:avLst/>
            <a:gdLst/>
            <a:ahLst/>
            <a:cxnLst/>
            <a:rect l="l" t="t" r="r" b="b"/>
            <a:pathLst>
              <a:path w="3209290" h="3209290">
                <a:moveTo>
                  <a:pt x="3209290" y="0"/>
                </a:moveTo>
                <a:lnTo>
                  <a:pt x="3089910" y="0"/>
                </a:lnTo>
                <a:lnTo>
                  <a:pt x="0" y="3089910"/>
                </a:lnTo>
                <a:lnTo>
                  <a:pt x="0" y="3209290"/>
                </a:lnTo>
                <a:lnTo>
                  <a:pt x="3209290" y="0"/>
                </a:lnTo>
                <a:close/>
              </a:path>
            </a:pathLst>
          </a:custGeom>
          <a:solidFill>
            <a:srgbClr val="7131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0" y="0"/>
            <a:ext cx="3321050" cy="3321050"/>
          </a:xfrm>
          <a:custGeom>
            <a:avLst/>
            <a:gdLst/>
            <a:ahLst/>
            <a:cxnLst/>
            <a:rect l="l" t="t" r="r" b="b"/>
            <a:pathLst>
              <a:path w="3321050" h="3321050">
                <a:moveTo>
                  <a:pt x="3321050" y="0"/>
                </a:moveTo>
                <a:lnTo>
                  <a:pt x="3199130" y="0"/>
                </a:lnTo>
                <a:lnTo>
                  <a:pt x="0" y="3199129"/>
                </a:lnTo>
                <a:lnTo>
                  <a:pt x="0" y="3321050"/>
                </a:lnTo>
                <a:lnTo>
                  <a:pt x="3321050" y="0"/>
                </a:lnTo>
                <a:close/>
              </a:path>
            </a:pathLst>
          </a:custGeom>
          <a:solidFill>
            <a:srgbClr val="7030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0" y="0"/>
            <a:ext cx="3430270" cy="3430270"/>
          </a:xfrm>
          <a:custGeom>
            <a:avLst/>
            <a:gdLst/>
            <a:ahLst/>
            <a:cxnLst/>
            <a:rect l="l" t="t" r="r" b="b"/>
            <a:pathLst>
              <a:path w="3430270" h="3430270">
                <a:moveTo>
                  <a:pt x="3430270" y="0"/>
                </a:moveTo>
                <a:lnTo>
                  <a:pt x="3310890" y="0"/>
                </a:lnTo>
                <a:lnTo>
                  <a:pt x="0" y="3310890"/>
                </a:lnTo>
                <a:lnTo>
                  <a:pt x="0" y="3430270"/>
                </a:lnTo>
                <a:lnTo>
                  <a:pt x="3430270" y="0"/>
                </a:lnTo>
                <a:close/>
              </a:path>
            </a:pathLst>
          </a:custGeom>
          <a:solidFill>
            <a:srgbClr val="6F30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0"/>
            <a:ext cx="3542029" cy="3542029"/>
          </a:xfrm>
          <a:custGeom>
            <a:avLst/>
            <a:gdLst/>
            <a:ahLst/>
            <a:cxnLst/>
            <a:rect l="l" t="t" r="r" b="b"/>
            <a:pathLst>
              <a:path w="3542029" h="3542029">
                <a:moveTo>
                  <a:pt x="3542029" y="0"/>
                </a:moveTo>
                <a:lnTo>
                  <a:pt x="3420110" y="0"/>
                </a:lnTo>
                <a:lnTo>
                  <a:pt x="0" y="3420110"/>
                </a:lnTo>
                <a:lnTo>
                  <a:pt x="0" y="3542029"/>
                </a:lnTo>
                <a:lnTo>
                  <a:pt x="3542029" y="0"/>
                </a:lnTo>
                <a:close/>
              </a:path>
            </a:pathLst>
          </a:custGeom>
          <a:solidFill>
            <a:srgbClr val="6E3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0" y="0"/>
            <a:ext cx="3651250" cy="3651250"/>
          </a:xfrm>
          <a:custGeom>
            <a:avLst/>
            <a:gdLst/>
            <a:ahLst/>
            <a:cxnLst/>
            <a:rect l="l" t="t" r="r" b="b"/>
            <a:pathLst>
              <a:path w="3651250" h="3651250">
                <a:moveTo>
                  <a:pt x="3651250" y="0"/>
                </a:moveTo>
                <a:lnTo>
                  <a:pt x="3530600" y="0"/>
                </a:lnTo>
                <a:lnTo>
                  <a:pt x="0" y="3530600"/>
                </a:lnTo>
                <a:lnTo>
                  <a:pt x="0" y="3651250"/>
                </a:lnTo>
                <a:lnTo>
                  <a:pt x="3651250" y="0"/>
                </a:lnTo>
                <a:close/>
              </a:path>
            </a:pathLst>
          </a:custGeom>
          <a:solidFill>
            <a:srgbClr val="6D2F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0" y="0"/>
            <a:ext cx="3763010" cy="3763010"/>
          </a:xfrm>
          <a:custGeom>
            <a:avLst/>
            <a:gdLst/>
            <a:ahLst/>
            <a:cxnLst/>
            <a:rect l="l" t="t" r="r" b="b"/>
            <a:pathLst>
              <a:path w="3763010" h="3763010">
                <a:moveTo>
                  <a:pt x="3763010" y="0"/>
                </a:moveTo>
                <a:lnTo>
                  <a:pt x="3641090" y="0"/>
                </a:lnTo>
                <a:lnTo>
                  <a:pt x="0" y="3641090"/>
                </a:lnTo>
                <a:lnTo>
                  <a:pt x="0" y="3763010"/>
                </a:lnTo>
                <a:lnTo>
                  <a:pt x="3763010" y="0"/>
                </a:lnTo>
                <a:close/>
              </a:path>
            </a:pathLst>
          </a:custGeom>
          <a:solidFill>
            <a:srgbClr val="6C2F7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0" y="0"/>
            <a:ext cx="3872229" cy="3872229"/>
          </a:xfrm>
          <a:custGeom>
            <a:avLst/>
            <a:gdLst/>
            <a:ahLst/>
            <a:cxnLst/>
            <a:rect l="l" t="t" r="r" b="b"/>
            <a:pathLst>
              <a:path w="3872229" h="3872229">
                <a:moveTo>
                  <a:pt x="3872229" y="0"/>
                </a:moveTo>
                <a:lnTo>
                  <a:pt x="3750310" y="0"/>
                </a:lnTo>
                <a:lnTo>
                  <a:pt x="0" y="3750310"/>
                </a:lnTo>
                <a:lnTo>
                  <a:pt x="0" y="3872229"/>
                </a:lnTo>
                <a:lnTo>
                  <a:pt x="3872229" y="0"/>
                </a:lnTo>
                <a:close/>
              </a:path>
            </a:pathLst>
          </a:custGeom>
          <a:solidFill>
            <a:srgbClr val="6B2E6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0" y="0"/>
            <a:ext cx="3983990" cy="3983990"/>
          </a:xfrm>
          <a:custGeom>
            <a:avLst/>
            <a:gdLst/>
            <a:ahLst/>
            <a:cxnLst/>
            <a:rect l="l" t="t" r="r" b="b"/>
            <a:pathLst>
              <a:path w="3983990" h="3983990">
                <a:moveTo>
                  <a:pt x="3983989" y="0"/>
                </a:moveTo>
                <a:lnTo>
                  <a:pt x="3862070" y="0"/>
                </a:lnTo>
                <a:lnTo>
                  <a:pt x="0" y="3862070"/>
                </a:lnTo>
                <a:lnTo>
                  <a:pt x="0" y="3983989"/>
                </a:lnTo>
                <a:lnTo>
                  <a:pt x="3983989" y="0"/>
                </a:lnTo>
                <a:close/>
              </a:path>
            </a:pathLst>
          </a:custGeom>
          <a:solidFill>
            <a:srgbClr val="6A2E6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0" y="0"/>
            <a:ext cx="4093210" cy="4093210"/>
          </a:xfrm>
          <a:custGeom>
            <a:avLst/>
            <a:gdLst/>
            <a:ahLst/>
            <a:cxnLst/>
            <a:rect l="l" t="t" r="r" b="b"/>
            <a:pathLst>
              <a:path w="4093210" h="4093210">
                <a:moveTo>
                  <a:pt x="4093210" y="0"/>
                </a:moveTo>
                <a:lnTo>
                  <a:pt x="3971290" y="0"/>
                </a:lnTo>
                <a:lnTo>
                  <a:pt x="0" y="3971290"/>
                </a:lnTo>
                <a:lnTo>
                  <a:pt x="0" y="4093210"/>
                </a:lnTo>
                <a:lnTo>
                  <a:pt x="4093210" y="0"/>
                </a:lnTo>
                <a:close/>
              </a:path>
            </a:pathLst>
          </a:custGeom>
          <a:solidFill>
            <a:srgbClr val="692D6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0" y="0"/>
            <a:ext cx="4202430" cy="4202430"/>
          </a:xfrm>
          <a:custGeom>
            <a:avLst/>
            <a:gdLst/>
            <a:ahLst/>
            <a:cxnLst/>
            <a:rect l="l" t="t" r="r" b="b"/>
            <a:pathLst>
              <a:path w="4202430" h="4202430">
                <a:moveTo>
                  <a:pt x="4202430" y="0"/>
                </a:moveTo>
                <a:lnTo>
                  <a:pt x="4083049" y="0"/>
                </a:lnTo>
                <a:lnTo>
                  <a:pt x="0" y="4083050"/>
                </a:lnTo>
                <a:lnTo>
                  <a:pt x="0" y="4202430"/>
                </a:lnTo>
                <a:lnTo>
                  <a:pt x="4202430" y="0"/>
                </a:lnTo>
                <a:close/>
              </a:path>
            </a:pathLst>
          </a:custGeom>
          <a:solidFill>
            <a:srgbClr val="682D6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0" y="0"/>
            <a:ext cx="4314190" cy="4314190"/>
          </a:xfrm>
          <a:custGeom>
            <a:avLst/>
            <a:gdLst/>
            <a:ahLst/>
            <a:cxnLst/>
            <a:rect l="l" t="t" r="r" b="b"/>
            <a:pathLst>
              <a:path w="4314190" h="4314190">
                <a:moveTo>
                  <a:pt x="4314190" y="0"/>
                </a:moveTo>
                <a:lnTo>
                  <a:pt x="4192270" y="0"/>
                </a:lnTo>
                <a:lnTo>
                  <a:pt x="0" y="4192270"/>
                </a:lnTo>
                <a:lnTo>
                  <a:pt x="0" y="4314190"/>
                </a:lnTo>
                <a:lnTo>
                  <a:pt x="4314190" y="0"/>
                </a:lnTo>
                <a:close/>
              </a:path>
            </a:pathLst>
          </a:custGeom>
          <a:solidFill>
            <a:srgbClr val="672D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0" y="0"/>
            <a:ext cx="4423410" cy="4423410"/>
          </a:xfrm>
          <a:custGeom>
            <a:avLst/>
            <a:gdLst/>
            <a:ahLst/>
            <a:cxnLst/>
            <a:rect l="l" t="t" r="r" b="b"/>
            <a:pathLst>
              <a:path w="4423410" h="4423410">
                <a:moveTo>
                  <a:pt x="4423410" y="0"/>
                </a:moveTo>
                <a:lnTo>
                  <a:pt x="4304030" y="0"/>
                </a:lnTo>
                <a:lnTo>
                  <a:pt x="0" y="4304030"/>
                </a:lnTo>
                <a:lnTo>
                  <a:pt x="0" y="4423410"/>
                </a:lnTo>
                <a:lnTo>
                  <a:pt x="4423410" y="0"/>
                </a:lnTo>
                <a:close/>
              </a:path>
            </a:pathLst>
          </a:custGeom>
          <a:solidFill>
            <a:srgbClr val="662C6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0" y="0"/>
            <a:ext cx="4535170" cy="4535170"/>
          </a:xfrm>
          <a:custGeom>
            <a:avLst/>
            <a:gdLst/>
            <a:ahLst/>
            <a:cxnLst/>
            <a:rect l="l" t="t" r="r" b="b"/>
            <a:pathLst>
              <a:path w="4535170" h="4535170">
                <a:moveTo>
                  <a:pt x="4535170" y="0"/>
                </a:moveTo>
                <a:lnTo>
                  <a:pt x="4413250" y="0"/>
                </a:lnTo>
                <a:lnTo>
                  <a:pt x="0" y="4413250"/>
                </a:lnTo>
                <a:lnTo>
                  <a:pt x="0" y="4535170"/>
                </a:lnTo>
                <a:lnTo>
                  <a:pt x="4535170" y="0"/>
                </a:lnTo>
                <a:close/>
              </a:path>
            </a:pathLst>
          </a:custGeom>
          <a:solidFill>
            <a:srgbClr val="662C6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0" y="0"/>
            <a:ext cx="4644390" cy="4644390"/>
          </a:xfrm>
          <a:custGeom>
            <a:avLst/>
            <a:gdLst/>
            <a:ahLst/>
            <a:cxnLst/>
            <a:rect l="l" t="t" r="r" b="b"/>
            <a:pathLst>
              <a:path w="4644390" h="4644390">
                <a:moveTo>
                  <a:pt x="4644389" y="0"/>
                </a:moveTo>
                <a:lnTo>
                  <a:pt x="4525009" y="0"/>
                </a:lnTo>
                <a:lnTo>
                  <a:pt x="0" y="4525010"/>
                </a:lnTo>
                <a:lnTo>
                  <a:pt x="0" y="4644389"/>
                </a:lnTo>
                <a:lnTo>
                  <a:pt x="4644389" y="0"/>
                </a:lnTo>
                <a:close/>
              </a:path>
            </a:pathLst>
          </a:custGeom>
          <a:solidFill>
            <a:srgbClr val="642B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0" y="0"/>
            <a:ext cx="4756150" cy="4756150"/>
          </a:xfrm>
          <a:custGeom>
            <a:avLst/>
            <a:gdLst/>
            <a:ahLst/>
            <a:cxnLst/>
            <a:rect l="l" t="t" r="r" b="b"/>
            <a:pathLst>
              <a:path w="4756150" h="4756150">
                <a:moveTo>
                  <a:pt x="4756150" y="0"/>
                </a:moveTo>
                <a:lnTo>
                  <a:pt x="4634230" y="0"/>
                </a:lnTo>
                <a:lnTo>
                  <a:pt x="0" y="4634230"/>
                </a:lnTo>
                <a:lnTo>
                  <a:pt x="0" y="4756150"/>
                </a:lnTo>
                <a:lnTo>
                  <a:pt x="4756150" y="0"/>
                </a:lnTo>
                <a:close/>
              </a:path>
            </a:pathLst>
          </a:custGeom>
          <a:solidFill>
            <a:srgbClr val="632B6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0" y="0"/>
            <a:ext cx="4865370" cy="4865370"/>
          </a:xfrm>
          <a:custGeom>
            <a:avLst/>
            <a:gdLst/>
            <a:ahLst/>
            <a:cxnLst/>
            <a:rect l="l" t="t" r="r" b="b"/>
            <a:pathLst>
              <a:path w="4865370" h="4865370">
                <a:moveTo>
                  <a:pt x="4865370" y="0"/>
                </a:moveTo>
                <a:lnTo>
                  <a:pt x="4744720" y="0"/>
                </a:lnTo>
                <a:lnTo>
                  <a:pt x="0" y="4744720"/>
                </a:lnTo>
                <a:lnTo>
                  <a:pt x="0" y="4865370"/>
                </a:lnTo>
                <a:lnTo>
                  <a:pt x="4865370" y="0"/>
                </a:lnTo>
                <a:close/>
              </a:path>
            </a:pathLst>
          </a:custGeom>
          <a:solidFill>
            <a:srgbClr val="622B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0" y="0"/>
            <a:ext cx="4977130" cy="4977130"/>
          </a:xfrm>
          <a:custGeom>
            <a:avLst/>
            <a:gdLst/>
            <a:ahLst/>
            <a:cxnLst/>
            <a:rect l="l" t="t" r="r" b="b"/>
            <a:pathLst>
              <a:path w="4977130" h="4977130">
                <a:moveTo>
                  <a:pt x="4977130" y="0"/>
                </a:moveTo>
                <a:lnTo>
                  <a:pt x="4855210" y="0"/>
                </a:lnTo>
                <a:lnTo>
                  <a:pt x="0" y="4855210"/>
                </a:lnTo>
                <a:lnTo>
                  <a:pt x="0" y="4977130"/>
                </a:lnTo>
                <a:lnTo>
                  <a:pt x="4977130" y="0"/>
                </a:lnTo>
                <a:close/>
              </a:path>
            </a:pathLst>
          </a:custGeom>
          <a:solidFill>
            <a:srgbClr val="612A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0" y="0"/>
            <a:ext cx="5086350" cy="5086350"/>
          </a:xfrm>
          <a:custGeom>
            <a:avLst/>
            <a:gdLst/>
            <a:ahLst/>
            <a:cxnLst/>
            <a:rect l="l" t="t" r="r" b="b"/>
            <a:pathLst>
              <a:path w="5086350" h="5086350">
                <a:moveTo>
                  <a:pt x="5086350" y="0"/>
                </a:moveTo>
                <a:lnTo>
                  <a:pt x="4965700" y="0"/>
                </a:lnTo>
                <a:lnTo>
                  <a:pt x="0" y="4965700"/>
                </a:lnTo>
                <a:lnTo>
                  <a:pt x="0" y="5086350"/>
                </a:lnTo>
                <a:lnTo>
                  <a:pt x="5086350" y="0"/>
                </a:lnTo>
                <a:close/>
              </a:path>
            </a:pathLst>
          </a:custGeom>
          <a:solidFill>
            <a:srgbClr val="602A6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0" y="0"/>
            <a:ext cx="5196840" cy="5196840"/>
          </a:xfrm>
          <a:custGeom>
            <a:avLst/>
            <a:gdLst/>
            <a:ahLst/>
            <a:cxnLst/>
            <a:rect l="l" t="t" r="r" b="b"/>
            <a:pathLst>
              <a:path w="5196840" h="5196840">
                <a:moveTo>
                  <a:pt x="5196840" y="0"/>
                </a:moveTo>
                <a:lnTo>
                  <a:pt x="5076190" y="0"/>
                </a:lnTo>
                <a:lnTo>
                  <a:pt x="0" y="5076190"/>
                </a:lnTo>
                <a:lnTo>
                  <a:pt x="0" y="5196840"/>
                </a:lnTo>
                <a:lnTo>
                  <a:pt x="5196840" y="0"/>
                </a:lnTo>
                <a:close/>
              </a:path>
            </a:pathLst>
          </a:custGeom>
          <a:solidFill>
            <a:srgbClr val="5F296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0" y="0"/>
            <a:ext cx="5307330" cy="5307330"/>
          </a:xfrm>
          <a:custGeom>
            <a:avLst/>
            <a:gdLst/>
            <a:ahLst/>
            <a:cxnLst/>
            <a:rect l="l" t="t" r="r" b="b"/>
            <a:pathLst>
              <a:path w="5307330" h="5307330">
                <a:moveTo>
                  <a:pt x="5307330" y="0"/>
                </a:moveTo>
                <a:lnTo>
                  <a:pt x="5185409" y="0"/>
                </a:lnTo>
                <a:lnTo>
                  <a:pt x="0" y="5185410"/>
                </a:lnTo>
                <a:lnTo>
                  <a:pt x="0" y="5307330"/>
                </a:lnTo>
                <a:lnTo>
                  <a:pt x="5307330" y="0"/>
                </a:lnTo>
                <a:close/>
              </a:path>
            </a:pathLst>
          </a:custGeom>
          <a:solidFill>
            <a:srgbClr val="5E296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0" y="0"/>
            <a:ext cx="5417820" cy="5417820"/>
          </a:xfrm>
          <a:custGeom>
            <a:avLst/>
            <a:gdLst/>
            <a:ahLst/>
            <a:cxnLst/>
            <a:rect l="l" t="t" r="r" b="b"/>
            <a:pathLst>
              <a:path w="5417820" h="5417820">
                <a:moveTo>
                  <a:pt x="5417820" y="0"/>
                </a:moveTo>
                <a:lnTo>
                  <a:pt x="5297170" y="0"/>
                </a:lnTo>
                <a:lnTo>
                  <a:pt x="0" y="5297170"/>
                </a:lnTo>
                <a:lnTo>
                  <a:pt x="0" y="5417820"/>
                </a:lnTo>
                <a:lnTo>
                  <a:pt x="5417820" y="0"/>
                </a:lnTo>
                <a:close/>
              </a:path>
            </a:pathLst>
          </a:custGeom>
          <a:solidFill>
            <a:srgbClr val="5D286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0" y="0"/>
            <a:ext cx="5528310" cy="5528310"/>
          </a:xfrm>
          <a:custGeom>
            <a:avLst/>
            <a:gdLst/>
            <a:ahLst/>
            <a:cxnLst/>
            <a:rect l="l" t="t" r="r" b="b"/>
            <a:pathLst>
              <a:path w="5528310" h="5528310">
                <a:moveTo>
                  <a:pt x="5528310" y="0"/>
                </a:moveTo>
                <a:lnTo>
                  <a:pt x="5406390" y="0"/>
                </a:lnTo>
                <a:lnTo>
                  <a:pt x="0" y="5406390"/>
                </a:lnTo>
                <a:lnTo>
                  <a:pt x="0" y="5528310"/>
                </a:lnTo>
                <a:lnTo>
                  <a:pt x="5528310" y="0"/>
                </a:lnTo>
                <a:close/>
              </a:path>
            </a:pathLst>
          </a:custGeom>
          <a:solidFill>
            <a:srgbClr val="5D286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0" y="0"/>
            <a:ext cx="5638800" cy="5638800"/>
          </a:xfrm>
          <a:custGeom>
            <a:avLst/>
            <a:gdLst/>
            <a:ahLst/>
            <a:cxnLst/>
            <a:rect l="l" t="t" r="r" b="b"/>
            <a:pathLst>
              <a:path w="5638800" h="5638800">
                <a:moveTo>
                  <a:pt x="5638800" y="0"/>
                </a:moveTo>
                <a:lnTo>
                  <a:pt x="5518149" y="0"/>
                </a:lnTo>
                <a:lnTo>
                  <a:pt x="0" y="5518150"/>
                </a:lnTo>
                <a:lnTo>
                  <a:pt x="0" y="5638800"/>
                </a:lnTo>
                <a:lnTo>
                  <a:pt x="5638800" y="0"/>
                </a:lnTo>
                <a:close/>
              </a:path>
            </a:pathLst>
          </a:custGeom>
          <a:solidFill>
            <a:srgbClr val="5C28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0" y="0"/>
            <a:ext cx="5749290" cy="5749290"/>
          </a:xfrm>
          <a:custGeom>
            <a:avLst/>
            <a:gdLst/>
            <a:ahLst/>
            <a:cxnLst/>
            <a:rect l="l" t="t" r="r" b="b"/>
            <a:pathLst>
              <a:path w="5749290" h="5749290">
                <a:moveTo>
                  <a:pt x="5749289" y="0"/>
                </a:moveTo>
                <a:lnTo>
                  <a:pt x="5627370" y="0"/>
                </a:lnTo>
                <a:lnTo>
                  <a:pt x="0" y="5627370"/>
                </a:lnTo>
                <a:lnTo>
                  <a:pt x="0" y="5749289"/>
                </a:lnTo>
                <a:lnTo>
                  <a:pt x="5749289" y="0"/>
                </a:lnTo>
                <a:close/>
              </a:path>
            </a:pathLst>
          </a:custGeom>
          <a:solidFill>
            <a:srgbClr val="5B275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0" y="0"/>
            <a:ext cx="5858510" cy="5858510"/>
          </a:xfrm>
          <a:custGeom>
            <a:avLst/>
            <a:gdLst/>
            <a:ahLst/>
            <a:cxnLst/>
            <a:rect l="l" t="t" r="r" b="b"/>
            <a:pathLst>
              <a:path w="5858510" h="5858510">
                <a:moveTo>
                  <a:pt x="5858510" y="0"/>
                </a:moveTo>
                <a:lnTo>
                  <a:pt x="5737859" y="0"/>
                </a:lnTo>
                <a:lnTo>
                  <a:pt x="0" y="5737860"/>
                </a:lnTo>
                <a:lnTo>
                  <a:pt x="0" y="5858510"/>
                </a:lnTo>
                <a:lnTo>
                  <a:pt x="5858510" y="0"/>
                </a:lnTo>
                <a:close/>
              </a:path>
            </a:pathLst>
          </a:custGeom>
          <a:solidFill>
            <a:srgbClr val="5A275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0" y="0"/>
            <a:ext cx="5970270" cy="5970270"/>
          </a:xfrm>
          <a:custGeom>
            <a:avLst/>
            <a:gdLst/>
            <a:ahLst/>
            <a:cxnLst/>
            <a:rect l="l" t="t" r="r" b="b"/>
            <a:pathLst>
              <a:path w="5970270" h="5970270">
                <a:moveTo>
                  <a:pt x="5970270" y="0"/>
                </a:moveTo>
                <a:lnTo>
                  <a:pt x="5848350" y="0"/>
                </a:lnTo>
                <a:lnTo>
                  <a:pt x="0" y="5848350"/>
                </a:lnTo>
                <a:lnTo>
                  <a:pt x="0" y="5970270"/>
                </a:lnTo>
                <a:lnTo>
                  <a:pt x="5970270" y="0"/>
                </a:lnTo>
                <a:close/>
              </a:path>
            </a:pathLst>
          </a:custGeom>
          <a:solidFill>
            <a:srgbClr val="59265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0" y="0"/>
            <a:ext cx="6079490" cy="6079490"/>
          </a:xfrm>
          <a:custGeom>
            <a:avLst/>
            <a:gdLst/>
            <a:ahLst/>
            <a:cxnLst/>
            <a:rect l="l" t="t" r="r" b="b"/>
            <a:pathLst>
              <a:path w="6079490" h="6079490">
                <a:moveTo>
                  <a:pt x="6079489" y="0"/>
                </a:moveTo>
                <a:lnTo>
                  <a:pt x="5958840" y="0"/>
                </a:lnTo>
                <a:lnTo>
                  <a:pt x="0" y="5958839"/>
                </a:lnTo>
                <a:lnTo>
                  <a:pt x="0" y="6079489"/>
                </a:lnTo>
                <a:lnTo>
                  <a:pt x="6079489" y="0"/>
                </a:lnTo>
                <a:close/>
              </a:path>
            </a:pathLst>
          </a:custGeom>
          <a:solidFill>
            <a:srgbClr val="5826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0" y="0"/>
            <a:ext cx="6191250" cy="6191250"/>
          </a:xfrm>
          <a:custGeom>
            <a:avLst/>
            <a:gdLst/>
            <a:ahLst/>
            <a:cxnLst/>
            <a:rect l="l" t="t" r="r" b="b"/>
            <a:pathLst>
              <a:path w="6191250" h="6191250">
                <a:moveTo>
                  <a:pt x="6191250" y="0"/>
                </a:moveTo>
                <a:lnTo>
                  <a:pt x="6069330" y="0"/>
                </a:lnTo>
                <a:lnTo>
                  <a:pt x="0" y="6069330"/>
                </a:lnTo>
                <a:lnTo>
                  <a:pt x="0" y="6191250"/>
                </a:lnTo>
                <a:lnTo>
                  <a:pt x="6191250" y="0"/>
                </a:lnTo>
                <a:close/>
              </a:path>
            </a:pathLst>
          </a:custGeom>
          <a:solidFill>
            <a:srgbClr val="57265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0" y="0"/>
            <a:ext cx="6300470" cy="6300470"/>
          </a:xfrm>
          <a:custGeom>
            <a:avLst/>
            <a:gdLst/>
            <a:ahLst/>
            <a:cxnLst/>
            <a:rect l="l" t="t" r="r" b="b"/>
            <a:pathLst>
              <a:path w="6300470" h="6300470">
                <a:moveTo>
                  <a:pt x="6300470" y="0"/>
                </a:moveTo>
                <a:lnTo>
                  <a:pt x="6179820" y="0"/>
                </a:lnTo>
                <a:lnTo>
                  <a:pt x="0" y="6179820"/>
                </a:lnTo>
                <a:lnTo>
                  <a:pt x="0" y="6300470"/>
                </a:lnTo>
                <a:lnTo>
                  <a:pt x="6300470" y="0"/>
                </a:lnTo>
                <a:close/>
              </a:path>
            </a:pathLst>
          </a:custGeom>
          <a:solidFill>
            <a:srgbClr val="5625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0" y="0"/>
            <a:ext cx="6410960" cy="6410960"/>
          </a:xfrm>
          <a:custGeom>
            <a:avLst/>
            <a:gdLst/>
            <a:ahLst/>
            <a:cxnLst/>
            <a:rect l="l" t="t" r="r" b="b"/>
            <a:pathLst>
              <a:path w="6410960" h="6410960">
                <a:moveTo>
                  <a:pt x="6410959" y="0"/>
                </a:moveTo>
                <a:lnTo>
                  <a:pt x="6290310" y="0"/>
                </a:lnTo>
                <a:lnTo>
                  <a:pt x="0" y="6290310"/>
                </a:lnTo>
                <a:lnTo>
                  <a:pt x="0" y="6410959"/>
                </a:lnTo>
                <a:lnTo>
                  <a:pt x="6410959" y="0"/>
                </a:lnTo>
                <a:close/>
              </a:path>
            </a:pathLst>
          </a:custGeom>
          <a:solidFill>
            <a:srgbClr val="5525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0" y="0"/>
            <a:ext cx="6521450" cy="6521450"/>
          </a:xfrm>
          <a:custGeom>
            <a:avLst/>
            <a:gdLst/>
            <a:ahLst/>
            <a:cxnLst/>
            <a:rect l="l" t="t" r="r" b="b"/>
            <a:pathLst>
              <a:path w="6521450" h="6521450">
                <a:moveTo>
                  <a:pt x="6521450" y="0"/>
                </a:moveTo>
                <a:lnTo>
                  <a:pt x="6399530" y="0"/>
                </a:lnTo>
                <a:lnTo>
                  <a:pt x="0" y="6399530"/>
                </a:lnTo>
                <a:lnTo>
                  <a:pt x="0" y="6521450"/>
                </a:lnTo>
                <a:lnTo>
                  <a:pt x="6521450" y="0"/>
                </a:lnTo>
                <a:close/>
              </a:path>
            </a:pathLst>
          </a:custGeom>
          <a:solidFill>
            <a:srgbClr val="5424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0" y="0"/>
            <a:ext cx="6631940" cy="6631940"/>
          </a:xfrm>
          <a:custGeom>
            <a:avLst/>
            <a:gdLst/>
            <a:ahLst/>
            <a:cxnLst/>
            <a:rect l="l" t="t" r="r" b="b"/>
            <a:pathLst>
              <a:path w="6631940" h="6631940">
                <a:moveTo>
                  <a:pt x="6631940" y="0"/>
                </a:moveTo>
                <a:lnTo>
                  <a:pt x="6511289" y="0"/>
                </a:lnTo>
                <a:lnTo>
                  <a:pt x="0" y="6511290"/>
                </a:lnTo>
                <a:lnTo>
                  <a:pt x="0" y="6631940"/>
                </a:lnTo>
                <a:lnTo>
                  <a:pt x="6631940" y="0"/>
                </a:lnTo>
                <a:close/>
              </a:path>
            </a:pathLst>
          </a:custGeom>
          <a:solidFill>
            <a:srgbClr val="53245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0" y="0"/>
            <a:ext cx="6742430" cy="6742430"/>
          </a:xfrm>
          <a:custGeom>
            <a:avLst/>
            <a:gdLst/>
            <a:ahLst/>
            <a:cxnLst/>
            <a:rect l="l" t="t" r="r" b="b"/>
            <a:pathLst>
              <a:path w="6742430" h="6742430">
                <a:moveTo>
                  <a:pt x="6742430" y="0"/>
                </a:moveTo>
                <a:lnTo>
                  <a:pt x="6620510" y="0"/>
                </a:lnTo>
                <a:lnTo>
                  <a:pt x="0" y="6620509"/>
                </a:lnTo>
                <a:lnTo>
                  <a:pt x="0" y="6742430"/>
                </a:lnTo>
                <a:lnTo>
                  <a:pt x="6742430" y="0"/>
                </a:lnTo>
                <a:close/>
              </a:path>
            </a:pathLst>
          </a:custGeom>
          <a:solidFill>
            <a:srgbClr val="52235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0" y="0"/>
            <a:ext cx="6852920" cy="6852920"/>
          </a:xfrm>
          <a:custGeom>
            <a:avLst/>
            <a:gdLst/>
            <a:ahLst/>
            <a:cxnLst/>
            <a:rect l="l" t="t" r="r" b="b"/>
            <a:pathLst>
              <a:path w="6852920" h="6852920">
                <a:moveTo>
                  <a:pt x="6852920" y="0"/>
                </a:moveTo>
                <a:lnTo>
                  <a:pt x="6732270" y="0"/>
                </a:lnTo>
                <a:lnTo>
                  <a:pt x="0" y="6732270"/>
                </a:lnTo>
                <a:lnTo>
                  <a:pt x="0" y="6852920"/>
                </a:lnTo>
                <a:lnTo>
                  <a:pt x="6852920" y="0"/>
                </a:lnTo>
                <a:close/>
              </a:path>
            </a:pathLst>
          </a:custGeom>
          <a:solidFill>
            <a:srgbClr val="51235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0" y="0"/>
            <a:ext cx="6963409" cy="6858000"/>
          </a:xfrm>
          <a:custGeom>
            <a:avLst/>
            <a:gdLst/>
            <a:ahLst/>
            <a:cxnLst/>
            <a:rect l="l" t="t" r="r" b="b"/>
            <a:pathLst>
              <a:path w="6963409" h="6858000">
                <a:moveTo>
                  <a:pt x="6963410" y="0"/>
                </a:moveTo>
                <a:lnTo>
                  <a:pt x="6841489" y="0"/>
                </a:lnTo>
                <a:lnTo>
                  <a:pt x="0" y="6841490"/>
                </a:lnTo>
                <a:lnTo>
                  <a:pt x="0" y="6858000"/>
                </a:lnTo>
                <a:lnTo>
                  <a:pt x="105410" y="6858000"/>
                </a:lnTo>
                <a:lnTo>
                  <a:pt x="6963410" y="0"/>
                </a:lnTo>
                <a:close/>
              </a:path>
            </a:pathLst>
          </a:custGeom>
          <a:solidFill>
            <a:srgbClr val="50235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952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F22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44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E225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1622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D21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54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79919" y="0"/>
                </a:lnTo>
                <a:close/>
              </a:path>
            </a:pathLst>
          </a:custGeom>
          <a:solidFill>
            <a:srgbClr val="4C21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594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4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49" y="0"/>
                </a:lnTo>
                <a:close/>
              </a:path>
            </a:pathLst>
          </a:custGeom>
          <a:solidFill>
            <a:srgbClr val="4B21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64643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A2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556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920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86741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49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81F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97663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71F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088389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7999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61E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19761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19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19" y="0"/>
                </a:lnTo>
                <a:close/>
              </a:path>
            </a:pathLst>
          </a:custGeom>
          <a:solidFill>
            <a:srgbClr val="451E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309369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80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51E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41858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41D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530350" y="0"/>
            <a:ext cx="6977380" cy="6858000"/>
          </a:xfrm>
          <a:custGeom>
            <a:avLst/>
            <a:gdLst/>
            <a:ahLst/>
            <a:cxnLst/>
            <a:rect l="l" t="t" r="r" b="b"/>
            <a:pathLst>
              <a:path w="6977380" h="6858000">
                <a:moveTo>
                  <a:pt x="697738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19379" y="6858000"/>
                </a:lnTo>
                <a:lnTo>
                  <a:pt x="6977380" y="0"/>
                </a:lnTo>
                <a:close/>
              </a:path>
            </a:pathLst>
          </a:custGeom>
          <a:solidFill>
            <a:srgbClr val="431D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395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21C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50060" y="0"/>
            <a:ext cx="6978650" cy="6858000"/>
          </a:xfrm>
          <a:custGeom>
            <a:avLst/>
            <a:gdLst/>
            <a:ahLst/>
            <a:cxnLst/>
            <a:rect l="l" t="t" r="r" b="b"/>
            <a:pathLst>
              <a:path w="6978650" h="6858000">
                <a:moveTo>
                  <a:pt x="697865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0650" y="6858000"/>
                </a:lnTo>
                <a:lnTo>
                  <a:pt x="6978650" y="0"/>
                </a:lnTo>
                <a:close/>
              </a:path>
            </a:pathLst>
          </a:custGeom>
          <a:solidFill>
            <a:srgbClr val="411C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86055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20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401B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969770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F1B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081529" y="0"/>
            <a:ext cx="6979920" cy="6858000"/>
          </a:xfrm>
          <a:custGeom>
            <a:avLst/>
            <a:gdLst/>
            <a:ahLst/>
            <a:cxnLst/>
            <a:rect l="l" t="t" r="r" b="b"/>
            <a:pathLst>
              <a:path w="6979920" h="6858000">
                <a:moveTo>
                  <a:pt x="6979920" y="0"/>
                </a:moveTo>
                <a:lnTo>
                  <a:pt x="6858000" y="0"/>
                </a:lnTo>
                <a:lnTo>
                  <a:pt x="0" y="6858000"/>
                </a:lnTo>
                <a:lnTo>
                  <a:pt x="121919" y="6858000"/>
                </a:lnTo>
                <a:lnTo>
                  <a:pt x="6979920" y="0"/>
                </a:lnTo>
                <a:close/>
              </a:path>
            </a:pathLst>
          </a:custGeom>
          <a:solidFill>
            <a:srgbClr val="3E1B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190750" y="0"/>
            <a:ext cx="6953250" cy="6858000"/>
          </a:xfrm>
          <a:custGeom>
            <a:avLst/>
            <a:gdLst/>
            <a:ahLst/>
            <a:cxnLst/>
            <a:rect l="l" t="t" r="r" b="b"/>
            <a:pathLst>
              <a:path w="6953250" h="6858000">
                <a:moveTo>
                  <a:pt x="6953250" y="0"/>
                </a:moveTo>
                <a:lnTo>
                  <a:pt x="6857999" y="0"/>
                </a:lnTo>
                <a:lnTo>
                  <a:pt x="0" y="6857999"/>
                </a:lnTo>
                <a:lnTo>
                  <a:pt x="121920" y="6857999"/>
                </a:lnTo>
                <a:lnTo>
                  <a:pt x="6953250" y="26669"/>
                </a:lnTo>
                <a:lnTo>
                  <a:pt x="6953250" y="0"/>
                </a:lnTo>
                <a:close/>
              </a:path>
            </a:pathLst>
          </a:custGeom>
          <a:solidFill>
            <a:srgbClr val="3D1A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302510" y="16509"/>
            <a:ext cx="6841490" cy="6841490"/>
          </a:xfrm>
          <a:custGeom>
            <a:avLst/>
            <a:gdLst/>
            <a:ahLst/>
            <a:cxnLst/>
            <a:rect l="l" t="t" r="r" b="b"/>
            <a:pathLst>
              <a:path w="6841490" h="6841490">
                <a:moveTo>
                  <a:pt x="6841490" y="0"/>
                </a:moveTo>
                <a:lnTo>
                  <a:pt x="0" y="6841490"/>
                </a:lnTo>
                <a:lnTo>
                  <a:pt x="119379" y="6841490"/>
                </a:lnTo>
                <a:lnTo>
                  <a:pt x="6841490" y="119379"/>
                </a:lnTo>
                <a:lnTo>
                  <a:pt x="6841490" y="0"/>
                </a:lnTo>
                <a:close/>
              </a:path>
            </a:pathLst>
          </a:custGeom>
          <a:solidFill>
            <a:srgbClr val="3C1A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411729" y="125729"/>
            <a:ext cx="6732270" cy="6732270"/>
          </a:xfrm>
          <a:custGeom>
            <a:avLst/>
            <a:gdLst/>
            <a:ahLst/>
            <a:cxnLst/>
            <a:rect l="l" t="t" r="r" b="b"/>
            <a:pathLst>
              <a:path w="6732270" h="6732270">
                <a:moveTo>
                  <a:pt x="6732269" y="0"/>
                </a:moveTo>
                <a:lnTo>
                  <a:pt x="0" y="6732270"/>
                </a:lnTo>
                <a:lnTo>
                  <a:pt x="121919" y="6732270"/>
                </a:lnTo>
                <a:lnTo>
                  <a:pt x="6732269" y="121920"/>
                </a:lnTo>
                <a:lnTo>
                  <a:pt x="6732269" y="0"/>
                </a:lnTo>
                <a:close/>
              </a:path>
            </a:pathLst>
          </a:custGeom>
          <a:solidFill>
            <a:srgbClr val="3B19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23489" y="237490"/>
            <a:ext cx="6620509" cy="6620509"/>
          </a:xfrm>
          <a:custGeom>
            <a:avLst/>
            <a:gdLst/>
            <a:ahLst/>
            <a:cxnLst/>
            <a:rect l="l" t="t" r="r" b="b"/>
            <a:pathLst>
              <a:path w="6620509" h="6620509">
                <a:moveTo>
                  <a:pt x="6620509" y="0"/>
                </a:moveTo>
                <a:lnTo>
                  <a:pt x="0" y="6620510"/>
                </a:lnTo>
                <a:lnTo>
                  <a:pt x="119380" y="6620510"/>
                </a:lnTo>
                <a:lnTo>
                  <a:pt x="6620509" y="119380"/>
                </a:lnTo>
                <a:lnTo>
                  <a:pt x="6620509" y="0"/>
                </a:lnTo>
                <a:close/>
              </a:path>
            </a:pathLst>
          </a:custGeom>
          <a:solidFill>
            <a:srgbClr val="3A19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632710" y="346709"/>
            <a:ext cx="6511290" cy="6511290"/>
          </a:xfrm>
          <a:custGeom>
            <a:avLst/>
            <a:gdLst/>
            <a:ahLst/>
            <a:cxnLst/>
            <a:rect l="l" t="t" r="r" b="b"/>
            <a:pathLst>
              <a:path w="6511290" h="6511290">
                <a:moveTo>
                  <a:pt x="6511290" y="0"/>
                </a:moveTo>
                <a:lnTo>
                  <a:pt x="0" y="6511289"/>
                </a:lnTo>
                <a:lnTo>
                  <a:pt x="121919" y="6511289"/>
                </a:lnTo>
                <a:lnTo>
                  <a:pt x="6511290" y="121919"/>
                </a:lnTo>
                <a:lnTo>
                  <a:pt x="6511290" y="0"/>
                </a:lnTo>
                <a:close/>
              </a:path>
            </a:pathLst>
          </a:custGeom>
          <a:solidFill>
            <a:srgbClr val="3919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744470" y="458469"/>
            <a:ext cx="6399530" cy="6399530"/>
          </a:xfrm>
          <a:custGeom>
            <a:avLst/>
            <a:gdLst/>
            <a:ahLst/>
            <a:cxnLst/>
            <a:rect l="l" t="t" r="r" b="b"/>
            <a:pathLst>
              <a:path w="6399530" h="6399530">
                <a:moveTo>
                  <a:pt x="6399530" y="0"/>
                </a:moveTo>
                <a:lnTo>
                  <a:pt x="0" y="6399530"/>
                </a:lnTo>
                <a:lnTo>
                  <a:pt x="119380" y="6399530"/>
                </a:lnTo>
                <a:lnTo>
                  <a:pt x="6399530" y="119379"/>
                </a:lnTo>
                <a:lnTo>
                  <a:pt x="6399530" y="0"/>
                </a:lnTo>
                <a:close/>
              </a:path>
            </a:pathLst>
          </a:custGeom>
          <a:solidFill>
            <a:srgbClr val="3818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853689" y="567690"/>
            <a:ext cx="6290310" cy="6290310"/>
          </a:xfrm>
          <a:custGeom>
            <a:avLst/>
            <a:gdLst/>
            <a:ahLst/>
            <a:cxnLst/>
            <a:rect l="l" t="t" r="r" b="b"/>
            <a:pathLst>
              <a:path w="6290309" h="6290309">
                <a:moveTo>
                  <a:pt x="6290310" y="0"/>
                </a:moveTo>
                <a:lnTo>
                  <a:pt x="0" y="6290310"/>
                </a:lnTo>
                <a:lnTo>
                  <a:pt x="121920" y="6290310"/>
                </a:lnTo>
                <a:lnTo>
                  <a:pt x="6290310" y="121920"/>
                </a:lnTo>
                <a:lnTo>
                  <a:pt x="6290310" y="0"/>
                </a:lnTo>
                <a:close/>
              </a:path>
            </a:pathLst>
          </a:custGeom>
          <a:solidFill>
            <a:srgbClr val="3718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964179" y="678180"/>
            <a:ext cx="6179820" cy="6179820"/>
          </a:xfrm>
          <a:custGeom>
            <a:avLst/>
            <a:gdLst/>
            <a:ahLst/>
            <a:cxnLst/>
            <a:rect l="l" t="t" r="r" b="b"/>
            <a:pathLst>
              <a:path w="6179820" h="6179820">
                <a:moveTo>
                  <a:pt x="6179820" y="0"/>
                </a:moveTo>
                <a:lnTo>
                  <a:pt x="0" y="6179820"/>
                </a:lnTo>
                <a:lnTo>
                  <a:pt x="120649" y="6179820"/>
                </a:lnTo>
                <a:lnTo>
                  <a:pt x="6179820" y="120650"/>
                </a:lnTo>
                <a:lnTo>
                  <a:pt x="6179820" y="0"/>
                </a:lnTo>
                <a:close/>
              </a:path>
            </a:pathLst>
          </a:custGeom>
          <a:solidFill>
            <a:srgbClr val="3617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074670" y="788669"/>
            <a:ext cx="6069330" cy="6069330"/>
          </a:xfrm>
          <a:custGeom>
            <a:avLst/>
            <a:gdLst/>
            <a:ahLst/>
            <a:cxnLst/>
            <a:rect l="l" t="t" r="r" b="b"/>
            <a:pathLst>
              <a:path w="6069330" h="6069330">
                <a:moveTo>
                  <a:pt x="6069330" y="0"/>
                </a:moveTo>
                <a:lnTo>
                  <a:pt x="0" y="6069330"/>
                </a:lnTo>
                <a:lnTo>
                  <a:pt x="121919" y="6069330"/>
                </a:lnTo>
                <a:lnTo>
                  <a:pt x="6069330" y="121919"/>
                </a:lnTo>
                <a:lnTo>
                  <a:pt x="6069330" y="0"/>
                </a:lnTo>
                <a:close/>
              </a:path>
            </a:pathLst>
          </a:custGeom>
          <a:solidFill>
            <a:srgbClr val="3517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185160" y="899160"/>
            <a:ext cx="5958840" cy="5958840"/>
          </a:xfrm>
          <a:custGeom>
            <a:avLst/>
            <a:gdLst/>
            <a:ahLst/>
            <a:cxnLst/>
            <a:rect l="l" t="t" r="r" b="b"/>
            <a:pathLst>
              <a:path w="5958840" h="5958840">
                <a:moveTo>
                  <a:pt x="5958840" y="0"/>
                </a:moveTo>
                <a:lnTo>
                  <a:pt x="0" y="5958840"/>
                </a:lnTo>
                <a:lnTo>
                  <a:pt x="120650" y="5958840"/>
                </a:lnTo>
                <a:lnTo>
                  <a:pt x="5958840" y="120650"/>
                </a:lnTo>
                <a:lnTo>
                  <a:pt x="5958840" y="0"/>
                </a:lnTo>
                <a:close/>
              </a:path>
            </a:pathLst>
          </a:custGeom>
          <a:solidFill>
            <a:srgbClr val="3416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295650" y="1009650"/>
            <a:ext cx="5848350" cy="5848350"/>
          </a:xfrm>
          <a:custGeom>
            <a:avLst/>
            <a:gdLst/>
            <a:ahLst/>
            <a:cxnLst/>
            <a:rect l="l" t="t" r="r" b="b"/>
            <a:pathLst>
              <a:path w="5848350" h="5848350">
                <a:moveTo>
                  <a:pt x="5848350" y="0"/>
                </a:moveTo>
                <a:lnTo>
                  <a:pt x="0" y="5848350"/>
                </a:lnTo>
                <a:lnTo>
                  <a:pt x="121920" y="5848350"/>
                </a:lnTo>
                <a:lnTo>
                  <a:pt x="5848350" y="121920"/>
                </a:lnTo>
                <a:lnTo>
                  <a:pt x="5848350" y="0"/>
                </a:lnTo>
                <a:close/>
              </a:path>
            </a:pathLst>
          </a:custGeom>
          <a:solidFill>
            <a:srgbClr val="3316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3406140" y="1120139"/>
            <a:ext cx="5737860" cy="5737860"/>
          </a:xfrm>
          <a:custGeom>
            <a:avLst/>
            <a:gdLst/>
            <a:ahLst/>
            <a:cxnLst/>
            <a:rect l="l" t="t" r="r" b="b"/>
            <a:pathLst>
              <a:path w="5737859" h="5737859">
                <a:moveTo>
                  <a:pt x="5737860" y="0"/>
                </a:moveTo>
                <a:lnTo>
                  <a:pt x="0" y="5737860"/>
                </a:lnTo>
                <a:lnTo>
                  <a:pt x="120650" y="5737860"/>
                </a:lnTo>
                <a:lnTo>
                  <a:pt x="5737860" y="120649"/>
                </a:lnTo>
                <a:lnTo>
                  <a:pt x="5737860" y="0"/>
                </a:lnTo>
                <a:close/>
              </a:path>
            </a:pathLst>
          </a:custGeom>
          <a:solidFill>
            <a:srgbClr val="3316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3516629" y="1230630"/>
            <a:ext cx="5627370" cy="5627370"/>
          </a:xfrm>
          <a:custGeom>
            <a:avLst/>
            <a:gdLst/>
            <a:ahLst/>
            <a:cxnLst/>
            <a:rect l="l" t="t" r="r" b="b"/>
            <a:pathLst>
              <a:path w="5627370" h="5627370">
                <a:moveTo>
                  <a:pt x="5627370" y="0"/>
                </a:moveTo>
                <a:lnTo>
                  <a:pt x="0" y="5627370"/>
                </a:lnTo>
                <a:lnTo>
                  <a:pt x="119379" y="5627370"/>
                </a:lnTo>
                <a:lnTo>
                  <a:pt x="5627370" y="119380"/>
                </a:lnTo>
                <a:lnTo>
                  <a:pt x="5627370" y="0"/>
                </a:lnTo>
                <a:close/>
              </a:path>
            </a:pathLst>
          </a:custGeom>
          <a:solidFill>
            <a:srgbClr val="311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3625850" y="1339850"/>
            <a:ext cx="5518150" cy="5518150"/>
          </a:xfrm>
          <a:custGeom>
            <a:avLst/>
            <a:gdLst/>
            <a:ahLst/>
            <a:cxnLst/>
            <a:rect l="l" t="t" r="r" b="b"/>
            <a:pathLst>
              <a:path w="5518150" h="5518150">
                <a:moveTo>
                  <a:pt x="5518150" y="0"/>
                </a:moveTo>
                <a:lnTo>
                  <a:pt x="0" y="5518150"/>
                </a:lnTo>
                <a:lnTo>
                  <a:pt x="121920" y="5518150"/>
                </a:lnTo>
                <a:lnTo>
                  <a:pt x="5518150" y="121920"/>
                </a:lnTo>
                <a:lnTo>
                  <a:pt x="5518150" y="0"/>
                </a:lnTo>
                <a:close/>
              </a:path>
            </a:pathLst>
          </a:custGeom>
          <a:solidFill>
            <a:srgbClr val="3015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3737609" y="1451610"/>
            <a:ext cx="5406390" cy="5406390"/>
          </a:xfrm>
          <a:custGeom>
            <a:avLst/>
            <a:gdLst/>
            <a:ahLst/>
            <a:cxnLst/>
            <a:rect l="l" t="t" r="r" b="b"/>
            <a:pathLst>
              <a:path w="5406390" h="5406390">
                <a:moveTo>
                  <a:pt x="5406390" y="0"/>
                </a:moveTo>
                <a:lnTo>
                  <a:pt x="0" y="5406390"/>
                </a:lnTo>
                <a:lnTo>
                  <a:pt x="120650" y="5406389"/>
                </a:lnTo>
                <a:lnTo>
                  <a:pt x="5406390" y="120649"/>
                </a:lnTo>
                <a:lnTo>
                  <a:pt x="5406390" y="0"/>
                </a:lnTo>
                <a:close/>
              </a:path>
            </a:pathLst>
          </a:custGeom>
          <a:solidFill>
            <a:srgbClr val="2F14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846829" y="1560830"/>
            <a:ext cx="5297170" cy="5297170"/>
          </a:xfrm>
          <a:custGeom>
            <a:avLst/>
            <a:gdLst/>
            <a:ahLst/>
            <a:cxnLst/>
            <a:rect l="l" t="t" r="r" b="b"/>
            <a:pathLst>
              <a:path w="5297170" h="5297170">
                <a:moveTo>
                  <a:pt x="5297170" y="0"/>
                </a:moveTo>
                <a:lnTo>
                  <a:pt x="0" y="5297170"/>
                </a:lnTo>
                <a:lnTo>
                  <a:pt x="121920" y="5297170"/>
                </a:lnTo>
                <a:lnTo>
                  <a:pt x="5297170" y="121919"/>
                </a:lnTo>
                <a:lnTo>
                  <a:pt x="5297170" y="0"/>
                </a:lnTo>
                <a:close/>
              </a:path>
            </a:pathLst>
          </a:custGeom>
          <a:solidFill>
            <a:srgbClr val="2E14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958590" y="1672589"/>
            <a:ext cx="5185410" cy="5185410"/>
          </a:xfrm>
          <a:custGeom>
            <a:avLst/>
            <a:gdLst/>
            <a:ahLst/>
            <a:cxnLst/>
            <a:rect l="l" t="t" r="r" b="b"/>
            <a:pathLst>
              <a:path w="5185409" h="5185409">
                <a:moveTo>
                  <a:pt x="5185410" y="0"/>
                </a:moveTo>
                <a:lnTo>
                  <a:pt x="0" y="5185410"/>
                </a:lnTo>
                <a:lnTo>
                  <a:pt x="119380" y="5185410"/>
                </a:lnTo>
                <a:lnTo>
                  <a:pt x="5185410" y="119380"/>
                </a:lnTo>
                <a:lnTo>
                  <a:pt x="5185410" y="0"/>
                </a:lnTo>
                <a:close/>
              </a:path>
            </a:pathLst>
          </a:custGeom>
          <a:solidFill>
            <a:srgbClr val="2E14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067809" y="1781810"/>
            <a:ext cx="5076190" cy="5076190"/>
          </a:xfrm>
          <a:custGeom>
            <a:avLst/>
            <a:gdLst/>
            <a:ahLst/>
            <a:cxnLst/>
            <a:rect l="l" t="t" r="r" b="b"/>
            <a:pathLst>
              <a:path w="5076190" h="5076190">
                <a:moveTo>
                  <a:pt x="5076190" y="0"/>
                </a:moveTo>
                <a:lnTo>
                  <a:pt x="0" y="5076190"/>
                </a:lnTo>
                <a:lnTo>
                  <a:pt x="121919" y="5076190"/>
                </a:lnTo>
                <a:lnTo>
                  <a:pt x="5076190" y="121919"/>
                </a:lnTo>
                <a:lnTo>
                  <a:pt x="5076190" y="0"/>
                </a:lnTo>
                <a:close/>
              </a:path>
            </a:pathLst>
          </a:custGeom>
          <a:solidFill>
            <a:srgbClr val="2D13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78300" y="1892300"/>
            <a:ext cx="4965700" cy="4965700"/>
          </a:xfrm>
          <a:custGeom>
            <a:avLst/>
            <a:gdLst/>
            <a:ahLst/>
            <a:cxnLst/>
            <a:rect l="l" t="t" r="r" b="b"/>
            <a:pathLst>
              <a:path w="4965700" h="4965700">
                <a:moveTo>
                  <a:pt x="4965700" y="0"/>
                </a:moveTo>
                <a:lnTo>
                  <a:pt x="0" y="4965700"/>
                </a:lnTo>
                <a:lnTo>
                  <a:pt x="120650" y="4965700"/>
                </a:lnTo>
                <a:lnTo>
                  <a:pt x="4965700" y="120649"/>
                </a:lnTo>
                <a:lnTo>
                  <a:pt x="4965700" y="0"/>
                </a:lnTo>
                <a:close/>
              </a:path>
            </a:pathLst>
          </a:custGeom>
          <a:solidFill>
            <a:srgbClr val="2C13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288790" y="2002789"/>
            <a:ext cx="4855210" cy="4855210"/>
          </a:xfrm>
          <a:custGeom>
            <a:avLst/>
            <a:gdLst/>
            <a:ahLst/>
            <a:cxnLst/>
            <a:rect l="l" t="t" r="r" b="b"/>
            <a:pathLst>
              <a:path w="4855209" h="4855209">
                <a:moveTo>
                  <a:pt x="4855210" y="0"/>
                </a:moveTo>
                <a:lnTo>
                  <a:pt x="0" y="4855210"/>
                </a:lnTo>
                <a:lnTo>
                  <a:pt x="121920" y="4855210"/>
                </a:lnTo>
                <a:lnTo>
                  <a:pt x="4855210" y="121920"/>
                </a:lnTo>
                <a:lnTo>
                  <a:pt x="4855210" y="0"/>
                </a:lnTo>
                <a:close/>
              </a:path>
            </a:pathLst>
          </a:custGeom>
          <a:solidFill>
            <a:srgbClr val="2B12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399279" y="2113279"/>
            <a:ext cx="4744720" cy="4744720"/>
          </a:xfrm>
          <a:custGeom>
            <a:avLst/>
            <a:gdLst/>
            <a:ahLst/>
            <a:cxnLst/>
            <a:rect l="l" t="t" r="r" b="b"/>
            <a:pathLst>
              <a:path w="4744720" h="4744720">
                <a:moveTo>
                  <a:pt x="4744720" y="0"/>
                </a:moveTo>
                <a:lnTo>
                  <a:pt x="0" y="4744720"/>
                </a:lnTo>
                <a:lnTo>
                  <a:pt x="120650" y="4744720"/>
                </a:lnTo>
                <a:lnTo>
                  <a:pt x="4744720" y="120650"/>
                </a:lnTo>
                <a:lnTo>
                  <a:pt x="4744720" y="0"/>
                </a:lnTo>
                <a:close/>
              </a:path>
            </a:pathLst>
          </a:custGeom>
          <a:solidFill>
            <a:srgbClr val="2A12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509770" y="2223770"/>
            <a:ext cx="4634230" cy="4634230"/>
          </a:xfrm>
          <a:custGeom>
            <a:avLst/>
            <a:gdLst/>
            <a:ahLst/>
            <a:cxnLst/>
            <a:rect l="l" t="t" r="r" b="b"/>
            <a:pathLst>
              <a:path w="4634230" h="4634230">
                <a:moveTo>
                  <a:pt x="4634230" y="0"/>
                </a:moveTo>
                <a:lnTo>
                  <a:pt x="0" y="4634230"/>
                </a:lnTo>
                <a:lnTo>
                  <a:pt x="120649" y="4634230"/>
                </a:lnTo>
                <a:lnTo>
                  <a:pt x="4634230" y="120649"/>
                </a:lnTo>
                <a:lnTo>
                  <a:pt x="4634230" y="0"/>
                </a:lnTo>
                <a:close/>
              </a:path>
            </a:pathLst>
          </a:custGeom>
          <a:solidFill>
            <a:srgbClr val="2911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618990" y="2332989"/>
            <a:ext cx="4525010" cy="4525010"/>
          </a:xfrm>
          <a:custGeom>
            <a:avLst/>
            <a:gdLst/>
            <a:ahLst/>
            <a:cxnLst/>
            <a:rect l="l" t="t" r="r" b="b"/>
            <a:pathLst>
              <a:path w="4525009" h="4525009">
                <a:moveTo>
                  <a:pt x="4525010" y="0"/>
                </a:moveTo>
                <a:lnTo>
                  <a:pt x="0" y="4525010"/>
                </a:lnTo>
                <a:lnTo>
                  <a:pt x="121920" y="4525010"/>
                </a:lnTo>
                <a:lnTo>
                  <a:pt x="4525010" y="121920"/>
                </a:lnTo>
                <a:lnTo>
                  <a:pt x="4525010" y="0"/>
                </a:lnTo>
                <a:close/>
              </a:path>
            </a:pathLst>
          </a:custGeom>
          <a:solidFill>
            <a:srgbClr val="2811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30750" y="2444750"/>
            <a:ext cx="4413250" cy="4413250"/>
          </a:xfrm>
          <a:custGeom>
            <a:avLst/>
            <a:gdLst/>
            <a:ahLst/>
            <a:cxnLst/>
            <a:rect l="l" t="t" r="r" b="b"/>
            <a:pathLst>
              <a:path w="4413250" h="4413250">
                <a:moveTo>
                  <a:pt x="4413250" y="0"/>
                </a:moveTo>
                <a:lnTo>
                  <a:pt x="0" y="4413250"/>
                </a:lnTo>
                <a:lnTo>
                  <a:pt x="120650" y="4413250"/>
                </a:lnTo>
                <a:lnTo>
                  <a:pt x="4413250" y="120650"/>
                </a:lnTo>
                <a:lnTo>
                  <a:pt x="4413250" y="0"/>
                </a:lnTo>
                <a:close/>
              </a:path>
            </a:pathLst>
          </a:custGeom>
          <a:solidFill>
            <a:srgbClr val="271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39970" y="2553970"/>
            <a:ext cx="4304030" cy="4304030"/>
          </a:xfrm>
          <a:custGeom>
            <a:avLst/>
            <a:gdLst/>
            <a:ahLst/>
            <a:cxnLst/>
            <a:rect l="l" t="t" r="r" b="b"/>
            <a:pathLst>
              <a:path w="4304030" h="4304030">
                <a:moveTo>
                  <a:pt x="4304030" y="0"/>
                </a:moveTo>
                <a:lnTo>
                  <a:pt x="0" y="4304030"/>
                </a:lnTo>
                <a:lnTo>
                  <a:pt x="121920" y="4304030"/>
                </a:lnTo>
                <a:lnTo>
                  <a:pt x="4304030" y="121919"/>
                </a:lnTo>
                <a:lnTo>
                  <a:pt x="4304030" y="0"/>
                </a:lnTo>
                <a:close/>
              </a:path>
            </a:pathLst>
          </a:custGeom>
          <a:solidFill>
            <a:srgbClr val="2610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951729" y="2665729"/>
            <a:ext cx="4192270" cy="4192270"/>
          </a:xfrm>
          <a:custGeom>
            <a:avLst/>
            <a:gdLst/>
            <a:ahLst/>
            <a:cxnLst/>
            <a:rect l="l" t="t" r="r" b="b"/>
            <a:pathLst>
              <a:path w="4192270" h="4192270">
                <a:moveTo>
                  <a:pt x="4192270" y="0"/>
                </a:moveTo>
                <a:lnTo>
                  <a:pt x="0" y="4192270"/>
                </a:lnTo>
                <a:lnTo>
                  <a:pt x="120650" y="4192270"/>
                </a:lnTo>
                <a:lnTo>
                  <a:pt x="4192270" y="120650"/>
                </a:lnTo>
                <a:lnTo>
                  <a:pt x="4192270" y="0"/>
                </a:lnTo>
                <a:close/>
              </a:path>
            </a:pathLst>
          </a:custGeom>
          <a:solidFill>
            <a:srgbClr val="2510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5060950" y="2774950"/>
            <a:ext cx="4083050" cy="4083050"/>
          </a:xfrm>
          <a:custGeom>
            <a:avLst/>
            <a:gdLst/>
            <a:ahLst/>
            <a:cxnLst/>
            <a:rect l="l" t="t" r="r" b="b"/>
            <a:pathLst>
              <a:path w="4083050" h="4083050">
                <a:moveTo>
                  <a:pt x="4083050" y="0"/>
                </a:moveTo>
                <a:lnTo>
                  <a:pt x="0" y="4083050"/>
                </a:lnTo>
                <a:lnTo>
                  <a:pt x="121920" y="4083050"/>
                </a:lnTo>
                <a:lnTo>
                  <a:pt x="4083050" y="121920"/>
                </a:lnTo>
                <a:lnTo>
                  <a:pt x="4083050" y="0"/>
                </a:lnTo>
                <a:close/>
              </a:path>
            </a:pathLst>
          </a:custGeom>
          <a:solidFill>
            <a:srgbClr val="240F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5172709" y="2886710"/>
            <a:ext cx="3971290" cy="3971290"/>
          </a:xfrm>
          <a:custGeom>
            <a:avLst/>
            <a:gdLst/>
            <a:ahLst/>
            <a:cxnLst/>
            <a:rect l="l" t="t" r="r" b="b"/>
            <a:pathLst>
              <a:path w="3971290" h="3971290">
                <a:moveTo>
                  <a:pt x="3971290" y="0"/>
                </a:moveTo>
                <a:lnTo>
                  <a:pt x="0" y="3971289"/>
                </a:lnTo>
                <a:lnTo>
                  <a:pt x="119380" y="3971289"/>
                </a:lnTo>
                <a:lnTo>
                  <a:pt x="3971290" y="119379"/>
                </a:lnTo>
                <a:lnTo>
                  <a:pt x="3971290" y="0"/>
                </a:lnTo>
                <a:close/>
              </a:path>
            </a:pathLst>
          </a:custGeom>
          <a:solidFill>
            <a:srgbClr val="230F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281929" y="2995929"/>
            <a:ext cx="3862070" cy="3862070"/>
          </a:xfrm>
          <a:custGeom>
            <a:avLst/>
            <a:gdLst/>
            <a:ahLst/>
            <a:cxnLst/>
            <a:rect l="l" t="t" r="r" b="b"/>
            <a:pathLst>
              <a:path w="3862070" h="3862070">
                <a:moveTo>
                  <a:pt x="3862070" y="0"/>
                </a:moveTo>
                <a:lnTo>
                  <a:pt x="0" y="3862070"/>
                </a:lnTo>
                <a:lnTo>
                  <a:pt x="121920" y="3862070"/>
                </a:lnTo>
                <a:lnTo>
                  <a:pt x="3862070" y="121919"/>
                </a:lnTo>
                <a:lnTo>
                  <a:pt x="3862070" y="0"/>
                </a:lnTo>
                <a:close/>
              </a:path>
            </a:pathLst>
          </a:custGeom>
          <a:solidFill>
            <a:srgbClr val="220F2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93690" y="3107689"/>
            <a:ext cx="3750310" cy="3750310"/>
          </a:xfrm>
          <a:custGeom>
            <a:avLst/>
            <a:gdLst/>
            <a:ahLst/>
            <a:cxnLst/>
            <a:rect l="l" t="t" r="r" b="b"/>
            <a:pathLst>
              <a:path w="3750309" h="3750309">
                <a:moveTo>
                  <a:pt x="3750310" y="0"/>
                </a:moveTo>
                <a:lnTo>
                  <a:pt x="0" y="3750310"/>
                </a:lnTo>
                <a:lnTo>
                  <a:pt x="119380" y="3750310"/>
                </a:lnTo>
                <a:lnTo>
                  <a:pt x="3750310" y="119380"/>
                </a:lnTo>
                <a:lnTo>
                  <a:pt x="3750310" y="0"/>
                </a:lnTo>
                <a:close/>
              </a:path>
            </a:pathLst>
          </a:custGeom>
          <a:solidFill>
            <a:srgbClr val="210E2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502909" y="3216910"/>
            <a:ext cx="3641090" cy="3641090"/>
          </a:xfrm>
          <a:custGeom>
            <a:avLst/>
            <a:gdLst/>
            <a:ahLst/>
            <a:cxnLst/>
            <a:rect l="l" t="t" r="r" b="b"/>
            <a:pathLst>
              <a:path w="3641090" h="3641090">
                <a:moveTo>
                  <a:pt x="3641089" y="0"/>
                </a:moveTo>
                <a:lnTo>
                  <a:pt x="0" y="3641089"/>
                </a:lnTo>
                <a:lnTo>
                  <a:pt x="121919" y="3641089"/>
                </a:lnTo>
                <a:lnTo>
                  <a:pt x="3641089" y="121919"/>
                </a:lnTo>
                <a:lnTo>
                  <a:pt x="3641089" y="0"/>
                </a:lnTo>
                <a:close/>
              </a:path>
            </a:pathLst>
          </a:custGeom>
          <a:solidFill>
            <a:srgbClr val="200E2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13400" y="3327400"/>
            <a:ext cx="3530600" cy="3530600"/>
          </a:xfrm>
          <a:custGeom>
            <a:avLst/>
            <a:gdLst/>
            <a:ahLst/>
            <a:cxnLst/>
            <a:rect l="l" t="t" r="r" b="b"/>
            <a:pathLst>
              <a:path w="3530600" h="3530600">
                <a:moveTo>
                  <a:pt x="3530600" y="0"/>
                </a:moveTo>
                <a:lnTo>
                  <a:pt x="0" y="3530600"/>
                </a:lnTo>
                <a:lnTo>
                  <a:pt x="120650" y="3530600"/>
                </a:lnTo>
                <a:lnTo>
                  <a:pt x="3530600" y="120650"/>
                </a:lnTo>
                <a:lnTo>
                  <a:pt x="3530600" y="0"/>
                </a:lnTo>
                <a:close/>
              </a:path>
            </a:pathLst>
          </a:custGeom>
          <a:solidFill>
            <a:srgbClr val="1F0D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723890" y="3437890"/>
            <a:ext cx="3420110" cy="3420110"/>
          </a:xfrm>
          <a:custGeom>
            <a:avLst/>
            <a:gdLst/>
            <a:ahLst/>
            <a:cxnLst/>
            <a:rect l="l" t="t" r="r" b="b"/>
            <a:pathLst>
              <a:path w="3420109" h="3420109">
                <a:moveTo>
                  <a:pt x="3420110" y="0"/>
                </a:moveTo>
                <a:lnTo>
                  <a:pt x="0" y="3420110"/>
                </a:lnTo>
                <a:lnTo>
                  <a:pt x="120650" y="3420110"/>
                </a:lnTo>
                <a:lnTo>
                  <a:pt x="3420110" y="120650"/>
                </a:lnTo>
                <a:lnTo>
                  <a:pt x="3420110" y="0"/>
                </a:lnTo>
                <a:close/>
              </a:path>
            </a:pathLst>
          </a:custGeom>
          <a:solidFill>
            <a:srgbClr val="1E0D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833109" y="3547109"/>
            <a:ext cx="3310890" cy="3310890"/>
          </a:xfrm>
          <a:custGeom>
            <a:avLst/>
            <a:gdLst/>
            <a:ahLst/>
            <a:cxnLst/>
            <a:rect l="l" t="t" r="r" b="b"/>
            <a:pathLst>
              <a:path w="3310890" h="3310890">
                <a:moveTo>
                  <a:pt x="3310889" y="0"/>
                </a:moveTo>
                <a:lnTo>
                  <a:pt x="0" y="3310890"/>
                </a:lnTo>
                <a:lnTo>
                  <a:pt x="121919" y="3310890"/>
                </a:lnTo>
                <a:lnTo>
                  <a:pt x="3310889" y="121919"/>
                </a:lnTo>
                <a:lnTo>
                  <a:pt x="3310889" y="0"/>
                </a:lnTo>
                <a:close/>
              </a:path>
            </a:pathLst>
          </a:custGeom>
          <a:solidFill>
            <a:srgbClr val="1D0C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944870" y="3658870"/>
            <a:ext cx="3199130" cy="3199130"/>
          </a:xfrm>
          <a:custGeom>
            <a:avLst/>
            <a:gdLst/>
            <a:ahLst/>
            <a:cxnLst/>
            <a:rect l="l" t="t" r="r" b="b"/>
            <a:pathLst>
              <a:path w="3199129" h="3199129">
                <a:moveTo>
                  <a:pt x="3199129" y="0"/>
                </a:moveTo>
                <a:lnTo>
                  <a:pt x="0" y="3199129"/>
                </a:lnTo>
                <a:lnTo>
                  <a:pt x="120649" y="3199129"/>
                </a:lnTo>
                <a:lnTo>
                  <a:pt x="3199129" y="120649"/>
                </a:lnTo>
                <a:lnTo>
                  <a:pt x="3199129" y="0"/>
                </a:lnTo>
                <a:close/>
              </a:path>
            </a:pathLst>
          </a:custGeom>
          <a:solidFill>
            <a:srgbClr val="1C0C1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054090" y="3768090"/>
            <a:ext cx="3089910" cy="3089910"/>
          </a:xfrm>
          <a:custGeom>
            <a:avLst/>
            <a:gdLst/>
            <a:ahLst/>
            <a:cxnLst/>
            <a:rect l="l" t="t" r="r" b="b"/>
            <a:pathLst>
              <a:path w="3089909" h="3089909">
                <a:moveTo>
                  <a:pt x="3089910" y="0"/>
                </a:moveTo>
                <a:lnTo>
                  <a:pt x="0" y="3089910"/>
                </a:lnTo>
                <a:lnTo>
                  <a:pt x="121920" y="3089910"/>
                </a:lnTo>
                <a:lnTo>
                  <a:pt x="3089910" y="121920"/>
                </a:lnTo>
                <a:lnTo>
                  <a:pt x="3089910" y="0"/>
                </a:lnTo>
                <a:close/>
              </a:path>
            </a:pathLst>
          </a:custGeom>
          <a:solidFill>
            <a:srgbClr val="1B0C1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65850" y="3879850"/>
            <a:ext cx="2978150" cy="2978150"/>
          </a:xfrm>
          <a:custGeom>
            <a:avLst/>
            <a:gdLst/>
            <a:ahLst/>
            <a:cxnLst/>
            <a:rect l="l" t="t" r="r" b="b"/>
            <a:pathLst>
              <a:path w="2978150" h="2978150">
                <a:moveTo>
                  <a:pt x="2978150" y="0"/>
                </a:moveTo>
                <a:lnTo>
                  <a:pt x="0" y="2978150"/>
                </a:lnTo>
                <a:lnTo>
                  <a:pt x="120650" y="2978150"/>
                </a:lnTo>
                <a:lnTo>
                  <a:pt x="2978150" y="120650"/>
                </a:lnTo>
                <a:lnTo>
                  <a:pt x="2978150" y="0"/>
                </a:lnTo>
                <a:close/>
              </a:path>
            </a:pathLst>
          </a:custGeom>
          <a:solidFill>
            <a:srgbClr val="1A0B1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275070" y="3989070"/>
            <a:ext cx="2868930" cy="2868930"/>
          </a:xfrm>
          <a:custGeom>
            <a:avLst/>
            <a:gdLst/>
            <a:ahLst/>
            <a:cxnLst/>
            <a:rect l="l" t="t" r="r" b="b"/>
            <a:pathLst>
              <a:path w="2868929" h="2868929">
                <a:moveTo>
                  <a:pt x="2868929" y="0"/>
                </a:moveTo>
                <a:lnTo>
                  <a:pt x="0" y="2868930"/>
                </a:lnTo>
                <a:lnTo>
                  <a:pt x="121920" y="2868930"/>
                </a:lnTo>
                <a:lnTo>
                  <a:pt x="2868929" y="121920"/>
                </a:lnTo>
                <a:lnTo>
                  <a:pt x="2868929" y="0"/>
                </a:lnTo>
                <a:close/>
              </a:path>
            </a:pathLst>
          </a:custGeom>
          <a:solidFill>
            <a:srgbClr val="190B1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85559" y="4099559"/>
            <a:ext cx="2758440" cy="2758440"/>
          </a:xfrm>
          <a:custGeom>
            <a:avLst/>
            <a:gdLst/>
            <a:ahLst/>
            <a:cxnLst/>
            <a:rect l="l" t="t" r="r" b="b"/>
            <a:pathLst>
              <a:path w="2758440" h="2758440">
                <a:moveTo>
                  <a:pt x="2758440" y="0"/>
                </a:moveTo>
                <a:lnTo>
                  <a:pt x="0" y="2758440"/>
                </a:lnTo>
                <a:lnTo>
                  <a:pt x="120650" y="2758440"/>
                </a:lnTo>
                <a:lnTo>
                  <a:pt x="2758440" y="120650"/>
                </a:lnTo>
                <a:lnTo>
                  <a:pt x="2758440" y="0"/>
                </a:lnTo>
                <a:close/>
              </a:path>
            </a:pathLst>
          </a:custGeom>
          <a:solidFill>
            <a:srgbClr val="180A1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496050" y="4210050"/>
            <a:ext cx="2647950" cy="2647950"/>
          </a:xfrm>
          <a:custGeom>
            <a:avLst/>
            <a:gdLst/>
            <a:ahLst/>
            <a:cxnLst/>
            <a:rect l="l" t="t" r="r" b="b"/>
            <a:pathLst>
              <a:path w="2647950" h="2647950">
                <a:moveTo>
                  <a:pt x="2647950" y="0"/>
                </a:moveTo>
                <a:lnTo>
                  <a:pt x="0" y="2647950"/>
                </a:lnTo>
                <a:lnTo>
                  <a:pt x="121920" y="2647950"/>
                </a:lnTo>
                <a:lnTo>
                  <a:pt x="2647950" y="121920"/>
                </a:lnTo>
                <a:lnTo>
                  <a:pt x="2647950" y="0"/>
                </a:lnTo>
                <a:close/>
              </a:path>
            </a:pathLst>
          </a:custGeom>
          <a:solidFill>
            <a:srgbClr val="170A1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607809" y="4321809"/>
            <a:ext cx="2536190" cy="2536190"/>
          </a:xfrm>
          <a:custGeom>
            <a:avLst/>
            <a:gdLst/>
            <a:ahLst/>
            <a:cxnLst/>
            <a:rect l="l" t="t" r="r" b="b"/>
            <a:pathLst>
              <a:path w="2536190" h="2536190">
                <a:moveTo>
                  <a:pt x="2536189" y="0"/>
                </a:moveTo>
                <a:lnTo>
                  <a:pt x="0" y="2536190"/>
                </a:lnTo>
                <a:lnTo>
                  <a:pt x="119379" y="2536190"/>
                </a:lnTo>
                <a:lnTo>
                  <a:pt x="2536189" y="119379"/>
                </a:lnTo>
                <a:lnTo>
                  <a:pt x="2536189" y="0"/>
                </a:lnTo>
                <a:close/>
              </a:path>
            </a:pathLst>
          </a:custGeom>
          <a:solidFill>
            <a:srgbClr val="170A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717030" y="4431029"/>
            <a:ext cx="2426970" cy="2426970"/>
          </a:xfrm>
          <a:custGeom>
            <a:avLst/>
            <a:gdLst/>
            <a:ahLst/>
            <a:cxnLst/>
            <a:rect l="l" t="t" r="r" b="b"/>
            <a:pathLst>
              <a:path w="2426970" h="2426970">
                <a:moveTo>
                  <a:pt x="2426970" y="0"/>
                </a:moveTo>
                <a:lnTo>
                  <a:pt x="0" y="2426970"/>
                </a:lnTo>
                <a:lnTo>
                  <a:pt x="121920" y="2426970"/>
                </a:lnTo>
                <a:lnTo>
                  <a:pt x="2426970" y="121919"/>
                </a:lnTo>
                <a:lnTo>
                  <a:pt x="2426970" y="0"/>
                </a:lnTo>
                <a:close/>
              </a:path>
            </a:pathLst>
          </a:custGeom>
          <a:solidFill>
            <a:srgbClr val="16091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828790" y="4542790"/>
            <a:ext cx="2315210" cy="2315210"/>
          </a:xfrm>
          <a:custGeom>
            <a:avLst/>
            <a:gdLst/>
            <a:ahLst/>
            <a:cxnLst/>
            <a:rect l="l" t="t" r="r" b="b"/>
            <a:pathLst>
              <a:path w="2315209" h="2315209">
                <a:moveTo>
                  <a:pt x="2315209" y="0"/>
                </a:moveTo>
                <a:lnTo>
                  <a:pt x="0" y="2315210"/>
                </a:lnTo>
                <a:lnTo>
                  <a:pt x="119379" y="2315210"/>
                </a:lnTo>
                <a:lnTo>
                  <a:pt x="2315209" y="119380"/>
                </a:lnTo>
                <a:lnTo>
                  <a:pt x="2315209" y="0"/>
                </a:lnTo>
                <a:close/>
              </a:path>
            </a:pathLst>
          </a:custGeom>
          <a:solidFill>
            <a:srgbClr val="15091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938009" y="4652009"/>
            <a:ext cx="2205990" cy="2205990"/>
          </a:xfrm>
          <a:custGeom>
            <a:avLst/>
            <a:gdLst/>
            <a:ahLst/>
            <a:cxnLst/>
            <a:rect l="l" t="t" r="r" b="b"/>
            <a:pathLst>
              <a:path w="2205990" h="2205990">
                <a:moveTo>
                  <a:pt x="2205989" y="0"/>
                </a:moveTo>
                <a:lnTo>
                  <a:pt x="0" y="2205990"/>
                </a:lnTo>
                <a:lnTo>
                  <a:pt x="121919" y="2205990"/>
                </a:lnTo>
                <a:lnTo>
                  <a:pt x="2205989" y="121919"/>
                </a:lnTo>
                <a:lnTo>
                  <a:pt x="2205989" y="0"/>
                </a:lnTo>
                <a:close/>
              </a:path>
            </a:pathLst>
          </a:custGeom>
          <a:solidFill>
            <a:srgbClr val="14081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047230" y="4761229"/>
            <a:ext cx="2096770" cy="2096770"/>
          </a:xfrm>
          <a:custGeom>
            <a:avLst/>
            <a:gdLst/>
            <a:ahLst/>
            <a:cxnLst/>
            <a:rect l="l" t="t" r="r" b="b"/>
            <a:pathLst>
              <a:path w="2096770" h="2096770">
                <a:moveTo>
                  <a:pt x="2096770" y="0"/>
                </a:moveTo>
                <a:lnTo>
                  <a:pt x="0" y="2096770"/>
                </a:lnTo>
                <a:lnTo>
                  <a:pt x="121920" y="2096770"/>
                </a:lnTo>
                <a:lnTo>
                  <a:pt x="2096770" y="121919"/>
                </a:lnTo>
                <a:lnTo>
                  <a:pt x="2096770" y="0"/>
                </a:lnTo>
                <a:close/>
              </a:path>
            </a:pathLst>
          </a:custGeom>
          <a:solidFill>
            <a:srgbClr val="1308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158990" y="4872990"/>
            <a:ext cx="1985010" cy="1985010"/>
          </a:xfrm>
          <a:custGeom>
            <a:avLst/>
            <a:gdLst/>
            <a:ahLst/>
            <a:cxnLst/>
            <a:rect l="l" t="t" r="r" b="b"/>
            <a:pathLst>
              <a:path w="1985009" h="1985009">
                <a:moveTo>
                  <a:pt x="1985009" y="0"/>
                </a:moveTo>
                <a:lnTo>
                  <a:pt x="0" y="1985010"/>
                </a:lnTo>
                <a:lnTo>
                  <a:pt x="121919" y="1985010"/>
                </a:lnTo>
                <a:lnTo>
                  <a:pt x="1985009" y="121920"/>
                </a:lnTo>
                <a:lnTo>
                  <a:pt x="1985009" y="0"/>
                </a:lnTo>
                <a:close/>
              </a:path>
            </a:pathLst>
          </a:custGeom>
          <a:solidFill>
            <a:srgbClr val="1207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268209" y="4982209"/>
            <a:ext cx="1875789" cy="1875789"/>
          </a:xfrm>
          <a:custGeom>
            <a:avLst/>
            <a:gdLst/>
            <a:ahLst/>
            <a:cxnLst/>
            <a:rect l="l" t="t" r="r" b="b"/>
            <a:pathLst>
              <a:path w="1875790" h="1875790">
                <a:moveTo>
                  <a:pt x="1875789" y="0"/>
                </a:moveTo>
                <a:lnTo>
                  <a:pt x="0" y="1875789"/>
                </a:lnTo>
                <a:lnTo>
                  <a:pt x="121919" y="1875789"/>
                </a:lnTo>
                <a:lnTo>
                  <a:pt x="1875789" y="121919"/>
                </a:lnTo>
                <a:lnTo>
                  <a:pt x="1875789" y="0"/>
                </a:lnTo>
                <a:close/>
              </a:path>
            </a:pathLst>
          </a:custGeom>
          <a:solidFill>
            <a:srgbClr val="11071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79969" y="5093970"/>
            <a:ext cx="1764030" cy="1764030"/>
          </a:xfrm>
          <a:custGeom>
            <a:avLst/>
            <a:gdLst/>
            <a:ahLst/>
            <a:cxnLst/>
            <a:rect l="l" t="t" r="r" b="b"/>
            <a:pathLst>
              <a:path w="1764029" h="1764029">
                <a:moveTo>
                  <a:pt x="1764029" y="0"/>
                </a:moveTo>
                <a:lnTo>
                  <a:pt x="0" y="1764030"/>
                </a:lnTo>
                <a:lnTo>
                  <a:pt x="119379" y="1764030"/>
                </a:lnTo>
                <a:lnTo>
                  <a:pt x="1764029" y="119380"/>
                </a:lnTo>
                <a:lnTo>
                  <a:pt x="1764029" y="0"/>
                </a:lnTo>
                <a:close/>
              </a:path>
            </a:pathLst>
          </a:custGeom>
          <a:solidFill>
            <a:srgbClr val="10071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489190" y="5203190"/>
            <a:ext cx="1654810" cy="1654810"/>
          </a:xfrm>
          <a:custGeom>
            <a:avLst/>
            <a:gdLst/>
            <a:ahLst/>
            <a:cxnLst/>
            <a:rect l="l" t="t" r="r" b="b"/>
            <a:pathLst>
              <a:path w="1654809" h="1654809">
                <a:moveTo>
                  <a:pt x="1654809" y="0"/>
                </a:moveTo>
                <a:lnTo>
                  <a:pt x="0" y="1654810"/>
                </a:lnTo>
                <a:lnTo>
                  <a:pt x="121919" y="1654810"/>
                </a:lnTo>
                <a:lnTo>
                  <a:pt x="1654809" y="121920"/>
                </a:lnTo>
                <a:lnTo>
                  <a:pt x="1654809" y="0"/>
                </a:lnTo>
                <a:close/>
              </a:path>
            </a:pathLst>
          </a:custGeom>
          <a:solidFill>
            <a:srgbClr val="0F060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600950" y="5314950"/>
            <a:ext cx="1543050" cy="1543050"/>
          </a:xfrm>
          <a:custGeom>
            <a:avLst/>
            <a:gdLst/>
            <a:ahLst/>
            <a:cxnLst/>
            <a:rect l="l" t="t" r="r" b="b"/>
            <a:pathLst>
              <a:path w="1543050" h="1543050">
                <a:moveTo>
                  <a:pt x="1543050" y="0"/>
                </a:moveTo>
                <a:lnTo>
                  <a:pt x="0" y="1543050"/>
                </a:lnTo>
                <a:lnTo>
                  <a:pt x="119379" y="1543050"/>
                </a:lnTo>
                <a:lnTo>
                  <a:pt x="1543050" y="119380"/>
                </a:lnTo>
                <a:lnTo>
                  <a:pt x="1543050" y="0"/>
                </a:lnTo>
                <a:close/>
              </a:path>
            </a:pathLst>
          </a:custGeom>
          <a:solidFill>
            <a:srgbClr val="0E060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710169" y="5424170"/>
            <a:ext cx="1433830" cy="1433830"/>
          </a:xfrm>
          <a:custGeom>
            <a:avLst/>
            <a:gdLst/>
            <a:ahLst/>
            <a:cxnLst/>
            <a:rect l="l" t="t" r="r" b="b"/>
            <a:pathLst>
              <a:path w="1433829" h="1433829">
                <a:moveTo>
                  <a:pt x="1433829" y="0"/>
                </a:moveTo>
                <a:lnTo>
                  <a:pt x="0" y="1433829"/>
                </a:lnTo>
                <a:lnTo>
                  <a:pt x="121919" y="1433829"/>
                </a:lnTo>
                <a:lnTo>
                  <a:pt x="1433829" y="121919"/>
                </a:lnTo>
                <a:lnTo>
                  <a:pt x="1433829" y="0"/>
                </a:lnTo>
                <a:close/>
              </a:path>
            </a:pathLst>
          </a:custGeom>
          <a:solidFill>
            <a:srgbClr val="0D05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821930" y="5535929"/>
            <a:ext cx="1322070" cy="1322070"/>
          </a:xfrm>
          <a:custGeom>
            <a:avLst/>
            <a:gdLst/>
            <a:ahLst/>
            <a:cxnLst/>
            <a:rect l="l" t="t" r="r" b="b"/>
            <a:pathLst>
              <a:path w="1322070" h="1322070">
                <a:moveTo>
                  <a:pt x="1322070" y="0"/>
                </a:moveTo>
                <a:lnTo>
                  <a:pt x="0" y="1322070"/>
                </a:lnTo>
                <a:lnTo>
                  <a:pt x="119380" y="1322070"/>
                </a:lnTo>
                <a:lnTo>
                  <a:pt x="1322070" y="119380"/>
                </a:lnTo>
                <a:lnTo>
                  <a:pt x="1322070" y="0"/>
                </a:lnTo>
                <a:close/>
              </a:path>
            </a:pathLst>
          </a:custGeom>
          <a:solidFill>
            <a:srgbClr val="0C050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931150" y="5645150"/>
            <a:ext cx="1212850" cy="1212850"/>
          </a:xfrm>
          <a:custGeom>
            <a:avLst/>
            <a:gdLst/>
            <a:ahLst/>
            <a:cxnLst/>
            <a:rect l="l" t="t" r="r" b="b"/>
            <a:pathLst>
              <a:path w="1212850" h="1212850">
                <a:moveTo>
                  <a:pt x="1212850" y="0"/>
                </a:moveTo>
                <a:lnTo>
                  <a:pt x="0" y="1212850"/>
                </a:lnTo>
                <a:lnTo>
                  <a:pt x="121920" y="1212850"/>
                </a:lnTo>
                <a:lnTo>
                  <a:pt x="1212850" y="121920"/>
                </a:lnTo>
                <a:lnTo>
                  <a:pt x="1212850" y="0"/>
                </a:lnTo>
                <a:close/>
              </a:path>
            </a:pathLst>
          </a:custGeom>
          <a:solidFill>
            <a:srgbClr val="0B050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41640" y="5755640"/>
            <a:ext cx="1102360" cy="1102360"/>
          </a:xfrm>
          <a:custGeom>
            <a:avLst/>
            <a:gdLst/>
            <a:ahLst/>
            <a:cxnLst/>
            <a:rect l="l" t="t" r="r" b="b"/>
            <a:pathLst>
              <a:path w="1102359" h="1102359">
                <a:moveTo>
                  <a:pt x="1102359" y="0"/>
                </a:moveTo>
                <a:lnTo>
                  <a:pt x="0" y="1102360"/>
                </a:lnTo>
                <a:lnTo>
                  <a:pt x="120650" y="1102360"/>
                </a:lnTo>
                <a:lnTo>
                  <a:pt x="1102359" y="120650"/>
                </a:lnTo>
                <a:lnTo>
                  <a:pt x="1102359" y="0"/>
                </a:lnTo>
                <a:close/>
              </a:path>
            </a:pathLst>
          </a:custGeom>
          <a:solidFill>
            <a:srgbClr val="0A040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152130" y="5866129"/>
            <a:ext cx="991869" cy="991869"/>
          </a:xfrm>
          <a:custGeom>
            <a:avLst/>
            <a:gdLst/>
            <a:ahLst/>
            <a:cxnLst/>
            <a:rect l="l" t="t" r="r" b="b"/>
            <a:pathLst>
              <a:path w="991870" h="991870">
                <a:moveTo>
                  <a:pt x="991870" y="0"/>
                </a:moveTo>
                <a:lnTo>
                  <a:pt x="0" y="991869"/>
                </a:lnTo>
                <a:lnTo>
                  <a:pt x="121920" y="991869"/>
                </a:lnTo>
                <a:lnTo>
                  <a:pt x="991870" y="121919"/>
                </a:lnTo>
                <a:lnTo>
                  <a:pt x="991870" y="0"/>
                </a:lnTo>
                <a:close/>
              </a:path>
            </a:pathLst>
          </a:custGeom>
          <a:solidFill>
            <a:srgbClr val="0904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261350" y="5975350"/>
            <a:ext cx="882650" cy="882650"/>
          </a:xfrm>
          <a:custGeom>
            <a:avLst/>
            <a:gdLst/>
            <a:ahLst/>
            <a:cxnLst/>
            <a:rect l="l" t="t" r="r" b="b"/>
            <a:pathLst>
              <a:path w="882650" h="882650">
                <a:moveTo>
                  <a:pt x="882650" y="0"/>
                </a:moveTo>
                <a:lnTo>
                  <a:pt x="0" y="882650"/>
                </a:lnTo>
                <a:lnTo>
                  <a:pt x="121920" y="882650"/>
                </a:lnTo>
                <a:lnTo>
                  <a:pt x="882650" y="121920"/>
                </a:lnTo>
                <a:lnTo>
                  <a:pt x="882650" y="0"/>
                </a:lnTo>
                <a:close/>
              </a:path>
            </a:pathLst>
          </a:custGeom>
          <a:solidFill>
            <a:srgbClr val="08030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373109" y="6087109"/>
            <a:ext cx="770890" cy="770890"/>
          </a:xfrm>
          <a:custGeom>
            <a:avLst/>
            <a:gdLst/>
            <a:ahLst/>
            <a:cxnLst/>
            <a:rect l="l" t="t" r="r" b="b"/>
            <a:pathLst>
              <a:path w="770890" h="770890">
                <a:moveTo>
                  <a:pt x="770889" y="0"/>
                </a:moveTo>
                <a:lnTo>
                  <a:pt x="0" y="770890"/>
                </a:lnTo>
                <a:lnTo>
                  <a:pt x="121919" y="770890"/>
                </a:lnTo>
                <a:lnTo>
                  <a:pt x="770889" y="121919"/>
                </a:lnTo>
                <a:lnTo>
                  <a:pt x="770889" y="0"/>
                </a:lnTo>
                <a:close/>
              </a:path>
            </a:pathLst>
          </a:custGeom>
          <a:solidFill>
            <a:srgbClr val="0703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8482330" y="6196329"/>
            <a:ext cx="661670" cy="661670"/>
          </a:xfrm>
          <a:custGeom>
            <a:avLst/>
            <a:gdLst/>
            <a:ahLst/>
            <a:cxnLst/>
            <a:rect l="l" t="t" r="r" b="b"/>
            <a:pathLst>
              <a:path w="661670" h="661670">
                <a:moveTo>
                  <a:pt x="661670" y="0"/>
                </a:moveTo>
                <a:lnTo>
                  <a:pt x="0" y="661670"/>
                </a:lnTo>
                <a:lnTo>
                  <a:pt x="121920" y="661670"/>
                </a:lnTo>
                <a:lnTo>
                  <a:pt x="661670" y="121919"/>
                </a:lnTo>
                <a:lnTo>
                  <a:pt x="661670" y="0"/>
                </a:lnTo>
                <a:close/>
              </a:path>
            </a:pathLst>
          </a:custGeom>
          <a:solidFill>
            <a:srgbClr val="06020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8594090" y="6308090"/>
            <a:ext cx="549910" cy="549910"/>
          </a:xfrm>
          <a:custGeom>
            <a:avLst/>
            <a:gdLst/>
            <a:ahLst/>
            <a:cxnLst/>
            <a:rect l="l" t="t" r="r" b="b"/>
            <a:pathLst>
              <a:path w="549909" h="549909">
                <a:moveTo>
                  <a:pt x="549910" y="0"/>
                </a:moveTo>
                <a:lnTo>
                  <a:pt x="0" y="549910"/>
                </a:lnTo>
                <a:lnTo>
                  <a:pt x="119380" y="549910"/>
                </a:lnTo>
                <a:lnTo>
                  <a:pt x="549910" y="119380"/>
                </a:lnTo>
                <a:lnTo>
                  <a:pt x="549910" y="0"/>
                </a:lnTo>
                <a:close/>
              </a:path>
            </a:pathLst>
          </a:custGeom>
          <a:solidFill>
            <a:srgbClr val="0502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8703309" y="6417309"/>
            <a:ext cx="440690" cy="440690"/>
          </a:xfrm>
          <a:custGeom>
            <a:avLst/>
            <a:gdLst/>
            <a:ahLst/>
            <a:cxnLst/>
            <a:rect l="l" t="t" r="r" b="b"/>
            <a:pathLst>
              <a:path w="440690" h="440690">
                <a:moveTo>
                  <a:pt x="440689" y="0"/>
                </a:moveTo>
                <a:lnTo>
                  <a:pt x="0" y="440689"/>
                </a:lnTo>
                <a:lnTo>
                  <a:pt x="121919" y="440689"/>
                </a:lnTo>
                <a:lnTo>
                  <a:pt x="440689" y="121919"/>
                </a:lnTo>
                <a:lnTo>
                  <a:pt x="440689" y="0"/>
                </a:lnTo>
                <a:close/>
              </a:path>
            </a:pathLst>
          </a:custGeom>
          <a:solidFill>
            <a:srgbClr val="04020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8815069" y="6529069"/>
            <a:ext cx="328930" cy="328930"/>
          </a:xfrm>
          <a:custGeom>
            <a:avLst/>
            <a:gdLst/>
            <a:ahLst/>
            <a:cxnLst/>
            <a:rect l="l" t="t" r="r" b="b"/>
            <a:pathLst>
              <a:path w="328929" h="328929">
                <a:moveTo>
                  <a:pt x="328929" y="0"/>
                </a:moveTo>
                <a:lnTo>
                  <a:pt x="0" y="328929"/>
                </a:lnTo>
                <a:lnTo>
                  <a:pt x="120649" y="328929"/>
                </a:lnTo>
                <a:lnTo>
                  <a:pt x="328929" y="120649"/>
                </a:lnTo>
                <a:lnTo>
                  <a:pt x="328929" y="0"/>
                </a:lnTo>
                <a:close/>
              </a:path>
            </a:pathLst>
          </a:custGeom>
          <a:solidFill>
            <a:srgbClr val="03010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8924290" y="6638290"/>
            <a:ext cx="219709" cy="2197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990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 txBox="1"/>
          <p:nvPr/>
        </p:nvSpPr>
        <p:spPr>
          <a:xfrm>
            <a:off x="1068069" y="1633220"/>
            <a:ext cx="28448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B7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7" name="object 147"/>
          <p:cNvSpPr/>
          <p:nvPr/>
        </p:nvSpPr>
        <p:spPr>
          <a:xfrm>
            <a:off x="1752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 txBox="1"/>
          <p:nvPr/>
        </p:nvSpPr>
        <p:spPr>
          <a:xfrm>
            <a:off x="1830070" y="1633220"/>
            <a:ext cx="30226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B6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49" name="object 149"/>
          <p:cNvSpPr/>
          <p:nvPr/>
        </p:nvSpPr>
        <p:spPr>
          <a:xfrm>
            <a:off x="2514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2592070" y="1633220"/>
            <a:ext cx="2838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B5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1" name="object 151"/>
          <p:cNvSpPr/>
          <p:nvPr/>
        </p:nvSpPr>
        <p:spPr>
          <a:xfrm>
            <a:off x="3276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 txBox="1"/>
          <p:nvPr/>
        </p:nvSpPr>
        <p:spPr>
          <a:xfrm>
            <a:off x="3354070" y="1633220"/>
            <a:ext cx="2965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B4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4038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 txBox="1"/>
          <p:nvPr/>
        </p:nvSpPr>
        <p:spPr>
          <a:xfrm>
            <a:off x="4116070" y="1633220"/>
            <a:ext cx="2813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B3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4800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4878070" y="1633220"/>
            <a:ext cx="2876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B2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7" name="object 157"/>
          <p:cNvSpPr/>
          <p:nvPr/>
        </p:nvSpPr>
        <p:spPr>
          <a:xfrm>
            <a:off x="5562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5640070" y="1633220"/>
            <a:ext cx="2603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59" name="object 159"/>
          <p:cNvSpPr/>
          <p:nvPr/>
        </p:nvSpPr>
        <p:spPr>
          <a:xfrm>
            <a:off x="6324600" y="1609089"/>
            <a:ext cx="762000" cy="372110"/>
          </a:xfrm>
          <a:custGeom>
            <a:avLst/>
            <a:gdLst/>
            <a:ahLst/>
            <a:cxnLst/>
            <a:rect l="l" t="t" r="r" b="b"/>
            <a:pathLst>
              <a:path w="762000" h="372110">
                <a:moveTo>
                  <a:pt x="0" y="0"/>
                </a:moveTo>
                <a:lnTo>
                  <a:pt x="762000" y="0"/>
                </a:lnTo>
                <a:lnTo>
                  <a:pt x="7620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 txBox="1"/>
          <p:nvPr/>
        </p:nvSpPr>
        <p:spPr>
          <a:xfrm>
            <a:off x="6402070" y="1633220"/>
            <a:ext cx="30861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1" name="object 161"/>
          <p:cNvSpPr/>
          <p:nvPr/>
        </p:nvSpPr>
        <p:spPr>
          <a:xfrm>
            <a:off x="7924800" y="1609089"/>
            <a:ext cx="609600" cy="372110"/>
          </a:xfrm>
          <a:custGeom>
            <a:avLst/>
            <a:gdLst/>
            <a:ahLst/>
            <a:cxnLst/>
            <a:rect l="l" t="t" r="r" b="b"/>
            <a:pathLst>
              <a:path w="609600" h="372110">
                <a:moveTo>
                  <a:pt x="0" y="0"/>
                </a:moveTo>
                <a:lnTo>
                  <a:pt x="609600" y="0"/>
                </a:lnTo>
                <a:lnTo>
                  <a:pt x="609600" y="372110"/>
                </a:lnTo>
                <a:lnTo>
                  <a:pt x="0" y="372110"/>
                </a:lnTo>
                <a:lnTo>
                  <a:pt x="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 txBox="1"/>
          <p:nvPr/>
        </p:nvSpPr>
        <p:spPr>
          <a:xfrm>
            <a:off x="8002269" y="1633220"/>
            <a:ext cx="3175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CY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3" name="object 163"/>
          <p:cNvSpPr txBox="1"/>
          <p:nvPr/>
        </p:nvSpPr>
        <p:spPr>
          <a:xfrm>
            <a:off x="1066800" y="5181600"/>
            <a:ext cx="6096000" cy="37084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55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280"/>
              </a:spcBef>
              <a:tabLst>
                <a:tab pos="851535" algn="l"/>
                <a:tab pos="1613535" algn="l"/>
                <a:tab pos="2375535" algn="l"/>
                <a:tab pos="3137535" algn="l"/>
                <a:tab pos="3899535" algn="l"/>
                <a:tab pos="4661535" algn="l"/>
                <a:tab pos="5423535" algn="l"/>
              </a:tabLst>
            </a:pPr>
            <a:r>
              <a:rPr sz="1800" b="1" dirty="0">
                <a:solidFill>
                  <a:srgbClr val="FFFFFF"/>
                </a:solidFill>
                <a:latin typeface="Constantia"/>
                <a:cs typeface="Constantia"/>
              </a:rPr>
              <a:t>CY	</a:t>
            </a: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B7	B6	B5	B4	B3	B2	B1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4" name="object 164"/>
          <p:cNvSpPr txBox="1"/>
          <p:nvPr/>
        </p:nvSpPr>
        <p:spPr>
          <a:xfrm>
            <a:off x="8153400" y="5181600"/>
            <a:ext cx="609600" cy="370840"/>
          </a:xfrm>
          <a:prstGeom prst="rect">
            <a:avLst/>
          </a:prstGeom>
          <a:solidFill>
            <a:srgbClr val="A4B491"/>
          </a:solidFill>
        </p:spPr>
        <p:txBody>
          <a:bodyPr vert="horz" wrap="square" lIns="0" tIns="355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280"/>
              </a:spcBef>
            </a:pPr>
            <a:r>
              <a:rPr sz="1800" b="1" spc="-5" dirty="0">
                <a:solidFill>
                  <a:srgbClr val="FFFFFF"/>
                </a:solidFill>
                <a:latin typeface="Constantia"/>
                <a:cs typeface="Constantia"/>
              </a:rPr>
              <a:t>B0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65" name="object 165"/>
          <p:cNvSpPr txBox="1"/>
          <p:nvPr/>
        </p:nvSpPr>
        <p:spPr>
          <a:xfrm>
            <a:off x="3247389" y="4083050"/>
            <a:ext cx="176847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6" name="object 166"/>
          <p:cNvSpPr txBox="1"/>
          <p:nvPr/>
        </p:nvSpPr>
        <p:spPr>
          <a:xfrm>
            <a:off x="3182620" y="339090"/>
            <a:ext cx="1910714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7" name="object 167"/>
          <p:cNvSpPr/>
          <p:nvPr/>
        </p:nvSpPr>
        <p:spPr>
          <a:xfrm>
            <a:off x="201929" y="2914650"/>
            <a:ext cx="8820150" cy="2667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201929" y="1384300"/>
            <a:ext cx="1163320" cy="7493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71450" y="1652270"/>
            <a:ext cx="273050" cy="15049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986269" y="1384300"/>
            <a:ext cx="1315720" cy="7493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8779509" y="1652270"/>
            <a:ext cx="267970" cy="150495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04800" y="1038860"/>
            <a:ext cx="977900" cy="485140"/>
          </a:xfrm>
          <a:custGeom>
            <a:avLst/>
            <a:gdLst/>
            <a:ahLst/>
            <a:cxnLst/>
            <a:rect l="l" t="t" r="r" b="b"/>
            <a:pathLst>
              <a:path w="977900" h="485140">
                <a:moveTo>
                  <a:pt x="735330" y="0"/>
                </a:moveTo>
                <a:lnTo>
                  <a:pt x="735330" y="121919"/>
                </a:lnTo>
                <a:lnTo>
                  <a:pt x="0" y="121919"/>
                </a:lnTo>
                <a:lnTo>
                  <a:pt x="0" y="363219"/>
                </a:lnTo>
                <a:lnTo>
                  <a:pt x="735330" y="363219"/>
                </a:lnTo>
                <a:lnTo>
                  <a:pt x="735330" y="485139"/>
                </a:lnTo>
                <a:lnTo>
                  <a:pt x="977900" y="242569"/>
                </a:lnTo>
                <a:lnTo>
                  <a:pt x="73533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04800" y="1038860"/>
            <a:ext cx="977900" cy="485140"/>
          </a:xfrm>
          <a:custGeom>
            <a:avLst/>
            <a:gdLst/>
            <a:ahLst/>
            <a:cxnLst/>
            <a:rect l="l" t="t" r="r" b="b"/>
            <a:pathLst>
              <a:path w="977900" h="485140">
                <a:moveTo>
                  <a:pt x="0" y="121919"/>
                </a:moveTo>
                <a:lnTo>
                  <a:pt x="735330" y="121919"/>
                </a:lnTo>
                <a:lnTo>
                  <a:pt x="735330" y="0"/>
                </a:lnTo>
                <a:lnTo>
                  <a:pt x="977900" y="242569"/>
                </a:lnTo>
                <a:lnTo>
                  <a:pt x="735330" y="485139"/>
                </a:lnTo>
                <a:lnTo>
                  <a:pt x="735330" y="363219"/>
                </a:lnTo>
                <a:lnTo>
                  <a:pt x="0" y="363219"/>
                </a:lnTo>
                <a:lnTo>
                  <a:pt x="0" y="121919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04800" y="103886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282700" y="1524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676400" y="1017269"/>
            <a:ext cx="977900" cy="486409"/>
          </a:xfrm>
          <a:custGeom>
            <a:avLst/>
            <a:gdLst/>
            <a:ahLst/>
            <a:cxnLst/>
            <a:rect l="l" t="t" r="r" b="b"/>
            <a:pathLst>
              <a:path w="977900" h="486409">
                <a:moveTo>
                  <a:pt x="735330" y="0"/>
                </a:moveTo>
                <a:lnTo>
                  <a:pt x="735330" y="121919"/>
                </a:lnTo>
                <a:lnTo>
                  <a:pt x="0" y="121919"/>
                </a:lnTo>
                <a:lnTo>
                  <a:pt x="0" y="364489"/>
                </a:lnTo>
                <a:lnTo>
                  <a:pt x="735330" y="364489"/>
                </a:lnTo>
                <a:lnTo>
                  <a:pt x="735330" y="486409"/>
                </a:lnTo>
                <a:lnTo>
                  <a:pt x="977900" y="242569"/>
                </a:lnTo>
                <a:lnTo>
                  <a:pt x="735330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676400" y="1017269"/>
            <a:ext cx="977900" cy="486409"/>
          </a:xfrm>
          <a:custGeom>
            <a:avLst/>
            <a:gdLst/>
            <a:ahLst/>
            <a:cxnLst/>
            <a:rect l="l" t="t" r="r" b="b"/>
            <a:pathLst>
              <a:path w="977900" h="486409">
                <a:moveTo>
                  <a:pt x="0" y="121919"/>
                </a:moveTo>
                <a:lnTo>
                  <a:pt x="735330" y="121919"/>
                </a:lnTo>
                <a:lnTo>
                  <a:pt x="735330" y="0"/>
                </a:lnTo>
                <a:lnTo>
                  <a:pt x="977900" y="242569"/>
                </a:lnTo>
                <a:lnTo>
                  <a:pt x="735330" y="486409"/>
                </a:lnTo>
                <a:lnTo>
                  <a:pt x="735330" y="364489"/>
                </a:lnTo>
                <a:lnTo>
                  <a:pt x="0" y="364489"/>
                </a:lnTo>
                <a:lnTo>
                  <a:pt x="0" y="121919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676400" y="1017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654300" y="15036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276600" y="1017269"/>
            <a:ext cx="977900" cy="486409"/>
          </a:xfrm>
          <a:custGeom>
            <a:avLst/>
            <a:gdLst/>
            <a:ahLst/>
            <a:cxnLst/>
            <a:rect l="l" t="t" r="r" b="b"/>
            <a:pathLst>
              <a:path w="977900" h="486409">
                <a:moveTo>
                  <a:pt x="735329" y="0"/>
                </a:moveTo>
                <a:lnTo>
                  <a:pt x="735329" y="121919"/>
                </a:lnTo>
                <a:lnTo>
                  <a:pt x="0" y="121919"/>
                </a:lnTo>
                <a:lnTo>
                  <a:pt x="0" y="364489"/>
                </a:lnTo>
                <a:lnTo>
                  <a:pt x="735329" y="364489"/>
                </a:lnTo>
                <a:lnTo>
                  <a:pt x="735329" y="486409"/>
                </a:lnTo>
                <a:lnTo>
                  <a:pt x="977900" y="242569"/>
                </a:lnTo>
                <a:lnTo>
                  <a:pt x="735329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276600" y="1017269"/>
            <a:ext cx="977900" cy="486409"/>
          </a:xfrm>
          <a:custGeom>
            <a:avLst/>
            <a:gdLst/>
            <a:ahLst/>
            <a:cxnLst/>
            <a:rect l="l" t="t" r="r" b="b"/>
            <a:pathLst>
              <a:path w="977900" h="486409">
                <a:moveTo>
                  <a:pt x="0" y="121919"/>
                </a:moveTo>
                <a:lnTo>
                  <a:pt x="735329" y="121919"/>
                </a:lnTo>
                <a:lnTo>
                  <a:pt x="735329" y="0"/>
                </a:lnTo>
                <a:lnTo>
                  <a:pt x="977900" y="242569"/>
                </a:lnTo>
                <a:lnTo>
                  <a:pt x="735329" y="486409"/>
                </a:lnTo>
                <a:lnTo>
                  <a:pt x="735329" y="364489"/>
                </a:lnTo>
                <a:lnTo>
                  <a:pt x="0" y="364489"/>
                </a:lnTo>
                <a:lnTo>
                  <a:pt x="0" y="121919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276600" y="10172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4254500" y="150368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800600" y="9906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735329" y="0"/>
                </a:moveTo>
                <a:lnTo>
                  <a:pt x="735329" y="120650"/>
                </a:lnTo>
                <a:lnTo>
                  <a:pt x="0" y="120650"/>
                </a:lnTo>
                <a:lnTo>
                  <a:pt x="0" y="363220"/>
                </a:lnTo>
                <a:lnTo>
                  <a:pt x="735329" y="363220"/>
                </a:lnTo>
                <a:lnTo>
                  <a:pt x="735329" y="483870"/>
                </a:lnTo>
                <a:lnTo>
                  <a:pt x="977900" y="242570"/>
                </a:lnTo>
                <a:lnTo>
                  <a:pt x="735329" y="0"/>
                </a:lnTo>
                <a:close/>
              </a:path>
            </a:pathLst>
          </a:custGeom>
          <a:solidFill>
            <a:srgbClr val="A4B4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00600" y="990600"/>
            <a:ext cx="977900" cy="483870"/>
          </a:xfrm>
          <a:custGeom>
            <a:avLst/>
            <a:gdLst/>
            <a:ahLst/>
            <a:cxnLst/>
            <a:rect l="l" t="t" r="r" b="b"/>
            <a:pathLst>
              <a:path w="977900" h="483869">
                <a:moveTo>
                  <a:pt x="0" y="120650"/>
                </a:moveTo>
                <a:lnTo>
                  <a:pt x="735329" y="120650"/>
                </a:lnTo>
                <a:lnTo>
                  <a:pt x="735329" y="0"/>
                </a:lnTo>
                <a:lnTo>
                  <a:pt x="977900" y="242570"/>
                </a:lnTo>
                <a:lnTo>
                  <a:pt x="735329" y="483870"/>
                </a:lnTo>
                <a:lnTo>
                  <a:pt x="735329" y="363220"/>
                </a:lnTo>
                <a:lnTo>
                  <a:pt x="0" y="363220"/>
                </a:lnTo>
                <a:lnTo>
                  <a:pt x="0" y="120650"/>
                </a:lnTo>
                <a:close/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00600" y="9906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5778500" y="14744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8097">
            <a:solidFill>
              <a:srgbClr val="77836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8431530" y="1620519"/>
            <a:ext cx="590550" cy="26797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40" y="2540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819150" y="0"/>
                </a:moveTo>
                <a:lnTo>
                  <a:pt x="0" y="0"/>
                </a:lnTo>
                <a:lnTo>
                  <a:pt x="0" y="819149"/>
                </a:lnTo>
                <a:lnTo>
                  <a:pt x="40640" y="819149"/>
                </a:lnTo>
                <a:lnTo>
                  <a:pt x="82550" y="815339"/>
                </a:lnTo>
                <a:lnTo>
                  <a:pt x="123190" y="810259"/>
                </a:lnTo>
                <a:lnTo>
                  <a:pt x="165100" y="802639"/>
                </a:lnTo>
                <a:lnTo>
                  <a:pt x="205740" y="793749"/>
                </a:lnTo>
                <a:lnTo>
                  <a:pt x="245110" y="782319"/>
                </a:lnTo>
                <a:lnTo>
                  <a:pt x="284480" y="768349"/>
                </a:lnTo>
                <a:lnTo>
                  <a:pt x="322580" y="753109"/>
                </a:lnTo>
                <a:lnTo>
                  <a:pt x="360680" y="736599"/>
                </a:lnTo>
                <a:lnTo>
                  <a:pt x="397510" y="717549"/>
                </a:lnTo>
                <a:lnTo>
                  <a:pt x="433069" y="695959"/>
                </a:lnTo>
                <a:lnTo>
                  <a:pt x="467359" y="673099"/>
                </a:lnTo>
                <a:lnTo>
                  <a:pt x="501650" y="648969"/>
                </a:lnTo>
                <a:lnTo>
                  <a:pt x="533400" y="622299"/>
                </a:lnTo>
                <a:lnTo>
                  <a:pt x="563880" y="594359"/>
                </a:lnTo>
                <a:lnTo>
                  <a:pt x="594360" y="565149"/>
                </a:lnTo>
                <a:lnTo>
                  <a:pt x="622300" y="534669"/>
                </a:lnTo>
                <a:lnTo>
                  <a:pt x="673100" y="468629"/>
                </a:lnTo>
                <a:lnTo>
                  <a:pt x="695960" y="434339"/>
                </a:lnTo>
                <a:lnTo>
                  <a:pt x="716280" y="397509"/>
                </a:lnTo>
                <a:lnTo>
                  <a:pt x="735330" y="361949"/>
                </a:lnTo>
                <a:lnTo>
                  <a:pt x="753110" y="323850"/>
                </a:lnTo>
                <a:lnTo>
                  <a:pt x="768350" y="284479"/>
                </a:lnTo>
                <a:lnTo>
                  <a:pt x="782319" y="246379"/>
                </a:lnTo>
                <a:lnTo>
                  <a:pt x="793750" y="205739"/>
                </a:lnTo>
                <a:lnTo>
                  <a:pt x="802640" y="165100"/>
                </a:lnTo>
                <a:lnTo>
                  <a:pt x="810260" y="124459"/>
                </a:lnTo>
                <a:lnTo>
                  <a:pt x="815340" y="82550"/>
                </a:lnTo>
                <a:lnTo>
                  <a:pt x="819150" y="41909"/>
                </a:lnTo>
                <a:lnTo>
                  <a:pt x="819150" y="0"/>
                </a:lnTo>
                <a:close/>
              </a:path>
            </a:pathLst>
          </a:custGeom>
          <a:solidFill>
            <a:srgbClr val="FDF9F3">
              <a:alpha val="32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540" y="2540"/>
            <a:ext cx="819150" cy="819150"/>
          </a:xfrm>
          <a:custGeom>
            <a:avLst/>
            <a:gdLst/>
            <a:ahLst/>
            <a:cxnLst/>
            <a:rect l="l" t="t" r="r" b="b"/>
            <a:pathLst>
              <a:path w="819150" h="819150">
                <a:moveTo>
                  <a:pt x="819150" y="0"/>
                </a:moveTo>
                <a:lnTo>
                  <a:pt x="819150" y="41909"/>
                </a:lnTo>
                <a:lnTo>
                  <a:pt x="815340" y="82550"/>
                </a:lnTo>
                <a:lnTo>
                  <a:pt x="810260" y="124459"/>
                </a:lnTo>
                <a:lnTo>
                  <a:pt x="802640" y="165100"/>
                </a:lnTo>
                <a:lnTo>
                  <a:pt x="793750" y="205739"/>
                </a:lnTo>
                <a:lnTo>
                  <a:pt x="782319" y="246379"/>
                </a:lnTo>
                <a:lnTo>
                  <a:pt x="768350" y="284479"/>
                </a:lnTo>
                <a:lnTo>
                  <a:pt x="753110" y="323850"/>
                </a:lnTo>
                <a:lnTo>
                  <a:pt x="735330" y="361949"/>
                </a:lnTo>
                <a:lnTo>
                  <a:pt x="716280" y="397509"/>
                </a:lnTo>
                <a:lnTo>
                  <a:pt x="695960" y="434339"/>
                </a:lnTo>
                <a:lnTo>
                  <a:pt x="673100" y="468629"/>
                </a:lnTo>
                <a:lnTo>
                  <a:pt x="647700" y="501649"/>
                </a:lnTo>
                <a:lnTo>
                  <a:pt x="622300" y="534669"/>
                </a:lnTo>
                <a:lnTo>
                  <a:pt x="594360" y="565149"/>
                </a:lnTo>
                <a:lnTo>
                  <a:pt x="563880" y="594359"/>
                </a:lnTo>
                <a:lnTo>
                  <a:pt x="533400" y="622299"/>
                </a:lnTo>
                <a:lnTo>
                  <a:pt x="501650" y="648969"/>
                </a:lnTo>
                <a:lnTo>
                  <a:pt x="467359" y="673099"/>
                </a:lnTo>
                <a:lnTo>
                  <a:pt x="433069" y="695959"/>
                </a:lnTo>
                <a:lnTo>
                  <a:pt x="397510" y="717549"/>
                </a:lnTo>
                <a:lnTo>
                  <a:pt x="360680" y="736599"/>
                </a:lnTo>
                <a:lnTo>
                  <a:pt x="322580" y="753109"/>
                </a:lnTo>
                <a:lnTo>
                  <a:pt x="284480" y="768349"/>
                </a:lnTo>
                <a:lnTo>
                  <a:pt x="245110" y="782319"/>
                </a:lnTo>
                <a:lnTo>
                  <a:pt x="205740" y="793749"/>
                </a:lnTo>
                <a:lnTo>
                  <a:pt x="165100" y="802639"/>
                </a:lnTo>
                <a:lnTo>
                  <a:pt x="123190" y="810259"/>
                </a:lnTo>
                <a:lnTo>
                  <a:pt x="82550" y="815339"/>
                </a:lnTo>
                <a:lnTo>
                  <a:pt x="40640" y="819149"/>
                </a:lnTo>
                <a:lnTo>
                  <a:pt x="0" y="819149"/>
                </a:lnTo>
                <a:lnTo>
                  <a:pt x="0" y="0"/>
                </a:lnTo>
                <a:lnTo>
                  <a:pt x="819150" y="0"/>
                </a:lnTo>
                <a:close/>
              </a:path>
            </a:pathLst>
          </a:custGeom>
          <a:ln w="3234">
            <a:solidFill>
              <a:srgbClr val="D1C29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40029" y="33019"/>
            <a:ext cx="1703070" cy="1703070"/>
          </a:xfrm>
          <a:custGeom>
            <a:avLst/>
            <a:gdLst/>
            <a:ahLst/>
            <a:cxnLst/>
            <a:rect l="l" t="t" r="r" b="b"/>
            <a:pathLst>
              <a:path w="1703070" h="1703070">
                <a:moveTo>
                  <a:pt x="852169" y="0"/>
                </a:moveTo>
                <a:lnTo>
                  <a:pt x="901675" y="1307"/>
                </a:lnTo>
                <a:lnTo>
                  <a:pt x="950304" y="5189"/>
                </a:lnTo>
                <a:lnTo>
                  <a:pt x="997991" y="11580"/>
                </a:lnTo>
                <a:lnTo>
                  <a:pt x="1044676" y="20419"/>
                </a:lnTo>
                <a:lnTo>
                  <a:pt x="1090295" y="31643"/>
                </a:lnTo>
                <a:lnTo>
                  <a:pt x="1134787" y="45187"/>
                </a:lnTo>
                <a:lnTo>
                  <a:pt x="1178088" y="60989"/>
                </a:lnTo>
                <a:lnTo>
                  <a:pt x="1220136" y="78987"/>
                </a:lnTo>
                <a:lnTo>
                  <a:pt x="1260869" y="99116"/>
                </a:lnTo>
                <a:lnTo>
                  <a:pt x="1300223" y="121313"/>
                </a:lnTo>
                <a:lnTo>
                  <a:pt x="1338138" y="145516"/>
                </a:lnTo>
                <a:lnTo>
                  <a:pt x="1374550" y="171662"/>
                </a:lnTo>
                <a:lnTo>
                  <a:pt x="1409396" y="199687"/>
                </a:lnTo>
                <a:lnTo>
                  <a:pt x="1442615" y="229528"/>
                </a:lnTo>
                <a:lnTo>
                  <a:pt x="1474144" y="261122"/>
                </a:lnTo>
                <a:lnTo>
                  <a:pt x="1503919" y="294406"/>
                </a:lnTo>
                <a:lnTo>
                  <a:pt x="1531880" y="329317"/>
                </a:lnTo>
                <a:lnTo>
                  <a:pt x="1557962" y="365791"/>
                </a:lnTo>
                <a:lnTo>
                  <a:pt x="1582105" y="403767"/>
                </a:lnTo>
                <a:lnTo>
                  <a:pt x="1604244" y="443179"/>
                </a:lnTo>
                <a:lnTo>
                  <a:pt x="1624319" y="483967"/>
                </a:lnTo>
                <a:lnTo>
                  <a:pt x="1642266" y="526065"/>
                </a:lnTo>
                <a:lnTo>
                  <a:pt x="1658022" y="569412"/>
                </a:lnTo>
                <a:lnTo>
                  <a:pt x="1671526" y="613944"/>
                </a:lnTo>
                <a:lnTo>
                  <a:pt x="1682715" y="659597"/>
                </a:lnTo>
                <a:lnTo>
                  <a:pt x="1691527" y="706310"/>
                </a:lnTo>
                <a:lnTo>
                  <a:pt x="1697898" y="754018"/>
                </a:lnTo>
                <a:lnTo>
                  <a:pt x="1701766" y="802659"/>
                </a:lnTo>
                <a:lnTo>
                  <a:pt x="1703070" y="852169"/>
                </a:lnTo>
                <a:lnTo>
                  <a:pt x="1701766" y="901675"/>
                </a:lnTo>
                <a:lnTo>
                  <a:pt x="1697898" y="950304"/>
                </a:lnTo>
                <a:lnTo>
                  <a:pt x="1691527" y="997991"/>
                </a:lnTo>
                <a:lnTo>
                  <a:pt x="1682715" y="1044676"/>
                </a:lnTo>
                <a:lnTo>
                  <a:pt x="1671526" y="1090295"/>
                </a:lnTo>
                <a:lnTo>
                  <a:pt x="1658022" y="1134787"/>
                </a:lnTo>
                <a:lnTo>
                  <a:pt x="1642266" y="1178088"/>
                </a:lnTo>
                <a:lnTo>
                  <a:pt x="1624319" y="1220136"/>
                </a:lnTo>
                <a:lnTo>
                  <a:pt x="1604244" y="1260869"/>
                </a:lnTo>
                <a:lnTo>
                  <a:pt x="1582105" y="1300223"/>
                </a:lnTo>
                <a:lnTo>
                  <a:pt x="1557962" y="1338138"/>
                </a:lnTo>
                <a:lnTo>
                  <a:pt x="1531880" y="1374550"/>
                </a:lnTo>
                <a:lnTo>
                  <a:pt x="1503919" y="1409396"/>
                </a:lnTo>
                <a:lnTo>
                  <a:pt x="1474144" y="1442615"/>
                </a:lnTo>
                <a:lnTo>
                  <a:pt x="1442615" y="1474144"/>
                </a:lnTo>
                <a:lnTo>
                  <a:pt x="1409396" y="1503919"/>
                </a:lnTo>
                <a:lnTo>
                  <a:pt x="1374550" y="1531880"/>
                </a:lnTo>
                <a:lnTo>
                  <a:pt x="1338138" y="1557962"/>
                </a:lnTo>
                <a:lnTo>
                  <a:pt x="1300223" y="1582105"/>
                </a:lnTo>
                <a:lnTo>
                  <a:pt x="1260869" y="1604244"/>
                </a:lnTo>
                <a:lnTo>
                  <a:pt x="1220136" y="1624319"/>
                </a:lnTo>
                <a:lnTo>
                  <a:pt x="1178088" y="1642266"/>
                </a:lnTo>
                <a:lnTo>
                  <a:pt x="1134787" y="1658022"/>
                </a:lnTo>
                <a:lnTo>
                  <a:pt x="1090295" y="1671526"/>
                </a:lnTo>
                <a:lnTo>
                  <a:pt x="1044676" y="1682715"/>
                </a:lnTo>
                <a:lnTo>
                  <a:pt x="997991" y="1691527"/>
                </a:lnTo>
                <a:lnTo>
                  <a:pt x="950304" y="1697898"/>
                </a:lnTo>
                <a:lnTo>
                  <a:pt x="901675" y="1701766"/>
                </a:lnTo>
                <a:lnTo>
                  <a:pt x="852169" y="1703069"/>
                </a:lnTo>
                <a:lnTo>
                  <a:pt x="802659" y="1701766"/>
                </a:lnTo>
                <a:lnTo>
                  <a:pt x="754018" y="1697898"/>
                </a:lnTo>
                <a:lnTo>
                  <a:pt x="706310" y="1691527"/>
                </a:lnTo>
                <a:lnTo>
                  <a:pt x="659597" y="1682715"/>
                </a:lnTo>
                <a:lnTo>
                  <a:pt x="613944" y="1671526"/>
                </a:lnTo>
                <a:lnTo>
                  <a:pt x="569412" y="1658022"/>
                </a:lnTo>
                <a:lnTo>
                  <a:pt x="526065" y="1642266"/>
                </a:lnTo>
                <a:lnTo>
                  <a:pt x="483967" y="1624319"/>
                </a:lnTo>
                <a:lnTo>
                  <a:pt x="443179" y="1604244"/>
                </a:lnTo>
                <a:lnTo>
                  <a:pt x="403767" y="1582105"/>
                </a:lnTo>
                <a:lnTo>
                  <a:pt x="365791" y="1557962"/>
                </a:lnTo>
                <a:lnTo>
                  <a:pt x="329317" y="1531880"/>
                </a:lnTo>
                <a:lnTo>
                  <a:pt x="294406" y="1503919"/>
                </a:lnTo>
                <a:lnTo>
                  <a:pt x="261122" y="1474144"/>
                </a:lnTo>
                <a:lnTo>
                  <a:pt x="229528" y="1442615"/>
                </a:lnTo>
                <a:lnTo>
                  <a:pt x="199687" y="1409396"/>
                </a:lnTo>
                <a:lnTo>
                  <a:pt x="171662" y="1374550"/>
                </a:lnTo>
                <a:lnTo>
                  <a:pt x="145516" y="1338138"/>
                </a:lnTo>
                <a:lnTo>
                  <a:pt x="121313" y="1300223"/>
                </a:lnTo>
                <a:lnTo>
                  <a:pt x="99116" y="1260869"/>
                </a:lnTo>
                <a:lnTo>
                  <a:pt x="78987" y="1220136"/>
                </a:lnTo>
                <a:lnTo>
                  <a:pt x="60989" y="1178088"/>
                </a:lnTo>
                <a:lnTo>
                  <a:pt x="45187" y="1134787"/>
                </a:lnTo>
                <a:lnTo>
                  <a:pt x="31643" y="1090295"/>
                </a:lnTo>
                <a:lnTo>
                  <a:pt x="20419" y="1044676"/>
                </a:lnTo>
                <a:lnTo>
                  <a:pt x="11580" y="997991"/>
                </a:lnTo>
                <a:lnTo>
                  <a:pt x="5189" y="950304"/>
                </a:lnTo>
                <a:lnTo>
                  <a:pt x="1307" y="901675"/>
                </a:lnTo>
                <a:lnTo>
                  <a:pt x="0" y="852169"/>
                </a:lnTo>
                <a:lnTo>
                  <a:pt x="1307" y="802659"/>
                </a:lnTo>
                <a:lnTo>
                  <a:pt x="5189" y="754018"/>
                </a:lnTo>
                <a:lnTo>
                  <a:pt x="11580" y="706310"/>
                </a:lnTo>
                <a:lnTo>
                  <a:pt x="20419" y="659597"/>
                </a:lnTo>
                <a:lnTo>
                  <a:pt x="31643" y="613944"/>
                </a:lnTo>
                <a:lnTo>
                  <a:pt x="45187" y="569412"/>
                </a:lnTo>
                <a:lnTo>
                  <a:pt x="60989" y="526065"/>
                </a:lnTo>
                <a:lnTo>
                  <a:pt x="78987" y="483967"/>
                </a:lnTo>
                <a:lnTo>
                  <a:pt x="99116" y="443179"/>
                </a:lnTo>
                <a:lnTo>
                  <a:pt x="121313" y="403767"/>
                </a:lnTo>
                <a:lnTo>
                  <a:pt x="145516" y="365791"/>
                </a:lnTo>
                <a:lnTo>
                  <a:pt x="171662" y="329317"/>
                </a:lnTo>
                <a:lnTo>
                  <a:pt x="199687" y="294406"/>
                </a:lnTo>
                <a:lnTo>
                  <a:pt x="229528" y="261122"/>
                </a:lnTo>
                <a:lnTo>
                  <a:pt x="261122" y="229528"/>
                </a:lnTo>
                <a:lnTo>
                  <a:pt x="294406" y="199687"/>
                </a:lnTo>
                <a:lnTo>
                  <a:pt x="329317" y="171662"/>
                </a:lnTo>
                <a:lnTo>
                  <a:pt x="365791" y="145516"/>
                </a:lnTo>
                <a:lnTo>
                  <a:pt x="403767" y="121313"/>
                </a:lnTo>
                <a:lnTo>
                  <a:pt x="443179" y="99116"/>
                </a:lnTo>
                <a:lnTo>
                  <a:pt x="483967" y="78987"/>
                </a:lnTo>
                <a:lnTo>
                  <a:pt x="526065" y="60989"/>
                </a:lnTo>
                <a:lnTo>
                  <a:pt x="569412" y="45187"/>
                </a:lnTo>
                <a:lnTo>
                  <a:pt x="613944" y="31643"/>
                </a:lnTo>
                <a:lnTo>
                  <a:pt x="659597" y="20419"/>
                </a:lnTo>
                <a:lnTo>
                  <a:pt x="706310" y="11580"/>
                </a:lnTo>
                <a:lnTo>
                  <a:pt x="754018" y="5189"/>
                </a:lnTo>
                <a:lnTo>
                  <a:pt x="802659" y="1307"/>
                </a:lnTo>
                <a:lnTo>
                  <a:pt x="852169" y="0"/>
                </a:lnTo>
                <a:close/>
              </a:path>
            </a:pathLst>
          </a:custGeom>
          <a:ln w="27315">
            <a:solidFill>
              <a:srgbClr val="AEA4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40029" y="330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315">
            <a:solidFill>
              <a:srgbClr val="AEA48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639" y="20320"/>
            <a:ext cx="1704339" cy="1704339"/>
          </a:xfrm>
          <a:custGeom>
            <a:avLst/>
            <a:gdLst/>
            <a:ahLst/>
            <a:cxnLst/>
            <a:rect l="l" t="t" r="r" b="b"/>
            <a:pathLst>
              <a:path w="1704339" h="1704339">
                <a:moveTo>
                  <a:pt x="852169" y="0"/>
                </a:moveTo>
                <a:lnTo>
                  <a:pt x="901680" y="1307"/>
                </a:lnTo>
                <a:lnTo>
                  <a:pt x="950321" y="5189"/>
                </a:lnTo>
                <a:lnTo>
                  <a:pt x="998029" y="11580"/>
                </a:lnTo>
                <a:lnTo>
                  <a:pt x="1044742" y="20419"/>
                </a:lnTo>
                <a:lnTo>
                  <a:pt x="1090395" y="31643"/>
                </a:lnTo>
                <a:lnTo>
                  <a:pt x="1134927" y="45187"/>
                </a:lnTo>
                <a:lnTo>
                  <a:pt x="1178274" y="60989"/>
                </a:lnTo>
                <a:lnTo>
                  <a:pt x="1220372" y="78987"/>
                </a:lnTo>
                <a:lnTo>
                  <a:pt x="1261160" y="99116"/>
                </a:lnTo>
                <a:lnTo>
                  <a:pt x="1300572" y="121313"/>
                </a:lnTo>
                <a:lnTo>
                  <a:pt x="1338548" y="145516"/>
                </a:lnTo>
                <a:lnTo>
                  <a:pt x="1375022" y="171662"/>
                </a:lnTo>
                <a:lnTo>
                  <a:pt x="1409933" y="199687"/>
                </a:lnTo>
                <a:lnTo>
                  <a:pt x="1443217" y="229528"/>
                </a:lnTo>
                <a:lnTo>
                  <a:pt x="1474811" y="261122"/>
                </a:lnTo>
                <a:lnTo>
                  <a:pt x="1504652" y="294406"/>
                </a:lnTo>
                <a:lnTo>
                  <a:pt x="1532677" y="329317"/>
                </a:lnTo>
                <a:lnTo>
                  <a:pt x="1558823" y="365791"/>
                </a:lnTo>
                <a:lnTo>
                  <a:pt x="1583026" y="403767"/>
                </a:lnTo>
                <a:lnTo>
                  <a:pt x="1605223" y="443179"/>
                </a:lnTo>
                <a:lnTo>
                  <a:pt x="1625352" y="483967"/>
                </a:lnTo>
                <a:lnTo>
                  <a:pt x="1643350" y="526065"/>
                </a:lnTo>
                <a:lnTo>
                  <a:pt x="1659152" y="569412"/>
                </a:lnTo>
                <a:lnTo>
                  <a:pt x="1672696" y="613944"/>
                </a:lnTo>
                <a:lnTo>
                  <a:pt x="1683920" y="659597"/>
                </a:lnTo>
                <a:lnTo>
                  <a:pt x="1692759" y="706310"/>
                </a:lnTo>
                <a:lnTo>
                  <a:pt x="1699150" y="754018"/>
                </a:lnTo>
                <a:lnTo>
                  <a:pt x="1703032" y="802659"/>
                </a:lnTo>
                <a:lnTo>
                  <a:pt x="1704340" y="852169"/>
                </a:lnTo>
                <a:lnTo>
                  <a:pt x="1703032" y="901680"/>
                </a:lnTo>
                <a:lnTo>
                  <a:pt x="1699150" y="950321"/>
                </a:lnTo>
                <a:lnTo>
                  <a:pt x="1692759" y="998029"/>
                </a:lnTo>
                <a:lnTo>
                  <a:pt x="1683920" y="1044742"/>
                </a:lnTo>
                <a:lnTo>
                  <a:pt x="1672696" y="1090395"/>
                </a:lnTo>
                <a:lnTo>
                  <a:pt x="1659152" y="1134927"/>
                </a:lnTo>
                <a:lnTo>
                  <a:pt x="1643350" y="1178274"/>
                </a:lnTo>
                <a:lnTo>
                  <a:pt x="1625352" y="1220372"/>
                </a:lnTo>
                <a:lnTo>
                  <a:pt x="1605223" y="1261160"/>
                </a:lnTo>
                <a:lnTo>
                  <a:pt x="1583026" y="1300572"/>
                </a:lnTo>
                <a:lnTo>
                  <a:pt x="1558823" y="1338548"/>
                </a:lnTo>
                <a:lnTo>
                  <a:pt x="1532677" y="1375022"/>
                </a:lnTo>
                <a:lnTo>
                  <a:pt x="1504652" y="1409933"/>
                </a:lnTo>
                <a:lnTo>
                  <a:pt x="1474811" y="1443217"/>
                </a:lnTo>
                <a:lnTo>
                  <a:pt x="1443217" y="1474811"/>
                </a:lnTo>
                <a:lnTo>
                  <a:pt x="1409933" y="1504652"/>
                </a:lnTo>
                <a:lnTo>
                  <a:pt x="1375022" y="1532677"/>
                </a:lnTo>
                <a:lnTo>
                  <a:pt x="1338548" y="1558823"/>
                </a:lnTo>
                <a:lnTo>
                  <a:pt x="1300572" y="1583026"/>
                </a:lnTo>
                <a:lnTo>
                  <a:pt x="1261160" y="1605223"/>
                </a:lnTo>
                <a:lnTo>
                  <a:pt x="1220372" y="1625352"/>
                </a:lnTo>
                <a:lnTo>
                  <a:pt x="1178274" y="1643350"/>
                </a:lnTo>
                <a:lnTo>
                  <a:pt x="1134927" y="1659152"/>
                </a:lnTo>
                <a:lnTo>
                  <a:pt x="1090395" y="1672696"/>
                </a:lnTo>
                <a:lnTo>
                  <a:pt x="1044742" y="1683920"/>
                </a:lnTo>
                <a:lnTo>
                  <a:pt x="998029" y="1692759"/>
                </a:lnTo>
                <a:lnTo>
                  <a:pt x="950321" y="1699150"/>
                </a:lnTo>
                <a:lnTo>
                  <a:pt x="901680" y="1703032"/>
                </a:lnTo>
                <a:lnTo>
                  <a:pt x="852169" y="1704339"/>
                </a:lnTo>
                <a:lnTo>
                  <a:pt x="802659" y="1703032"/>
                </a:lnTo>
                <a:lnTo>
                  <a:pt x="754018" y="1699150"/>
                </a:lnTo>
                <a:lnTo>
                  <a:pt x="706310" y="1692759"/>
                </a:lnTo>
                <a:lnTo>
                  <a:pt x="659597" y="1683920"/>
                </a:lnTo>
                <a:lnTo>
                  <a:pt x="613944" y="1672696"/>
                </a:lnTo>
                <a:lnTo>
                  <a:pt x="569412" y="1659152"/>
                </a:lnTo>
                <a:lnTo>
                  <a:pt x="526065" y="1643350"/>
                </a:lnTo>
                <a:lnTo>
                  <a:pt x="483967" y="1625352"/>
                </a:lnTo>
                <a:lnTo>
                  <a:pt x="443179" y="1605223"/>
                </a:lnTo>
                <a:lnTo>
                  <a:pt x="403767" y="1583026"/>
                </a:lnTo>
                <a:lnTo>
                  <a:pt x="365791" y="1558823"/>
                </a:lnTo>
                <a:lnTo>
                  <a:pt x="329317" y="1532677"/>
                </a:lnTo>
                <a:lnTo>
                  <a:pt x="294406" y="1504652"/>
                </a:lnTo>
                <a:lnTo>
                  <a:pt x="261122" y="1474811"/>
                </a:lnTo>
                <a:lnTo>
                  <a:pt x="229528" y="1443217"/>
                </a:lnTo>
                <a:lnTo>
                  <a:pt x="199687" y="1409933"/>
                </a:lnTo>
                <a:lnTo>
                  <a:pt x="171662" y="1375022"/>
                </a:lnTo>
                <a:lnTo>
                  <a:pt x="145516" y="1338548"/>
                </a:lnTo>
                <a:lnTo>
                  <a:pt x="121313" y="1300572"/>
                </a:lnTo>
                <a:lnTo>
                  <a:pt x="99116" y="1261160"/>
                </a:lnTo>
                <a:lnTo>
                  <a:pt x="78987" y="1220372"/>
                </a:lnTo>
                <a:lnTo>
                  <a:pt x="60989" y="1178274"/>
                </a:lnTo>
                <a:lnTo>
                  <a:pt x="45187" y="1134927"/>
                </a:lnTo>
                <a:lnTo>
                  <a:pt x="31643" y="1090395"/>
                </a:lnTo>
                <a:lnTo>
                  <a:pt x="20419" y="1044742"/>
                </a:lnTo>
                <a:lnTo>
                  <a:pt x="11580" y="998029"/>
                </a:lnTo>
                <a:lnTo>
                  <a:pt x="5189" y="950321"/>
                </a:lnTo>
                <a:lnTo>
                  <a:pt x="1307" y="901680"/>
                </a:lnTo>
                <a:lnTo>
                  <a:pt x="0" y="852169"/>
                </a:lnTo>
                <a:lnTo>
                  <a:pt x="1307" y="802659"/>
                </a:lnTo>
                <a:lnTo>
                  <a:pt x="5189" y="754018"/>
                </a:lnTo>
                <a:lnTo>
                  <a:pt x="11580" y="706310"/>
                </a:lnTo>
                <a:lnTo>
                  <a:pt x="20419" y="659597"/>
                </a:lnTo>
                <a:lnTo>
                  <a:pt x="31643" y="613944"/>
                </a:lnTo>
                <a:lnTo>
                  <a:pt x="45187" y="569412"/>
                </a:lnTo>
                <a:lnTo>
                  <a:pt x="60989" y="526065"/>
                </a:lnTo>
                <a:lnTo>
                  <a:pt x="78987" y="483967"/>
                </a:lnTo>
                <a:lnTo>
                  <a:pt x="99116" y="443179"/>
                </a:lnTo>
                <a:lnTo>
                  <a:pt x="121313" y="403767"/>
                </a:lnTo>
                <a:lnTo>
                  <a:pt x="145516" y="365791"/>
                </a:lnTo>
                <a:lnTo>
                  <a:pt x="171662" y="329317"/>
                </a:lnTo>
                <a:lnTo>
                  <a:pt x="199687" y="294406"/>
                </a:lnTo>
                <a:lnTo>
                  <a:pt x="229528" y="261122"/>
                </a:lnTo>
                <a:lnTo>
                  <a:pt x="261122" y="229528"/>
                </a:lnTo>
                <a:lnTo>
                  <a:pt x="294406" y="199687"/>
                </a:lnTo>
                <a:lnTo>
                  <a:pt x="329317" y="171662"/>
                </a:lnTo>
                <a:lnTo>
                  <a:pt x="365791" y="145516"/>
                </a:lnTo>
                <a:lnTo>
                  <a:pt x="403767" y="121313"/>
                </a:lnTo>
                <a:lnTo>
                  <a:pt x="443179" y="99116"/>
                </a:lnTo>
                <a:lnTo>
                  <a:pt x="483967" y="78987"/>
                </a:lnTo>
                <a:lnTo>
                  <a:pt x="526065" y="60989"/>
                </a:lnTo>
                <a:lnTo>
                  <a:pt x="569412" y="45187"/>
                </a:lnTo>
                <a:lnTo>
                  <a:pt x="613944" y="31643"/>
                </a:lnTo>
                <a:lnTo>
                  <a:pt x="659597" y="20419"/>
                </a:lnTo>
                <a:lnTo>
                  <a:pt x="706310" y="11580"/>
                </a:lnTo>
                <a:lnTo>
                  <a:pt x="754018" y="5189"/>
                </a:lnTo>
                <a:lnTo>
                  <a:pt x="802659" y="1307"/>
                </a:lnTo>
                <a:lnTo>
                  <a:pt x="852169" y="0"/>
                </a:lnTo>
                <a:close/>
              </a:path>
            </a:pathLst>
          </a:custGeom>
          <a:ln w="27315">
            <a:solidFill>
              <a:srgbClr val="FFF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7639" y="2032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27315">
            <a:solidFill>
              <a:srgbClr val="FFF5D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65100" y="1036319"/>
            <a:ext cx="1169670" cy="116966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087119" y="0"/>
            <a:ext cx="8056880" cy="6858000"/>
          </a:xfrm>
          <a:custGeom>
            <a:avLst/>
            <a:gdLst/>
            <a:ahLst/>
            <a:cxnLst/>
            <a:rect l="l" t="t" r="r" b="b"/>
            <a:pathLst>
              <a:path w="8056880" h="6858000">
                <a:moveTo>
                  <a:pt x="0" y="6858000"/>
                </a:moveTo>
                <a:lnTo>
                  <a:pt x="8056880" y="6858000"/>
                </a:lnTo>
                <a:lnTo>
                  <a:pt x="8056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10" name="object 10"/>
          <p:cNvSpPr/>
          <p:nvPr/>
        </p:nvSpPr>
        <p:spPr>
          <a:xfrm>
            <a:off x="1012189" y="0"/>
            <a:ext cx="2540" cy="6858000"/>
          </a:xfrm>
          <a:custGeom>
            <a:avLst/>
            <a:gdLst/>
            <a:ahLst/>
            <a:cxnLst/>
            <a:rect l="l" t="t" r="r" b="b"/>
            <a:pathLst>
              <a:path w="2540" h="6858000">
                <a:moveTo>
                  <a:pt x="0" y="6858000"/>
                </a:moveTo>
                <a:lnTo>
                  <a:pt x="2540" y="6858000"/>
                </a:lnTo>
                <a:lnTo>
                  <a:pt x="254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95044" y="72389"/>
            <a:ext cx="0" cy="6785609"/>
          </a:xfrm>
          <a:custGeom>
            <a:avLst/>
            <a:gdLst/>
            <a:ahLst/>
            <a:cxnLst/>
            <a:rect l="l" t="t" r="r" b="b"/>
            <a:pathLst>
              <a:path h="6785609">
                <a:moveTo>
                  <a:pt x="0" y="0"/>
                </a:moveTo>
                <a:lnTo>
                  <a:pt x="0" y="6785609"/>
                </a:lnTo>
              </a:path>
            </a:pathLst>
          </a:custGeom>
          <a:ln w="39370">
            <a:solidFill>
              <a:srgbClr val="6F6A5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050925" y="0"/>
            <a:ext cx="0" cy="6858000"/>
          </a:xfrm>
          <a:custGeom>
            <a:avLst/>
            <a:gdLst/>
            <a:ahLst/>
            <a:cxnLst/>
            <a:rect l="l" t="t" r="r" b="b"/>
            <a:pathLst>
              <a:path h="6858000">
                <a:moveTo>
                  <a:pt x="0" y="0"/>
                </a:moveTo>
                <a:lnTo>
                  <a:pt x="0" y="6858000"/>
                </a:lnTo>
              </a:path>
            </a:pathLst>
          </a:custGeom>
          <a:ln w="7238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976880" y="505460"/>
            <a:ext cx="3917315" cy="6743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300" b="1" spc="-5" dirty="0">
                <a:latin typeface="Gill Sans MT"/>
                <a:cs typeface="Gill Sans MT"/>
              </a:rPr>
              <a:t>Co</a:t>
            </a:r>
            <a:r>
              <a:rPr sz="4300" b="1" spc="-15" dirty="0">
                <a:latin typeface="Gill Sans MT"/>
                <a:cs typeface="Gill Sans MT"/>
              </a:rPr>
              <a:t>m</a:t>
            </a:r>
            <a:r>
              <a:rPr sz="4300" b="1" dirty="0">
                <a:latin typeface="Gill Sans MT"/>
                <a:cs typeface="Gill Sans MT"/>
              </a:rPr>
              <a:t>pl</a:t>
            </a:r>
            <a:r>
              <a:rPr sz="4300" b="1" spc="-5" dirty="0">
                <a:latin typeface="Gill Sans MT"/>
                <a:cs typeface="Gill Sans MT"/>
              </a:rPr>
              <a:t>ement</a:t>
            </a:r>
            <a:endParaRPr sz="4300">
              <a:latin typeface="Gill Sans MT"/>
              <a:cs typeface="Gill Sans MT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83689" y="1480820"/>
            <a:ext cx="6367145" cy="2279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340" marR="56515" indent="-281940">
              <a:lnSpc>
                <a:spcPct val="100000"/>
              </a:lnSpc>
              <a:spcBef>
                <a:spcPts val="100"/>
              </a:spcBef>
            </a:pPr>
            <a:r>
              <a:rPr sz="3825" spc="637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3200" spc="425" dirty="0">
                <a:latin typeface="Gill Sans MT"/>
                <a:cs typeface="Gill Sans MT"/>
              </a:rPr>
              <a:t>The </a:t>
            </a:r>
            <a:r>
              <a:rPr sz="3200" spc="-5" dirty="0">
                <a:latin typeface="Gill Sans MT"/>
                <a:cs typeface="Gill Sans MT"/>
              </a:rPr>
              <a:t>contents of </a:t>
            </a:r>
            <a:r>
              <a:rPr sz="3200" dirty="0">
                <a:latin typeface="Gill Sans MT"/>
                <a:cs typeface="Gill Sans MT"/>
              </a:rPr>
              <a:t>accumulator can</a:t>
            </a:r>
            <a:r>
              <a:rPr sz="3200" spc="-459" dirty="0">
                <a:latin typeface="Gill Sans MT"/>
                <a:cs typeface="Gill Sans MT"/>
              </a:rPr>
              <a:t> </a:t>
            </a:r>
            <a:r>
              <a:rPr sz="3200" spc="-855" dirty="0">
                <a:latin typeface="Gill Sans MT"/>
                <a:cs typeface="Gill Sans MT"/>
              </a:rPr>
              <a:t>be  </a:t>
            </a:r>
            <a:r>
              <a:rPr sz="3200" dirty="0">
                <a:latin typeface="Gill Sans MT"/>
                <a:cs typeface="Gill Sans MT"/>
              </a:rPr>
              <a:t>complemented.</a:t>
            </a:r>
            <a:endParaRPr sz="3200">
              <a:latin typeface="Gill Sans MT"/>
              <a:cs typeface="Gill Sans MT"/>
            </a:endParaRPr>
          </a:p>
          <a:p>
            <a:pPr marL="307340" marR="17780" indent="-281940">
              <a:lnSpc>
                <a:spcPct val="100000"/>
              </a:lnSpc>
              <a:spcBef>
                <a:spcPts val="2390"/>
              </a:spcBef>
            </a:pPr>
            <a:r>
              <a:rPr sz="3825" spc="509" baseline="11000" dirty="0">
                <a:solidFill>
                  <a:srgbClr val="3790A6"/>
                </a:solidFill>
                <a:latin typeface="Symbol"/>
                <a:cs typeface="Symbol"/>
              </a:rPr>
              <a:t></a:t>
            </a:r>
            <a:r>
              <a:rPr sz="3200" spc="340" dirty="0">
                <a:latin typeface="Gill Sans MT"/>
                <a:cs typeface="Gill Sans MT"/>
              </a:rPr>
              <a:t>Each </a:t>
            </a:r>
            <a:r>
              <a:rPr sz="3200" dirty="0">
                <a:latin typeface="Gill Sans MT"/>
                <a:cs typeface="Gill Sans MT"/>
              </a:rPr>
              <a:t>0 is replaced by 1 and </a:t>
            </a:r>
            <a:r>
              <a:rPr sz="3200" spc="-5" dirty="0">
                <a:latin typeface="Gill Sans MT"/>
                <a:cs typeface="Gill Sans MT"/>
              </a:rPr>
              <a:t>each </a:t>
            </a:r>
            <a:r>
              <a:rPr sz="3200" dirty="0">
                <a:latin typeface="Gill Sans MT"/>
                <a:cs typeface="Gill Sans MT"/>
              </a:rPr>
              <a:t>1  </a:t>
            </a:r>
            <a:r>
              <a:rPr sz="3200" spc="-780" dirty="0">
                <a:latin typeface="Gill Sans MT"/>
                <a:cs typeface="Gill Sans MT"/>
              </a:rPr>
              <a:t>is </a:t>
            </a:r>
            <a:r>
              <a:rPr sz="3200" dirty="0">
                <a:latin typeface="Gill Sans MT"/>
                <a:cs typeface="Gill Sans MT"/>
              </a:rPr>
              <a:t>replaced by</a:t>
            </a:r>
            <a:r>
              <a:rPr sz="3200" spc="-5" dirty="0">
                <a:latin typeface="Gill Sans MT"/>
                <a:cs typeface="Gill Sans MT"/>
              </a:rPr>
              <a:t> </a:t>
            </a:r>
            <a:r>
              <a:rPr sz="3200" dirty="0">
                <a:latin typeface="Gill Sans MT"/>
                <a:cs typeface="Gill Sans MT"/>
              </a:rPr>
              <a:t>0.</a:t>
            </a:r>
            <a:endParaRPr sz="3200">
              <a:latin typeface="Gill Sans MT"/>
              <a:cs typeface="Gill Sans MT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571500" y="642619"/>
          <a:ext cx="8362950" cy="18161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86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62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57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66750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Opcode</a:t>
                      </a: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39878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Operand</a:t>
                      </a: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tc>
                  <a:txBody>
                    <a:bodyPr/>
                    <a:lstStyle/>
                    <a:p>
                      <a:pPr marL="114935"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b="1" spc="-5" dirty="0">
                          <a:solidFill>
                            <a:srgbClr val="FFFFFF"/>
                          </a:solidFill>
                          <a:latin typeface="Gill Sans MT"/>
                          <a:cs typeface="Gill Sans MT"/>
                        </a:rPr>
                        <a:t>Description</a:t>
                      </a:r>
                    </a:p>
                  </a:txBody>
                  <a:tcPr marL="0" marR="0" marT="24130" marB="0">
                    <a:solidFill>
                      <a:srgbClr val="FDB70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9350">
                <a:tc>
                  <a:txBody>
                    <a:bodyPr/>
                    <a:lstStyle/>
                    <a:p>
                      <a:pPr marL="8382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5" dirty="0">
                          <a:latin typeface="Gill Sans MT"/>
                          <a:cs typeface="Gill Sans MT"/>
                        </a:rPr>
                        <a:t>CMA</a:t>
                      </a:r>
                    </a:p>
                  </a:txBody>
                  <a:tcPr marL="0" marR="0" marT="2413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1651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5" dirty="0">
                          <a:latin typeface="Gill Sans MT"/>
                          <a:cs typeface="Gill Sans MT"/>
                        </a:rPr>
                        <a:t>None</a:t>
                      </a:r>
                    </a:p>
                  </a:txBody>
                  <a:tcPr marL="0" marR="0" marT="24130" marB="0">
                    <a:solidFill>
                      <a:srgbClr val="FFE5CC"/>
                    </a:solidFill>
                  </a:tcPr>
                </a:tc>
                <a:tc>
                  <a:txBody>
                    <a:bodyPr/>
                    <a:lstStyle/>
                    <a:p>
                      <a:pPr marL="200025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sz="2000" spc="-5" dirty="0">
                          <a:latin typeface="Gill Sans MT"/>
                          <a:cs typeface="Gill Sans MT"/>
                        </a:rPr>
                        <a:t>Complement</a:t>
                      </a:r>
                      <a:r>
                        <a:rPr sz="2000" spc="5" dirty="0">
                          <a:latin typeface="Gill Sans MT"/>
                          <a:cs typeface="Gill Sans MT"/>
                        </a:rPr>
                        <a:t> </a:t>
                      </a:r>
                      <a:r>
                        <a:rPr sz="2000" spc="-5" dirty="0">
                          <a:latin typeface="Gill Sans MT"/>
                          <a:cs typeface="Gill Sans MT"/>
                        </a:rPr>
                        <a:t>accumulator</a:t>
                      </a:r>
                    </a:p>
                  </a:txBody>
                  <a:tcPr marL="0" marR="0" marT="24130" marB="0">
                    <a:solidFill>
                      <a:srgbClr val="FFE5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object 3"/>
          <p:cNvSpPr txBox="1"/>
          <p:nvPr/>
        </p:nvSpPr>
        <p:spPr>
          <a:xfrm>
            <a:off x="509269" y="3017520"/>
            <a:ext cx="7901305" cy="1579880"/>
          </a:xfrm>
          <a:prstGeom prst="rect">
            <a:avLst/>
          </a:prstGeom>
        </p:spPr>
        <p:txBody>
          <a:bodyPr vert="horz" wrap="square" lIns="0" tIns="2413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900"/>
              </a:spcBef>
            </a:pPr>
            <a:r>
              <a:rPr sz="3600" spc="622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415" dirty="0">
                <a:latin typeface="Constantia"/>
                <a:cs typeface="Constantia"/>
              </a:rPr>
              <a:t>The </a:t>
            </a:r>
            <a:r>
              <a:rPr sz="2400" spc="-5" dirty="0">
                <a:latin typeface="Constantia"/>
                <a:cs typeface="Constantia"/>
              </a:rPr>
              <a:t>contents of the accumulator are</a:t>
            </a:r>
            <a:r>
              <a:rPr sz="2400" spc="-405" dirty="0">
                <a:latin typeface="Constantia"/>
                <a:cs typeface="Constantia"/>
              </a:rPr>
              <a:t> </a:t>
            </a:r>
            <a:r>
              <a:rPr sz="2400" spc="-105" dirty="0">
                <a:latin typeface="Constantia"/>
                <a:cs typeface="Constantia"/>
              </a:rPr>
              <a:t>complemented.</a:t>
            </a:r>
            <a:endParaRPr sz="2400">
              <a:latin typeface="Constantia"/>
              <a:cs typeface="Constantia"/>
            </a:endParaRPr>
          </a:p>
          <a:p>
            <a:pPr marL="38100">
              <a:lnSpc>
                <a:spcPct val="100000"/>
              </a:lnSpc>
              <a:spcBef>
                <a:spcPts val="1800"/>
              </a:spcBef>
            </a:pPr>
            <a:r>
              <a:rPr sz="3600" spc="825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spc="550" dirty="0">
                <a:latin typeface="Constantia"/>
                <a:cs typeface="Constantia"/>
              </a:rPr>
              <a:t>No</a:t>
            </a:r>
            <a:r>
              <a:rPr sz="2400" spc="-2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flags </a:t>
            </a:r>
            <a:r>
              <a:rPr sz="2400" dirty="0">
                <a:latin typeface="Constantia"/>
                <a:cs typeface="Constantia"/>
              </a:rPr>
              <a:t>are </a:t>
            </a:r>
            <a:r>
              <a:rPr sz="2400" spc="-5" dirty="0">
                <a:latin typeface="Constantia"/>
                <a:cs typeface="Constantia"/>
              </a:rPr>
              <a:t>affected.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3740" y="5715000"/>
            <a:ext cx="894080" cy="563880"/>
          </a:xfrm>
          <a:prstGeom prst="rect">
            <a:avLst/>
          </a:prstGeom>
          <a:solidFill>
            <a:srgbClr val="3790A6"/>
          </a:solidFill>
        </p:spPr>
        <p:txBody>
          <a:bodyPr vert="horz" wrap="square" lIns="0" tIns="1016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80"/>
              </a:spcBef>
            </a:pPr>
            <a:r>
              <a:rPr sz="3600" b="1" dirty="0">
                <a:latin typeface="Gill Sans MT"/>
                <a:cs typeface="Gill Sans MT"/>
              </a:rPr>
              <a:t>A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607819" y="5715000"/>
            <a:ext cx="892810" cy="662940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0" rIns="0" bIns="0" rtlCol="0">
            <a:spAutoFit/>
          </a:bodyPr>
          <a:lstStyle/>
          <a:p>
            <a:pPr marL="89535">
              <a:lnSpc>
                <a:spcPts val="5170"/>
              </a:lnSpc>
            </a:pPr>
            <a:r>
              <a:rPr sz="4000" b="1" dirty="0">
                <a:latin typeface="Times New Roman"/>
                <a:cs typeface="Times New Roman"/>
              </a:rPr>
              <a:t>00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29629" y="5571490"/>
            <a:ext cx="894080" cy="563880"/>
          </a:xfrm>
          <a:prstGeom prst="rect">
            <a:avLst/>
          </a:prstGeom>
          <a:solidFill>
            <a:srgbClr val="3790A6"/>
          </a:solidFill>
        </p:spPr>
        <p:txBody>
          <a:bodyPr vert="horz" wrap="square" lIns="0" tIns="1016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80"/>
              </a:spcBef>
            </a:pPr>
            <a:r>
              <a:rPr sz="3600" b="1" dirty="0">
                <a:latin typeface="Gill Sans MT"/>
                <a:cs typeface="Gill Sans MT"/>
              </a:rPr>
              <a:t>A</a:t>
            </a:r>
          </a:p>
        </p:txBody>
      </p:sp>
      <p:sp>
        <p:nvSpPr>
          <p:cNvPr id="7" name="object 7"/>
          <p:cNvSpPr/>
          <p:nvPr/>
        </p:nvSpPr>
        <p:spPr>
          <a:xfrm>
            <a:off x="6823709" y="5571490"/>
            <a:ext cx="891540" cy="1071880"/>
          </a:xfrm>
          <a:custGeom>
            <a:avLst/>
            <a:gdLst/>
            <a:ahLst/>
            <a:cxnLst/>
            <a:rect l="l" t="t" r="r" b="b"/>
            <a:pathLst>
              <a:path w="891540" h="1071879">
                <a:moveTo>
                  <a:pt x="0" y="0"/>
                </a:moveTo>
                <a:lnTo>
                  <a:pt x="891540" y="0"/>
                </a:lnTo>
                <a:lnTo>
                  <a:pt x="891540" y="1071880"/>
                </a:lnTo>
                <a:lnTo>
                  <a:pt x="0" y="1071880"/>
                </a:lnTo>
                <a:lnTo>
                  <a:pt x="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 sz="1600"/>
          </a:p>
        </p:txBody>
      </p:sp>
      <p:sp>
        <p:nvSpPr>
          <p:cNvPr id="8" name="object 8"/>
          <p:cNvSpPr txBox="1"/>
          <p:nvPr/>
        </p:nvSpPr>
        <p:spPr>
          <a:xfrm>
            <a:off x="6823709" y="5546090"/>
            <a:ext cx="891540" cy="628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00"/>
              </a:spcBef>
            </a:pPr>
            <a:r>
              <a:rPr sz="4000" b="1" dirty="0">
                <a:latin typeface="Times New Roman"/>
                <a:cs typeface="Times New Roman"/>
              </a:rPr>
              <a:t>FF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496569" y="4495800"/>
            <a:ext cx="3941445" cy="9036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207385" algn="l"/>
              </a:tabLst>
            </a:pPr>
            <a:r>
              <a:rPr sz="3600" spc="270" baseline="7000" dirty="0">
                <a:solidFill>
                  <a:srgbClr val="0ACFD8"/>
                </a:solidFill>
                <a:latin typeface="Symbol"/>
                <a:cs typeface="Symbol"/>
              </a:rPr>
              <a:t></a:t>
            </a:r>
            <a:r>
              <a:rPr sz="2400" b="1" spc="180" dirty="0">
                <a:latin typeface="Constantia"/>
                <a:cs typeface="Constantia"/>
              </a:rPr>
              <a:t>Example:</a:t>
            </a:r>
            <a:r>
              <a:rPr sz="2400" b="1" spc="45" dirty="0">
                <a:latin typeface="Constantia"/>
                <a:cs typeface="Constantia"/>
              </a:rPr>
              <a:t> </a:t>
            </a:r>
            <a:r>
              <a:rPr sz="2400" spc="-5" dirty="0">
                <a:latin typeface="Constantia"/>
                <a:cs typeface="Constantia"/>
              </a:rPr>
              <a:t>CMA.	A=A’</a:t>
            </a:r>
            <a:endParaRPr sz="2400">
              <a:latin typeface="Constantia"/>
              <a:cs typeface="Constantia"/>
            </a:endParaRPr>
          </a:p>
          <a:p>
            <a:pPr marL="528955">
              <a:lnSpc>
                <a:spcPct val="100000"/>
              </a:lnSpc>
              <a:spcBef>
                <a:spcPts val="2150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BEFORE</a:t>
            </a:r>
            <a:r>
              <a:rPr sz="1600" b="1" spc="-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EXECUTION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5787390" y="5105400"/>
            <a:ext cx="1768475" cy="5048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AFTER</a:t>
            </a:r>
            <a:r>
              <a:rPr sz="1600" b="1" spc="-7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Calibri"/>
                <a:cs typeface="Calibri"/>
              </a:rPr>
              <a:t>EXECUTION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4806</Words>
  <Application>Microsoft Office PowerPoint</Application>
  <PresentationFormat>On-screen Show (4:3)</PresentationFormat>
  <Paragraphs>1665</Paragraphs>
  <Slides>120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120</vt:i4>
      </vt:variant>
    </vt:vector>
  </HeadingPairs>
  <TitlesOfParts>
    <vt:vector size="128" baseType="lpstr">
      <vt:lpstr>Arial</vt:lpstr>
      <vt:lpstr>Calibri</vt:lpstr>
      <vt:lpstr>Constantia</vt:lpstr>
      <vt:lpstr>Gill Sans MT</vt:lpstr>
      <vt:lpstr>Symbol</vt:lpstr>
      <vt:lpstr>Times New Roman</vt:lpstr>
      <vt:lpstr>Verdana</vt:lpstr>
      <vt:lpstr>Office Theme</vt:lpstr>
      <vt:lpstr>INSTRUCTION SET OF  8085</vt:lpstr>
      <vt:lpstr>Instruction Set of 8085</vt:lpstr>
      <vt:lpstr>Classification of Instruction Set</vt:lpstr>
      <vt:lpstr>1.Data Transfer Instructions</vt:lpstr>
      <vt:lpstr>MOV-Copy from source to destination</vt:lpstr>
      <vt:lpstr>PowerPoint Presentation</vt:lpstr>
      <vt:lpstr>MVI-Move immediate 8-bit</vt:lpstr>
      <vt:lpstr>BEFORE EXECUTION</vt:lpstr>
      <vt:lpstr>LDA-Load accumulator</vt:lpstr>
      <vt:lpstr>PowerPoint Presentation</vt:lpstr>
      <vt:lpstr>LDAX-Load accumulator indirect</vt:lpstr>
      <vt:lpstr>AFTER EXECUTION</vt:lpstr>
      <vt:lpstr>LXI-Load register pair immediate</vt:lpstr>
      <vt:lpstr>PowerPoint Presentation</vt:lpstr>
      <vt:lpstr>LHLD-Load H and L registers direct</vt:lpstr>
      <vt:lpstr>PowerPoint Presentation</vt:lpstr>
      <vt:lpstr>Opcode Operand</vt:lpstr>
      <vt:lpstr>PowerPoint Presentation</vt:lpstr>
      <vt:lpstr>STAX-Store accumulator indirect</vt:lpstr>
      <vt:lpstr>PowerPoint Presentation</vt:lpstr>
      <vt:lpstr>SHLD-Store H and L registers direct</vt:lpstr>
      <vt:lpstr>PowerPoint Presentation</vt:lpstr>
      <vt:lpstr>XCHG-Exchange H and L with D and E</vt:lpstr>
      <vt:lpstr>BEFORE EXECUTION</vt:lpstr>
      <vt:lpstr>SPHL-Copy H and L registers to the  stack pointer</vt:lpstr>
      <vt:lpstr>BEFORE EXECUTION</vt:lpstr>
      <vt:lpstr>XTHL-Exchange H and L with top of  stack</vt:lpstr>
      <vt:lpstr>PowerPoint Presentation</vt:lpstr>
      <vt:lpstr>PowerPoint Presentation</vt:lpstr>
      <vt:lpstr>PUSH-Push register pair onto stack</vt:lpstr>
      <vt:lpstr>PUSH H</vt:lpstr>
      <vt:lpstr>POP- Pop stack to register pair</vt:lpstr>
      <vt:lpstr>POP H</vt:lpstr>
      <vt:lpstr>IN- Copy data to accumulator from a  port with 8-bit address</vt:lpstr>
      <vt:lpstr>A</vt:lpstr>
      <vt:lpstr>OUT- Copy data from accumulator to  a port with 8-bit address</vt:lpstr>
      <vt:lpstr>10</vt:lpstr>
      <vt:lpstr>2.Arithmetic Instructions</vt:lpstr>
      <vt:lpstr>Addition</vt:lpstr>
      <vt:lpstr>ADD</vt:lpstr>
      <vt:lpstr>PowerPoint Presentation</vt:lpstr>
      <vt:lpstr>ADC</vt:lpstr>
      <vt:lpstr>PowerPoint Presentation</vt:lpstr>
      <vt:lpstr>ADI</vt:lpstr>
      <vt:lpstr>PowerPoint Presentation</vt:lpstr>
      <vt:lpstr>ACI</vt:lpstr>
      <vt:lpstr>PowerPoint Presentation</vt:lpstr>
      <vt:lpstr>DAD</vt:lpstr>
      <vt:lpstr>BEFORE EXECUTION</vt:lpstr>
      <vt:lpstr>Subtraction</vt:lpstr>
      <vt:lpstr>SUB</vt:lpstr>
      <vt:lpstr>PowerPoint Presentation</vt:lpstr>
      <vt:lpstr>SBB</vt:lpstr>
      <vt:lpstr>PowerPoint Presentation</vt:lpstr>
      <vt:lpstr>SUI</vt:lpstr>
      <vt:lpstr>PowerPoint Presentation</vt:lpstr>
      <vt:lpstr>SBI</vt:lpstr>
      <vt:lpstr>PowerPoint Presentation</vt:lpstr>
      <vt:lpstr>Increment / Decrement</vt:lpstr>
      <vt:lpstr>INR</vt:lpstr>
      <vt:lpstr>PowerPoint Presentation</vt:lpstr>
      <vt:lpstr>INX</vt:lpstr>
      <vt:lpstr>PowerPoint Presentation</vt:lpstr>
      <vt:lpstr>DCR</vt:lpstr>
      <vt:lpstr>PowerPoint Presentation</vt:lpstr>
      <vt:lpstr>DCX</vt:lpstr>
      <vt:lpstr>BEFORE EXECUTION</vt:lpstr>
      <vt:lpstr>3.Logical Instructions</vt:lpstr>
      <vt:lpstr>AND, OR, XOR</vt:lpstr>
      <vt:lpstr>PowerPoint Presentation</vt:lpstr>
      <vt:lpstr>BEFORE EXECUTION</vt:lpstr>
      <vt:lpstr>PowerPoint Presentation</vt:lpstr>
      <vt:lpstr>BEFORE EXECUTION</vt:lpstr>
      <vt:lpstr>PowerPoint Presentation</vt:lpstr>
      <vt:lpstr>1010 1010=AAH 0001 0010=12H</vt:lpstr>
      <vt:lpstr>PowerPoint Presentation</vt:lpstr>
      <vt:lpstr>PowerPoint Presentation</vt:lpstr>
      <vt:lpstr>1011 0011=B3H 0000 1000=08H</vt:lpstr>
      <vt:lpstr>PowerPoint Presentation</vt:lpstr>
      <vt:lpstr>BEFORE EXECUTION</vt:lpstr>
      <vt:lpstr>BEFORE EXECUTION</vt:lpstr>
      <vt:lpstr>PowerPoint Presentation</vt:lpstr>
      <vt:lpstr>1011 0011=B3H 0011 1001=39H</vt:lpstr>
      <vt:lpstr>Compare</vt:lpstr>
      <vt:lpstr>PowerPoint Presentation</vt:lpstr>
      <vt:lpstr>PowerPoint Presentation</vt:lpstr>
      <vt:lpstr>PowerPoint Presentation</vt:lpstr>
      <vt:lpstr>PowerPoint Presentation</vt:lpstr>
      <vt:lpstr>Rotate</vt:lpstr>
      <vt:lpstr>PowerPoint Presentation</vt:lpstr>
      <vt:lpstr>PowerPoint Presentation</vt:lpstr>
      <vt:lpstr>PowerPoint Presentation</vt:lpstr>
      <vt:lpstr>BEFORE EXECUTION</vt:lpstr>
      <vt:lpstr>PowerPoint Presentation</vt:lpstr>
      <vt:lpstr>PowerPoint Presentation</vt:lpstr>
      <vt:lpstr>PowerPoint Presentation</vt:lpstr>
      <vt:lpstr>PowerPoint Presentation</vt:lpstr>
      <vt:lpstr>Complement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Jump Conditionally</vt:lpstr>
      <vt:lpstr>PowerPoint Presentation</vt:lpstr>
      <vt:lpstr>Call Conditionally</vt:lpstr>
      <vt:lpstr>PowerPoint Presentation</vt:lpstr>
      <vt:lpstr>Return Conditionally</vt:lpstr>
      <vt:lpstr>PowerPoint Presentation</vt:lpstr>
      <vt:lpstr>PowerPoint Presentation</vt:lpstr>
      <vt:lpstr>5. Control Instructions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RIM Instruction</vt:lpstr>
      <vt:lpstr>PowerPoint Presentation</vt:lpstr>
      <vt:lpstr>SIM Instruction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INSTRUCTION SET OF  8085</dc:title>
  <dc:creator>Mr. Ashwin R Patani</dc:creator>
  <cp:lastModifiedBy>Mr. Ashwin R Patani</cp:lastModifiedBy>
  <cp:revision>68</cp:revision>
  <dcterms:created xsi:type="dcterms:W3CDTF">2020-03-11T04:10:02Z</dcterms:created>
  <dcterms:modified xsi:type="dcterms:W3CDTF">2021-09-02T06:13:58Z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pdftk 1.44 - www.pdftk.com</vt:lpwstr>
  </property>
  <property fmtid="{D5CDD505-2E9C-101B-9397-08002B2CF9AE}" pid="3" name="KSOProductBuildVer">
    <vt:lpwstr>1033-11.1.0.9080</vt:lpwstr>
  </property>
</Properties>
</file>