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sldIdLst>
    <p:sldId id="258" r:id="rId9"/>
    <p:sldId id="260" r:id="rId10"/>
    <p:sldId id="261" r:id="rId11"/>
    <p:sldId id="29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74" r:id="rId26"/>
    <p:sldId id="275" r:id="rId27"/>
    <p:sldId id="276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BDC4-C706-470F-896D-0968052E2520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EC4-9F49-4610-B861-702A8F20271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416-9975-4C28-9AF9-3087F19102A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681C-8A62-47F8-B31A-08185F95F999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FE9D-CC0F-4E5F-93E3-3072A43ADC23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B679-F95D-431C-9767-C4A7C667C2E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BCD-26A7-4262-B8A2-EEBEDF99D73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36D-AD03-464F-9905-5483B58BB02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6C3-DCDA-4B39-BFAA-03E51E4D56E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0D0-9E2D-41CA-B716-67341B6C428D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7091-E642-480E-8CB1-193376749176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BDC4-C706-470F-896D-0968052E2520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EC4-9F49-4610-B861-702A8F20271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416-9975-4C28-9AF9-3087F19102A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681C-8A62-47F8-B31A-08185F95F999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FE9D-CC0F-4E5F-93E3-3072A43ADC23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B679-F95D-431C-9767-C4A7C667C2E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BCD-26A7-4262-B8A2-EEBEDF99D73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36D-AD03-464F-9905-5483B58BB02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6C3-DCDA-4B39-BFAA-03E51E4D56E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0D0-9E2D-41CA-B716-67341B6C428D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7091-E642-480E-8CB1-193376749176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BDC4-C706-470F-896D-0968052E2520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EC4-9F49-4610-B861-702A8F20271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416-9975-4C28-9AF9-3087F19102A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681C-8A62-47F8-B31A-08185F95F999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FE9D-CC0F-4E5F-93E3-3072A43ADC23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B679-F95D-431C-9767-C4A7C667C2E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BCD-26A7-4262-B8A2-EEBEDF99D73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36D-AD03-464F-9905-5483B58BB02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6C3-DCDA-4B39-BFAA-03E51E4D56E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0D0-9E2D-41CA-B716-67341B6C428D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7091-E642-480E-8CB1-193376749176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BDC4-C706-470F-896D-0968052E2520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EC4-9F49-4610-B861-702A8F20271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416-9975-4C28-9AF9-3087F19102A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681C-8A62-47F8-B31A-08185F95F999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FE9D-CC0F-4E5F-93E3-3072A43ADC23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B679-F95D-431C-9767-C4A7C667C2E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BCD-26A7-4262-B8A2-EEBEDF99D73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36D-AD03-464F-9905-5483B58BB02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6C3-DCDA-4B39-BFAA-03E51E4D56E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0D0-9E2D-41CA-B716-67341B6C428D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7091-E642-480E-8CB1-193376749176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BDC4-C706-470F-896D-0968052E2520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EC4-9F49-4610-B861-702A8F20271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416-9975-4C28-9AF9-3087F19102A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681C-8A62-47F8-B31A-08185F95F999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FE9D-CC0F-4E5F-93E3-3072A43ADC23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B679-F95D-431C-9767-C4A7C667C2E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BCD-26A7-4262-B8A2-EEBEDF99D73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36D-AD03-464F-9905-5483B58BB02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6C3-DCDA-4B39-BFAA-03E51E4D56E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0D0-9E2D-41CA-B716-67341B6C428D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7091-E642-480E-8CB1-193376749176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BDC4-C706-470F-896D-0968052E2520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9EC4-9F49-4610-B861-702A8F20271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416-9975-4C28-9AF9-3087F19102A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681C-8A62-47F8-B31A-08185F95F999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FE9D-CC0F-4E5F-93E3-3072A43ADC23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B679-F95D-431C-9767-C4A7C667C2E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5BCD-26A7-4262-B8A2-EEBEDF99D73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236D-AD03-464F-9905-5483B58BB02B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D6C3-DCDA-4B39-BFAA-03E51E4D56E1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0D0-9E2D-41CA-B716-67341B6C428D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7091-E642-480E-8CB1-193376749176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E60C531-AC1C-46F5-AA8F-4F98D6A83CFE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8707B98-5B2D-4DDA-B269-D7461AAF36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785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305B-4920-4E9B-8B71-3C89CAB1AF7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305B-4920-4E9B-8B71-3C89CAB1AF7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305B-4920-4E9B-8B71-3C89CAB1AF7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305B-4920-4E9B-8B71-3C89CAB1AF7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305B-4920-4E9B-8B71-3C89CAB1AF7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A305B-4920-4E9B-8B71-3C89CAB1AF78}" type="slidenum">
              <a:rPr lang="en-US">
                <a:solidFill>
                  <a:srgbClr val="FFFF00"/>
                </a:solidFill>
              </a:rPr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6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3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3.jpeg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0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0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0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Dynamics, </a:t>
            </a:r>
            <a:r>
              <a:rPr lang="" altLang="en-US" dirty="0" smtClean="0"/>
              <a:t>UNIT 2</a:t>
            </a:r>
            <a:endParaRPr lang="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Derivatives, derivatives…</a:t>
            </a:r>
            <a:endParaRPr lang="en-US" sz="36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1747" name="Picture 3" descr="C:\Documents and Settings\achterb\My Documents\AIGDpres\Eulva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0" y="1722620"/>
            <a:ext cx="5334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52400" y="1828800"/>
            <a:ext cx="251383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002060"/>
                </a:solidFill>
                <a:latin typeface="Comic Sans MS" pitchFamily="66" charset="0"/>
              </a:rPr>
              <a:t>Eulerian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 change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Comic Sans MS" pitchFamily="66" charset="0"/>
              </a:rPr>
              <a:t>fixed position</a:t>
            </a:r>
            <a:endParaRPr lang="en-US" sz="24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Derivatives, derivatives…</a:t>
            </a:r>
            <a:endParaRPr lang="en-US" sz="36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2771" name="Picture 1027" descr="C:\Documents and Settings\achterb\My Documents\AIGDpres\Eulva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0" y="1720850"/>
            <a:ext cx="5334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28" descr="C:\Documents and Settings\achterb\My Documents\AIGDpres\Lagr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609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29" descr="C:\Documents and Settings\achterb\My Documents\AIGDpres\sh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57800"/>
            <a:ext cx="21336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152400" y="1828800"/>
            <a:ext cx="251383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002060"/>
                </a:solidFill>
                <a:latin typeface="Comic Sans MS" pitchFamily="66" charset="0"/>
              </a:rPr>
              <a:t>Eulerian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 change:</a:t>
            </a:r>
            <a:endParaRPr lang="en-US" sz="2400" i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evaluated at a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fixed </a:t>
            </a:r>
            <a:r>
              <a:rPr lang="en-US" sz="2400" u="sng" dirty="0">
                <a:solidFill>
                  <a:srgbClr val="002060"/>
                </a:solidFill>
                <a:latin typeface="Comic Sans MS" pitchFamily="66" charset="0"/>
              </a:rPr>
              <a:t>position</a:t>
            </a:r>
            <a:endParaRPr lang="en-US" sz="24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152400" y="3505200"/>
            <a:ext cx="288091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002060"/>
                </a:solidFill>
                <a:latin typeface="Comic Sans MS" pitchFamily="66" charset="0"/>
              </a:rPr>
              <a:t>Lagrangian</a:t>
            </a:r>
            <a:r>
              <a:rPr lang="en-US" sz="2400" i="1" dirty="0">
                <a:solidFill>
                  <a:srgbClr val="002060"/>
                </a:solidFill>
                <a:latin typeface="Comic Sans MS" pitchFamily="66" charset="0"/>
              </a:rPr>
              <a:t> change:</a:t>
            </a:r>
            <a:endParaRPr lang="en-US" sz="2400" i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evaluated at a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solidFill>
                  <a:srgbClr val="002060"/>
                </a:solidFill>
                <a:latin typeface="Comic Sans MS" pitchFamily="66" charset="0"/>
              </a:rPr>
              <a:t>shifting </a:t>
            </a:r>
            <a:r>
              <a:rPr lang="en-US" sz="2400" u="sng" dirty="0">
                <a:solidFill>
                  <a:srgbClr val="002060"/>
                </a:solidFill>
                <a:latin typeface="Comic Sans MS" pitchFamily="66" charset="0"/>
              </a:rPr>
              <a:t>position</a:t>
            </a:r>
            <a:endParaRPr lang="en-US" sz="24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1524000" y="5105400"/>
            <a:ext cx="17844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Shift along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streamline: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777" name="Line 1033"/>
          <p:cNvSpPr>
            <a:spLocks noChangeShapeType="1"/>
          </p:cNvSpPr>
          <p:nvPr/>
        </p:nvSpPr>
        <p:spPr bwMode="auto">
          <a:xfrm flipV="1">
            <a:off x="4572000" y="4038600"/>
            <a:ext cx="3810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2514600" cy="838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1"/>
                </a:solidFill>
                <a:latin typeface="Comic Sans MS" pitchFamily="66" charset="0"/>
              </a:rPr>
              <a:t>Comoving derivative d/dt</a:t>
            </a:r>
            <a:endParaRPr lang="en-US" sz="320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3795" name="Picture 3" descr="C:\Documents and Settings\achterb\My Documents\AIGDpres\Lagrc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35424" y="1676401"/>
            <a:ext cx="450857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Documents and Settings\achterb\My Documents\AIGDpres\cmder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105400"/>
            <a:ext cx="2971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achterb\My Documents\AIGDpres\fil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4196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257800" y="5029200"/>
            <a:ext cx="3124200" cy="1143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3799" name="Picture 7" descr="C:\Documents and Settings\achterb\My Documents\AIGDpres\shi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1524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81600" y="5029200"/>
            <a:ext cx="31242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26" descr="C:\Documents and Settings\achterb\My Documents\AIGDpres\angle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04800"/>
            <a:ext cx="914400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5029200" y="1295400"/>
          <a:ext cx="6270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" imgW="4572000" imgH="9448800" progId="Equation.DSMT4">
                  <p:embed/>
                </p:oleObj>
              </mc:Choice>
              <mc:Fallback>
                <p:oleObj name="Equation" r:id="rId2" imgW="4572000" imgH="9448800" progId="Equation.DSMT4">
                  <p:embed/>
                  <p:pic>
                    <p:nvPicPr>
                      <p:cNvPr id="0" name="Object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9200" y="1295400"/>
                        <a:ext cx="627063" cy="1295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1447800" y="3276600"/>
          <a:ext cx="27432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2860000" imgH="9448800" progId="Equation.DSMT4">
                  <p:embed/>
                </p:oleObj>
              </mc:Choice>
              <mc:Fallback>
                <p:oleObj name="Equation" r:id="rId4" imgW="22860000" imgH="9448800" progId="Equation.DSMT4">
                  <p:embed/>
                  <p:pic>
                    <p:nvPicPr>
                      <p:cNvPr id="0" name="Object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276600"/>
                        <a:ext cx="2743200" cy="1135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1030"/>
          <p:cNvSpPr>
            <a:spLocks noChangeShapeType="1"/>
          </p:cNvSpPr>
          <p:nvPr/>
        </p:nvSpPr>
        <p:spPr bwMode="auto">
          <a:xfrm>
            <a:off x="5867400" y="2971800"/>
            <a:ext cx="2438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 flipV="1">
            <a:off x="5867400" y="2133600"/>
            <a:ext cx="19050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/>
        </p:nvSpPr>
        <p:spPr bwMode="auto">
          <a:xfrm flipV="1">
            <a:off x="5867400" y="990600"/>
            <a:ext cx="0" cy="1981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33" name="Text Box 1034"/>
          <p:cNvSpPr txBox="1">
            <a:spLocks noChangeArrowheads="1"/>
          </p:cNvSpPr>
          <p:nvPr/>
        </p:nvSpPr>
        <p:spPr bwMode="auto">
          <a:xfrm>
            <a:off x="7985125" y="3094038"/>
            <a:ext cx="3635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x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34" name="Text Box 1035"/>
          <p:cNvSpPr txBox="1">
            <a:spLocks noChangeArrowheads="1"/>
          </p:cNvSpPr>
          <p:nvPr/>
        </p:nvSpPr>
        <p:spPr bwMode="auto">
          <a:xfrm>
            <a:off x="7756525" y="1951038"/>
            <a:ext cx="342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y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35" name="Text Box 1036"/>
          <p:cNvSpPr txBox="1">
            <a:spLocks noChangeArrowheads="1"/>
          </p:cNvSpPr>
          <p:nvPr/>
        </p:nvSpPr>
        <p:spPr bwMode="auto">
          <a:xfrm>
            <a:off x="6003925" y="808038"/>
            <a:ext cx="3476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z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 smtClean="0">
                <a:solidFill>
                  <a:schemeClr val="bg2"/>
                </a:solidFill>
                <a:latin typeface="Comic Sans MS" pitchFamily="66" charset="0"/>
              </a:rPr>
              <a:t>Notation</a:t>
            </a:r>
            <a:r>
              <a:rPr lang="en-US" sz="3200" smtClean="0">
                <a:solidFill>
                  <a:schemeClr val="bg2"/>
                </a:solidFill>
                <a:latin typeface="Comic Sans MS" pitchFamily="66" charset="0"/>
              </a:rPr>
              <a:t>:</a:t>
            </a:r>
            <a:r>
              <a:rPr lang="en-US" sz="3200" smtClean="0">
                <a:latin typeface="Comic Sans MS" pitchFamily="66" charset="0"/>
              </a:rPr>
              <a:t> working with the gradient operator </a:t>
            </a:r>
            <a:endParaRPr lang="en-US" sz="3200" b="1" smtClean="0">
              <a:latin typeface="Comic Sans MS" pitchFamily="66" charset="0"/>
            </a:endParaRPr>
          </a:p>
        </p:txBody>
      </p:sp>
      <p:pic>
        <p:nvPicPr>
          <p:cNvPr id="34819" name="Picture 3" descr="C:\Documents and Settings\achterb\My Documents\AIGDpres\dxgra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0" y="4600575"/>
            <a:ext cx="495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achterb\My Documents\AIGDpres\v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75945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Documents and Settings\achterb\My Documents\AIGDpres\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92262"/>
            <a:ext cx="47244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3153427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u="sng" dirty="0"/>
              <a:t>Gradient operator</a:t>
            </a:r>
            <a:r>
              <a:rPr lang="en-US" sz="2400" dirty="0"/>
              <a:t> is a</a:t>
            </a:r>
            <a:endParaRPr lang="en-US" sz="2400" dirty="0"/>
          </a:p>
          <a:p>
            <a:r>
              <a:rPr lang="en-US" sz="2400" dirty="0"/>
              <a:t>‘machine’ that converts</a:t>
            </a:r>
            <a:endParaRPr lang="en-US" sz="2400" dirty="0"/>
          </a:p>
          <a:p>
            <a:r>
              <a:rPr lang="en-US" sz="2400" dirty="0"/>
              <a:t>a scalar into a vector:</a:t>
            </a:r>
            <a:endParaRPr lang="en-US" sz="2400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2941254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u="sng" dirty="0"/>
              <a:t>Related operators:</a:t>
            </a:r>
            <a:endParaRPr lang="en-US" sz="2400" u="sng" dirty="0"/>
          </a:p>
          <a:p>
            <a:r>
              <a:rPr lang="en-US" sz="2400" dirty="0"/>
              <a:t>turn scalar into scalar,</a:t>
            </a:r>
            <a:endParaRPr lang="en-US" sz="2400" dirty="0"/>
          </a:p>
          <a:p>
            <a:r>
              <a:rPr lang="en-US" sz="2400" dirty="0"/>
              <a:t>vector into vector….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905000"/>
            <a:ext cx="8534400" cy="457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anose="02080604020202020204" pitchFamily="34" charset="0"/>
                <a:cs typeface="Arial" panose="02080604020202020204" pitchFamily="34" charset="0"/>
              </a:rPr>
              <a:t>GRADIENT OPERATOR AND</a:t>
            </a:r>
            <a:br>
              <a:rPr lang="en-US" sz="3200" smtClean="0">
                <a:latin typeface="Arial" panose="02080604020202020204" pitchFamily="34" charset="0"/>
                <a:cs typeface="Arial" panose="02080604020202020204" pitchFamily="34" charset="0"/>
              </a:rPr>
            </a:br>
            <a:r>
              <a:rPr lang="en-US" sz="3200" smtClean="0">
                <a:latin typeface="Arial" panose="02080604020202020204" pitchFamily="34" charset="0"/>
                <a:cs typeface="Arial" panose="02080604020202020204" pitchFamily="34" charset="0"/>
              </a:rPr>
              <a:t>VECTOR ANALYSIS (See Appendix A)</a:t>
            </a:r>
            <a:endParaRPr lang="en-US" sz="3200" smtClean="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21450" y="3311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2743200" imgH="4267200" progId="Equation.DSMT4">
                  <p:embed/>
                </p:oleObj>
              </mc:Choice>
              <mc:Fallback>
                <p:oleObj name="Equation" r:id="rId1" imgW="2743200" imgH="4267200" progId="Equation.DSMT4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21450" y="3311525"/>
                        <a:ext cx="114300" cy="177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3863" y="2209800"/>
          <a:ext cx="82121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13995200" imgH="53949600" progId="Equation.DSMT4">
                  <p:embed/>
                </p:oleObj>
              </mc:Choice>
              <mc:Fallback>
                <p:oleObj name="Equation" r:id="rId3" imgW="113995200" imgH="539496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2209800"/>
                        <a:ext cx="8212137" cy="3886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Comic Sans MS" pitchFamily="66" charset="0"/>
                <a:cs typeface="Arial" panose="02080604020202020204" pitchFamily="34" charset="0"/>
              </a:rPr>
              <a:t>Program for uncovering the basic equations:</a:t>
            </a:r>
            <a:endParaRPr lang="en-US" sz="2800" smtClean="0">
              <a:latin typeface="Comic Sans MS" pitchFamily="66" charset="0"/>
              <a:cs typeface="Arial" panose="0208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600" dirty="0" smtClean="0"/>
              <a:t>1.  </a:t>
            </a:r>
            <a:r>
              <a:rPr lang="en-US" dirty="0" smtClean="0"/>
              <a:t>Define the fluid acceleration and formulate   the equation of motion by </a:t>
            </a:r>
            <a:r>
              <a:rPr lang="en-US" u="sng" dirty="0" smtClean="0"/>
              <a:t>analogy</a:t>
            </a:r>
            <a:r>
              <a:rPr lang="en-US" dirty="0" smtClean="0"/>
              <a:t> with single particle dynamics;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   Identify the forces, such as </a:t>
            </a:r>
            <a:r>
              <a:rPr lang="en-US" u="sng" dirty="0" smtClean="0"/>
              <a:t>pressure force;</a:t>
            </a:r>
            <a:endParaRPr lang="en-US" u="sng" dirty="0" smtClean="0"/>
          </a:p>
          <a:p>
            <a:pPr marL="457200" indent="-457200"/>
            <a:endParaRPr lang="en-US" u="sng" dirty="0" smtClean="0"/>
          </a:p>
          <a:p>
            <a:pPr marL="457200" indent="-457200">
              <a:buNone/>
            </a:pPr>
            <a:r>
              <a:rPr lang="en-US" dirty="0" smtClean="0"/>
              <a:t>3.  Find equations that describe the </a:t>
            </a:r>
            <a:r>
              <a:rPr lang="en-US" u="sng" dirty="0" smtClean="0"/>
              <a:t>response</a:t>
            </a:r>
            <a:r>
              <a:rPr lang="en-US" dirty="0" smtClean="0"/>
              <a:t> of the other fluid properties (such as: density </a:t>
            </a:r>
            <a:r>
              <a:rPr lang="en-US" i="1" dirty="0" smtClean="0">
                <a:sym typeface="Euclid Symbol"/>
              </a:rPr>
              <a:t></a:t>
            </a:r>
            <a:r>
              <a:rPr lang="en-US" dirty="0" smtClean="0"/>
              <a:t>, pressure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, temperature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)  to the flow.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Equation of motion for a fluid:</a:t>
            </a:r>
            <a:endParaRPr lang="en-US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6867" name="Picture 3" descr="C:\Documents and Settings\achterb\My Documents\AIGDpres\forceeq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8800" y="1295400"/>
            <a:ext cx="5257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1143000"/>
            <a:ext cx="5562600" cy="1447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4572000"/>
            <a:ext cx="4876800" cy="16764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Equation of motion for a fluid:</a:t>
            </a:r>
            <a:endParaRPr lang="en-US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6867" name="Picture 3" descr="C:\Documents and Settings\achterb\My Documents\AIGDpres\forceeq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8800" y="1295400"/>
            <a:ext cx="5257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1143000"/>
            <a:ext cx="5562600" cy="1447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49475" y="4800600"/>
          <a:ext cx="4302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2" imgW="38100000" imgH="9448800" progId="Equation.DSMT4">
                  <p:embed/>
                </p:oleObj>
              </mc:Choice>
              <mc:Fallback>
                <p:oleObj name="Equation" r:id="rId2" imgW="38100000" imgH="9448800" progId="Equation.DSMT4">
                  <p:embed/>
                  <p:pic>
                    <p:nvPicPr>
                      <p:cNvPr id="0" name="Picture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9475" y="4800600"/>
                        <a:ext cx="4302125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3048000"/>
            <a:ext cx="6922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The acceleration of a fluid element</a:t>
            </a:r>
            <a:endParaRPr lang="en-US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is defined as:</a:t>
            </a: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Equation of motion for a fluid:</a:t>
            </a:r>
            <a:endParaRPr lang="en-US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7891" name="Picture 3" descr="C:\Documents and Settings\achterb\My Documents\AIGDpres\forceeq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8800" y="1295400"/>
            <a:ext cx="5257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676400" y="3962400"/>
            <a:ext cx="5607945" cy="230832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Corbel" pitchFamily="34" charset="0"/>
              </a:rPr>
              <a:t>This </a:t>
            </a:r>
            <a:r>
              <a:rPr lang="en-US" sz="2400" u="sng" dirty="0" smtClean="0">
                <a:solidFill>
                  <a:srgbClr val="002060"/>
                </a:solidFill>
                <a:latin typeface="Corbel" pitchFamily="34" charset="0"/>
              </a:rPr>
              <a:t>equation states:</a:t>
            </a:r>
            <a:endParaRPr lang="en-US" sz="2400" u="sng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mass </a:t>
            </a:r>
            <a:r>
              <a:rPr lang="en-US" sz="2400" dirty="0">
                <a:solidFill>
                  <a:srgbClr val="002060"/>
                </a:solidFill>
                <a:latin typeface="Corbel" pitchFamily="34" charset="0"/>
              </a:rPr>
              <a:t>density </a:t>
            </a:r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  <a:cs typeface="Times New Roman"/>
              </a:rPr>
              <a:t>×</a:t>
            </a:r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 acceleration = force </a:t>
            </a:r>
            <a:r>
              <a:rPr lang="en-US" sz="2400" dirty="0">
                <a:solidFill>
                  <a:srgbClr val="002060"/>
                </a:solidFill>
                <a:latin typeface="Corbel" pitchFamily="34" charset="0"/>
              </a:rPr>
              <a:t>density</a:t>
            </a:r>
            <a:endParaRPr lang="en-US" sz="2400" dirty="0">
              <a:solidFill>
                <a:srgbClr val="002060"/>
              </a:solidFill>
              <a:latin typeface="Corbel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note: GENERALLY THERE IS NO </a:t>
            </a:r>
            <a:endParaRPr lang="en-US" sz="2400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Corbel" pitchFamily="34" charset="0"/>
              </a:rPr>
              <a:t>FIXED</a:t>
            </a:r>
            <a:r>
              <a:rPr lang="en-US" sz="2400" dirty="0" smtClean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rbel" pitchFamily="34" charset="0"/>
              </a:rPr>
              <a:t>MASS IN FLUID MECHANICS!</a:t>
            </a:r>
            <a:endParaRPr lang="en-US" sz="2400" dirty="0">
              <a:solidFill>
                <a:srgbClr val="002060"/>
              </a:solidFill>
              <a:latin typeface="Corbe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80364" y="2743200"/>
            <a:ext cx="15436" cy="1219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2600" y="1143000"/>
            <a:ext cx="5562600" cy="1447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Overview</a:t>
            </a:r>
            <a:endParaRPr lang="en-US" sz="3600" smtClean="0">
              <a:latin typeface="Comic Sans MS" pitchFamily="66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5651500" cy="2282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What will we treat during this course?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Comic Sans MS" pitchFamily="66" charset="0"/>
              </a:rPr>
              <a:t>Basic equations of gas dynamics</a:t>
            </a:r>
            <a:endParaRPr lang="en-US" sz="2400">
              <a:solidFill>
                <a:srgbClr val="FFFF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Equation of motion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Mass conservation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Equation of state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3962400"/>
            <a:ext cx="494665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Comic Sans MS" pitchFamily="66" charset="0"/>
              </a:rPr>
              <a:t>Fundamental  processes in a gas</a:t>
            </a:r>
            <a:endParaRPr lang="en-US" sz="2400">
              <a:solidFill>
                <a:srgbClr val="FFFFFF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Steady Flows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Self-gravitating gas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Wave phenomena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Shocks and Explosions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Instabilities: Jeans’ Instability 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3124200"/>
            <a:ext cx="4876800" cy="3581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Equation of motion for a fluid:</a:t>
            </a:r>
            <a:endParaRPr lang="en-US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8916" name="Picture 5" descr="C:\Documents and Settings\achterb\My Documents\AIGDpres\forceeq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8800" y="1295400"/>
            <a:ext cx="5257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3393878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chemeClr val="bg2"/>
                </a:solidFill>
              </a:rPr>
              <a:t>Non-linear term!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Makes it much more difficult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To find ‘simple’ solutions.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Prize you pay for working with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 velocity-</a:t>
            </a:r>
            <a:r>
              <a:rPr lang="en-US" sz="2000" u="sng" dirty="0">
                <a:solidFill>
                  <a:schemeClr val="tx2"/>
                </a:solidFill>
              </a:rPr>
              <a:t>field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8918" name="Picture 7" descr="C:\Documents and Settings\achterb\My Documents\AIGDpres\vel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19800"/>
            <a:ext cx="4495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Line 10"/>
          <p:cNvSpPr>
            <a:spLocks noChangeShapeType="1"/>
          </p:cNvSpPr>
          <p:nvPr/>
        </p:nvSpPr>
        <p:spPr bwMode="auto">
          <a:xfrm flipV="1">
            <a:off x="2819400" y="2133600"/>
            <a:ext cx="2133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1143000"/>
            <a:ext cx="5562600" cy="1447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auto">
          <a:xfrm>
            <a:off x="381000" y="3124200"/>
            <a:ext cx="4876800" cy="3581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5638800" y="3124200"/>
            <a:ext cx="3200400" cy="3581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Equation of motion for a fluid:</a:t>
            </a:r>
            <a:endParaRPr lang="en-US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9941" name="Picture 1029" descr="C:\Documents and Settings\achterb\My Documents\AIGDpres\forceeq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8800" y="1295400"/>
            <a:ext cx="5257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1030"/>
          <p:cNvSpPr txBox="1">
            <a:spLocks noChangeArrowheads="1"/>
          </p:cNvSpPr>
          <p:nvPr/>
        </p:nvSpPr>
        <p:spPr bwMode="auto">
          <a:xfrm>
            <a:off x="457200" y="3124200"/>
            <a:ext cx="3393878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chemeClr val="bg2"/>
                </a:solidFill>
              </a:rPr>
              <a:t>Non-linear term!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Makes it much more difficult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To find ‘simple’ solutions.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Prize you pay for working with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 velocity-</a:t>
            </a:r>
            <a:r>
              <a:rPr lang="en-US" sz="2000" u="sng" dirty="0">
                <a:solidFill>
                  <a:schemeClr val="tx2"/>
                </a:solidFill>
              </a:rPr>
              <a:t>field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9943" name="Picture 1031" descr="C:\Documents and Settings\achterb\My Documents\AIGDpres\vel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19800"/>
            <a:ext cx="4495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1032"/>
          <p:cNvSpPr txBox="1">
            <a:spLocks noChangeArrowheads="1"/>
          </p:cNvSpPr>
          <p:nvPr/>
        </p:nvSpPr>
        <p:spPr bwMode="auto">
          <a:xfrm>
            <a:off x="5715000" y="3124200"/>
            <a:ext cx="3200400" cy="25237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u="sng" dirty="0">
                <a:solidFill>
                  <a:schemeClr val="bg2"/>
                </a:solidFill>
              </a:rPr>
              <a:t>Force-density</a:t>
            </a:r>
            <a:endParaRPr lang="en-US" sz="2000" u="sng" dirty="0">
              <a:solidFill>
                <a:schemeClr val="bg2"/>
              </a:solidFill>
            </a:endParaRPr>
          </a:p>
          <a:p>
            <a:endParaRPr lang="en-US" sz="2000" u="sng" dirty="0">
              <a:solidFill>
                <a:schemeClr val="bg2"/>
              </a:solidFill>
            </a:endParaRPr>
          </a:p>
          <a:p>
            <a:r>
              <a:rPr lang="en-US" sz="2000" dirty="0" smtClean="0"/>
              <a:t>This force </a:t>
            </a:r>
            <a:r>
              <a:rPr lang="en-US" sz="2000" dirty="0" err="1" smtClean="0"/>
              <a:t>densitycan</a:t>
            </a:r>
            <a:r>
              <a:rPr lang="en-US" sz="2000" dirty="0" smtClean="0"/>
              <a:t> </a:t>
            </a:r>
            <a:r>
              <a:rPr lang="en-US" sz="2000" dirty="0"/>
              <a:t>be: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bg2"/>
                </a:solidFill>
              </a:rPr>
              <a:t>internal:</a:t>
            </a:r>
            <a:r>
              <a:rPr lang="en-US" sz="2000" dirty="0"/>
              <a:t>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pressure force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viscosity (friction)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self-gravity</a:t>
            </a:r>
            <a:endParaRPr lang="en-US" sz="2000" dirty="0"/>
          </a:p>
          <a:p>
            <a:endParaRPr lang="en-US" dirty="0"/>
          </a:p>
        </p:txBody>
      </p:sp>
      <p:sp>
        <p:nvSpPr>
          <p:cNvPr id="39945" name="Text Box 1033"/>
          <p:cNvSpPr txBox="1">
            <a:spLocks noChangeArrowheads="1"/>
          </p:cNvSpPr>
          <p:nvPr/>
        </p:nvSpPr>
        <p:spPr bwMode="auto">
          <a:xfrm>
            <a:off x="5791200" y="5410200"/>
            <a:ext cx="261481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external</a:t>
            </a:r>
            <a:endParaRPr lang="en-US" sz="2000" dirty="0" smtClean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 For instance: external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  gravitational force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9946" name="Line 1034"/>
          <p:cNvSpPr>
            <a:spLocks noChangeShapeType="1"/>
          </p:cNvSpPr>
          <p:nvPr/>
        </p:nvSpPr>
        <p:spPr bwMode="auto">
          <a:xfrm flipV="1">
            <a:off x="2819400" y="2133600"/>
            <a:ext cx="21336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035"/>
          <p:cNvSpPr>
            <a:spLocks noChangeShapeType="1"/>
          </p:cNvSpPr>
          <p:nvPr/>
        </p:nvSpPr>
        <p:spPr bwMode="auto">
          <a:xfrm flipV="1">
            <a:off x="6781800" y="2133600"/>
            <a:ext cx="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1143000"/>
            <a:ext cx="5562600" cy="1447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Pressure force and thermal motions</a:t>
            </a:r>
            <a:endParaRPr lang="en-US" sz="3200" smtClean="0">
              <a:latin typeface="Comic Sans MS" pitchFamily="66" charset="0"/>
            </a:endParaRPr>
          </a:p>
        </p:txBody>
      </p:sp>
      <p:pic>
        <p:nvPicPr>
          <p:cNvPr id="40963" name="Picture 3" descr="C:\Documents and Settings\achterb\My Documents\AIGDpres\average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05200" y="1524000"/>
            <a:ext cx="5638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3281363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+mj-lt"/>
              </a:rPr>
              <a:t>Split </a:t>
            </a:r>
            <a:r>
              <a:rPr lang="en-US" sz="2400" dirty="0" smtClean="0">
                <a:latin typeface="+mj-lt"/>
              </a:rPr>
              <a:t>velocities </a:t>
            </a:r>
            <a:r>
              <a:rPr lang="en-US" sz="2400" dirty="0">
                <a:latin typeface="+mj-lt"/>
              </a:rPr>
              <a:t>into the</a:t>
            </a: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latin typeface="+mj-lt"/>
              </a:rPr>
              <a:t>average velocity</a:t>
            </a:r>
            <a:endParaRPr lang="en-US" sz="2400" u="sng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>
                <a:latin typeface="+mj-lt"/>
              </a:rPr>
              <a:t>, t</a:t>
            </a:r>
            <a:r>
              <a:rPr lang="en-US" sz="2400" dirty="0">
                <a:latin typeface="+mj-lt"/>
              </a:rPr>
              <a:t>),</a:t>
            </a: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+mj-lt"/>
              </a:rPr>
              <a:t>and an</a:t>
            </a: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+mj-lt"/>
              </a:rPr>
              <a:t>isotropically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distributed</a:t>
            </a: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+mj-lt"/>
              </a:rPr>
              <a:t>deviation </a:t>
            </a:r>
            <a:r>
              <a:rPr lang="en-US" sz="2400" dirty="0" smtClean="0">
                <a:latin typeface="+mj-lt"/>
              </a:rPr>
              <a:t>from </a:t>
            </a:r>
            <a:r>
              <a:rPr lang="en-US" sz="2400" dirty="0">
                <a:latin typeface="+mj-lt"/>
              </a:rPr>
              <a:t>average, the</a:t>
            </a: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latin typeface="+mj-lt"/>
              </a:rPr>
              <a:t>random velocity:</a:t>
            </a: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sotropy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568325"/>
            <a:ext cx="84582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chterb\My Documents\AIGDpres\swarm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8200" y="381000"/>
            <a:ext cx="7834313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Acceleration of particle </a:t>
            </a:r>
            <a:r>
              <a:rPr lang="en-US" sz="3200" smtClean="0">
                <a:latin typeface="Comic Sans MS" pitchFamily="66" charset="0"/>
                <a:sym typeface="Symbol" pitchFamily="18" charset="2"/>
              </a:rPr>
              <a:t></a:t>
            </a:r>
            <a:endParaRPr lang="en-US" sz="3200" smtClean="0">
              <a:latin typeface="Comic Sans MS" pitchFamily="66" charset="0"/>
            </a:endParaRPr>
          </a:p>
        </p:txBody>
      </p:sp>
      <p:pic>
        <p:nvPicPr>
          <p:cNvPr id="44035" name="Picture 3" descr="C:\Documents and Settings\achterb\My Documents\AIGDpres\pressure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8200" y="2971800"/>
            <a:ext cx="70104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1752600" y="2667000"/>
            <a:ext cx="2133600" cy="990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1752600" y="5562600"/>
            <a:ext cx="2133600" cy="1066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4114800" y="4648200"/>
            <a:ext cx="2057400" cy="990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auto">
          <a:xfrm>
            <a:off x="6400800" y="4648200"/>
            <a:ext cx="1447800" cy="990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Acceleration of particle </a:t>
            </a:r>
            <a:r>
              <a:rPr lang="en-US" sz="3200" dirty="0" smtClean="0">
                <a:latin typeface="Comic Sans MS" pitchFamily="66" charset="0"/>
                <a:sym typeface="Symbol" pitchFamily="18" charset="2"/>
              </a:rPr>
              <a:t>  (II)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8724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Effect of average over many particles in small volume: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5061" name="Picture 5" descr="C:\Documents and Settings\achterb\My Documents\AIGDpres\press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3657600"/>
            <a:ext cx="74676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52600" y="2667000"/>
            <a:ext cx="2133600" cy="990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752600" y="5562600"/>
            <a:ext cx="2133600" cy="1066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810000" y="4572000"/>
            <a:ext cx="2057400" cy="1066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019800" y="4572000"/>
            <a:ext cx="1981200" cy="1066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Average equation of motion:</a:t>
            </a:r>
            <a:endParaRPr lang="en-US" sz="3200" dirty="0" smtClean="0">
              <a:latin typeface="Comic Sans MS" pitchFamily="66" charset="0"/>
            </a:endParaRPr>
          </a:p>
        </p:txBody>
      </p:sp>
      <p:pic>
        <p:nvPicPr>
          <p:cNvPr id="46083" name="Picture 3" descr="C:\Documents and Settings\achterb\My Documents\AIGDpres\aveeom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1676400"/>
            <a:ext cx="7162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5257800"/>
            <a:ext cx="28606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For isotropic fluid: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934200" y="38862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H="1">
            <a:off x="4495800" y="4495800"/>
            <a:ext cx="2438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6088" name="Picture 9" descr="C:\Documents and Settings\achterb\My Documents\AIGDpres\pressfor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876800"/>
            <a:ext cx="5029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4495800" y="44958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Some tensor algebra: </a:t>
            </a:r>
            <a:br>
              <a:rPr lang="en-US" sz="3200" smtClean="0">
                <a:latin typeface="Comic Sans MS" pitchFamily="66" charset="0"/>
              </a:rPr>
            </a:br>
            <a:endParaRPr lang="en-US" sz="320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47107" name="Picture 3" descr="C:\Documents and Settings\achterb\My Documents\AIGDpres\vecde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19400" y="1828800"/>
            <a:ext cx="5562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93725" y="2560638"/>
            <a:ext cx="11557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Vector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669925" y="5532438"/>
            <a:ext cx="542131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Three notations for the same animal!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Some tensor algebra: 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solidFill>
                  <a:schemeClr val="bg2"/>
                </a:solidFill>
                <a:latin typeface="Comic Sans MS" pitchFamily="66" charset="0"/>
              </a:rPr>
              <a:t>the divergence of a vector in </a:t>
            </a:r>
            <a:r>
              <a:rPr lang="en-US" sz="3200" dirty="0" err="1" smtClean="0">
                <a:solidFill>
                  <a:schemeClr val="bg2"/>
                </a:solidFill>
                <a:latin typeface="Comic Sans MS" pitchFamily="66" charset="0"/>
              </a:rPr>
              <a:t>cartesian</a:t>
            </a:r>
            <a:r>
              <a:rPr lang="en-US" sz="32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x, y, z) </a:t>
            </a:r>
            <a:r>
              <a:rPr lang="en-US" sz="3200" dirty="0" smtClean="0">
                <a:solidFill>
                  <a:schemeClr val="bg2"/>
                </a:solidFill>
                <a:latin typeface="Comic Sans MS" pitchFamily="66" charset="0"/>
              </a:rPr>
              <a:t>coordinates</a:t>
            </a:r>
            <a:endParaRPr lang="en-US" sz="32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48131" name="Picture 3" descr="C:\Documents and Settings\achterb\My Documents\AIGDpres\vecde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19400" y="1828800"/>
            <a:ext cx="5562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C:\Documents and Settings\achterb\My Documents\AIGDpres\vec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410200"/>
            <a:ext cx="4876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93725" y="2560638"/>
            <a:ext cx="11557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Vector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93725" y="5684838"/>
            <a:ext cx="109378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Scalar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219200" y="3124200"/>
            <a:ext cx="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0" y="4267200"/>
            <a:ext cx="5257800" cy="2438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6" descr="C:\Documents and Settings\achterb\My Documents\Astropic4\CasA_xray_re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" y="0"/>
            <a:ext cx="3962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achterb\My Documents\SCI224\UCUPictures\ome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563" y="0"/>
            <a:ext cx="32464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Applications</a:t>
            </a:r>
            <a:endParaRPr lang="en-US" sz="3600" smtClean="0">
              <a:latin typeface="Comic Sans MS" pitchFamily="66" charset="0"/>
            </a:endParaRP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381000" y="1225689"/>
            <a:ext cx="6317755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Isothermal sphere &amp; 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 Globular Clusters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Special flows and drag forces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Solar &amp; Stellar Winds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Sound waves and surface waves on water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Shocks 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Point Explosions,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 Blast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waves &amp; 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 Supernova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Remnants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7" descr="Sto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343400"/>
            <a:ext cx="5151120" cy="230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Rank 2 Tensor</a:t>
            </a:r>
            <a:endParaRPr lang="en-US" sz="3200" smtClean="0">
              <a:latin typeface="Comic Sans MS" pitchFamily="66" charset="0"/>
            </a:endParaRPr>
          </a:p>
        </p:txBody>
      </p:sp>
      <p:pic>
        <p:nvPicPr>
          <p:cNvPr id="49155" name="Picture 3" descr="C:\Documents and Settings\achterb\My Documents\AIGDpres\tensde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2200" y="2438400"/>
            <a:ext cx="58674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234633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Rank 2 </a:t>
            </a: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tensor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Comic Sans MS" pitchFamily="66" charset="0"/>
              </a:rPr>
              <a:t>Rank 2 Tensor and Tensor Divergence</a:t>
            </a:r>
            <a:endParaRPr lang="en-US" sz="3200" smtClean="0">
              <a:latin typeface="Comic Sans MS" pitchFamily="66" charset="0"/>
            </a:endParaRPr>
          </a:p>
        </p:txBody>
      </p:sp>
      <p:pic>
        <p:nvPicPr>
          <p:cNvPr id="50179" name="Picture 3" descr="C:\Documents and Settings\achterb\My Documents\AIGDpres\tensde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6600" y="1676400"/>
            <a:ext cx="4876800" cy="215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C:\Documents and Settings\achterb\My Documents\AIGDpres\tensd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91000"/>
            <a:ext cx="5943600" cy="25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88925" y="2332038"/>
            <a:ext cx="1396536" cy="83099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Rank 2 </a:t>
            </a: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</a:rPr>
              <a:t>tensor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11557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Vector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838200" y="32766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Special case: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solidFill>
                  <a:schemeClr val="bg2"/>
                </a:solidFill>
                <a:latin typeface="Comic Sans MS" pitchFamily="66" charset="0"/>
              </a:rPr>
              <a:t>Dyadic Tensor = </a:t>
            </a:r>
            <a:r>
              <a:rPr lang="en-US" sz="2800" u="sng" dirty="0" smtClean="0">
                <a:solidFill>
                  <a:schemeClr val="bg2"/>
                </a:solidFill>
                <a:latin typeface="Comic Sans MS" pitchFamily="66" charset="0"/>
              </a:rPr>
              <a:t>Direct Product</a:t>
            </a:r>
            <a:r>
              <a:rPr lang="en-US" sz="2800" dirty="0" smtClean="0">
                <a:solidFill>
                  <a:schemeClr val="bg2"/>
                </a:solidFill>
                <a:latin typeface="Comic Sans MS" pitchFamily="66" charset="0"/>
              </a:rPr>
              <a:t> of two Vectors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51203" name="Picture 3" descr="C:\Documents and Settings\achterb\My Documents\AIGDpres\dya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1905000"/>
            <a:ext cx="7467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34981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the product rule for differentiation!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00400" y="3733800"/>
            <a:ext cx="4191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Application: </a:t>
            </a:r>
            <a:r>
              <a:rPr lang="en-US" sz="3200" dirty="0" smtClean="0">
                <a:solidFill>
                  <a:schemeClr val="bg2"/>
                </a:solidFill>
                <a:latin typeface="Comic Sans MS" pitchFamily="66" charset="0"/>
              </a:rPr>
              <a:t>Pressure Force (I)</a:t>
            </a:r>
            <a:endParaRPr lang="en-US" sz="32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52227" name="Picture 3" descr="C:\Documents and Settings\achterb\My Documents\AIGDpres\sigmadya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0" y="1828800"/>
            <a:ext cx="6400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Documents and Settings\achterb\My Documents\AIGDpres\dyad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62400"/>
            <a:ext cx="41576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182934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Tensor</a:t>
            </a: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</a:rPr>
              <a:t>divergence: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282000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Isotropy </a:t>
            </a:r>
            <a:r>
              <a:rPr lang="en-US" sz="2400" dirty="0" smtClean="0">
                <a:latin typeface="Comic Sans MS" pitchFamily="66" charset="0"/>
              </a:rPr>
              <a:t>of the</a:t>
            </a: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</a:rPr>
              <a:t>random velocities: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6019800" y="2590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232" name="Line 10"/>
          <p:cNvSpPr>
            <a:spLocks noChangeShapeType="1"/>
          </p:cNvSpPr>
          <p:nvPr/>
        </p:nvSpPr>
        <p:spPr bwMode="auto">
          <a:xfrm>
            <a:off x="2895600" y="26670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234" name="Rectangle 17"/>
          <p:cNvSpPr>
            <a:spLocks noChangeArrowheads="1"/>
          </p:cNvSpPr>
          <p:nvPr/>
        </p:nvSpPr>
        <p:spPr bwMode="auto">
          <a:xfrm>
            <a:off x="6477000" y="2362200"/>
            <a:ext cx="2057400" cy="533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4114800" y="5334000"/>
            <a:ext cx="1066800" cy="457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381000" y="5486400"/>
            <a:ext cx="4899098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Second term = scalar x vector!</a:t>
            </a: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This </a:t>
            </a:r>
            <a:r>
              <a:rPr lang="en-US" sz="2400" u="sng" dirty="0">
                <a:latin typeface="Comic Sans MS" pitchFamily="66" charset="0"/>
              </a:rPr>
              <a:t>must</a:t>
            </a:r>
            <a:r>
              <a:rPr lang="en-US" sz="2400" dirty="0">
                <a:latin typeface="Comic Sans MS" pitchFamily="66" charset="0"/>
              </a:rPr>
              <a:t> vanish upon averaging!!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2237" name="Line 21"/>
          <p:cNvSpPr>
            <a:spLocks noChangeShapeType="1"/>
          </p:cNvSpPr>
          <p:nvPr/>
        </p:nvSpPr>
        <p:spPr bwMode="auto">
          <a:xfrm>
            <a:off x="5257800" y="6172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238" name="Line 22"/>
          <p:cNvSpPr>
            <a:spLocks noChangeShapeType="1"/>
          </p:cNvSpPr>
          <p:nvPr/>
        </p:nvSpPr>
        <p:spPr bwMode="auto">
          <a:xfrm flipV="1">
            <a:off x="8001000" y="25908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1600200"/>
            <a:ext cx="4191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Application: </a:t>
            </a:r>
            <a:r>
              <a:rPr lang="en-US" sz="3200" dirty="0" smtClean="0">
                <a:solidFill>
                  <a:schemeClr val="bg2"/>
                </a:solidFill>
                <a:latin typeface="Comic Sans MS" pitchFamily="66" charset="0"/>
              </a:rPr>
              <a:t>Pressure Force (II)</a:t>
            </a:r>
            <a:endParaRPr lang="en-US" sz="32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53252" name="Picture 4" descr="C:\Documents and Settings\achterb\My Documents\AIGDpres\dyadav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00537" y="1646420"/>
            <a:ext cx="41576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C:\Documents and Settings\achterb\My Documents\AIGDpres\sig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191000" cy="1228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4" name="Picture 6" descr="C:\Documents and Settings\achterb\My Documents\AIGDpres\presst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4953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268214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Isotropy </a:t>
            </a:r>
            <a:r>
              <a:rPr lang="en-US" sz="2400" dirty="0" smtClean="0">
                <a:latin typeface="Comic Sans MS" pitchFamily="66" charset="0"/>
              </a:rPr>
              <a:t>of the</a:t>
            </a:r>
            <a:endParaRPr lang="en-US" sz="2400" dirty="0"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</a:rPr>
              <a:t>random </a:t>
            </a:r>
            <a:r>
              <a:rPr lang="en-US" sz="2400" dirty="0">
                <a:latin typeface="Comic Sans MS" pitchFamily="66" charset="0"/>
              </a:rPr>
              <a:t>velocities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2895600" y="1905000"/>
            <a:ext cx="1295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895600" y="2133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2819400" y="4419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2819400" y="5562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7772400" y="30480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6477000" y="2362200"/>
            <a:ext cx="2057400" cy="533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4114800" y="5334000"/>
            <a:ext cx="1066800" cy="457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33400" y="5943600"/>
            <a:ext cx="3776663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latin typeface="Comic Sans MS" pitchFamily="66" charset="0"/>
              </a:rPr>
              <a:t>Diagonal </a:t>
            </a:r>
            <a:r>
              <a:rPr lang="en-US" sz="2400" dirty="0">
                <a:latin typeface="Comic Sans MS" pitchFamily="66" charset="0"/>
              </a:rPr>
              <a:t>Pressure Tensor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4114800"/>
            <a:ext cx="6705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Pressure force, conclusion:</a:t>
            </a:r>
            <a:endParaRPr lang="en-US" sz="3200" dirty="0" smtClean="0">
              <a:latin typeface="Comic Sans MS" pitchFamily="66" charset="0"/>
            </a:endParaRPr>
          </a:p>
        </p:txBody>
      </p:sp>
      <p:pic>
        <p:nvPicPr>
          <p:cNvPr id="54275" name="Picture 4" descr="C:\Documents and Settings\achterb\My Documents\AIGDpres\pressforc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0200" y="1676400"/>
            <a:ext cx="5943600" cy="1095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7062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itchFamily="66" charset="0"/>
              </a:rPr>
              <a:t>Equation of motion for frictionless (‘ideal’) fluid: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4277" name="Picture 6" descr="C:\Documents and Settings\achterb\My Documents\AIGDpres\fluide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885" y="4319665"/>
            <a:ext cx="66294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295400" y="4267200"/>
            <a:ext cx="6629400" cy="175260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Comic Sans MS" pitchFamily="66" charset="0"/>
              </a:rPr>
              <a:t>Summary:</a:t>
            </a:r>
            <a:endParaRPr lang="en-GB" sz="3200" smtClean="0">
              <a:latin typeface="Comic Sans MS" pitchFamily="6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66800" y="1550051"/>
            <a:ext cx="6841360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 dirty="0" smtClean="0"/>
              <a:t>  We </a:t>
            </a:r>
            <a:r>
              <a:rPr lang="en-GB" sz="2400" dirty="0"/>
              <a:t>know how to </a:t>
            </a:r>
            <a:r>
              <a:rPr lang="en-GB" sz="2400" dirty="0" smtClean="0"/>
              <a:t>interpret </a:t>
            </a:r>
            <a:r>
              <a:rPr lang="en-GB" sz="2400" dirty="0"/>
              <a:t>the </a:t>
            </a:r>
            <a:r>
              <a:rPr lang="en-GB" sz="2400" dirty="0" smtClean="0"/>
              <a:t>time-derivative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/>
              <a:t>;</a:t>
            </a:r>
            <a:endParaRPr lang="en-GB" sz="2400" dirty="0" smtClean="0"/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We </a:t>
            </a:r>
            <a:r>
              <a:rPr lang="en-GB" sz="2400" dirty="0"/>
              <a:t>know what the equation of motion looks </a:t>
            </a:r>
            <a:r>
              <a:rPr lang="en-GB" sz="2400" dirty="0" smtClean="0"/>
              <a:t>like;</a:t>
            </a:r>
            <a:endParaRPr lang="en-GB" sz="2400" dirty="0"/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 We </a:t>
            </a:r>
            <a:r>
              <a:rPr lang="en-GB" sz="2400" dirty="0"/>
              <a:t>know where the pressure </a:t>
            </a:r>
            <a:r>
              <a:rPr lang="en-GB" sz="2400" dirty="0" smtClean="0"/>
              <a:t>force </a:t>
            </a:r>
            <a:r>
              <a:rPr lang="en-GB" sz="2400" dirty="0"/>
              <a:t>comes </a:t>
            </a:r>
            <a:r>
              <a:rPr lang="en-GB" sz="2400" dirty="0" smtClean="0"/>
              <a:t>from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 (thermal motions), and how it looks: 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  <a:sym typeface="Euclid Symbol"/>
              </a:rPr>
              <a:t>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Euclid Symbol"/>
              </a:rPr>
              <a:t>P .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/>
              <a:t>We </a:t>
            </a:r>
            <a:r>
              <a:rPr lang="en-GB" sz="2400" b="1" u="sng" dirty="0"/>
              <a:t>still</a:t>
            </a:r>
            <a:r>
              <a:rPr lang="en-GB" sz="2400" b="1" dirty="0"/>
              <a:t> need:</a:t>
            </a:r>
            <a:endParaRPr lang="en-GB" sz="2400" b="1" dirty="0"/>
          </a:p>
          <a:p>
            <a:pPr>
              <a:buFontTx/>
              <a:buChar char="•"/>
            </a:pPr>
            <a:endParaRPr lang="en-GB" sz="2400" dirty="0"/>
          </a:p>
          <a:p>
            <a:r>
              <a:rPr lang="en-GB" sz="2400" dirty="0"/>
              <a:t>   -	A way to link the pressure to density and</a:t>
            </a:r>
            <a:endParaRPr lang="en-GB" sz="2400" dirty="0"/>
          </a:p>
          <a:p>
            <a:r>
              <a:rPr lang="en-GB" sz="2400" dirty="0"/>
              <a:t>	</a:t>
            </a:r>
            <a:r>
              <a:rPr lang="en-GB" sz="2400" dirty="0" smtClean="0"/>
              <a:t>temperature: 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 = P(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Euclid Symbol"/>
              </a:rPr>
              <a:t>, T);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  -	A way to calculate how the density </a:t>
            </a:r>
            <a:r>
              <a:rPr lang="en-GB" sz="2400" i="1" dirty="0" smtClean="0">
                <a:sym typeface="Euclid Symbol"/>
              </a:rPr>
              <a:t></a:t>
            </a:r>
            <a:r>
              <a:rPr lang="en-GB" sz="2400" dirty="0" smtClean="0">
                <a:sym typeface="Euclid Symbol"/>
              </a:rPr>
              <a:t> </a:t>
            </a:r>
            <a:r>
              <a:rPr lang="en-GB" sz="2400" dirty="0" smtClean="0"/>
              <a:t>of </a:t>
            </a:r>
            <a:r>
              <a:rPr lang="en-GB" sz="2400" dirty="0"/>
              <a:t>the</a:t>
            </a:r>
            <a:endParaRPr lang="en-GB" sz="2400" dirty="0"/>
          </a:p>
          <a:p>
            <a:r>
              <a:rPr lang="en-GB" sz="2400" dirty="0"/>
              <a:t> 	fluid </a:t>
            </a:r>
            <a:r>
              <a:rPr lang="en-GB" sz="2400" dirty="0" smtClean="0"/>
              <a:t>changes.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m_inv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295400"/>
            <a:ext cx="20970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LARGE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SCALE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STRUCTURE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Comic Sans MS" pitchFamily="66" charset="0"/>
              </a:rPr>
              <a:t>Classical Mechanics vs. Fluid Mechanics</a:t>
            </a:r>
            <a:endParaRPr lang="en-GB" sz="3200" smtClean="0">
              <a:latin typeface="Comic Sans MS" pitchFamily="66" charset="0"/>
            </a:endParaRPr>
          </a:p>
        </p:txBody>
      </p:sp>
      <p:graphicFrame>
        <p:nvGraphicFramePr>
          <p:cNvPr id="65586" name="Group 2098"/>
          <p:cNvGraphicFramePr>
            <a:graphicFrameLocks noGrp="1"/>
          </p:cNvGraphicFramePr>
          <p:nvPr/>
        </p:nvGraphicFramePr>
        <p:xfrm>
          <a:off x="457200" y="1676400"/>
          <a:ext cx="8382000" cy="4937760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Single-particle (classical)  Mechanics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Fluid Mechanics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Deals with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particles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with a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fixed mass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Deals with a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continuum</a:t>
                      </a:r>
                      <a:endParaRPr kumimoji="0" lang="en-GB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with a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variable mass-density</a:t>
                      </a:r>
                      <a:endParaRPr kumimoji="0" lang="en-GB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Calculates a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single particle trajectory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Calculates a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collection of</a:t>
                      </a:r>
                      <a:endParaRPr kumimoji="0" lang="en-GB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flow lines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(flow field) in space</a:t>
                      </a:r>
                      <a:endParaRPr kumimoji="0" lang="en-GB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Uses a position 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vector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and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velocity 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vector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Uses a 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fields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: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Mass density, velocity field....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Deals only with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externally applied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forces (e.g. gravity, friction etc)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Deals with </a:t>
                      </a: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internal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AND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external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forces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Is formally linear (so: there is a </a:t>
                      </a:r>
                      <a:r>
                        <a:rPr kumimoji="0" lang="en-GB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superposition principle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for solutions)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Is intrinsically </a:t>
                      </a:r>
                      <a:r>
                        <a:rPr kumimoji="0" lang="en-GB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non-linear</a:t>
                      </a:r>
                      <a:endParaRPr kumimoji="0" lang="en-GB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No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itchFamily="66" charset="0"/>
                        </a:rPr>
                        <a:t> superposition principle in general!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1"/>
                </a:solidFill>
                <a:latin typeface="Comic Sans MS" pitchFamily="66" charset="0"/>
              </a:rPr>
              <a:t>Basic Definitions</a:t>
            </a:r>
            <a:endParaRPr lang="en-US" sz="360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7651" name="Picture 4" descr="C:\Documents and Settings\achterb\My Documents\AIGDpres\swarm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8200" y="1524000"/>
            <a:ext cx="7256463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0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Mass, mass-density and velocity</a:t>
            </a:r>
            <a:endParaRPr lang="en-US" sz="28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8675" name="Picture 3" descr="C:\Documents and Settings\achterb\My Documents\AIGDpres\swarm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1066800"/>
            <a:ext cx="45720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Documents and Settings\achterb\My Documents\AIGDpres\de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3810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Documents and Settings\achterb\My Documents\AIGDpres\densd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3200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4343400"/>
            <a:ext cx="3273425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Mass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m in volume 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V</a:t>
            </a:r>
            <a:endParaRPr lang="en-US" sz="2400" dirty="0" smtClean="0">
              <a:solidFill>
                <a:srgbClr val="0000FF"/>
              </a:solidFill>
              <a:latin typeface="Comic Sans MS" pitchFamily="66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FF"/>
              </a:solidFill>
              <a:latin typeface="Comic Sans MS" pitchFamily="66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Comic Sans MS" pitchFamily="66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Mean velocity 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(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x ,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is defined as: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15000" y="1219200"/>
            <a:ext cx="2384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Mass density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: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1905000"/>
            <a:ext cx="3429000" cy="1143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029200" y="5029200"/>
            <a:ext cx="3657600" cy="152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1"/>
                </a:solidFill>
                <a:latin typeface="Comic Sans MS" pitchFamily="66" charset="0"/>
              </a:rPr>
              <a:t>Equation of Motion: from Newton to </a:t>
            </a:r>
            <a:br>
              <a:rPr lang="en-US" sz="280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chemeClr val="accent1"/>
                </a:solidFill>
                <a:latin typeface="Comic Sans MS" pitchFamily="66" charset="0"/>
              </a:rPr>
              <a:t>Navier-Stokes/Euler</a:t>
            </a:r>
            <a:endParaRPr lang="en-US" sz="280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9699" name="Picture 3" descr="C:\Documents and Settings\achterb\My Documents\AIGDpres\streamline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2057400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Documents and Settings\achterb\My Documents\AIGDpres\forced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1676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Documents and Settings\achterb\My Documents\AIGDpres\spfo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295400" y="3733800"/>
            <a:ext cx="15636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Particle </a:t>
            </a:r>
            <a:r>
              <a:rPr lang="en-US" sz="24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657600" y="1752600"/>
            <a:ext cx="1524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1"/>
                </a:solidFill>
                <a:latin typeface="Comic Sans MS" pitchFamily="66" charset="0"/>
              </a:rPr>
              <a:t>Equation of Motion: from Newton to </a:t>
            </a:r>
            <a:br>
              <a:rPr lang="en-US" sz="280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chemeClr val="accent1"/>
                </a:solidFill>
                <a:latin typeface="Comic Sans MS" pitchFamily="66" charset="0"/>
              </a:rPr>
              <a:t>Navier-Stokes/Euler</a:t>
            </a:r>
            <a:endParaRPr lang="en-US" sz="280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0723" name="Picture 1027" descr="C:\Documents and Settings\achterb\My Documents\AIGDpres\streamline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2057400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28" descr="C:\Documents and Settings\achterb\My Documents\AIGDpres\forced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1676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29" descr="C:\Documents and Settings\achterb\My Documents\AIGDpres\spfo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1295400" y="3733800"/>
            <a:ext cx="15636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Particle </a:t>
            </a:r>
            <a:r>
              <a:rPr lang="en-US" sz="24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727" name="Rectangle 1031"/>
          <p:cNvSpPr>
            <a:spLocks noChangeArrowheads="1"/>
          </p:cNvSpPr>
          <p:nvPr/>
        </p:nvSpPr>
        <p:spPr bwMode="auto">
          <a:xfrm>
            <a:off x="3657600" y="1752600"/>
            <a:ext cx="1524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auto">
          <a:xfrm>
            <a:off x="304800" y="1295400"/>
            <a:ext cx="4267200" cy="5334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29" name="Picture 1033" descr="C:\Documents and Settings\achterb\My Documents\AIGDpres\veld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43434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035"/>
          <p:cNvSpPr txBox="1">
            <a:spLocks noChangeArrowheads="1"/>
          </p:cNvSpPr>
          <p:nvPr/>
        </p:nvSpPr>
        <p:spPr bwMode="auto">
          <a:xfrm>
            <a:off x="457200" y="3429000"/>
            <a:ext cx="4021138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You have to work with a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velocity </a:t>
            </a:r>
            <a:r>
              <a:rPr lang="en-US" sz="2400" u="sng">
                <a:solidFill>
                  <a:srgbClr val="FFFF00"/>
                </a:solidFill>
                <a:latin typeface="Comic Sans MS" pitchFamily="66" charset="0"/>
              </a:rPr>
              <a:t>field</a:t>
            </a: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that depends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on position </a:t>
            </a:r>
            <a:r>
              <a:rPr lang="en-US" sz="2400" i="1">
                <a:solidFill>
                  <a:srgbClr val="FFFF00"/>
                </a:solidFill>
                <a:latin typeface="Comic Sans MS" pitchFamily="66" charset="0"/>
              </a:rPr>
              <a:t>and</a:t>
            </a: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 time!</a:t>
            </a:r>
            <a:endParaRPr lang="en-US" sz="240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FFFFFF"/>
      </a:dk1>
      <a:lt1>
        <a:srgbClr val="FFFF00"/>
      </a:lt1>
      <a:dk2>
        <a:srgbClr val="0000FF"/>
      </a:dk2>
      <a:lt2>
        <a:srgbClr val="FFFF00"/>
      </a:lt2>
      <a:accent1>
        <a:srgbClr val="000000"/>
      </a:accent1>
      <a:accent2>
        <a:srgbClr val="CC0000"/>
      </a:accent2>
      <a:accent3>
        <a:srgbClr val="AAAAFF"/>
      </a:accent3>
      <a:accent4>
        <a:srgbClr val="DADA00"/>
      </a:accent4>
      <a:accent5>
        <a:srgbClr val="AAAAAA"/>
      </a:accent5>
      <a:accent6>
        <a:srgbClr val="B90000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00"/>
        </a:lt1>
        <a:dk2>
          <a:srgbClr val="0000FF"/>
        </a:dk2>
        <a:lt2>
          <a:srgbClr val="FFFF00"/>
        </a:lt2>
        <a:accent1>
          <a:srgbClr val="000000"/>
        </a:accent1>
        <a:accent2>
          <a:srgbClr val="CC0000"/>
        </a:accent2>
        <a:accent3>
          <a:srgbClr val="AAAAFF"/>
        </a:accent3>
        <a:accent4>
          <a:srgbClr val="DADA00"/>
        </a:accent4>
        <a:accent5>
          <a:srgbClr val="AAAAAA"/>
        </a:accent5>
        <a:accent6>
          <a:srgbClr val="B900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FFFFFF"/>
      </a:dk1>
      <a:lt1>
        <a:srgbClr val="FFFF00"/>
      </a:lt1>
      <a:dk2>
        <a:srgbClr val="0000FF"/>
      </a:dk2>
      <a:lt2>
        <a:srgbClr val="FFFF00"/>
      </a:lt2>
      <a:accent1>
        <a:srgbClr val="000000"/>
      </a:accent1>
      <a:accent2>
        <a:srgbClr val="CC0000"/>
      </a:accent2>
      <a:accent3>
        <a:srgbClr val="AAAAFF"/>
      </a:accent3>
      <a:accent4>
        <a:srgbClr val="DADA00"/>
      </a:accent4>
      <a:accent5>
        <a:srgbClr val="AAAAAA"/>
      </a:accent5>
      <a:accent6>
        <a:srgbClr val="B90000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00"/>
        </a:lt1>
        <a:dk2>
          <a:srgbClr val="0000FF"/>
        </a:dk2>
        <a:lt2>
          <a:srgbClr val="FFFF00"/>
        </a:lt2>
        <a:accent1>
          <a:srgbClr val="000000"/>
        </a:accent1>
        <a:accent2>
          <a:srgbClr val="CC0000"/>
        </a:accent2>
        <a:accent3>
          <a:srgbClr val="AAAAFF"/>
        </a:accent3>
        <a:accent4>
          <a:srgbClr val="DADA00"/>
        </a:accent4>
        <a:accent5>
          <a:srgbClr val="AAAAAA"/>
        </a:accent5>
        <a:accent6>
          <a:srgbClr val="B900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8">
      <a:dk1>
        <a:srgbClr val="FFFFFF"/>
      </a:dk1>
      <a:lt1>
        <a:srgbClr val="FFFF00"/>
      </a:lt1>
      <a:dk2>
        <a:srgbClr val="0000FF"/>
      </a:dk2>
      <a:lt2>
        <a:srgbClr val="FFFF00"/>
      </a:lt2>
      <a:accent1>
        <a:srgbClr val="000000"/>
      </a:accent1>
      <a:accent2>
        <a:srgbClr val="CC0000"/>
      </a:accent2>
      <a:accent3>
        <a:srgbClr val="AAAAFF"/>
      </a:accent3>
      <a:accent4>
        <a:srgbClr val="DADA00"/>
      </a:accent4>
      <a:accent5>
        <a:srgbClr val="AAAAAA"/>
      </a:accent5>
      <a:accent6>
        <a:srgbClr val="B90000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00"/>
        </a:lt1>
        <a:dk2>
          <a:srgbClr val="0000FF"/>
        </a:dk2>
        <a:lt2>
          <a:srgbClr val="FFFF00"/>
        </a:lt2>
        <a:accent1>
          <a:srgbClr val="000000"/>
        </a:accent1>
        <a:accent2>
          <a:srgbClr val="CC0000"/>
        </a:accent2>
        <a:accent3>
          <a:srgbClr val="AAAAFF"/>
        </a:accent3>
        <a:accent4>
          <a:srgbClr val="DADA00"/>
        </a:accent4>
        <a:accent5>
          <a:srgbClr val="AAAAAA"/>
        </a:accent5>
        <a:accent6>
          <a:srgbClr val="B900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8">
      <a:dk1>
        <a:srgbClr val="FFFFFF"/>
      </a:dk1>
      <a:lt1>
        <a:srgbClr val="FFFF00"/>
      </a:lt1>
      <a:dk2>
        <a:srgbClr val="0000FF"/>
      </a:dk2>
      <a:lt2>
        <a:srgbClr val="FFFF00"/>
      </a:lt2>
      <a:accent1>
        <a:srgbClr val="000000"/>
      </a:accent1>
      <a:accent2>
        <a:srgbClr val="CC0000"/>
      </a:accent2>
      <a:accent3>
        <a:srgbClr val="AAAAFF"/>
      </a:accent3>
      <a:accent4>
        <a:srgbClr val="DADA00"/>
      </a:accent4>
      <a:accent5>
        <a:srgbClr val="AAAAAA"/>
      </a:accent5>
      <a:accent6>
        <a:srgbClr val="B90000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00"/>
        </a:lt1>
        <a:dk2>
          <a:srgbClr val="0000FF"/>
        </a:dk2>
        <a:lt2>
          <a:srgbClr val="FFFF00"/>
        </a:lt2>
        <a:accent1>
          <a:srgbClr val="000000"/>
        </a:accent1>
        <a:accent2>
          <a:srgbClr val="CC0000"/>
        </a:accent2>
        <a:accent3>
          <a:srgbClr val="AAAAFF"/>
        </a:accent3>
        <a:accent4>
          <a:srgbClr val="DADA00"/>
        </a:accent4>
        <a:accent5>
          <a:srgbClr val="AAAAAA"/>
        </a:accent5>
        <a:accent6>
          <a:srgbClr val="B900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8">
      <a:dk1>
        <a:srgbClr val="FFFFFF"/>
      </a:dk1>
      <a:lt1>
        <a:srgbClr val="FFFF00"/>
      </a:lt1>
      <a:dk2>
        <a:srgbClr val="0000FF"/>
      </a:dk2>
      <a:lt2>
        <a:srgbClr val="FFFF00"/>
      </a:lt2>
      <a:accent1>
        <a:srgbClr val="000000"/>
      </a:accent1>
      <a:accent2>
        <a:srgbClr val="CC0000"/>
      </a:accent2>
      <a:accent3>
        <a:srgbClr val="AAAAFF"/>
      </a:accent3>
      <a:accent4>
        <a:srgbClr val="DADA00"/>
      </a:accent4>
      <a:accent5>
        <a:srgbClr val="AAAAAA"/>
      </a:accent5>
      <a:accent6>
        <a:srgbClr val="B90000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00"/>
        </a:lt1>
        <a:dk2>
          <a:srgbClr val="0000FF"/>
        </a:dk2>
        <a:lt2>
          <a:srgbClr val="FFFF00"/>
        </a:lt2>
        <a:accent1>
          <a:srgbClr val="000000"/>
        </a:accent1>
        <a:accent2>
          <a:srgbClr val="CC0000"/>
        </a:accent2>
        <a:accent3>
          <a:srgbClr val="AAAAFF"/>
        </a:accent3>
        <a:accent4>
          <a:srgbClr val="DADA00"/>
        </a:accent4>
        <a:accent5>
          <a:srgbClr val="AAAAAA"/>
        </a:accent5>
        <a:accent6>
          <a:srgbClr val="B900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8">
      <a:dk1>
        <a:srgbClr val="FFFFFF"/>
      </a:dk1>
      <a:lt1>
        <a:srgbClr val="FFFF00"/>
      </a:lt1>
      <a:dk2>
        <a:srgbClr val="0000FF"/>
      </a:dk2>
      <a:lt2>
        <a:srgbClr val="FFFF00"/>
      </a:lt2>
      <a:accent1>
        <a:srgbClr val="000000"/>
      </a:accent1>
      <a:accent2>
        <a:srgbClr val="CC0000"/>
      </a:accent2>
      <a:accent3>
        <a:srgbClr val="AAAAFF"/>
      </a:accent3>
      <a:accent4>
        <a:srgbClr val="DADA00"/>
      </a:accent4>
      <a:accent5>
        <a:srgbClr val="AAAAAA"/>
      </a:accent5>
      <a:accent6>
        <a:srgbClr val="B90000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00"/>
        </a:lt1>
        <a:dk2>
          <a:srgbClr val="0000FF"/>
        </a:dk2>
        <a:lt2>
          <a:srgbClr val="FFFF00"/>
        </a:lt2>
        <a:accent1>
          <a:srgbClr val="000000"/>
        </a:accent1>
        <a:accent2>
          <a:srgbClr val="CC0000"/>
        </a:accent2>
        <a:accent3>
          <a:srgbClr val="AAAAFF"/>
        </a:accent3>
        <a:accent4>
          <a:srgbClr val="DADA00"/>
        </a:accent4>
        <a:accent5>
          <a:srgbClr val="AAAAAA"/>
        </a:accent5>
        <a:accent6>
          <a:srgbClr val="B900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4310</Words>
  <Application>WPS Presentation</Application>
  <PresentationFormat>On-screen Show (4:3)</PresentationFormat>
  <Paragraphs>284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36</vt:i4>
      </vt:variant>
    </vt:vector>
  </HeadingPairs>
  <TitlesOfParts>
    <vt:vector size="69" baseType="lpstr">
      <vt:lpstr>Arial</vt:lpstr>
      <vt:lpstr>SimSun</vt:lpstr>
      <vt:lpstr>Wingdings</vt:lpstr>
      <vt:lpstr>Wingdings 2</vt:lpstr>
      <vt:lpstr>Gubbi</vt:lpstr>
      <vt:lpstr>Wingdings</vt:lpstr>
      <vt:lpstr>MT Extra</vt:lpstr>
      <vt:lpstr>Arial</vt:lpstr>
      <vt:lpstr>DejaVu Sans</vt:lpstr>
      <vt:lpstr>Wingdings 3</vt:lpstr>
      <vt:lpstr>Wingdings 2</vt:lpstr>
      <vt:lpstr>Times New Roman</vt:lpstr>
      <vt:lpstr>Comic Sans MS</vt:lpstr>
      <vt:lpstr>Symbol</vt:lpstr>
      <vt:lpstr>Euclid Symbol</vt:lpstr>
      <vt:lpstr>Corbel</vt:lpstr>
      <vt:lpstr>Times New Roman</vt:lpstr>
      <vt:lpstr>微软雅黑</vt:lpstr>
      <vt:lpstr>Droid Sans Fallback</vt:lpstr>
      <vt:lpstr>Arial Unicode MS</vt:lpstr>
      <vt:lpstr>Calibri</vt:lpstr>
      <vt:lpstr>Module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Equation.DSMT4</vt:lpstr>
      <vt:lpstr>Equation.DSMT4</vt:lpstr>
      <vt:lpstr>Equation.DSMT4</vt:lpstr>
      <vt:lpstr>Equation.DSMT4</vt:lpstr>
      <vt:lpstr>Equation.DSMT4</vt:lpstr>
      <vt:lpstr>Gas Dynamics, Lecture 1 (Introduction &amp; Basic Equations)</vt:lpstr>
      <vt:lpstr>Overview</vt:lpstr>
      <vt:lpstr>Applications</vt:lpstr>
      <vt:lpstr>PowerPoint 演示文稿</vt:lpstr>
      <vt:lpstr>Classical Mechanics vs. Fluid Mechanics</vt:lpstr>
      <vt:lpstr>Basic Definitions</vt:lpstr>
      <vt:lpstr>Mass, mass-density and velocity</vt:lpstr>
      <vt:lpstr>Equation of Motion: from Newton to  Navier-Stokes/Euler</vt:lpstr>
      <vt:lpstr>Equation of Motion: from Newton to  Navier-Stokes/Euler</vt:lpstr>
      <vt:lpstr>Derivatives, derivatives…</vt:lpstr>
      <vt:lpstr>Derivatives, derivatives…</vt:lpstr>
      <vt:lpstr>Comoving derivative d/dt</vt:lpstr>
      <vt:lpstr>PowerPoint 演示文稿</vt:lpstr>
      <vt:lpstr>Notation: working with the gradient operator </vt:lpstr>
      <vt:lpstr>GRADIENT OPERATOR AND VECTOR ANALYSIS (See Appendix A)</vt:lpstr>
      <vt:lpstr>Program for uncovering the basic equations:</vt:lpstr>
      <vt:lpstr>Equation of motion for a fluid:</vt:lpstr>
      <vt:lpstr>Equation of motion for a fluid:</vt:lpstr>
      <vt:lpstr>Equation of motion for a fluid:</vt:lpstr>
      <vt:lpstr>Equation of motion for a fluid:</vt:lpstr>
      <vt:lpstr>Equation of motion for a fluid:</vt:lpstr>
      <vt:lpstr>Pressure force and thermal motions</vt:lpstr>
      <vt:lpstr>PowerPoint 演示文稿</vt:lpstr>
      <vt:lpstr>PowerPoint 演示文稿</vt:lpstr>
      <vt:lpstr>Acceleration of particle </vt:lpstr>
      <vt:lpstr>Acceleration of particle   (II)</vt:lpstr>
      <vt:lpstr>Average equation of motion:</vt:lpstr>
      <vt:lpstr>Some tensor algebra:  </vt:lpstr>
      <vt:lpstr>Some tensor algebra:  the divergence of a vector in cartesian  (x, y, z) coordinates</vt:lpstr>
      <vt:lpstr>Rank 2 Tensor</vt:lpstr>
      <vt:lpstr>Rank 2 Tensor and Tensor Divergence</vt:lpstr>
      <vt:lpstr>Special case: Dyadic Tensor = Direct Product of two Vectors</vt:lpstr>
      <vt:lpstr>Application: Pressure Force (I)</vt:lpstr>
      <vt:lpstr>Application: Pressure Force (II)</vt:lpstr>
      <vt:lpstr>Pressure force, conclusion:</vt:lpstr>
      <vt:lpstr>Summary:</vt:lpstr>
    </vt:vector>
  </TitlesOfParts>
  <Company>University of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Dynamics, Lecture 1 (Introduction &amp; Basic Equations)</dc:title>
  <dc:creator>Bram Achterberg</dc:creator>
  <cp:lastModifiedBy>faculty</cp:lastModifiedBy>
  <cp:revision>23</cp:revision>
  <dcterms:created xsi:type="dcterms:W3CDTF">2021-10-26T08:44:41Z</dcterms:created>
  <dcterms:modified xsi:type="dcterms:W3CDTF">2021-10-26T08:44:41Z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