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26"/>
  </p:handoutMasterIdLst>
  <p:sldIdLst>
    <p:sldId id="272" r:id="rId3"/>
    <p:sldId id="257" r:id="rId4"/>
    <p:sldId id="287" r:id="rId5"/>
    <p:sldId id="288" r:id="rId6"/>
    <p:sldId id="289" r:id="rId7"/>
    <p:sldId id="290" r:id="rId8"/>
    <p:sldId id="291" r:id="rId9"/>
    <p:sldId id="293" r:id="rId10"/>
    <p:sldId id="294" r:id="rId11"/>
    <p:sldId id="296" r:id="rId12"/>
    <p:sldId id="298" r:id="rId14"/>
    <p:sldId id="297" r:id="rId15"/>
    <p:sldId id="299" r:id="rId16"/>
    <p:sldId id="300" r:id="rId17"/>
    <p:sldId id="301" r:id="rId18"/>
    <p:sldId id="292" r:id="rId19"/>
    <p:sldId id="306" r:id="rId20"/>
    <p:sldId id="302" r:id="rId21"/>
    <p:sldId id="304" r:id="rId22"/>
    <p:sldId id="305" r:id="rId23"/>
    <p:sldId id="307" r:id="rId24"/>
    <p:sldId id="295" r:id="rId2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  <a:endParaRPr lang="zh-CN" altLang="en-US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Click to edit Master subtitle style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8088" cy="811530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  <a:endParaRPr lang="zh-CN" altLang="en-US" dirty="0">
              <a:sym typeface="+mn-ea"/>
            </a:endParaRP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Click to edit Master text styles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3376740" y="1157760"/>
            <a:ext cx="5745600" cy="34209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67500" tIns="33750" rIns="67500" bIns="33750"/>
          <a:p>
            <a:pPr algn="ctr">
              <a:lnSpc>
                <a:spcPct val="100000"/>
              </a:lnSpc>
            </a:pP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Computer Engineering Department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2324100" y="2626995"/>
            <a:ext cx="7543800" cy="934085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67500" tIns="33750" rIns="67500" bIns="33750"/>
          <a:p>
            <a:pPr algn="ctr"/>
            <a:r>
              <a:rPr lang="en-US" altLang="en-US" sz="3600" b="1">
                <a:sym typeface="+mn-ea"/>
              </a:rPr>
              <a:t>Regular Expression</a:t>
            </a:r>
            <a:endParaRPr lang="en-US" altLang="en-US" sz="3600" b="1" strike="noStrike" spc="-1" dirty="0">
              <a:solidFill>
                <a:schemeClr val="tx1"/>
              </a:solidFill>
              <a:latin typeface="Arial"/>
              <a:sym typeface="+mn-ea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4063425" y="4275305"/>
            <a:ext cx="4371840" cy="61641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67500" tIns="33750" rIns="67500" bIns="33750"/>
          <a:p>
            <a:pPr algn="ctr">
              <a:lnSpc>
                <a:spcPct val="100000"/>
              </a:lnSpc>
            </a:pP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By</a:t>
            </a:r>
            <a:endParaRPr lang="en-IN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Prof. Bhumi Shah 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3242945" y="1673860"/>
            <a:ext cx="5692775" cy="342265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67500" tIns="33750" rIns="67500" bIns="33750"/>
          <a:p>
            <a:pPr algn="ctr">
              <a:lnSpc>
                <a:spcPct val="100000"/>
              </a:lnSpc>
            </a:pP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Advanced Python Programming</a:t>
            </a:r>
            <a:r>
              <a:rPr lang="en-US" altLang="en-IN" sz="1800" b="1" strike="noStrike" spc="-1">
                <a:solidFill>
                  <a:srgbClr val="212121"/>
                </a:solidFill>
                <a:latin typeface="Times New Roman"/>
              </a:rPr>
              <a:t>(CE0620)</a:t>
            </a: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 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716915"/>
          </a:xfrm>
        </p:spPr>
        <p:txBody>
          <a:bodyPr>
            <a:normAutofit/>
          </a:bodyPr>
          <a:p>
            <a:r>
              <a:rPr lang="en-US" altLang="en-US">
                <a:sym typeface="+mn-ea"/>
              </a:rPr>
              <a:t>Sequence Characters Example</a:t>
            </a:r>
            <a:endParaRPr lang="en-US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175385"/>
            <a:ext cx="10515600" cy="5001895"/>
          </a:xfrm>
        </p:spPr>
        <p:txBody>
          <a:bodyPr/>
          <a:p>
            <a:pPr marL="0" indent="0">
              <a:buNone/>
            </a:pPr>
            <a:r>
              <a:rPr lang="en-US" altLang="en-US" b="1"/>
              <a:t>Write a regular expression to retrive all words starting with “a”.</a:t>
            </a:r>
            <a:endParaRPr lang="en-US" altLang="en-US" b="1"/>
          </a:p>
          <a:p>
            <a:endParaRPr lang="en-US" altLang="en-US"/>
          </a:p>
          <a:p>
            <a:pPr marL="0" indent="0" algn="ctr">
              <a:buNone/>
            </a:pPr>
            <a:r>
              <a:rPr lang="en-US" altLang="en-US" b="1">
                <a:solidFill>
                  <a:srgbClr val="FF0000"/>
                </a:solidFill>
              </a:rPr>
              <a:t>r’a[\w]*’</a:t>
            </a:r>
            <a:endParaRPr lang="en-US" alt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/>
              <a:t>Here, “a”- the word should start with ‘a’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	[\w]* - repetition of any alphanumeric characters.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Note: * is used  for 0 or more repetitions.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716915"/>
          </a:xfrm>
        </p:spPr>
        <p:txBody>
          <a:bodyPr>
            <a:normAutofit/>
          </a:bodyPr>
          <a:p>
            <a:r>
              <a:rPr lang="en-US" altLang="en-US">
                <a:sym typeface="+mn-ea"/>
              </a:rPr>
              <a:t>Sequence Characters Example</a:t>
            </a:r>
            <a:endParaRPr lang="en-US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175385"/>
            <a:ext cx="10515600" cy="5001895"/>
          </a:xfrm>
        </p:spPr>
        <p:txBody>
          <a:bodyPr/>
          <a:p>
            <a:pPr marL="0" indent="0">
              <a:buNone/>
            </a:pPr>
            <a:r>
              <a:rPr lang="en-US" altLang="en-US" b="1">
                <a:sym typeface="+mn-ea"/>
              </a:rPr>
              <a:t>Write a regular expression to retrive all words starting with “a”.</a:t>
            </a:r>
            <a:endParaRPr lang="en-US" altLang="en-US" b="1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/>
              <a:t>import re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s1=’ An apple a day keeps the doctor away’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res=re.findall(r’a[\w]*’,s1)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for word in res: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	print(word)</a:t>
            </a:r>
            <a:endParaRPr lang="en-US" altLang="en-US"/>
          </a:p>
          <a:p>
            <a:pPr marL="0" indent="0">
              <a:buNone/>
            </a:pPr>
            <a:endParaRPr lang="en-US" alt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b="1">
                <a:solidFill>
                  <a:srgbClr val="FF0000"/>
                </a:solidFill>
              </a:rPr>
              <a:t>Note</a:t>
            </a:r>
            <a:r>
              <a:rPr lang="en-US" altLang="en-US"/>
              <a:t>:to get only word use “res=re.findall(r'\ba[\w]*\b',s1)”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633730"/>
          </a:xfrm>
        </p:spPr>
        <p:txBody>
          <a:bodyPr/>
          <a:p>
            <a:r>
              <a:rPr lang="en-US" altLang="en-US"/>
              <a:t>Example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105535"/>
            <a:ext cx="10515600" cy="5071745"/>
          </a:xfrm>
        </p:spPr>
        <p:txBody>
          <a:bodyPr/>
          <a:p>
            <a:pPr marL="457200" lvl="1" indent="0">
              <a:buNone/>
            </a:pPr>
            <a:r>
              <a:rPr lang="en-US" altLang="en-US" b="1">
                <a:sym typeface="+mn-ea"/>
              </a:rPr>
              <a:t>Write a regular expression to retrive all words starting with a numeric digit</a:t>
            </a:r>
            <a:endParaRPr lang="en-US" altLang="en-US" b="1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>
                <a:sym typeface="+mn-ea"/>
              </a:rPr>
              <a:t>import re</a:t>
            </a:r>
            <a:endParaRPr lang="en-US" altLang="en-US"/>
          </a:p>
          <a:p>
            <a:pPr marL="0" indent="0">
              <a:buNone/>
            </a:pPr>
            <a:r>
              <a:rPr lang="en-US" altLang="en-US">
                <a:sym typeface="+mn-ea"/>
              </a:rPr>
              <a:t>s1=’ The exam is scheduled during 15th to 26th February’</a:t>
            </a:r>
            <a:endParaRPr lang="en-US" altLang="en-US"/>
          </a:p>
          <a:p>
            <a:pPr marL="0" indent="0">
              <a:buNone/>
            </a:pPr>
            <a:r>
              <a:rPr lang="en-US" altLang="en-US">
                <a:sym typeface="+mn-ea"/>
              </a:rPr>
              <a:t>res=re.findall(r’\d[\w]*’,s1)</a:t>
            </a:r>
            <a:endParaRPr lang="en-US" altLang="en-US"/>
          </a:p>
          <a:p>
            <a:pPr marL="0" indent="0">
              <a:buNone/>
            </a:pPr>
            <a:r>
              <a:rPr lang="en-US" altLang="en-US">
                <a:sym typeface="+mn-ea"/>
              </a:rPr>
              <a:t>for word in res:</a:t>
            </a:r>
            <a:endParaRPr lang="en-US" altLang="en-US"/>
          </a:p>
          <a:p>
            <a:pPr marL="0" indent="0">
              <a:buNone/>
            </a:pPr>
            <a:r>
              <a:rPr lang="en-US" altLang="en-US">
                <a:sym typeface="+mn-ea"/>
              </a:rPr>
              <a:t>	print(word)</a:t>
            </a:r>
            <a:endParaRPr lang="en-US" altLang="en-US"/>
          </a:p>
          <a:p>
            <a:pPr marL="0" indent="0">
              <a:buNone/>
            </a:pPr>
            <a:endParaRPr lang="en-US" altLang="en-US" b="1">
              <a:solidFill>
                <a:srgbClr val="FF0000"/>
              </a:solidFill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sym typeface="+mn-ea"/>
              </a:rPr>
              <a:t>Example</a:t>
            </a:r>
            <a:br>
              <a:rPr lang="en-US" alt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>
              <a:buNone/>
            </a:pPr>
            <a:r>
              <a:rPr lang="en-US" altLang="en-US" b="1">
                <a:sym typeface="+mn-ea"/>
              </a:rPr>
              <a:t>Write a regular expression to retrive all words having 5 character length.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endParaRPr lang="en-US" alt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import re</a:t>
            </a:r>
            <a:endParaRPr lang="en-US"/>
          </a:p>
          <a:p>
            <a:pPr marL="0" indent="0">
              <a:buNone/>
            </a:pPr>
            <a:r>
              <a:rPr lang="en-US"/>
              <a:t>s1=' The exams are scheduled during 15th to 26th February'</a:t>
            </a:r>
            <a:endParaRPr lang="en-US"/>
          </a:p>
          <a:p>
            <a:pPr marL="0" indent="0">
              <a:buNone/>
            </a:pPr>
            <a:r>
              <a:rPr lang="en-US"/>
              <a:t>#res=re.findall(r'\d[\w]*',s1)</a:t>
            </a:r>
            <a:endParaRPr lang="en-US"/>
          </a:p>
          <a:p>
            <a:pPr marL="0" indent="0">
              <a:buNone/>
            </a:pPr>
            <a:r>
              <a:rPr lang="en-US"/>
              <a:t>res=re.findall(r'\b\w{5}\b',s1)</a:t>
            </a:r>
            <a:endParaRPr lang="en-US"/>
          </a:p>
          <a:p>
            <a:pPr marL="0" indent="0">
              <a:buNone/>
            </a:pPr>
            <a:r>
              <a:rPr lang="en-US"/>
              <a:t>for word in res:</a:t>
            </a:r>
            <a:endParaRPr lang="en-US"/>
          </a:p>
          <a:p>
            <a:pPr marL="0" indent="0">
              <a:buNone/>
            </a:pPr>
            <a:r>
              <a:rPr lang="en-US"/>
              <a:t>	print(word)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sym typeface="+mn-ea"/>
              </a:rPr>
              <a:t>Example</a:t>
            </a:r>
            <a:br>
              <a:rPr lang="en-US" alt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en-US" b="1">
                <a:sym typeface="+mn-ea"/>
              </a:rPr>
              <a:t>Write a regular expression to retrive all words which are at least  5 character length.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>
                <a:sym typeface="+mn-ea"/>
              </a:rPr>
              <a:t>import re</a:t>
            </a:r>
            <a:endParaRPr lang="en-US" altLang="en-US"/>
          </a:p>
          <a:p>
            <a:pPr marL="0" indent="0">
              <a:buNone/>
            </a:pPr>
            <a:r>
              <a:rPr lang="en-US" altLang="en-US">
                <a:sym typeface="+mn-ea"/>
              </a:rPr>
              <a:t>s1=’ The exam is scheduled during 15th to 26th February’</a:t>
            </a:r>
            <a:endParaRPr lang="en-US" altLang="en-US"/>
          </a:p>
          <a:p>
            <a:pPr marL="0" indent="0">
              <a:buNone/>
            </a:pPr>
            <a:r>
              <a:rPr lang="en-US" altLang="en-US">
                <a:sym typeface="+mn-ea"/>
              </a:rPr>
              <a:t>res=re.findall(r’\b\w{5,}\b’,s1)</a:t>
            </a:r>
            <a:endParaRPr lang="en-US" altLang="en-US"/>
          </a:p>
          <a:p>
            <a:pPr marL="0" indent="0">
              <a:buNone/>
            </a:pPr>
            <a:r>
              <a:rPr lang="en-US" altLang="en-US">
                <a:sym typeface="+mn-ea"/>
              </a:rPr>
              <a:t>for word in res:</a:t>
            </a:r>
            <a:endParaRPr lang="en-US" altLang="en-US"/>
          </a:p>
          <a:p>
            <a:pPr marL="0" indent="0">
              <a:buNone/>
            </a:pPr>
            <a:r>
              <a:rPr lang="en-US" altLang="en-US">
                <a:sym typeface="+mn-ea"/>
              </a:rPr>
              <a:t>	print(word)</a:t>
            </a:r>
            <a:endParaRPr lang="en-US" altLang="en-US"/>
          </a:p>
          <a:p>
            <a:pPr marL="0" indent="0">
              <a:buNone/>
            </a:pPr>
            <a:endParaRPr lang="en-US" altLang="en-US" b="1">
              <a:solidFill>
                <a:srgbClr val="FF0000"/>
              </a:solidFill>
            </a:endParaRP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910590"/>
          </a:xfrm>
        </p:spPr>
        <p:txBody>
          <a:bodyPr/>
          <a:p>
            <a:r>
              <a:rPr lang="en-US" altLang="en-US"/>
              <a:t>Exercises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535430"/>
            <a:ext cx="10515600" cy="4641850"/>
          </a:xfrm>
        </p:spPr>
        <p:txBody>
          <a:bodyPr/>
          <a:p>
            <a:r>
              <a:rPr lang="en-US" altLang="en-US" b="1">
                <a:sym typeface="+mn-ea"/>
              </a:rPr>
              <a:t>Write a regular expression to retrive all words with 3,4 or 5 character length.</a:t>
            </a:r>
            <a:endParaRPr lang="en-US" altLang="en-US"/>
          </a:p>
          <a:p>
            <a:r>
              <a:rPr lang="en-US" altLang="en-US" b="1">
                <a:sym typeface="+mn-ea"/>
              </a:rPr>
              <a:t>Write a regular expression to retrive all single digits from string.</a:t>
            </a:r>
            <a:endParaRPr lang="en-US" altLang="en-US" b="1">
              <a:sym typeface="+mn-ea"/>
            </a:endParaRPr>
          </a:p>
          <a:p>
            <a:r>
              <a:rPr lang="en-US" altLang="en-US" b="1">
                <a:sym typeface="+mn-ea"/>
              </a:rPr>
              <a:t>Write a regular expression to retrive last word from the string</a:t>
            </a:r>
            <a:endParaRPr lang="en-US" altLang="en-US" b="1"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577850"/>
          </a:xfrm>
        </p:spPr>
        <p:txBody>
          <a:bodyPr/>
          <a:p>
            <a:r>
              <a:rPr lang="en-US" altLang="en-US" sz="3200"/>
              <a:t>Quantifiers / </a:t>
            </a:r>
            <a:r>
              <a:rPr lang="en-US" sz="3200"/>
              <a:t>Metacharacters </a:t>
            </a:r>
            <a:endParaRPr lang="en-US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836295"/>
            <a:ext cx="10515600" cy="5340985"/>
          </a:xfrm>
        </p:spPr>
        <p:txBody>
          <a:bodyPr/>
          <a:p>
            <a:r>
              <a:rPr lang="en-US">
                <a:sym typeface="+mn-ea"/>
              </a:rPr>
              <a:t> These are characters with a special meaning.</a:t>
            </a:r>
            <a:endParaRPr lang="en-US">
              <a:sym typeface="+mn-ea"/>
            </a:endParaRPr>
          </a:p>
          <a:p>
            <a:r>
              <a:rPr lang="en-US">
                <a:sym typeface="+mn-ea"/>
              </a:rPr>
              <a:t> For example  . ^ $ * + ? {} () \ |</a:t>
            </a:r>
            <a:endParaRPr lang="en-US"/>
          </a:p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6045" y="1798955"/>
            <a:ext cx="8359140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577850"/>
          </a:xfrm>
        </p:spPr>
        <p:txBody>
          <a:bodyPr/>
          <a:p>
            <a:r>
              <a:rPr lang="en-US" altLang="en-US" sz="3200"/>
              <a:t>Quantifiers / </a:t>
            </a:r>
            <a:r>
              <a:rPr lang="en-US" sz="3200"/>
              <a:t>Metacharacters </a:t>
            </a:r>
            <a:endParaRPr lang="en-US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836295"/>
            <a:ext cx="10515600" cy="5340985"/>
          </a:xfrm>
        </p:spPr>
        <p:txBody>
          <a:bodyPr/>
          <a:p>
            <a:endParaRPr lang="en-US"/>
          </a:p>
          <a:p>
            <a:endParaRPr lang="en-US"/>
          </a:p>
        </p:txBody>
      </p:sp>
      <p:pic>
        <p:nvPicPr>
          <p:cNvPr id="4" name="Picture 3" descr="IMG_20210223_1008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6300" y="1380490"/>
            <a:ext cx="10058400" cy="425259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882650"/>
          </a:xfrm>
        </p:spPr>
        <p:txBody>
          <a:bodyPr/>
          <a:p>
            <a:r>
              <a:rPr lang="en-US" altLang="en-US"/>
              <a:t>Example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299845"/>
            <a:ext cx="10515600" cy="4877435"/>
          </a:xfrm>
        </p:spPr>
        <p:txBody>
          <a:bodyPr/>
          <a:p>
            <a:r>
              <a:rPr lang="en-US" altLang="en-US" b="1">
                <a:sym typeface="+mn-ea"/>
              </a:rPr>
              <a:t>Write a regular expression to retrive only name</a:t>
            </a:r>
            <a:endParaRPr lang="en-US" altLang="en-US" b="1">
              <a:sym typeface="+mn-ea"/>
            </a:endParaRPr>
          </a:p>
          <a:p>
            <a:endParaRPr lang="en-US" altLang="en-US" b="1">
              <a:sym typeface="+mn-ea"/>
            </a:endParaRPr>
          </a:p>
          <a:p>
            <a:pPr marL="0" indent="0">
              <a:buNone/>
            </a:pPr>
            <a:r>
              <a:rPr lang="en-US" altLang="en-US">
                <a:sym typeface="+mn-ea"/>
              </a:rPr>
              <a:t>import re</a:t>
            </a:r>
            <a:endParaRPr lang="en-US" altLang="en-US">
              <a:sym typeface="+mn-ea"/>
            </a:endParaRPr>
          </a:p>
          <a:p>
            <a:pPr marL="0" indent="0">
              <a:buNone/>
            </a:pPr>
            <a:r>
              <a:rPr lang="en-US" altLang="en-US">
                <a:sym typeface="+mn-ea"/>
              </a:rPr>
              <a:t>s1="Ajay Shah: 7145126931"</a:t>
            </a:r>
            <a:endParaRPr lang="en-US" altLang="en-US">
              <a:sym typeface="+mn-ea"/>
            </a:endParaRPr>
          </a:p>
          <a:p>
            <a:pPr marL="0" indent="0">
              <a:buNone/>
            </a:pPr>
            <a:r>
              <a:rPr lang="en-US" altLang="en-US">
                <a:sym typeface="+mn-ea"/>
              </a:rPr>
              <a:t>res=re.search(r'\D+', s1)</a:t>
            </a:r>
            <a:endParaRPr lang="en-US" altLang="en-US">
              <a:sym typeface="+mn-ea"/>
            </a:endParaRPr>
          </a:p>
          <a:p>
            <a:pPr marL="0" indent="0">
              <a:buNone/>
            </a:pPr>
            <a:r>
              <a:rPr lang="en-US" altLang="en-US">
                <a:sym typeface="+mn-ea"/>
              </a:rPr>
              <a:t>print(res.group())</a:t>
            </a:r>
            <a:endParaRPr lang="en-US" altLang="en-US"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882650"/>
          </a:xfrm>
        </p:spPr>
        <p:txBody>
          <a:bodyPr/>
          <a:p>
            <a:r>
              <a:rPr lang="en-US" altLang="en-US"/>
              <a:t>Example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299845"/>
            <a:ext cx="10515600" cy="4877435"/>
          </a:xfrm>
        </p:spPr>
        <p:txBody>
          <a:bodyPr/>
          <a:p>
            <a:r>
              <a:rPr lang="en-US" altLang="en-US" b="1">
                <a:sym typeface="+mn-ea"/>
              </a:rPr>
              <a:t>Write a regular expression to retrive phone numer from string</a:t>
            </a:r>
            <a:endParaRPr lang="en-US" altLang="en-US" b="1">
              <a:sym typeface="+mn-ea"/>
            </a:endParaRPr>
          </a:p>
          <a:p>
            <a:endParaRPr lang="en-US" altLang="en-US" b="1">
              <a:sym typeface="+mn-ea"/>
            </a:endParaRPr>
          </a:p>
          <a:p>
            <a:pPr marL="0" indent="0">
              <a:buNone/>
            </a:pPr>
            <a:r>
              <a:rPr lang="en-US" altLang="en-US">
                <a:sym typeface="+mn-ea"/>
              </a:rPr>
              <a:t>import re</a:t>
            </a:r>
            <a:endParaRPr lang="en-US" altLang="en-US">
              <a:sym typeface="+mn-ea"/>
            </a:endParaRPr>
          </a:p>
          <a:p>
            <a:pPr marL="0" indent="0">
              <a:buNone/>
            </a:pPr>
            <a:r>
              <a:rPr lang="en-US" altLang="en-US">
                <a:sym typeface="+mn-ea"/>
              </a:rPr>
              <a:t>s1="Ajay Shah: 7145126931"</a:t>
            </a:r>
            <a:endParaRPr lang="en-US" altLang="en-US">
              <a:sym typeface="+mn-ea"/>
            </a:endParaRPr>
          </a:p>
          <a:p>
            <a:pPr marL="0" indent="0">
              <a:buNone/>
            </a:pPr>
            <a:r>
              <a:rPr lang="en-US" altLang="en-US">
                <a:sym typeface="+mn-ea"/>
              </a:rPr>
              <a:t>res=re.search(r'\d+', s1)</a:t>
            </a:r>
            <a:endParaRPr lang="en-US" altLang="en-US">
              <a:sym typeface="+mn-ea"/>
            </a:endParaRPr>
          </a:p>
          <a:p>
            <a:pPr marL="0" indent="0">
              <a:buNone/>
            </a:pPr>
            <a:r>
              <a:rPr lang="en-US" altLang="en-US">
                <a:sym typeface="+mn-ea"/>
              </a:rPr>
              <a:t>print(res.group())</a:t>
            </a:r>
            <a:endParaRPr lang="en-US" altLang="en-US"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815975"/>
          </a:xfrm>
        </p:spPr>
        <p:txBody>
          <a:bodyPr/>
          <a:p>
            <a:r>
              <a:rPr lang="en-US" altLang="en-US" sz="3200">
                <a:sym typeface="+mn-ea"/>
              </a:rPr>
              <a:t>Regular Expression</a:t>
            </a:r>
            <a:endParaRPr lang="en-US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057910"/>
            <a:ext cx="10515600" cy="4742180"/>
          </a:xfrm>
        </p:spPr>
        <p:txBody>
          <a:bodyPr/>
          <a:p>
            <a:r>
              <a:rPr lang="en-US"/>
              <a:t>A regular expression is a special sequence of characters that helps </a:t>
            </a:r>
            <a:r>
              <a:rPr lang="en-US" altLang="en-US"/>
              <a:t>to</a:t>
            </a:r>
            <a:r>
              <a:rPr lang="en-US"/>
              <a:t> match or find other strings or sets of strings, using a specialized syntax held in a pattern.</a:t>
            </a:r>
            <a:endParaRPr lang="en-US"/>
          </a:p>
          <a:p>
            <a:r>
              <a:rPr lang="en-US" altLang="en-US"/>
              <a:t>Also called “</a:t>
            </a:r>
            <a:r>
              <a:rPr lang="en-US" altLang="en-US" b="1"/>
              <a:t>regex</a:t>
            </a:r>
            <a:r>
              <a:rPr lang="en-US" altLang="en-US"/>
              <a:t>”.</a:t>
            </a:r>
            <a:endParaRPr lang="en-US" altLang="en-US"/>
          </a:p>
          <a:p>
            <a:r>
              <a:rPr lang="en-US" altLang="en-US" b="1" i="1"/>
              <a:t>re module - </a:t>
            </a:r>
            <a:r>
              <a:rPr lang="en-US" altLang="en-US"/>
              <a:t>provides regular expressions in Python. </a:t>
            </a:r>
            <a:endParaRPr lang="en-US" altLang="en-US"/>
          </a:p>
          <a:p>
            <a:r>
              <a:rPr lang="en-US" altLang="en-US"/>
              <a:t>so we need to import it using following syntax,</a:t>
            </a:r>
            <a:endParaRPr lang="en-US" altLang="en-US"/>
          </a:p>
          <a:p>
            <a:pPr marL="228600" lvl="2" indent="0" algn="ctr">
              <a:buNone/>
            </a:pPr>
            <a:r>
              <a:rPr lang="en-US" altLang="en-US" b="1" i="1">
                <a:sym typeface="+mn-ea"/>
              </a:rPr>
              <a:t>import re</a:t>
            </a:r>
            <a:endParaRPr lang="en-US" altLang="en-US"/>
          </a:p>
          <a:p>
            <a:pPr marL="0" indent="0">
              <a:buNone/>
            </a:pPr>
            <a:endParaRPr lang="en-US" altLang="en-US">
              <a:sym typeface="+mn-ea"/>
            </a:endParaRPr>
          </a:p>
          <a:p>
            <a:pPr marL="0" indent="0">
              <a:buNone/>
            </a:pPr>
            <a:r>
              <a:rPr lang="en-US" altLang="en-US">
                <a:sym typeface="+mn-ea"/>
              </a:rPr>
              <a:t>RegEx can be used to check if a string contains the specified search pattern.</a:t>
            </a:r>
            <a:endParaRPr lang="en-US" altLang="en-US">
              <a:sym typeface="+mn-ea"/>
            </a:endParaRPr>
          </a:p>
          <a:p>
            <a:endParaRPr lang="en-US" altLang="en-US">
              <a:sym typeface="+mn-ea"/>
            </a:endParaRPr>
          </a:p>
          <a:p>
            <a:pPr marL="0" indent="0">
              <a:buNone/>
            </a:pPr>
            <a:r>
              <a:rPr lang="en-US" altLang="en-US"/>
              <a:t>For Example, </a:t>
            </a:r>
            <a:r>
              <a:rPr lang="en-US" altLang="en-US" b="1">
                <a:solidFill>
                  <a:srgbClr val="FF0000"/>
                </a:solidFill>
              </a:rPr>
              <a:t>^a...s$</a:t>
            </a:r>
            <a:endParaRPr lang="en-US" altLang="en-US" b="1">
              <a:solidFill>
                <a:srgbClr val="FF0000"/>
              </a:solidFill>
            </a:endParaRPr>
          </a:p>
          <a:p>
            <a:pPr lvl="1"/>
            <a:r>
              <a:rPr lang="en-US" altLang="en-US" b="1" i="1">
                <a:solidFill>
                  <a:srgbClr val="FF0000"/>
                </a:solidFill>
              </a:rPr>
              <a:t>The pattern is: any five letter string starting with a and ending with s.</a:t>
            </a:r>
            <a:endParaRPr lang="en-US" alt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882650"/>
          </a:xfrm>
        </p:spPr>
        <p:txBody>
          <a:bodyPr/>
          <a:p>
            <a:r>
              <a:rPr lang="en-US" altLang="en-US"/>
              <a:t>Example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299845"/>
            <a:ext cx="10515600" cy="4877435"/>
          </a:xfrm>
        </p:spPr>
        <p:txBody>
          <a:bodyPr/>
          <a:p>
            <a:r>
              <a:rPr lang="en-US" altLang="en-US" b="1">
                <a:sym typeface="+mn-ea"/>
              </a:rPr>
              <a:t>regular expression to retrive all words starting with ‘an’ or ‘ok’</a:t>
            </a:r>
            <a:endParaRPr lang="en-US" altLang="en-US" b="1">
              <a:sym typeface="+mn-ea"/>
            </a:endParaRPr>
          </a:p>
          <a:p>
            <a:endParaRPr lang="en-US" altLang="en-US" b="1">
              <a:sym typeface="+mn-ea"/>
            </a:endParaRPr>
          </a:p>
          <a:p>
            <a:pPr marL="0" indent="0">
              <a:buNone/>
            </a:pPr>
            <a:r>
              <a:rPr lang="en-US" altLang="en-US">
                <a:sym typeface="+mn-ea"/>
              </a:rPr>
              <a:t>res=re.findall(r’a[nk][\w]*’,s1)</a:t>
            </a:r>
            <a:endParaRPr lang="en-US" altLang="en-US">
              <a:sym typeface="+mn-ea"/>
            </a:endParaRPr>
          </a:p>
          <a:p>
            <a:pPr marL="0" indent="0">
              <a:buNone/>
            </a:pPr>
            <a:endParaRPr lang="en-US" altLang="en-US">
              <a:sym typeface="+mn-ea"/>
            </a:endParaRPr>
          </a:p>
          <a:p>
            <a:r>
              <a:rPr lang="en-US" altLang="en-US" b="1">
                <a:sym typeface="+mn-ea"/>
              </a:rPr>
              <a:t>regular expression to retrive DOB from string</a:t>
            </a:r>
            <a:endParaRPr lang="en-US" altLang="en-US" b="1">
              <a:sym typeface="+mn-ea"/>
            </a:endParaRPr>
          </a:p>
          <a:p>
            <a:pPr marL="0" indent="0">
              <a:buNone/>
            </a:pPr>
            <a:r>
              <a:rPr lang="en-US" altLang="en-US">
                <a:sym typeface="+mn-ea"/>
              </a:rPr>
              <a:t>res=re.findall(r’\d{1,2}-\d{1,2}-\d{4}’,s1)</a:t>
            </a:r>
            <a:endParaRPr lang="en-US" altLang="en-US">
              <a:sym typeface="+mn-ea"/>
            </a:endParaRPr>
          </a:p>
          <a:p>
            <a:pPr marL="0" indent="0">
              <a:buNone/>
            </a:pPr>
            <a:endParaRPr lang="en-US" altLang="en-US">
              <a:sym typeface="+mn-ea"/>
            </a:endParaRPr>
          </a:p>
          <a:p>
            <a:r>
              <a:rPr lang="en-US" altLang="en-US" b="1">
                <a:sym typeface="+mn-ea"/>
              </a:rPr>
              <a:t>regular expression to check that given string start with “she” or not</a:t>
            </a:r>
            <a:endParaRPr lang="en-US" altLang="en-US" b="1">
              <a:sym typeface="+mn-ea"/>
            </a:endParaRPr>
          </a:p>
          <a:p>
            <a:pPr marL="0" indent="0">
              <a:buNone/>
            </a:pPr>
            <a:r>
              <a:rPr lang="en-US" altLang="en-US">
                <a:sym typeface="+mn-ea"/>
              </a:rPr>
              <a:t>res=re.search(r”^she”,str)</a:t>
            </a:r>
            <a:endParaRPr lang="en-US" altLang="en-US">
              <a:sym typeface="+mn-ea"/>
            </a:endParaRPr>
          </a:p>
          <a:p>
            <a:pPr marL="0" indent="0">
              <a:buNone/>
            </a:pPr>
            <a:r>
              <a:rPr lang="en-US" altLang="en-US">
                <a:sym typeface="+mn-ea"/>
              </a:rPr>
              <a:t>use(if)</a:t>
            </a:r>
            <a:endParaRPr lang="en-US" altLang="en-US" b="1">
              <a:sym typeface="+mn-ea"/>
            </a:endParaRPr>
          </a:p>
          <a:p>
            <a:pPr marL="0" indent="0">
              <a:buNone/>
            </a:pPr>
            <a:endParaRPr lang="en-US" altLang="en-US"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sym typeface="+mn-ea"/>
              </a:rPr>
              <a:t>Example</a:t>
            </a:r>
            <a:br>
              <a:rPr lang="en-US" alt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229360"/>
            <a:ext cx="10515600" cy="4947920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en-US" altLang="en-US" b="1">
                <a:sym typeface="+mn-ea"/>
              </a:rPr>
              <a:t>regular expression to search for a word at the ending a string.</a:t>
            </a:r>
            <a:endParaRPr lang="en-US"/>
          </a:p>
          <a:p>
            <a:pPr marL="0" indent="0">
              <a:buNone/>
            </a:pPr>
            <a:r>
              <a:rPr lang="en-US"/>
              <a:t>import re</a:t>
            </a:r>
            <a:endParaRPr lang="en-US"/>
          </a:p>
          <a:p>
            <a:pPr marL="0" indent="0">
              <a:buNone/>
            </a:pPr>
            <a:r>
              <a:rPr lang="en-US"/>
              <a:t>s1="Hello Students"</a:t>
            </a:r>
            <a:endParaRPr lang="en-US"/>
          </a:p>
          <a:p>
            <a:pPr marL="0" indent="0">
              <a:buNone/>
            </a:pPr>
            <a:r>
              <a:rPr lang="en-US"/>
              <a:t>res=re.search(r"students$",s1)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res=re.search(r"students$",s1,re.IGNORECASE)</a:t>
            </a:r>
            <a:endParaRPr lang="en-US"/>
          </a:p>
          <a:p>
            <a:pPr marL="0" indent="0">
              <a:buNone/>
            </a:pPr>
            <a:r>
              <a:rPr lang="en-US"/>
              <a:t>if res:</a:t>
            </a:r>
            <a:endParaRPr lang="en-US"/>
          </a:p>
          <a:p>
            <a:pPr marL="0" indent="0">
              <a:buNone/>
            </a:pPr>
            <a:r>
              <a:rPr lang="en-US"/>
              <a:t>    print("String ends with 'Students'")</a:t>
            </a:r>
            <a:endParaRPr lang="en-US"/>
          </a:p>
          <a:p>
            <a:pPr marL="0" indent="0">
              <a:buNone/>
            </a:pPr>
            <a:r>
              <a:rPr lang="en-US"/>
              <a:t>else:</a:t>
            </a:r>
            <a:endParaRPr lang="en-US"/>
          </a:p>
          <a:p>
            <a:pPr marL="0" indent="0">
              <a:buNone/>
            </a:pPr>
            <a:r>
              <a:rPr lang="en-US"/>
              <a:t>    print("String Does not end with 'Students'")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633730"/>
          </a:xfrm>
        </p:spPr>
        <p:txBody>
          <a:bodyPr/>
          <a:p>
            <a:r>
              <a:rPr lang="en-US" sz="3200"/>
              <a:t>Sets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892175"/>
            <a:ext cx="10515600" cy="5285105"/>
          </a:xfrm>
        </p:spPr>
        <p:txBody>
          <a:bodyPr/>
          <a:p>
            <a:r>
              <a:rPr lang="en-US"/>
              <a:t>A set is a set of characters inside a pair of square brackets [] with a special meaning:</a:t>
            </a:r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5410" y="1814195"/>
            <a:ext cx="8444230" cy="43630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 sz="3200">
                <a:sym typeface="+mn-ea"/>
              </a:rPr>
              <a:t>Regular Expression</a:t>
            </a:r>
            <a:br>
              <a:rPr lang="en-US" altLang="en-US" sz="3200"/>
            </a:b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092200"/>
            <a:ext cx="10515600" cy="5085080"/>
          </a:xfrm>
        </p:spPr>
        <p:txBody>
          <a:bodyPr/>
          <a:p>
            <a:r>
              <a:rPr lang="en-US"/>
              <a:t>Regular expressions use the backslash character ('\') to indicate special forms or to allow special characters to be used without invoking their special meaning.</a:t>
            </a:r>
            <a:endParaRPr lang="en-US"/>
          </a:p>
          <a:p>
            <a:pPr marL="0" indent="0" algn="l">
              <a:buNone/>
            </a:pPr>
            <a:r>
              <a:rPr lang="en-US" altLang="en-US"/>
              <a:t>For Exa,  </a:t>
            </a:r>
            <a:r>
              <a:rPr lang="en-US" altLang="en-US" b="1">
                <a:solidFill>
                  <a:srgbClr val="FF0000"/>
                </a:solidFill>
              </a:rPr>
              <a:t>str=”this is normal \n String”     #</a:t>
            </a:r>
            <a:r>
              <a:rPr lang="en-US" altLang="en-US" b="1">
                <a:solidFill>
                  <a:srgbClr val="FF0000"/>
                </a:solidFill>
                <a:sym typeface="+mn-ea"/>
              </a:rPr>
              <a:t>Here,\n = new line character</a:t>
            </a:r>
            <a:endParaRPr lang="en-US" altLang="en-US" b="1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en-US" altLang="en-US" b="1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altLang="en-US" b="1">
                <a:solidFill>
                  <a:schemeClr val="tx1"/>
                </a:solidFill>
              </a:rPr>
              <a:t>but in regex,\n is not a new line ,so we need to take it as raw string by mentioning </a:t>
            </a:r>
            <a:r>
              <a:rPr lang="en-US" altLang="en-US" b="1">
                <a:solidFill>
                  <a:srgbClr val="FF0000"/>
                </a:solidFill>
              </a:rPr>
              <a:t>r</a:t>
            </a:r>
            <a:r>
              <a:rPr lang="en-US" altLang="en-US" b="1">
                <a:solidFill>
                  <a:schemeClr val="tx1"/>
                </a:solidFill>
              </a:rPr>
              <a:t> as prefix in string</a:t>
            </a:r>
            <a:endParaRPr lang="en-US" altLang="en-US" b="1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altLang="en-US" b="1">
                <a:solidFill>
                  <a:schemeClr val="tx1"/>
                </a:solidFill>
              </a:rPr>
              <a:t>i.e,  </a:t>
            </a:r>
            <a:r>
              <a:rPr lang="en-US" altLang="en-US" b="1">
                <a:solidFill>
                  <a:srgbClr val="FF0000"/>
                </a:solidFill>
              </a:rPr>
              <a:t> str=r”</a:t>
            </a:r>
            <a:r>
              <a:rPr lang="en-US" altLang="en-US" b="1">
                <a:solidFill>
                  <a:srgbClr val="FF0000"/>
                </a:solidFill>
                <a:sym typeface="+mn-ea"/>
              </a:rPr>
              <a:t>this is raw \n String”</a:t>
            </a:r>
            <a:endParaRPr lang="en-US" altLang="en-US" b="1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en-US" altLang="en-US" b="1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altLang="en-US">
                <a:solidFill>
                  <a:schemeClr val="tx1"/>
                </a:solidFill>
              </a:rPr>
              <a:t>If we dont want to write RE as raw string,then use another backslash before such characters.</a:t>
            </a:r>
            <a:endParaRPr lang="en-US" altLang="en-US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altLang="en-US" b="1">
                <a:solidFill>
                  <a:srgbClr val="FF0000"/>
                </a:solidFill>
                <a:sym typeface="+mn-ea"/>
              </a:rPr>
              <a:t> str= ”this is raw \\n String”</a:t>
            </a: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785495"/>
          </a:xfrm>
        </p:spPr>
        <p:txBody>
          <a:bodyPr/>
          <a:p>
            <a:r>
              <a:rPr lang="en-US" altLang="en-US" sz="3200"/>
              <a:t>First Regular Expression</a:t>
            </a:r>
            <a:endParaRPr lang="en-US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044575"/>
            <a:ext cx="10515600" cy="5132705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en-US" altLang="en-US" b="1"/>
              <a:t>reg=r’m\w\w’</a:t>
            </a:r>
            <a:endParaRPr lang="en-US" altLang="en-US" b="1"/>
          </a:p>
          <a:p>
            <a:endParaRPr lang="en-US" altLang="en-US"/>
          </a:p>
          <a:p>
            <a:r>
              <a:rPr lang="en-US" altLang="en-US"/>
              <a:t>meaning: Words or strings having three characters and with ‘m’ as first character.</a:t>
            </a:r>
            <a:endParaRPr lang="en-US" altLang="en-US"/>
          </a:p>
          <a:p>
            <a:pPr marL="0" indent="0">
              <a:buNone/>
            </a:pPr>
            <a:r>
              <a:rPr lang="en-US" altLang="en-US" b="1">
                <a:solidFill>
                  <a:srgbClr val="FF0000"/>
                </a:solidFill>
              </a:rPr>
              <a:t>Note: </a:t>
            </a:r>
            <a:r>
              <a:rPr lang="en-US" altLang="en-US"/>
              <a:t>\w means any character,in A to Z,a to z or 0 to 9.</a:t>
            </a:r>
            <a:endParaRPr lang="en-US" altLang="en-US"/>
          </a:p>
          <a:p>
            <a:endParaRPr lang="en-US" altLang="en-US"/>
          </a:p>
          <a:p>
            <a:pPr marL="0" indent="0">
              <a:buNone/>
            </a:pPr>
            <a:r>
              <a:rPr lang="en-US" altLang="en-US" b="1" i="1"/>
              <a:t>import re</a:t>
            </a:r>
            <a:endParaRPr lang="en-US" altLang="en-US" b="1" i="1"/>
          </a:p>
          <a:p>
            <a:pPr marL="0" indent="0">
              <a:buNone/>
            </a:pPr>
            <a:r>
              <a:rPr lang="en-US" altLang="en-US" b="1" i="1"/>
              <a:t>prog=re.compile(r'm\w\w')</a:t>
            </a:r>
            <a:endParaRPr lang="en-US" altLang="en-US" b="1" i="1"/>
          </a:p>
          <a:p>
            <a:pPr marL="0" indent="0">
              <a:buNone/>
            </a:pPr>
            <a:r>
              <a:rPr lang="en-US" altLang="en-US" b="1" i="1"/>
              <a:t>s1="cat bat mat mah"</a:t>
            </a:r>
            <a:endParaRPr lang="en-US" altLang="en-US" b="1" i="1"/>
          </a:p>
          <a:p>
            <a:pPr marL="0" indent="0">
              <a:buNone/>
            </a:pPr>
            <a:r>
              <a:rPr lang="en-US" altLang="en-US" b="1" i="1"/>
              <a:t>res=prog.search(s1)</a:t>
            </a:r>
            <a:endParaRPr lang="en-US" altLang="en-US" b="1" i="1"/>
          </a:p>
          <a:p>
            <a:pPr marL="0" indent="0">
              <a:buNone/>
            </a:pPr>
            <a:r>
              <a:rPr lang="en-US" altLang="en-US" b="1" i="1"/>
              <a:t>print(res.groups())</a:t>
            </a:r>
            <a:endParaRPr lang="en-US" altLang="en-US" b="1" i="1"/>
          </a:p>
          <a:p>
            <a:pPr marL="0" indent="0">
              <a:buNone/>
            </a:pPr>
            <a:r>
              <a:rPr lang="en-US" altLang="en-US" b="1" i="1"/>
              <a:t>		or </a:t>
            </a:r>
            <a:endParaRPr lang="en-US" altLang="en-US" b="1" i="1"/>
          </a:p>
          <a:p>
            <a:pPr marL="0" indent="0">
              <a:buNone/>
            </a:pPr>
            <a:r>
              <a:rPr lang="en-US" altLang="en-US" b="1" i="1">
                <a:sym typeface="+mn-ea"/>
              </a:rPr>
              <a:t>import re</a:t>
            </a:r>
            <a:endParaRPr lang="en-US" altLang="en-US" b="1" i="1"/>
          </a:p>
          <a:p>
            <a:pPr marL="0" indent="0">
              <a:buNone/>
            </a:pPr>
            <a:r>
              <a:rPr lang="en-US" altLang="en-US" b="1" i="1"/>
              <a:t>res=re.search(</a:t>
            </a:r>
            <a:r>
              <a:rPr lang="en-US" altLang="en-US" b="1" i="1">
                <a:sym typeface="+mn-ea"/>
              </a:rPr>
              <a:t>r'm\w\w',s1)  #single step to compile and run the RE</a:t>
            </a:r>
            <a:endParaRPr lang="en-US" altLang="en-US" b="1" i="1">
              <a:sym typeface="+mn-ea"/>
            </a:endParaRPr>
          </a:p>
          <a:p>
            <a:pPr marL="0" indent="0">
              <a:buNone/>
            </a:pPr>
            <a:r>
              <a:rPr lang="en-US" altLang="en-US" b="1" i="1">
                <a:sym typeface="+mn-ea"/>
              </a:rPr>
              <a:t>print(res.groups())</a:t>
            </a:r>
            <a:endParaRPr lang="en-US" altLang="en-US" b="1" i="1"/>
          </a:p>
          <a:p>
            <a:pPr marL="0" indent="0">
              <a:buNone/>
            </a:pPr>
            <a:endParaRPr lang="en-US" altLang="en-US" b="1" i="1"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 sz="3200"/>
              <a:t>Continue..</a:t>
            </a:r>
            <a:endParaRPr lang="en-US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en-US" b="1" i="1"/>
              <a:t>Using findall() method  --- it returns result as a list</a:t>
            </a:r>
            <a:endParaRPr lang="en-US" b="1" i="1"/>
          </a:p>
          <a:p>
            <a:pPr marL="0" indent="0">
              <a:buNone/>
            </a:pPr>
            <a:r>
              <a:rPr lang="en-US" i="1"/>
              <a:t>import re</a:t>
            </a:r>
            <a:endParaRPr lang="en-US" i="1"/>
          </a:p>
          <a:p>
            <a:pPr marL="0" indent="0">
              <a:buNone/>
            </a:pPr>
            <a:r>
              <a:rPr lang="en-US" i="1"/>
              <a:t>#prog=re.compile(r'm\w\w')</a:t>
            </a:r>
            <a:endParaRPr lang="en-US" i="1"/>
          </a:p>
          <a:p>
            <a:pPr marL="0" indent="0">
              <a:buNone/>
            </a:pPr>
            <a:r>
              <a:rPr lang="en-US" i="1"/>
              <a:t>s1="cat bat mat man mah"</a:t>
            </a:r>
            <a:endParaRPr lang="en-US" i="1"/>
          </a:p>
          <a:p>
            <a:pPr marL="0" indent="0">
              <a:buNone/>
            </a:pPr>
            <a:r>
              <a:rPr lang="en-US" i="1"/>
              <a:t>res=re.findall(r'm\w\w', s1)</a:t>
            </a:r>
            <a:endParaRPr lang="en-US" i="1"/>
          </a:p>
          <a:p>
            <a:pPr marL="0" indent="0">
              <a:buNone/>
            </a:pPr>
            <a:r>
              <a:rPr lang="en-US" i="1"/>
              <a:t>print(res)</a:t>
            </a:r>
            <a:endParaRPr lang="en-US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z="3200"/>
              <a:t>regular expression methods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440180"/>
            <a:ext cx="10515600" cy="4737100"/>
          </a:xfrm>
        </p:spPr>
        <p:txBody>
          <a:bodyPr/>
          <a:p>
            <a:pPr marL="0" indent="0">
              <a:buNone/>
            </a:pPr>
            <a:r>
              <a:rPr lang="en-US" b="1"/>
              <a:t>re.match()</a:t>
            </a:r>
            <a:r>
              <a:rPr lang="en-US" altLang="en-US" b="1"/>
              <a:t>-</a:t>
            </a:r>
            <a:r>
              <a:rPr lang="en-US" altLang="en-US"/>
              <a:t>search the regular expression pattern and return the first occurrence. </a:t>
            </a:r>
            <a:endParaRPr lang="en-US" altLang="en-US"/>
          </a:p>
          <a:p>
            <a:r>
              <a:rPr lang="en-US" altLang="en-US"/>
              <a:t>checks for a match only at the beginning of the string. </a:t>
            </a:r>
            <a:endParaRPr lang="en-US" altLang="en-US"/>
          </a:p>
          <a:p>
            <a:r>
              <a:rPr lang="en-US"/>
              <a:t>if a match is found in the first line, it returns the match object. </a:t>
            </a:r>
            <a:endParaRPr lang="en-US"/>
          </a:p>
          <a:p>
            <a:r>
              <a:rPr lang="en-US" altLang="en-US"/>
              <a:t>I</a:t>
            </a:r>
            <a:r>
              <a:rPr lang="en-US"/>
              <a:t>f a match is found in some other line, the Python RegEx Match function returns null.</a:t>
            </a:r>
            <a:endParaRPr lang="en-US"/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 b="1"/>
              <a:t>re.search()</a:t>
            </a:r>
            <a:r>
              <a:rPr lang="en-US" altLang="en-US" b="1"/>
              <a:t>- </a:t>
            </a:r>
            <a:r>
              <a:rPr lang="en-US" altLang="en-US"/>
              <a:t>search the regular expression pattern and return the </a:t>
            </a:r>
            <a:r>
              <a:rPr lang="en-US" altLang="en-US" b="1"/>
              <a:t>first occurrence.</a:t>
            </a:r>
            <a:endParaRPr lang="en-US" altLang="en-US" b="1"/>
          </a:p>
          <a:p>
            <a:r>
              <a:rPr lang="en-US" altLang="en-US"/>
              <a:t>It checks all lines of the input string.</a:t>
            </a:r>
            <a:endParaRPr lang="en-US" altLang="en-US"/>
          </a:p>
          <a:p>
            <a:r>
              <a:rPr lang="en-US" altLang="en-US"/>
              <a:t>It returns a match object when the pattern is found and “null” if the pattern is not found</a:t>
            </a:r>
            <a:endParaRPr lang="en-US" altLang="en-US" b="1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-16510"/>
            <a:ext cx="10515600" cy="1325563"/>
          </a:xfrm>
        </p:spPr>
        <p:txBody>
          <a:bodyPr/>
          <a:p>
            <a:r>
              <a:rPr lang="en-US">
                <a:sym typeface="+mn-ea"/>
              </a:rPr>
              <a:t>regular expression methods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309370"/>
            <a:ext cx="10515600" cy="5294630"/>
          </a:xfrm>
        </p:spPr>
        <p:txBody>
          <a:bodyPr/>
          <a:p>
            <a:pPr marL="0" indent="0">
              <a:buNone/>
            </a:pPr>
            <a:r>
              <a:rPr lang="en-US" b="1">
                <a:sym typeface="+mn-ea"/>
              </a:rPr>
              <a:t>re.findall() </a:t>
            </a:r>
            <a:r>
              <a:rPr lang="en-US" altLang="en-US" b="1">
                <a:sym typeface="+mn-ea"/>
              </a:rPr>
              <a:t>- </a:t>
            </a:r>
            <a:r>
              <a:rPr lang="en-US" altLang="en-US">
                <a:sym typeface="+mn-ea"/>
              </a:rPr>
              <a:t>search for </a:t>
            </a:r>
            <a:r>
              <a:rPr lang="en-US" altLang="en-US" b="1">
                <a:sym typeface="+mn-ea"/>
              </a:rPr>
              <a:t>“all” occurrences</a:t>
            </a:r>
            <a:r>
              <a:rPr lang="en-US" altLang="en-US">
                <a:sym typeface="+mn-ea"/>
              </a:rPr>
              <a:t> that match a given pattern.</a:t>
            </a:r>
            <a:endParaRPr lang="en-US" altLang="en-US">
              <a:sym typeface="+mn-ea"/>
            </a:endParaRPr>
          </a:p>
          <a:p>
            <a:r>
              <a:rPr lang="en-US" altLang="en-US">
                <a:sym typeface="+mn-ea"/>
              </a:rPr>
              <a:t>findall() will iterate over all the lines of the file and will return all non-overlapping matches of pattern in a single step.</a:t>
            </a:r>
            <a:endParaRPr lang="en-US" altLang="en-US">
              <a:sym typeface="+mn-ea"/>
            </a:endParaRPr>
          </a:p>
          <a:p>
            <a:r>
              <a:rPr lang="en-US" altLang="en-US"/>
              <a:t>List </a:t>
            </a:r>
            <a:endParaRPr lang="en-US" altLang="en-US"/>
          </a:p>
          <a:p>
            <a:endParaRPr lang="en-US"/>
          </a:p>
          <a:p>
            <a:pPr marL="0" indent="0">
              <a:buNone/>
            </a:pPr>
            <a:r>
              <a:rPr lang="en-US" altLang="en-US" b="1"/>
              <a:t>re.split() - </a:t>
            </a:r>
            <a:r>
              <a:rPr lang="en-US" altLang="en-US"/>
              <a:t>splits the string according to RE and the resultanat pieces are returned as list.</a:t>
            </a:r>
            <a:endParaRPr lang="en-US" altLang="en-US"/>
          </a:p>
          <a:p>
            <a:r>
              <a:rPr lang="en-US" altLang="en-US"/>
              <a:t>It returns empty list if there are no string pieces.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 b="1"/>
              <a:t>re.sub() -</a:t>
            </a:r>
            <a:r>
              <a:rPr lang="en-US" altLang="en-US"/>
              <a:t> it substitutes new strings in the place of existing strings.</a:t>
            </a:r>
            <a:endParaRPr lang="en-US" altLang="en-US"/>
          </a:p>
          <a:p>
            <a:r>
              <a:rPr lang="en-US" altLang="en-US"/>
              <a:t>After substitution,the main string is returned by this method.</a:t>
            </a: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675005"/>
          </a:xfrm>
        </p:spPr>
        <p:txBody>
          <a:bodyPr/>
          <a:p>
            <a:r>
              <a:rPr lang="en-US" altLang="en-US" sz="3200"/>
              <a:t>Sequence Characters</a:t>
            </a:r>
            <a:endParaRPr lang="en-US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934085"/>
            <a:ext cx="10515600" cy="5243195"/>
          </a:xfrm>
        </p:spPr>
        <p:txBody>
          <a:bodyPr/>
          <a:p>
            <a:r>
              <a:rPr lang="en-US"/>
              <a:t>A special sequence is a \ followed by one of the characters in the list below, </a:t>
            </a:r>
            <a:endParaRPr lang="en-US"/>
          </a:p>
          <a:p>
            <a:r>
              <a:rPr lang="en-US" altLang="en-US"/>
              <a:t>It matches onlyone character in the string </a:t>
            </a:r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8235" y="1780540"/>
            <a:ext cx="9691370" cy="44767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924560"/>
          </a:xfrm>
        </p:spPr>
        <p:txBody>
          <a:bodyPr>
            <a:normAutofit/>
          </a:bodyPr>
          <a:p>
            <a:r>
              <a:rPr lang="en-US" altLang="en-US" sz="3200">
                <a:sym typeface="+mn-ea"/>
              </a:rPr>
              <a:t>Sequence Characters</a:t>
            </a:r>
            <a:endParaRPr lang="en-US" sz="3200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304290" y="1339215"/>
            <a:ext cx="9859645" cy="28879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5283</Words>
  <Application>WPS Presentation</Application>
  <PresentationFormat>宽屏</PresentationFormat>
  <Paragraphs>222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6" baseType="lpstr">
      <vt:lpstr>Arial</vt:lpstr>
      <vt:lpstr>SimSun</vt:lpstr>
      <vt:lpstr>Wingdings</vt:lpstr>
      <vt:lpstr>DejaVu Sans</vt:lpstr>
      <vt:lpstr>Times New Roman</vt:lpstr>
      <vt:lpstr>Arial</vt:lpstr>
      <vt:lpstr>微软雅黑</vt:lpstr>
      <vt:lpstr>Droid Sans Fallback</vt:lpstr>
      <vt:lpstr>Arial Unicode MS</vt:lpstr>
      <vt:lpstr>Arial Black</vt:lpstr>
      <vt:lpstr>SimSun</vt:lpstr>
      <vt:lpstr>Abyssinica SIL</vt:lpstr>
      <vt:lpstr>MT Extra</vt:lpstr>
      <vt:lpstr>Office Theme</vt:lpstr>
      <vt:lpstr>PowerPoint 演示文稿</vt:lpstr>
      <vt:lpstr>Regular Expression</vt:lpstr>
      <vt:lpstr>Regular Expression </vt:lpstr>
      <vt:lpstr>First Regular Expression</vt:lpstr>
      <vt:lpstr>Continue..</vt:lpstr>
      <vt:lpstr>regular expression methods</vt:lpstr>
      <vt:lpstr>regular expression methods </vt:lpstr>
      <vt:lpstr>Sequence Characters</vt:lpstr>
      <vt:lpstr>Sequence Characters</vt:lpstr>
      <vt:lpstr>Sequence Characters Example</vt:lpstr>
      <vt:lpstr>Sequence Characters Example</vt:lpstr>
      <vt:lpstr>Example</vt:lpstr>
      <vt:lpstr>Example </vt:lpstr>
      <vt:lpstr>Example </vt:lpstr>
      <vt:lpstr>Exercises</vt:lpstr>
      <vt:lpstr>Quantifiers / Metacharacters </vt:lpstr>
      <vt:lpstr>Quantifiers / Metacharacters </vt:lpstr>
      <vt:lpstr>Example</vt:lpstr>
      <vt:lpstr>Example</vt:lpstr>
      <vt:lpstr>Example</vt:lpstr>
      <vt:lpstr>Example </vt:lpstr>
      <vt:lpstr>Sets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bhumishah</dc:creator>
  <cp:lastModifiedBy>bhumishah</cp:lastModifiedBy>
  <cp:revision>95</cp:revision>
  <dcterms:created xsi:type="dcterms:W3CDTF">2021-02-25T09:56:12Z</dcterms:created>
  <dcterms:modified xsi:type="dcterms:W3CDTF">2021-02-25T09:56:12Z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1033-11.1.0.9080</vt:lpwstr>
  </property>
</Properties>
</file>