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40"/>
  </p:handoutMasterIdLst>
  <p:sldIdLst>
    <p:sldId id="642" r:id="rId3"/>
    <p:sldId id="518" r:id="rId4"/>
    <p:sldId id="542" r:id="rId6"/>
    <p:sldId id="543" r:id="rId7"/>
    <p:sldId id="544" r:id="rId8"/>
    <p:sldId id="549" r:id="rId9"/>
    <p:sldId id="550" r:id="rId10"/>
    <p:sldId id="551" r:id="rId11"/>
    <p:sldId id="579" r:id="rId12"/>
    <p:sldId id="552" r:id="rId13"/>
    <p:sldId id="545" r:id="rId14"/>
    <p:sldId id="546" r:id="rId15"/>
    <p:sldId id="580" r:id="rId16"/>
    <p:sldId id="581" r:id="rId17"/>
    <p:sldId id="582" r:id="rId18"/>
    <p:sldId id="547" r:id="rId19"/>
    <p:sldId id="611" r:id="rId20"/>
    <p:sldId id="548" r:id="rId21"/>
    <p:sldId id="610" r:id="rId22"/>
    <p:sldId id="612" r:id="rId23"/>
    <p:sldId id="615" r:id="rId24"/>
    <p:sldId id="616" r:id="rId25"/>
    <p:sldId id="617" r:id="rId26"/>
    <p:sldId id="618" r:id="rId27"/>
    <p:sldId id="619" r:id="rId28"/>
    <p:sldId id="624" r:id="rId29"/>
    <p:sldId id="632" r:id="rId30"/>
    <p:sldId id="633" r:id="rId31"/>
    <p:sldId id="621" r:id="rId32"/>
    <p:sldId id="622" r:id="rId33"/>
    <p:sldId id="625" r:id="rId34"/>
    <p:sldId id="631" r:id="rId35"/>
    <p:sldId id="635" r:id="rId36"/>
    <p:sldId id="634" r:id="rId37"/>
    <p:sldId id="636" r:id="rId38"/>
    <p:sldId id="626" r:id="rId3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rgbClr val="FFFFFF"/>
        </a:solidFill>
        <a:latin typeface="Times New Roman" charset="0"/>
        <a:ea typeface="MS PGothic" charset="-128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rgbClr val="FFFFFF"/>
        </a:solidFill>
        <a:latin typeface="Times New Roman" charset="0"/>
        <a:ea typeface="MS PGothic" charset="-128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rgbClr val="FFFFFF"/>
        </a:solidFill>
        <a:latin typeface="Times New Roman" charset="0"/>
        <a:ea typeface="MS PGothic" charset="-128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rgbClr val="FFFFFF"/>
        </a:solidFill>
        <a:latin typeface="Times New Roman" charset="0"/>
        <a:ea typeface="MS PGothic" charset="-128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rgbClr val="FFFFFF"/>
        </a:solidFill>
        <a:latin typeface="Times New Roman" charset="0"/>
        <a:ea typeface="MS PGothic" charset="-128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rgbClr val="FFFFFF"/>
        </a:solidFill>
        <a:latin typeface="Times New Roman" charset="0"/>
        <a:ea typeface="MS PGothic" charset="-128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rgbClr val="FFFFFF"/>
        </a:solidFill>
        <a:latin typeface="Times New Roman" charset="0"/>
        <a:ea typeface="MS PGothic" charset="-128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rgbClr val="FFFFFF"/>
        </a:solidFill>
        <a:latin typeface="Times New Roman" charset="0"/>
        <a:ea typeface="MS PGothic" charset="-128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rgbClr val="FFFFFF"/>
        </a:solidFill>
        <a:latin typeface="Times New Roman" charset="0"/>
        <a:ea typeface="MS P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  <a:srgbClr val="FFFFFF"/>
    <a:srgbClr val="18B2B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-2008" y="-112"/>
      </p:cViewPr>
      <p:guideLst>
        <p:guide orient="horz" pos="2160"/>
        <p:guide pos="28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59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solidFill>
                  <a:schemeClr val="tx1"/>
                </a:solidFill>
              </a:rPr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45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14340" name="Rectangle 1028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45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MS PGothic" charset="-128"/>
                <a:cs typeface="MS PGothic" charset="-128"/>
              </a:rPr>
              <a:t>Click to edit Master text styles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MS PGothic" charset="-128"/>
              <a:cs typeface="MS PGothic" charset="-128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MS PGothic" charset="-128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MS PGothic" charset="-128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MS PGothic" charset="-128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MS PGothic" charset="-128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MS PGothic" charset="-128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MS PGothic" charset="-128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MS PGothic" charset="-128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MS PGothic" charset="-128"/>
              <a:cs typeface="+mn-cs"/>
            </a:endParaRPr>
          </a:p>
        </p:txBody>
      </p:sp>
      <p:sp>
        <p:nvSpPr>
          <p:cNvPr id="645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645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solidFill>
                  <a:schemeClr val="tx1"/>
                </a:solidFill>
              </a:rPr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-128"/>
        <a:cs typeface="MS P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>
                <a:solidFill>
                  <a:schemeClr val="tx1"/>
                </a:solidFill>
              </a:rPr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482" name="Rectangle 3074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0483" name="Rectangle 3075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8382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248400" cy="990600"/>
          </a:xfrm>
        </p:spPr>
        <p:txBody>
          <a:bodyPr/>
          <a:lstStyle>
            <a:lvl1pPr marL="0" indent="0" algn="ctr">
              <a:buFontTx/>
              <a:buNone/>
              <a:defRPr sz="43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80604020202020204" pitchFamily="34" charset="0"/>
              <a:buChar char="•"/>
              <a:defRPr/>
            </a:lvl1pPr>
            <a:lvl2pPr>
              <a:buFont typeface="Arial" panose="02080604020202020204" pitchFamily="34" charset="0"/>
              <a:buChar char="•"/>
              <a:defRPr/>
            </a:lvl2pPr>
            <a:lvl3pPr>
              <a:buFont typeface="Arial" panose="02080604020202020204" pitchFamily="34" charset="0"/>
              <a:buChar char="•"/>
              <a:defRPr/>
            </a:lvl3pPr>
            <a:lvl4pPr>
              <a:buFont typeface="Arial" panose="02080604020202020204" pitchFamily="34" charset="0"/>
              <a:buChar char="•"/>
              <a:defRPr/>
            </a:lvl4pPr>
            <a:lvl5pPr>
              <a:buFont typeface="Arial" panose="0208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867400" cy="38100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80604020202020204" pitchFamily="34" charset="0"/>
                <a:ea typeface="MS PGothic" charset="0"/>
                <a:cs typeface="MS PGothic" charset="0"/>
              </a:rPr>
              <a:t>Guide to Programming with Python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80604020202020204" pitchFamily="34" charset="0"/>
              <a:ea typeface="MS PGothic" charset="0"/>
              <a:cs typeface="MS PGothic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24600"/>
            <a:ext cx="2057400" cy="381000"/>
          </a:xfrm>
        </p:spPr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867400" cy="38100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80604020202020204" pitchFamily="34" charset="0"/>
                <a:ea typeface="MS PGothic" charset="0"/>
                <a:cs typeface="MS PGothic" charset="0"/>
              </a:rPr>
              <a:t>Guide to Programming with Python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80604020202020204" pitchFamily="34" charset="0"/>
              <a:ea typeface="MS PGothic" charset="0"/>
              <a:cs typeface="MS PGothic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24600"/>
            <a:ext cx="2057400" cy="381000"/>
          </a:xfrm>
        </p:spPr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867400" cy="381000"/>
          </a:xfrm>
        </p:spPr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80604020202020204" pitchFamily="34" charset="0"/>
                <a:ea typeface="MS PGothic" charset="0"/>
                <a:cs typeface="MS PGothic" charset="0"/>
              </a:rPr>
              <a:t>Guide to Programming with Python</a:t>
            </a: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80604020202020204" pitchFamily="34" charset="0"/>
              <a:ea typeface="MS PGothic" charset="0"/>
              <a:cs typeface="MS PGothic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324600"/>
            <a:ext cx="2057400" cy="381000"/>
          </a:xfrm>
        </p:spPr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2D2DB9"/>
              </a:buClr>
              <a:buSzTx/>
              <a:buFont typeface="Wingdings" charset="0"/>
              <a:buNone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+mn-lt"/>
                <a:ea typeface="MS PGothic" charset="-128"/>
                <a:cs typeface="MS PGothic" charset="-128"/>
              </a:rPr>
              <a:t>Click icon to add picture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+mn-lt"/>
              <a:ea typeface="MS PGothic" charset="-128"/>
              <a:cs typeface="MS PGothic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762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0772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D2DB9"/>
          </a:solidFill>
          <a:latin typeface="+mj-lt"/>
          <a:ea typeface="MS PGothic" charset="-128"/>
          <a:cs typeface="MS PGothic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D2DB9"/>
          </a:solidFill>
          <a:latin typeface="Arial" panose="02080604020202020204" pitchFamily="34" charset="0"/>
          <a:ea typeface="MS PGothic" charset="-128"/>
          <a:cs typeface="MS PGothic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D2DB9"/>
          </a:solidFill>
          <a:latin typeface="Arial" panose="02080604020202020204" pitchFamily="34" charset="0"/>
          <a:ea typeface="MS PGothic" charset="-128"/>
          <a:cs typeface="MS PGothic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D2DB9"/>
          </a:solidFill>
          <a:latin typeface="Arial" panose="02080604020202020204" pitchFamily="34" charset="0"/>
          <a:ea typeface="MS PGothic" charset="-128"/>
          <a:cs typeface="MS PGothic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D2DB9"/>
          </a:solidFill>
          <a:latin typeface="Arial" panose="02080604020202020204" pitchFamily="34" charset="0"/>
          <a:ea typeface="MS PGothic" charset="-128"/>
          <a:cs typeface="MS PGothic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panose="0208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panose="0208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panose="0208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panose="0208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D2DB9"/>
        </a:buClr>
        <a:buFont typeface="Wingdings" charset="0"/>
        <a:buChar char="§"/>
        <a:defRPr sz="2600">
          <a:solidFill>
            <a:srgbClr val="222222"/>
          </a:solidFill>
          <a:latin typeface="+mn-lt"/>
          <a:ea typeface="MS PGothic" charset="-128"/>
          <a:cs typeface="MS PGothic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  <a:ea typeface="MS PGothic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  <a:ea typeface="MS PGothic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  <a:ea typeface="MS PGothic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MS PGothic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852740" y="1157760"/>
            <a:ext cx="5745600" cy="34209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67500" tIns="33750" rIns="67500" bIns="33750"/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Computer Engineering Department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800100" y="2282825"/>
            <a:ext cx="7543800" cy="1209675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67500" tIns="33750" rIns="67500" bIns="33750"/>
          <a:p>
            <a:pPr algn="ctr">
              <a:lnSpc>
                <a:spcPct val="100000"/>
              </a:lnSpc>
            </a:pPr>
            <a:r>
              <a:rPr sz="3600" dirty="0">
                <a:solidFill>
                  <a:schemeClr val="tx1"/>
                </a:solidFill>
                <a:sym typeface="+mn-ea"/>
              </a:rPr>
              <a:t>Classes and Object- Oriented Programming </a:t>
            </a:r>
            <a:r>
              <a:rPr lang="en-US" sz="3600" dirty="0">
                <a:solidFill>
                  <a:schemeClr val="tx1"/>
                </a:solidFill>
                <a:sym typeface="+mn-ea"/>
              </a:rPr>
              <a:t>in Python</a:t>
            </a:r>
            <a:endParaRPr lang="en-US" sz="3600" b="0" strike="noStrike" spc="-1" dirty="0">
              <a:solidFill>
                <a:schemeClr val="tx1"/>
              </a:solidFill>
              <a:latin typeface="Arial"/>
              <a:sym typeface="+mn-ea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2539425" y="4275305"/>
            <a:ext cx="4371840" cy="61641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67500" tIns="33750" rIns="67500" bIns="33750"/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By</a:t>
            </a:r>
            <a:endParaRPr lang="en-IN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Prof. Bhumi Shah </a:t>
            </a:r>
            <a:endParaRPr lang="en-IN" sz="1800" b="0" strike="noStrike" spc="-1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1718945" y="1673860"/>
            <a:ext cx="5692775" cy="342265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67500" tIns="33750" rIns="67500" bIns="33750"/>
          <a:p>
            <a:pPr algn="ctr">
              <a:lnSpc>
                <a:spcPct val="100000"/>
              </a:lnSpc>
            </a:pP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Advanced Python Programming</a:t>
            </a:r>
            <a:r>
              <a:rPr lang="" altLang="en-IN" sz="1800" b="1" strike="noStrike" spc="-1">
                <a:solidFill>
                  <a:srgbClr val="212121"/>
                </a:solidFill>
                <a:latin typeface="Times New Roman"/>
              </a:rPr>
              <a:t>(CE0620)</a:t>
            </a:r>
            <a:r>
              <a:rPr lang="en-IN" sz="1800" b="1" strike="noStrike" spc="-1">
                <a:solidFill>
                  <a:srgbClr val="212121"/>
                </a:solidFill>
                <a:latin typeface="Times New Roman"/>
              </a:rPr>
              <a:t> </a:t>
            </a:r>
            <a:endParaRPr lang="en-IN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3670"/>
            <a:ext cx="8077200" cy="762000"/>
          </a:xfrm>
        </p:spPr>
        <p:txBody>
          <a:bodyPr/>
          <a:p>
            <a:r>
              <a:rPr lang="en-US">
                <a:sym typeface="+mn-ea"/>
              </a:rPr>
              <a:t> __init__() Function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52500"/>
            <a:ext cx="8077200" cy="4953000"/>
          </a:xfrm>
        </p:spPr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Attributes created in .__init__() are called instance attributes. 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An instance attribute’s value is specific to a particular instance of the class. All </a:t>
            </a:r>
            <a:r>
              <a:rPr lang="en-US" altLang="en-US" sz="2000"/>
              <a:t>person</a:t>
            </a:r>
            <a:r>
              <a:rPr lang="en-US" sz="2000"/>
              <a:t> objects have a name and an age, but the values for the name and age attributes will vary depending on the </a:t>
            </a:r>
            <a:r>
              <a:rPr lang="en-US" altLang="en-US" sz="2000"/>
              <a:t>person</a:t>
            </a:r>
            <a:r>
              <a:rPr lang="en-US" sz="2000"/>
              <a:t> instance.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On the other hand, class attributes are attributes that have the same value for all class instances. You can define a class attribute by assigning a value to a variable name outside of .__init__().</a:t>
            </a:r>
            <a:endParaRPr lang="en-US" sz="200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Instantiate an Object in Python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Creating a new object from a class is called instantiating an object. 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 sz="2000"/>
              <a:t>We can</a:t>
            </a:r>
            <a:r>
              <a:rPr lang="en-US" sz="2000"/>
              <a:t> instantiate a new </a:t>
            </a:r>
            <a:r>
              <a:rPr lang="en-US" altLang="en-US" sz="2000" b="1"/>
              <a:t>person</a:t>
            </a:r>
            <a:r>
              <a:rPr lang="en-US" sz="2000"/>
              <a:t> object by typing the name of the class, followed by opening and closing parentheses: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endParaRPr lang="en-US" sz="2000"/>
          </a:p>
          <a:p>
            <a:pPr lvl="1">
              <a:buFont typeface="Wingdings" charset="0"/>
              <a:buChar char=""/>
            </a:pPr>
            <a:r>
              <a:rPr lang="en-US" altLang="en-US" sz="2000"/>
              <a:t>person()</a:t>
            </a:r>
            <a:endParaRPr lang="en-US" altLang="en-US" sz="2000"/>
          </a:p>
          <a:p>
            <a:pPr lvl="1">
              <a:buFont typeface="Wingdings" charset="0"/>
              <a:buChar char=""/>
            </a:pPr>
            <a:r>
              <a:rPr lang="en-US" altLang="en-US" sz="2000"/>
              <a:t>p1=person()</a:t>
            </a:r>
            <a:endParaRPr lang="en-US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Instance 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/>
              <a:t>Instance methods are functions that are defined inside a class and can only be called from an instance of that class.</a:t>
            </a:r>
            <a:endParaRPr lang="en-US"/>
          </a:p>
          <a:p>
            <a:pPr>
              <a:buFont typeface="Arial" panose="02080604020202020204" pitchFamily="34" charset="0"/>
              <a:buChar char="•"/>
            </a:pPr>
            <a:r>
              <a:rPr lang="en-US"/>
              <a:t>like .__init__(), an instance method’s first parameter is always self.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sz="1600"/>
              <a:t>class </a:t>
            </a:r>
            <a:r>
              <a:rPr lang="en-US" altLang="en-US" sz="1600"/>
              <a:t>animal</a:t>
            </a:r>
            <a:r>
              <a:rPr lang="en-US" sz="1600"/>
              <a:t>: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species = "Canis"</a:t>
            </a:r>
            <a:endParaRPr lang="en-US" sz="1600"/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r>
              <a:rPr lang="en-US" sz="1600"/>
              <a:t>    def __init__(self, name, age):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self.name = name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self.age = age</a:t>
            </a:r>
            <a:endParaRPr lang="en-US" sz="1600"/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r>
              <a:rPr lang="en-US" sz="1600"/>
              <a:t>    # Instance method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def description(self):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return f"{self.name} is {self.age} years old"</a:t>
            </a:r>
            <a:endParaRPr lang="en-US" sz="1600"/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r>
              <a:rPr lang="en-US" sz="1600"/>
              <a:t>    # Another instance method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def speak(self, sound):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return f"{self.name} says {sound}"</a:t>
            </a:r>
            <a:endParaRPr lang="en-US"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.__str__() </a:t>
            </a:r>
            <a:r>
              <a:rPr lang="en-US" altLang="en-US"/>
              <a:t>method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76590" cy="5299710"/>
          </a:xfrm>
        </p:spPr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When </a:t>
            </a:r>
            <a:r>
              <a:rPr lang="en-US" altLang="en-US" sz="2000"/>
              <a:t>we</a:t>
            </a:r>
            <a:r>
              <a:rPr lang="en-US" sz="2000"/>
              <a:t> print(</a:t>
            </a:r>
            <a:r>
              <a:rPr lang="en-US" altLang="en-US" sz="2000"/>
              <a:t>p1</a:t>
            </a:r>
            <a:r>
              <a:rPr lang="en-US" sz="2000"/>
              <a:t>), </a:t>
            </a:r>
            <a:r>
              <a:rPr lang="en-US" altLang="en-US" sz="2000"/>
              <a:t>it displays </a:t>
            </a:r>
            <a:r>
              <a:rPr lang="en-US" sz="2000"/>
              <a:t>message telling you that </a:t>
            </a:r>
            <a:r>
              <a:rPr lang="en-US" altLang="en-US" sz="2000" b="1" i="1"/>
              <a:t>p1</a:t>
            </a:r>
            <a:r>
              <a:rPr lang="en-US" sz="2000" b="1" i="1"/>
              <a:t> is a </a:t>
            </a:r>
            <a:r>
              <a:rPr lang="en-US" altLang="en-US" sz="2000" b="1" i="1"/>
              <a:t>person</a:t>
            </a:r>
            <a:r>
              <a:rPr lang="en-US" sz="2000" b="1" i="1"/>
              <a:t> object at the memory address 0x00aeff70</a:t>
            </a:r>
            <a:r>
              <a:rPr lang="en-US" sz="2000"/>
              <a:t>.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This </a:t>
            </a:r>
            <a:r>
              <a:rPr lang="en-US" altLang="en-US" sz="2000"/>
              <a:t>message </a:t>
            </a:r>
            <a:r>
              <a:rPr lang="en-US" sz="2000"/>
              <a:t>can </a:t>
            </a:r>
            <a:r>
              <a:rPr lang="en-US" altLang="en-US" sz="2000"/>
              <a:t>be </a:t>
            </a:r>
            <a:r>
              <a:rPr lang="en-US" sz="2000"/>
              <a:t>change</a:t>
            </a:r>
            <a:r>
              <a:rPr lang="en-US" altLang="en-US" sz="2000"/>
              <a:t>d</a:t>
            </a:r>
            <a:r>
              <a:rPr lang="en-US" sz="2000"/>
              <a:t> what gets printed by defining a special instance method called .__str__().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endParaRPr lang="en-US" sz="2000"/>
          </a:p>
          <a:p>
            <a:pPr marL="0" indent="0">
              <a:buNone/>
            </a:pPr>
            <a:r>
              <a:rPr lang="en-US" sz="2000"/>
              <a:t>class </a:t>
            </a:r>
            <a:r>
              <a:rPr lang="en-US" altLang="en-US" sz="2000"/>
              <a:t>person</a:t>
            </a:r>
            <a:r>
              <a:rPr lang="en-US" sz="2000"/>
              <a:t>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    # Leave other parts of class as-is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    # Replace .description() with __str__()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    def __str__(self):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        return f"{self.name} is {self.age} years old"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altLang="en-US" sz="2000" b="1"/>
              <a:t>Note:</a:t>
            </a:r>
            <a:r>
              <a:rPr lang="en-US" altLang="en-US" sz="2000"/>
              <a:t> </a:t>
            </a:r>
            <a:r>
              <a:rPr lang="en-US" altLang="en-US" sz="2000" i="1"/>
              <a:t>.__init__() and .__str__() are called dunder methods because they begin and end with double underscores</a:t>
            </a:r>
            <a:r>
              <a:rPr lang="en-US" altLang="en-US" sz="2000"/>
              <a:t>. </a:t>
            </a:r>
            <a:endParaRPr lang="en-US" alt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Abstract Data Types and Classes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/>
              <a:t>The abstract data type is special kind of data type, whose behavior is defined by a set of values and set of operations. </a:t>
            </a:r>
            <a:endParaRPr lang="en-US"/>
          </a:p>
          <a:p>
            <a:pPr>
              <a:buFont typeface="Arial" panose="02080604020202020204" pitchFamily="34" charset="0"/>
              <a:buChar char="•"/>
            </a:pPr>
            <a:r>
              <a:rPr lang="en-US"/>
              <a:t>The keyword “Abstract” is used as we can use these data types, we can perform different operations</a:t>
            </a:r>
            <a:endParaRPr lang="en-US"/>
          </a:p>
          <a:p>
            <a:pPr>
              <a:buFont typeface="Arial" panose="02080604020202020204" pitchFamily="34" charset="0"/>
              <a:buChar char="•"/>
            </a:pPr>
            <a:r>
              <a:rPr lang="en-US"/>
              <a:t>But how those operations are working that is totally hidden from the user. </a:t>
            </a:r>
            <a:endParaRPr lang="en-US"/>
          </a:p>
          <a:p>
            <a:pPr>
              <a:buFont typeface="Arial" panose="02080604020202020204" pitchFamily="34" charset="0"/>
              <a:buChar char="•"/>
            </a:pPr>
            <a:r>
              <a:rPr lang="en-US"/>
              <a:t>The ADT is made of primitive data types, but operation logics are hidden.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Inheritance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The method of inheriting the properties of parent class into a child class is known as inheritance. It is an OOP concept.  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benefits of inheritance.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endParaRPr lang="en-US" sz="2000"/>
          </a:p>
          <a:p>
            <a:pPr lvl="1">
              <a:buFont typeface="Arial" panose="02080604020202020204" pitchFamily="34" charset="0"/>
              <a:buChar char="•"/>
            </a:pPr>
            <a:r>
              <a:rPr lang="en-US" sz="1845"/>
              <a:t>Code reusability- we do not have to write the same code again and again, we can just inherit the properties we need in a child class.</a:t>
            </a:r>
            <a:endParaRPr lang="en-US" sz="1845"/>
          </a:p>
          <a:p>
            <a:pPr>
              <a:buFont typeface="Arial" panose="02080604020202020204" pitchFamily="34" charset="0"/>
              <a:buChar char="•"/>
            </a:pPr>
            <a:endParaRPr lang="en-US" sz="2000"/>
          </a:p>
          <a:p>
            <a:pPr lvl="1">
              <a:buFont typeface="Arial" panose="02080604020202020204" pitchFamily="34" charset="0"/>
              <a:buChar char="•"/>
            </a:pPr>
            <a:r>
              <a:rPr lang="en-US" sz="1845"/>
              <a:t>It represents a real world relationship between parent class and child class.</a:t>
            </a:r>
            <a:endParaRPr lang="en-US" sz="1845"/>
          </a:p>
          <a:p>
            <a:pPr>
              <a:buFont typeface="Arial" panose="02080604020202020204" pitchFamily="34" charset="0"/>
              <a:buChar char="•"/>
            </a:pPr>
            <a:endParaRPr lang="en-US" sz="2000"/>
          </a:p>
          <a:p>
            <a:pPr lvl="1">
              <a:buFont typeface="Arial" panose="02080604020202020204" pitchFamily="34" charset="0"/>
              <a:buChar char="•"/>
            </a:pPr>
            <a:r>
              <a:rPr lang="en-US" sz="1845"/>
              <a:t>It is transitive in nature. If a child class inherits properties from a parent class, then all other sub-classes of the child class will also inherit the properties of the parent class.</a:t>
            </a:r>
            <a:endParaRPr lang="en-US" sz="1845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Steps To perform inheritance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Font typeface="Arial" panose="02080604020202020204" pitchFamily="34" charset="0"/>
              <a:buNone/>
            </a:pPr>
            <a:r>
              <a:rPr lang="en-US" altLang="en-US" sz="2000"/>
              <a:t>1. </a:t>
            </a:r>
            <a:r>
              <a:rPr lang="en-US" sz="2000"/>
              <a:t>Create a Parent Class</a:t>
            </a:r>
            <a:endParaRPr lang="en-US" sz="2000"/>
          </a:p>
          <a:p>
            <a:pPr marL="0" lvl="1" indent="0">
              <a:buFont typeface="Arial" panose="02080604020202020204" pitchFamily="34" charset="0"/>
              <a:buNone/>
            </a:pPr>
            <a:r>
              <a:rPr lang="en-US" altLang="en-US" sz="2000">
                <a:sym typeface="+mn-ea"/>
              </a:rPr>
              <a:t>	</a:t>
            </a:r>
            <a:r>
              <a:rPr lang="en-US" sz="2000">
                <a:sym typeface="+mn-ea"/>
              </a:rPr>
              <a:t>Any class can be a parent class, so the syntax is the same as creating any other class</a:t>
            </a:r>
            <a:endParaRPr lang="en-US" sz="2000"/>
          </a:p>
          <a:p>
            <a:pPr marL="0" indent="0">
              <a:buFont typeface="Arial" panose="02080604020202020204" pitchFamily="34" charset="0"/>
              <a:buNone/>
            </a:pPr>
            <a:r>
              <a:rPr lang="en-US" altLang="en-US" sz="2000"/>
              <a:t>	</a:t>
            </a:r>
            <a:r>
              <a:rPr lang="en-US" sz="2000">
                <a:sym typeface="+mn-ea"/>
              </a:rPr>
              <a:t>class Parent():</a:t>
            </a:r>
            <a:endParaRPr lang="en-US" sz="2000"/>
          </a:p>
          <a:p>
            <a:pPr marL="0" indent="0">
              <a:buFont typeface="Arial" panose="02080604020202020204" pitchFamily="34" charset="0"/>
              <a:buNone/>
            </a:pPr>
            <a:endParaRPr lang="en-US" sz="2000"/>
          </a:p>
          <a:p>
            <a:pPr marL="0" indent="0">
              <a:buFont typeface="Arial" panose="02080604020202020204" pitchFamily="34" charset="0"/>
              <a:buNone/>
            </a:pPr>
            <a:r>
              <a:rPr lang="en-US" altLang="en-US" sz="2000"/>
              <a:t>2. Create a Child Class</a:t>
            </a:r>
            <a:endParaRPr lang="en-US" altLang="en-US" sz="2000"/>
          </a:p>
          <a:p>
            <a:pPr marL="0" indent="0">
              <a:buFont typeface="Arial" panose="02080604020202020204" pitchFamily="34" charset="0"/>
              <a:buNone/>
            </a:pPr>
            <a:r>
              <a:rPr lang="en-US" altLang="en-US" sz="2000"/>
              <a:t>	To create a class that inherits the functionality from another class, send the parent class as a parameter when creating the child class</a:t>
            </a:r>
            <a:endParaRPr lang="en-US" altLang="en-US" sz="2000"/>
          </a:p>
          <a:p>
            <a:pPr marL="0" indent="0">
              <a:buFont typeface="Arial" panose="02080604020202020204" pitchFamily="34" charset="0"/>
              <a:buNone/>
            </a:pPr>
            <a:r>
              <a:rPr lang="en-US" altLang="en-US" sz="2000"/>
              <a:t>	</a:t>
            </a:r>
            <a:r>
              <a:rPr lang="en-US" sz="2000">
                <a:sym typeface="+mn-ea"/>
              </a:rPr>
              <a:t>class Child(Parent):</a:t>
            </a:r>
            <a:endParaRPr lang="en-US" sz="2000">
              <a:sym typeface="+mn-ea"/>
            </a:endParaRPr>
          </a:p>
          <a:p>
            <a:pPr marL="0" indent="0">
              <a:buFont typeface="Arial" panose="02080604020202020204" pitchFamily="34" charset="0"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Example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5353050"/>
          </a:xfrm>
        </p:spPr>
        <p:txBody>
          <a:bodyPr/>
          <a:p>
            <a:pPr marL="0" indent="0">
              <a:buNone/>
            </a:pPr>
            <a:r>
              <a:rPr lang="en-US"/>
              <a:t>class Parent():</a:t>
            </a:r>
            <a:endParaRPr lang="en-US"/>
          </a:p>
          <a:p>
            <a:pPr marL="0" indent="0">
              <a:buNone/>
            </a:pPr>
            <a:r>
              <a:rPr lang="en-US"/>
              <a:t>       def first(self):</a:t>
            </a:r>
            <a:endParaRPr lang="en-US"/>
          </a:p>
          <a:p>
            <a:pPr marL="0" indent="0">
              <a:buNone/>
            </a:pPr>
            <a:r>
              <a:rPr lang="en-US"/>
              <a:t>           print('</a:t>
            </a:r>
            <a:r>
              <a:rPr lang="en-US" altLang="en-US"/>
              <a:t>Parent’s</a:t>
            </a:r>
            <a:r>
              <a:rPr lang="en-US"/>
              <a:t> function')</a:t>
            </a:r>
            <a:endParaRPr lang="en-US"/>
          </a:p>
          <a:p>
            <a:pPr marL="0" indent="0">
              <a:buNone/>
            </a:pPr>
            <a:r>
              <a:rPr lang="en-US"/>
              <a:t> </a:t>
            </a:r>
            <a:endParaRPr lang="en-US"/>
          </a:p>
          <a:p>
            <a:pPr marL="0" indent="0">
              <a:buNone/>
            </a:pPr>
            <a:r>
              <a:rPr lang="en-US"/>
              <a:t>class Child(Parent):</a:t>
            </a:r>
            <a:endParaRPr lang="en-US"/>
          </a:p>
          <a:p>
            <a:pPr marL="0" indent="0">
              <a:buNone/>
            </a:pPr>
            <a:r>
              <a:rPr lang="en-US"/>
              <a:t>       def second(self):</a:t>
            </a:r>
            <a:endParaRPr lang="en-US"/>
          </a:p>
          <a:p>
            <a:pPr marL="0" indent="0">
              <a:buNone/>
            </a:pPr>
            <a:r>
              <a:rPr lang="en-US"/>
              <a:t>          print('</a:t>
            </a:r>
            <a:r>
              <a:rPr lang="en-US" altLang="en-US"/>
              <a:t>Child’s</a:t>
            </a:r>
            <a:r>
              <a:rPr lang="en-US"/>
              <a:t> function')</a:t>
            </a:r>
            <a:endParaRPr lang="en-US"/>
          </a:p>
          <a:p>
            <a:pPr marL="0" indent="0">
              <a:buNone/>
            </a:pPr>
            <a:r>
              <a:rPr lang="en-US"/>
              <a:t> </a:t>
            </a:r>
            <a:endParaRPr lang="en-US"/>
          </a:p>
          <a:p>
            <a:pPr marL="0" indent="0">
              <a:buNone/>
            </a:pPr>
            <a:r>
              <a:rPr lang="en-US"/>
              <a:t>ob = Child()</a:t>
            </a:r>
            <a:endParaRPr lang="en-US"/>
          </a:p>
          <a:p>
            <a:pPr marL="0" indent="0">
              <a:buNone/>
            </a:pPr>
            <a:r>
              <a:rPr lang="en-US"/>
              <a:t>ob.first()</a:t>
            </a:r>
            <a:endParaRPr lang="en-US"/>
          </a:p>
          <a:p>
            <a:pPr marL="0" indent="0">
              <a:buNone/>
            </a:pPr>
            <a:r>
              <a:rPr lang="en-US"/>
              <a:t>ob.second()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 __init__() </a:t>
            </a:r>
            <a:r>
              <a:rPr lang="en-US" altLang="en-US"/>
              <a:t>in inheritance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The __init__() function is called every time a class is being used to make an object. 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When </a:t>
            </a:r>
            <a:r>
              <a:rPr lang="en-US" altLang="en-US" sz="2000"/>
              <a:t>we</a:t>
            </a:r>
            <a:r>
              <a:rPr lang="en-US" sz="2000"/>
              <a:t> add the __init__() function, the child class will no longer inherit the parent's __init__() function.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The child’s class __init__() function overrides the parent class’s __init__() function.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To keep the inheritance of the parent's __init__() function, </a:t>
            </a:r>
            <a:r>
              <a:rPr lang="en-US" altLang="en-US" sz="2000"/>
              <a:t>we need to add a </a:t>
            </a:r>
            <a:r>
              <a:rPr lang="en-US" sz="2000"/>
              <a:t>call to the parent's __init__() function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9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Python Is Object-Oriented</a:t>
            </a:r>
            <a:endParaRPr dirty="0"/>
          </a:p>
        </p:txBody>
      </p:sp>
      <p:sp>
        <p:nvSpPr>
          <p:cNvPr id="19460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Font typeface="Arial" panose="02080604020202020204" pitchFamily="34" charset="0"/>
              <a:buChar char="•"/>
            </a:pPr>
            <a:r>
              <a:rPr sz="2000" dirty="0"/>
              <a:t>Python is a multi-paradigm programming language. It supports different programming approaches.</a:t>
            </a:r>
            <a:endParaRPr sz="2000" dirty="0"/>
          </a:p>
          <a:p>
            <a:pPr eaLnBrk="1" hangingPunct="1">
              <a:buFont typeface="Arial" panose="02080604020202020204" pitchFamily="34" charset="0"/>
              <a:buChar char="•"/>
            </a:pPr>
            <a:endParaRPr sz="2000" dirty="0"/>
          </a:p>
          <a:p>
            <a:pPr eaLnBrk="1" hangingPunct="1">
              <a:buFont typeface="Arial" panose="02080604020202020204" pitchFamily="34" charset="0"/>
              <a:buChar char="•"/>
            </a:pPr>
            <a:r>
              <a:rPr sz="2000" dirty="0"/>
              <a:t>One of the popular approaches to solve a programming problem is by creating objects</a:t>
            </a:r>
            <a:r>
              <a:rPr lang="en-US" sz="2000" dirty="0"/>
              <a:t>:</a:t>
            </a:r>
            <a:r>
              <a:rPr sz="2000" dirty="0"/>
              <a:t> known as Object-Oriented Programming (OOP).</a:t>
            </a:r>
            <a:endParaRPr sz="2000" dirty="0"/>
          </a:p>
          <a:p>
            <a:pPr eaLnBrk="1" hangingPunct="1">
              <a:buFont typeface="Arial" panose="02080604020202020204" pitchFamily="34" charset="0"/>
              <a:buChar char="•"/>
            </a:pPr>
            <a:r>
              <a:rPr sz="2000" dirty="0"/>
              <a:t>An object has two characteristics:</a:t>
            </a:r>
            <a:endParaRPr sz="2000" dirty="0"/>
          </a:p>
          <a:p>
            <a:pPr lvl="2" eaLnBrk="1" hangingPunct="1">
              <a:buFont typeface="Arial" panose="02080604020202020204" pitchFamily="34" charset="0"/>
              <a:buChar char="•"/>
            </a:pPr>
            <a:r>
              <a:rPr sz="2000" dirty="0"/>
              <a:t>attributes</a:t>
            </a:r>
            <a:endParaRPr sz="2000" dirty="0"/>
          </a:p>
          <a:p>
            <a:pPr lvl="2" eaLnBrk="1" hangingPunct="1">
              <a:buFont typeface="Arial" panose="02080604020202020204" pitchFamily="34" charset="0"/>
              <a:buChar char="•"/>
            </a:pPr>
            <a:r>
              <a:rPr sz="2000" dirty="0"/>
              <a:t>behavior</a:t>
            </a:r>
            <a:endParaRPr sz="2000" dirty="0"/>
          </a:p>
          <a:p>
            <a:pPr lvl="2" eaLnBrk="1" hangingPunct="1">
              <a:buFont typeface="Arial" panose="02080604020202020204" pitchFamily="34" charset="0"/>
              <a:buChar char="•"/>
            </a:pPr>
            <a:r>
              <a:rPr lang="en-US" sz="2000" dirty="0"/>
              <a:t>for example, </a:t>
            </a:r>
            <a:r>
              <a:rPr sz="2000" dirty="0"/>
              <a:t>an object could represent a person with properties like a name, age, and address and behaviors such as walking, talking, breathing, and running. </a:t>
            </a:r>
            <a:endParaRPr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745" y="-53340"/>
            <a:ext cx="8077200" cy="762000"/>
          </a:xfrm>
        </p:spPr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08660"/>
            <a:ext cx="8077200" cy="6153785"/>
          </a:xfrm>
        </p:spPr>
        <p:txBody>
          <a:bodyPr/>
          <a:p>
            <a:pPr marL="0" indent="0">
              <a:buNone/>
            </a:pPr>
            <a:r>
              <a:rPr lang="en-US" sz="1800" b="1"/>
              <a:t>class Parent:</a:t>
            </a:r>
            <a:endParaRPr lang="en-US" sz="1800" b="1"/>
          </a:p>
          <a:p>
            <a:pPr marL="0" indent="0">
              <a:buNone/>
            </a:pPr>
            <a:r>
              <a:rPr lang="en-US" sz="1800"/>
              <a:t>     </a:t>
            </a:r>
            <a:r>
              <a:rPr lang="en-US" sz="1800" b="1" i="1"/>
              <a:t>def __init__</a:t>
            </a:r>
            <a:r>
              <a:rPr lang="en-US" sz="1800"/>
              <a:t>(self , fname, fage):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  self.firstname = fname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  self.age = fage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</a:t>
            </a:r>
            <a:r>
              <a:rPr lang="en-US" sz="1800" b="1" i="1"/>
              <a:t>def view</a:t>
            </a:r>
            <a:r>
              <a:rPr lang="en-US" sz="1800"/>
              <a:t>(self):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 print(self.firstname , self.age)</a:t>
            </a: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 b="1"/>
              <a:t>class Child(Parent):</a:t>
            </a:r>
            <a:endParaRPr lang="en-US" sz="1800" b="1"/>
          </a:p>
          <a:p>
            <a:pPr marL="0" indent="0">
              <a:buNone/>
            </a:pPr>
            <a:r>
              <a:rPr lang="en-US" sz="1800"/>
              <a:t>     </a:t>
            </a:r>
            <a:r>
              <a:rPr lang="en-US" sz="1800" b="1" i="1"/>
              <a:t>def __init__</a:t>
            </a:r>
            <a:r>
              <a:rPr lang="en-US" sz="1800"/>
              <a:t>(self , fname , fage):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  Parent.__init__(self, fname, fage)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  self.lastname = "</a:t>
            </a:r>
            <a:r>
              <a:rPr lang="en-US" altLang="en-US" sz="1800"/>
              <a:t>ChildClass</a:t>
            </a:r>
            <a:r>
              <a:rPr lang="en-US" sz="1800"/>
              <a:t>"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</a:t>
            </a:r>
            <a:r>
              <a:rPr lang="en-US" sz="1800" b="1" i="1"/>
              <a:t> def view</a:t>
            </a:r>
            <a:r>
              <a:rPr lang="en-US" sz="1800"/>
              <a:t>(self):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  print("</a:t>
            </a:r>
            <a:r>
              <a:rPr lang="en-US" altLang="en-US" sz="1800"/>
              <a:t>child name</a:t>
            </a:r>
            <a:r>
              <a:rPr lang="en-US" sz="1800"/>
              <a:t>" , self.firstname ,"</a:t>
            </a:r>
            <a:r>
              <a:rPr lang="en-US" altLang="en-US" sz="1800"/>
              <a:t>has the </a:t>
            </a:r>
            <a:r>
              <a:rPr lang="en-US" sz="1800"/>
              <a:t>",  self.age , " </a:t>
            </a:r>
            <a:r>
              <a:rPr lang="en-US" altLang="en-US" sz="1800"/>
              <a:t>age</a:t>
            </a:r>
            <a:r>
              <a:rPr lang="en-US" sz="1800"/>
              <a:t>." , self.lastname, "</a:t>
            </a:r>
            <a:r>
              <a:rPr lang="en-US" altLang="en-US" sz="1800"/>
              <a:t>:Testing</a:t>
            </a:r>
            <a:r>
              <a:rPr lang="en-US" sz="1800"/>
              <a:t>")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ob = Child("</a:t>
            </a:r>
            <a:r>
              <a:rPr lang="en-US" altLang="en-US" sz="1800"/>
              <a:t>XYZ</a:t>
            </a:r>
            <a:r>
              <a:rPr lang="en-US" sz="1800"/>
              <a:t>" , '</a:t>
            </a:r>
            <a:r>
              <a:rPr lang="en-US" altLang="en-US" sz="1800"/>
              <a:t>32</a:t>
            </a:r>
            <a:r>
              <a:rPr lang="en-US" sz="1800"/>
              <a:t>')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ob.view()</a:t>
            </a:r>
            <a:endParaRPr lang="en-US"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520"/>
            <a:ext cx="8077200" cy="1046480"/>
          </a:xfrm>
        </p:spPr>
        <p:txBody>
          <a:bodyPr/>
          <a:p>
            <a:r>
              <a:rPr lang="en-US" sz="3200"/>
              <a:t>Python - Public, Protected, Private Members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 sz="2000" b="1"/>
              <a:t>Public Members</a:t>
            </a:r>
            <a:r>
              <a:rPr lang="en-US" altLang="en-US" sz="2000"/>
              <a:t>:accessible from outside the class. </a:t>
            </a:r>
            <a:endParaRPr lang="en-US" alt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 sz="2000"/>
              <a:t>The object of the same class is required to invoke a public method. </a:t>
            </a:r>
            <a:endParaRPr lang="en-US" alt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 sz="2000"/>
              <a:t>This arrangement of private instance variables and public methods ensures the principle of data encapsulation.</a:t>
            </a:r>
            <a:endParaRPr lang="en-US" alt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 sz="2000"/>
              <a:t>All members in a Python class are public by default. </a:t>
            </a:r>
            <a:endParaRPr lang="en-US" altLang="en-US"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Example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sz="1800"/>
              <a:t>class Student: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schoolName = 'XYZ School' # class attribute</a:t>
            </a: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/>
              <a:t>    def __init__(self, name, age):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self.name=name # instance attribute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self.age=age # instance attribute</a:t>
            </a: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/>
              <a:t>std = Student("</a:t>
            </a:r>
            <a:r>
              <a:rPr lang="en-US" altLang="en-US" sz="1800"/>
              <a:t>ABC</a:t>
            </a:r>
            <a:r>
              <a:rPr lang="en-US" sz="1800"/>
              <a:t>", 25)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std.schoolName</a:t>
            </a: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/>
              <a:t>std.name</a:t>
            </a: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/>
              <a:t>std.age = 20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std.age</a:t>
            </a:r>
            <a:endParaRPr lang="en-US" sz="1800"/>
          </a:p>
          <a:p>
            <a:pPr marL="0" indent="0">
              <a:buNone/>
            </a:pPr>
            <a:endParaRPr lang="en-US"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Python - Public, Protected, Private Members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 b="1"/>
              <a:t>Protected Members</a:t>
            </a:r>
            <a:r>
              <a:rPr lang="en-US" altLang="en-US" b="1"/>
              <a:t>:</a:t>
            </a:r>
            <a:r>
              <a:rPr lang="en-US" altLang="en-US" sz="2000"/>
              <a:t>Protected members of a class are accessible from within the class and are also available to its sub-classes. </a:t>
            </a:r>
            <a:endParaRPr lang="en-US" alt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 sz="2000"/>
              <a:t>No other environment is permitted access to it. </a:t>
            </a:r>
            <a:endParaRPr lang="en-US" alt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 sz="2000"/>
              <a:t>This enables specific resources of the parent class to be inherited by the child class.</a:t>
            </a:r>
            <a:endParaRPr lang="en-US" alt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 sz="2000"/>
              <a:t>Python's convention to make an instance variable protected is to add a prefix _ (single underscore) to it.</a:t>
            </a:r>
            <a:endParaRPr lang="en-US" alt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 sz="2000"/>
              <a:t>This effectively prevents it from being accessed unless it is from within a sub-class.</a:t>
            </a:r>
            <a:endParaRPr lang="en-US" altLang="en-US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Example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sz="1800"/>
              <a:t>class Student: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_schoolName = 'XYZ School' # protected class attribute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def __init__(self, name, age):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self._name=name  # protected instance attribute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self._age=age # protected instance attribute</a:t>
            </a: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/>
              <a:t> std = Student("Swati", 25)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std._name</a:t>
            </a: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altLang="en-US" sz="1800"/>
              <a:t>s</a:t>
            </a:r>
            <a:r>
              <a:rPr lang="en-US" sz="1800"/>
              <a:t>td._name = 'Dipa'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std._name</a:t>
            </a:r>
            <a:endParaRPr lang="en-US" sz="1800"/>
          </a:p>
          <a:p>
            <a:pPr marL="0" indent="0">
              <a:buNone/>
            </a:pPr>
            <a:endParaRPr lang="en-US" sz="1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Python - Public, Protected, Private Members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 sz="2000" b="1"/>
              <a:t>Private Members</a:t>
            </a:r>
            <a:r>
              <a:rPr lang="en-US" altLang="en-US" sz="2000"/>
              <a:t>: Python doesn't have any mechanism that effectively restricts access to any instance variable or method.</a:t>
            </a:r>
            <a:endParaRPr lang="en-US" alt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 sz="2000"/>
              <a:t>Python prescribes a convention of prefixing the name of the variable/method with a single or double underscore to emulate the behavior of protected and private access specifiers.</a:t>
            </a:r>
            <a:endParaRPr lang="en-US" altLang="en-US" sz="2000"/>
          </a:p>
          <a:p>
            <a:pPr>
              <a:buFont typeface="Arial" panose="02080604020202020204" pitchFamily="34" charset="0"/>
              <a:buChar char="•"/>
            </a:pPr>
            <a:endParaRPr lang="en-US" alt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 sz="2000"/>
              <a:t>The double underscore __ prefixed to a variable makes it private. </a:t>
            </a:r>
            <a:endParaRPr lang="en-US" alt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 sz="2000"/>
              <a:t>It gives a strong suggestion not to touch it from outside the class. </a:t>
            </a:r>
            <a:endParaRPr lang="en-US" alt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 sz="2000"/>
              <a:t>Any attempt to do so will result in an AttributeError:</a:t>
            </a:r>
            <a:endParaRPr lang="en-US" altLang="en-US"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Example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sz="1800"/>
              <a:t>class Student: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__schoolName = 'XYZ School' # private class attribute</a:t>
            </a: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/>
              <a:t>    def __init__(self, name, age):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self.__name=name  # private instance attribute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self.__</a:t>
            </a:r>
            <a:r>
              <a:rPr lang="en-US" altLang="en-US" sz="1800"/>
              <a:t>age</a:t>
            </a:r>
            <a:r>
              <a:rPr lang="en-US" sz="1800"/>
              <a:t>=age # private instance attribute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def __display(self):  # private method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	    print('This is private method.')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std = Student("Bill", 25)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std.__schoolName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AttributeError: 'Student' object has no attribute '__schoolName'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std.__name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AttributeError: 'Student' object has no attribute '__name'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std.__display()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AttributeError: 'Student' object has no attribute '__display'</a:t>
            </a:r>
            <a:endParaRPr lang="en-US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7955"/>
            <a:ext cx="8077200" cy="762000"/>
          </a:xfrm>
        </p:spPr>
        <p:txBody>
          <a:bodyPr/>
          <a:p>
            <a:r>
              <a:rPr lang="en-US"/>
              <a:t>super() Function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09320"/>
            <a:ext cx="8077200" cy="5339080"/>
          </a:xfrm>
        </p:spPr>
        <p:txBody>
          <a:bodyPr/>
          <a:p>
            <a:r>
              <a:rPr lang="en-US"/>
              <a:t>The super() builtin </a:t>
            </a:r>
            <a:r>
              <a:rPr lang="en-US" altLang="en-US"/>
              <a:t>method used to call the super claa constructor or methods from the sub class.</a:t>
            </a:r>
            <a:endParaRPr lang="en-US"/>
          </a:p>
          <a:p>
            <a:r>
              <a:rPr lang="en-US"/>
              <a:t>Allows us to avoid using the base class name explicitly</a:t>
            </a:r>
            <a:endParaRPr lang="en-US"/>
          </a:p>
          <a:p>
            <a:r>
              <a:rPr lang="en-US"/>
              <a:t>Working with Multiple Inheritance</a:t>
            </a:r>
            <a:endParaRPr lang="en-US"/>
          </a:p>
          <a:p>
            <a:pPr marL="0" indent="0">
              <a:buNone/>
            </a:pPr>
            <a:r>
              <a:rPr lang="en-US" altLang="en-US"/>
              <a:t>Syntax: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	super().__init__()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	</a:t>
            </a:r>
            <a:r>
              <a:rPr lang="en-US" altLang="en-US">
                <a:sym typeface="+mn-ea"/>
              </a:rPr>
              <a:t>super().__init__(arguments)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we can also call super class methods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	super().function1()</a:t>
            </a: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Example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sz="1800"/>
          </a:p>
          <a:p>
            <a:pPr marL="0" indent="0">
              <a:buNone/>
            </a:pPr>
            <a:r>
              <a:rPr sz="1800"/>
              <a:t>class A(object):</a:t>
            </a:r>
            <a:endParaRPr sz="1800"/>
          </a:p>
          <a:p>
            <a:pPr marL="0" indent="0">
              <a:buNone/>
            </a:pPr>
            <a:r>
              <a:rPr sz="1800"/>
              <a:t>  def __init__(self, AName):</a:t>
            </a:r>
            <a:endParaRPr sz="1800"/>
          </a:p>
          <a:p>
            <a:pPr marL="0" indent="0">
              <a:buNone/>
            </a:pPr>
            <a:r>
              <a:rPr sz="1800"/>
              <a:t>    print(AName, ' is Super Class.')</a:t>
            </a:r>
            <a:endParaRPr sz="1800"/>
          </a:p>
          <a:p>
            <a:pPr marL="0" indent="0">
              <a:buNone/>
            </a:pPr>
            <a:r>
              <a:rPr sz="1800"/>
              <a:t>    </a:t>
            </a:r>
            <a:endParaRPr sz="1800"/>
          </a:p>
          <a:p>
            <a:pPr marL="0" indent="0">
              <a:buNone/>
            </a:pPr>
            <a:r>
              <a:rPr sz="1800"/>
              <a:t>class B(A):</a:t>
            </a:r>
            <a:endParaRPr sz="1800"/>
          </a:p>
          <a:p>
            <a:pPr marL="0" indent="0">
              <a:buNone/>
            </a:pPr>
            <a:r>
              <a:rPr sz="1800"/>
              <a:t>  def __init__(self):</a:t>
            </a:r>
            <a:endParaRPr sz="1800"/>
          </a:p>
          <a:p>
            <a:pPr marL="0" indent="0">
              <a:buNone/>
            </a:pPr>
            <a:r>
              <a:rPr sz="1800"/>
              <a:t>    print('This is Child Class')</a:t>
            </a:r>
            <a:endParaRPr sz="1800"/>
          </a:p>
          <a:p>
            <a:pPr marL="0" indent="0">
              <a:buNone/>
            </a:pPr>
            <a:r>
              <a:rPr sz="1800"/>
              <a:t>    super().__init__('A')</a:t>
            </a:r>
            <a:endParaRPr sz="1800"/>
          </a:p>
          <a:p>
            <a:pPr marL="0" indent="0">
              <a:buNone/>
            </a:pPr>
            <a:r>
              <a:rPr sz="1800"/>
              <a:t>    </a:t>
            </a:r>
            <a:endParaRPr sz="1800"/>
          </a:p>
          <a:p>
            <a:pPr marL="0" indent="0">
              <a:buNone/>
            </a:pPr>
            <a:r>
              <a:rPr sz="1800"/>
              <a:t>ob=B()</a:t>
            </a:r>
            <a:endParaRPr sz="1800"/>
          </a:p>
        </p:txBody>
      </p:sp>
      <p:sp>
        <p:nvSpPr>
          <p:cNvPr id="4" name="Text Box 3"/>
          <p:cNvSpPr txBox="1"/>
          <p:nvPr/>
        </p:nvSpPr>
        <p:spPr>
          <a:xfrm>
            <a:off x="5591175" y="1736725"/>
            <a:ext cx="284353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>
                <a:solidFill>
                  <a:schemeClr val="tx1"/>
                </a:solidFill>
              </a:rPr>
              <a:t>“Object” represents the base class name from where all classes in Python are derived.Its not compulsory to write it.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</a:t>
            </a: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Types of Inheritance in Python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en-US"/>
              <a:t>T</a:t>
            </a:r>
            <a:r>
              <a:rPr lang="en-US"/>
              <a:t>here are two types of Inheritance:</a:t>
            </a:r>
            <a:endParaRPr lang="en-US"/>
          </a:p>
          <a:p>
            <a:pPr>
              <a:buFont typeface="Arial" panose="02080604020202020204" pitchFamily="34" charset="0"/>
              <a:buChar char="•"/>
            </a:pPr>
            <a:endParaRPr lang="en-US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/>
              <a:t>Single Inheritance</a:t>
            </a:r>
            <a:endParaRPr lang="en-US" altLang="en-US"/>
          </a:p>
          <a:p>
            <a:pPr>
              <a:buFont typeface="Arial" panose="02080604020202020204" pitchFamily="34" charset="0"/>
              <a:buChar char="•"/>
            </a:pPr>
            <a:r>
              <a:rPr lang="en-US"/>
              <a:t>Multiple Inheritance</a:t>
            </a:r>
            <a:endParaRPr lang="en-US"/>
          </a:p>
          <a:p>
            <a:pPr>
              <a:buFont typeface="Arial" panose="02080604020202020204" pitchFamily="34" charset="0"/>
              <a:buChar char="•"/>
            </a:pPr>
            <a:r>
              <a:rPr lang="en-US"/>
              <a:t>Multilevel Inheritance</a:t>
            </a:r>
            <a:endParaRPr lang="en-US"/>
          </a:p>
          <a:p>
            <a:pPr>
              <a:buFont typeface="Arial" panose="02080604020202020204" pitchFamily="34" charset="0"/>
              <a:buChar char="•"/>
            </a:pPr>
            <a:r>
              <a:rPr lang="en-US" altLang="en-US"/>
              <a:t>hierarchical inheritance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/>
              <a:t>The concept of OOP in Python focuses on creating reusable code. </a:t>
            </a:r>
            <a:endParaRPr lang="en-US"/>
          </a:p>
          <a:p>
            <a:pPr>
              <a:buFont typeface="Arial" panose="02080604020202020204" pitchFamily="34" charset="0"/>
              <a:buChar char="•"/>
            </a:pPr>
            <a:r>
              <a:rPr lang="en-US"/>
              <a:t>This concept is also known as DRY (Don't Repeat Yourself).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Single Inheritance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/>
              <a:t>When a child class inherits only a single parent class.</a:t>
            </a:r>
            <a:endParaRPr lang="en-US"/>
          </a:p>
          <a:p>
            <a:pPr>
              <a:buFont typeface="Arial" panose="02080604020202020204" pitchFamily="34" charset="0"/>
              <a:buChar char="•"/>
            </a:pPr>
            <a:endParaRPr lang="en-US"/>
          </a:p>
          <a:p>
            <a:pPr marL="0" indent="0">
              <a:buNone/>
            </a:pPr>
            <a:r>
              <a:rPr lang="en-US" sz="2000"/>
              <a:t>class Parent: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     def func1(self):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          print("this is function one")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class Child(Parent):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     def func2(self):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          print(" this is function 2 ")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ob = Child()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ob.func1()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ob.func2()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762000"/>
          </a:xfrm>
        </p:spPr>
        <p:txBody>
          <a:bodyPr/>
          <a:p>
            <a:r>
              <a:rPr lang="en-US"/>
              <a:t>Multiple Inheritance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077200" cy="5508625"/>
          </a:xfrm>
        </p:spPr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/>
              <a:t>When a child class inherits from more than one parent class.</a:t>
            </a:r>
            <a:endParaRPr lang="en-US"/>
          </a:p>
          <a:p>
            <a:pPr marL="0" indent="0">
              <a:buNone/>
            </a:pPr>
            <a:r>
              <a:rPr lang="en-US" sz="1800"/>
              <a:t>class Parent: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def func1(self):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print("this is function 1")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class Parent2: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def func2(self):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print("this is function 2")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class Child(Parent , Parent2):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def func3(self):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print("this is function 3")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ob = Child()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ob.func1()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ob.func2()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ob.func3()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6060"/>
            <a:ext cx="8077200" cy="671830"/>
          </a:xfrm>
        </p:spPr>
        <p:txBody>
          <a:bodyPr/>
          <a:p>
            <a:r>
              <a:rPr lang="en-US" altLang="en-US"/>
              <a:t>Problems in Multiple inheritance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89025"/>
            <a:ext cx="8077200" cy="5159375"/>
          </a:xfrm>
        </p:spPr>
        <p:txBody>
          <a:bodyPr/>
          <a:p>
            <a:pPr marL="0" indent="0">
              <a:buNone/>
            </a:pPr>
            <a:r>
              <a:rPr lang="en-US" altLang="en-US" sz="1600"/>
              <a:t>c</a:t>
            </a:r>
            <a:r>
              <a:rPr lang="en-US" sz="1600"/>
              <a:t>lass Class1: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def m(self):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print("In Class1") 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class Class2(Class1):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def m(self):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print("In Class2")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class Class3(Class1):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def m(self):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print("In Class3")  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class Class4(Class2, Class3):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pass  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obj = Class4()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obj.m()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Problems in Multiple inheritance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sz="1600"/>
              <a:t>class A(object):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def __init__(self):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self.a="a"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print(self.a)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class B(object):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def __init__(self):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self.b="b"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print(self.b)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class C(A,B):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def __init__(self):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self.c="c"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print(self.c)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        super().__init__()</a:t>
            </a:r>
            <a:endParaRPr lang="en-US" sz="1600"/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r>
              <a:rPr lang="en-US" sz="1600"/>
              <a:t>ob=C()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1290"/>
            <a:ext cx="8077200" cy="762000"/>
          </a:xfrm>
        </p:spPr>
        <p:txBody>
          <a:bodyPr/>
          <a:p>
            <a:r>
              <a:rPr lang="en-US" altLang="en-US"/>
              <a:t>Solution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205" y="952500"/>
            <a:ext cx="3905250" cy="5521325"/>
          </a:xfrm>
        </p:spPr>
        <p:txBody>
          <a:bodyPr/>
          <a:p>
            <a:pPr marL="0" indent="0">
              <a:buNone/>
            </a:pPr>
            <a:r>
              <a:rPr lang="en-US" sz="1800"/>
              <a:t>class A(object):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def __init__(self):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self.a="a"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print(self.a)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super().__init__()     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class B(object):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def __init__(self):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self.b="b"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print(self.b)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super().__init__()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class C(A,B):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def __init__(self):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self.c="c"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print(self.c)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super().__init__()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ob=C()</a:t>
            </a:r>
            <a:endParaRPr lang="en-US" sz="1800"/>
          </a:p>
        </p:txBody>
      </p:sp>
      <p:sp>
        <p:nvSpPr>
          <p:cNvPr id="4" name="Text Box 3"/>
          <p:cNvSpPr txBox="1"/>
          <p:nvPr/>
        </p:nvSpPr>
        <p:spPr>
          <a:xfrm>
            <a:off x="6216650" y="1353820"/>
            <a:ext cx="13271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en-US">
                <a:solidFill>
                  <a:schemeClr val="tx1"/>
                </a:solidFill>
              </a:rPr>
              <a:t>Object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379720" y="2128520"/>
            <a:ext cx="13271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en-US">
                <a:solidFill>
                  <a:schemeClr val="tx1"/>
                </a:solidFill>
              </a:rPr>
              <a:t>A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7177405" y="2128520"/>
            <a:ext cx="13271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en-US">
                <a:solidFill>
                  <a:schemeClr val="tx1"/>
                </a:solidFill>
              </a:rPr>
              <a:t>B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216650" y="3229610"/>
            <a:ext cx="13271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en-US">
                <a:solidFill>
                  <a:schemeClr val="tx1"/>
                </a:solidFill>
              </a:rPr>
              <a:t>C</a:t>
            </a:r>
            <a:endParaRPr lang="en-US" alt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6" idx="2"/>
          </p:cNvCxnSpPr>
          <p:nvPr/>
        </p:nvCxnSpPr>
        <p:spPr>
          <a:xfrm flipH="1" flipV="1">
            <a:off x="6043295" y="2527300"/>
            <a:ext cx="662305" cy="825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0" name="Straight Arrow Connector 9"/>
          <p:cNvCxnSpPr/>
          <p:nvPr/>
        </p:nvCxnSpPr>
        <p:spPr>
          <a:xfrm flipV="1">
            <a:off x="7060565" y="2527300"/>
            <a:ext cx="628015" cy="853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1" name="Straight Arrow Connector 10"/>
          <p:cNvCxnSpPr/>
          <p:nvPr/>
        </p:nvCxnSpPr>
        <p:spPr>
          <a:xfrm flipV="1">
            <a:off x="6043295" y="1752600"/>
            <a:ext cx="738505" cy="4013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2" name="Straight Arrow Connector 11"/>
          <p:cNvCxnSpPr/>
          <p:nvPr/>
        </p:nvCxnSpPr>
        <p:spPr>
          <a:xfrm flipH="1" flipV="1">
            <a:off x="7162800" y="1752600"/>
            <a:ext cx="5334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6" grpId="0"/>
      <p:bldP spid="7" grpId="0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MRO-Method Resolution Order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en-US"/>
              <a:t>A method is serched first in current class.</a:t>
            </a:r>
            <a:endParaRPr lang="en-US" altLang="en-US"/>
          </a:p>
          <a:p>
            <a:r>
              <a:rPr lang="en-US" altLang="en-US"/>
              <a:t>if not there,it will continue the search in parents claas from left to right fashion,in depth-first search.</a:t>
            </a:r>
            <a:endParaRPr lang="en-US" altLang="en-US"/>
          </a:p>
          <a:p>
            <a:endParaRPr lang="en-US" altLang="en-US"/>
          </a:p>
          <a:p>
            <a:pPr marL="0" indent="0">
              <a:buNone/>
            </a:pPr>
            <a:r>
              <a:rPr lang="en-US" altLang="en-US"/>
              <a:t>1. search into the child class/sub class before going for the parent class.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2.</a:t>
            </a:r>
            <a:r>
              <a:rPr lang="en-US" altLang="en-US">
                <a:sym typeface="+mn-ea"/>
              </a:rPr>
              <a:t> in base classes ,it search  from left to right fashion,in depth-first search.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3. It will not visit any class more than once.</a:t>
            </a:r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7325"/>
            <a:ext cx="8077200" cy="516890"/>
          </a:xfrm>
        </p:spPr>
        <p:txBody>
          <a:bodyPr/>
          <a:p>
            <a:r>
              <a:rPr lang="en-US"/>
              <a:t>Multilevel Inheritance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46150"/>
            <a:ext cx="8077200" cy="5302250"/>
          </a:xfrm>
        </p:spPr>
        <p:txBody>
          <a:bodyPr/>
          <a:p>
            <a:r>
              <a:rPr lang="en-US" sz="2000"/>
              <a:t>When a child class becomes a parent class for another child class.</a:t>
            </a:r>
            <a:endParaRPr lang="en-US" sz="2000"/>
          </a:p>
          <a:p>
            <a:endParaRPr lang="en-US" sz="2000"/>
          </a:p>
          <a:p>
            <a:pPr marL="0" indent="0">
              <a:buNone/>
            </a:pPr>
            <a:r>
              <a:rPr lang="en-US" sz="1800"/>
              <a:t>class Parent: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def func1(self):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  print("this is function 1")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class Child(Parent):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def func2(self):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    print("this is function 2")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class Child2(Child):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      def func3("this is function 3")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ob = Child2()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ob.func1()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ob.func2()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ob.func3()</a:t>
            </a:r>
            <a:endParaRPr 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Class </a:t>
            </a:r>
            <a:r>
              <a:rPr lang="en-US" altLang="en-US">
                <a:sym typeface="+mn-ea"/>
              </a:rPr>
              <a:t>in Python</a:t>
            </a:r>
            <a:endParaRPr lang="en-US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5462270"/>
          </a:xfrm>
        </p:spPr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A class is a blueprint for the object.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We can think of class as a sketch of a </a:t>
            </a:r>
            <a:r>
              <a:rPr lang="en-US" altLang="en-US" sz="2000"/>
              <a:t>”person”</a:t>
            </a:r>
            <a:r>
              <a:rPr lang="en-US" sz="2000"/>
              <a:t> with labels. It contains all the details about the </a:t>
            </a:r>
            <a:r>
              <a:rPr sz="2000" dirty="0">
                <a:sym typeface="+mn-ea"/>
              </a:rPr>
              <a:t> name, age, and address </a:t>
            </a:r>
            <a:r>
              <a:rPr lang="en-US" sz="2000"/>
              <a:t>etc. Based on these descriptions, we can study about the </a:t>
            </a:r>
            <a:r>
              <a:rPr lang="en-US" altLang="en-US" sz="2000"/>
              <a:t>“person”</a:t>
            </a:r>
            <a:r>
              <a:rPr lang="en-US" sz="2000"/>
              <a:t>. 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The example for class of </a:t>
            </a:r>
            <a:r>
              <a:rPr lang="en-US" altLang="en-US" sz="2000"/>
              <a:t>person </a:t>
            </a:r>
            <a:r>
              <a:rPr lang="en-US" sz="2000"/>
              <a:t>can be :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endParaRPr lang="en-US" sz="2000"/>
          </a:p>
          <a:p>
            <a:pPr marL="0" indent="0" algn="ctr">
              <a:buFont typeface="Arial" panose="02080604020202020204" pitchFamily="34" charset="0"/>
              <a:buNone/>
            </a:pPr>
            <a:r>
              <a:rPr lang="en-US" sz="2000" i="1"/>
              <a:t>class </a:t>
            </a:r>
            <a:r>
              <a:rPr lang="en-US" altLang="en-US" sz="2000" i="1"/>
              <a:t>person:</a:t>
            </a:r>
            <a:endParaRPr lang="en-US" sz="2000" i="1"/>
          </a:p>
          <a:p>
            <a:pPr marL="0" indent="0" algn="ctr">
              <a:buFont typeface="Arial" panose="02080604020202020204" pitchFamily="34" charset="0"/>
              <a:buNone/>
            </a:pPr>
            <a:r>
              <a:rPr lang="en-US" sz="2000" i="1"/>
              <a:t>    pass</a:t>
            </a:r>
            <a:endParaRPr lang="en-US" sz="2000" i="1"/>
          </a:p>
          <a:p>
            <a:pPr marL="0" indent="0" algn="ctr">
              <a:buFont typeface="Arial" panose="02080604020202020204" pitchFamily="34" charset="0"/>
              <a:buNone/>
            </a:pPr>
            <a:endParaRPr lang="en-US" sz="2000" i="1"/>
          </a:p>
          <a:p>
            <a:pPr>
              <a:buFont typeface="Arial" panose="02080604020202020204" pitchFamily="34" charset="0"/>
              <a:buChar char="•"/>
            </a:pPr>
            <a:r>
              <a:rPr lang="en-US" sz="2000" b="1"/>
              <a:t>class</a:t>
            </a:r>
            <a:r>
              <a:rPr lang="en-US" sz="2000"/>
              <a:t> keyword </a:t>
            </a:r>
            <a:r>
              <a:rPr lang="en-US" altLang="en-US" sz="2000"/>
              <a:t>is used </a:t>
            </a:r>
            <a:r>
              <a:rPr lang="en-US" sz="2000"/>
              <a:t>to define an empty class </a:t>
            </a:r>
            <a:r>
              <a:rPr lang="en-US" altLang="en-US" sz="2000"/>
              <a:t>person</a:t>
            </a:r>
            <a:r>
              <a:rPr lang="en-US" sz="2000"/>
              <a:t>.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From class, we construct instances. An instance is a specific object created from a particular class.</a:t>
            </a:r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Object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An object (instance) is an instantiation of a class. 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When class is defined, only the description for the object is defined. 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Therefore, no memory or storage is allocated.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The example for object of </a:t>
            </a:r>
            <a:r>
              <a:rPr lang="en-US" altLang="en-US" sz="2000"/>
              <a:t>“</a:t>
            </a:r>
            <a:r>
              <a:rPr lang="en-US" sz="2000"/>
              <a:t>p</a:t>
            </a:r>
            <a:r>
              <a:rPr lang="en-US" altLang="en-US" sz="2000"/>
              <a:t>erson”</a:t>
            </a:r>
            <a:r>
              <a:rPr lang="en-US" sz="2000"/>
              <a:t> class can be: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obj</a:t>
            </a:r>
            <a:r>
              <a:rPr lang="en-US" altLang="en-US" sz="2000"/>
              <a:t>1</a:t>
            </a:r>
            <a:r>
              <a:rPr lang="en-US" sz="2000"/>
              <a:t> = </a:t>
            </a:r>
            <a:r>
              <a:rPr lang="en-US" altLang="en-US" sz="2000"/>
              <a:t>person</a:t>
            </a:r>
            <a:r>
              <a:rPr lang="en-US" sz="2000"/>
              <a:t>()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Here, obj</a:t>
            </a:r>
            <a:r>
              <a:rPr lang="en-US" altLang="en-US" sz="2000"/>
              <a:t>1</a:t>
            </a:r>
            <a:r>
              <a:rPr lang="en-US" sz="2000"/>
              <a:t> is an object of class </a:t>
            </a:r>
            <a:r>
              <a:rPr lang="en-US" altLang="en-US" sz="2000"/>
              <a:t>person</a:t>
            </a:r>
            <a:r>
              <a:rPr lang="en-US" sz="2000"/>
              <a:t>.</a:t>
            </a:r>
            <a:endParaRPr 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Example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class </a:t>
            </a:r>
            <a:r>
              <a:rPr lang="en-US" altLang="en-US"/>
              <a:t>person</a:t>
            </a:r>
            <a:r>
              <a:rPr lang="en-US"/>
              <a:t>:</a:t>
            </a:r>
            <a:endParaRPr lang="en-US"/>
          </a:p>
          <a:p>
            <a:pPr marL="0" indent="0">
              <a:buNone/>
            </a:pPr>
            <a:r>
              <a:rPr lang="en-US"/>
              <a:t>  </a:t>
            </a:r>
            <a:r>
              <a:rPr lang="en-US" altLang="en-US"/>
              <a:t>age</a:t>
            </a:r>
            <a:r>
              <a:rPr lang="en-US"/>
              <a:t> = 5</a:t>
            </a:r>
            <a:r>
              <a:rPr lang="en-US" altLang="en-US"/>
              <a:t>0</a:t>
            </a: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n-US" altLang="en-US"/>
              <a:t>p1 = person()</a:t>
            </a:r>
            <a:endParaRPr lang="en-US" altLang="en-US"/>
          </a:p>
          <a:p>
            <a:pPr marL="0" indent="0">
              <a:buNone/>
            </a:pPr>
            <a:r>
              <a:rPr lang="en-US" altLang="en-US"/>
              <a:t>print(p1.age)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 __init__() Function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built-in __init__() function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the method the __init__() simulates the constructor of the class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All classes have a function called __init__(), which is always executed when the class is being initiated.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The properties that all </a:t>
            </a:r>
            <a:r>
              <a:rPr lang="en-US" altLang="en-US" sz="2000"/>
              <a:t>person</a:t>
            </a:r>
            <a:r>
              <a:rPr lang="en-US" sz="2000"/>
              <a:t> objects must have are defined in a method called .__init__(). 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Every time a new </a:t>
            </a:r>
            <a:r>
              <a:rPr lang="en-US" altLang="en-US" sz="2000"/>
              <a:t>person 	</a:t>
            </a:r>
            <a:r>
              <a:rPr lang="en-US" sz="2000"/>
              <a:t>object is created, .__init__() sets the initial state of the object by assigning the values of the object’s properties. 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 It accepts the </a:t>
            </a:r>
            <a:r>
              <a:rPr lang="en-US" sz="2000" b="1" i="1"/>
              <a:t>self</a:t>
            </a:r>
            <a:r>
              <a:rPr lang="en-US" sz="2000"/>
              <a:t>-keyword as a first argument which allows accessing the attributes or method of the class.</a:t>
            </a:r>
            <a:endParaRPr lang="en-US" sz="2000"/>
          </a:p>
          <a:p>
            <a:pPr>
              <a:buFont typeface="Arial" panose="02080604020202020204" pitchFamily="34" charset="0"/>
              <a:buChar char="•"/>
            </a:pPr>
            <a:r>
              <a:rPr lang="en-US" sz="2000"/>
              <a:t>When a new class instance is created, the instance is automatically passed to the self parameter in .__init__() so that new attributes can be defined on the object.</a:t>
            </a:r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>
                <a:sym typeface="+mn-ea"/>
              </a:rPr>
              <a:t>Example</a:t>
            </a:r>
            <a:br>
              <a:rPr lang="en-US" alt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4312920" cy="5447030"/>
          </a:xfrm>
        </p:spPr>
        <p:txBody>
          <a:bodyPr/>
          <a:p>
            <a:pPr marL="0" indent="0">
              <a:buNone/>
            </a:pPr>
            <a:r>
              <a:rPr sz="2000" i="1">
                <a:solidFill>
                  <a:schemeClr val="accent2"/>
                </a:solidFill>
              </a:rPr>
              <a:t>class Person:</a:t>
            </a:r>
            <a:endParaRPr sz="2000" i="1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sz="2000" i="1">
                <a:solidFill>
                  <a:schemeClr val="accent2"/>
                </a:solidFill>
              </a:rPr>
              <a:t>  def __init__(self, name, age):</a:t>
            </a:r>
            <a:endParaRPr sz="2000" i="1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sz="2000" i="1">
                <a:solidFill>
                  <a:schemeClr val="accent2"/>
                </a:solidFill>
              </a:rPr>
              <a:t>    self.name = name</a:t>
            </a:r>
            <a:endParaRPr sz="2000" i="1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sz="2000" i="1">
                <a:solidFill>
                  <a:schemeClr val="accent2"/>
                </a:solidFill>
              </a:rPr>
              <a:t>    self.age = age</a:t>
            </a:r>
            <a:endParaRPr sz="2000" i="1">
              <a:solidFill>
                <a:schemeClr val="accent2"/>
              </a:solidFill>
            </a:endParaRPr>
          </a:p>
          <a:p>
            <a:pPr marL="0" indent="0">
              <a:buNone/>
            </a:pPr>
            <a:endParaRPr sz="2000" i="1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sz="2000" i="1">
                <a:solidFill>
                  <a:schemeClr val="accent2"/>
                </a:solidFill>
              </a:rPr>
              <a:t>p1 = Person("</a:t>
            </a:r>
            <a:r>
              <a:rPr lang="en-US" sz="2000" i="1">
                <a:solidFill>
                  <a:schemeClr val="accent2"/>
                </a:solidFill>
              </a:rPr>
              <a:t>ABC</a:t>
            </a:r>
            <a:r>
              <a:rPr sz="2000" i="1">
                <a:solidFill>
                  <a:schemeClr val="accent2"/>
                </a:solidFill>
              </a:rPr>
              <a:t>", </a:t>
            </a:r>
            <a:r>
              <a:rPr lang="en-US" sz="2000" i="1">
                <a:solidFill>
                  <a:schemeClr val="accent2"/>
                </a:solidFill>
              </a:rPr>
              <a:t>50</a:t>
            </a:r>
            <a:r>
              <a:rPr sz="2000" i="1">
                <a:solidFill>
                  <a:schemeClr val="accent2"/>
                </a:solidFill>
              </a:rPr>
              <a:t>)</a:t>
            </a:r>
            <a:endParaRPr sz="2000" i="1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400" i="1">
                <a:solidFill>
                  <a:schemeClr val="accent2"/>
                </a:solidFill>
              </a:rPr>
              <a:t>“””</a:t>
            </a:r>
            <a:r>
              <a:rPr sz="1400" i="1">
                <a:solidFill>
                  <a:schemeClr val="accent2"/>
                </a:solidFill>
              </a:rPr>
              <a:t>To instantiate objects of this </a:t>
            </a:r>
            <a:r>
              <a:rPr lang="en-US" sz="1400" i="1">
                <a:solidFill>
                  <a:schemeClr val="accent2"/>
                </a:solidFill>
              </a:rPr>
              <a:t>person</a:t>
            </a:r>
            <a:r>
              <a:rPr sz="1400" i="1">
                <a:solidFill>
                  <a:schemeClr val="accent2"/>
                </a:solidFill>
              </a:rPr>
              <a:t> class, you need to provide values for the name and age. If you don’t, then Python raises a TypeError:</a:t>
            </a:r>
            <a:r>
              <a:rPr lang="en-US" sz="1400" i="1">
                <a:solidFill>
                  <a:schemeClr val="accent2"/>
                </a:solidFill>
              </a:rPr>
              <a:t>”””</a:t>
            </a:r>
            <a:endParaRPr sz="1400" i="1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sz="2000" i="1">
                <a:solidFill>
                  <a:schemeClr val="accent2"/>
                </a:solidFill>
              </a:rPr>
              <a:t>print(p1.name)</a:t>
            </a:r>
            <a:endParaRPr sz="2000" i="1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sz="2000" i="1">
                <a:solidFill>
                  <a:schemeClr val="accent2"/>
                </a:solidFill>
              </a:rPr>
              <a:t>print(p1.age)</a:t>
            </a:r>
            <a:endParaRPr sz="2000"/>
          </a:p>
          <a:p>
            <a:pPr marL="0" indent="0">
              <a:buNone/>
            </a:pPr>
            <a:r>
              <a:rPr lang="en-US" sz="2000" b="1"/>
              <a:t>T</a:t>
            </a:r>
            <a:r>
              <a:rPr sz="2000" b="1"/>
              <a:t>he __init__() function is called automatically every time the class is being used to create a new object.</a:t>
            </a:r>
            <a:endParaRPr sz="2000" b="1"/>
          </a:p>
        </p:txBody>
      </p:sp>
      <p:sp>
        <p:nvSpPr>
          <p:cNvPr id="4" name="Text Box 3"/>
          <p:cNvSpPr txBox="1"/>
          <p:nvPr/>
        </p:nvSpPr>
        <p:spPr>
          <a:xfrm>
            <a:off x="5323840" y="1468755"/>
            <a:ext cx="3286760" cy="40925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buFont typeface="Arial" panose="0208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sym typeface="+mn-ea"/>
              </a:rPr>
              <a:t>self.name = name creates an attribute called name and assigns to it the value of the name parameter.</a:t>
            </a:r>
            <a:endParaRPr lang="en-US">
              <a:solidFill>
                <a:schemeClr val="tx1"/>
              </a:solidFill>
            </a:endParaRPr>
          </a:p>
          <a:p>
            <a:pPr>
              <a:buFont typeface="Arial" panose="02080604020202020204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  <a:p>
            <a:pPr>
              <a:buFont typeface="Arial" panose="02080604020202020204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  <a:p>
            <a:pPr>
              <a:buFont typeface="Arial" panose="0208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sym typeface="+mn-ea"/>
              </a:rPr>
              <a:t>self.age = age creates an attribute called age and assigns to it the value of the age parameter.</a:t>
            </a:r>
            <a:endParaRPr lang="en-US">
              <a:solidFill>
                <a:schemeClr val="tx1"/>
              </a:solidFill>
            </a:endParaRPr>
          </a:p>
          <a:p>
            <a:pPr>
              <a:buFont typeface="Arial" panose="02080604020202020204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/>
              <a:t>Example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sz="1400"/>
              <a:t>class Employee:  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    def __init__(self, name, id):  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        self.id = id  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        self.name = name  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  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    def display(self):  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        print("ID: %d \nName: %s" % (self.id, self.name))  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  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  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emp1 = Employee("</a:t>
            </a:r>
            <a:r>
              <a:rPr lang="en-US" altLang="en-US" sz="1400"/>
              <a:t>XYZ”,</a:t>
            </a:r>
            <a:r>
              <a:rPr lang="en-US" sz="1400"/>
              <a:t> 101)  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emp2 = Employee("</a:t>
            </a:r>
            <a:r>
              <a:rPr lang="en-US" altLang="en-US" sz="1400"/>
              <a:t>ABC</a:t>
            </a:r>
            <a:r>
              <a:rPr lang="en-US" sz="1400"/>
              <a:t>", 102)  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  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emp1.display()  </a:t>
            </a:r>
            <a:endParaRPr lang="en-US" sz="1400"/>
          </a:p>
          <a:p>
            <a:pPr marL="0" indent="0">
              <a:buNone/>
            </a:pPr>
            <a:endParaRPr lang="en-US" sz="1400"/>
          </a:p>
          <a:p>
            <a:pPr marL="0" indent="0">
              <a:buNone/>
            </a:pPr>
            <a:r>
              <a:rPr lang="en-US" sz="1400"/>
              <a:t>emp2.display()  </a:t>
            </a:r>
            <a:endParaRPr 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lec-template.potx</Template>
  <TotalTime>0</TotalTime>
  <Words>12726</Words>
  <Application>WPS Presentation</Application>
  <PresentationFormat>On-screen Show (4:3)</PresentationFormat>
  <Paragraphs>455</Paragraphs>
  <Slides>36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53" baseType="lpstr">
      <vt:lpstr>Arial</vt:lpstr>
      <vt:lpstr>SimSun</vt:lpstr>
      <vt:lpstr>Wingdings</vt:lpstr>
      <vt:lpstr>Times New Roman</vt:lpstr>
      <vt:lpstr>DejaVu Sans</vt:lpstr>
      <vt:lpstr>MS PGothic</vt:lpstr>
      <vt:lpstr>Droid Sans Fallback</vt:lpstr>
      <vt:lpstr>Wingdings</vt:lpstr>
      <vt:lpstr>MT Extra</vt:lpstr>
      <vt:lpstr>MS PGothic</vt:lpstr>
      <vt:lpstr>微软雅黑</vt:lpstr>
      <vt:lpstr>Arial Unicode MS</vt:lpstr>
      <vt:lpstr>Times New Roman</vt:lpstr>
      <vt:lpstr>Arial</vt:lpstr>
      <vt:lpstr>Roboto Condensed</vt:lpstr>
      <vt:lpstr>Gubbi</vt:lpstr>
      <vt:lpstr>Default Design</vt:lpstr>
      <vt:lpstr>PowerPoint 演示文稿</vt:lpstr>
      <vt:lpstr>Python Is Object-Oriented</vt:lpstr>
      <vt:lpstr>PowerPoint 演示文稿</vt:lpstr>
      <vt:lpstr>Class in Python</vt:lpstr>
      <vt:lpstr>Object</vt:lpstr>
      <vt:lpstr>Example</vt:lpstr>
      <vt:lpstr> __init__() Function</vt:lpstr>
      <vt:lpstr>Example </vt:lpstr>
      <vt:lpstr>Example</vt:lpstr>
      <vt:lpstr> __init__() Function</vt:lpstr>
      <vt:lpstr>Instantiate an Object in Python</vt:lpstr>
      <vt:lpstr>Instance Methods</vt:lpstr>
      <vt:lpstr>PowerPoint 演示文稿</vt:lpstr>
      <vt:lpstr>.__str__() method</vt:lpstr>
      <vt:lpstr>Abstract Data Types and Classes</vt:lpstr>
      <vt:lpstr>Inheritance</vt:lpstr>
      <vt:lpstr>Steps To perform inheritance</vt:lpstr>
      <vt:lpstr>Example</vt:lpstr>
      <vt:lpstr> __init__() in inheritance</vt:lpstr>
      <vt:lpstr>PowerPoint 演示文稿</vt:lpstr>
      <vt:lpstr>Python - Public, Protected, Private Members</vt:lpstr>
      <vt:lpstr>Example</vt:lpstr>
      <vt:lpstr>Python - Public, Protected, Private Members </vt:lpstr>
      <vt:lpstr>Example</vt:lpstr>
      <vt:lpstr>Python - Public, Protected, Private Members </vt:lpstr>
      <vt:lpstr>Example</vt:lpstr>
      <vt:lpstr>super() Function</vt:lpstr>
      <vt:lpstr>Example</vt:lpstr>
      <vt:lpstr>Types of Inheritance in Python</vt:lpstr>
      <vt:lpstr>Single Inheritance</vt:lpstr>
      <vt:lpstr>Multiple Inheritance</vt:lpstr>
      <vt:lpstr>Problems in Multiple inheritance</vt:lpstr>
      <vt:lpstr>Problems in Multiple inheritance</vt:lpstr>
      <vt:lpstr>Solution</vt:lpstr>
      <vt:lpstr>MRO-Method Resolution Order</vt:lpstr>
      <vt:lpstr>Multilevel Inheritance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/>
  <cp:lastModifiedBy>bhumishah</cp:lastModifiedBy>
  <cp:revision>518</cp:revision>
  <dcterms:created xsi:type="dcterms:W3CDTF">2021-02-18T05:43:47Z</dcterms:created>
  <dcterms:modified xsi:type="dcterms:W3CDTF">2021-02-18T05:43:47Z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1033-11.1.0.9080</vt:lpwstr>
  </property>
</Properties>
</file>