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4" r:id="rId4"/>
    <p:sldMasterId id="2147483688"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310" r:id="rId25"/>
    <p:sldId id="335" r:id="rId26"/>
    <p:sldId id="336" r:id="rId27"/>
    <p:sldId id="326" r:id="rId28"/>
    <p:sldId id="327" r:id="rId29"/>
    <p:sldId id="328" r:id="rId30"/>
    <p:sldId id="329" r:id="rId31"/>
    <p:sldId id="330" r:id="rId32"/>
    <p:sldId id="331" r:id="rId33"/>
    <p:sldId id="332" r:id="rId34"/>
    <p:sldId id="333" r:id="rId35"/>
    <p:sldId id="334" r:id="rId36"/>
    <p:sldId id="387" r:id="rId37"/>
    <p:sldId id="311" r:id="rId38"/>
    <p:sldId id="312" r:id="rId39"/>
    <p:sldId id="429" r:id="rId40"/>
    <p:sldId id="313" r:id="rId41"/>
    <p:sldId id="469" r:id="rId42"/>
    <p:sldId id="470" r:id="rId43"/>
    <p:sldId id="471" r:id="rId44"/>
    <p:sldId id="472" r:id="rId45"/>
    <p:sldId id="478" r:id="rId46"/>
    <p:sldId id="473" r:id="rId47"/>
    <p:sldId id="474" r:id="rId48"/>
    <p:sldId id="475" r:id="rId49"/>
    <p:sldId id="477" r:id="rId50"/>
  </p:sldIdLst>
  <p:sldSz cx="12192000" cy="6858000"/>
  <p:notesSz cx="7559675" cy="10691495"/>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3" Type="http://schemas.openxmlformats.org/officeDocument/2006/relationships/tableStyles" Target="tableStyles.xml"/><Relationship Id="rId52" Type="http://schemas.openxmlformats.org/officeDocument/2006/relationships/viewProps" Target="viewProps.xml"/><Relationship Id="rId51" Type="http://schemas.openxmlformats.org/officeDocument/2006/relationships/presProps" Target="presProps.xml"/><Relationship Id="rId50" Type="http://schemas.openxmlformats.org/officeDocument/2006/relationships/slide" Target="slides/slide45.xml"/><Relationship Id="rId5" Type="http://schemas.openxmlformats.org/officeDocument/2006/relationships/slideMaster" Target="slideMasters/slideMaster4.xml"/><Relationship Id="rId49" Type="http://schemas.openxmlformats.org/officeDocument/2006/relationships/slide" Target="slides/slide44.xml"/><Relationship Id="rId48" Type="http://schemas.openxmlformats.org/officeDocument/2006/relationships/slide" Target="slides/slide43.xml"/><Relationship Id="rId47" Type="http://schemas.openxmlformats.org/officeDocument/2006/relationships/slide" Target="slides/slide42.xml"/><Relationship Id="rId46" Type="http://schemas.openxmlformats.org/officeDocument/2006/relationships/slide" Target="slides/slide41.xml"/><Relationship Id="rId45" Type="http://schemas.openxmlformats.org/officeDocument/2006/relationships/slide" Target="slides/slide40.xml"/><Relationship Id="rId44" Type="http://schemas.openxmlformats.org/officeDocument/2006/relationships/slide" Target="slides/slide39.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27" name="PlaceHolder 2"/>
          <p:cNvSpPr>
            <a:spLocks noGrp="1"/>
          </p:cNvSpPr>
          <p:nvPr>
            <p:ph type="body"/>
          </p:nvPr>
        </p:nvSpPr>
        <p:spPr>
          <a:xfrm>
            <a:off x="131040" y="86328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28" name="PlaceHolder 3"/>
          <p:cNvSpPr>
            <a:spLocks noGrp="1"/>
          </p:cNvSpPr>
          <p:nvPr>
            <p:ph type="body"/>
          </p:nvPr>
        </p:nvSpPr>
        <p:spPr>
          <a:xfrm>
            <a:off x="131040" y="378324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30"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31"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32" name="PlaceHolder 4"/>
          <p:cNvSpPr>
            <a:spLocks noGrp="1"/>
          </p:cNvSpPr>
          <p:nvPr>
            <p:ph type="body"/>
          </p:nvPr>
        </p:nvSpPr>
        <p:spPr>
          <a:xfrm>
            <a:off x="13104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33" name="PlaceHolder 5"/>
          <p:cNvSpPr>
            <a:spLocks noGrp="1"/>
          </p:cNvSpPr>
          <p:nvPr>
            <p:ph type="body"/>
          </p:nvPr>
        </p:nvSpPr>
        <p:spPr>
          <a:xfrm>
            <a:off x="622620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35" name="PlaceHolder 2"/>
          <p:cNvSpPr>
            <a:spLocks noGrp="1"/>
          </p:cNvSpPr>
          <p:nvPr>
            <p:ph type="body"/>
          </p:nvPr>
        </p:nvSpPr>
        <p:spPr>
          <a:xfrm>
            <a:off x="13104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36" name="PlaceHolder 3"/>
          <p:cNvSpPr>
            <a:spLocks noGrp="1"/>
          </p:cNvSpPr>
          <p:nvPr>
            <p:ph type="body"/>
          </p:nvPr>
        </p:nvSpPr>
        <p:spPr>
          <a:xfrm>
            <a:off x="415296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37" name="PlaceHolder 4"/>
          <p:cNvSpPr>
            <a:spLocks noGrp="1"/>
          </p:cNvSpPr>
          <p:nvPr>
            <p:ph type="body"/>
          </p:nvPr>
        </p:nvSpPr>
        <p:spPr>
          <a:xfrm>
            <a:off x="817488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38" name="PlaceHolder 5"/>
          <p:cNvSpPr>
            <a:spLocks noGrp="1"/>
          </p:cNvSpPr>
          <p:nvPr>
            <p:ph type="body"/>
          </p:nvPr>
        </p:nvSpPr>
        <p:spPr>
          <a:xfrm>
            <a:off x="13104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39" name="PlaceHolder 6"/>
          <p:cNvSpPr>
            <a:spLocks noGrp="1"/>
          </p:cNvSpPr>
          <p:nvPr>
            <p:ph type="body"/>
          </p:nvPr>
        </p:nvSpPr>
        <p:spPr>
          <a:xfrm>
            <a:off x="415296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40" name="PlaceHolder 7"/>
          <p:cNvSpPr>
            <a:spLocks noGrp="1"/>
          </p:cNvSpPr>
          <p:nvPr>
            <p:ph type="body"/>
          </p:nvPr>
        </p:nvSpPr>
        <p:spPr>
          <a:xfrm>
            <a:off x="817488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44" name="PlaceHolder 2"/>
          <p:cNvSpPr>
            <a:spLocks noGrp="1"/>
          </p:cNvSpPr>
          <p:nvPr>
            <p:ph type="subTitle"/>
          </p:nvPr>
        </p:nvSpPr>
        <p:spPr>
          <a:xfrm>
            <a:off x="131040" y="863280"/>
            <a:ext cx="11895480" cy="5590080"/>
          </a:xfrm>
          <a:prstGeom prst="rect">
            <a:avLst/>
          </a:prstGeom>
        </p:spPr>
        <p:txBody>
          <a:bodyPr lIns="0" tIns="0" rIns="0" bIns="0" anchor="ctr"/>
          <a:p>
            <a:pPr algn="ctr"/>
            <a:endParaRPr lang="en-IN"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46" name="PlaceHolder 2"/>
          <p:cNvSpPr>
            <a:spLocks noGrp="1"/>
          </p:cNvSpPr>
          <p:nvPr>
            <p:ph type="body"/>
          </p:nvPr>
        </p:nvSpPr>
        <p:spPr>
          <a:xfrm>
            <a:off x="131040" y="863280"/>
            <a:ext cx="11895480" cy="559008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48" name="PlaceHolder 2"/>
          <p:cNvSpPr>
            <a:spLocks noGrp="1"/>
          </p:cNvSpPr>
          <p:nvPr>
            <p:ph type="body"/>
          </p:nvPr>
        </p:nvSpPr>
        <p:spPr>
          <a:xfrm>
            <a:off x="13104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49" name="PlaceHolder 3"/>
          <p:cNvSpPr>
            <a:spLocks noGrp="1"/>
          </p:cNvSpPr>
          <p:nvPr>
            <p:ph type="body"/>
          </p:nvPr>
        </p:nvSpPr>
        <p:spPr>
          <a:xfrm>
            <a:off x="622620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0" y="0"/>
            <a:ext cx="12191760" cy="3297240"/>
          </a:xfrm>
          <a:prstGeom prst="rect">
            <a:avLst/>
          </a:prstGeom>
        </p:spPr>
        <p:txBody>
          <a:bodyPr lIns="0" tIns="0" rIns="0" bIns="0" anchor="ctr"/>
          <a:p>
            <a:pPr algn="ctr"/>
            <a:endParaRPr lang="en-IN"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53"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54" name="PlaceHolder 3"/>
          <p:cNvSpPr>
            <a:spLocks noGrp="1"/>
          </p:cNvSpPr>
          <p:nvPr>
            <p:ph type="body"/>
          </p:nvPr>
        </p:nvSpPr>
        <p:spPr>
          <a:xfrm>
            <a:off x="622620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55" name="PlaceHolder 4"/>
          <p:cNvSpPr>
            <a:spLocks noGrp="1"/>
          </p:cNvSpPr>
          <p:nvPr>
            <p:ph type="body"/>
          </p:nvPr>
        </p:nvSpPr>
        <p:spPr>
          <a:xfrm>
            <a:off x="13104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6" name="PlaceHolder 2"/>
          <p:cNvSpPr>
            <a:spLocks noGrp="1"/>
          </p:cNvSpPr>
          <p:nvPr>
            <p:ph type="subTitle"/>
          </p:nvPr>
        </p:nvSpPr>
        <p:spPr>
          <a:xfrm>
            <a:off x="131040" y="863280"/>
            <a:ext cx="11895480" cy="5590080"/>
          </a:xfrm>
          <a:prstGeom prst="rect">
            <a:avLst/>
          </a:prstGeom>
        </p:spPr>
        <p:txBody>
          <a:bodyPr lIns="0" tIns="0" rIns="0" bIns="0" anchor="ctr"/>
          <a:p>
            <a:pPr algn="ctr"/>
            <a:endParaRPr lang="en-IN"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57" name="PlaceHolder 2"/>
          <p:cNvSpPr>
            <a:spLocks noGrp="1"/>
          </p:cNvSpPr>
          <p:nvPr>
            <p:ph type="body"/>
          </p:nvPr>
        </p:nvSpPr>
        <p:spPr>
          <a:xfrm>
            <a:off x="13104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58"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59" name="PlaceHolder 4"/>
          <p:cNvSpPr>
            <a:spLocks noGrp="1"/>
          </p:cNvSpPr>
          <p:nvPr>
            <p:ph type="body"/>
          </p:nvPr>
        </p:nvSpPr>
        <p:spPr>
          <a:xfrm>
            <a:off x="622620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61"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62"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63" name="PlaceHolder 4"/>
          <p:cNvSpPr>
            <a:spLocks noGrp="1"/>
          </p:cNvSpPr>
          <p:nvPr>
            <p:ph type="body"/>
          </p:nvPr>
        </p:nvSpPr>
        <p:spPr>
          <a:xfrm>
            <a:off x="131040" y="378324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65" name="PlaceHolder 2"/>
          <p:cNvSpPr>
            <a:spLocks noGrp="1"/>
          </p:cNvSpPr>
          <p:nvPr>
            <p:ph type="body"/>
          </p:nvPr>
        </p:nvSpPr>
        <p:spPr>
          <a:xfrm>
            <a:off x="131040" y="86328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66" name="PlaceHolder 3"/>
          <p:cNvSpPr>
            <a:spLocks noGrp="1"/>
          </p:cNvSpPr>
          <p:nvPr>
            <p:ph type="body"/>
          </p:nvPr>
        </p:nvSpPr>
        <p:spPr>
          <a:xfrm>
            <a:off x="131040" y="378324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68"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69"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70" name="PlaceHolder 4"/>
          <p:cNvSpPr>
            <a:spLocks noGrp="1"/>
          </p:cNvSpPr>
          <p:nvPr>
            <p:ph type="body"/>
          </p:nvPr>
        </p:nvSpPr>
        <p:spPr>
          <a:xfrm>
            <a:off x="13104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71" name="PlaceHolder 5"/>
          <p:cNvSpPr>
            <a:spLocks noGrp="1"/>
          </p:cNvSpPr>
          <p:nvPr>
            <p:ph type="body"/>
          </p:nvPr>
        </p:nvSpPr>
        <p:spPr>
          <a:xfrm>
            <a:off x="622620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73" name="PlaceHolder 2"/>
          <p:cNvSpPr>
            <a:spLocks noGrp="1"/>
          </p:cNvSpPr>
          <p:nvPr>
            <p:ph type="body"/>
          </p:nvPr>
        </p:nvSpPr>
        <p:spPr>
          <a:xfrm>
            <a:off x="13104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74" name="PlaceHolder 3"/>
          <p:cNvSpPr>
            <a:spLocks noGrp="1"/>
          </p:cNvSpPr>
          <p:nvPr>
            <p:ph type="body"/>
          </p:nvPr>
        </p:nvSpPr>
        <p:spPr>
          <a:xfrm>
            <a:off x="415296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75" name="PlaceHolder 4"/>
          <p:cNvSpPr>
            <a:spLocks noGrp="1"/>
          </p:cNvSpPr>
          <p:nvPr>
            <p:ph type="body"/>
          </p:nvPr>
        </p:nvSpPr>
        <p:spPr>
          <a:xfrm>
            <a:off x="817488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76" name="PlaceHolder 5"/>
          <p:cNvSpPr>
            <a:spLocks noGrp="1"/>
          </p:cNvSpPr>
          <p:nvPr>
            <p:ph type="body"/>
          </p:nvPr>
        </p:nvSpPr>
        <p:spPr>
          <a:xfrm>
            <a:off x="13104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77" name="PlaceHolder 6"/>
          <p:cNvSpPr>
            <a:spLocks noGrp="1"/>
          </p:cNvSpPr>
          <p:nvPr>
            <p:ph type="body"/>
          </p:nvPr>
        </p:nvSpPr>
        <p:spPr>
          <a:xfrm>
            <a:off x="415296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78" name="PlaceHolder 7"/>
          <p:cNvSpPr>
            <a:spLocks noGrp="1"/>
          </p:cNvSpPr>
          <p:nvPr>
            <p:ph type="body"/>
          </p:nvPr>
        </p:nvSpPr>
        <p:spPr>
          <a:xfrm>
            <a:off x="817488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86" name="PlaceHolder 2"/>
          <p:cNvSpPr>
            <a:spLocks noGrp="1"/>
          </p:cNvSpPr>
          <p:nvPr>
            <p:ph type="subTitle"/>
          </p:nvPr>
        </p:nvSpPr>
        <p:spPr>
          <a:xfrm>
            <a:off x="131040" y="863280"/>
            <a:ext cx="11895480" cy="5590080"/>
          </a:xfrm>
          <a:prstGeom prst="rect">
            <a:avLst/>
          </a:prstGeom>
        </p:spPr>
        <p:txBody>
          <a:bodyPr lIns="0" tIns="0" rIns="0" bIns="0" anchor="ctr"/>
          <a:p>
            <a:pPr algn="ctr"/>
            <a:endParaRPr lang="en-IN"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88" name="PlaceHolder 2"/>
          <p:cNvSpPr>
            <a:spLocks noGrp="1"/>
          </p:cNvSpPr>
          <p:nvPr>
            <p:ph type="body"/>
          </p:nvPr>
        </p:nvSpPr>
        <p:spPr>
          <a:xfrm>
            <a:off x="131040" y="863280"/>
            <a:ext cx="11895480" cy="559008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90" name="PlaceHolder 2"/>
          <p:cNvSpPr>
            <a:spLocks noGrp="1"/>
          </p:cNvSpPr>
          <p:nvPr>
            <p:ph type="body"/>
          </p:nvPr>
        </p:nvSpPr>
        <p:spPr>
          <a:xfrm>
            <a:off x="13104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91" name="PlaceHolder 3"/>
          <p:cNvSpPr>
            <a:spLocks noGrp="1"/>
          </p:cNvSpPr>
          <p:nvPr>
            <p:ph type="body"/>
          </p:nvPr>
        </p:nvSpPr>
        <p:spPr>
          <a:xfrm>
            <a:off x="622620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8" name="PlaceHolder 2"/>
          <p:cNvSpPr>
            <a:spLocks noGrp="1"/>
          </p:cNvSpPr>
          <p:nvPr>
            <p:ph type="body"/>
          </p:nvPr>
        </p:nvSpPr>
        <p:spPr>
          <a:xfrm>
            <a:off x="131040" y="863280"/>
            <a:ext cx="11895480" cy="559008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0" y="0"/>
            <a:ext cx="12191760" cy="3297240"/>
          </a:xfrm>
          <a:prstGeom prst="rect">
            <a:avLst/>
          </a:prstGeom>
        </p:spPr>
        <p:txBody>
          <a:bodyPr lIns="0" tIns="0" rIns="0" bIns="0" anchor="ctr"/>
          <a:p>
            <a:pPr algn="ctr"/>
            <a:endParaRPr lang="en-IN"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95"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96" name="PlaceHolder 3"/>
          <p:cNvSpPr>
            <a:spLocks noGrp="1"/>
          </p:cNvSpPr>
          <p:nvPr>
            <p:ph type="body"/>
          </p:nvPr>
        </p:nvSpPr>
        <p:spPr>
          <a:xfrm>
            <a:off x="622620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97" name="PlaceHolder 4"/>
          <p:cNvSpPr>
            <a:spLocks noGrp="1"/>
          </p:cNvSpPr>
          <p:nvPr>
            <p:ph type="body"/>
          </p:nvPr>
        </p:nvSpPr>
        <p:spPr>
          <a:xfrm>
            <a:off x="13104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99" name="PlaceHolder 2"/>
          <p:cNvSpPr>
            <a:spLocks noGrp="1"/>
          </p:cNvSpPr>
          <p:nvPr>
            <p:ph type="body"/>
          </p:nvPr>
        </p:nvSpPr>
        <p:spPr>
          <a:xfrm>
            <a:off x="13104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0"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1" name="PlaceHolder 4"/>
          <p:cNvSpPr>
            <a:spLocks noGrp="1"/>
          </p:cNvSpPr>
          <p:nvPr>
            <p:ph type="body"/>
          </p:nvPr>
        </p:nvSpPr>
        <p:spPr>
          <a:xfrm>
            <a:off x="622620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03"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4"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5" name="PlaceHolder 4"/>
          <p:cNvSpPr>
            <a:spLocks noGrp="1"/>
          </p:cNvSpPr>
          <p:nvPr>
            <p:ph type="body"/>
          </p:nvPr>
        </p:nvSpPr>
        <p:spPr>
          <a:xfrm>
            <a:off x="131040" y="378324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07" name="PlaceHolder 2"/>
          <p:cNvSpPr>
            <a:spLocks noGrp="1"/>
          </p:cNvSpPr>
          <p:nvPr>
            <p:ph type="body"/>
          </p:nvPr>
        </p:nvSpPr>
        <p:spPr>
          <a:xfrm>
            <a:off x="131040" y="86328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8" name="PlaceHolder 3"/>
          <p:cNvSpPr>
            <a:spLocks noGrp="1"/>
          </p:cNvSpPr>
          <p:nvPr>
            <p:ph type="body"/>
          </p:nvPr>
        </p:nvSpPr>
        <p:spPr>
          <a:xfrm>
            <a:off x="131040" y="378324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10"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1"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2" name="PlaceHolder 4"/>
          <p:cNvSpPr>
            <a:spLocks noGrp="1"/>
          </p:cNvSpPr>
          <p:nvPr>
            <p:ph type="body"/>
          </p:nvPr>
        </p:nvSpPr>
        <p:spPr>
          <a:xfrm>
            <a:off x="13104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3" name="PlaceHolder 5"/>
          <p:cNvSpPr>
            <a:spLocks noGrp="1"/>
          </p:cNvSpPr>
          <p:nvPr>
            <p:ph type="body"/>
          </p:nvPr>
        </p:nvSpPr>
        <p:spPr>
          <a:xfrm>
            <a:off x="622620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15" name="PlaceHolder 2"/>
          <p:cNvSpPr>
            <a:spLocks noGrp="1"/>
          </p:cNvSpPr>
          <p:nvPr>
            <p:ph type="body"/>
          </p:nvPr>
        </p:nvSpPr>
        <p:spPr>
          <a:xfrm>
            <a:off x="13104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6" name="PlaceHolder 3"/>
          <p:cNvSpPr>
            <a:spLocks noGrp="1"/>
          </p:cNvSpPr>
          <p:nvPr>
            <p:ph type="body"/>
          </p:nvPr>
        </p:nvSpPr>
        <p:spPr>
          <a:xfrm>
            <a:off x="415296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7" name="PlaceHolder 4"/>
          <p:cNvSpPr>
            <a:spLocks noGrp="1"/>
          </p:cNvSpPr>
          <p:nvPr>
            <p:ph type="body"/>
          </p:nvPr>
        </p:nvSpPr>
        <p:spPr>
          <a:xfrm>
            <a:off x="817488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8" name="PlaceHolder 5"/>
          <p:cNvSpPr>
            <a:spLocks noGrp="1"/>
          </p:cNvSpPr>
          <p:nvPr>
            <p:ph type="body"/>
          </p:nvPr>
        </p:nvSpPr>
        <p:spPr>
          <a:xfrm>
            <a:off x="13104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9" name="PlaceHolder 6"/>
          <p:cNvSpPr>
            <a:spLocks noGrp="1"/>
          </p:cNvSpPr>
          <p:nvPr>
            <p:ph type="body"/>
          </p:nvPr>
        </p:nvSpPr>
        <p:spPr>
          <a:xfrm>
            <a:off x="415296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20" name="PlaceHolder 7"/>
          <p:cNvSpPr>
            <a:spLocks noGrp="1"/>
          </p:cNvSpPr>
          <p:nvPr>
            <p:ph type="body"/>
          </p:nvPr>
        </p:nvSpPr>
        <p:spPr>
          <a:xfrm>
            <a:off x="817488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 Logo on BR">
    <p:spTree>
      <p:nvGrpSpPr>
        <p:cNvPr id="1" name=""/>
        <p:cNvGrpSpPr/>
        <p:nvPr/>
      </p:nvGrpSpPr>
      <p:grpSpPr>
        <a:xfrm>
          <a:off x="0" y="0"/>
          <a:ext cx="0" cy="0"/>
          <a:chOff x="0" y="0"/>
          <a:chExt cx="0" cy="0"/>
        </a:xfrm>
      </p:grpSpPr>
      <p:sp>
        <p:nvSpPr>
          <p:cNvPr id="17" name="Rectangle: Rounded Corners 16"/>
          <p:cNvSpPr/>
          <p:nvPr userDrawn="1"/>
        </p:nvSpPr>
        <p:spPr>
          <a:xfrm>
            <a:off x="0" y="6604000"/>
            <a:ext cx="12191998" cy="254000"/>
          </a:xfrm>
          <a:prstGeom prst="roundRect">
            <a:avLst>
              <a:gd name="adj" fmla="val 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lide Number Placeholder 3"/>
          <p:cNvSpPr txBox="1"/>
          <p:nvPr userDrawn="1"/>
        </p:nvSpPr>
        <p:spPr>
          <a:xfrm>
            <a:off x="8610600" y="6604000"/>
            <a:ext cx="2743200" cy="255126"/>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DF2434F-F1F1-4B15-80AA-A2C3BF057F48}" type="slidenum">
              <a:rPr lang="en-US" b="1" smtClean="0">
                <a:solidFill>
                  <a:schemeClr val="tx1">
                    <a:lumMod val="90000"/>
                    <a:lumOff val="10000"/>
                  </a:schemeClr>
                </a:solidFill>
                <a:latin typeface="+mn-lt"/>
              </a:rPr>
            </a:fld>
            <a:endParaRPr lang="en-US" b="1" dirty="0">
              <a:solidFill>
                <a:schemeClr val="tx1">
                  <a:lumMod val="90000"/>
                  <a:lumOff val="10000"/>
                </a:schemeClr>
              </a:solidFill>
              <a:latin typeface="+mn-lt"/>
            </a:endParaRPr>
          </a:p>
        </p:txBody>
      </p:sp>
      <p:pic>
        <p:nvPicPr>
          <p:cNvPr id="18" name="Shape 56"/>
          <p:cNvPicPr preferRelativeResize="0"/>
          <p:nvPr userDrawn="1"/>
        </p:nvPicPr>
        <p:blipFill rotWithShape="1">
          <a:blip r:embed="rId2" cstate="print"/>
          <a:srcRect t="86739" r="1768" b="3535"/>
          <a:stretch>
            <a:fillRect/>
          </a:stretch>
        </p:blipFill>
        <p:spPr>
          <a:xfrm>
            <a:off x="0" y="0"/>
            <a:ext cx="12192000" cy="711201"/>
          </a:xfrm>
          <a:prstGeom prst="rect">
            <a:avLst/>
          </a:prstGeom>
          <a:noFill/>
          <a:ln>
            <a:noFill/>
          </a:ln>
          <a:effectLst/>
        </p:spPr>
      </p:pic>
      <p:sp>
        <p:nvSpPr>
          <p:cNvPr id="2" name="Title 1"/>
          <p:cNvSpPr>
            <a:spLocks noGrp="1"/>
          </p:cNvSpPr>
          <p:nvPr>
            <p:ph type="title"/>
          </p:nvPr>
        </p:nvSpPr>
        <p:spPr>
          <a:xfrm>
            <a:off x="0" y="1"/>
            <a:ext cx="12192000" cy="711200"/>
          </a:xfrm>
          <a:solidFill>
            <a:schemeClr val="tx2">
              <a:lumMod val="60000"/>
              <a:lumOff val="40000"/>
            </a:schemeClr>
          </a:solidFill>
          <a:ln>
            <a:noFill/>
          </a:ln>
        </p:spPr>
        <p:txBody>
          <a:bodyPr lIns="216000" tIns="108000" rIns="216000" bIns="108000">
            <a:normAutofit/>
          </a:bodyPr>
          <a:lstStyle>
            <a:lvl1pPr>
              <a:defRPr lang="en-US" sz="3400" b="1" kern="1200" dirty="0">
                <a:solidFill>
                  <a:schemeClr val="tx1">
                    <a:lumMod val="90000"/>
                    <a:lumOff val="10000"/>
                  </a:schemeClr>
                </a:solidFill>
                <a:effectLst/>
                <a:latin typeface="+mj-lt"/>
                <a:ea typeface="+mj-ea"/>
                <a:cs typeface="+mj-cs"/>
              </a:defRPr>
            </a:lvl1pPr>
          </a:lstStyle>
          <a:p>
            <a:r>
              <a:rPr lang="en-US" dirty="0"/>
              <a:t>Click to edit Master title style</a:t>
            </a:r>
            <a:endParaRPr lang="en-US" dirty="0"/>
          </a:p>
        </p:txBody>
      </p:sp>
      <p:sp>
        <p:nvSpPr>
          <p:cNvPr id="3" name="Content Placeholder 2"/>
          <p:cNvSpPr>
            <a:spLocks noGrp="1"/>
          </p:cNvSpPr>
          <p:nvPr>
            <p:ph idx="1"/>
          </p:nvPr>
        </p:nvSpPr>
        <p:spPr>
          <a:xfrm>
            <a:off x="131181" y="863444"/>
            <a:ext cx="11895978" cy="5590565"/>
          </a:xfrm>
        </p:spPr>
        <p:txBody>
          <a:bodyPr>
            <a:noAutofit/>
          </a:bodyPr>
          <a:lstStyle>
            <a:lvl1pPr marL="265430" indent="-265430" algn="just">
              <a:buClr>
                <a:schemeClr val="accent6"/>
              </a:buClr>
              <a:buFont typeface="Wingdings 3" charset="2"/>
              <a:buChar char=""/>
              <a:defRPr sz="2400">
                <a:solidFill>
                  <a:schemeClr val="tx1"/>
                </a:solidFill>
              </a:defRPr>
            </a:lvl1pPr>
            <a:lvl2pPr marL="809625" indent="-352425" algn="just">
              <a:buClr>
                <a:schemeClr val="accent6"/>
              </a:buClr>
              <a:buFont typeface="Wingdings 3" charset="2"/>
              <a:buChar char=""/>
              <a:defRPr sz="2000">
                <a:solidFill>
                  <a:schemeClr val="tx1"/>
                </a:solidFill>
              </a:defRPr>
            </a:lvl2pPr>
            <a:lvl3pPr marL="1143000" indent="-228600" algn="just">
              <a:buClr>
                <a:schemeClr val="accent6"/>
              </a:buClr>
              <a:buFont typeface="Wingdings" panose="05000000000000000000" pitchFamily="2" charset="2"/>
              <a:buChar char="§"/>
              <a:defRPr sz="1800">
                <a:solidFill>
                  <a:schemeClr val="tx1"/>
                </a:solidFill>
              </a:defRPr>
            </a:lvl3pPr>
            <a:lvl4pPr algn="just">
              <a:buClr>
                <a:schemeClr val="accent6"/>
              </a:buClr>
              <a:defRPr sz="1600">
                <a:solidFill>
                  <a:schemeClr val="tx1"/>
                </a:solidFill>
              </a:defRPr>
            </a:lvl4pPr>
            <a:lvl5pPr algn="just">
              <a:buClr>
                <a:schemeClr val="accent6"/>
              </a:buClr>
              <a:defRPr sz="1600">
                <a:solidFill>
                  <a:schemeClr val="tx1"/>
                </a:solidFill>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cxnSp>
        <p:nvCxnSpPr>
          <p:cNvPr id="20" name="Straight Connector 19"/>
          <p:cNvCxnSpPr/>
          <p:nvPr userDrawn="1"/>
        </p:nvCxnSpPr>
        <p:spPr>
          <a:xfrm>
            <a:off x="0" y="711201"/>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0" y="6606251"/>
            <a:ext cx="12192000" cy="0"/>
          </a:xfrm>
          <a:prstGeom prst="line">
            <a:avLst/>
          </a:prstGeom>
          <a:ln w="12700">
            <a:solidFill>
              <a:schemeClr val="bg1">
                <a:lumMod val="75000"/>
                <a:alpha val="7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86" name="PlaceHolder 2"/>
          <p:cNvSpPr>
            <a:spLocks noGrp="1"/>
          </p:cNvSpPr>
          <p:nvPr>
            <p:ph type="subTitle"/>
          </p:nvPr>
        </p:nvSpPr>
        <p:spPr>
          <a:xfrm>
            <a:off x="131040" y="863280"/>
            <a:ext cx="11895480" cy="5590080"/>
          </a:xfrm>
          <a:prstGeom prst="rect">
            <a:avLst/>
          </a:prstGeom>
        </p:spPr>
        <p:txBody>
          <a:bodyPr lIns="0" tIns="0" rIns="0" bIns="0" anchor="ctr"/>
          <a:p>
            <a:pPr algn="ctr"/>
            <a:endParaRPr lang="en-IN"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0" name="PlaceHolder 2"/>
          <p:cNvSpPr>
            <a:spLocks noGrp="1"/>
          </p:cNvSpPr>
          <p:nvPr>
            <p:ph type="body"/>
          </p:nvPr>
        </p:nvSpPr>
        <p:spPr>
          <a:xfrm>
            <a:off x="13104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 name="PlaceHolder 3"/>
          <p:cNvSpPr>
            <a:spLocks noGrp="1"/>
          </p:cNvSpPr>
          <p:nvPr>
            <p:ph type="body"/>
          </p:nvPr>
        </p:nvSpPr>
        <p:spPr>
          <a:xfrm>
            <a:off x="622620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88" name="PlaceHolder 2"/>
          <p:cNvSpPr>
            <a:spLocks noGrp="1"/>
          </p:cNvSpPr>
          <p:nvPr>
            <p:ph type="body"/>
          </p:nvPr>
        </p:nvSpPr>
        <p:spPr>
          <a:xfrm>
            <a:off x="131040" y="863280"/>
            <a:ext cx="11895480" cy="559008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90" name="PlaceHolder 2"/>
          <p:cNvSpPr>
            <a:spLocks noGrp="1"/>
          </p:cNvSpPr>
          <p:nvPr>
            <p:ph type="body"/>
          </p:nvPr>
        </p:nvSpPr>
        <p:spPr>
          <a:xfrm>
            <a:off x="13104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91" name="PlaceHolder 3"/>
          <p:cNvSpPr>
            <a:spLocks noGrp="1"/>
          </p:cNvSpPr>
          <p:nvPr>
            <p:ph type="body"/>
          </p:nvPr>
        </p:nvSpPr>
        <p:spPr>
          <a:xfrm>
            <a:off x="622620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0" y="0"/>
            <a:ext cx="12191760" cy="3297240"/>
          </a:xfrm>
          <a:prstGeom prst="rect">
            <a:avLst/>
          </a:prstGeom>
        </p:spPr>
        <p:txBody>
          <a:bodyPr lIns="0" tIns="0" rIns="0" bIns="0" anchor="ctr"/>
          <a:p>
            <a:pPr algn="ctr"/>
            <a:endParaRPr lang="en-IN"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95"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96" name="PlaceHolder 3"/>
          <p:cNvSpPr>
            <a:spLocks noGrp="1"/>
          </p:cNvSpPr>
          <p:nvPr>
            <p:ph type="body"/>
          </p:nvPr>
        </p:nvSpPr>
        <p:spPr>
          <a:xfrm>
            <a:off x="622620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97" name="PlaceHolder 4"/>
          <p:cNvSpPr>
            <a:spLocks noGrp="1"/>
          </p:cNvSpPr>
          <p:nvPr>
            <p:ph type="body"/>
          </p:nvPr>
        </p:nvSpPr>
        <p:spPr>
          <a:xfrm>
            <a:off x="13104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99" name="PlaceHolder 2"/>
          <p:cNvSpPr>
            <a:spLocks noGrp="1"/>
          </p:cNvSpPr>
          <p:nvPr>
            <p:ph type="body"/>
          </p:nvPr>
        </p:nvSpPr>
        <p:spPr>
          <a:xfrm>
            <a:off x="13104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0"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1" name="PlaceHolder 4"/>
          <p:cNvSpPr>
            <a:spLocks noGrp="1"/>
          </p:cNvSpPr>
          <p:nvPr>
            <p:ph type="body"/>
          </p:nvPr>
        </p:nvSpPr>
        <p:spPr>
          <a:xfrm>
            <a:off x="622620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03"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4"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5" name="PlaceHolder 4"/>
          <p:cNvSpPr>
            <a:spLocks noGrp="1"/>
          </p:cNvSpPr>
          <p:nvPr>
            <p:ph type="body"/>
          </p:nvPr>
        </p:nvSpPr>
        <p:spPr>
          <a:xfrm>
            <a:off x="131040" y="378324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07" name="PlaceHolder 2"/>
          <p:cNvSpPr>
            <a:spLocks noGrp="1"/>
          </p:cNvSpPr>
          <p:nvPr>
            <p:ph type="body"/>
          </p:nvPr>
        </p:nvSpPr>
        <p:spPr>
          <a:xfrm>
            <a:off x="131040" y="86328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08" name="PlaceHolder 3"/>
          <p:cNvSpPr>
            <a:spLocks noGrp="1"/>
          </p:cNvSpPr>
          <p:nvPr>
            <p:ph type="body"/>
          </p:nvPr>
        </p:nvSpPr>
        <p:spPr>
          <a:xfrm>
            <a:off x="131040" y="378324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10"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1"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2" name="PlaceHolder 4"/>
          <p:cNvSpPr>
            <a:spLocks noGrp="1"/>
          </p:cNvSpPr>
          <p:nvPr>
            <p:ph type="body"/>
          </p:nvPr>
        </p:nvSpPr>
        <p:spPr>
          <a:xfrm>
            <a:off x="13104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3" name="PlaceHolder 5"/>
          <p:cNvSpPr>
            <a:spLocks noGrp="1"/>
          </p:cNvSpPr>
          <p:nvPr>
            <p:ph type="body"/>
          </p:nvPr>
        </p:nvSpPr>
        <p:spPr>
          <a:xfrm>
            <a:off x="622620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15" name="PlaceHolder 2"/>
          <p:cNvSpPr>
            <a:spLocks noGrp="1"/>
          </p:cNvSpPr>
          <p:nvPr>
            <p:ph type="body"/>
          </p:nvPr>
        </p:nvSpPr>
        <p:spPr>
          <a:xfrm>
            <a:off x="13104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6" name="PlaceHolder 3"/>
          <p:cNvSpPr>
            <a:spLocks noGrp="1"/>
          </p:cNvSpPr>
          <p:nvPr>
            <p:ph type="body"/>
          </p:nvPr>
        </p:nvSpPr>
        <p:spPr>
          <a:xfrm>
            <a:off x="415296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7" name="PlaceHolder 4"/>
          <p:cNvSpPr>
            <a:spLocks noGrp="1"/>
          </p:cNvSpPr>
          <p:nvPr>
            <p:ph type="body"/>
          </p:nvPr>
        </p:nvSpPr>
        <p:spPr>
          <a:xfrm>
            <a:off x="8174880" y="86328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8" name="PlaceHolder 5"/>
          <p:cNvSpPr>
            <a:spLocks noGrp="1"/>
          </p:cNvSpPr>
          <p:nvPr>
            <p:ph type="body"/>
          </p:nvPr>
        </p:nvSpPr>
        <p:spPr>
          <a:xfrm>
            <a:off x="13104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19" name="PlaceHolder 6"/>
          <p:cNvSpPr>
            <a:spLocks noGrp="1"/>
          </p:cNvSpPr>
          <p:nvPr>
            <p:ph type="body"/>
          </p:nvPr>
        </p:nvSpPr>
        <p:spPr>
          <a:xfrm>
            <a:off x="415296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20" name="PlaceHolder 7"/>
          <p:cNvSpPr>
            <a:spLocks noGrp="1"/>
          </p:cNvSpPr>
          <p:nvPr>
            <p:ph type="body"/>
          </p:nvPr>
        </p:nvSpPr>
        <p:spPr>
          <a:xfrm>
            <a:off x="8174880" y="3783240"/>
            <a:ext cx="38300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0" y="0"/>
            <a:ext cx="12191760" cy="3297240"/>
          </a:xfrm>
          <a:prstGeom prst="rect">
            <a:avLst/>
          </a:prstGeom>
        </p:spPr>
        <p:txBody>
          <a:bodyPr lIns="0" tIns="0" rIns="0" bIns="0" anchor="ctr"/>
          <a:p>
            <a:pPr algn="ctr"/>
            <a:endParaRPr lang="en-IN"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5"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6" name="PlaceHolder 3"/>
          <p:cNvSpPr>
            <a:spLocks noGrp="1"/>
          </p:cNvSpPr>
          <p:nvPr>
            <p:ph type="body"/>
          </p:nvPr>
        </p:nvSpPr>
        <p:spPr>
          <a:xfrm>
            <a:off x="622620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17" name="PlaceHolder 4"/>
          <p:cNvSpPr>
            <a:spLocks noGrp="1"/>
          </p:cNvSpPr>
          <p:nvPr>
            <p:ph type="body"/>
          </p:nvPr>
        </p:nvSpPr>
        <p:spPr>
          <a:xfrm>
            <a:off x="13104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19" name="PlaceHolder 2"/>
          <p:cNvSpPr>
            <a:spLocks noGrp="1"/>
          </p:cNvSpPr>
          <p:nvPr>
            <p:ph type="body"/>
          </p:nvPr>
        </p:nvSpPr>
        <p:spPr>
          <a:xfrm>
            <a:off x="131040" y="863280"/>
            <a:ext cx="5804640" cy="559008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20"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21" name="PlaceHolder 4"/>
          <p:cNvSpPr>
            <a:spLocks noGrp="1"/>
          </p:cNvSpPr>
          <p:nvPr>
            <p:ph type="body"/>
          </p:nvPr>
        </p:nvSpPr>
        <p:spPr>
          <a:xfrm>
            <a:off x="6226200" y="378324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0" y="0"/>
            <a:ext cx="12191760" cy="711000"/>
          </a:xfrm>
          <a:prstGeom prst="rect">
            <a:avLst/>
          </a:prstGeom>
        </p:spPr>
        <p:txBody>
          <a:bodyPr lIns="0" tIns="0" rIns="0" bIns="0" anchor="ctr"/>
          <a:p>
            <a:endParaRPr lang="en-US" sz="1800" b="0" strike="noStrike" spc="-1">
              <a:solidFill>
                <a:srgbClr val="212121"/>
              </a:solidFill>
              <a:latin typeface="Roboto Condensed"/>
            </a:endParaRPr>
          </a:p>
        </p:txBody>
      </p:sp>
      <p:sp>
        <p:nvSpPr>
          <p:cNvPr id="23" name="PlaceHolder 2"/>
          <p:cNvSpPr>
            <a:spLocks noGrp="1"/>
          </p:cNvSpPr>
          <p:nvPr>
            <p:ph type="body"/>
          </p:nvPr>
        </p:nvSpPr>
        <p:spPr>
          <a:xfrm>
            <a:off x="13104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24" name="PlaceHolder 3"/>
          <p:cNvSpPr>
            <a:spLocks noGrp="1"/>
          </p:cNvSpPr>
          <p:nvPr>
            <p:ph type="body"/>
          </p:nvPr>
        </p:nvSpPr>
        <p:spPr>
          <a:xfrm>
            <a:off x="6226200" y="863280"/>
            <a:ext cx="5804640" cy="2666160"/>
          </a:xfrm>
          <a:prstGeom prst="rect">
            <a:avLst/>
          </a:prstGeom>
        </p:spPr>
        <p:txBody>
          <a:bodyPr lIns="0" tIns="0" rIns="0" bIns="0">
            <a:normAutofit/>
          </a:bodyPr>
          <a:p>
            <a:endParaRPr lang="en-US" sz="2800" b="0" strike="noStrike" spc="-1">
              <a:solidFill>
                <a:srgbClr val="212121"/>
              </a:solidFill>
              <a:latin typeface="Roboto Condensed"/>
            </a:endParaRPr>
          </a:p>
        </p:txBody>
      </p:sp>
      <p:sp>
        <p:nvSpPr>
          <p:cNvPr id="25" name="PlaceHolder 4"/>
          <p:cNvSpPr>
            <a:spLocks noGrp="1"/>
          </p:cNvSpPr>
          <p:nvPr>
            <p:ph type="body"/>
          </p:nvPr>
        </p:nvSpPr>
        <p:spPr>
          <a:xfrm>
            <a:off x="131040" y="3783240"/>
            <a:ext cx="11895480" cy="2666160"/>
          </a:xfrm>
          <a:prstGeom prst="rect">
            <a:avLst/>
          </a:prstGeom>
        </p:spPr>
        <p:txBody>
          <a:bodyPr lIns="0" tIns="0" rIns="0" bIns="0">
            <a:normAutofit/>
          </a:bodyPr>
          <a:p>
            <a:endParaRPr lang="en-US" sz="2800" b="0" strike="noStrike" spc="-1">
              <a:solidFill>
                <a:srgbClr val="212121"/>
              </a:solidFill>
              <a:latin typeface="Roboto Condensed"/>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5" Type="http://schemas.openxmlformats.org/officeDocument/2006/relationships/theme" Target="../theme/theme3.xml"/><Relationship Id="rId14" Type="http://schemas.openxmlformats.org/officeDocument/2006/relationships/image" Target="../media/image1.png"/><Relationship Id="rId13" Type="http://schemas.openxmlformats.org/officeDocument/2006/relationships/slideLayout" Target="../slideLayouts/slideLayout37.xml"/><Relationship Id="rId12" Type="http://schemas.openxmlformats.org/officeDocument/2006/relationships/slideLayout" Target="../slideLayouts/slideLayout36.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6.xml"/><Relationship Id="rId8" Type="http://schemas.openxmlformats.org/officeDocument/2006/relationships/slideLayout" Target="../slideLayouts/slideLayout45.xml"/><Relationship Id="rId7" Type="http://schemas.openxmlformats.org/officeDocument/2006/relationships/slideLayout" Target="../slideLayouts/slideLayout44.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3" Type="http://schemas.openxmlformats.org/officeDocument/2006/relationships/slideLayout" Target="../slideLayouts/slideLayout40.xml"/><Relationship Id="rId2" Type="http://schemas.openxmlformats.org/officeDocument/2006/relationships/slideLayout" Target="../slideLayouts/slideLayout39.xml"/><Relationship Id="rId14" Type="http://schemas.openxmlformats.org/officeDocument/2006/relationships/theme" Target="../theme/theme4.xml"/><Relationship Id="rId13" Type="http://schemas.openxmlformats.org/officeDocument/2006/relationships/image" Target="../media/image1.png"/><Relationship Id="rId12" Type="http://schemas.openxmlformats.org/officeDocument/2006/relationships/slideLayout" Target="../slideLayouts/slideLayout49.xml"/><Relationship Id="rId11" Type="http://schemas.openxmlformats.org/officeDocument/2006/relationships/slideLayout" Target="../slideLayouts/slideLayout48.xml"/><Relationship Id="rId10" Type="http://schemas.openxmlformats.org/officeDocument/2006/relationships/slideLayout" Target="../slideLayouts/slideLayout47.xml"/><Relationship Id="rId1"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90000"/>
              </a:lnSpc>
            </a:pPr>
            <a:r>
              <a:rPr lang="en-US" sz="6000" b="0" strike="noStrike" spc="-1">
                <a:solidFill>
                  <a:srgbClr val="212121"/>
                </a:solidFill>
                <a:latin typeface="Roboto Condensed"/>
              </a:rPr>
              <a:t>Click to edit Master title style</a:t>
            </a:r>
            <a:endParaRPr lang="en-US" sz="6000" b="0" strike="noStrike" spc="-1">
              <a:solidFill>
                <a:srgbClr val="212121"/>
              </a:solidFill>
              <a:latin typeface="Roboto Condensed"/>
            </a:endParaRPr>
          </a:p>
        </p:txBody>
      </p:sp>
      <p:sp>
        <p:nvSpPr>
          <p:cNvPr id="2" name="PlaceHolder 2"/>
          <p:cNvSpPr>
            <a:spLocks noGrp="1"/>
          </p:cNvSpPr>
          <p:nvPr>
            <p:ph type="dt"/>
          </p:nvPr>
        </p:nvSpPr>
        <p:spPr>
          <a:xfrm>
            <a:off x="838080" y="6356520"/>
            <a:ext cx="2742840" cy="364680"/>
          </a:xfrm>
          <a:prstGeom prst="rect">
            <a:avLst/>
          </a:prstGeom>
        </p:spPr>
        <p:txBody>
          <a:bodyPr anchor="ctr"/>
          <a:p>
            <a:endParaRPr lang="en-IN" sz="2400" b="0" strike="noStrike" spc="-1">
              <a:latin typeface="Times New Roman"/>
            </a:endParaRPr>
          </a:p>
        </p:txBody>
      </p:sp>
      <p:sp>
        <p:nvSpPr>
          <p:cNvPr id="3" name="PlaceHolder 3"/>
          <p:cNvSpPr>
            <a:spLocks noGrp="1"/>
          </p:cNvSpPr>
          <p:nvPr>
            <p:ph type="ftr"/>
          </p:nvPr>
        </p:nvSpPr>
        <p:spPr>
          <a:xfrm>
            <a:off x="4038480" y="6356520"/>
            <a:ext cx="4114440" cy="364680"/>
          </a:xfrm>
          <a:prstGeom prst="rect">
            <a:avLst/>
          </a:prstGeom>
        </p:spPr>
        <p:txBody>
          <a:bodyPr anchor="ctr"/>
          <a:p>
            <a:endParaRPr lang="en-IN" sz="2400" b="0" strike="noStrike" spc="-1">
              <a:latin typeface="Times New Roman"/>
            </a:endParaRPr>
          </a:p>
        </p:txBody>
      </p:sp>
      <p:sp>
        <p:nvSpPr>
          <p:cNvPr id="4" name="PlaceHolder 4"/>
          <p:cNvSpPr>
            <a:spLocks noGrp="1"/>
          </p:cNvSpPr>
          <p:nvPr>
            <p:ph type="sldNum"/>
          </p:nvPr>
        </p:nvSpPr>
        <p:spPr>
          <a:xfrm>
            <a:off x="8610480" y="6356520"/>
            <a:ext cx="2742840" cy="364680"/>
          </a:xfrm>
          <a:prstGeom prst="rect">
            <a:avLst/>
          </a:prstGeom>
        </p:spPr>
        <p:txBody>
          <a:bodyPr anchor="ctr"/>
          <a:p>
            <a:endParaRPr lang="en-IN" sz="2400" b="0" strike="noStrike" spc="-1">
              <a:latin typeface="Times New Roman"/>
            </a:endParaRPr>
          </a:p>
        </p:txBody>
      </p:sp>
      <p:sp>
        <p:nvSpPr>
          <p:cNvPr id="5" name="PlaceHolder 5"/>
          <p:cNvSpPr>
            <a:spLocks noGrp="1"/>
          </p:cNvSpPr>
          <p:nvPr>
            <p:ph type="body"/>
          </p:nvPr>
        </p:nvSpPr>
        <p:spPr>
          <a:xfrm>
            <a:off x="609480" y="1604520"/>
            <a:ext cx="10972440" cy="3977280"/>
          </a:xfrm>
          <a:prstGeom prst="rect">
            <a:avLst/>
          </a:prstGeom>
        </p:spPr>
        <p:txBody>
          <a:bodyPr lIns="0" tIns="0" rIns="0" bIns="0">
            <a:normAutofit/>
          </a:bodyPr>
          <a:p>
            <a:pPr marL="431800" indent="-323850">
              <a:spcBef>
                <a:spcPts val="1415"/>
              </a:spcBef>
              <a:buClr>
                <a:srgbClr val="000000"/>
              </a:buClr>
              <a:buSzPct val="45000"/>
              <a:buFont typeface="Wingdings" panose="05000000000000000000" pitchFamily="2" charset="2"/>
              <a:buChar char=""/>
            </a:pPr>
            <a:r>
              <a:rPr lang="en-US" sz="2800" b="0" strike="noStrike" spc="-1">
                <a:solidFill>
                  <a:srgbClr val="212121"/>
                </a:solidFill>
                <a:latin typeface="Roboto Condensed"/>
              </a:rPr>
              <a:t>Click to edit the outline text format</a:t>
            </a:r>
            <a:endParaRPr lang="en-US" sz="2800" b="0" strike="noStrike" spc="-1">
              <a:solidFill>
                <a:srgbClr val="212121"/>
              </a:solidFill>
              <a:latin typeface="Roboto Condensed"/>
            </a:endParaRPr>
          </a:p>
          <a:p>
            <a:pPr marL="864235" lvl="1" indent="-323850">
              <a:spcBef>
                <a:spcPts val="1135"/>
              </a:spcBef>
              <a:buClr>
                <a:srgbClr val="000000"/>
              </a:buClr>
              <a:buSzPct val="75000"/>
              <a:buFont typeface="Symbol" charset="2"/>
              <a:buChar char=""/>
            </a:pPr>
            <a:r>
              <a:rPr lang="en-US" sz="2000" b="0" strike="noStrike" spc="-1">
                <a:solidFill>
                  <a:srgbClr val="212121"/>
                </a:solidFill>
                <a:latin typeface="Roboto Condensed"/>
              </a:rPr>
              <a:t>Second Outline Level</a:t>
            </a:r>
            <a:endParaRPr lang="en-US" sz="2000" b="0" strike="noStrike" spc="-1">
              <a:solidFill>
                <a:srgbClr val="212121"/>
              </a:solidFill>
              <a:latin typeface="Roboto Condensed"/>
            </a:endParaRPr>
          </a:p>
          <a:p>
            <a:pPr marL="1296035" lvl="2" indent="-288290">
              <a:spcBef>
                <a:spcPts val="850"/>
              </a:spcBef>
              <a:buClr>
                <a:srgbClr val="000000"/>
              </a:buClr>
              <a:buSzPct val="45000"/>
              <a:buFont typeface="Wingdings" panose="05000000000000000000" pitchFamily="2" charset="2"/>
              <a:buChar char=""/>
            </a:pPr>
            <a:r>
              <a:rPr lang="en-US" sz="1800" b="0" strike="noStrike" spc="-1">
                <a:solidFill>
                  <a:srgbClr val="212121"/>
                </a:solidFill>
                <a:latin typeface="Roboto Condensed"/>
              </a:rPr>
              <a:t>Third Outline Level</a:t>
            </a:r>
            <a:endParaRPr lang="en-US" sz="1800" b="0" strike="noStrike" spc="-1">
              <a:solidFill>
                <a:srgbClr val="212121"/>
              </a:solidFill>
              <a:latin typeface="Roboto Condensed"/>
            </a:endParaRPr>
          </a:p>
          <a:p>
            <a:pPr marL="1727835" lvl="3" indent="-215900">
              <a:spcBef>
                <a:spcPts val="565"/>
              </a:spcBef>
              <a:buClr>
                <a:srgbClr val="000000"/>
              </a:buClr>
              <a:buSzPct val="75000"/>
              <a:buFont typeface="Symbol" charset="2"/>
              <a:buChar char=""/>
            </a:pPr>
            <a:r>
              <a:rPr lang="en-US" sz="1800" b="0" strike="noStrike" spc="-1">
                <a:solidFill>
                  <a:srgbClr val="212121"/>
                </a:solidFill>
                <a:latin typeface="Roboto Condensed"/>
              </a:rPr>
              <a:t>Fourth Outline Level</a:t>
            </a:r>
            <a:endParaRPr lang="en-US" sz="1800" b="0" strike="noStrike" spc="-1">
              <a:solidFill>
                <a:srgbClr val="212121"/>
              </a:solidFill>
              <a:latin typeface="Roboto Condensed"/>
            </a:endParaRPr>
          </a:p>
          <a:p>
            <a:pPr marL="2160270" lvl="4" indent="-215900">
              <a:spcBef>
                <a:spcPts val="285"/>
              </a:spcBef>
              <a:buClr>
                <a:srgbClr val="000000"/>
              </a:buClr>
              <a:buSzPct val="45000"/>
              <a:buFont typeface="Wingdings" panose="05000000000000000000" pitchFamily="2" charset="2"/>
              <a:buChar char=""/>
            </a:pPr>
            <a:r>
              <a:rPr lang="en-US" sz="2000" b="0" strike="noStrike" spc="-1">
                <a:solidFill>
                  <a:srgbClr val="212121"/>
                </a:solidFill>
                <a:latin typeface="Roboto Condensed"/>
              </a:rPr>
              <a:t>Fifth Outline Level</a:t>
            </a:r>
            <a:endParaRPr lang="en-US" sz="2000" b="0" strike="noStrike" spc="-1">
              <a:solidFill>
                <a:srgbClr val="212121"/>
              </a:solidFill>
              <a:latin typeface="Roboto Condensed"/>
            </a:endParaRPr>
          </a:p>
          <a:p>
            <a:pPr marL="2592070" lvl="5" indent="-215900">
              <a:spcBef>
                <a:spcPts val="285"/>
              </a:spcBef>
              <a:buClr>
                <a:srgbClr val="000000"/>
              </a:buClr>
              <a:buSzPct val="45000"/>
              <a:buFont typeface="Wingdings" panose="05000000000000000000" pitchFamily="2" charset="2"/>
              <a:buChar char=""/>
            </a:pPr>
            <a:r>
              <a:rPr lang="en-US" sz="2000" b="0" strike="noStrike" spc="-1">
                <a:solidFill>
                  <a:srgbClr val="212121"/>
                </a:solidFill>
                <a:latin typeface="Roboto Condensed"/>
              </a:rPr>
              <a:t>Sixth Outline Level</a:t>
            </a:r>
            <a:endParaRPr lang="en-US" sz="2000" b="0" strike="noStrike" spc="-1">
              <a:solidFill>
                <a:srgbClr val="212121"/>
              </a:solidFill>
              <a:latin typeface="Roboto Condensed"/>
            </a:endParaRPr>
          </a:p>
          <a:p>
            <a:pPr marL="3023870" lvl="6" indent="-215900">
              <a:spcBef>
                <a:spcPts val="285"/>
              </a:spcBef>
              <a:buClr>
                <a:srgbClr val="000000"/>
              </a:buClr>
              <a:buSzPct val="45000"/>
              <a:buFont typeface="Wingdings" panose="05000000000000000000" pitchFamily="2" charset="2"/>
              <a:buChar char=""/>
            </a:pPr>
            <a:r>
              <a:rPr lang="en-US" sz="2000" b="0" strike="noStrike" spc="-1">
                <a:solidFill>
                  <a:srgbClr val="212121"/>
                </a:solidFill>
                <a:latin typeface="Roboto Condensed"/>
              </a:rPr>
              <a:t>Seventh Outline Level</a:t>
            </a:r>
            <a:endParaRPr lang="en-US" sz="2000" b="0" strike="noStrike" spc="-1">
              <a:solidFill>
                <a:srgbClr val="212121"/>
              </a:solidFill>
              <a:latin typeface="Roboto Condense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1960" y="1709640"/>
            <a:ext cx="10515240" cy="2852280"/>
          </a:xfrm>
          <a:prstGeom prst="rect">
            <a:avLst/>
          </a:prstGeom>
        </p:spPr>
        <p:txBody>
          <a:bodyPr anchor="b">
            <a:normAutofit/>
          </a:bodyPr>
          <a:p>
            <a:pPr>
              <a:lnSpc>
                <a:spcPct val="90000"/>
              </a:lnSpc>
            </a:pPr>
            <a:r>
              <a:rPr lang="en-US" sz="6000" b="1" strike="noStrike" spc="-1">
                <a:solidFill>
                  <a:srgbClr val="1D3064"/>
                </a:solidFill>
                <a:latin typeface="Roboto Condensed"/>
              </a:rPr>
              <a:t>Write here Section Title</a:t>
            </a:r>
            <a:endParaRPr lang="en-US" sz="6000" b="0" strike="noStrike" spc="-1">
              <a:solidFill>
                <a:srgbClr val="212121"/>
              </a:solidFill>
              <a:latin typeface="Roboto Condensed"/>
            </a:endParaRPr>
          </a:p>
        </p:txBody>
      </p:sp>
      <p:sp>
        <p:nvSpPr>
          <p:cNvPr id="42" name="PlaceHolder 2"/>
          <p:cNvSpPr>
            <a:spLocks noGrp="1"/>
          </p:cNvSpPr>
          <p:nvPr>
            <p:ph type="body"/>
          </p:nvPr>
        </p:nvSpPr>
        <p:spPr>
          <a:xfrm>
            <a:off x="831960" y="4589640"/>
            <a:ext cx="10515240" cy="1499760"/>
          </a:xfrm>
          <a:prstGeom prst="rect">
            <a:avLst/>
          </a:prstGeom>
        </p:spPr>
        <p:txBody>
          <a:bodyPr/>
          <a:p>
            <a:pPr>
              <a:lnSpc>
                <a:spcPct val="90000"/>
              </a:lnSpc>
              <a:spcBef>
                <a:spcPts val="1000"/>
              </a:spcBef>
            </a:pPr>
            <a:r>
              <a:rPr lang="en-US" sz="2400" b="0" strike="noStrike" spc="-1">
                <a:solidFill>
                  <a:srgbClr val="212121"/>
                </a:solidFill>
                <a:latin typeface="Roboto Condensed"/>
              </a:rPr>
              <a:t>Write here Section Subtitle</a:t>
            </a:r>
            <a:endParaRPr lang="en-US" sz="2400" b="0" strike="noStrike" spc="-1">
              <a:solidFill>
                <a:srgbClr val="212121"/>
              </a:solidFill>
              <a:latin typeface="Roboto Condense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 name="CustomShape 1"/>
          <p:cNvSpPr/>
          <p:nvPr/>
        </p:nvSpPr>
        <p:spPr>
          <a:xfrm>
            <a:off x="0" y="6603840"/>
            <a:ext cx="12191760" cy="253800"/>
          </a:xfrm>
          <a:prstGeom prst="roundRect">
            <a:avLst>
              <a:gd name="adj" fmla="val 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p:style>
      </p:sp>
      <p:sp>
        <p:nvSpPr>
          <p:cNvPr id="80" name="CustomShape 2"/>
          <p:cNvSpPr/>
          <p:nvPr/>
        </p:nvSpPr>
        <p:spPr>
          <a:xfrm>
            <a:off x="8610480" y="6603840"/>
            <a:ext cx="2742840" cy="254880"/>
          </a:xfrm>
          <a:prstGeom prst="rect">
            <a:avLst/>
          </a:prstGeom>
          <a:noFill/>
          <a:ln>
            <a:noFill/>
          </a:ln>
        </p:spPr>
        <p:style>
          <a:lnRef idx="0">
            <a:srgbClr val="FFFFFF"/>
          </a:lnRef>
          <a:fillRef idx="0">
            <a:srgbClr val="FFFFFF"/>
          </a:fillRef>
          <a:effectRef idx="0">
            <a:srgbClr val="FFFFFF"/>
          </a:effectRef>
          <a:fontRef idx="minor"/>
        </p:style>
        <p:txBody>
          <a:bodyPr anchor="ctr"/>
          <a:p>
            <a:pPr algn="r">
              <a:lnSpc>
                <a:spcPct val="100000"/>
              </a:lnSpc>
            </a:pPr>
            <a:fld id="{4A42464D-3C72-4BA8-AAE0-126F0E96D2CE}" type="slidenum">
              <a:rPr lang="en-IN" sz="1200" b="1" strike="noStrike" spc="-1">
                <a:solidFill>
                  <a:srgbClr val="373737"/>
                </a:solidFill>
                <a:latin typeface="Roboto Condensed"/>
              </a:rPr>
            </a:fld>
            <a:endParaRPr lang="en-IN" sz="1200" b="0" strike="noStrike" spc="-1">
              <a:latin typeface="Arial"/>
            </a:endParaRPr>
          </a:p>
        </p:txBody>
      </p:sp>
      <p:pic>
        <p:nvPicPr>
          <p:cNvPr id="81" name="Shape 56"/>
          <p:cNvPicPr/>
          <p:nvPr/>
        </p:nvPicPr>
        <p:blipFill>
          <a:blip r:embed="rId14"/>
          <a:srcRect t="86726" r="1769" b="3537"/>
          <a:stretch>
            <a:fillRect/>
          </a:stretch>
        </p:blipFill>
        <p:spPr>
          <a:xfrm>
            <a:off x="0" y="0"/>
            <a:ext cx="12191760" cy="711000"/>
          </a:xfrm>
          <a:prstGeom prst="rect">
            <a:avLst/>
          </a:prstGeom>
          <a:ln>
            <a:noFill/>
          </a:ln>
        </p:spPr>
      </p:pic>
      <p:sp>
        <p:nvSpPr>
          <p:cNvPr id="82" name="PlaceHolder 3"/>
          <p:cNvSpPr>
            <a:spLocks noGrp="1"/>
          </p:cNvSpPr>
          <p:nvPr>
            <p:ph type="title"/>
          </p:nvPr>
        </p:nvSpPr>
        <p:spPr>
          <a:xfrm>
            <a:off x="0" y="0"/>
            <a:ext cx="12191760" cy="711000"/>
          </a:xfrm>
          <a:prstGeom prst="rect">
            <a:avLst/>
          </a:prstGeom>
        </p:spPr>
        <p:txBody>
          <a:bodyPr lIns="216000" tIns="108000" rIns="216000" bIns="108000" anchor="ctr">
            <a:normAutofit/>
          </a:bodyPr>
          <a:p>
            <a:pPr>
              <a:lnSpc>
                <a:spcPct val="90000"/>
              </a:lnSpc>
            </a:pPr>
            <a:r>
              <a:rPr lang="en-US" sz="3400" b="1" strike="noStrike" spc="-1">
                <a:solidFill>
                  <a:srgbClr val="373737"/>
                </a:solidFill>
                <a:latin typeface="Roboto Condensed"/>
              </a:rPr>
              <a:t>Click to edit Master title style</a:t>
            </a:r>
            <a:endParaRPr lang="en-US" sz="3400" b="0" strike="noStrike" spc="-1">
              <a:solidFill>
                <a:srgbClr val="212121"/>
              </a:solidFill>
              <a:latin typeface="Roboto Condensed"/>
            </a:endParaRPr>
          </a:p>
        </p:txBody>
      </p:sp>
      <p:sp>
        <p:nvSpPr>
          <p:cNvPr id="83" name="PlaceHolder 4"/>
          <p:cNvSpPr>
            <a:spLocks noGrp="1"/>
          </p:cNvSpPr>
          <p:nvPr>
            <p:ph type="body"/>
          </p:nvPr>
        </p:nvSpPr>
        <p:spPr>
          <a:xfrm>
            <a:off x="131040" y="863280"/>
            <a:ext cx="11895480" cy="5590080"/>
          </a:xfrm>
          <a:prstGeom prst="rect">
            <a:avLst/>
          </a:prstGeom>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Click to edit Master text styles</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Second level</a:t>
            </a:r>
            <a:endParaRPr lang="en-US" sz="20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0" strike="noStrike" spc="-1">
                <a:solidFill>
                  <a:srgbClr val="212121"/>
                </a:solidFill>
                <a:latin typeface="Roboto Condensed"/>
              </a:rPr>
              <a:t>Third level</a:t>
            </a:r>
            <a:endParaRPr lang="en-US" sz="1800" b="0" strike="noStrike" spc="-1">
              <a:solidFill>
                <a:srgbClr val="212121"/>
              </a:solidFill>
              <a:latin typeface="Roboto Condensed"/>
            </a:endParaRPr>
          </a:p>
          <a:p>
            <a:pPr marL="1600200" lvl="3" indent="-227965" algn="just">
              <a:lnSpc>
                <a:spcPct val="90000"/>
              </a:lnSpc>
              <a:spcBef>
                <a:spcPts val="500"/>
              </a:spcBef>
              <a:buClr>
                <a:srgbClr val="B84742"/>
              </a:buClr>
              <a:buFont typeface="Arial"/>
              <a:buChar char="•"/>
            </a:pPr>
            <a:r>
              <a:rPr lang="en-US" sz="1600" b="0" strike="noStrike" spc="-1">
                <a:solidFill>
                  <a:srgbClr val="212121"/>
                </a:solidFill>
                <a:latin typeface="Roboto Condensed"/>
              </a:rPr>
              <a:t>Fourth level</a:t>
            </a:r>
            <a:endParaRPr lang="en-US" sz="1600" b="0" strike="noStrike" spc="-1">
              <a:solidFill>
                <a:srgbClr val="212121"/>
              </a:solidFill>
              <a:latin typeface="Roboto Condensed"/>
            </a:endParaRPr>
          </a:p>
          <a:p>
            <a:pPr marL="2057400" lvl="4" indent="-227965" algn="just">
              <a:lnSpc>
                <a:spcPct val="90000"/>
              </a:lnSpc>
              <a:spcBef>
                <a:spcPts val="500"/>
              </a:spcBef>
              <a:buClr>
                <a:srgbClr val="B84742"/>
              </a:buClr>
              <a:buFont typeface="Arial"/>
              <a:buChar char="•"/>
            </a:pPr>
            <a:r>
              <a:rPr lang="en-US" sz="1600" b="0" strike="noStrike" spc="-1">
                <a:solidFill>
                  <a:srgbClr val="212121"/>
                </a:solidFill>
                <a:latin typeface="Roboto Condensed"/>
              </a:rPr>
              <a:t>Fifth level</a:t>
            </a:r>
            <a:endParaRPr lang="en-US" sz="1600" b="0" strike="noStrike" spc="-1">
              <a:solidFill>
                <a:srgbClr val="212121"/>
              </a:solidFill>
              <a:latin typeface="Roboto Condensed"/>
            </a:endParaRPr>
          </a:p>
        </p:txBody>
      </p:sp>
      <p:sp>
        <p:nvSpPr>
          <p:cNvPr id="84" name="Line 5"/>
          <p:cNvSpPr/>
          <p:nvPr/>
        </p:nvSpPr>
        <p:spPr>
          <a:xfrm>
            <a:off x="0" y="711000"/>
            <a:ext cx="12191760" cy="360"/>
          </a:xfrm>
          <a:prstGeom prst="line">
            <a:avLst/>
          </a:prstGeom>
          <a:ln w="12600">
            <a:solidFill>
              <a:schemeClr val="bg1">
                <a:lumMod val="85000"/>
              </a:schemeClr>
            </a:solidFill>
          </a:ln>
        </p:spPr>
        <p:style>
          <a:lnRef idx="1">
            <a:schemeClr val="accent1"/>
          </a:lnRef>
          <a:fillRef idx="0">
            <a:schemeClr val="accent1"/>
          </a:fillRef>
          <a:effectRef idx="0">
            <a:schemeClr val="accent1"/>
          </a:effectRef>
          <a:fontRef idx="minor"/>
        </p:style>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 name="CustomShape 1"/>
          <p:cNvSpPr/>
          <p:nvPr/>
        </p:nvSpPr>
        <p:spPr>
          <a:xfrm>
            <a:off x="0" y="6603840"/>
            <a:ext cx="12191760" cy="253800"/>
          </a:xfrm>
          <a:prstGeom prst="roundRect">
            <a:avLst>
              <a:gd name="adj" fmla="val 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p:style>
      </p:sp>
      <p:sp>
        <p:nvSpPr>
          <p:cNvPr id="80" name="CustomShape 2"/>
          <p:cNvSpPr/>
          <p:nvPr/>
        </p:nvSpPr>
        <p:spPr>
          <a:xfrm>
            <a:off x="8610480" y="6603840"/>
            <a:ext cx="2742840" cy="254880"/>
          </a:xfrm>
          <a:prstGeom prst="rect">
            <a:avLst/>
          </a:prstGeom>
          <a:noFill/>
          <a:ln>
            <a:noFill/>
          </a:ln>
        </p:spPr>
        <p:style>
          <a:lnRef idx="0">
            <a:srgbClr val="FFFFFF"/>
          </a:lnRef>
          <a:fillRef idx="0">
            <a:srgbClr val="FFFFFF"/>
          </a:fillRef>
          <a:effectRef idx="0">
            <a:srgbClr val="FFFFFF"/>
          </a:effectRef>
          <a:fontRef idx="minor"/>
        </p:style>
        <p:txBody>
          <a:bodyPr anchor="ctr"/>
          <a:p>
            <a:pPr algn="r">
              <a:lnSpc>
                <a:spcPct val="100000"/>
              </a:lnSpc>
            </a:pPr>
            <a:fld id="{4A42464D-3C72-4BA8-AAE0-126F0E96D2CE}" type="slidenum">
              <a:rPr lang="en-IN" sz="1200" b="1" strike="noStrike" spc="-1">
                <a:solidFill>
                  <a:srgbClr val="373737"/>
                </a:solidFill>
                <a:latin typeface="Roboto Condensed"/>
              </a:rPr>
            </a:fld>
            <a:endParaRPr lang="en-IN" sz="1200" b="0" strike="noStrike" spc="-1">
              <a:latin typeface="Arial"/>
            </a:endParaRPr>
          </a:p>
        </p:txBody>
      </p:sp>
      <p:pic>
        <p:nvPicPr>
          <p:cNvPr id="81" name="Shape 56"/>
          <p:cNvPicPr/>
          <p:nvPr/>
        </p:nvPicPr>
        <p:blipFill>
          <a:blip r:embed="rId13"/>
          <a:srcRect t="86726" r="1769" b="3537"/>
          <a:stretch>
            <a:fillRect/>
          </a:stretch>
        </p:blipFill>
        <p:spPr>
          <a:xfrm>
            <a:off x="0" y="0"/>
            <a:ext cx="12191760" cy="711000"/>
          </a:xfrm>
          <a:prstGeom prst="rect">
            <a:avLst/>
          </a:prstGeom>
          <a:ln>
            <a:noFill/>
          </a:ln>
        </p:spPr>
      </p:pic>
      <p:sp>
        <p:nvSpPr>
          <p:cNvPr id="82" name="PlaceHolder 3"/>
          <p:cNvSpPr>
            <a:spLocks noGrp="1"/>
          </p:cNvSpPr>
          <p:nvPr>
            <p:ph type="title"/>
          </p:nvPr>
        </p:nvSpPr>
        <p:spPr>
          <a:xfrm>
            <a:off x="0" y="0"/>
            <a:ext cx="12191760" cy="711000"/>
          </a:xfrm>
          <a:prstGeom prst="rect">
            <a:avLst/>
          </a:prstGeom>
        </p:spPr>
        <p:txBody>
          <a:bodyPr lIns="216000" tIns="108000" rIns="216000" bIns="108000" anchor="ctr">
            <a:normAutofit/>
          </a:bodyPr>
          <a:p>
            <a:pPr>
              <a:lnSpc>
                <a:spcPct val="90000"/>
              </a:lnSpc>
            </a:pPr>
            <a:r>
              <a:rPr lang="en-US" sz="3400" b="1" strike="noStrike" spc="-1">
                <a:solidFill>
                  <a:srgbClr val="373737"/>
                </a:solidFill>
                <a:latin typeface="Roboto Condensed"/>
              </a:rPr>
              <a:t>Click to edit Master title style</a:t>
            </a:r>
            <a:endParaRPr lang="en-US" sz="3400" b="0" strike="noStrike" spc="-1">
              <a:solidFill>
                <a:srgbClr val="212121"/>
              </a:solidFill>
              <a:latin typeface="Roboto Condensed"/>
            </a:endParaRPr>
          </a:p>
        </p:txBody>
      </p:sp>
      <p:sp>
        <p:nvSpPr>
          <p:cNvPr id="83" name="PlaceHolder 4"/>
          <p:cNvSpPr>
            <a:spLocks noGrp="1"/>
          </p:cNvSpPr>
          <p:nvPr>
            <p:ph type="body"/>
          </p:nvPr>
        </p:nvSpPr>
        <p:spPr>
          <a:xfrm>
            <a:off x="131040" y="863280"/>
            <a:ext cx="11895480" cy="5590080"/>
          </a:xfrm>
          <a:prstGeom prst="rect">
            <a:avLst/>
          </a:prstGeom>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Click to edit Master text styles</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Second level</a:t>
            </a:r>
            <a:endParaRPr lang="en-US" sz="20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0" strike="noStrike" spc="-1">
                <a:solidFill>
                  <a:srgbClr val="212121"/>
                </a:solidFill>
                <a:latin typeface="Roboto Condensed"/>
              </a:rPr>
              <a:t>Third level</a:t>
            </a:r>
            <a:endParaRPr lang="en-US" sz="1800" b="0" strike="noStrike" spc="-1">
              <a:solidFill>
                <a:srgbClr val="212121"/>
              </a:solidFill>
              <a:latin typeface="Roboto Condensed"/>
            </a:endParaRPr>
          </a:p>
          <a:p>
            <a:pPr marL="1600200" lvl="3" indent="-227965" algn="just">
              <a:lnSpc>
                <a:spcPct val="90000"/>
              </a:lnSpc>
              <a:spcBef>
                <a:spcPts val="500"/>
              </a:spcBef>
              <a:buClr>
                <a:srgbClr val="B84742"/>
              </a:buClr>
              <a:buFont typeface="Arial"/>
              <a:buChar char="•"/>
            </a:pPr>
            <a:r>
              <a:rPr lang="en-US" sz="1600" b="0" strike="noStrike" spc="-1">
                <a:solidFill>
                  <a:srgbClr val="212121"/>
                </a:solidFill>
                <a:latin typeface="Roboto Condensed"/>
              </a:rPr>
              <a:t>Fourth level</a:t>
            </a:r>
            <a:endParaRPr lang="en-US" sz="1600" b="0" strike="noStrike" spc="-1">
              <a:solidFill>
                <a:srgbClr val="212121"/>
              </a:solidFill>
              <a:latin typeface="Roboto Condensed"/>
            </a:endParaRPr>
          </a:p>
          <a:p>
            <a:pPr marL="2057400" lvl="4" indent="-227965" algn="just">
              <a:lnSpc>
                <a:spcPct val="90000"/>
              </a:lnSpc>
              <a:spcBef>
                <a:spcPts val="500"/>
              </a:spcBef>
              <a:buClr>
                <a:srgbClr val="B84742"/>
              </a:buClr>
              <a:buFont typeface="Arial"/>
              <a:buChar char="•"/>
            </a:pPr>
            <a:r>
              <a:rPr lang="en-US" sz="1600" b="0" strike="noStrike" spc="-1">
                <a:solidFill>
                  <a:srgbClr val="212121"/>
                </a:solidFill>
                <a:latin typeface="Roboto Condensed"/>
              </a:rPr>
              <a:t>Fifth level</a:t>
            </a:r>
            <a:endParaRPr lang="en-US" sz="1600" b="0" strike="noStrike" spc="-1">
              <a:solidFill>
                <a:srgbClr val="212121"/>
              </a:solidFill>
              <a:latin typeface="Roboto Condensed"/>
            </a:endParaRPr>
          </a:p>
        </p:txBody>
      </p:sp>
      <p:sp>
        <p:nvSpPr>
          <p:cNvPr id="84" name="Line 5"/>
          <p:cNvSpPr/>
          <p:nvPr/>
        </p:nvSpPr>
        <p:spPr>
          <a:xfrm>
            <a:off x="0" y="711000"/>
            <a:ext cx="12191760" cy="360"/>
          </a:xfrm>
          <a:prstGeom prst="line">
            <a:avLst/>
          </a:prstGeom>
          <a:ln w="12600">
            <a:solidFill>
              <a:schemeClr val="bg1">
                <a:lumMod val="85000"/>
              </a:schemeClr>
            </a:solidFill>
          </a:ln>
        </p:spPr>
        <p:style>
          <a:lnRef idx="1">
            <a:schemeClr val="accent1"/>
          </a:lnRef>
          <a:fillRef idx="0">
            <a:schemeClr val="accent1"/>
          </a:fillRef>
          <a:effectRef idx="0">
            <a:schemeClr val="accent1"/>
          </a:effectRef>
          <a:fontRef idx="minor"/>
        </p:style>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39.xml"/><Relationship Id="rId1"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hyperlink" Target="http://anaconda.com/downloads" TargetMode="External"/><Relationship Id="rId1" Type="http://schemas.openxmlformats.org/officeDocument/2006/relationships/hyperlink" Target="https://www.python.org/download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2470320" y="400680"/>
            <a:ext cx="7660800" cy="4561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gn="ctr">
              <a:lnSpc>
                <a:spcPct val="100000"/>
              </a:lnSpc>
            </a:pPr>
            <a:r>
              <a:rPr lang="en-IN" sz="2400" b="1" strike="noStrike" spc="-1">
                <a:solidFill>
                  <a:srgbClr val="212121"/>
                </a:solidFill>
                <a:latin typeface="Times New Roman"/>
              </a:rPr>
              <a:t>Computer Engineering Department</a:t>
            </a:r>
            <a:endParaRPr lang="en-IN" sz="2400" b="0" strike="noStrike" spc="-1">
              <a:latin typeface="Arial"/>
            </a:endParaRPr>
          </a:p>
        </p:txBody>
      </p:sp>
      <p:sp>
        <p:nvSpPr>
          <p:cNvPr id="122" name="CustomShape 2"/>
          <p:cNvSpPr/>
          <p:nvPr/>
        </p:nvSpPr>
        <p:spPr>
          <a:xfrm>
            <a:off x="1066680" y="1900800"/>
            <a:ext cx="10058040" cy="82152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gn="ctr">
              <a:lnSpc>
                <a:spcPct val="100000"/>
              </a:lnSpc>
            </a:pPr>
            <a:r>
              <a:rPr lang="en-IN" sz="4800" b="1" strike="noStrike" spc="-1">
                <a:solidFill>
                  <a:srgbClr val="212121"/>
                </a:solidFill>
                <a:latin typeface="Times New Roman"/>
              </a:rPr>
              <a:t>Introduction to Python</a:t>
            </a:r>
            <a:endParaRPr lang="en-IN" sz="4800" b="0" strike="noStrike" spc="-1">
              <a:latin typeface="Arial"/>
            </a:endParaRPr>
          </a:p>
        </p:txBody>
      </p:sp>
      <p:sp>
        <p:nvSpPr>
          <p:cNvPr id="123" name="CustomShape 3"/>
          <p:cNvSpPr/>
          <p:nvPr/>
        </p:nvSpPr>
        <p:spPr>
          <a:xfrm>
            <a:off x="3385900" y="3738680"/>
            <a:ext cx="5829120" cy="82188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gn="ctr">
              <a:lnSpc>
                <a:spcPct val="100000"/>
              </a:lnSpc>
            </a:pPr>
            <a:r>
              <a:rPr lang="" altLang="en-IN" sz="2400" b="1" strike="noStrike" spc="-1">
                <a:solidFill>
                  <a:srgbClr val="212121"/>
                </a:solidFill>
                <a:latin typeface="Times New Roman"/>
              </a:rPr>
              <a:t>Prsented </a:t>
            </a:r>
            <a:r>
              <a:rPr lang="en-IN" sz="2400" b="1" strike="noStrike" spc="-1">
                <a:solidFill>
                  <a:srgbClr val="212121"/>
                </a:solidFill>
                <a:latin typeface="Times New Roman"/>
              </a:rPr>
              <a:t>By</a:t>
            </a:r>
            <a:endParaRPr lang="en-IN" sz="2400" b="0" strike="noStrike" spc="-1">
              <a:latin typeface="Arial"/>
            </a:endParaRPr>
          </a:p>
          <a:p>
            <a:pPr algn="ctr">
              <a:lnSpc>
                <a:spcPct val="100000"/>
              </a:lnSpc>
            </a:pPr>
            <a:r>
              <a:rPr lang="en-IN" sz="2400" b="1" strike="noStrike" spc="-1">
                <a:solidFill>
                  <a:srgbClr val="212121"/>
                </a:solidFill>
                <a:latin typeface="Times New Roman"/>
              </a:rPr>
              <a:t>Prof. Bhumi Shah </a:t>
            </a:r>
            <a:endParaRPr lang="en-IN" sz="2400" b="0" strike="noStrike" spc="-1">
              <a:latin typeface="Arial"/>
            </a:endParaRPr>
          </a:p>
        </p:txBody>
      </p:sp>
      <p:sp>
        <p:nvSpPr>
          <p:cNvPr id="124" name="CustomShape 4"/>
          <p:cNvSpPr/>
          <p:nvPr/>
        </p:nvSpPr>
        <p:spPr>
          <a:xfrm>
            <a:off x="2292350" y="1089025"/>
            <a:ext cx="8391525" cy="45593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gn="ctr">
              <a:lnSpc>
                <a:spcPct val="100000"/>
              </a:lnSpc>
            </a:pPr>
            <a:r>
              <a:rPr lang="en-IN" sz="2400" b="1" strike="noStrike" spc="-1">
                <a:solidFill>
                  <a:srgbClr val="212121"/>
                </a:solidFill>
                <a:latin typeface="Times New Roman"/>
              </a:rPr>
              <a:t>Advanced Python Programming </a:t>
            </a:r>
            <a:r>
              <a:rPr lang="" altLang="en-IN" sz="2400" b="1" strike="noStrike" spc="-1">
                <a:solidFill>
                  <a:srgbClr val="212121"/>
                </a:solidFill>
                <a:latin typeface="Times New Roman"/>
              </a:rPr>
              <a:t>(CE0620)</a:t>
            </a:r>
            <a:endParaRPr lang="" altLang="en-IN" sz="2400" b="1" strike="noStrike" spc="-1">
              <a:solidFill>
                <a:srgbClr val="212121"/>
              </a:solidFill>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in python</a:t>
            </a:r>
            <a:endParaRPr lang="en-US" sz="3400" b="0" strike="noStrike" spc="-1">
              <a:solidFill>
                <a:srgbClr val="212121"/>
              </a:solidFill>
              <a:latin typeface="Roboto Condensed"/>
            </a:endParaRPr>
          </a:p>
        </p:txBody>
      </p:sp>
      <p:sp>
        <p:nvSpPr>
          <p:cNvPr id="164"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String is </a:t>
            </a:r>
            <a:r>
              <a:rPr lang="en-US" sz="2400" b="1" strike="noStrike" spc="-1">
                <a:solidFill>
                  <a:srgbClr val="212121"/>
                </a:solidFill>
                <a:latin typeface="Roboto Condensed"/>
              </a:rPr>
              <a:t>Ordered Sequence of character </a:t>
            </a:r>
            <a:r>
              <a:rPr lang="en-US" sz="2400" b="0" strike="noStrike" spc="-1">
                <a:solidFill>
                  <a:srgbClr val="212121"/>
                </a:solidFill>
                <a:latin typeface="Roboto Condensed"/>
              </a:rPr>
              <a:t>such as “Gandhinagar”, ‘college’, “મોટી-ભોયણ ” etc..</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Strings</a:t>
            </a:r>
            <a:r>
              <a:rPr lang="en-US" sz="2400" b="1" strike="noStrike" spc="-1">
                <a:solidFill>
                  <a:srgbClr val="212121"/>
                </a:solidFill>
                <a:latin typeface="Roboto Condensed"/>
              </a:rPr>
              <a:t> </a:t>
            </a:r>
            <a:r>
              <a:rPr lang="en-US" sz="2400" b="0" strike="noStrike" spc="-1">
                <a:solidFill>
                  <a:srgbClr val="212121"/>
                </a:solidFill>
                <a:latin typeface="Roboto Condensed"/>
              </a:rPr>
              <a:t>are </a:t>
            </a:r>
            <a:r>
              <a:rPr lang="en-US" sz="2400" b="1" strike="noStrike" spc="-1">
                <a:solidFill>
                  <a:srgbClr val="212121"/>
                </a:solidFill>
                <a:latin typeface="Roboto Condensed"/>
              </a:rPr>
              <a:t>arrays of bytes </a:t>
            </a:r>
            <a:r>
              <a:rPr lang="en-US" sz="2400" b="0" strike="noStrike" spc="-1">
                <a:solidFill>
                  <a:srgbClr val="212121"/>
                </a:solidFill>
                <a:latin typeface="Roboto Condensed"/>
              </a:rPr>
              <a:t>representing </a:t>
            </a:r>
            <a:r>
              <a:rPr lang="en-US" sz="2400" b="1" strike="noStrike" spc="-1">
                <a:solidFill>
                  <a:srgbClr val="212121"/>
                </a:solidFill>
                <a:latin typeface="Roboto Condensed"/>
              </a:rPr>
              <a:t>Unicode </a:t>
            </a:r>
            <a:r>
              <a:rPr lang="en-US" sz="2400" b="0" strike="noStrike" spc="-1">
                <a:solidFill>
                  <a:srgbClr val="212121"/>
                </a:solidFill>
                <a:latin typeface="Roboto Condensed"/>
              </a:rPr>
              <a:t>characters.</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String can be represented as single, double or triple quotes.</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String with </a:t>
            </a:r>
            <a:r>
              <a:rPr lang="en-US" sz="2400" b="1" strike="noStrike" spc="-1">
                <a:solidFill>
                  <a:srgbClr val="212121"/>
                </a:solidFill>
                <a:latin typeface="Roboto Condensed"/>
              </a:rPr>
              <a:t>triple </a:t>
            </a:r>
            <a:r>
              <a:rPr lang="en-US" sz="2400" b="0" strike="noStrike" spc="-1">
                <a:solidFill>
                  <a:srgbClr val="212121"/>
                </a:solidFill>
                <a:latin typeface="Roboto Condensed"/>
              </a:rPr>
              <a:t>Quotes allows </a:t>
            </a:r>
            <a:r>
              <a:rPr lang="en-US" sz="2400" b="1" strike="noStrike" spc="-1">
                <a:solidFill>
                  <a:srgbClr val="212121"/>
                </a:solidFill>
                <a:latin typeface="Roboto Condensed"/>
              </a:rPr>
              <a:t>multiple </a:t>
            </a:r>
            <a:r>
              <a:rPr lang="en-US" sz="2400" b="0" strike="noStrike" spc="-1">
                <a:solidFill>
                  <a:srgbClr val="212121"/>
                </a:solidFill>
                <a:latin typeface="Roboto Condensed"/>
              </a:rPr>
              <a:t>lines.</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String in python is </a:t>
            </a:r>
            <a:r>
              <a:rPr lang="en-US" sz="2400" b="1" strike="noStrike" spc="-1">
                <a:solidFill>
                  <a:srgbClr val="212121"/>
                </a:solidFill>
                <a:latin typeface="Roboto Condensed"/>
              </a:rPr>
              <a:t>immutable</a:t>
            </a:r>
            <a:r>
              <a:rPr lang="en-US" sz="2400" b="0" strike="noStrike" spc="-1">
                <a:solidFill>
                  <a:srgbClr val="212121"/>
                </a:solidFill>
                <a:latin typeface="Roboto Condensed"/>
              </a:rPr>
              <a:t>.</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Square brackets can be used to access elements of the string, Ex. “Gandhinagar”[1] = a, characters can also be accessed with reverse index like “Gandhinagar”[-1] = r.</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p:txBody>
      </p:sp>
      <p:sp>
        <p:nvSpPr>
          <p:cNvPr id="165" name="CustomShape 3"/>
          <p:cNvSpPr/>
          <p:nvPr/>
        </p:nvSpPr>
        <p:spPr>
          <a:xfrm>
            <a:off x="452520" y="4255200"/>
            <a:ext cx="10869480" cy="350172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3200" b="1" strike="noStrike" spc="-1">
                <a:solidFill>
                  <a:srgbClr val="212121"/>
                </a:solidFill>
                <a:latin typeface="Consolas"/>
              </a:rPr>
              <a:t>      x = "  G  a  n  d  h  i  n  a  g  a  r  "</a:t>
            </a:r>
            <a:endParaRPr lang="en-IN" sz="3200" b="0" strike="noStrike" spc="-1">
              <a:latin typeface="Arial"/>
            </a:endParaRPr>
          </a:p>
          <a:p>
            <a:pPr>
              <a:lnSpc>
                <a:spcPct val="100000"/>
              </a:lnSpc>
            </a:pPr>
            <a:r>
              <a:rPr lang="en-IN" sz="3200" b="1" strike="noStrike" spc="-1">
                <a:solidFill>
                  <a:srgbClr val="212121"/>
                </a:solidFill>
                <a:latin typeface="Consolas"/>
              </a:rPr>
              <a:t>  index =    0  1  2  3  4  5  6  7  8  9 10</a:t>
            </a:r>
            <a:endParaRPr lang="en-IN" sz="3200" b="0" strike="noStrike" spc="-1">
              <a:latin typeface="Arial"/>
            </a:endParaRPr>
          </a:p>
          <a:p>
            <a:pPr>
              <a:lnSpc>
                <a:spcPct val="100000"/>
              </a:lnSpc>
            </a:pPr>
            <a:r>
              <a:rPr lang="en-IN" sz="3200" b="1" strike="noStrike" spc="-1">
                <a:solidFill>
                  <a:srgbClr val="212121"/>
                </a:solidFill>
                <a:latin typeface="Consolas"/>
              </a:rPr>
              <a:t>Reverse </a:t>
            </a:r>
            <a:endParaRPr lang="en-IN" sz="3200" b="0" strike="noStrike" spc="-1">
              <a:latin typeface="Arial"/>
            </a:endParaRPr>
          </a:p>
          <a:p>
            <a:pPr>
              <a:lnSpc>
                <a:spcPct val="100000"/>
              </a:lnSpc>
            </a:pPr>
            <a:r>
              <a:rPr lang="en-IN" sz="3200" b="1" strike="noStrike" spc="-1">
                <a:solidFill>
                  <a:srgbClr val="212121"/>
                </a:solidFill>
                <a:latin typeface="Consolas"/>
              </a:rPr>
              <a:t>  index =    0-10 -9 -8 -7 -6 -5 -4 -3 -2 -1 </a:t>
            </a:r>
            <a:endParaRPr lang="en-IN" sz="3200" b="0" strike="noStrike" spc="-1">
              <a:latin typeface="Arial"/>
            </a:endParaRPr>
          </a:p>
        </p:txBody>
      </p:sp>
      <p:sp>
        <p:nvSpPr>
          <p:cNvPr id="166" name="CustomShape 4"/>
          <p:cNvSpPr/>
          <p:nvPr/>
        </p:nvSpPr>
        <p:spPr>
          <a:xfrm>
            <a:off x="452520" y="3926160"/>
            <a:ext cx="155052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String index</a:t>
            </a:r>
            <a:endParaRPr lang="en-IN" sz="16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65">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65">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functions in python </a:t>
            </a:r>
            <a:endParaRPr lang="en-US" sz="3400" b="0" strike="noStrike" spc="-1">
              <a:solidFill>
                <a:srgbClr val="212121"/>
              </a:solidFill>
              <a:latin typeface="Roboto Condensed"/>
            </a:endParaRPr>
          </a:p>
        </p:txBody>
      </p:sp>
      <p:sp>
        <p:nvSpPr>
          <p:cNvPr id="168"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Python has lots of built-in methods that you can use on strings, we are going to cover some frequently used methods for string like</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1" strike="noStrike" spc="-1">
                <a:solidFill>
                  <a:srgbClr val="C00000"/>
                </a:solidFill>
                <a:latin typeface="Roboto Condensed"/>
              </a:rPr>
              <a:t>len()</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count()</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capitalize(), lower(), upper()</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istitle(), islower(), isupper()</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find(), rfind(), replace()</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index(), rindex()</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Methods for validations like</a:t>
            </a:r>
            <a:endParaRPr lang="en-US" sz="20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0" strike="noStrike" spc="-1">
                <a:solidFill>
                  <a:srgbClr val="212121"/>
                </a:solidFill>
                <a:latin typeface="Roboto Condensed"/>
              </a:rPr>
              <a:t>isalpha(), isalnum(), isdecimal(), isdigit()</a:t>
            </a:r>
            <a:endParaRPr lang="en-US" sz="18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strip(), lstrip(), rstrip()</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Etc..</a:t>
            </a:r>
            <a:endParaRPr lang="en-US" sz="20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Note</a:t>
            </a:r>
            <a:r>
              <a:rPr lang="en-US" sz="2400" b="0" strike="noStrike" spc="-1">
                <a:solidFill>
                  <a:srgbClr val="212121"/>
                </a:solidFill>
                <a:latin typeface="Roboto Condensed"/>
              </a:rPr>
              <a:t> : len() is not the method of the string but can be used to get the length of the string</a:t>
            </a:r>
            <a:endParaRPr lang="en-US" sz="2400" b="0" strike="noStrike" spc="-1">
              <a:solidFill>
                <a:srgbClr val="212121"/>
              </a:solidFill>
              <a:latin typeface="Roboto Condensed"/>
            </a:endParaRPr>
          </a:p>
          <a:p>
            <a:pPr marL="809625" indent="-351790" algn="just">
              <a:lnSpc>
                <a:spcPct val="90000"/>
              </a:lnSpc>
              <a:spcBef>
                <a:spcPts val="500"/>
              </a:spcBef>
            </a:pPr>
            <a:endParaRPr lang="en-US" sz="2400" b="0" strike="noStrike" spc="-1">
              <a:solidFill>
                <a:srgbClr val="212121"/>
              </a:solidFill>
              <a:latin typeface="Roboto Condensed"/>
            </a:endParaRPr>
          </a:p>
        </p:txBody>
      </p:sp>
      <p:sp>
        <p:nvSpPr>
          <p:cNvPr id="169" name="CustomShape 3"/>
          <p:cNvSpPr/>
          <p:nvPr/>
        </p:nvSpPr>
        <p:spPr>
          <a:xfrm>
            <a:off x="1022760" y="5811480"/>
            <a:ext cx="8471880" cy="577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a:t>
            </a:r>
            <a:endParaRPr lang="en-IN" sz="1600" b="0" strike="noStrike" spc="-1">
              <a:latin typeface="Arial"/>
            </a:endParaRPr>
          </a:p>
          <a:p>
            <a:pPr>
              <a:lnSpc>
                <a:spcPct val="100000"/>
              </a:lnSpc>
            </a:pPr>
            <a:r>
              <a:rPr lang="en-IN" sz="1600" b="0" strike="noStrike" spc="-1">
                <a:solidFill>
                  <a:srgbClr val="000000"/>
                </a:solidFill>
                <a:latin typeface="Consolas"/>
              </a:rPr>
              <a:t>print(len(x))</a:t>
            </a:r>
            <a:endParaRPr lang="en-IN" sz="1600" b="0" strike="noStrike" spc="-1">
              <a:latin typeface="Arial"/>
            </a:endParaRPr>
          </a:p>
        </p:txBody>
      </p:sp>
      <p:sp>
        <p:nvSpPr>
          <p:cNvPr id="170" name="CustomShape 4"/>
          <p:cNvSpPr/>
          <p:nvPr/>
        </p:nvSpPr>
        <p:spPr>
          <a:xfrm>
            <a:off x="522720" y="5811480"/>
            <a:ext cx="499680" cy="57708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p:txBody>
      </p:sp>
      <p:sp>
        <p:nvSpPr>
          <p:cNvPr id="171" name="CustomShape 5"/>
          <p:cNvSpPr/>
          <p:nvPr/>
        </p:nvSpPr>
        <p:spPr>
          <a:xfrm>
            <a:off x="522720" y="548208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lendemo.py</a:t>
            </a:r>
            <a:endParaRPr lang="en-IN" sz="1600" b="0" strike="noStrike" spc="-1">
              <a:latin typeface="Arial"/>
            </a:endParaRPr>
          </a:p>
        </p:txBody>
      </p:sp>
      <p:sp>
        <p:nvSpPr>
          <p:cNvPr id="172" name="CustomShape 6"/>
          <p:cNvSpPr/>
          <p:nvPr/>
        </p:nvSpPr>
        <p:spPr>
          <a:xfrm>
            <a:off x="3357000" y="5616000"/>
            <a:ext cx="4495320" cy="626040"/>
          </a:xfrm>
          <a:prstGeom prst="borderCallout1">
            <a:avLst>
              <a:gd name="adj1" fmla="val 53885"/>
              <a:gd name="adj2" fmla="val -612"/>
              <a:gd name="adj3" fmla="val 89527"/>
              <a:gd name="adj4" fmla="val -14792"/>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11 (length of “Gandhinagar”)</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8">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7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6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69">
                                            <p:txEl>
                                              <p:pRg st="0" end="0"/>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69">
                                            <p:txEl>
                                              <p:pRg st="1" end="1"/>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7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1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methods (cont.)</a:t>
            </a:r>
            <a:endParaRPr lang="en-US" sz="3400" b="0" strike="noStrike" spc="-1">
              <a:solidFill>
                <a:srgbClr val="212121"/>
              </a:solidFill>
              <a:latin typeface="Roboto Condensed"/>
            </a:endParaRPr>
          </a:p>
        </p:txBody>
      </p:sp>
      <p:sp>
        <p:nvSpPr>
          <p:cNvPr id="174"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count</a:t>
            </a:r>
            <a:r>
              <a:rPr lang="en-US" sz="2400" b="0" strike="noStrike" spc="-1">
                <a:solidFill>
                  <a:srgbClr val="212121"/>
                </a:solidFill>
                <a:latin typeface="Roboto Condensed"/>
              </a:rPr>
              <a:t>() method will returns the number of times a specified value occurs in a string.</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lvl="1"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title</a:t>
            </a:r>
            <a:r>
              <a:rPr lang="en-US" sz="2400" b="0" strike="noStrike" spc="-1">
                <a:solidFill>
                  <a:srgbClr val="212121"/>
                </a:solidFill>
                <a:latin typeface="Roboto Condensed"/>
              </a:rPr>
              <a:t>(), </a:t>
            </a:r>
            <a:r>
              <a:rPr lang="en-US" sz="2400" b="1" strike="noStrike" spc="-1">
                <a:solidFill>
                  <a:srgbClr val="212121"/>
                </a:solidFill>
                <a:latin typeface="Roboto Condensed"/>
              </a:rPr>
              <a:t>lower</a:t>
            </a:r>
            <a:r>
              <a:rPr lang="en-US" sz="2400" b="0" strike="noStrike" spc="-1">
                <a:solidFill>
                  <a:srgbClr val="212121"/>
                </a:solidFill>
                <a:latin typeface="Roboto Condensed"/>
              </a:rPr>
              <a:t>(), </a:t>
            </a:r>
            <a:r>
              <a:rPr lang="en-US" sz="2400" b="1" strike="noStrike" spc="-1">
                <a:solidFill>
                  <a:srgbClr val="212121"/>
                </a:solidFill>
                <a:latin typeface="Roboto Condensed"/>
              </a:rPr>
              <a:t>upper</a:t>
            </a:r>
            <a:r>
              <a:rPr lang="en-US" sz="2400" b="0" strike="noStrike" spc="-1">
                <a:solidFill>
                  <a:srgbClr val="212121"/>
                </a:solidFill>
                <a:latin typeface="Roboto Condensed"/>
              </a:rPr>
              <a:t>() will returns capitalized, lower case and upper case string respectively.</a:t>
            </a:r>
            <a:endParaRPr lang="en-US" sz="2400" b="0" strike="noStrike" spc="-1">
              <a:solidFill>
                <a:srgbClr val="212121"/>
              </a:solidFill>
              <a:latin typeface="Roboto Condensed"/>
            </a:endParaRPr>
          </a:p>
          <a:p>
            <a:endParaRPr lang="en-US" sz="2400" b="0" strike="noStrike" spc="-1">
              <a:solidFill>
                <a:srgbClr val="212121"/>
              </a:solidFill>
              <a:latin typeface="Roboto Condensed"/>
            </a:endParaRPr>
          </a:p>
        </p:txBody>
      </p:sp>
      <p:sp>
        <p:nvSpPr>
          <p:cNvPr id="175" name="CustomShape 3"/>
          <p:cNvSpPr/>
          <p:nvPr/>
        </p:nvSpPr>
        <p:spPr>
          <a:xfrm>
            <a:off x="1022760" y="1599120"/>
            <a:ext cx="847188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a:t>
            </a:r>
            <a:endParaRPr lang="en-IN" sz="1600" b="0" strike="noStrike" spc="-1">
              <a:latin typeface="Arial"/>
            </a:endParaRPr>
          </a:p>
          <a:p>
            <a:pPr>
              <a:lnSpc>
                <a:spcPct val="100000"/>
              </a:lnSpc>
            </a:pPr>
            <a:r>
              <a:rPr lang="en-IN" sz="1600" b="0" strike="noStrike" spc="-1">
                <a:solidFill>
                  <a:srgbClr val="000000"/>
                </a:solidFill>
                <a:latin typeface="Consolas"/>
              </a:rPr>
              <a:t>ca = x.count(</a:t>
            </a:r>
            <a:r>
              <a:rPr lang="en-IN" sz="1600" b="0" strike="noStrike" spc="-1">
                <a:solidFill>
                  <a:srgbClr val="A31515"/>
                </a:solidFill>
                <a:latin typeface="Consolas"/>
              </a:rPr>
              <a:t>'a'</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print(ca)</a:t>
            </a:r>
            <a:endParaRPr lang="en-IN" sz="1600" b="0" strike="noStrike" spc="-1">
              <a:latin typeface="Arial"/>
            </a:endParaRPr>
          </a:p>
        </p:txBody>
      </p:sp>
      <p:sp>
        <p:nvSpPr>
          <p:cNvPr id="176" name="CustomShape 4"/>
          <p:cNvSpPr/>
          <p:nvPr/>
        </p:nvSpPr>
        <p:spPr>
          <a:xfrm>
            <a:off x="522720" y="159912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177" name="CustomShape 5"/>
          <p:cNvSpPr/>
          <p:nvPr/>
        </p:nvSpPr>
        <p:spPr>
          <a:xfrm>
            <a:off x="522720" y="126972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countdemo.py</a:t>
            </a:r>
            <a:endParaRPr lang="en-IN" sz="1600" b="0" strike="noStrike" spc="-1">
              <a:latin typeface="Arial"/>
            </a:endParaRPr>
          </a:p>
        </p:txBody>
      </p:sp>
      <p:sp>
        <p:nvSpPr>
          <p:cNvPr id="178" name="CustomShape 6"/>
          <p:cNvSpPr/>
          <p:nvPr/>
        </p:nvSpPr>
        <p:spPr>
          <a:xfrm>
            <a:off x="3728520" y="1679760"/>
            <a:ext cx="4495320" cy="626040"/>
          </a:xfrm>
          <a:prstGeom prst="borderCallout1">
            <a:avLst>
              <a:gd name="adj1" fmla="val 53885"/>
              <a:gd name="adj2" fmla="val -612"/>
              <a:gd name="adj3" fmla="val 98649"/>
              <a:gd name="adj4" fmla="val -3343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3 (occurrence of ‘a’ in “Gandhinagar”)</a:t>
            </a:r>
            <a:endParaRPr lang="en-IN" sz="1800" b="0" strike="noStrike" spc="-1">
              <a:latin typeface="Arial"/>
            </a:endParaRPr>
          </a:p>
        </p:txBody>
      </p:sp>
      <p:sp>
        <p:nvSpPr>
          <p:cNvPr id="179" name="CustomShape 7"/>
          <p:cNvSpPr/>
          <p:nvPr/>
        </p:nvSpPr>
        <p:spPr>
          <a:xfrm>
            <a:off x="1041480" y="3826800"/>
            <a:ext cx="8471880" cy="17938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 Institute, Motibhoyan"</a:t>
            </a:r>
            <a:endParaRPr lang="en-IN" sz="1600" b="0" strike="noStrike" spc="-1">
              <a:latin typeface="Arial"/>
            </a:endParaRPr>
          </a:p>
          <a:p>
            <a:pPr>
              <a:lnSpc>
                <a:spcPct val="100000"/>
              </a:lnSpc>
            </a:pPr>
            <a:r>
              <a:rPr lang="en-IN" sz="1600" b="0" strike="noStrike" spc="-1">
                <a:solidFill>
                  <a:srgbClr val="000000"/>
                </a:solidFill>
                <a:latin typeface="Consolas"/>
              </a:rPr>
              <a:t>c = x.title()</a:t>
            </a:r>
            <a:endParaRPr lang="en-IN" sz="1600" b="0" strike="noStrike" spc="-1">
              <a:latin typeface="Arial"/>
            </a:endParaRPr>
          </a:p>
          <a:p>
            <a:pPr>
              <a:lnSpc>
                <a:spcPct val="100000"/>
              </a:lnSpc>
            </a:pPr>
            <a:r>
              <a:rPr lang="en-IN" sz="1600" b="0" strike="noStrike" spc="-1">
                <a:solidFill>
                  <a:srgbClr val="000000"/>
                </a:solidFill>
                <a:latin typeface="Consolas"/>
              </a:rPr>
              <a:t>l = x.lower()</a:t>
            </a:r>
            <a:endParaRPr lang="en-IN" sz="1600" b="0" strike="noStrike" spc="-1">
              <a:latin typeface="Arial"/>
            </a:endParaRPr>
          </a:p>
          <a:p>
            <a:pPr>
              <a:lnSpc>
                <a:spcPct val="100000"/>
              </a:lnSpc>
            </a:pPr>
            <a:r>
              <a:rPr lang="en-IN" sz="1600" b="0" strike="noStrike" spc="-1">
                <a:solidFill>
                  <a:srgbClr val="000000"/>
                </a:solidFill>
                <a:latin typeface="Consolas"/>
              </a:rPr>
              <a:t>u = x.upper()</a:t>
            </a:r>
            <a:endParaRPr lang="en-IN" sz="1600" b="0" strike="noStrike" spc="-1">
              <a:latin typeface="Arial"/>
            </a:endParaRPr>
          </a:p>
          <a:p>
            <a:pPr>
              <a:lnSpc>
                <a:spcPct val="100000"/>
              </a:lnSpc>
            </a:pPr>
            <a:r>
              <a:rPr lang="en-IN" sz="1600" b="0" strike="noStrike" spc="-1">
                <a:solidFill>
                  <a:srgbClr val="000000"/>
                </a:solidFill>
                <a:latin typeface="Consolas"/>
              </a:rPr>
              <a:t>print(c)</a:t>
            </a:r>
            <a:endParaRPr lang="en-IN" sz="1600" b="0" strike="noStrike" spc="-1">
              <a:latin typeface="Arial"/>
            </a:endParaRPr>
          </a:p>
          <a:p>
            <a:pPr>
              <a:lnSpc>
                <a:spcPct val="100000"/>
              </a:lnSpc>
            </a:pPr>
            <a:r>
              <a:rPr lang="en-IN" sz="1600" b="0" strike="noStrike" spc="-1">
                <a:solidFill>
                  <a:srgbClr val="000000"/>
                </a:solidFill>
                <a:latin typeface="Consolas"/>
              </a:rPr>
              <a:t>print(l)</a:t>
            </a:r>
            <a:endParaRPr lang="en-IN" sz="1600" b="0" strike="noStrike" spc="-1">
              <a:latin typeface="Arial"/>
            </a:endParaRPr>
          </a:p>
          <a:p>
            <a:pPr>
              <a:lnSpc>
                <a:spcPct val="100000"/>
              </a:lnSpc>
            </a:pPr>
            <a:r>
              <a:rPr lang="en-IN" sz="1600" b="0" strike="noStrike" spc="-1">
                <a:solidFill>
                  <a:srgbClr val="000000"/>
                </a:solidFill>
                <a:latin typeface="Consolas"/>
              </a:rPr>
              <a:t>print(u)</a:t>
            </a:r>
            <a:endParaRPr lang="en-IN" sz="1600" b="0" strike="noStrike" spc="-1">
              <a:latin typeface="Arial"/>
            </a:endParaRPr>
          </a:p>
        </p:txBody>
      </p:sp>
      <p:sp>
        <p:nvSpPr>
          <p:cNvPr id="180" name="CustomShape 8"/>
          <p:cNvSpPr/>
          <p:nvPr/>
        </p:nvSpPr>
        <p:spPr>
          <a:xfrm>
            <a:off x="541440" y="3826800"/>
            <a:ext cx="499680" cy="179388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a:p>
            <a:pPr algn="r">
              <a:lnSpc>
                <a:spcPct val="100000"/>
              </a:lnSpc>
            </a:pPr>
            <a:r>
              <a:rPr lang="en-IN" sz="1600" b="1" strike="noStrike" spc="-1">
                <a:solidFill>
                  <a:srgbClr val="585858"/>
                </a:solidFill>
                <a:latin typeface="Consolas"/>
              </a:rPr>
              <a:t>7</a:t>
            </a:r>
            <a:endParaRPr lang="en-IN" sz="1600" b="0" strike="noStrike" spc="-1">
              <a:latin typeface="Arial"/>
            </a:endParaRPr>
          </a:p>
        </p:txBody>
      </p:sp>
      <p:sp>
        <p:nvSpPr>
          <p:cNvPr id="181" name="CustomShape 9"/>
          <p:cNvSpPr/>
          <p:nvPr/>
        </p:nvSpPr>
        <p:spPr>
          <a:xfrm>
            <a:off x="541440" y="349740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changecase.py</a:t>
            </a:r>
            <a:endParaRPr lang="en-IN" sz="1600" b="0" strike="noStrike" spc="-1">
              <a:latin typeface="Arial"/>
            </a:endParaRPr>
          </a:p>
        </p:txBody>
      </p:sp>
      <p:sp>
        <p:nvSpPr>
          <p:cNvPr id="182" name="CustomShape 10"/>
          <p:cNvSpPr/>
          <p:nvPr/>
        </p:nvSpPr>
        <p:spPr>
          <a:xfrm>
            <a:off x="4723200" y="3917880"/>
            <a:ext cx="4771440" cy="510120"/>
          </a:xfrm>
          <a:prstGeom prst="borderCallout1">
            <a:avLst>
              <a:gd name="adj1" fmla="val 53885"/>
              <a:gd name="adj2" fmla="val -612"/>
              <a:gd name="adj3" fmla="val 204649"/>
              <a:gd name="adj4" fmla="val -59031"/>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Gandhinagar Institute, Motibhoyan</a:t>
            </a:r>
            <a:endParaRPr lang="en-IN" sz="1800" b="0" strike="noStrike" spc="-1">
              <a:latin typeface="Arial"/>
            </a:endParaRPr>
          </a:p>
        </p:txBody>
      </p:sp>
      <p:sp>
        <p:nvSpPr>
          <p:cNvPr id="183" name="CustomShape 11"/>
          <p:cNvSpPr/>
          <p:nvPr/>
        </p:nvSpPr>
        <p:spPr>
          <a:xfrm>
            <a:off x="4721400" y="4501800"/>
            <a:ext cx="4754160" cy="510120"/>
          </a:xfrm>
          <a:prstGeom prst="borderCallout1">
            <a:avLst>
              <a:gd name="adj1" fmla="val 53885"/>
              <a:gd name="adj2" fmla="val -612"/>
              <a:gd name="adj3" fmla="val 140236"/>
              <a:gd name="adj4" fmla="val -59031"/>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gandhinagar institute, motibhoyan</a:t>
            </a:r>
            <a:endParaRPr lang="en-IN" sz="1800" b="0" strike="noStrike" spc="-1">
              <a:latin typeface="Arial"/>
            </a:endParaRPr>
          </a:p>
        </p:txBody>
      </p:sp>
      <p:sp>
        <p:nvSpPr>
          <p:cNvPr id="184" name="CustomShape 12"/>
          <p:cNvSpPr/>
          <p:nvPr/>
        </p:nvSpPr>
        <p:spPr>
          <a:xfrm>
            <a:off x="4740480" y="5085720"/>
            <a:ext cx="4754160" cy="510120"/>
          </a:xfrm>
          <a:prstGeom prst="borderCallout1">
            <a:avLst>
              <a:gd name="adj1" fmla="val 53885"/>
              <a:gd name="adj2" fmla="val -612"/>
              <a:gd name="adj3" fmla="val 71797"/>
              <a:gd name="adj4" fmla="val -5948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GANDHINAGAR INSTITUTE, MOTIBHOYAN</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5">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178"/>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17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79">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79">
                                            <p:txEl>
                                              <p:pRg st="1" end="1"/>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79">
                                            <p:txEl>
                                              <p:pRg st="2" end="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79">
                                            <p:txEl>
                                              <p:pRg st="3" end="3"/>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79">
                                            <p:txEl>
                                              <p:pRg st="4" end="4"/>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79">
                                            <p:txEl>
                                              <p:pRg st="5" end="5"/>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79">
                                            <p:txEl>
                                              <p:pRg st="6" end="6"/>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8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nodeType="clickEffect">
                                  <p:stCondLst>
                                    <p:cond delay="0"/>
                                  </p:stCondLst>
                                  <p:childTnLst>
                                    <p:set>
                                      <p:cBhvr>
                                        <p:cTn id="84" dur="1" fill="hold">
                                          <p:stCondLst>
                                            <p:cond delay="0"/>
                                          </p:stCondLst>
                                        </p:cTn>
                                        <p:tgtEl>
                                          <p:spTgt spid="182"/>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8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nodeType="clickEffect">
                                  <p:stCondLst>
                                    <p:cond delay="0"/>
                                  </p:stCondLst>
                                  <p:childTnLst>
                                    <p:set>
                                      <p:cBhvr>
                                        <p:cTn id="92" dur="1" fill="hold">
                                          <p:stCondLst>
                                            <p:cond delay="0"/>
                                          </p:stCondLst>
                                        </p:cTn>
                                        <p:tgtEl>
                                          <p:spTgt spid="183"/>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84"/>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nodeType="clickEffect">
                                  <p:stCondLst>
                                    <p:cond delay="0"/>
                                  </p:stCondLst>
                                  <p:childTnLst>
                                    <p:set>
                                      <p:cBhvr>
                                        <p:cTn id="100" dur="1" fill="hold">
                                          <p:stCondLst>
                                            <p:cond delay="0"/>
                                          </p:stCondLst>
                                        </p:cTn>
                                        <p:tgtEl>
                                          <p:spTgt spid="1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methods (cont.)</a:t>
            </a:r>
            <a:endParaRPr lang="en-US" sz="3400" b="0" strike="noStrike" spc="-1">
              <a:solidFill>
                <a:srgbClr val="212121"/>
              </a:solidFill>
              <a:latin typeface="Roboto Condensed"/>
            </a:endParaRPr>
          </a:p>
        </p:txBody>
      </p:sp>
      <p:sp>
        <p:nvSpPr>
          <p:cNvPr id="186" name="TextShape 2"/>
          <p:cNvSpPr txBox="1"/>
          <p:nvPr/>
        </p:nvSpPr>
        <p:spPr>
          <a:xfrm>
            <a:off x="131040" y="863280"/>
            <a:ext cx="11895480" cy="5590080"/>
          </a:xfrm>
          <a:prstGeom prst="rect">
            <a:avLst/>
          </a:prstGeom>
          <a:noFill/>
          <a:ln>
            <a:noFill/>
          </a:ln>
        </p:spPr>
        <p:txBody>
          <a:bodyPr/>
          <a:p>
            <a:pPr marL="265430" lvl="1"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istitle</a:t>
            </a:r>
            <a:r>
              <a:rPr lang="en-US" sz="2400" b="0" strike="noStrike" spc="-1">
                <a:solidFill>
                  <a:srgbClr val="212121"/>
                </a:solidFill>
                <a:latin typeface="Roboto Condensed"/>
              </a:rPr>
              <a:t>(), </a:t>
            </a:r>
            <a:r>
              <a:rPr lang="en-US" sz="2400" b="1" strike="noStrike" spc="-1">
                <a:solidFill>
                  <a:srgbClr val="212121"/>
                </a:solidFill>
                <a:latin typeface="Roboto Condensed"/>
              </a:rPr>
              <a:t>islower</a:t>
            </a:r>
            <a:r>
              <a:rPr lang="en-US" sz="2400" b="0" strike="noStrike" spc="-1">
                <a:solidFill>
                  <a:srgbClr val="212121"/>
                </a:solidFill>
                <a:latin typeface="Roboto Condensed"/>
              </a:rPr>
              <a:t>(), </a:t>
            </a:r>
            <a:r>
              <a:rPr lang="en-US" sz="2400" b="1" strike="noStrike" spc="-1">
                <a:solidFill>
                  <a:srgbClr val="212121"/>
                </a:solidFill>
                <a:latin typeface="Roboto Condensed"/>
              </a:rPr>
              <a:t>isupper</a:t>
            </a:r>
            <a:r>
              <a:rPr lang="en-US" sz="2400" b="0" strike="noStrike" spc="-1">
                <a:solidFill>
                  <a:srgbClr val="212121"/>
                </a:solidFill>
                <a:latin typeface="Roboto Condensed"/>
              </a:rPr>
              <a:t>() will returns True if the given string is capitalized, lower case and upper case respectively.</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endParaRPr lang="en-US" sz="2400" b="0" strike="noStrike" spc="-1">
              <a:solidFill>
                <a:srgbClr val="212121"/>
              </a:solidFill>
              <a:latin typeface="Roboto Condensed"/>
            </a:endParaRPr>
          </a:p>
          <a:p>
            <a:endParaRPr lang="en-US" sz="2400" b="0" strike="noStrike" spc="-1">
              <a:solidFill>
                <a:srgbClr val="212121"/>
              </a:solidFill>
              <a:latin typeface="Roboto Condensed"/>
            </a:endParaRPr>
          </a:p>
          <a:p>
            <a:pPr marL="265430" lvl="1"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strip</a:t>
            </a:r>
            <a:r>
              <a:rPr lang="en-US" sz="2400" b="0" strike="noStrike" spc="-1">
                <a:solidFill>
                  <a:srgbClr val="212121"/>
                </a:solidFill>
                <a:latin typeface="Roboto Condensed"/>
              </a:rPr>
              <a:t>() method will remove whitespaces from both side of the string and returns the string.</a:t>
            </a:r>
            <a:endParaRPr lang="en-US" sz="2400" b="0" strike="noStrike" spc="-1">
              <a:solidFill>
                <a:srgbClr val="212121"/>
              </a:solidFill>
              <a:latin typeface="Roboto Condensed"/>
            </a:endParaRPr>
          </a:p>
          <a:p>
            <a:endParaRPr lang="en-US" sz="2400" b="0" strike="noStrike" spc="-1">
              <a:solidFill>
                <a:srgbClr val="212121"/>
              </a:solidFill>
              <a:latin typeface="Roboto Condensed"/>
            </a:endParaRPr>
          </a:p>
          <a:p>
            <a:endParaRPr lang="en-US" sz="2400" b="0" strike="noStrike" spc="-1">
              <a:solidFill>
                <a:srgbClr val="212121"/>
              </a:solidFill>
              <a:latin typeface="Roboto Condensed"/>
            </a:endParaRPr>
          </a:p>
          <a:p>
            <a:endParaRPr lang="en-US" sz="2400" b="0" strike="noStrike" spc="-1">
              <a:solidFill>
                <a:srgbClr val="212121"/>
              </a:solidFill>
              <a:latin typeface="Roboto Condensed"/>
            </a:endParaRPr>
          </a:p>
          <a:p>
            <a:pPr marL="265430" lvl="1"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rstrip</a:t>
            </a:r>
            <a:r>
              <a:rPr lang="en-US" sz="2400" b="0" strike="noStrike" spc="-1">
                <a:solidFill>
                  <a:srgbClr val="212121"/>
                </a:solidFill>
                <a:latin typeface="Roboto Condensed"/>
              </a:rPr>
              <a:t>() and </a:t>
            </a:r>
            <a:r>
              <a:rPr lang="en-US" sz="2400" b="1" strike="noStrike" spc="-1">
                <a:solidFill>
                  <a:srgbClr val="212121"/>
                </a:solidFill>
                <a:latin typeface="Roboto Condensed"/>
              </a:rPr>
              <a:t>lstrip</a:t>
            </a:r>
            <a:r>
              <a:rPr lang="en-US" sz="2400" b="0" strike="noStrike" spc="-1">
                <a:solidFill>
                  <a:srgbClr val="212121"/>
                </a:solidFill>
                <a:latin typeface="Roboto Condensed"/>
              </a:rPr>
              <a:t>() will remove whitespaces from right and left side respectively.</a:t>
            </a:r>
            <a:endParaRPr lang="en-US" sz="2400" b="0" strike="noStrike" spc="-1">
              <a:solidFill>
                <a:srgbClr val="212121"/>
              </a:solidFill>
              <a:latin typeface="Roboto Condensed"/>
            </a:endParaRPr>
          </a:p>
        </p:txBody>
      </p:sp>
      <p:sp>
        <p:nvSpPr>
          <p:cNvPr id="187" name="CustomShape 3"/>
          <p:cNvSpPr/>
          <p:nvPr/>
        </p:nvSpPr>
        <p:spPr>
          <a:xfrm>
            <a:off x="1005840" y="4771800"/>
            <a:ext cx="847188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     Gandhinagar  '</a:t>
            </a:r>
            <a:endParaRPr lang="en-IN" sz="1600" b="0" strike="noStrike" spc="-1">
              <a:latin typeface="Arial"/>
            </a:endParaRPr>
          </a:p>
          <a:p>
            <a:pPr>
              <a:lnSpc>
                <a:spcPct val="100000"/>
              </a:lnSpc>
            </a:pPr>
            <a:r>
              <a:rPr lang="en-IN" sz="1600" b="0" strike="noStrike" spc="-1">
                <a:solidFill>
                  <a:srgbClr val="000000"/>
                </a:solidFill>
                <a:latin typeface="Consolas"/>
              </a:rPr>
              <a:t>f = x.strip()</a:t>
            </a:r>
            <a:endParaRPr lang="en-IN" sz="1600" b="0" strike="noStrike" spc="-1">
              <a:latin typeface="Arial"/>
            </a:endParaRPr>
          </a:p>
          <a:p>
            <a:pPr>
              <a:lnSpc>
                <a:spcPct val="100000"/>
              </a:lnSpc>
            </a:pPr>
            <a:r>
              <a:rPr lang="en-IN" sz="1600" b="0" strike="noStrike" spc="-1">
                <a:solidFill>
                  <a:srgbClr val="000000"/>
                </a:solidFill>
                <a:latin typeface="Consolas"/>
              </a:rPr>
              <a:t>print(f)</a:t>
            </a:r>
            <a:endParaRPr lang="en-IN" sz="1600" b="0" strike="noStrike" spc="-1">
              <a:latin typeface="Arial"/>
            </a:endParaRPr>
          </a:p>
        </p:txBody>
      </p:sp>
      <p:sp>
        <p:nvSpPr>
          <p:cNvPr id="188" name="CustomShape 4"/>
          <p:cNvSpPr/>
          <p:nvPr/>
        </p:nvSpPr>
        <p:spPr>
          <a:xfrm>
            <a:off x="505800" y="477180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189" name="CustomShape 5"/>
          <p:cNvSpPr/>
          <p:nvPr/>
        </p:nvSpPr>
        <p:spPr>
          <a:xfrm>
            <a:off x="505800" y="444276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stripdemo.py</a:t>
            </a:r>
            <a:endParaRPr lang="en-IN" sz="1600" b="0" strike="noStrike" spc="-1">
              <a:latin typeface="Arial"/>
            </a:endParaRPr>
          </a:p>
        </p:txBody>
      </p:sp>
      <p:sp>
        <p:nvSpPr>
          <p:cNvPr id="190" name="CustomShape 6"/>
          <p:cNvSpPr/>
          <p:nvPr/>
        </p:nvSpPr>
        <p:spPr>
          <a:xfrm>
            <a:off x="3711600" y="4852440"/>
            <a:ext cx="4495320" cy="626040"/>
          </a:xfrm>
          <a:prstGeom prst="borderCallout1">
            <a:avLst>
              <a:gd name="adj1" fmla="val 53885"/>
              <a:gd name="adj2" fmla="val -612"/>
              <a:gd name="adj3" fmla="val 98649"/>
              <a:gd name="adj4" fmla="val -3343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Gandhinagar</a:t>
            </a:r>
            <a:r>
              <a:rPr lang="en-IN" sz="1800" b="0" strike="noStrike" spc="-1">
                <a:solidFill>
                  <a:srgbClr val="212121"/>
                </a:solidFill>
                <a:latin typeface="Roboto Condensed"/>
              </a:rPr>
              <a:t> (without space)</a:t>
            </a:r>
            <a:endParaRPr lang="en-IN" sz="1800" b="0" strike="noStrike" spc="-1">
              <a:latin typeface="Arial"/>
            </a:endParaRPr>
          </a:p>
        </p:txBody>
      </p:sp>
      <p:sp>
        <p:nvSpPr>
          <p:cNvPr id="191" name="CustomShape 7"/>
          <p:cNvSpPr/>
          <p:nvPr/>
        </p:nvSpPr>
        <p:spPr>
          <a:xfrm>
            <a:off x="1041480" y="1964160"/>
            <a:ext cx="8471880" cy="17938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 institute, motibhoyan'</a:t>
            </a:r>
            <a:endParaRPr lang="en-IN" sz="1600" b="0" strike="noStrike" spc="-1">
              <a:latin typeface="Arial"/>
            </a:endParaRPr>
          </a:p>
          <a:p>
            <a:pPr>
              <a:lnSpc>
                <a:spcPct val="100000"/>
              </a:lnSpc>
            </a:pPr>
            <a:r>
              <a:rPr lang="en-IN" sz="1600" b="0" strike="noStrike" spc="-1">
                <a:solidFill>
                  <a:srgbClr val="000000"/>
                </a:solidFill>
                <a:latin typeface="Consolas"/>
              </a:rPr>
              <a:t>c = x.istitle()</a:t>
            </a:r>
            <a:endParaRPr lang="en-IN" sz="1600" b="0" strike="noStrike" spc="-1">
              <a:latin typeface="Arial"/>
            </a:endParaRPr>
          </a:p>
          <a:p>
            <a:pPr>
              <a:lnSpc>
                <a:spcPct val="100000"/>
              </a:lnSpc>
            </a:pPr>
            <a:r>
              <a:rPr lang="en-IN" sz="1600" b="0" strike="noStrike" spc="-1">
                <a:solidFill>
                  <a:srgbClr val="000000"/>
                </a:solidFill>
                <a:latin typeface="Consolas"/>
              </a:rPr>
              <a:t>l = x.islower()</a:t>
            </a:r>
            <a:endParaRPr lang="en-IN" sz="1600" b="0" strike="noStrike" spc="-1">
              <a:latin typeface="Arial"/>
            </a:endParaRPr>
          </a:p>
          <a:p>
            <a:pPr>
              <a:lnSpc>
                <a:spcPct val="100000"/>
              </a:lnSpc>
            </a:pPr>
            <a:r>
              <a:rPr lang="en-IN" sz="1600" b="0" strike="noStrike" spc="-1">
                <a:solidFill>
                  <a:srgbClr val="000000"/>
                </a:solidFill>
                <a:latin typeface="Consolas"/>
              </a:rPr>
              <a:t>u = x.isupper()</a:t>
            </a:r>
            <a:endParaRPr lang="en-IN" sz="1600" b="0" strike="noStrike" spc="-1">
              <a:latin typeface="Arial"/>
            </a:endParaRPr>
          </a:p>
          <a:p>
            <a:pPr>
              <a:lnSpc>
                <a:spcPct val="100000"/>
              </a:lnSpc>
            </a:pPr>
            <a:r>
              <a:rPr lang="en-IN" sz="1600" b="0" strike="noStrike" spc="-1">
                <a:solidFill>
                  <a:srgbClr val="000000"/>
                </a:solidFill>
                <a:latin typeface="Consolas"/>
              </a:rPr>
              <a:t>print(c)</a:t>
            </a:r>
            <a:endParaRPr lang="en-IN" sz="1600" b="0" strike="noStrike" spc="-1">
              <a:latin typeface="Arial"/>
            </a:endParaRPr>
          </a:p>
          <a:p>
            <a:pPr>
              <a:lnSpc>
                <a:spcPct val="100000"/>
              </a:lnSpc>
            </a:pPr>
            <a:r>
              <a:rPr lang="en-IN" sz="1600" b="0" strike="noStrike" spc="-1">
                <a:solidFill>
                  <a:srgbClr val="000000"/>
                </a:solidFill>
                <a:latin typeface="Consolas"/>
              </a:rPr>
              <a:t>print(l)</a:t>
            </a:r>
            <a:endParaRPr lang="en-IN" sz="1600" b="0" strike="noStrike" spc="-1">
              <a:latin typeface="Arial"/>
            </a:endParaRPr>
          </a:p>
          <a:p>
            <a:pPr>
              <a:lnSpc>
                <a:spcPct val="100000"/>
              </a:lnSpc>
            </a:pPr>
            <a:r>
              <a:rPr lang="en-IN" sz="1600" b="0" strike="noStrike" spc="-1">
                <a:solidFill>
                  <a:srgbClr val="000000"/>
                </a:solidFill>
                <a:latin typeface="Consolas"/>
              </a:rPr>
              <a:t>print(u)</a:t>
            </a:r>
            <a:endParaRPr lang="en-IN" sz="1600" b="0" strike="noStrike" spc="-1">
              <a:latin typeface="Arial"/>
            </a:endParaRPr>
          </a:p>
        </p:txBody>
      </p:sp>
      <p:sp>
        <p:nvSpPr>
          <p:cNvPr id="192" name="CustomShape 8"/>
          <p:cNvSpPr/>
          <p:nvPr/>
        </p:nvSpPr>
        <p:spPr>
          <a:xfrm>
            <a:off x="541440" y="1964160"/>
            <a:ext cx="499680" cy="179388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a:p>
            <a:pPr algn="r">
              <a:lnSpc>
                <a:spcPct val="100000"/>
              </a:lnSpc>
            </a:pPr>
            <a:r>
              <a:rPr lang="en-IN" sz="1600" b="1" strike="noStrike" spc="-1">
                <a:solidFill>
                  <a:srgbClr val="585858"/>
                </a:solidFill>
                <a:latin typeface="Consolas"/>
              </a:rPr>
              <a:t>7</a:t>
            </a:r>
            <a:endParaRPr lang="en-IN" sz="1600" b="0" strike="noStrike" spc="-1">
              <a:latin typeface="Arial"/>
            </a:endParaRPr>
          </a:p>
        </p:txBody>
      </p:sp>
      <p:sp>
        <p:nvSpPr>
          <p:cNvPr id="193" name="CustomShape 9"/>
          <p:cNvSpPr/>
          <p:nvPr/>
        </p:nvSpPr>
        <p:spPr>
          <a:xfrm>
            <a:off x="541440" y="163476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checkcase.py</a:t>
            </a:r>
            <a:endParaRPr lang="en-IN" sz="1600" b="0" strike="noStrike" spc="-1">
              <a:latin typeface="Arial"/>
            </a:endParaRPr>
          </a:p>
        </p:txBody>
      </p:sp>
      <p:sp>
        <p:nvSpPr>
          <p:cNvPr id="194" name="CustomShape 10"/>
          <p:cNvSpPr/>
          <p:nvPr/>
        </p:nvSpPr>
        <p:spPr>
          <a:xfrm>
            <a:off x="4723200" y="2055240"/>
            <a:ext cx="4495320" cy="510120"/>
          </a:xfrm>
          <a:prstGeom prst="borderCallout1">
            <a:avLst>
              <a:gd name="adj1" fmla="val 53885"/>
              <a:gd name="adj2" fmla="val -612"/>
              <a:gd name="adj3" fmla="val 204649"/>
              <a:gd name="adj4" fmla="val -59031"/>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False</a:t>
            </a:r>
            <a:endParaRPr lang="en-IN" sz="1800" b="0" strike="noStrike" spc="-1">
              <a:latin typeface="Arial"/>
            </a:endParaRPr>
          </a:p>
        </p:txBody>
      </p:sp>
      <p:sp>
        <p:nvSpPr>
          <p:cNvPr id="195" name="CustomShape 11"/>
          <p:cNvSpPr/>
          <p:nvPr/>
        </p:nvSpPr>
        <p:spPr>
          <a:xfrm>
            <a:off x="4721400" y="2639160"/>
            <a:ext cx="4495320" cy="510120"/>
          </a:xfrm>
          <a:prstGeom prst="borderCallout1">
            <a:avLst>
              <a:gd name="adj1" fmla="val 53885"/>
              <a:gd name="adj2" fmla="val -612"/>
              <a:gd name="adj3" fmla="val 140236"/>
              <a:gd name="adj4" fmla="val -59031"/>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True</a:t>
            </a:r>
            <a:endParaRPr lang="en-IN" sz="1800" b="0" strike="noStrike" spc="-1">
              <a:latin typeface="Arial"/>
            </a:endParaRPr>
          </a:p>
        </p:txBody>
      </p:sp>
      <p:sp>
        <p:nvSpPr>
          <p:cNvPr id="196" name="CustomShape 12"/>
          <p:cNvSpPr/>
          <p:nvPr/>
        </p:nvSpPr>
        <p:spPr>
          <a:xfrm>
            <a:off x="4740480" y="3223080"/>
            <a:ext cx="4495320" cy="510120"/>
          </a:xfrm>
          <a:prstGeom prst="borderCallout1">
            <a:avLst>
              <a:gd name="adj1" fmla="val 53885"/>
              <a:gd name="adj2" fmla="val -612"/>
              <a:gd name="adj3" fmla="val 71797"/>
              <a:gd name="adj4" fmla="val -5948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False</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1">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91">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1">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1">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91">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9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19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9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195"/>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9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196"/>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86">
                                            <p:txEl>
                                              <p:pRg st="6" end="6"/>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18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8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8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87">
                                            <p:txEl>
                                              <p:pRg st="0" end="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87">
                                            <p:txEl>
                                              <p:pRg st="1" end="1"/>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87">
                                            <p:txEl>
                                              <p:pRg st="2" end="2"/>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9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0"/>
                                          </p:stCondLst>
                                        </p:cTn>
                                        <p:tgtEl>
                                          <p:spTgt spid="190"/>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8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methods (cont.)</a:t>
            </a:r>
            <a:endParaRPr lang="en-US" sz="3400" b="0" strike="noStrike" spc="-1">
              <a:solidFill>
                <a:srgbClr val="212121"/>
              </a:solidFill>
              <a:latin typeface="Roboto Condensed"/>
            </a:endParaRPr>
          </a:p>
        </p:txBody>
      </p:sp>
      <p:sp>
        <p:nvSpPr>
          <p:cNvPr id="198"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find</a:t>
            </a:r>
            <a:r>
              <a:rPr lang="en-US" sz="2400" b="0" strike="noStrike" spc="-1">
                <a:solidFill>
                  <a:srgbClr val="212121"/>
                </a:solidFill>
                <a:latin typeface="Roboto Condensed"/>
              </a:rPr>
              <a:t>() method will search the string and returns the index at which they find the specified value</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rfind</a:t>
            </a:r>
            <a:r>
              <a:rPr lang="en-US" sz="2400" b="0" strike="noStrike" spc="-1">
                <a:solidFill>
                  <a:srgbClr val="212121"/>
                </a:solidFill>
                <a:latin typeface="Roboto Condensed"/>
              </a:rPr>
              <a:t>() will search the string and returns the last index at which they find the specified value</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lvl="1"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Note</a:t>
            </a:r>
            <a:r>
              <a:rPr lang="en-US" sz="2400" b="0" strike="noStrike" spc="-1">
                <a:solidFill>
                  <a:srgbClr val="212121"/>
                </a:solidFill>
                <a:latin typeface="Roboto Condensed"/>
              </a:rPr>
              <a:t> : </a:t>
            </a:r>
            <a:r>
              <a:rPr lang="en-US" sz="2400" b="1" strike="noStrike" spc="-1">
                <a:solidFill>
                  <a:srgbClr val="212121"/>
                </a:solidFill>
                <a:latin typeface="Roboto Condensed"/>
              </a:rPr>
              <a:t>find</a:t>
            </a:r>
            <a:r>
              <a:rPr lang="en-US" sz="2400" b="0" strike="noStrike" spc="-1">
                <a:solidFill>
                  <a:srgbClr val="212121"/>
                </a:solidFill>
                <a:latin typeface="Roboto Condensed"/>
              </a:rPr>
              <a:t>() and </a:t>
            </a:r>
            <a:r>
              <a:rPr lang="en-US" sz="2400" b="1" strike="noStrike" spc="-1">
                <a:solidFill>
                  <a:srgbClr val="212121"/>
                </a:solidFill>
                <a:latin typeface="Roboto Condensed"/>
              </a:rPr>
              <a:t>rfind</a:t>
            </a:r>
            <a:r>
              <a:rPr lang="en-US" sz="2400" b="0" strike="noStrike" spc="-1">
                <a:solidFill>
                  <a:srgbClr val="212121"/>
                </a:solidFill>
                <a:latin typeface="Roboto Condensed"/>
              </a:rPr>
              <a:t>() will </a:t>
            </a:r>
            <a:r>
              <a:rPr lang="en-US" sz="2400" b="1" strike="noStrike" spc="-1">
                <a:solidFill>
                  <a:srgbClr val="212121"/>
                </a:solidFill>
                <a:latin typeface="Roboto Condensed"/>
              </a:rPr>
              <a:t>return -1</a:t>
            </a:r>
            <a:r>
              <a:rPr lang="en-US" sz="2400" b="0" strike="noStrike" spc="-1">
                <a:solidFill>
                  <a:srgbClr val="212121"/>
                </a:solidFill>
                <a:latin typeface="Roboto Condensed"/>
              </a:rPr>
              <a:t> if they are unable to find the given string.</a:t>
            </a:r>
            <a:endParaRPr lang="en-US" sz="2400" b="0" strike="noStrike" spc="-1">
              <a:solidFill>
                <a:srgbClr val="212121"/>
              </a:solidFill>
              <a:latin typeface="Roboto Condensed"/>
            </a:endParaRPr>
          </a:p>
          <a:p>
            <a:pPr marL="265430" lvl="1"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replace</a:t>
            </a:r>
            <a:r>
              <a:rPr lang="en-US" sz="2400" b="0" strike="noStrike" spc="-1">
                <a:solidFill>
                  <a:srgbClr val="212121"/>
                </a:solidFill>
                <a:latin typeface="Roboto Condensed"/>
              </a:rPr>
              <a:t>() will replace str1 with str2 from our string and return the updated string</a:t>
            </a:r>
            <a:endParaRPr lang="en-US" sz="2400" b="0" strike="noStrike" spc="-1">
              <a:solidFill>
                <a:srgbClr val="212121"/>
              </a:solidFill>
              <a:latin typeface="Roboto Condensed"/>
            </a:endParaRPr>
          </a:p>
        </p:txBody>
      </p:sp>
      <p:sp>
        <p:nvSpPr>
          <p:cNvPr id="199" name="CustomShape 3"/>
          <p:cNvSpPr/>
          <p:nvPr/>
        </p:nvSpPr>
        <p:spPr>
          <a:xfrm>
            <a:off x="1022760" y="1599120"/>
            <a:ext cx="847188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 Institute, Motibhoyan, india'</a:t>
            </a:r>
            <a:endParaRPr lang="en-IN" sz="1600" b="0" strike="noStrike" spc="-1">
              <a:latin typeface="Arial"/>
            </a:endParaRPr>
          </a:p>
          <a:p>
            <a:pPr>
              <a:lnSpc>
                <a:spcPct val="100000"/>
              </a:lnSpc>
            </a:pPr>
            <a:r>
              <a:rPr lang="en-IN" sz="1600" b="0" strike="noStrike" spc="-1">
                <a:solidFill>
                  <a:srgbClr val="000000"/>
                </a:solidFill>
                <a:latin typeface="Consolas"/>
              </a:rPr>
              <a:t>f = x.find(</a:t>
            </a:r>
            <a:r>
              <a:rPr lang="en-IN" sz="1600" b="0" strike="noStrike" spc="-1">
                <a:solidFill>
                  <a:srgbClr val="A31515"/>
                </a:solidFill>
                <a:latin typeface="Consolas"/>
              </a:rPr>
              <a:t>'in'</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print(f)</a:t>
            </a:r>
            <a:endParaRPr lang="en-IN" sz="1600" b="0" strike="noStrike" spc="-1">
              <a:latin typeface="Arial"/>
            </a:endParaRPr>
          </a:p>
        </p:txBody>
      </p:sp>
      <p:sp>
        <p:nvSpPr>
          <p:cNvPr id="200" name="CustomShape 4"/>
          <p:cNvSpPr/>
          <p:nvPr/>
        </p:nvSpPr>
        <p:spPr>
          <a:xfrm>
            <a:off x="522720" y="159912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201" name="CustomShape 5"/>
          <p:cNvSpPr/>
          <p:nvPr/>
        </p:nvSpPr>
        <p:spPr>
          <a:xfrm>
            <a:off x="522720" y="126972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finddemo.py</a:t>
            </a:r>
            <a:endParaRPr lang="en-IN" sz="1600" b="0" strike="noStrike" spc="-1">
              <a:latin typeface="Arial"/>
            </a:endParaRPr>
          </a:p>
        </p:txBody>
      </p:sp>
      <p:sp>
        <p:nvSpPr>
          <p:cNvPr id="202" name="CustomShape 6"/>
          <p:cNvSpPr/>
          <p:nvPr/>
        </p:nvSpPr>
        <p:spPr>
          <a:xfrm>
            <a:off x="5794200" y="1688040"/>
            <a:ext cx="4495320" cy="626040"/>
          </a:xfrm>
          <a:prstGeom prst="borderCallout1">
            <a:avLst>
              <a:gd name="adj1" fmla="val 53885"/>
              <a:gd name="adj2" fmla="val -612"/>
              <a:gd name="adj3" fmla="val 100001"/>
              <a:gd name="adj4" fmla="val -8296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5 (occurrence of ‘in’  in x)</a:t>
            </a:r>
            <a:endParaRPr lang="en-IN" sz="1800" b="0" strike="noStrike" spc="-1">
              <a:latin typeface="Arial"/>
            </a:endParaRPr>
          </a:p>
        </p:txBody>
      </p:sp>
      <p:sp>
        <p:nvSpPr>
          <p:cNvPr id="203" name="CustomShape 7"/>
          <p:cNvSpPr/>
          <p:nvPr/>
        </p:nvSpPr>
        <p:spPr>
          <a:xfrm>
            <a:off x="1022760" y="3427920"/>
            <a:ext cx="847188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 Institute, Motibhoyan, india'</a:t>
            </a:r>
            <a:endParaRPr lang="en-IN" sz="1600" b="0" strike="noStrike" spc="-1">
              <a:latin typeface="Arial"/>
            </a:endParaRPr>
          </a:p>
          <a:p>
            <a:pPr>
              <a:lnSpc>
                <a:spcPct val="100000"/>
              </a:lnSpc>
            </a:pPr>
            <a:r>
              <a:rPr lang="en-IN" sz="1600" b="0" strike="noStrike" spc="-1">
                <a:solidFill>
                  <a:srgbClr val="000000"/>
                </a:solidFill>
                <a:latin typeface="Consolas"/>
              </a:rPr>
              <a:t>r = x.rfind(</a:t>
            </a:r>
            <a:r>
              <a:rPr lang="en-IN" sz="1600" b="0" strike="noStrike" spc="-1">
                <a:solidFill>
                  <a:srgbClr val="A31515"/>
                </a:solidFill>
                <a:latin typeface="Consolas"/>
              </a:rPr>
              <a:t>'in'</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print(r)</a:t>
            </a:r>
            <a:endParaRPr lang="en-IN" sz="1600" b="0" strike="noStrike" spc="-1">
              <a:latin typeface="Arial"/>
            </a:endParaRPr>
          </a:p>
        </p:txBody>
      </p:sp>
      <p:sp>
        <p:nvSpPr>
          <p:cNvPr id="204" name="CustomShape 8"/>
          <p:cNvSpPr/>
          <p:nvPr/>
        </p:nvSpPr>
        <p:spPr>
          <a:xfrm>
            <a:off x="522720" y="342792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205" name="CustomShape 9"/>
          <p:cNvSpPr/>
          <p:nvPr/>
        </p:nvSpPr>
        <p:spPr>
          <a:xfrm>
            <a:off x="522720" y="309852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rfinddemo.py</a:t>
            </a:r>
            <a:endParaRPr lang="en-IN" sz="1600" b="0" strike="noStrike" spc="-1">
              <a:latin typeface="Arial"/>
            </a:endParaRPr>
          </a:p>
        </p:txBody>
      </p:sp>
      <p:sp>
        <p:nvSpPr>
          <p:cNvPr id="206" name="CustomShape 10"/>
          <p:cNvSpPr/>
          <p:nvPr/>
        </p:nvSpPr>
        <p:spPr>
          <a:xfrm>
            <a:off x="5794200" y="3516840"/>
            <a:ext cx="4495320" cy="626040"/>
          </a:xfrm>
          <a:prstGeom prst="borderCallout1">
            <a:avLst>
              <a:gd name="adj1" fmla="val 53885"/>
              <a:gd name="adj2" fmla="val -612"/>
              <a:gd name="adj3" fmla="val 100001"/>
              <a:gd name="adj4" fmla="val -8296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35 (last occurrence of ‘in’  in x)</a:t>
            </a:r>
            <a:endParaRPr lang="en-IN" sz="1800" b="0" strike="noStrike" spc="-1">
              <a:latin typeface="Arial"/>
            </a:endParaRPr>
          </a:p>
        </p:txBody>
      </p:sp>
      <p:sp>
        <p:nvSpPr>
          <p:cNvPr id="207" name="CustomShape 11"/>
          <p:cNvSpPr/>
          <p:nvPr/>
        </p:nvSpPr>
        <p:spPr>
          <a:xfrm>
            <a:off x="1022760" y="5697000"/>
            <a:ext cx="847188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 Institute, Motibhoyan, india'</a:t>
            </a:r>
            <a:endParaRPr lang="en-IN" sz="1600" b="0" strike="noStrike" spc="-1">
              <a:latin typeface="Arial"/>
            </a:endParaRPr>
          </a:p>
          <a:p>
            <a:pPr>
              <a:lnSpc>
                <a:spcPct val="100000"/>
              </a:lnSpc>
            </a:pPr>
            <a:r>
              <a:rPr lang="en-IN" sz="1600" b="0" strike="noStrike" spc="-1">
                <a:solidFill>
                  <a:srgbClr val="000000"/>
                </a:solidFill>
                <a:latin typeface="Consolas"/>
              </a:rPr>
              <a:t>r = x.replace(</a:t>
            </a:r>
            <a:r>
              <a:rPr lang="en-IN" sz="1600" b="0" strike="noStrike" spc="-1">
                <a:solidFill>
                  <a:srgbClr val="A31515"/>
                </a:solidFill>
                <a:latin typeface="Consolas"/>
              </a:rPr>
              <a:t>'india'</a:t>
            </a:r>
            <a:r>
              <a:rPr lang="en-IN" sz="1600" b="0" strike="noStrike" spc="-1">
                <a:solidFill>
                  <a:srgbClr val="000000"/>
                </a:solidFill>
                <a:latin typeface="Consolas"/>
              </a:rPr>
              <a:t>,</a:t>
            </a:r>
            <a:r>
              <a:rPr lang="en-IN" sz="1600" b="0" strike="noStrike" spc="-1">
                <a:solidFill>
                  <a:srgbClr val="A31515"/>
                </a:solidFill>
                <a:latin typeface="Consolas"/>
              </a:rPr>
              <a:t>'INDIA'</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print(r)</a:t>
            </a:r>
            <a:endParaRPr lang="en-IN" sz="1600" b="0" strike="noStrike" spc="-1">
              <a:latin typeface="Arial"/>
            </a:endParaRPr>
          </a:p>
        </p:txBody>
      </p:sp>
      <p:sp>
        <p:nvSpPr>
          <p:cNvPr id="208" name="CustomShape 12"/>
          <p:cNvSpPr/>
          <p:nvPr/>
        </p:nvSpPr>
        <p:spPr>
          <a:xfrm>
            <a:off x="522720" y="568836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209" name="CustomShape 13"/>
          <p:cNvSpPr/>
          <p:nvPr/>
        </p:nvSpPr>
        <p:spPr>
          <a:xfrm>
            <a:off x="522720" y="535932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replacedemo.py</a:t>
            </a:r>
            <a:endParaRPr lang="en-IN" sz="1600" b="0" strike="noStrike" spc="-1">
              <a:latin typeface="Arial"/>
            </a:endParaRPr>
          </a:p>
        </p:txBody>
      </p:sp>
      <p:sp>
        <p:nvSpPr>
          <p:cNvPr id="210" name="CustomShape 14"/>
          <p:cNvSpPr/>
          <p:nvPr/>
        </p:nvSpPr>
        <p:spPr>
          <a:xfrm>
            <a:off x="5794200" y="5785920"/>
            <a:ext cx="4495320" cy="626040"/>
          </a:xfrm>
          <a:prstGeom prst="borderCallout1">
            <a:avLst>
              <a:gd name="adj1" fmla="val 53885"/>
              <a:gd name="adj2" fmla="val -612"/>
              <a:gd name="adj3" fmla="val 100001"/>
              <a:gd name="adj4" fmla="val -8296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br>
              <a:rPr lang="en-IN" sz="1800" b="0" strike="noStrike" spc="-1">
                <a:solidFill>
                  <a:srgbClr val="212121"/>
                </a:solidFill>
                <a:latin typeface="Roboto Condensed"/>
              </a:rPr>
            </a:br>
            <a:r>
              <a:rPr lang="en-IN" sz="1800" b="0" strike="noStrike" spc="-1">
                <a:solidFill>
                  <a:srgbClr val="212121"/>
                </a:solidFill>
                <a:latin typeface="Roboto Condensed"/>
              </a:rPr>
              <a:t>“Gandhinagar Institute, Motibhoyan, INDIA”</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9">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9">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9">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20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8">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0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0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3">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03">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03">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0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20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98">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98">
                                            <p:txEl>
                                              <p:pRg st="9" end="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0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0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207">
                                            <p:txEl>
                                              <p:pRg st="0" end="0"/>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207">
                                            <p:txEl>
                                              <p:pRg st="1" end="1"/>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207">
                                            <p:txEl>
                                              <p:pRg st="2" end="2"/>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210"/>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nodeType="clickEffect">
                                  <p:stCondLst>
                                    <p:cond delay="0"/>
                                  </p:stCondLst>
                                  <p:childTnLst>
                                    <p:set>
                                      <p:cBhvr>
                                        <p:cTn id="108" dur="1" fill="hold">
                                          <p:stCondLst>
                                            <p:cond delay="0"/>
                                          </p:stCondLst>
                                        </p:cTn>
                                        <p:tgtEl>
                                          <p:spTgt spid="2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methods (cont.)</a:t>
            </a:r>
            <a:endParaRPr lang="en-US" sz="3400" b="0" strike="noStrike" spc="-1">
              <a:solidFill>
                <a:srgbClr val="212121"/>
              </a:solidFill>
              <a:latin typeface="Roboto Condensed"/>
            </a:endParaRPr>
          </a:p>
        </p:txBody>
      </p:sp>
      <p:sp>
        <p:nvSpPr>
          <p:cNvPr id="212"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index</a:t>
            </a:r>
            <a:r>
              <a:rPr lang="en-US" sz="2400" b="0" strike="noStrike" spc="-1">
                <a:solidFill>
                  <a:srgbClr val="212121"/>
                </a:solidFill>
                <a:latin typeface="Roboto Condensed"/>
              </a:rPr>
              <a:t>() method will search the string and returns the index at which they find the specified value, but if they are unable to find the string it will raise an exception.</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b="1" strike="noStrike" spc="-1">
                <a:solidFill>
                  <a:srgbClr val="212121"/>
                </a:solidFill>
                <a:latin typeface="Roboto Condensed"/>
              </a:rPr>
              <a:t>rindex</a:t>
            </a:r>
            <a:r>
              <a:rPr lang="en-US" b="0" strike="noStrike" spc="-1">
                <a:solidFill>
                  <a:srgbClr val="212121"/>
                </a:solidFill>
                <a:latin typeface="Roboto Condensed"/>
              </a:rPr>
              <a:t>() will search the string and returns the last index at which they find the specified value , but if they are unable to find the string it will raise an exception.</a:t>
            </a:r>
            <a:endParaRPr lang="en-US"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Note : </a:t>
            </a:r>
            <a:r>
              <a:rPr lang="en-US" sz="2400" b="1" strike="noStrike" spc="-1">
                <a:solidFill>
                  <a:srgbClr val="212121"/>
                </a:solidFill>
                <a:latin typeface="Roboto Condensed"/>
              </a:rPr>
              <a:t>find</a:t>
            </a:r>
            <a:r>
              <a:rPr lang="en-US" sz="2400" b="0" strike="noStrike" spc="-1">
                <a:solidFill>
                  <a:srgbClr val="212121"/>
                </a:solidFill>
                <a:latin typeface="Roboto Condensed"/>
              </a:rPr>
              <a:t>() and </a:t>
            </a:r>
            <a:r>
              <a:rPr lang="en-US" sz="2400" b="1" strike="noStrike" spc="-1">
                <a:solidFill>
                  <a:srgbClr val="212121"/>
                </a:solidFill>
                <a:latin typeface="Roboto Condensed"/>
              </a:rPr>
              <a:t>index</a:t>
            </a:r>
            <a:r>
              <a:rPr lang="en-US" sz="2400" b="0" strike="noStrike" spc="-1">
                <a:solidFill>
                  <a:srgbClr val="212121"/>
                </a:solidFill>
                <a:latin typeface="Roboto Condensed"/>
              </a:rPr>
              <a:t>() are almost same, the only difference is if </a:t>
            </a:r>
            <a:r>
              <a:rPr lang="en-US" sz="2400" b="1" strike="noStrike" spc="-1">
                <a:solidFill>
                  <a:srgbClr val="212121"/>
                </a:solidFill>
                <a:latin typeface="Roboto Condensed"/>
              </a:rPr>
              <a:t>find</a:t>
            </a:r>
            <a:r>
              <a:rPr lang="en-US" sz="2400" b="0" strike="noStrike" spc="-1">
                <a:solidFill>
                  <a:srgbClr val="212121"/>
                </a:solidFill>
                <a:latin typeface="Roboto Condensed"/>
              </a:rPr>
              <a:t>() is unable to find the string it will return -1 and if </a:t>
            </a:r>
            <a:r>
              <a:rPr lang="en-US" sz="2400" b="1" strike="noStrike" spc="-1">
                <a:solidFill>
                  <a:srgbClr val="212121"/>
                </a:solidFill>
                <a:latin typeface="Roboto Condensed"/>
              </a:rPr>
              <a:t>index</a:t>
            </a:r>
            <a:r>
              <a:rPr lang="en-US" sz="2400" b="0" strike="noStrike" spc="-1">
                <a:solidFill>
                  <a:srgbClr val="212121"/>
                </a:solidFill>
                <a:latin typeface="Roboto Condensed"/>
              </a:rPr>
              <a:t>() is unable to find the string it will raise an exception.</a:t>
            </a:r>
            <a:endParaRPr lang="en-US" sz="2400" b="0" strike="noStrike" spc="-1">
              <a:solidFill>
                <a:srgbClr val="212121"/>
              </a:solidFill>
              <a:latin typeface="Roboto Condensed"/>
            </a:endParaRPr>
          </a:p>
        </p:txBody>
      </p:sp>
      <p:sp>
        <p:nvSpPr>
          <p:cNvPr id="213" name="CustomShape 3"/>
          <p:cNvSpPr/>
          <p:nvPr/>
        </p:nvSpPr>
        <p:spPr>
          <a:xfrm>
            <a:off x="1022760" y="1895400"/>
            <a:ext cx="847188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 Institute, Motibhoyan, india'</a:t>
            </a:r>
            <a:endParaRPr lang="en-IN" sz="1600" b="0" strike="noStrike" spc="-1">
              <a:latin typeface="Arial"/>
            </a:endParaRPr>
          </a:p>
          <a:p>
            <a:pPr>
              <a:lnSpc>
                <a:spcPct val="100000"/>
              </a:lnSpc>
            </a:pPr>
            <a:r>
              <a:rPr lang="en-IN" sz="1600" b="0" strike="noStrike" spc="-1">
                <a:solidFill>
                  <a:srgbClr val="000000"/>
                </a:solidFill>
                <a:latin typeface="Consolas"/>
              </a:rPr>
              <a:t>f = x.index(</a:t>
            </a:r>
            <a:r>
              <a:rPr lang="en-IN" sz="1600" b="0" strike="noStrike" spc="-1">
                <a:solidFill>
                  <a:srgbClr val="A31515"/>
                </a:solidFill>
                <a:latin typeface="Consolas"/>
              </a:rPr>
              <a:t>'in'</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print(f)</a:t>
            </a:r>
            <a:endParaRPr lang="en-IN" sz="1600" b="0" strike="noStrike" spc="-1">
              <a:latin typeface="Arial"/>
            </a:endParaRPr>
          </a:p>
        </p:txBody>
      </p:sp>
      <p:sp>
        <p:nvSpPr>
          <p:cNvPr id="214" name="CustomShape 4"/>
          <p:cNvSpPr/>
          <p:nvPr/>
        </p:nvSpPr>
        <p:spPr>
          <a:xfrm>
            <a:off x="522720" y="189540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216" name="CustomShape 6"/>
          <p:cNvSpPr/>
          <p:nvPr/>
        </p:nvSpPr>
        <p:spPr>
          <a:xfrm>
            <a:off x="5794200" y="1984680"/>
            <a:ext cx="4495320" cy="626040"/>
          </a:xfrm>
          <a:prstGeom prst="borderCallout1">
            <a:avLst>
              <a:gd name="adj1" fmla="val 53885"/>
              <a:gd name="adj2" fmla="val -612"/>
              <a:gd name="adj3" fmla="val 100001"/>
              <a:gd name="adj4" fmla="val -8296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5 (occurrence of ‘in’  in x)</a:t>
            </a:r>
            <a:endParaRPr lang="en-IN" sz="1800" b="0" strike="noStrike" spc="-1">
              <a:latin typeface="Arial"/>
            </a:endParaRPr>
          </a:p>
        </p:txBody>
      </p:sp>
      <p:sp>
        <p:nvSpPr>
          <p:cNvPr id="217" name="CustomShape 7"/>
          <p:cNvSpPr/>
          <p:nvPr/>
        </p:nvSpPr>
        <p:spPr>
          <a:xfrm>
            <a:off x="1022760" y="4138920"/>
            <a:ext cx="847188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 Institute, Motibhoyan, india'</a:t>
            </a:r>
            <a:endParaRPr lang="en-IN" sz="1600" b="0" strike="noStrike" spc="-1">
              <a:latin typeface="Arial"/>
            </a:endParaRPr>
          </a:p>
          <a:p>
            <a:pPr>
              <a:lnSpc>
                <a:spcPct val="100000"/>
              </a:lnSpc>
            </a:pPr>
            <a:r>
              <a:rPr lang="en-IN" sz="1600" b="0" strike="noStrike" spc="-1">
                <a:solidFill>
                  <a:srgbClr val="000000"/>
                </a:solidFill>
                <a:latin typeface="Consolas"/>
              </a:rPr>
              <a:t>r = x.rindex(</a:t>
            </a:r>
            <a:r>
              <a:rPr lang="en-IN" sz="1600" b="0" strike="noStrike" spc="-1">
                <a:solidFill>
                  <a:srgbClr val="A31515"/>
                </a:solidFill>
                <a:latin typeface="Consolas"/>
              </a:rPr>
              <a:t>'in'</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print(r)</a:t>
            </a:r>
            <a:endParaRPr lang="en-IN" sz="1600" b="0" strike="noStrike" spc="-1">
              <a:latin typeface="Arial"/>
            </a:endParaRPr>
          </a:p>
        </p:txBody>
      </p:sp>
      <p:sp>
        <p:nvSpPr>
          <p:cNvPr id="218" name="CustomShape 8"/>
          <p:cNvSpPr/>
          <p:nvPr/>
        </p:nvSpPr>
        <p:spPr>
          <a:xfrm>
            <a:off x="522720" y="413892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220" name="CustomShape 10"/>
          <p:cNvSpPr/>
          <p:nvPr/>
        </p:nvSpPr>
        <p:spPr>
          <a:xfrm>
            <a:off x="5794200" y="4228200"/>
            <a:ext cx="4495320" cy="626040"/>
          </a:xfrm>
          <a:prstGeom prst="borderCallout1">
            <a:avLst>
              <a:gd name="adj1" fmla="val 53885"/>
              <a:gd name="adj2" fmla="val -612"/>
              <a:gd name="adj3" fmla="val 100001"/>
              <a:gd name="adj4" fmla="val -8296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35 (last occurrence of ‘in’  in x)</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1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2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2">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7">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17">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17">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22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methods (cont.)</a:t>
            </a:r>
            <a:endParaRPr lang="en-US" sz="3400" b="0" strike="noStrike" spc="-1">
              <a:solidFill>
                <a:srgbClr val="212121"/>
              </a:solidFill>
              <a:latin typeface="Roboto Condensed"/>
            </a:endParaRPr>
          </a:p>
        </p:txBody>
      </p:sp>
      <p:sp>
        <p:nvSpPr>
          <p:cNvPr id="222"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isalnum</a:t>
            </a:r>
            <a:r>
              <a:rPr lang="en-US" sz="2400" b="0" strike="noStrike" spc="-1">
                <a:solidFill>
                  <a:srgbClr val="212121"/>
                </a:solidFill>
                <a:latin typeface="Roboto Condensed"/>
              </a:rPr>
              <a:t>() method will return true if all the characters in the string are alphanumeric (i.e either alphabets or numeric).</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isalpha</a:t>
            </a:r>
            <a:r>
              <a:rPr lang="en-US" sz="2400" b="0" strike="noStrike" spc="-1">
                <a:solidFill>
                  <a:srgbClr val="212121"/>
                </a:solidFill>
                <a:latin typeface="Roboto Condensed"/>
              </a:rPr>
              <a:t>() and </a:t>
            </a:r>
            <a:r>
              <a:rPr lang="en-US" sz="2400" b="1" strike="noStrike" spc="-1">
                <a:solidFill>
                  <a:srgbClr val="212121"/>
                </a:solidFill>
                <a:latin typeface="Roboto Condensed"/>
              </a:rPr>
              <a:t>isnumeric</a:t>
            </a:r>
            <a:r>
              <a:rPr lang="en-US" sz="2400" b="0" strike="noStrike" spc="-1">
                <a:solidFill>
                  <a:srgbClr val="212121"/>
                </a:solidFill>
                <a:latin typeface="Roboto Condensed"/>
              </a:rPr>
              <a:t>() will return true if all the characters in the string are only alphabets and numeric respectively.</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isdecimal</a:t>
            </a:r>
            <a:r>
              <a:rPr lang="en-US" sz="2400" b="0" strike="noStrike" spc="-1">
                <a:solidFill>
                  <a:srgbClr val="212121"/>
                </a:solidFill>
                <a:latin typeface="Roboto Condensed"/>
              </a:rPr>
              <a:t>() will return true is all the characters in the string are decimal.</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Note</a:t>
            </a:r>
            <a:r>
              <a:rPr lang="en-US" sz="2400" b="0" strike="noStrike" spc="-1">
                <a:solidFill>
                  <a:srgbClr val="212121"/>
                </a:solidFill>
                <a:latin typeface="Roboto Condensed"/>
              </a:rPr>
              <a:t> : </a:t>
            </a:r>
            <a:r>
              <a:rPr lang="en-US" sz="2400" b="1" strike="noStrike" spc="-1">
                <a:solidFill>
                  <a:srgbClr val="212121"/>
                </a:solidFill>
                <a:latin typeface="Roboto Condensed"/>
              </a:rPr>
              <a:t>isnumeric</a:t>
            </a:r>
            <a:r>
              <a:rPr lang="en-US" sz="2400" b="0" strike="noStrike" spc="-1">
                <a:solidFill>
                  <a:srgbClr val="212121"/>
                </a:solidFill>
                <a:latin typeface="Roboto Condensed"/>
              </a:rPr>
              <a:t>() and </a:t>
            </a:r>
            <a:r>
              <a:rPr lang="en-US" sz="2400" b="1" strike="noStrike" spc="-1">
                <a:solidFill>
                  <a:srgbClr val="212121"/>
                </a:solidFill>
                <a:latin typeface="Roboto Condensed"/>
              </a:rPr>
              <a:t>isdigit</a:t>
            </a:r>
            <a:r>
              <a:rPr lang="en-US" sz="2400" b="0" strike="noStrike" spc="-1">
                <a:solidFill>
                  <a:srgbClr val="212121"/>
                </a:solidFill>
                <a:latin typeface="Roboto Condensed"/>
              </a:rPr>
              <a:t>() are almost same</a:t>
            </a:r>
            <a:r>
              <a:rPr lang="en-US" altLang="en-US" sz="2400" b="0" strike="noStrike" spc="-1">
                <a:solidFill>
                  <a:srgbClr val="212121"/>
                </a:solidFill>
                <a:latin typeface="Roboto Condensed"/>
              </a:rPr>
              <a:t>.</a:t>
            </a:r>
            <a:endParaRPr lang="en-US" altLang="en-US" sz="2400" b="0" strike="noStrike" spc="-1">
              <a:solidFill>
                <a:srgbClr val="212121"/>
              </a:solidFill>
              <a:latin typeface="Roboto Condensed"/>
            </a:endParaRPr>
          </a:p>
        </p:txBody>
      </p:sp>
      <p:sp>
        <p:nvSpPr>
          <p:cNvPr id="223" name="CustomShape 3"/>
          <p:cNvSpPr/>
          <p:nvPr/>
        </p:nvSpPr>
        <p:spPr>
          <a:xfrm>
            <a:off x="1022760" y="1895400"/>
            <a:ext cx="847188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’margil123'</a:t>
            </a:r>
            <a:endParaRPr lang="en-IN" sz="1600" b="0" strike="noStrike" spc="-1">
              <a:latin typeface="Arial"/>
            </a:endParaRPr>
          </a:p>
          <a:p>
            <a:pPr>
              <a:lnSpc>
                <a:spcPct val="100000"/>
              </a:lnSpc>
            </a:pPr>
            <a:r>
              <a:rPr lang="en-IN" sz="1600" b="0" strike="noStrike" spc="-1">
                <a:solidFill>
                  <a:srgbClr val="000000"/>
                </a:solidFill>
                <a:latin typeface="Consolas"/>
              </a:rPr>
              <a:t>f = x.isalnum()</a:t>
            </a:r>
            <a:endParaRPr lang="en-IN" sz="1600" b="0" strike="noStrike" spc="-1">
              <a:latin typeface="Arial"/>
            </a:endParaRPr>
          </a:p>
          <a:p>
            <a:pPr>
              <a:lnSpc>
                <a:spcPct val="100000"/>
              </a:lnSpc>
            </a:pPr>
            <a:r>
              <a:rPr lang="en-IN" sz="1600" b="0" strike="noStrike" spc="-1">
                <a:solidFill>
                  <a:srgbClr val="000000"/>
                </a:solidFill>
                <a:latin typeface="Consolas"/>
              </a:rPr>
              <a:t>print(f)</a:t>
            </a:r>
            <a:endParaRPr lang="en-IN" sz="1600" b="0" strike="noStrike" spc="-1">
              <a:latin typeface="Arial"/>
            </a:endParaRPr>
          </a:p>
        </p:txBody>
      </p:sp>
      <p:sp>
        <p:nvSpPr>
          <p:cNvPr id="224" name="CustomShape 4"/>
          <p:cNvSpPr/>
          <p:nvPr/>
        </p:nvSpPr>
        <p:spPr>
          <a:xfrm>
            <a:off x="522720" y="189540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226" name="CustomShape 6"/>
          <p:cNvSpPr/>
          <p:nvPr/>
        </p:nvSpPr>
        <p:spPr>
          <a:xfrm>
            <a:off x="5794200" y="1984680"/>
            <a:ext cx="4495320" cy="626040"/>
          </a:xfrm>
          <a:prstGeom prst="borderCallout1">
            <a:avLst>
              <a:gd name="adj1" fmla="val 53885"/>
              <a:gd name="adj2" fmla="val -612"/>
              <a:gd name="adj3" fmla="val 100001"/>
              <a:gd name="adj4" fmla="val -8296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True</a:t>
            </a:r>
            <a:endParaRPr lang="en-IN" sz="1800" b="0" strike="noStrike" spc="-1">
              <a:latin typeface="Arial"/>
            </a:endParaRPr>
          </a:p>
        </p:txBody>
      </p:sp>
      <p:sp>
        <p:nvSpPr>
          <p:cNvPr id="227" name="CustomShape 7"/>
          <p:cNvSpPr/>
          <p:nvPr/>
        </p:nvSpPr>
        <p:spPr>
          <a:xfrm>
            <a:off x="1022760" y="4587840"/>
            <a:ext cx="847188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'123'</a:t>
            </a:r>
            <a:endParaRPr lang="en-IN" sz="1600" b="0" strike="noStrike" spc="-1">
              <a:latin typeface="Arial"/>
            </a:endParaRPr>
          </a:p>
          <a:p>
            <a:pPr>
              <a:lnSpc>
                <a:spcPct val="100000"/>
              </a:lnSpc>
            </a:pPr>
            <a:r>
              <a:rPr lang="en-IN" sz="1600" b="0" strike="noStrike" spc="-1">
                <a:solidFill>
                  <a:srgbClr val="000000"/>
                </a:solidFill>
                <a:latin typeface="Consolas"/>
              </a:rPr>
              <a:t>r = x.isdecimal()</a:t>
            </a:r>
            <a:endParaRPr lang="en-IN" sz="1600" b="0" strike="noStrike" spc="-1">
              <a:latin typeface="Arial"/>
            </a:endParaRPr>
          </a:p>
          <a:p>
            <a:pPr>
              <a:lnSpc>
                <a:spcPct val="100000"/>
              </a:lnSpc>
            </a:pPr>
            <a:r>
              <a:rPr lang="en-IN" sz="1600" b="0" strike="noStrike" spc="-1">
                <a:solidFill>
                  <a:srgbClr val="000000"/>
                </a:solidFill>
                <a:latin typeface="Consolas"/>
              </a:rPr>
              <a:t>print(r)</a:t>
            </a:r>
            <a:endParaRPr lang="en-IN" sz="1600" b="0" strike="noStrike" spc="-1">
              <a:latin typeface="Arial"/>
            </a:endParaRPr>
          </a:p>
        </p:txBody>
      </p:sp>
      <p:sp>
        <p:nvSpPr>
          <p:cNvPr id="228" name="CustomShape 8"/>
          <p:cNvSpPr/>
          <p:nvPr/>
        </p:nvSpPr>
        <p:spPr>
          <a:xfrm>
            <a:off x="522720" y="458784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230" name="CustomShape 10"/>
          <p:cNvSpPr/>
          <p:nvPr/>
        </p:nvSpPr>
        <p:spPr>
          <a:xfrm>
            <a:off x="5794200" y="4676760"/>
            <a:ext cx="4495320" cy="626040"/>
          </a:xfrm>
          <a:prstGeom prst="borderCallout1">
            <a:avLst>
              <a:gd name="adj1" fmla="val 53885"/>
              <a:gd name="adj2" fmla="val -612"/>
              <a:gd name="adj3" fmla="val 100001"/>
              <a:gd name="adj4" fmla="val -8296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True</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22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22">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22">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7">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7">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27">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23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2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Slicing </a:t>
            </a:r>
            <a:endParaRPr lang="en-US" sz="3400" b="0" strike="noStrike" spc="-1">
              <a:solidFill>
                <a:srgbClr val="212121"/>
              </a:solidFill>
              <a:latin typeface="Roboto Condensed"/>
            </a:endParaRPr>
          </a:p>
        </p:txBody>
      </p:sp>
      <p:sp>
        <p:nvSpPr>
          <p:cNvPr id="232"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We can get the substring in python using string slicing, we can specify start index, end index and steps (colon separated) to slice the string.</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pPr>
            <a:endParaRPr lang="en-US" sz="2400" b="0" strike="noStrike" spc="-1">
              <a:solidFill>
                <a:srgbClr val="212121"/>
              </a:solidFill>
              <a:latin typeface="Roboto Condensed"/>
            </a:endParaRPr>
          </a:p>
        </p:txBody>
      </p:sp>
      <p:sp>
        <p:nvSpPr>
          <p:cNvPr id="233" name="CustomShape 3"/>
          <p:cNvSpPr/>
          <p:nvPr/>
        </p:nvSpPr>
        <p:spPr>
          <a:xfrm>
            <a:off x="522720" y="1895400"/>
            <a:ext cx="10738080" cy="577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 Institute of engineering and technology, Motibhoyan, gujarat, INDIA'</a:t>
            </a:r>
            <a:endParaRPr lang="en-IN" sz="1600" b="0" strike="noStrike" spc="-1">
              <a:latin typeface="Arial"/>
            </a:endParaRPr>
          </a:p>
          <a:p>
            <a:pPr>
              <a:lnSpc>
                <a:spcPct val="100000"/>
              </a:lnSpc>
            </a:pPr>
            <a:r>
              <a:rPr lang="en-IN" sz="1600" b="0" strike="noStrike" spc="-1">
                <a:solidFill>
                  <a:srgbClr val="000000"/>
                </a:solidFill>
                <a:latin typeface="Consolas"/>
              </a:rPr>
              <a:t>subx = x[startindex:endindex:steps]</a:t>
            </a:r>
            <a:endParaRPr lang="en-IN" sz="1600" b="0" strike="noStrike" spc="-1">
              <a:latin typeface="Arial"/>
            </a:endParaRPr>
          </a:p>
        </p:txBody>
      </p:sp>
      <p:sp>
        <p:nvSpPr>
          <p:cNvPr id="235" name="CustomShape 5"/>
          <p:cNvSpPr/>
          <p:nvPr/>
        </p:nvSpPr>
        <p:spPr>
          <a:xfrm>
            <a:off x="1022760" y="3165480"/>
            <a:ext cx="10238040" cy="300996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'Gandhinagar Institute of engineering and technology, Motibhoyan, gujarat, INDIA'</a:t>
            </a:r>
            <a:endParaRPr lang="en-IN" sz="1600" b="0" strike="noStrike" spc="-1">
              <a:latin typeface="Arial"/>
            </a:endParaRPr>
          </a:p>
          <a:p>
            <a:pPr>
              <a:lnSpc>
                <a:spcPct val="100000"/>
              </a:lnSpc>
            </a:pPr>
            <a:r>
              <a:rPr lang="en-IN" sz="1600" b="0" strike="noStrike" spc="-1">
                <a:solidFill>
                  <a:srgbClr val="000000"/>
                </a:solidFill>
                <a:latin typeface="Consolas"/>
              </a:rPr>
              <a:t>subx1 = x[</a:t>
            </a:r>
            <a:r>
              <a:rPr lang="en-IN" sz="1600" b="0" strike="noStrike" spc="-1">
                <a:solidFill>
                  <a:srgbClr val="098658"/>
                </a:solidFill>
                <a:latin typeface="Consolas"/>
              </a:rPr>
              <a:t>0</a:t>
            </a:r>
            <a:r>
              <a:rPr lang="en-IN" sz="1600" b="0" strike="noStrike" spc="-1">
                <a:solidFill>
                  <a:srgbClr val="000000"/>
                </a:solidFill>
                <a:latin typeface="Consolas"/>
              </a:rPr>
              <a:t>:</a:t>
            </a:r>
            <a:r>
              <a:rPr lang="en-IN" sz="1600" b="0" strike="noStrike" spc="-1">
                <a:solidFill>
                  <a:srgbClr val="098658"/>
                </a:solidFill>
                <a:latin typeface="Consolas"/>
              </a:rPr>
              <a:t>10</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subx2 = x[</a:t>
            </a:r>
            <a:r>
              <a:rPr lang="en-IN" sz="1600" b="0" strike="noStrike" spc="-1">
                <a:solidFill>
                  <a:srgbClr val="098658"/>
                </a:solidFill>
                <a:latin typeface="Consolas"/>
              </a:rPr>
              <a:t>53</a:t>
            </a:r>
            <a:r>
              <a:rPr lang="en-IN" sz="1600" b="0" strike="noStrike" spc="-1">
                <a:solidFill>
                  <a:srgbClr val="000000"/>
                </a:solidFill>
                <a:latin typeface="Consolas"/>
              </a:rPr>
              <a:t>:</a:t>
            </a:r>
            <a:r>
              <a:rPr lang="en-IN" sz="1600" b="0" strike="noStrike" spc="-1">
                <a:solidFill>
                  <a:srgbClr val="098658"/>
                </a:solidFill>
                <a:latin typeface="Consolas"/>
              </a:rPr>
              <a:t>63</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subx3 = x[</a:t>
            </a:r>
            <a:r>
              <a:rPr lang="en-IN" sz="1600" b="0" strike="noStrike" spc="-1">
                <a:solidFill>
                  <a:srgbClr val="098658"/>
                </a:solidFill>
                <a:latin typeface="Consolas"/>
              </a:rPr>
              <a:t>74</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subx4 = x[::</a:t>
            </a:r>
            <a:r>
              <a:rPr lang="en-IN" sz="1600" b="0" strike="noStrike" spc="-1">
                <a:solidFill>
                  <a:srgbClr val="098658"/>
                </a:solidFill>
                <a:latin typeface="Consolas"/>
              </a:rPr>
              <a:t>2</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subx5 = x[::-</a:t>
            </a:r>
            <a:r>
              <a:rPr lang="en-IN" sz="1600" b="0" strike="noStrike" spc="-1">
                <a:solidFill>
                  <a:srgbClr val="098658"/>
                </a:solidFill>
                <a:latin typeface="Consolas"/>
              </a:rPr>
              <a:t>1</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print(subx1)</a:t>
            </a:r>
            <a:endParaRPr lang="en-IN" sz="1600" b="0" strike="noStrike" spc="-1">
              <a:latin typeface="Arial"/>
            </a:endParaRPr>
          </a:p>
          <a:p>
            <a:pPr>
              <a:lnSpc>
                <a:spcPct val="100000"/>
              </a:lnSpc>
            </a:pPr>
            <a:r>
              <a:rPr lang="en-IN" sz="1600" b="0" strike="noStrike" spc="-1">
                <a:solidFill>
                  <a:srgbClr val="000000"/>
                </a:solidFill>
                <a:latin typeface="Consolas"/>
              </a:rPr>
              <a:t>print(subx2)</a:t>
            </a:r>
            <a:endParaRPr lang="en-IN" sz="1600" b="0" strike="noStrike" spc="-1">
              <a:latin typeface="Arial"/>
            </a:endParaRPr>
          </a:p>
          <a:p>
            <a:pPr>
              <a:lnSpc>
                <a:spcPct val="100000"/>
              </a:lnSpc>
            </a:pPr>
            <a:r>
              <a:rPr lang="en-IN" sz="1600" b="0" strike="noStrike" spc="-1">
                <a:solidFill>
                  <a:srgbClr val="000000"/>
                </a:solidFill>
                <a:latin typeface="Consolas"/>
              </a:rPr>
              <a:t>print(subx3)</a:t>
            </a:r>
            <a:endParaRPr lang="en-IN" sz="1600" b="0" strike="noStrike" spc="-1">
              <a:latin typeface="Arial"/>
            </a:endParaRPr>
          </a:p>
          <a:p>
            <a:pPr>
              <a:lnSpc>
                <a:spcPct val="100000"/>
              </a:lnSpc>
            </a:pPr>
            <a:r>
              <a:rPr lang="en-IN" sz="1600" b="0" strike="noStrike" spc="-1">
                <a:solidFill>
                  <a:srgbClr val="000000"/>
                </a:solidFill>
                <a:latin typeface="Consolas"/>
              </a:rPr>
              <a:t>print(subx4)</a:t>
            </a:r>
            <a:endParaRPr lang="en-IN" sz="1600" b="0" strike="noStrike" spc="-1">
              <a:latin typeface="Arial"/>
            </a:endParaRPr>
          </a:p>
          <a:p>
            <a:pPr>
              <a:lnSpc>
                <a:spcPct val="100000"/>
              </a:lnSpc>
            </a:pPr>
            <a:r>
              <a:rPr lang="en-IN" sz="1600" b="0" strike="noStrike" spc="-1">
                <a:solidFill>
                  <a:srgbClr val="000000"/>
                </a:solidFill>
                <a:latin typeface="Consolas"/>
              </a:rPr>
              <a:t>print(subx5)</a:t>
            </a:r>
            <a:endParaRPr lang="en-IN" sz="1600" b="0" strike="noStrike" spc="-1">
              <a:latin typeface="Arial"/>
            </a:endParaRPr>
          </a:p>
        </p:txBody>
      </p:sp>
      <p:sp>
        <p:nvSpPr>
          <p:cNvPr id="236" name="CustomShape 6"/>
          <p:cNvSpPr/>
          <p:nvPr/>
        </p:nvSpPr>
        <p:spPr>
          <a:xfrm>
            <a:off x="522720" y="3165480"/>
            <a:ext cx="499680" cy="276732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a:p>
            <a:pPr algn="r">
              <a:lnSpc>
                <a:spcPct val="100000"/>
              </a:lnSpc>
            </a:pPr>
            <a:r>
              <a:rPr lang="en-IN" sz="1600" b="1" strike="noStrike" spc="-1">
                <a:solidFill>
                  <a:srgbClr val="585858"/>
                </a:solidFill>
                <a:latin typeface="Consolas"/>
              </a:rPr>
              <a:t>7</a:t>
            </a:r>
            <a:endParaRPr lang="en-IN" sz="1600" b="0" strike="noStrike" spc="-1">
              <a:latin typeface="Arial"/>
            </a:endParaRPr>
          </a:p>
          <a:p>
            <a:pPr algn="r">
              <a:lnSpc>
                <a:spcPct val="100000"/>
              </a:lnSpc>
            </a:pPr>
            <a:r>
              <a:rPr lang="en-IN" sz="1600" b="1" strike="noStrike" spc="-1">
                <a:solidFill>
                  <a:srgbClr val="585858"/>
                </a:solidFill>
                <a:latin typeface="Consolas"/>
              </a:rPr>
              <a:t>8</a:t>
            </a:r>
            <a:endParaRPr lang="en-IN" sz="1600" b="0" strike="noStrike" spc="-1">
              <a:latin typeface="Arial"/>
            </a:endParaRPr>
          </a:p>
          <a:p>
            <a:pPr algn="r">
              <a:lnSpc>
                <a:spcPct val="100000"/>
              </a:lnSpc>
            </a:pPr>
            <a:r>
              <a:rPr lang="en-IN" sz="1600" b="1" strike="noStrike" spc="-1">
                <a:solidFill>
                  <a:srgbClr val="585858"/>
                </a:solidFill>
                <a:latin typeface="Consolas"/>
              </a:rPr>
              <a:t>9</a:t>
            </a:r>
            <a:endParaRPr lang="en-IN" sz="1600" b="0" strike="noStrike" spc="-1">
              <a:latin typeface="Arial"/>
            </a:endParaRPr>
          </a:p>
          <a:p>
            <a:pPr algn="r">
              <a:lnSpc>
                <a:spcPct val="100000"/>
              </a:lnSpc>
            </a:pPr>
            <a:r>
              <a:rPr lang="en-IN" sz="1600" b="1" strike="noStrike" spc="-1">
                <a:solidFill>
                  <a:srgbClr val="585858"/>
                </a:solidFill>
                <a:latin typeface="Consolas"/>
              </a:rPr>
              <a:t>10</a:t>
            </a:r>
            <a:endParaRPr lang="en-IN" sz="1600" b="0" strike="noStrike" spc="-1">
              <a:latin typeface="Arial"/>
            </a:endParaRPr>
          </a:p>
          <a:p>
            <a:pPr algn="r">
              <a:lnSpc>
                <a:spcPct val="100000"/>
              </a:lnSpc>
            </a:pPr>
            <a:r>
              <a:rPr lang="en-IN" sz="1600" b="1" strike="noStrike" spc="-1">
                <a:solidFill>
                  <a:srgbClr val="585858"/>
                </a:solidFill>
                <a:latin typeface="Consolas"/>
              </a:rPr>
              <a:t>11</a:t>
            </a:r>
            <a:endParaRPr lang="en-IN" sz="1600" b="0" strike="noStrike" spc="-1">
              <a:latin typeface="Arial"/>
            </a:endParaRPr>
          </a:p>
        </p:txBody>
      </p:sp>
      <p:sp>
        <p:nvSpPr>
          <p:cNvPr id="238" name="CustomShape 8"/>
          <p:cNvSpPr/>
          <p:nvPr/>
        </p:nvSpPr>
        <p:spPr>
          <a:xfrm>
            <a:off x="4665240" y="3525480"/>
            <a:ext cx="6215040" cy="419760"/>
          </a:xfrm>
          <a:prstGeom prst="borderCallout1">
            <a:avLst>
              <a:gd name="adj1" fmla="val 53885"/>
              <a:gd name="adj2" fmla="val -612"/>
              <a:gd name="adj3" fmla="val 299567"/>
              <a:gd name="adj4" fmla="val -38789"/>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Gandhinaga</a:t>
            </a:r>
            <a:endParaRPr lang="en-IN" sz="1800" b="0" strike="noStrike" spc="-1">
              <a:latin typeface="Arial"/>
            </a:endParaRPr>
          </a:p>
        </p:txBody>
      </p:sp>
      <p:sp>
        <p:nvSpPr>
          <p:cNvPr id="240" name="CustomShape 10"/>
          <p:cNvSpPr/>
          <p:nvPr/>
        </p:nvSpPr>
        <p:spPr>
          <a:xfrm>
            <a:off x="4682160" y="4016520"/>
            <a:ext cx="6215040" cy="419760"/>
          </a:xfrm>
          <a:prstGeom prst="borderCallout1">
            <a:avLst>
              <a:gd name="adj1" fmla="val 53885"/>
              <a:gd name="adj2" fmla="val -612"/>
              <a:gd name="adj3" fmla="val 247156"/>
              <a:gd name="adj4" fmla="val -39393"/>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Motibhoya</a:t>
            </a:r>
            <a:endParaRPr lang="en-IN" sz="1800" b="0" strike="noStrike" spc="-1">
              <a:latin typeface="Arial"/>
            </a:endParaRPr>
          </a:p>
        </p:txBody>
      </p:sp>
      <p:sp>
        <p:nvSpPr>
          <p:cNvPr id="241" name="CustomShape 11"/>
          <p:cNvSpPr/>
          <p:nvPr/>
        </p:nvSpPr>
        <p:spPr>
          <a:xfrm>
            <a:off x="4682160" y="4524480"/>
            <a:ext cx="6215040" cy="419760"/>
          </a:xfrm>
          <a:prstGeom prst="borderCallout1">
            <a:avLst>
              <a:gd name="adj1" fmla="val 53885"/>
              <a:gd name="adj2" fmla="val -612"/>
              <a:gd name="adj3" fmla="val 180634"/>
              <a:gd name="adj4" fmla="val -38940"/>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INDIA</a:t>
            </a:r>
            <a:endParaRPr lang="en-IN" sz="1800" b="0" strike="noStrike" spc="-1">
              <a:latin typeface="Arial"/>
            </a:endParaRPr>
          </a:p>
        </p:txBody>
      </p:sp>
      <p:sp>
        <p:nvSpPr>
          <p:cNvPr id="242" name="CustomShape 12"/>
          <p:cNvSpPr/>
          <p:nvPr/>
        </p:nvSpPr>
        <p:spPr>
          <a:xfrm>
            <a:off x="4682160" y="5049360"/>
            <a:ext cx="6215040" cy="419760"/>
          </a:xfrm>
          <a:prstGeom prst="borderCallout1">
            <a:avLst>
              <a:gd name="adj1" fmla="val 53885"/>
              <a:gd name="adj2" fmla="val -612"/>
              <a:gd name="adj3" fmla="val 116128"/>
              <a:gd name="adj4" fmla="val -39091"/>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400" b="0" strike="noStrike" spc="-1">
                <a:solidFill>
                  <a:srgbClr val="212121"/>
                </a:solidFill>
                <a:latin typeface="Roboto Condensed"/>
              </a:rPr>
              <a:t>Output : GnhngrIsiuefegneigad ehooy oihyn uaa,IDA</a:t>
            </a:r>
            <a:endParaRPr lang="en-IN" sz="1400" b="0" strike="noStrike" spc="-1">
              <a:latin typeface="Arial"/>
            </a:endParaRPr>
          </a:p>
        </p:txBody>
      </p:sp>
      <p:sp>
        <p:nvSpPr>
          <p:cNvPr id="243" name="CustomShape 13"/>
          <p:cNvSpPr/>
          <p:nvPr/>
        </p:nvSpPr>
        <p:spPr>
          <a:xfrm>
            <a:off x="2971800" y="5532120"/>
            <a:ext cx="7936560" cy="419760"/>
          </a:xfrm>
          <a:prstGeom prst="borderCallout1">
            <a:avLst>
              <a:gd name="adj1" fmla="val 53885"/>
              <a:gd name="adj2" fmla="val -612"/>
              <a:gd name="adj3" fmla="val 55654"/>
              <a:gd name="adj4" fmla="val -7189"/>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400" b="0" strike="noStrike" spc="-1">
                <a:solidFill>
                  <a:srgbClr val="212121"/>
                </a:solidFill>
                <a:latin typeface="Roboto Condensed"/>
              </a:rPr>
              <a:t>Output : AIDNI ,tarajug nayohbitoM ygolonhcet dna nireenigne fo etutitsnI aganihdnaG </a:t>
            </a:r>
            <a:endParaRPr lang="en-IN" sz="14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5">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5">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35">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5">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35">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35">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35">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35">
                                            <p:txEl>
                                              <p:pRg st="10" end="1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3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0"/>
                                          </p:stCondLst>
                                        </p:cTn>
                                        <p:tgtEl>
                                          <p:spTgt spid="23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4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240"/>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4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nodeType="clickEffect">
                                  <p:stCondLst>
                                    <p:cond delay="0"/>
                                  </p:stCondLst>
                                  <p:childTnLst>
                                    <p:set>
                                      <p:cBhvr>
                                        <p:cTn id="90" dur="1" fill="hold">
                                          <p:stCondLst>
                                            <p:cond delay="0"/>
                                          </p:stCondLst>
                                        </p:cTn>
                                        <p:tgtEl>
                                          <p:spTgt spid="241"/>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24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nodeType="clickEffect">
                                  <p:stCondLst>
                                    <p:cond delay="0"/>
                                  </p:stCondLst>
                                  <p:childTnLst>
                                    <p:set>
                                      <p:cBhvr>
                                        <p:cTn id="98" dur="1" fill="hold">
                                          <p:stCondLst>
                                            <p:cond delay="0"/>
                                          </p:stCondLst>
                                        </p:cTn>
                                        <p:tgtEl>
                                          <p:spTgt spid="242"/>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24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0"/>
                                          </p:stCondLst>
                                        </p:cTn>
                                        <p:tgtEl>
                                          <p:spTgt spid="2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print format</a:t>
            </a:r>
            <a:endParaRPr lang="en-US" sz="3400" b="0" strike="noStrike" spc="-1">
              <a:solidFill>
                <a:srgbClr val="212121"/>
              </a:solidFill>
              <a:latin typeface="Roboto Condensed"/>
            </a:endParaRPr>
          </a:p>
        </p:txBody>
      </p:sp>
      <p:sp>
        <p:nvSpPr>
          <p:cNvPr id="245"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str.format()</a:t>
            </a:r>
            <a:r>
              <a:rPr lang="en-US" sz="2400" b="0" strike="noStrike" spc="-1">
                <a:solidFill>
                  <a:srgbClr val="212121"/>
                </a:solidFill>
                <a:latin typeface="Roboto Condensed"/>
              </a:rPr>
              <a:t> is one of the </a:t>
            </a:r>
            <a:r>
              <a:rPr lang="en-US" sz="2400" b="0" i="1" strike="noStrike" spc="-1">
                <a:solidFill>
                  <a:srgbClr val="212121"/>
                </a:solidFill>
                <a:latin typeface="Roboto Condensed"/>
              </a:rPr>
              <a:t>string formatting methods</a:t>
            </a:r>
            <a:r>
              <a:rPr lang="en-US" sz="2400" b="0" strike="noStrike" spc="-1">
                <a:solidFill>
                  <a:srgbClr val="212121"/>
                </a:solidFill>
                <a:latin typeface="Roboto Condensed"/>
              </a:rPr>
              <a:t> in Python3, which allows multiple substitutions and value formatting. </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This method lets us concatenate elements within a string through positional formatting.</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We can specify multiple parameters to the function</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p:txBody>
      </p:sp>
      <p:sp>
        <p:nvSpPr>
          <p:cNvPr id="246" name="CustomShape 3"/>
          <p:cNvSpPr/>
          <p:nvPr/>
        </p:nvSpPr>
        <p:spPr>
          <a:xfrm>
            <a:off x="1022760" y="2496600"/>
            <a:ext cx="8471880" cy="106380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 institute, Motibhoyan'</a:t>
            </a:r>
            <a:endParaRPr lang="en-IN" sz="1600" b="0" strike="noStrike" spc="-1">
              <a:latin typeface="Arial"/>
            </a:endParaRPr>
          </a:p>
          <a:p>
            <a:pPr>
              <a:lnSpc>
                <a:spcPct val="100000"/>
              </a:lnSpc>
            </a:pPr>
            <a:r>
              <a:rPr lang="en-IN" sz="1600" b="0" strike="noStrike" spc="-1">
                <a:solidFill>
                  <a:srgbClr val="000000"/>
                </a:solidFill>
                <a:latin typeface="Consolas"/>
              </a:rPr>
              <a:t>y = x.format(</a:t>
            </a:r>
            <a:r>
              <a:rPr lang="en-IN" sz="1600" b="0" strike="noStrike" spc="-1">
                <a:solidFill>
                  <a:srgbClr val="A31515"/>
                </a:solidFill>
                <a:latin typeface="Consolas"/>
              </a:rPr>
              <a:t>'Gandhinagar'</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print(y)</a:t>
            </a:r>
            <a:endParaRPr lang="en-IN" sz="1600" b="0" strike="noStrike" spc="-1">
              <a:latin typeface="Arial"/>
            </a:endParaRPr>
          </a:p>
          <a:p>
            <a:pPr>
              <a:lnSpc>
                <a:spcPct val="100000"/>
              </a:lnSpc>
            </a:pPr>
            <a:r>
              <a:rPr lang="en-IN" sz="1600" b="0" strike="noStrike" spc="-1">
                <a:solidFill>
                  <a:srgbClr val="000000"/>
                </a:solidFill>
                <a:latin typeface="Consolas"/>
              </a:rPr>
              <a:t>print(x.format(</a:t>
            </a:r>
            <a:r>
              <a:rPr lang="en-IN" sz="1600" b="0" strike="noStrike" spc="-1">
                <a:solidFill>
                  <a:srgbClr val="A31515"/>
                </a:solidFill>
                <a:latin typeface="Consolas"/>
              </a:rPr>
              <a:t>'ABCD'</a:t>
            </a:r>
            <a:r>
              <a:rPr lang="en-IN" sz="1600" b="0" strike="noStrike" spc="-1">
                <a:solidFill>
                  <a:srgbClr val="000000"/>
                </a:solidFill>
                <a:latin typeface="Consolas"/>
              </a:rPr>
              <a:t>))</a:t>
            </a:r>
            <a:endParaRPr lang="en-IN" sz="1600" b="0" strike="noStrike" spc="-1">
              <a:latin typeface="Arial"/>
            </a:endParaRPr>
          </a:p>
        </p:txBody>
      </p:sp>
      <p:sp>
        <p:nvSpPr>
          <p:cNvPr id="247" name="CustomShape 4"/>
          <p:cNvSpPr/>
          <p:nvPr/>
        </p:nvSpPr>
        <p:spPr>
          <a:xfrm>
            <a:off x="522720" y="2496600"/>
            <a:ext cx="499680" cy="106380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p:txBody>
      </p:sp>
      <p:sp>
        <p:nvSpPr>
          <p:cNvPr id="249" name="CustomShape 6"/>
          <p:cNvSpPr/>
          <p:nvPr/>
        </p:nvSpPr>
        <p:spPr>
          <a:xfrm>
            <a:off x="5794200" y="2585520"/>
            <a:ext cx="5220720" cy="428040"/>
          </a:xfrm>
          <a:prstGeom prst="borderCallout1">
            <a:avLst>
              <a:gd name="adj1" fmla="val 53885"/>
              <a:gd name="adj2" fmla="val -612"/>
              <a:gd name="adj3" fmla="val 130505"/>
              <a:gd name="adj4" fmla="val -7147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Gandhinagar Institute, Motibhoyan</a:t>
            </a:r>
            <a:endParaRPr lang="en-IN" sz="1800" b="0" strike="noStrike" spc="-1">
              <a:latin typeface="Arial"/>
            </a:endParaRPr>
          </a:p>
        </p:txBody>
      </p:sp>
      <p:sp>
        <p:nvSpPr>
          <p:cNvPr id="250" name="CustomShape 7"/>
          <p:cNvSpPr/>
          <p:nvPr/>
        </p:nvSpPr>
        <p:spPr>
          <a:xfrm>
            <a:off x="5794200" y="3068280"/>
            <a:ext cx="5220720" cy="656640"/>
          </a:xfrm>
          <a:prstGeom prst="borderCallout1">
            <a:avLst>
              <a:gd name="adj1" fmla="val 53885"/>
              <a:gd name="adj2" fmla="val -612"/>
              <a:gd name="adj3" fmla="val 57703"/>
              <a:gd name="adj4" fmla="val -39694"/>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Inline function call</a:t>
            </a:r>
            <a:endParaRPr lang="en-IN" sz="1800" b="0" strike="noStrike" spc="-1">
              <a:latin typeface="Arial"/>
            </a:endParaRPr>
          </a:p>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ABCD institute, Motibhoyan</a:t>
            </a:r>
            <a:endParaRPr lang="en-IN" sz="1800" b="0" strike="noStrike" spc="-1">
              <a:latin typeface="Arial"/>
            </a:endParaRPr>
          </a:p>
        </p:txBody>
      </p:sp>
      <p:sp>
        <p:nvSpPr>
          <p:cNvPr id="251" name="CustomShape 8"/>
          <p:cNvSpPr/>
          <p:nvPr/>
        </p:nvSpPr>
        <p:spPr>
          <a:xfrm>
            <a:off x="1022760" y="4680720"/>
            <a:ext cx="8471880" cy="106380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 institute, {}'</a:t>
            </a:r>
            <a:endParaRPr lang="en-IN" sz="1600" b="0" strike="noStrike" spc="-1">
              <a:latin typeface="Arial"/>
            </a:endParaRPr>
          </a:p>
          <a:p>
            <a:pPr>
              <a:lnSpc>
                <a:spcPct val="100000"/>
              </a:lnSpc>
            </a:pPr>
            <a:r>
              <a:rPr lang="en-IN" sz="1600" b="0" strike="noStrike" spc="-1">
                <a:solidFill>
                  <a:srgbClr val="000000"/>
                </a:solidFill>
                <a:latin typeface="Consolas"/>
              </a:rPr>
              <a:t>y = x.format(</a:t>
            </a:r>
            <a:r>
              <a:rPr lang="en-IN" sz="1600" b="0" strike="noStrike" spc="-1">
                <a:solidFill>
                  <a:srgbClr val="A31515"/>
                </a:solidFill>
                <a:latin typeface="Consolas"/>
              </a:rPr>
              <a:t>'Gandhinagar'</a:t>
            </a:r>
            <a:r>
              <a:rPr lang="en-IN" sz="1600" b="0" strike="noStrike" spc="-1">
                <a:solidFill>
                  <a:srgbClr val="000000"/>
                </a:solidFill>
                <a:latin typeface="Consolas"/>
              </a:rPr>
              <a:t>,</a:t>
            </a:r>
            <a:r>
              <a:rPr lang="en-IN" sz="1600" b="0" strike="noStrike" spc="-1">
                <a:solidFill>
                  <a:srgbClr val="A31515"/>
                </a:solidFill>
                <a:latin typeface="Consolas"/>
              </a:rPr>
              <a:t>'Motibhoyan'</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print(y)</a:t>
            </a:r>
            <a:endParaRPr lang="en-IN" sz="1600" b="0" strike="noStrike" spc="-1">
              <a:latin typeface="Arial"/>
            </a:endParaRPr>
          </a:p>
          <a:p>
            <a:pPr>
              <a:lnSpc>
                <a:spcPct val="100000"/>
              </a:lnSpc>
            </a:pPr>
            <a:r>
              <a:rPr lang="en-IN" sz="1600" b="0" strike="noStrike" spc="-1">
                <a:solidFill>
                  <a:srgbClr val="000000"/>
                </a:solidFill>
                <a:latin typeface="Consolas"/>
              </a:rPr>
              <a:t>print(x.format(</a:t>
            </a:r>
            <a:r>
              <a:rPr lang="en-IN" sz="1600" b="0" strike="noStrike" spc="-1">
                <a:solidFill>
                  <a:srgbClr val="A31515"/>
                </a:solidFill>
                <a:latin typeface="Consolas"/>
              </a:rPr>
              <a:t>'ABCD'</a:t>
            </a:r>
            <a:r>
              <a:rPr lang="en-IN" sz="1600" b="0" strike="noStrike" spc="-1">
                <a:solidFill>
                  <a:srgbClr val="000000"/>
                </a:solidFill>
                <a:latin typeface="Consolas"/>
              </a:rPr>
              <a:t>,</a:t>
            </a:r>
            <a:r>
              <a:rPr lang="en-IN" sz="1600" b="0" strike="noStrike" spc="-1">
                <a:solidFill>
                  <a:srgbClr val="A31515"/>
                </a:solidFill>
                <a:latin typeface="Consolas"/>
              </a:rPr>
              <a:t>'XYZ'</a:t>
            </a:r>
            <a:r>
              <a:rPr lang="en-IN" sz="1600" b="0" strike="noStrike" spc="-1">
                <a:solidFill>
                  <a:srgbClr val="000000"/>
                </a:solidFill>
                <a:latin typeface="Consolas"/>
              </a:rPr>
              <a:t>))</a:t>
            </a:r>
            <a:endParaRPr lang="en-IN" sz="1600" b="0" strike="noStrike" spc="-1">
              <a:latin typeface="Arial"/>
            </a:endParaRPr>
          </a:p>
        </p:txBody>
      </p:sp>
      <p:sp>
        <p:nvSpPr>
          <p:cNvPr id="252" name="CustomShape 9"/>
          <p:cNvSpPr/>
          <p:nvPr/>
        </p:nvSpPr>
        <p:spPr>
          <a:xfrm>
            <a:off x="522720" y="4680720"/>
            <a:ext cx="499680" cy="106380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p:txBody>
      </p:sp>
      <p:sp>
        <p:nvSpPr>
          <p:cNvPr id="254" name="CustomShape 11"/>
          <p:cNvSpPr/>
          <p:nvPr/>
        </p:nvSpPr>
        <p:spPr>
          <a:xfrm>
            <a:off x="5794200" y="4770000"/>
            <a:ext cx="5220720" cy="428040"/>
          </a:xfrm>
          <a:prstGeom prst="borderCallout1">
            <a:avLst>
              <a:gd name="adj1" fmla="val 53885"/>
              <a:gd name="adj2" fmla="val -612"/>
              <a:gd name="adj3" fmla="val 130505"/>
              <a:gd name="adj4" fmla="val -7147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Gandhinagar Institute, Motibhoyan</a:t>
            </a:r>
            <a:endParaRPr lang="en-IN" sz="1800" b="0" strike="noStrike" spc="-1">
              <a:latin typeface="Arial"/>
            </a:endParaRPr>
          </a:p>
        </p:txBody>
      </p:sp>
      <p:sp>
        <p:nvSpPr>
          <p:cNvPr id="255" name="CustomShape 12"/>
          <p:cNvSpPr/>
          <p:nvPr/>
        </p:nvSpPr>
        <p:spPr>
          <a:xfrm>
            <a:off x="5794200" y="5252760"/>
            <a:ext cx="5220720" cy="656640"/>
          </a:xfrm>
          <a:prstGeom prst="borderCallout1">
            <a:avLst>
              <a:gd name="adj1" fmla="val 53885"/>
              <a:gd name="adj2" fmla="val -612"/>
              <a:gd name="adj3" fmla="val 56415"/>
              <a:gd name="adj4" fmla="val -26234"/>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Inline function call</a:t>
            </a:r>
            <a:endParaRPr lang="en-IN" sz="1800" b="0" strike="noStrike" spc="-1">
              <a:latin typeface="Arial"/>
            </a:endParaRPr>
          </a:p>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ABCD institute, XYZ</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6">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46">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6">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4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24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5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250"/>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45">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5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5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51">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51">
                                            <p:txEl>
                                              <p:pRg st="1" end="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51">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51">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5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25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25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nodeType="clickEffect">
                                  <p:stCondLst>
                                    <p:cond delay="0"/>
                                  </p:stCondLst>
                                  <p:childTnLst>
                                    <p:set>
                                      <p:cBhvr>
                                        <p:cTn id="90" dur="1" fill="hold">
                                          <p:stCondLst>
                                            <p:cond delay="0"/>
                                          </p:stCondLst>
                                        </p:cTn>
                                        <p:tgtEl>
                                          <p:spTgt spid="2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String print format (cont.)</a:t>
            </a:r>
            <a:endParaRPr lang="en-US" sz="3400" b="0" strike="noStrike" spc="-1">
              <a:solidFill>
                <a:srgbClr val="212121"/>
              </a:solidFill>
              <a:latin typeface="Roboto Condensed"/>
            </a:endParaRPr>
          </a:p>
        </p:txBody>
      </p:sp>
      <p:sp>
        <p:nvSpPr>
          <p:cNvPr id="257"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We can specify the order of parameters in the string</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We can also specify alias within the string to specify the order</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endParaRPr lang="en-US" sz="2400" b="0" strike="noStrike" spc="-1">
              <a:solidFill>
                <a:srgbClr val="212121"/>
              </a:solidFill>
              <a:latin typeface="Roboto Condensed"/>
            </a:endParaRPr>
          </a:p>
        </p:txBody>
      </p:sp>
      <p:sp>
        <p:nvSpPr>
          <p:cNvPr id="258" name="CustomShape 3"/>
          <p:cNvSpPr/>
          <p:nvPr/>
        </p:nvSpPr>
        <p:spPr>
          <a:xfrm>
            <a:off x="1022760" y="1641240"/>
            <a:ext cx="8471880" cy="106380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'{1} institute, {0}'</a:t>
            </a:r>
            <a:endParaRPr lang="en-IN" sz="1600" b="0" strike="noStrike" spc="-1">
              <a:latin typeface="Arial"/>
            </a:endParaRPr>
          </a:p>
          <a:p>
            <a:pPr>
              <a:lnSpc>
                <a:spcPct val="100000"/>
              </a:lnSpc>
            </a:pPr>
            <a:r>
              <a:rPr lang="en-IN" sz="1600" b="0" strike="noStrike" spc="-1">
                <a:solidFill>
                  <a:srgbClr val="000000"/>
                </a:solidFill>
                <a:latin typeface="Consolas"/>
              </a:rPr>
              <a:t>y = x.format(</a:t>
            </a:r>
            <a:r>
              <a:rPr lang="en-IN" sz="1600" b="0" strike="noStrike" spc="-1">
                <a:solidFill>
                  <a:srgbClr val="A31515"/>
                </a:solidFill>
                <a:latin typeface="Consolas"/>
              </a:rPr>
              <a:t>'Gandhinagar'</a:t>
            </a:r>
            <a:r>
              <a:rPr lang="en-IN" sz="1600" b="0" strike="noStrike" spc="-1">
                <a:solidFill>
                  <a:srgbClr val="000000"/>
                </a:solidFill>
                <a:latin typeface="Consolas"/>
              </a:rPr>
              <a:t>,</a:t>
            </a:r>
            <a:r>
              <a:rPr lang="en-IN" sz="1600" b="0" strike="noStrike" spc="-1">
                <a:solidFill>
                  <a:srgbClr val="A31515"/>
                </a:solidFill>
                <a:latin typeface="Consolas"/>
              </a:rPr>
              <a:t>'Motibhoyan'</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print(y)</a:t>
            </a:r>
            <a:endParaRPr lang="en-IN" sz="1600" b="0" strike="noStrike" spc="-1">
              <a:latin typeface="Arial"/>
            </a:endParaRPr>
          </a:p>
          <a:p>
            <a:pPr>
              <a:lnSpc>
                <a:spcPct val="100000"/>
              </a:lnSpc>
            </a:pPr>
            <a:r>
              <a:rPr lang="en-IN" sz="1600" b="0" strike="noStrike" spc="-1">
                <a:solidFill>
                  <a:srgbClr val="000000"/>
                </a:solidFill>
                <a:latin typeface="Consolas"/>
              </a:rPr>
              <a:t>print(x.format(</a:t>
            </a:r>
            <a:r>
              <a:rPr lang="en-IN" sz="1600" b="0" strike="noStrike" spc="-1">
                <a:solidFill>
                  <a:srgbClr val="A31515"/>
                </a:solidFill>
                <a:latin typeface="Consolas"/>
              </a:rPr>
              <a:t>'ABCD'</a:t>
            </a:r>
            <a:r>
              <a:rPr lang="en-IN" sz="1600" b="0" strike="noStrike" spc="-1">
                <a:solidFill>
                  <a:srgbClr val="000000"/>
                </a:solidFill>
                <a:latin typeface="Consolas"/>
              </a:rPr>
              <a:t>,</a:t>
            </a:r>
            <a:r>
              <a:rPr lang="en-IN" sz="1600" b="0" strike="noStrike" spc="-1">
                <a:solidFill>
                  <a:srgbClr val="A31515"/>
                </a:solidFill>
                <a:latin typeface="Consolas"/>
              </a:rPr>
              <a:t>'XYZ'</a:t>
            </a:r>
            <a:r>
              <a:rPr lang="en-IN" sz="1600" b="0" strike="noStrike" spc="-1">
                <a:solidFill>
                  <a:srgbClr val="000000"/>
                </a:solidFill>
                <a:latin typeface="Consolas"/>
              </a:rPr>
              <a:t>))</a:t>
            </a:r>
            <a:endParaRPr lang="en-IN" sz="1600" b="0" strike="noStrike" spc="-1">
              <a:latin typeface="Arial"/>
            </a:endParaRPr>
          </a:p>
        </p:txBody>
      </p:sp>
      <p:sp>
        <p:nvSpPr>
          <p:cNvPr id="259" name="CustomShape 4"/>
          <p:cNvSpPr/>
          <p:nvPr/>
        </p:nvSpPr>
        <p:spPr>
          <a:xfrm>
            <a:off x="522720" y="1641240"/>
            <a:ext cx="499680" cy="106380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p:txBody>
      </p:sp>
      <p:sp>
        <p:nvSpPr>
          <p:cNvPr id="261" name="CustomShape 6"/>
          <p:cNvSpPr/>
          <p:nvPr/>
        </p:nvSpPr>
        <p:spPr>
          <a:xfrm>
            <a:off x="5794200" y="1730520"/>
            <a:ext cx="5220720" cy="428040"/>
          </a:xfrm>
          <a:prstGeom prst="borderCallout1">
            <a:avLst>
              <a:gd name="adj1" fmla="val 53885"/>
              <a:gd name="adj2" fmla="val -612"/>
              <a:gd name="adj3" fmla="val 130505"/>
              <a:gd name="adj4" fmla="val -7147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Motibhoyan institute, Gandhinagar</a:t>
            </a:r>
            <a:endParaRPr lang="en-IN" sz="1800" b="0" strike="noStrike" spc="-1">
              <a:latin typeface="Arial"/>
            </a:endParaRPr>
          </a:p>
        </p:txBody>
      </p:sp>
      <p:sp>
        <p:nvSpPr>
          <p:cNvPr id="262" name="CustomShape 7"/>
          <p:cNvSpPr/>
          <p:nvPr/>
        </p:nvSpPr>
        <p:spPr>
          <a:xfrm>
            <a:off x="5794200" y="2213280"/>
            <a:ext cx="5220720" cy="656640"/>
          </a:xfrm>
          <a:prstGeom prst="borderCallout1">
            <a:avLst>
              <a:gd name="adj1" fmla="val 53885"/>
              <a:gd name="adj2" fmla="val -612"/>
              <a:gd name="adj3" fmla="val 55126"/>
              <a:gd name="adj4" fmla="val -27207"/>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Inline function call</a:t>
            </a:r>
            <a:endParaRPr lang="en-IN" sz="1800" b="0" strike="noStrike" spc="-1">
              <a:latin typeface="Arial"/>
            </a:endParaRPr>
          </a:p>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XYZ institute, ABCD</a:t>
            </a:r>
            <a:endParaRPr lang="en-IN" sz="1800" b="0" strike="noStrike" spc="-1">
              <a:latin typeface="Arial"/>
            </a:endParaRPr>
          </a:p>
        </p:txBody>
      </p:sp>
      <p:sp>
        <p:nvSpPr>
          <p:cNvPr id="263" name="CustomShape 8"/>
          <p:cNvSpPr/>
          <p:nvPr/>
        </p:nvSpPr>
        <p:spPr>
          <a:xfrm>
            <a:off x="1022760" y="3842640"/>
            <a:ext cx="8471880" cy="577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A31515"/>
                </a:solidFill>
                <a:latin typeface="Consolas"/>
              </a:rPr>
              <a:t>'{collegename} institute, {cityname}'</a:t>
            </a:r>
            <a:endParaRPr lang="en-IN" sz="1600" b="0" strike="noStrike" spc="-1">
              <a:latin typeface="Arial"/>
            </a:endParaRPr>
          </a:p>
          <a:p>
            <a:pPr>
              <a:lnSpc>
                <a:spcPct val="100000"/>
              </a:lnSpc>
            </a:pPr>
            <a:r>
              <a:rPr lang="en-IN" sz="1600" b="0" strike="noStrike" spc="-1">
                <a:solidFill>
                  <a:srgbClr val="000000"/>
                </a:solidFill>
                <a:latin typeface="Consolas"/>
              </a:rPr>
              <a:t>print(x.format(collegename=</a:t>
            </a:r>
            <a:r>
              <a:rPr lang="en-IN" sz="1600" b="0" strike="noStrike" spc="-1">
                <a:solidFill>
                  <a:srgbClr val="A31515"/>
                </a:solidFill>
                <a:latin typeface="Consolas"/>
              </a:rPr>
              <a:t>'Gandhinagar'</a:t>
            </a:r>
            <a:r>
              <a:rPr lang="en-IN" sz="1600" b="0" strike="noStrike" spc="-1">
                <a:solidFill>
                  <a:srgbClr val="000000"/>
                </a:solidFill>
                <a:latin typeface="Consolas"/>
              </a:rPr>
              <a:t>,cityname=</a:t>
            </a:r>
            <a:r>
              <a:rPr lang="en-IN" sz="1600" b="0" strike="noStrike" spc="-1">
                <a:solidFill>
                  <a:srgbClr val="A31515"/>
                </a:solidFill>
                <a:latin typeface="Consolas"/>
              </a:rPr>
              <a:t>'Motibhoyan'</a:t>
            </a:r>
            <a:r>
              <a:rPr lang="en-IN" sz="1600" b="0" strike="noStrike" spc="-1">
                <a:solidFill>
                  <a:srgbClr val="000000"/>
                </a:solidFill>
                <a:latin typeface="Consolas"/>
              </a:rPr>
              <a:t>))</a:t>
            </a:r>
            <a:endParaRPr lang="en-IN" sz="1600" b="0" strike="noStrike" spc="-1">
              <a:latin typeface="Arial"/>
            </a:endParaRPr>
          </a:p>
        </p:txBody>
      </p:sp>
      <p:sp>
        <p:nvSpPr>
          <p:cNvPr id="264" name="CustomShape 9"/>
          <p:cNvSpPr/>
          <p:nvPr/>
        </p:nvSpPr>
        <p:spPr>
          <a:xfrm>
            <a:off x="522720" y="3842640"/>
            <a:ext cx="499680" cy="57708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p:txBody>
      </p:sp>
      <p:sp>
        <p:nvSpPr>
          <p:cNvPr id="266" name="CustomShape 11"/>
          <p:cNvSpPr/>
          <p:nvPr/>
        </p:nvSpPr>
        <p:spPr>
          <a:xfrm>
            <a:off x="8071920" y="3940200"/>
            <a:ext cx="3730320" cy="428040"/>
          </a:xfrm>
          <a:prstGeom prst="borderCallout1">
            <a:avLst>
              <a:gd name="adj1" fmla="val 53885"/>
              <a:gd name="adj2" fmla="val -612"/>
              <a:gd name="adj3" fmla="val 73204"/>
              <a:gd name="adj4" fmla="val -1882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Output : </a:t>
            </a:r>
            <a:r>
              <a:rPr lang="en-IN" sz="1800" b="0" i="1" strike="noStrike" spc="-1">
                <a:solidFill>
                  <a:srgbClr val="212121"/>
                </a:solidFill>
                <a:latin typeface="Roboto Condensed"/>
              </a:rPr>
              <a:t>Gandhinagar Institute, Motibhoyan</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8">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58">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26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26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57">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6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6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63">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63">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6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2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Line 1"/>
          <p:cNvSpPr/>
          <p:nvPr/>
        </p:nvSpPr>
        <p:spPr>
          <a:xfrm>
            <a:off x="1191240" y="0"/>
            <a:ext cx="360" cy="68256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p:style>
      </p:sp>
      <p:sp>
        <p:nvSpPr>
          <p:cNvPr id="127" name="Line 2"/>
          <p:cNvSpPr/>
          <p:nvPr/>
        </p:nvSpPr>
        <p:spPr>
          <a:xfrm>
            <a:off x="1191240" y="3622680"/>
            <a:ext cx="360" cy="323532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p:style>
      </p:sp>
      <p:sp>
        <p:nvSpPr>
          <p:cNvPr id="128" name="CustomShape 3"/>
          <p:cNvSpPr/>
          <p:nvPr/>
        </p:nvSpPr>
        <p:spPr>
          <a:xfrm>
            <a:off x="954000" y="682920"/>
            <a:ext cx="474120" cy="474120"/>
          </a:xfrm>
          <a:prstGeom prst="ellipse">
            <a:avLst/>
          </a:prstGeom>
          <a:ln>
            <a:solidFill>
              <a:schemeClr val="bg1">
                <a:lumMod val="65000"/>
              </a:schemeClr>
            </a:solidFill>
          </a:ln>
        </p:spPr>
        <p:style>
          <a:lnRef idx="2">
            <a:schemeClr val="accent3">
              <a:shade val="50000"/>
            </a:schemeClr>
          </a:lnRef>
          <a:fillRef idx="1">
            <a:schemeClr val="accent3"/>
          </a:fillRef>
          <a:effectRef idx="0">
            <a:schemeClr val="accent3"/>
          </a:effectRef>
          <a:fontRef idx="minor"/>
        </p:style>
        <p:txBody>
          <a:bodyPr lIns="90000" tIns="45000" rIns="90000" bIns="45000" anchor="ctr"/>
          <a:p>
            <a:pPr algn="ctr">
              <a:lnSpc>
                <a:spcPct val="100000"/>
              </a:lnSpc>
            </a:pPr>
            <a:r>
              <a:rPr lang="en-IN" sz="2800" b="0" strike="noStrike" spc="-1">
                <a:solidFill>
                  <a:srgbClr val="FFFFFF"/>
                </a:solidFill>
                <a:latin typeface="Wingdings 2"/>
              </a:rPr>
              <a:t></a:t>
            </a:r>
            <a:endParaRPr lang="en-IN" sz="2800" b="0" strike="noStrike" spc="-1">
              <a:latin typeface="Arial"/>
            </a:endParaRPr>
          </a:p>
        </p:txBody>
      </p:sp>
      <p:sp>
        <p:nvSpPr>
          <p:cNvPr id="129" name="CustomShape 4"/>
          <p:cNvSpPr/>
          <p:nvPr/>
        </p:nvSpPr>
        <p:spPr>
          <a:xfrm>
            <a:off x="1452600" y="720000"/>
            <a:ext cx="1325520" cy="395280"/>
          </a:xfrm>
          <a:prstGeom prst="rect">
            <a:avLst/>
          </a:prstGeom>
          <a:noFill/>
          <a:ln>
            <a:noFill/>
          </a:ln>
        </p:spPr>
        <p:style>
          <a:lnRef idx="0">
            <a:srgbClr val="FFFFFF"/>
          </a:lnRef>
          <a:fillRef idx="0">
            <a:srgbClr val="FFFFFF"/>
          </a:fillRef>
          <a:effectRef idx="0">
            <a:srgbClr val="FFFFFF"/>
          </a:effectRef>
          <a:fontRef idx="minor"/>
        </p:style>
        <p:txBody>
          <a:bodyPr wrap="none" lIns="90000" tIns="45000" rIns="90000" bIns="45000"/>
          <a:p>
            <a:pPr>
              <a:lnSpc>
                <a:spcPct val="100000"/>
              </a:lnSpc>
            </a:pPr>
            <a:r>
              <a:rPr lang="en-IN" sz="2000" b="1" strike="noStrike" spc="-1">
                <a:solidFill>
                  <a:srgbClr val="FFFFFF"/>
                </a:solidFill>
                <a:latin typeface="Roboto Condensed"/>
              </a:rPr>
              <a:t>Looping</a:t>
            </a:r>
            <a:endParaRPr lang="en-IN" sz="2000" b="0" strike="noStrike" spc="-1">
              <a:latin typeface="Arial"/>
            </a:endParaRPr>
          </a:p>
        </p:txBody>
      </p:sp>
      <p:sp>
        <p:nvSpPr>
          <p:cNvPr id="130" name="Line 5"/>
          <p:cNvSpPr/>
          <p:nvPr/>
        </p:nvSpPr>
        <p:spPr>
          <a:xfrm>
            <a:off x="1191240" y="1157400"/>
            <a:ext cx="360" cy="246528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p:style>
      </p:sp>
      <p:sp>
        <p:nvSpPr>
          <p:cNvPr id="131" name="CustomShape 6"/>
          <p:cNvSpPr/>
          <p:nvPr/>
        </p:nvSpPr>
        <p:spPr>
          <a:xfrm>
            <a:off x="1459080" y="712440"/>
            <a:ext cx="4909680" cy="4998600"/>
          </a:xfrm>
          <a:prstGeom prst="rect">
            <a:avLst/>
          </a:prstGeom>
          <a:no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2400" b="1" strike="noStrike" spc="-1">
                <a:solidFill>
                  <a:srgbClr val="212121"/>
                </a:solidFill>
                <a:latin typeface="Roboto Condensed"/>
              </a:rPr>
              <a:t>Outline</a:t>
            </a:r>
            <a:endParaRPr lang="en-IN" sz="2400" b="0" strike="noStrike" spc="-1">
              <a:latin typeface="Arial"/>
            </a:endParaRPr>
          </a:p>
          <a:p>
            <a:pPr>
              <a:lnSpc>
                <a:spcPct val="100000"/>
              </a:lnSpc>
            </a:pPr>
            <a:endParaRPr lang="en-IN" sz="24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Introduction to python</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Installing python</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Hello World program using python</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Data types</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Variables</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Expressions</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Functions</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String</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List</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Tuple</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Set</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Dictionary</a:t>
            </a:r>
            <a:endParaRPr lang="en-IN" sz="2000" b="0" strike="noStrike" spc="-1">
              <a:latin typeface="Arial"/>
            </a:endParaRPr>
          </a:p>
          <a:p>
            <a:pPr indent="446405">
              <a:lnSpc>
                <a:spcPct val="100000"/>
              </a:lnSpc>
              <a:buClr>
                <a:srgbClr val="212121"/>
              </a:buClr>
              <a:buFont typeface="Wingdings" panose="05000000000000000000" pitchFamily="2" charset="2"/>
              <a:buChar char=""/>
            </a:pPr>
            <a:r>
              <a:rPr lang="en-IN" sz="2000" b="0" strike="noStrike" spc="-1">
                <a:solidFill>
                  <a:srgbClr val="212121"/>
                </a:solidFill>
                <a:latin typeface="Roboto Condensed"/>
              </a:rPr>
              <a:t>Functions </a:t>
            </a:r>
            <a:endParaRPr lang="en-IN" sz="20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up)">
                                      <p:cBhvr additive="repl">
                                        <p:cTn id="7" dur="500"/>
                                        <p:tgtEl>
                                          <p:spTgt spid="12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8"/>
                                        </p:tgtEl>
                                        <p:attrNameLst>
                                          <p:attrName>style.visibility</p:attrName>
                                        </p:attrNameLst>
                                      </p:cBhvr>
                                      <p:to>
                                        <p:strVal val="visible"/>
                                      </p:to>
                                    </p:set>
                                    <p:anim calcmode="lin" valueType="num">
                                      <p:cBhvr additive="repl">
                                        <p:cTn id="11" dur="500" fill="hold"/>
                                        <p:tgtEl>
                                          <p:spTgt spid="128"/>
                                        </p:tgtEl>
                                        <p:attrNameLst>
                                          <p:attrName>ppt_w</p:attrName>
                                        </p:attrNameLst>
                                      </p:cBhvr>
                                      <p:tavLst>
                                        <p:tav tm="0">
                                          <p:val>
                                            <p:fltVal val="0"/>
                                          </p:val>
                                        </p:tav>
                                        <p:tav tm="100000">
                                          <p:val>
                                            <p:strVal val="#ppt_w"/>
                                          </p:val>
                                        </p:tav>
                                      </p:tavLst>
                                    </p:anim>
                                    <p:anim calcmode="lin" valueType="num">
                                      <p:cBhvr additive="repl">
                                        <p:cTn id="12" dur="500" fill="hold"/>
                                        <p:tgtEl>
                                          <p:spTgt spid="128"/>
                                        </p:tgtEl>
                                        <p:attrNameLst>
                                          <p:attrName>ppt_h</p:attrName>
                                        </p:attrNameLst>
                                      </p:cBhvr>
                                      <p:tavLst>
                                        <p:tav tm="0">
                                          <p:val>
                                            <p:fltVal val="0"/>
                                          </p:val>
                                        </p:tav>
                                        <p:tav tm="100000">
                                          <p:val>
                                            <p:strVal val="#ppt_h"/>
                                          </p:val>
                                        </p:tav>
                                      </p:tavLst>
                                    </p:anim>
                                    <p:animEffect transition="in" filter="fade">
                                      <p:cBhvr additive="repl">
                                        <p:cTn id="13" dur="500"/>
                                        <p:tgtEl>
                                          <p:spTgt spid="128"/>
                                        </p:tgtEl>
                                      </p:cBhvr>
                                    </p:animEffect>
                                  </p:childTnLst>
                                </p:cTn>
                              </p:par>
                              <p:par>
                                <p:cTn id="14" presetID="10" presetClass="entr" presetSubtype="0" fill="hold" nodeType="withEffect">
                                  <p:stCondLst>
                                    <p:cond delay="0"/>
                                  </p:stCondLst>
                                  <p:childTnLst>
                                    <p:set>
                                      <p:cBhvr>
                                        <p:cTn id="15" dur="1" fill="hold">
                                          <p:stCondLst>
                                            <p:cond delay="0"/>
                                          </p:stCondLst>
                                        </p:cTn>
                                        <p:tgtEl>
                                          <p:spTgt spid="131"/>
                                        </p:tgtEl>
                                        <p:attrNameLst>
                                          <p:attrName>style.visibility</p:attrName>
                                        </p:attrNameLst>
                                      </p:cBhvr>
                                      <p:to>
                                        <p:strVal val="visible"/>
                                      </p:to>
                                    </p:set>
                                    <p:animEffect transition="in" filter="fade">
                                      <p:cBhvr additive="repl">
                                        <p:cTn id="16" dur="500"/>
                                        <p:tgtEl>
                                          <p:spTgt spid="131"/>
                                        </p:tgtEl>
                                      </p:cBhvr>
                                    </p:animEffec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129"/>
                                        </p:tgtEl>
                                        <p:attrNameLst>
                                          <p:attrName>style.visibility</p:attrName>
                                        </p:attrNameLst>
                                      </p:cBhvr>
                                      <p:to>
                                        <p:strVal val="visible"/>
                                      </p:to>
                                    </p:set>
                                  </p:childTnLst>
                                </p:cTn>
                              </p:par>
                            </p:childTnLst>
                          </p:cTn>
                        </p:par>
                        <p:par>
                          <p:cTn id="20" fill="hold">
                            <p:stCondLst>
                              <p:cond delay="1000"/>
                            </p:stCondLst>
                            <p:childTnLst>
                              <p:par>
                                <p:cTn id="21" presetID="22" presetClass="entr" presetSubtype="1" fill="hold" nodeType="afterEffect">
                                  <p:stCondLst>
                                    <p:cond delay="0"/>
                                  </p:stCondLst>
                                  <p:childTnLst>
                                    <p:set>
                                      <p:cBhvr>
                                        <p:cTn id="22" dur="1" fill="hold">
                                          <p:stCondLst>
                                            <p:cond delay="0"/>
                                          </p:stCondLst>
                                        </p:cTn>
                                        <p:tgtEl>
                                          <p:spTgt spid="130"/>
                                        </p:tgtEl>
                                        <p:attrNameLst>
                                          <p:attrName>style.visibility</p:attrName>
                                        </p:attrNameLst>
                                      </p:cBhvr>
                                      <p:to>
                                        <p:strVal val="visible"/>
                                      </p:to>
                                    </p:set>
                                    <p:animEffect transition="in" filter="wipe(up)">
                                      <p:cBhvr additive="repl">
                                        <p:cTn id="23" dur="500"/>
                                        <p:tgtEl>
                                          <p:spTgt spid="130"/>
                                        </p:tgtEl>
                                      </p:cBhvr>
                                    </p:animEffect>
                                  </p:childTnLst>
                                </p:cTn>
                              </p:par>
                            </p:childTnLst>
                          </p:cTn>
                        </p:par>
                        <p:par>
                          <p:cTn id="24" fill="hold">
                            <p:stCondLst>
                              <p:cond delay="1500"/>
                            </p:stCondLst>
                            <p:childTnLst>
                              <p:par>
                                <p:cTn id="25" presetID="22" presetClass="entr" presetSubtype="1" fill="hold" nodeType="afterEffect">
                                  <p:stCondLst>
                                    <p:cond delay="0"/>
                                  </p:stCondLst>
                                  <p:childTnLst>
                                    <p:set>
                                      <p:cBhvr>
                                        <p:cTn id="26" dur="1" fill="hold">
                                          <p:stCondLst>
                                            <p:cond delay="0"/>
                                          </p:stCondLst>
                                        </p:cTn>
                                        <p:tgtEl>
                                          <p:spTgt spid="127"/>
                                        </p:tgtEl>
                                        <p:attrNameLst>
                                          <p:attrName>style.visibility</p:attrName>
                                        </p:attrNameLst>
                                      </p:cBhvr>
                                      <p:to>
                                        <p:strVal val="visible"/>
                                      </p:to>
                                    </p:set>
                                    <p:animEffect transition="in" filter="wipe(up)">
                                      <p:cBhvr additive="repl">
                                        <p:cTn id="27"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Subtitle 2"/>
          <p:cNvSpPr>
            <a:spLocks noGrp="1"/>
          </p:cNvSpPr>
          <p:nvPr>
            <p:ph type="subTitle"/>
          </p:nvPr>
        </p:nvSpPr>
        <p:spPr/>
        <p:txBody>
          <a:bodyPr/>
          <a:p>
            <a:pPr marL="285750" indent="-285750">
              <a:buFont typeface="Arial" panose="02080604020202020204" pitchFamily="34" charset="0"/>
              <a:buChar char="•"/>
            </a:pPr>
            <a:r>
              <a:rPr lang="en-US"/>
              <a:t>input </a:t>
            </a:r>
            <a:r>
              <a:rPr lang="en-US" altLang="en-US"/>
              <a:t>: used to get input directly from a user</a:t>
            </a:r>
            <a:endParaRPr lang="en-US" altLang="en-US"/>
          </a:p>
          <a:p>
            <a:pPr marL="285750" indent="-285750">
              <a:buFont typeface="Arial" panose="02080604020202020204" pitchFamily="34" charset="0"/>
              <a:buChar char="•"/>
            </a:pPr>
            <a:r>
              <a:rPr lang="en-US" altLang="en-US"/>
              <a:t>Each takes a string as an argument and displays it as a prompt in  the shell.</a:t>
            </a:r>
            <a:endParaRPr lang="en-US" altLang="en-US"/>
          </a:p>
          <a:p>
            <a:pPr marL="285750" indent="-285750">
              <a:buFont typeface="Arial" panose="02080604020202020204" pitchFamily="34" charset="0"/>
              <a:buChar char="•"/>
            </a:pPr>
            <a:r>
              <a:rPr lang="en-US" altLang="en-US"/>
              <a:t>It then waits for the user to type something, followed by hitting the  enter key.</a:t>
            </a:r>
            <a:endParaRPr lang="en-US" altLang="en-US"/>
          </a:p>
          <a:p>
            <a:pPr marL="285750" indent="-285750"/>
            <a:r>
              <a:rPr lang="en-US" altLang="en-US"/>
              <a:t>	</a:t>
            </a:r>
            <a:endParaRPr lang="en-US" altLang="en-US"/>
          </a:p>
          <a:p>
            <a:pPr marL="285750" indent="-285750"/>
            <a:r>
              <a:rPr lang="en-US" altLang="en-US"/>
              <a:t>	n = input('Enter an int: ')</a:t>
            </a:r>
            <a:endParaRPr lang="en-US" altLang="en-US"/>
          </a:p>
        </p:txBody>
      </p:sp>
      <p:sp>
        <p:nvSpPr>
          <p:cNvPr id="256" name="TextShape 1"/>
          <p:cNvSpPr txBox="1"/>
          <p:nvPr/>
        </p:nvSpPr>
        <p:spPr>
          <a:xfrm>
            <a:off x="127000" y="127000"/>
            <a:ext cx="12191760" cy="711000"/>
          </a:xfrm>
          <a:prstGeom prst="rect">
            <a:avLst/>
          </a:prstGeom>
          <a:solidFill>
            <a:srgbClr val="5FADE4"/>
          </a:solidFill>
          <a:ln>
            <a:noFill/>
          </a:ln>
        </p:spPr>
        <p:txBody>
          <a:bodyPr lIns="216000" tIns="108000" rIns="216000" bIns="108000" anchor="ctr"/>
          <a:p>
            <a:pPr>
              <a:lnSpc>
                <a:spcPct val="90000"/>
              </a:lnSpc>
            </a:pPr>
            <a:r>
              <a:rPr lang="en-US" altLang="en-US" sz="3400" b="1" strike="noStrike" spc="-1">
                <a:solidFill>
                  <a:srgbClr val="373737"/>
                </a:solidFill>
                <a:latin typeface="Roboto Condensed"/>
              </a:rPr>
              <a:t>Input function</a:t>
            </a:r>
            <a:endParaRPr lang="en-US" altLang="en-US" sz="3400" b="1" strike="noStrike" spc="-1">
              <a:solidFill>
                <a:srgbClr val="373737"/>
              </a:solidFill>
              <a:latin typeface="Roboto Condense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3200" b="1">
                <a:sym typeface="+mn-ea"/>
              </a:rPr>
              <a:t>Type conversions</a:t>
            </a:r>
            <a:endParaRPr lang="en-US" sz="3200" b="1"/>
          </a:p>
        </p:txBody>
      </p:sp>
      <p:sp>
        <p:nvSpPr>
          <p:cNvPr id="3" name="Subtitle 2"/>
          <p:cNvSpPr>
            <a:spLocks noGrp="1"/>
          </p:cNvSpPr>
          <p:nvPr>
            <p:ph type="subTitle"/>
          </p:nvPr>
        </p:nvSpPr>
        <p:spPr/>
        <p:txBody>
          <a:bodyPr/>
          <a:p>
            <a:pPr marL="285750" indent="-285750">
              <a:buFont typeface="Arial" panose="02080604020202020204" pitchFamily="34" charset="0"/>
              <a:buChar char="•"/>
            </a:pPr>
            <a:r>
              <a:rPr lang="en-US"/>
              <a:t>Type conversions (also called type casts) are used often in Python code. </a:t>
            </a:r>
            <a:endParaRPr lang="en-US"/>
          </a:p>
          <a:p>
            <a:pPr marL="285750" indent="-285750">
              <a:buFont typeface="Arial" panose="02080604020202020204" pitchFamily="34" charset="0"/>
              <a:buChar char="•"/>
            </a:pPr>
            <a:r>
              <a:rPr lang="en-US"/>
              <a:t>We use the name of a type to convert values to that type.</a:t>
            </a:r>
            <a:endParaRPr lang="en-US"/>
          </a:p>
          <a:p>
            <a:pPr marL="285750" indent="-285750">
              <a:buFont typeface="Arial" panose="02080604020202020204" pitchFamily="34" charset="0"/>
              <a:buChar char="•"/>
            </a:pPr>
            <a:r>
              <a:rPr lang="en-US"/>
              <a:t>for example,</a:t>
            </a:r>
            <a:endParaRPr lang="en-US"/>
          </a:p>
          <a:p>
            <a:pPr marL="742950" lvl="1" indent="-285750">
              <a:buFont typeface="Arial" panose="02080604020202020204" pitchFamily="34" charset="0"/>
              <a:buChar char="•"/>
            </a:pPr>
            <a:r>
              <a:rPr lang="en-US"/>
              <a:t> the value of int('3')*4 is 12. </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sz="2800" b="1">
                <a:sym typeface="+mn-ea"/>
              </a:rPr>
              <a:t>Iteration</a:t>
            </a:r>
            <a:endParaRPr lang="en-US" altLang="en-US" sz="2800" b="1">
              <a:sym typeface="+mn-ea"/>
            </a:endParaRPr>
          </a:p>
        </p:txBody>
      </p:sp>
      <p:sp>
        <p:nvSpPr>
          <p:cNvPr id="3" name="Subtitle 2"/>
          <p:cNvSpPr>
            <a:spLocks noGrp="1"/>
          </p:cNvSpPr>
          <p:nvPr>
            <p:ph type="subTitle"/>
          </p:nvPr>
        </p:nvSpPr>
        <p:spPr>
          <a:xfrm>
            <a:off x="130810" y="862965"/>
            <a:ext cx="6769100" cy="5589905"/>
          </a:xfrm>
        </p:spPr>
        <p:txBody>
          <a:bodyPr/>
          <a:p>
            <a:pPr marL="285750" indent="-285750">
              <a:buFont typeface="Arial" panose="02080604020202020204" pitchFamily="34" charset="0"/>
              <a:buChar char="•"/>
            </a:pPr>
            <a:r>
              <a:rPr lang="en-US"/>
              <a:t> it begins with a test.</a:t>
            </a:r>
            <a:endParaRPr lang="en-US"/>
          </a:p>
          <a:p>
            <a:pPr marL="285750" indent="-285750">
              <a:buFont typeface="Arial" panose="02080604020202020204" pitchFamily="34" charset="0"/>
              <a:buChar char="•"/>
            </a:pPr>
            <a:r>
              <a:rPr lang="en-US"/>
              <a:t> If the test evaluates to True, the program executes the loop body once, and then goes back to reevaluate the </a:t>
            </a:r>
            <a:endParaRPr lang="en-US"/>
          </a:p>
          <a:p>
            <a:pPr marL="285750" indent="-285750">
              <a:buFont typeface="Arial" panose="02080604020202020204" pitchFamily="34" charset="0"/>
              <a:buChar char="•"/>
            </a:pPr>
            <a:r>
              <a:rPr lang="en-US"/>
              <a:t>test. </a:t>
            </a:r>
            <a:endParaRPr lang="en-US"/>
          </a:p>
          <a:p>
            <a:pPr marL="285750" indent="-285750">
              <a:buFont typeface="Arial" panose="02080604020202020204" pitchFamily="34" charset="0"/>
              <a:buChar char="•"/>
            </a:pPr>
            <a:r>
              <a:rPr lang="en-US"/>
              <a:t>This process is repeated until the test evaluates to False, after which control passes to the code following the iteration statement</a:t>
            </a:r>
            <a:endParaRPr lang="en-US"/>
          </a:p>
        </p:txBody>
      </p:sp>
      <p:pic>
        <p:nvPicPr>
          <p:cNvPr id="4" name="Picture 3"/>
          <p:cNvPicPr>
            <a:picLocks noChangeAspect="1"/>
          </p:cNvPicPr>
          <p:nvPr/>
        </p:nvPicPr>
        <p:blipFill>
          <a:blip r:embed="rId1"/>
          <a:stretch>
            <a:fillRect/>
          </a:stretch>
        </p:blipFill>
        <p:spPr>
          <a:xfrm>
            <a:off x="7449185" y="1085215"/>
            <a:ext cx="3390900" cy="474281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CustomShape 1"/>
          <p:cNvSpPr/>
          <p:nvPr/>
        </p:nvSpPr>
        <p:spPr>
          <a:xfrm>
            <a:off x="6209280" y="5963760"/>
            <a:ext cx="3191040" cy="33372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212121"/>
                </a:solidFill>
                <a:latin typeface="Consolas"/>
              </a:rPr>
              <a:t>X is greater than 5</a:t>
            </a:r>
            <a:endParaRPr lang="en-IN" sz="1600" b="0" strike="noStrike" spc="-1">
              <a:latin typeface="Arial"/>
            </a:endParaRPr>
          </a:p>
        </p:txBody>
      </p:sp>
      <p:sp>
        <p:nvSpPr>
          <p:cNvPr id="387" name="CustomShape 2"/>
          <p:cNvSpPr/>
          <p:nvPr/>
        </p:nvSpPr>
        <p:spPr>
          <a:xfrm>
            <a:off x="5709240" y="5963760"/>
            <a:ext cx="499680" cy="33372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p:txBody>
      </p:sp>
      <p:sp>
        <p:nvSpPr>
          <p:cNvPr id="389" name="TextShape 4"/>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If statement</a:t>
            </a:r>
            <a:endParaRPr lang="en-US" sz="3400" b="0" strike="noStrike" spc="-1">
              <a:solidFill>
                <a:srgbClr val="212121"/>
              </a:solidFill>
              <a:latin typeface="Roboto Condensed"/>
            </a:endParaRPr>
          </a:p>
        </p:txBody>
      </p:sp>
      <p:sp>
        <p:nvSpPr>
          <p:cNvPr id="390" name="TextShape 5"/>
          <p:cNvSpPr txBox="1"/>
          <p:nvPr/>
        </p:nvSpPr>
        <p:spPr>
          <a:xfrm>
            <a:off x="166680" y="877320"/>
            <a:ext cx="11929320" cy="207504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b="0" strike="noStrike" spc="-1">
                <a:solidFill>
                  <a:srgbClr val="212121"/>
                </a:solidFill>
                <a:latin typeface="Roboto Condensed"/>
              </a:rPr>
              <a:t>if statement is written using the </a:t>
            </a:r>
            <a:r>
              <a:rPr lang="en-US" b="1" strike="noStrike" spc="-1">
                <a:solidFill>
                  <a:srgbClr val="212121"/>
                </a:solidFill>
                <a:latin typeface="Roboto Condensed"/>
              </a:rPr>
              <a:t>if</a:t>
            </a:r>
            <a:r>
              <a:rPr lang="en-US" b="0" strike="noStrike" spc="-1">
                <a:solidFill>
                  <a:srgbClr val="212121"/>
                </a:solidFill>
                <a:latin typeface="Roboto Condensed"/>
              </a:rPr>
              <a:t> keyword followed by </a:t>
            </a:r>
            <a:r>
              <a:rPr lang="en-US" b="1" strike="noStrike" spc="-1">
                <a:solidFill>
                  <a:srgbClr val="212121"/>
                </a:solidFill>
                <a:latin typeface="Roboto Condensed"/>
              </a:rPr>
              <a:t>condition</a:t>
            </a:r>
            <a:r>
              <a:rPr lang="en-US" b="0" strike="noStrike" spc="-1">
                <a:solidFill>
                  <a:srgbClr val="212121"/>
                </a:solidFill>
                <a:latin typeface="Roboto Condensed"/>
              </a:rPr>
              <a:t> and </a:t>
            </a:r>
            <a:r>
              <a:rPr lang="en-US" b="1" strike="noStrike" spc="-1">
                <a:solidFill>
                  <a:srgbClr val="212121"/>
                </a:solidFill>
                <a:latin typeface="Roboto Condensed"/>
              </a:rPr>
              <a:t>colon</a:t>
            </a:r>
            <a:r>
              <a:rPr lang="en-US" b="0" strike="noStrike" spc="-1">
                <a:solidFill>
                  <a:srgbClr val="212121"/>
                </a:solidFill>
                <a:latin typeface="Roboto Condensed"/>
              </a:rPr>
              <a:t>(</a:t>
            </a:r>
            <a:r>
              <a:rPr lang="en-US" b="1" strike="noStrike" spc="-1">
                <a:solidFill>
                  <a:srgbClr val="212121"/>
                </a:solidFill>
                <a:latin typeface="Roboto Condensed"/>
              </a:rPr>
              <a:t>:</a:t>
            </a:r>
            <a:r>
              <a:rPr lang="en-US" b="0" strike="noStrike" spc="-1">
                <a:solidFill>
                  <a:srgbClr val="212121"/>
                </a:solidFill>
                <a:latin typeface="Roboto Condensed"/>
              </a:rPr>
              <a:t>) .</a:t>
            </a:r>
            <a:endParaRPr lang="en-US"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b="0" strike="noStrike" spc="-1">
                <a:solidFill>
                  <a:srgbClr val="212121"/>
                </a:solidFill>
                <a:latin typeface="Roboto Condensed"/>
              </a:rPr>
              <a:t>Code to execute when the condition is true will be ideally written in the next line with </a:t>
            </a:r>
            <a:r>
              <a:rPr lang="en-US" b="1" strike="noStrike" spc="-1">
                <a:solidFill>
                  <a:srgbClr val="212121"/>
                </a:solidFill>
                <a:latin typeface="Roboto Condensed"/>
              </a:rPr>
              <a:t>Indentation</a:t>
            </a:r>
            <a:r>
              <a:rPr lang="en-US" b="0" strike="noStrike" spc="-1">
                <a:solidFill>
                  <a:srgbClr val="212121"/>
                </a:solidFill>
                <a:latin typeface="Roboto Condensed"/>
              </a:rPr>
              <a:t> (white space).</a:t>
            </a:r>
            <a:endParaRPr lang="en-US"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b="0" strike="noStrike" spc="-1">
                <a:solidFill>
                  <a:srgbClr val="212121"/>
                </a:solidFill>
                <a:latin typeface="Roboto Condensed"/>
              </a:rPr>
              <a:t>Python relies on indentation to define scope in the code (Other programming languages often use curly-brackets for this purpose).</a:t>
            </a:r>
            <a:endParaRPr lang="en-US" b="0" strike="noStrike" spc="-1">
              <a:solidFill>
                <a:srgbClr val="212121"/>
              </a:solidFill>
              <a:latin typeface="Roboto Condensed"/>
            </a:endParaRPr>
          </a:p>
        </p:txBody>
      </p:sp>
      <p:sp>
        <p:nvSpPr>
          <p:cNvPr id="391" name="CustomShape 6"/>
          <p:cNvSpPr/>
          <p:nvPr/>
        </p:nvSpPr>
        <p:spPr>
          <a:xfrm>
            <a:off x="1083600" y="3448440"/>
            <a:ext cx="8471880" cy="577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1" strike="noStrike" spc="-1">
                <a:solidFill>
                  <a:srgbClr val="212121"/>
                </a:solidFill>
                <a:latin typeface="Consolas"/>
              </a:rPr>
              <a:t>if some_condition </a:t>
            </a:r>
            <a:r>
              <a:rPr lang="en-IN" sz="1600" b="1" strike="noStrike" spc="-1">
                <a:solidFill>
                  <a:srgbClr val="FF0000"/>
                </a:solidFill>
                <a:latin typeface="Consolas"/>
              </a:rPr>
              <a:t>:</a:t>
            </a:r>
            <a:endParaRPr lang="en-IN" sz="1600" b="0" strike="noStrike" spc="-1">
              <a:latin typeface="Arial"/>
            </a:endParaRPr>
          </a:p>
          <a:p>
            <a:pPr>
              <a:lnSpc>
                <a:spcPct val="100000"/>
              </a:lnSpc>
            </a:pPr>
            <a:r>
              <a:rPr lang="en-IN" sz="1600" b="1" strike="noStrike" spc="-1">
                <a:solidFill>
                  <a:srgbClr val="212121"/>
                </a:solidFill>
                <a:latin typeface="Consolas"/>
              </a:rPr>
              <a:t>   # Code to execute when condition is true</a:t>
            </a:r>
            <a:endParaRPr lang="en-IN" sz="1600" b="0" strike="noStrike" spc="-1">
              <a:latin typeface="Arial"/>
            </a:endParaRPr>
          </a:p>
        </p:txBody>
      </p:sp>
      <p:sp>
        <p:nvSpPr>
          <p:cNvPr id="392" name="CustomShape 7"/>
          <p:cNvSpPr/>
          <p:nvPr/>
        </p:nvSpPr>
        <p:spPr>
          <a:xfrm>
            <a:off x="583560" y="3448440"/>
            <a:ext cx="499680" cy="57708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p:txBody>
      </p:sp>
      <p:sp>
        <p:nvSpPr>
          <p:cNvPr id="393" name="CustomShape 8"/>
          <p:cNvSpPr/>
          <p:nvPr/>
        </p:nvSpPr>
        <p:spPr>
          <a:xfrm>
            <a:off x="583560" y="3119400"/>
            <a:ext cx="128592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Syntax</a:t>
            </a:r>
            <a:endParaRPr lang="en-IN" sz="1600" b="0" strike="noStrike" spc="-1">
              <a:latin typeface="Arial"/>
            </a:endParaRPr>
          </a:p>
        </p:txBody>
      </p:sp>
      <p:sp>
        <p:nvSpPr>
          <p:cNvPr id="394" name="CustomShape 9"/>
          <p:cNvSpPr/>
          <p:nvPr/>
        </p:nvSpPr>
        <p:spPr>
          <a:xfrm>
            <a:off x="4045320" y="3049920"/>
            <a:ext cx="4495320" cy="626040"/>
          </a:xfrm>
          <a:prstGeom prst="borderCallout1">
            <a:avLst>
              <a:gd name="adj1" fmla="val 53885"/>
              <a:gd name="adj2" fmla="val -612"/>
              <a:gd name="adj3" fmla="val 89527"/>
              <a:gd name="adj4" fmla="val -14792"/>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if statement ends with </a:t>
            </a:r>
            <a:r>
              <a:rPr lang="en-IN" sz="1800" b="1" strike="noStrike" spc="-1">
                <a:solidFill>
                  <a:srgbClr val="FF0000"/>
                </a:solidFill>
                <a:latin typeface="Roboto Condensed"/>
              </a:rPr>
              <a:t>: </a:t>
            </a:r>
            <a:endParaRPr lang="en-IN" sz="1800" b="0" strike="noStrike" spc="-1">
              <a:latin typeface="Arial"/>
            </a:endParaRPr>
          </a:p>
        </p:txBody>
      </p:sp>
      <p:sp>
        <p:nvSpPr>
          <p:cNvPr id="395" name="CustomShape 10"/>
          <p:cNvSpPr/>
          <p:nvPr/>
        </p:nvSpPr>
        <p:spPr>
          <a:xfrm>
            <a:off x="2245680" y="4065480"/>
            <a:ext cx="4495320" cy="626040"/>
          </a:xfrm>
          <a:prstGeom prst="borderCallout1">
            <a:avLst>
              <a:gd name="adj1" fmla="val 53885"/>
              <a:gd name="adj2" fmla="val -612"/>
              <a:gd name="adj3" fmla="val -23622"/>
              <a:gd name="adj4" fmla="val -2164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Indentation (tab/whitespace) at the beginning</a:t>
            </a:r>
            <a:endParaRPr lang="en-IN" sz="1800" b="0" strike="noStrike" spc="-1">
              <a:latin typeface="Arial"/>
            </a:endParaRPr>
          </a:p>
        </p:txBody>
      </p:sp>
      <p:sp>
        <p:nvSpPr>
          <p:cNvPr id="396" name="CustomShape 11"/>
          <p:cNvSpPr/>
          <p:nvPr/>
        </p:nvSpPr>
        <p:spPr>
          <a:xfrm>
            <a:off x="1225800" y="5149800"/>
            <a:ext cx="4003200" cy="1306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098658"/>
                </a:solidFill>
                <a:latin typeface="Consolas"/>
              </a:rPr>
              <a:t>10</a:t>
            </a:r>
            <a:endParaRPr lang="en-IN" sz="1600" b="0" strike="noStrike" spc="-1">
              <a:latin typeface="Arial"/>
            </a:endParaRPr>
          </a:p>
          <a:p>
            <a:pPr>
              <a:lnSpc>
                <a:spcPct val="100000"/>
              </a:lnSpc>
            </a:pPr>
            <a:br/>
            <a:r>
              <a:rPr lang="en-IN" sz="1600" b="0" strike="noStrike" spc="-1">
                <a:solidFill>
                  <a:srgbClr val="0000FF"/>
                </a:solidFill>
                <a:latin typeface="Consolas"/>
              </a:rPr>
              <a:t>if</a:t>
            </a:r>
            <a:r>
              <a:rPr lang="en-IN" sz="1600" b="0" strike="noStrike" spc="-1">
                <a:solidFill>
                  <a:srgbClr val="000000"/>
                </a:solidFill>
                <a:latin typeface="Consolas"/>
              </a:rPr>
              <a:t> x </a:t>
            </a:r>
            <a:r>
              <a:rPr lang="en-US" altLang="en-IN" sz="1600" b="0" strike="noStrike" spc="-1">
                <a:solidFill>
                  <a:srgbClr val="000000"/>
                </a:solidFill>
                <a:latin typeface="Consolas"/>
              </a:rPr>
              <a:t>&gt;</a:t>
            </a:r>
            <a:r>
              <a:rPr lang="en-IN" sz="1600" b="0" strike="noStrike" spc="-1">
                <a:solidFill>
                  <a:srgbClr val="000000"/>
                </a:solidFill>
                <a:latin typeface="Consolas"/>
              </a:rPr>
              <a:t> </a:t>
            </a:r>
            <a:r>
              <a:rPr lang="en-IN" sz="1600" b="0" strike="noStrike" spc="-1">
                <a:solidFill>
                  <a:srgbClr val="098658"/>
                </a:solidFill>
                <a:latin typeface="Consolas"/>
              </a:rPr>
              <a:t>5</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print(</a:t>
            </a:r>
            <a:r>
              <a:rPr lang="en-IN" sz="1600" b="0" strike="noStrike" spc="-1">
                <a:solidFill>
                  <a:srgbClr val="A31515"/>
                </a:solidFill>
                <a:latin typeface="Consolas"/>
              </a:rPr>
              <a:t>"X is greater than 5"</a:t>
            </a:r>
            <a:r>
              <a:rPr lang="en-IN" sz="1600" b="0" strike="noStrike" spc="-1">
                <a:solidFill>
                  <a:srgbClr val="000000"/>
                </a:solidFill>
                <a:latin typeface="Consolas"/>
              </a:rPr>
              <a:t>)</a:t>
            </a:r>
            <a:endParaRPr lang="en-IN" sz="1600" b="0" strike="noStrike" spc="-1">
              <a:latin typeface="Arial"/>
            </a:endParaRPr>
          </a:p>
        </p:txBody>
      </p:sp>
      <p:sp>
        <p:nvSpPr>
          <p:cNvPr id="397" name="CustomShape 12"/>
          <p:cNvSpPr/>
          <p:nvPr/>
        </p:nvSpPr>
        <p:spPr>
          <a:xfrm>
            <a:off x="725760" y="5149800"/>
            <a:ext cx="499680" cy="106380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9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1">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39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91">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9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395"/>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9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9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96">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96">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96">
                                            <p:txEl>
                                              <p:pRg st="2" end="2"/>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8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8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8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CustomShape 1"/>
          <p:cNvSpPr/>
          <p:nvPr/>
        </p:nvSpPr>
        <p:spPr>
          <a:xfrm>
            <a:off x="6137280" y="3919320"/>
            <a:ext cx="3191040" cy="33372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212121"/>
                </a:solidFill>
                <a:latin typeface="Consolas"/>
              </a:rPr>
              <a:t>X is less than 5</a:t>
            </a:r>
            <a:endParaRPr lang="en-IN" sz="1600" b="0" strike="noStrike" spc="-1">
              <a:latin typeface="Arial"/>
            </a:endParaRPr>
          </a:p>
        </p:txBody>
      </p:sp>
      <p:sp>
        <p:nvSpPr>
          <p:cNvPr id="403" name="CustomShape 2"/>
          <p:cNvSpPr/>
          <p:nvPr/>
        </p:nvSpPr>
        <p:spPr>
          <a:xfrm>
            <a:off x="5637600" y="3919320"/>
            <a:ext cx="499680" cy="33372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p:txBody>
      </p:sp>
      <p:sp>
        <p:nvSpPr>
          <p:cNvPr id="405" name="TextShape 4"/>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If else statement</a:t>
            </a:r>
            <a:endParaRPr lang="en-US" sz="3400" b="0" strike="noStrike" spc="-1">
              <a:solidFill>
                <a:srgbClr val="212121"/>
              </a:solidFill>
              <a:latin typeface="Roboto Condensed"/>
            </a:endParaRPr>
          </a:p>
        </p:txBody>
      </p:sp>
      <p:sp>
        <p:nvSpPr>
          <p:cNvPr id="406" name="CustomShape 5"/>
          <p:cNvSpPr/>
          <p:nvPr/>
        </p:nvSpPr>
        <p:spPr>
          <a:xfrm>
            <a:off x="1083600" y="1236960"/>
            <a:ext cx="8471880" cy="106380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1" strike="noStrike" spc="-1">
                <a:solidFill>
                  <a:srgbClr val="212121"/>
                </a:solidFill>
                <a:latin typeface="Consolas"/>
              </a:rPr>
              <a:t>if some_condition </a:t>
            </a:r>
            <a:r>
              <a:rPr lang="en-IN" sz="1600" b="1" strike="noStrike" spc="-1">
                <a:solidFill>
                  <a:srgbClr val="FF0000"/>
                </a:solidFill>
                <a:latin typeface="Consolas"/>
              </a:rPr>
              <a:t>:</a:t>
            </a:r>
            <a:endParaRPr lang="en-IN" sz="1600" b="0" strike="noStrike" spc="-1">
              <a:latin typeface="Arial"/>
            </a:endParaRPr>
          </a:p>
          <a:p>
            <a:pPr>
              <a:lnSpc>
                <a:spcPct val="100000"/>
              </a:lnSpc>
            </a:pPr>
            <a:r>
              <a:rPr lang="en-IN" sz="1600" b="1" strike="noStrike" spc="-1">
                <a:solidFill>
                  <a:srgbClr val="212121"/>
                </a:solidFill>
                <a:latin typeface="Consolas"/>
              </a:rPr>
              <a:t>   # Code to execute when condition is true</a:t>
            </a:r>
            <a:endParaRPr lang="en-IN" sz="1600" b="0" strike="noStrike" spc="-1">
              <a:latin typeface="Arial"/>
            </a:endParaRPr>
          </a:p>
          <a:p>
            <a:pPr>
              <a:lnSpc>
                <a:spcPct val="100000"/>
              </a:lnSpc>
            </a:pPr>
            <a:r>
              <a:rPr lang="en-IN" sz="1600" b="1" strike="noStrike" spc="-1">
                <a:solidFill>
                  <a:srgbClr val="212121"/>
                </a:solidFill>
                <a:latin typeface="Consolas"/>
              </a:rPr>
              <a:t>else </a:t>
            </a:r>
            <a:r>
              <a:rPr lang="en-IN" sz="1600" b="1" strike="noStrike" spc="-1">
                <a:solidFill>
                  <a:srgbClr val="FF0000"/>
                </a:solidFill>
                <a:latin typeface="Consolas"/>
              </a:rPr>
              <a:t>:</a:t>
            </a:r>
            <a:endParaRPr lang="en-IN" sz="1600" b="0" strike="noStrike" spc="-1">
              <a:latin typeface="Arial"/>
            </a:endParaRPr>
          </a:p>
          <a:p>
            <a:pPr>
              <a:lnSpc>
                <a:spcPct val="100000"/>
              </a:lnSpc>
            </a:pPr>
            <a:r>
              <a:rPr lang="en-IN" sz="1600" b="1" strike="noStrike" spc="-1">
                <a:solidFill>
                  <a:srgbClr val="212121"/>
                </a:solidFill>
                <a:latin typeface="Consolas"/>
              </a:rPr>
              <a:t>   # Code to execute when condition is false</a:t>
            </a:r>
            <a:endParaRPr lang="en-IN" sz="1600" b="0" strike="noStrike" spc="-1">
              <a:latin typeface="Arial"/>
            </a:endParaRPr>
          </a:p>
        </p:txBody>
      </p:sp>
      <p:sp>
        <p:nvSpPr>
          <p:cNvPr id="407" name="CustomShape 6"/>
          <p:cNvSpPr/>
          <p:nvPr/>
        </p:nvSpPr>
        <p:spPr>
          <a:xfrm>
            <a:off x="594000" y="1236960"/>
            <a:ext cx="499680" cy="106380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p:txBody>
      </p:sp>
      <p:sp>
        <p:nvSpPr>
          <p:cNvPr id="408" name="CustomShape 7"/>
          <p:cNvSpPr/>
          <p:nvPr/>
        </p:nvSpPr>
        <p:spPr>
          <a:xfrm>
            <a:off x="583560" y="907920"/>
            <a:ext cx="128592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Syntax</a:t>
            </a:r>
            <a:endParaRPr lang="en-IN" sz="1600" b="0" strike="noStrike" spc="-1">
              <a:latin typeface="Arial"/>
            </a:endParaRPr>
          </a:p>
        </p:txBody>
      </p:sp>
      <p:sp>
        <p:nvSpPr>
          <p:cNvPr id="409" name="CustomShape 8"/>
          <p:cNvSpPr/>
          <p:nvPr/>
        </p:nvSpPr>
        <p:spPr>
          <a:xfrm>
            <a:off x="1130040" y="3139920"/>
            <a:ext cx="4003200" cy="179316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098658"/>
                </a:solidFill>
                <a:latin typeface="Consolas"/>
              </a:rPr>
              <a:t>3</a:t>
            </a:r>
            <a:br>
              <a:rPr lang="en-IN" sz="1600" b="0" strike="noStrike" spc="-1">
                <a:solidFill>
                  <a:srgbClr val="098658"/>
                </a:solidFill>
                <a:latin typeface="Consolas"/>
              </a:rPr>
            </a:br>
            <a:r>
              <a:rPr lang="en-IN" sz="1600" b="0" strike="noStrike" spc="-1">
                <a:solidFill>
                  <a:srgbClr val="0000FF"/>
                </a:solidFill>
                <a:latin typeface="Consolas"/>
              </a:rPr>
              <a:t>if</a:t>
            </a:r>
            <a:r>
              <a:rPr lang="en-IN" sz="1600" b="0" strike="noStrike" spc="-1">
                <a:solidFill>
                  <a:srgbClr val="000000"/>
                </a:solidFill>
                <a:latin typeface="Consolas"/>
              </a:rPr>
              <a:t> x </a:t>
            </a:r>
            <a:r>
              <a:rPr lang="en-US" altLang="en-IN" sz="1600" b="0" strike="noStrike" spc="-1">
                <a:solidFill>
                  <a:srgbClr val="000000"/>
                </a:solidFill>
                <a:latin typeface="Consolas"/>
              </a:rPr>
              <a:t>&gt; </a:t>
            </a:r>
            <a:r>
              <a:rPr lang="en-IN" sz="1600" b="0" strike="noStrike" spc="-1">
                <a:solidFill>
                  <a:srgbClr val="098658"/>
                </a:solidFill>
                <a:latin typeface="Consolas"/>
              </a:rPr>
              <a:t>5</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print(</a:t>
            </a:r>
            <a:r>
              <a:rPr lang="en-IN" sz="1600" b="0" strike="noStrike" spc="-1">
                <a:solidFill>
                  <a:srgbClr val="A31515"/>
                </a:solidFill>
                <a:latin typeface="Consolas"/>
              </a:rPr>
              <a:t>"X is greater than 5"</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FF"/>
                </a:solidFill>
                <a:latin typeface="Consolas"/>
              </a:rPr>
              <a:t>else</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print(</a:t>
            </a:r>
            <a:r>
              <a:rPr lang="en-IN" sz="1600" b="0" strike="noStrike" spc="-1">
                <a:solidFill>
                  <a:srgbClr val="A31515"/>
                </a:solidFill>
                <a:latin typeface="Consolas"/>
              </a:rPr>
              <a:t>"X is less than 5"</a:t>
            </a:r>
            <a:r>
              <a:rPr lang="en-IN" sz="1600" b="0" strike="noStrike" spc="-1">
                <a:solidFill>
                  <a:srgbClr val="000000"/>
                </a:solidFill>
                <a:latin typeface="Consolas"/>
              </a:rPr>
              <a:t>)</a:t>
            </a:r>
            <a:endParaRPr lang="en-IN" sz="1600" b="0" strike="noStrike" spc="-1">
              <a:latin typeface="Arial"/>
            </a:endParaRPr>
          </a:p>
        </p:txBody>
      </p:sp>
      <p:sp>
        <p:nvSpPr>
          <p:cNvPr id="410" name="CustomShape 9"/>
          <p:cNvSpPr/>
          <p:nvPr/>
        </p:nvSpPr>
        <p:spPr>
          <a:xfrm>
            <a:off x="630000" y="3139920"/>
            <a:ext cx="499680" cy="155052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6">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0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09">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09">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09">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0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0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CustomShape 1"/>
          <p:cNvSpPr/>
          <p:nvPr/>
        </p:nvSpPr>
        <p:spPr>
          <a:xfrm>
            <a:off x="6137280" y="4102200"/>
            <a:ext cx="3191040" cy="33372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212121"/>
                </a:solidFill>
                <a:latin typeface="Consolas"/>
              </a:rPr>
              <a:t>X is greater than 5</a:t>
            </a:r>
            <a:endParaRPr lang="en-IN" sz="1600" b="0" strike="noStrike" spc="-1">
              <a:latin typeface="Arial"/>
            </a:endParaRPr>
          </a:p>
        </p:txBody>
      </p:sp>
      <p:sp>
        <p:nvSpPr>
          <p:cNvPr id="416" name="CustomShape 2"/>
          <p:cNvSpPr/>
          <p:nvPr/>
        </p:nvSpPr>
        <p:spPr>
          <a:xfrm>
            <a:off x="5637600" y="4102200"/>
            <a:ext cx="499680" cy="33372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p:txBody>
      </p:sp>
      <p:sp>
        <p:nvSpPr>
          <p:cNvPr id="418" name="TextShape 4"/>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If, elif and else statement</a:t>
            </a:r>
            <a:endParaRPr lang="en-US" sz="3400" b="0" strike="noStrike" spc="-1">
              <a:solidFill>
                <a:srgbClr val="212121"/>
              </a:solidFill>
              <a:latin typeface="Roboto Condensed"/>
            </a:endParaRPr>
          </a:p>
        </p:txBody>
      </p:sp>
      <p:sp>
        <p:nvSpPr>
          <p:cNvPr id="419" name="CustomShape 5"/>
          <p:cNvSpPr/>
          <p:nvPr/>
        </p:nvSpPr>
        <p:spPr>
          <a:xfrm>
            <a:off x="1083600" y="1236960"/>
            <a:ext cx="8471880" cy="155052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1" strike="noStrike" spc="-1">
                <a:solidFill>
                  <a:srgbClr val="212121"/>
                </a:solidFill>
                <a:latin typeface="Consolas"/>
              </a:rPr>
              <a:t>if some_condition_1 </a:t>
            </a:r>
            <a:r>
              <a:rPr lang="en-IN" sz="1600" b="1" strike="noStrike" spc="-1">
                <a:solidFill>
                  <a:srgbClr val="FF0000"/>
                </a:solidFill>
                <a:latin typeface="Consolas"/>
              </a:rPr>
              <a:t>:</a:t>
            </a:r>
            <a:endParaRPr lang="en-IN" sz="1600" b="0" strike="noStrike" spc="-1">
              <a:latin typeface="Arial"/>
            </a:endParaRPr>
          </a:p>
          <a:p>
            <a:pPr>
              <a:lnSpc>
                <a:spcPct val="100000"/>
              </a:lnSpc>
            </a:pPr>
            <a:r>
              <a:rPr lang="en-IN" sz="1600" b="1" strike="noStrike" spc="-1">
                <a:solidFill>
                  <a:srgbClr val="212121"/>
                </a:solidFill>
                <a:latin typeface="Consolas"/>
              </a:rPr>
              <a:t>   # Code to execute when condition 1 is true</a:t>
            </a:r>
            <a:endParaRPr lang="en-IN" sz="1600" b="0" strike="noStrike" spc="-1">
              <a:latin typeface="Arial"/>
            </a:endParaRPr>
          </a:p>
          <a:p>
            <a:pPr>
              <a:lnSpc>
                <a:spcPct val="100000"/>
              </a:lnSpc>
            </a:pPr>
            <a:r>
              <a:rPr lang="en-IN" sz="1600" b="1" strike="noStrike" spc="-1">
                <a:solidFill>
                  <a:srgbClr val="212121"/>
                </a:solidFill>
                <a:latin typeface="Consolas"/>
              </a:rPr>
              <a:t>elif some_condition_2 :</a:t>
            </a:r>
            <a:endParaRPr lang="en-IN" sz="1600" b="0" strike="noStrike" spc="-1">
              <a:latin typeface="Arial"/>
            </a:endParaRPr>
          </a:p>
          <a:p>
            <a:pPr>
              <a:lnSpc>
                <a:spcPct val="100000"/>
              </a:lnSpc>
            </a:pPr>
            <a:r>
              <a:rPr lang="en-IN" sz="1600" b="1" strike="noStrike" spc="-1">
                <a:solidFill>
                  <a:srgbClr val="212121"/>
                </a:solidFill>
                <a:latin typeface="Consolas"/>
              </a:rPr>
              <a:t>   # Code to execute when condition 2 is true</a:t>
            </a:r>
            <a:endParaRPr lang="en-IN" sz="1600" b="0" strike="noStrike" spc="-1">
              <a:latin typeface="Arial"/>
            </a:endParaRPr>
          </a:p>
          <a:p>
            <a:pPr>
              <a:lnSpc>
                <a:spcPct val="100000"/>
              </a:lnSpc>
            </a:pPr>
            <a:r>
              <a:rPr lang="en-IN" sz="1600" b="1" strike="noStrike" spc="-1">
                <a:solidFill>
                  <a:srgbClr val="212121"/>
                </a:solidFill>
                <a:latin typeface="Consolas"/>
              </a:rPr>
              <a:t>else </a:t>
            </a:r>
            <a:r>
              <a:rPr lang="en-IN" sz="1600" b="1" strike="noStrike" spc="-1">
                <a:solidFill>
                  <a:srgbClr val="FF0000"/>
                </a:solidFill>
                <a:latin typeface="Consolas"/>
              </a:rPr>
              <a:t>:</a:t>
            </a:r>
            <a:endParaRPr lang="en-IN" sz="1600" b="0" strike="noStrike" spc="-1">
              <a:latin typeface="Arial"/>
            </a:endParaRPr>
          </a:p>
          <a:p>
            <a:pPr>
              <a:lnSpc>
                <a:spcPct val="100000"/>
              </a:lnSpc>
            </a:pPr>
            <a:r>
              <a:rPr lang="en-IN" sz="1600" b="1" strike="noStrike" spc="-1">
                <a:solidFill>
                  <a:srgbClr val="212121"/>
                </a:solidFill>
                <a:latin typeface="Consolas"/>
              </a:rPr>
              <a:t>   # Code to execute when both conditions are false</a:t>
            </a:r>
            <a:endParaRPr lang="en-IN" sz="1600" b="0" strike="noStrike" spc="-1">
              <a:latin typeface="Arial"/>
            </a:endParaRPr>
          </a:p>
        </p:txBody>
      </p:sp>
      <p:sp>
        <p:nvSpPr>
          <p:cNvPr id="420" name="CustomShape 6"/>
          <p:cNvSpPr/>
          <p:nvPr/>
        </p:nvSpPr>
        <p:spPr>
          <a:xfrm>
            <a:off x="594000" y="1236960"/>
            <a:ext cx="499680" cy="155052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p:txBody>
      </p:sp>
      <p:sp>
        <p:nvSpPr>
          <p:cNvPr id="421" name="CustomShape 7"/>
          <p:cNvSpPr/>
          <p:nvPr/>
        </p:nvSpPr>
        <p:spPr>
          <a:xfrm>
            <a:off x="583560" y="907920"/>
            <a:ext cx="128592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Syntax</a:t>
            </a:r>
            <a:endParaRPr lang="en-IN" sz="1600" b="0" strike="noStrike" spc="-1">
              <a:latin typeface="Arial"/>
            </a:endParaRPr>
          </a:p>
        </p:txBody>
      </p:sp>
      <p:sp>
        <p:nvSpPr>
          <p:cNvPr id="422" name="CustomShape 8"/>
          <p:cNvSpPr/>
          <p:nvPr/>
        </p:nvSpPr>
        <p:spPr>
          <a:xfrm>
            <a:off x="1130040" y="3322800"/>
            <a:ext cx="4003200" cy="25232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098658"/>
                </a:solidFill>
                <a:latin typeface="Consolas"/>
              </a:rPr>
              <a:t>10</a:t>
            </a:r>
            <a:br>
              <a:rPr lang="en-IN" sz="1600" b="0" strike="noStrike" spc="-1">
                <a:solidFill>
                  <a:srgbClr val="098658"/>
                </a:solidFill>
                <a:latin typeface="Consolas"/>
              </a:rPr>
            </a:br>
            <a:r>
              <a:rPr lang="en-IN" sz="1600" b="0" strike="noStrike" spc="-1">
                <a:solidFill>
                  <a:srgbClr val="0000FF"/>
                </a:solidFill>
                <a:latin typeface="Consolas"/>
              </a:rPr>
              <a:t>if</a:t>
            </a:r>
            <a:r>
              <a:rPr lang="en-IN" sz="1600" b="0" strike="noStrike" spc="-1">
                <a:solidFill>
                  <a:srgbClr val="000000"/>
                </a:solidFill>
                <a:latin typeface="Consolas"/>
              </a:rPr>
              <a:t> x &gt; </a:t>
            </a:r>
            <a:r>
              <a:rPr lang="en-IN" sz="1600" b="0" strike="noStrike" spc="-1">
                <a:solidFill>
                  <a:srgbClr val="098658"/>
                </a:solidFill>
                <a:latin typeface="Consolas"/>
              </a:rPr>
              <a:t>12</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print(</a:t>
            </a:r>
            <a:r>
              <a:rPr lang="en-IN" sz="1600" b="0" strike="noStrike" spc="-1">
                <a:solidFill>
                  <a:srgbClr val="A31515"/>
                </a:solidFill>
                <a:latin typeface="Consolas"/>
              </a:rPr>
              <a:t>"X is greater than 12"</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FF"/>
                </a:solidFill>
                <a:latin typeface="Consolas"/>
              </a:rPr>
              <a:t>elif</a:t>
            </a:r>
            <a:r>
              <a:rPr lang="en-IN" sz="1600" b="0" strike="noStrike" spc="-1">
                <a:solidFill>
                  <a:srgbClr val="000000"/>
                </a:solidFill>
                <a:latin typeface="Consolas"/>
              </a:rPr>
              <a:t> x &gt; </a:t>
            </a:r>
            <a:r>
              <a:rPr lang="en-IN" sz="1600" b="0" strike="noStrike" spc="-1">
                <a:solidFill>
                  <a:srgbClr val="098658"/>
                </a:solidFill>
                <a:latin typeface="Consolas"/>
              </a:rPr>
              <a:t>5</a:t>
            </a:r>
            <a:r>
              <a:rPr lang="en-IN" sz="1600" b="0" strike="noStrike" spc="-1">
                <a:solidFill>
                  <a:srgbClr val="000000"/>
                </a:solidFill>
                <a:latin typeface="Consolas"/>
              </a:rPr>
              <a:t> : </a:t>
            </a:r>
            <a:endParaRPr lang="en-IN" sz="1600" b="0" strike="noStrike" spc="-1">
              <a:latin typeface="Arial"/>
            </a:endParaRPr>
          </a:p>
          <a:p>
            <a:pPr>
              <a:lnSpc>
                <a:spcPct val="100000"/>
              </a:lnSpc>
            </a:pPr>
            <a:r>
              <a:rPr lang="en-IN" sz="1600" b="0" strike="noStrike" spc="-1">
                <a:solidFill>
                  <a:srgbClr val="000000"/>
                </a:solidFill>
                <a:latin typeface="Consolas"/>
              </a:rPr>
              <a:t>    print(</a:t>
            </a:r>
            <a:r>
              <a:rPr lang="en-IN" sz="1600" b="0" strike="noStrike" spc="-1">
                <a:solidFill>
                  <a:srgbClr val="A31515"/>
                </a:solidFill>
                <a:latin typeface="Consolas"/>
              </a:rPr>
              <a:t>"X is greater than 5"</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FF"/>
                </a:solidFill>
                <a:latin typeface="Consolas"/>
              </a:rPr>
              <a:t>else</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print(</a:t>
            </a:r>
            <a:r>
              <a:rPr lang="en-IN" sz="1600" b="0" strike="noStrike" spc="-1">
                <a:solidFill>
                  <a:srgbClr val="A31515"/>
                </a:solidFill>
                <a:latin typeface="Consolas"/>
              </a:rPr>
              <a:t>"X is less than 5"</a:t>
            </a:r>
            <a:r>
              <a:rPr lang="en-IN" sz="1600" b="0" strike="noStrike" spc="-1">
                <a:solidFill>
                  <a:srgbClr val="000000"/>
                </a:solidFill>
                <a:latin typeface="Consolas"/>
              </a:rPr>
              <a:t>)</a:t>
            </a:r>
            <a:endParaRPr lang="en-IN" sz="1600" b="0" strike="noStrike" spc="-1">
              <a:latin typeface="Arial"/>
            </a:endParaRPr>
          </a:p>
        </p:txBody>
      </p:sp>
      <p:sp>
        <p:nvSpPr>
          <p:cNvPr id="423" name="CustomShape 9"/>
          <p:cNvSpPr/>
          <p:nvPr/>
        </p:nvSpPr>
        <p:spPr>
          <a:xfrm>
            <a:off x="630000" y="3322800"/>
            <a:ext cx="499680" cy="20372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a:p>
            <a:pPr algn="r">
              <a:lnSpc>
                <a:spcPct val="100000"/>
              </a:lnSpc>
            </a:pPr>
            <a:r>
              <a:rPr lang="en-IN" sz="1600" b="1" strike="noStrike" spc="-1">
                <a:solidFill>
                  <a:srgbClr val="585858"/>
                </a:solidFill>
                <a:latin typeface="Consolas"/>
              </a:rPr>
              <a:t>7</a:t>
            </a:r>
            <a:endParaRPr lang="en-IN" sz="1600" b="0" strike="noStrike" spc="-1">
              <a:latin typeface="Arial"/>
            </a:endParaRPr>
          </a:p>
          <a:p>
            <a:pPr algn="r">
              <a:lnSpc>
                <a:spcPct val="100000"/>
              </a:lnSpc>
            </a:pPr>
            <a:r>
              <a:rPr lang="en-IN" sz="1600" b="1" strike="noStrike" spc="-1">
                <a:solidFill>
                  <a:srgbClr val="585858"/>
                </a:solidFill>
                <a:latin typeface="Consolas"/>
              </a:rPr>
              <a:t>8</a:t>
            </a:r>
            <a:endParaRPr lang="en-IN" sz="16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19">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19">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19">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22">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22">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2">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22">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22">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22">
                                            <p:txEl>
                                              <p:pRg st="5" end="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1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1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For loop in python</a:t>
            </a:r>
            <a:endParaRPr lang="en-US" sz="3400" b="0" strike="noStrike" spc="-1">
              <a:solidFill>
                <a:srgbClr val="212121"/>
              </a:solidFill>
              <a:latin typeface="Roboto Condensed"/>
            </a:endParaRPr>
          </a:p>
        </p:txBody>
      </p:sp>
      <p:sp>
        <p:nvSpPr>
          <p:cNvPr id="429"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1800" b="0" strike="noStrike" spc="-1">
                <a:solidFill>
                  <a:srgbClr val="212121"/>
                </a:solidFill>
                <a:latin typeface="Roboto Condensed"/>
              </a:rPr>
              <a:t>Many objects in python are </a:t>
            </a:r>
            <a:r>
              <a:rPr lang="en-US" sz="1800" b="1" strike="noStrike" spc="-1">
                <a:solidFill>
                  <a:srgbClr val="212121"/>
                </a:solidFill>
                <a:latin typeface="Roboto Condensed"/>
              </a:rPr>
              <a:t>iterable, </a:t>
            </a:r>
            <a:r>
              <a:rPr lang="en-US" sz="1800" b="0" strike="noStrike" spc="-1">
                <a:solidFill>
                  <a:srgbClr val="212121"/>
                </a:solidFill>
                <a:latin typeface="Roboto Condensed"/>
              </a:rPr>
              <a:t>meaning we can iterate over every element in the object.</a:t>
            </a:r>
            <a:endParaRPr lang="en-US" sz="18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1800" b="0" strike="noStrike" spc="-1">
                <a:solidFill>
                  <a:srgbClr val="212121"/>
                </a:solidFill>
                <a:latin typeface="Roboto Condensed"/>
              </a:rPr>
              <a:t>such as every elements from the List, every characters from the string etc..</a:t>
            </a:r>
            <a:endParaRPr lang="en-US" sz="18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1800" b="0" strike="noStrike" spc="-1">
                <a:solidFill>
                  <a:srgbClr val="212121"/>
                </a:solidFill>
                <a:latin typeface="Roboto Condensed"/>
              </a:rPr>
              <a:t>We can use for loop to execute block of code for each element of iterable object.</a:t>
            </a:r>
            <a:endParaRPr lang="en-US" sz="1800" b="0" strike="noStrike" spc="-1">
              <a:solidFill>
                <a:srgbClr val="212121"/>
              </a:solidFill>
              <a:latin typeface="Roboto Condensed"/>
            </a:endParaRPr>
          </a:p>
        </p:txBody>
      </p:sp>
      <p:sp>
        <p:nvSpPr>
          <p:cNvPr id="430" name="CustomShape 3"/>
          <p:cNvSpPr/>
          <p:nvPr/>
        </p:nvSpPr>
        <p:spPr>
          <a:xfrm>
            <a:off x="1083600" y="2582640"/>
            <a:ext cx="8471880" cy="577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FF"/>
                </a:solidFill>
                <a:latin typeface="Consolas"/>
              </a:rPr>
              <a:t>for</a:t>
            </a:r>
            <a:r>
              <a:rPr lang="en-IN" sz="1600" b="0" strike="noStrike" spc="-1">
                <a:solidFill>
                  <a:srgbClr val="000000"/>
                </a:solidFill>
                <a:latin typeface="Consolas"/>
              </a:rPr>
              <a:t> tem</a:t>
            </a:r>
            <a:r>
              <a:rPr lang="en-US" altLang="en-IN" sz="1600" b="0" strike="noStrike" spc="-1">
                <a:solidFill>
                  <a:srgbClr val="000000"/>
                </a:solidFill>
                <a:latin typeface="Consolas"/>
              </a:rPr>
              <a:t>p</a:t>
            </a:r>
            <a:r>
              <a:rPr lang="en-IN" sz="1600" b="0" strike="noStrike" spc="-1">
                <a:solidFill>
                  <a:srgbClr val="000000"/>
                </a:solidFill>
                <a:latin typeface="Consolas"/>
              </a:rPr>
              <a:t> </a:t>
            </a:r>
            <a:r>
              <a:rPr lang="en-IN" sz="1600" b="0" strike="noStrike" spc="-1">
                <a:solidFill>
                  <a:srgbClr val="0000FF"/>
                </a:solidFill>
                <a:latin typeface="Consolas"/>
              </a:rPr>
              <a:t>in</a:t>
            </a:r>
            <a:r>
              <a:rPr lang="en-IN" sz="1600" b="0" strike="noStrike" spc="-1">
                <a:solidFill>
                  <a:srgbClr val="000000"/>
                </a:solidFill>
                <a:latin typeface="Consolas"/>
              </a:rPr>
              <a:t> iterable_object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8000"/>
                </a:solidFill>
                <a:latin typeface="Consolas"/>
              </a:rPr>
              <a:t># Code to execute for each object in iterable</a:t>
            </a:r>
            <a:endParaRPr lang="en-IN" sz="1600" b="0" strike="noStrike" spc="-1">
              <a:latin typeface="Arial"/>
            </a:endParaRPr>
          </a:p>
        </p:txBody>
      </p:sp>
      <p:sp>
        <p:nvSpPr>
          <p:cNvPr id="431" name="CustomShape 4"/>
          <p:cNvSpPr/>
          <p:nvPr/>
        </p:nvSpPr>
        <p:spPr>
          <a:xfrm>
            <a:off x="583560" y="2582640"/>
            <a:ext cx="499680" cy="57708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p:txBody>
      </p:sp>
      <p:sp>
        <p:nvSpPr>
          <p:cNvPr id="433" name="CustomShape 6"/>
          <p:cNvSpPr/>
          <p:nvPr/>
        </p:nvSpPr>
        <p:spPr>
          <a:xfrm>
            <a:off x="5675760" y="2184120"/>
            <a:ext cx="4495320" cy="626040"/>
          </a:xfrm>
          <a:prstGeom prst="borderCallout1">
            <a:avLst>
              <a:gd name="adj1" fmla="val 53885"/>
              <a:gd name="adj2" fmla="val -612"/>
              <a:gd name="adj3" fmla="val 89527"/>
              <a:gd name="adj4" fmla="val -14792"/>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For loop ends with </a:t>
            </a:r>
            <a:r>
              <a:rPr lang="en-IN" sz="1800" b="1" strike="noStrike" spc="-1">
                <a:solidFill>
                  <a:srgbClr val="FF0000"/>
                </a:solidFill>
                <a:latin typeface="Roboto Condensed"/>
              </a:rPr>
              <a:t>: </a:t>
            </a:r>
            <a:endParaRPr lang="en-IN" sz="1800" b="0" strike="noStrike" spc="-1">
              <a:latin typeface="Arial"/>
            </a:endParaRPr>
          </a:p>
        </p:txBody>
      </p:sp>
      <p:sp>
        <p:nvSpPr>
          <p:cNvPr id="434" name="CustomShape 7"/>
          <p:cNvSpPr/>
          <p:nvPr/>
        </p:nvSpPr>
        <p:spPr>
          <a:xfrm>
            <a:off x="2245680" y="3199680"/>
            <a:ext cx="4495320" cy="626040"/>
          </a:xfrm>
          <a:prstGeom prst="borderCallout1">
            <a:avLst>
              <a:gd name="adj1" fmla="val 53885"/>
              <a:gd name="adj2" fmla="val -612"/>
              <a:gd name="adj3" fmla="val -23622"/>
              <a:gd name="adj4" fmla="val -2164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Indentation at the beginning</a:t>
            </a:r>
            <a:endParaRPr lang="en-IN" sz="1800" b="0" strike="noStrike" spc="-1">
              <a:latin typeface="Arial"/>
            </a:endParaRPr>
          </a:p>
        </p:txBody>
      </p:sp>
      <p:sp>
        <p:nvSpPr>
          <p:cNvPr id="435" name="CustomShape 8"/>
          <p:cNvSpPr/>
          <p:nvPr/>
        </p:nvSpPr>
        <p:spPr>
          <a:xfrm>
            <a:off x="1079280" y="4407840"/>
            <a:ext cx="400320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my_list = [</a:t>
            </a:r>
            <a:r>
              <a:rPr lang="en-IN" sz="1600" b="0" strike="noStrike" spc="-1">
                <a:solidFill>
                  <a:srgbClr val="098658"/>
                </a:solidFill>
                <a:latin typeface="Consolas"/>
              </a:rPr>
              <a:t>1</a:t>
            </a:r>
            <a:r>
              <a:rPr lang="en-IN" sz="1600" b="0" strike="noStrike" spc="-1">
                <a:solidFill>
                  <a:srgbClr val="000000"/>
                </a:solidFill>
                <a:latin typeface="Consolas"/>
              </a:rPr>
              <a:t>, </a:t>
            </a:r>
            <a:r>
              <a:rPr lang="en-IN" sz="1600" b="0" strike="noStrike" spc="-1">
                <a:solidFill>
                  <a:srgbClr val="098658"/>
                </a:solidFill>
                <a:latin typeface="Consolas"/>
              </a:rPr>
              <a:t>2</a:t>
            </a:r>
            <a:r>
              <a:rPr lang="en-IN" sz="1600" b="0" strike="noStrike" spc="-1">
                <a:solidFill>
                  <a:srgbClr val="000000"/>
                </a:solidFill>
                <a:latin typeface="Consolas"/>
              </a:rPr>
              <a:t>, </a:t>
            </a:r>
            <a:r>
              <a:rPr lang="en-IN" sz="1600" b="0" strike="noStrike" spc="-1">
                <a:solidFill>
                  <a:srgbClr val="098658"/>
                </a:solidFill>
                <a:latin typeface="Consolas"/>
              </a:rPr>
              <a:t>3</a:t>
            </a:r>
            <a:r>
              <a:rPr lang="en-IN" sz="1600" b="0" strike="noStrike" spc="-1">
                <a:solidFill>
                  <a:srgbClr val="000000"/>
                </a:solidFill>
                <a:latin typeface="Consolas"/>
              </a:rPr>
              <a:t>, </a:t>
            </a:r>
            <a:r>
              <a:rPr lang="en-IN" sz="1600" b="0" strike="noStrike" spc="-1">
                <a:solidFill>
                  <a:srgbClr val="098658"/>
                </a:solidFill>
                <a:latin typeface="Consolas"/>
              </a:rPr>
              <a:t>4</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FF"/>
                </a:solidFill>
                <a:latin typeface="Consolas"/>
              </a:rPr>
              <a:t>for</a:t>
            </a:r>
            <a:r>
              <a:rPr lang="en-IN" sz="1600" b="0" strike="noStrike" spc="-1">
                <a:solidFill>
                  <a:srgbClr val="000000"/>
                </a:solidFill>
                <a:latin typeface="Consolas"/>
              </a:rPr>
              <a:t> list_item </a:t>
            </a:r>
            <a:r>
              <a:rPr lang="en-IN" sz="1600" b="0" strike="noStrike" spc="-1">
                <a:solidFill>
                  <a:srgbClr val="0000FF"/>
                </a:solidFill>
                <a:latin typeface="Consolas"/>
              </a:rPr>
              <a:t>in</a:t>
            </a:r>
            <a:r>
              <a:rPr lang="en-IN" sz="1600" b="0" strike="noStrike" spc="-1">
                <a:solidFill>
                  <a:srgbClr val="000000"/>
                </a:solidFill>
                <a:latin typeface="Consolas"/>
              </a:rPr>
              <a:t> my_list :</a:t>
            </a:r>
            <a:endParaRPr lang="en-IN" sz="1600" b="0" strike="noStrike" spc="-1">
              <a:latin typeface="Arial"/>
            </a:endParaRPr>
          </a:p>
          <a:p>
            <a:pPr>
              <a:lnSpc>
                <a:spcPct val="100000"/>
              </a:lnSpc>
            </a:pPr>
            <a:r>
              <a:rPr lang="en-IN" sz="1600" b="0" strike="noStrike" spc="-1">
                <a:solidFill>
                  <a:srgbClr val="000000"/>
                </a:solidFill>
                <a:latin typeface="Consolas"/>
              </a:rPr>
              <a:t>    print(list_item)</a:t>
            </a:r>
            <a:endParaRPr lang="en-IN" sz="1600" b="0" strike="noStrike" spc="-1">
              <a:latin typeface="Arial"/>
            </a:endParaRPr>
          </a:p>
        </p:txBody>
      </p:sp>
      <p:sp>
        <p:nvSpPr>
          <p:cNvPr id="436" name="CustomShape 9"/>
          <p:cNvSpPr/>
          <p:nvPr/>
        </p:nvSpPr>
        <p:spPr>
          <a:xfrm>
            <a:off x="579240" y="440784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438" name="CustomShape 11"/>
          <p:cNvSpPr/>
          <p:nvPr/>
        </p:nvSpPr>
        <p:spPr>
          <a:xfrm>
            <a:off x="4062600" y="4080240"/>
            <a:ext cx="1406160" cy="1449000"/>
          </a:xfrm>
          <a:prstGeom prst="borderCallout1">
            <a:avLst>
              <a:gd name="adj1" fmla="val 53885"/>
              <a:gd name="adj2" fmla="val -612"/>
              <a:gd name="adj3" fmla="val 70479"/>
              <a:gd name="adj4" fmla="val -4156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1</a:t>
            </a:r>
            <a:endParaRPr lang="en-IN" sz="1800" b="0" strike="noStrike" spc="-1">
              <a:latin typeface="Arial"/>
            </a:endParaRPr>
          </a:p>
          <a:p>
            <a:pPr algn="ctr">
              <a:lnSpc>
                <a:spcPct val="100000"/>
              </a:lnSpc>
            </a:pPr>
            <a:r>
              <a:rPr lang="en-IN" sz="1800" b="0" strike="noStrike" spc="-1">
                <a:solidFill>
                  <a:srgbClr val="212121"/>
                </a:solidFill>
                <a:latin typeface="Roboto Condensed"/>
              </a:rPr>
              <a:t>2</a:t>
            </a:r>
            <a:endParaRPr lang="en-IN" sz="1800" b="0" strike="noStrike" spc="-1">
              <a:latin typeface="Arial"/>
            </a:endParaRPr>
          </a:p>
          <a:p>
            <a:pPr algn="ctr">
              <a:lnSpc>
                <a:spcPct val="100000"/>
              </a:lnSpc>
            </a:pPr>
            <a:r>
              <a:rPr lang="en-IN" sz="1800" b="0" strike="noStrike" spc="-1">
                <a:solidFill>
                  <a:srgbClr val="212121"/>
                </a:solidFill>
                <a:latin typeface="Roboto Condensed"/>
              </a:rPr>
              <a:t>3</a:t>
            </a:r>
            <a:endParaRPr lang="en-IN" sz="1800" b="0" strike="noStrike" spc="-1">
              <a:latin typeface="Arial"/>
            </a:endParaRPr>
          </a:p>
          <a:p>
            <a:pPr algn="ctr">
              <a:lnSpc>
                <a:spcPct val="100000"/>
              </a:lnSpc>
            </a:pPr>
            <a:r>
              <a:rPr lang="en-IN" sz="1800" b="0" strike="noStrike" spc="-1">
                <a:solidFill>
                  <a:srgbClr val="212121"/>
                </a:solidFill>
                <a:latin typeface="Roboto Condensed"/>
              </a:rPr>
              <a:t>4</a:t>
            </a:r>
            <a:endParaRPr lang="en-IN" sz="1800" b="0" strike="noStrike" spc="-1">
              <a:latin typeface="Arial"/>
            </a:endParaRPr>
          </a:p>
        </p:txBody>
      </p:sp>
      <p:sp>
        <p:nvSpPr>
          <p:cNvPr id="439" name="CustomShape 12"/>
          <p:cNvSpPr/>
          <p:nvPr/>
        </p:nvSpPr>
        <p:spPr>
          <a:xfrm>
            <a:off x="6539760" y="4407840"/>
            <a:ext cx="4003200" cy="106380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my_list = [</a:t>
            </a:r>
            <a:r>
              <a:rPr lang="en-IN" sz="1600" b="0" strike="noStrike" spc="-1">
                <a:solidFill>
                  <a:srgbClr val="098658"/>
                </a:solidFill>
                <a:latin typeface="Consolas"/>
              </a:rPr>
              <a:t>1</a:t>
            </a:r>
            <a:r>
              <a:rPr lang="en-IN" sz="1600" b="0" strike="noStrike" spc="-1">
                <a:solidFill>
                  <a:srgbClr val="000000"/>
                </a:solidFill>
                <a:latin typeface="Consolas"/>
              </a:rPr>
              <a:t>,</a:t>
            </a:r>
            <a:r>
              <a:rPr lang="en-IN" sz="1600" b="0" strike="noStrike" spc="-1">
                <a:solidFill>
                  <a:srgbClr val="098658"/>
                </a:solidFill>
                <a:latin typeface="Consolas"/>
              </a:rPr>
              <a:t>2</a:t>
            </a:r>
            <a:r>
              <a:rPr lang="en-IN" sz="1600" b="0" strike="noStrike" spc="-1">
                <a:solidFill>
                  <a:srgbClr val="000000"/>
                </a:solidFill>
                <a:latin typeface="Consolas"/>
              </a:rPr>
              <a:t>,</a:t>
            </a:r>
            <a:r>
              <a:rPr lang="en-IN" sz="1600" b="0" strike="noStrike" spc="-1">
                <a:solidFill>
                  <a:srgbClr val="098658"/>
                </a:solidFill>
                <a:latin typeface="Consolas"/>
              </a:rPr>
              <a:t>3</a:t>
            </a:r>
            <a:r>
              <a:rPr lang="en-IN" sz="1600" b="0" strike="noStrike" spc="-1">
                <a:solidFill>
                  <a:srgbClr val="000000"/>
                </a:solidFill>
                <a:latin typeface="Consolas"/>
              </a:rPr>
              <a:t>,</a:t>
            </a:r>
            <a:r>
              <a:rPr lang="en-IN" sz="1600" b="0" strike="noStrike" spc="-1">
                <a:solidFill>
                  <a:srgbClr val="098658"/>
                </a:solidFill>
                <a:latin typeface="Consolas"/>
              </a:rPr>
              <a:t>4</a:t>
            </a:r>
            <a:r>
              <a:rPr lang="en-IN" sz="1600" b="0" strike="noStrike" spc="-1">
                <a:solidFill>
                  <a:srgbClr val="000000"/>
                </a:solidFill>
                <a:latin typeface="Consolas"/>
              </a:rPr>
              <a:t>,</a:t>
            </a:r>
            <a:r>
              <a:rPr lang="en-IN" sz="1600" b="0" strike="noStrike" spc="-1">
                <a:solidFill>
                  <a:srgbClr val="098658"/>
                </a:solidFill>
                <a:latin typeface="Consolas"/>
              </a:rPr>
              <a:t>5</a:t>
            </a:r>
            <a:r>
              <a:rPr lang="en-IN" sz="1600" b="0" strike="noStrike" spc="-1">
                <a:solidFill>
                  <a:srgbClr val="000000"/>
                </a:solidFill>
                <a:latin typeface="Consolas"/>
              </a:rPr>
              <a:t>,</a:t>
            </a:r>
            <a:r>
              <a:rPr lang="en-IN" sz="1600" b="0" strike="noStrike" spc="-1">
                <a:solidFill>
                  <a:srgbClr val="098658"/>
                </a:solidFill>
                <a:latin typeface="Consolas"/>
              </a:rPr>
              <a:t>6</a:t>
            </a:r>
            <a:r>
              <a:rPr lang="en-IN" sz="1600" b="0" strike="noStrike" spc="-1">
                <a:solidFill>
                  <a:srgbClr val="000000"/>
                </a:solidFill>
                <a:latin typeface="Consolas"/>
              </a:rPr>
              <a:t>,</a:t>
            </a:r>
            <a:r>
              <a:rPr lang="en-IN" sz="1600" b="0" strike="noStrike" spc="-1">
                <a:solidFill>
                  <a:srgbClr val="098658"/>
                </a:solidFill>
                <a:latin typeface="Consolas"/>
              </a:rPr>
              <a:t>7</a:t>
            </a:r>
            <a:r>
              <a:rPr lang="en-IN" sz="1600" b="0" strike="noStrike" spc="-1">
                <a:solidFill>
                  <a:srgbClr val="000000"/>
                </a:solidFill>
                <a:latin typeface="Consolas"/>
              </a:rPr>
              <a:t>,</a:t>
            </a:r>
            <a:r>
              <a:rPr lang="en-IN" sz="1600" b="0" strike="noStrike" spc="-1">
                <a:solidFill>
                  <a:srgbClr val="098658"/>
                </a:solidFill>
                <a:latin typeface="Consolas"/>
              </a:rPr>
              <a:t>8</a:t>
            </a:r>
            <a:r>
              <a:rPr lang="en-IN" sz="1600" b="0" strike="noStrike" spc="-1">
                <a:solidFill>
                  <a:srgbClr val="000000"/>
                </a:solidFill>
                <a:latin typeface="Consolas"/>
              </a:rPr>
              <a:t>,</a:t>
            </a:r>
            <a:r>
              <a:rPr lang="en-IN" sz="1600" b="0" strike="noStrike" spc="-1">
                <a:solidFill>
                  <a:srgbClr val="098658"/>
                </a:solidFill>
                <a:latin typeface="Consolas"/>
              </a:rPr>
              <a:t>9</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FF"/>
                </a:solidFill>
                <a:latin typeface="Consolas"/>
              </a:rPr>
              <a:t>for</a:t>
            </a:r>
            <a:r>
              <a:rPr lang="en-IN" sz="1600" b="0" strike="noStrike" spc="-1">
                <a:solidFill>
                  <a:srgbClr val="000000"/>
                </a:solidFill>
                <a:latin typeface="Consolas"/>
              </a:rPr>
              <a:t> list_item </a:t>
            </a:r>
            <a:r>
              <a:rPr lang="en-IN" sz="1600" b="0" strike="noStrike" spc="-1">
                <a:solidFill>
                  <a:srgbClr val="0000FF"/>
                </a:solidFill>
                <a:latin typeface="Consolas"/>
              </a:rPr>
              <a:t>in</a:t>
            </a:r>
            <a:r>
              <a:rPr lang="en-IN" sz="1600" b="0" strike="noStrike" spc="-1">
                <a:solidFill>
                  <a:srgbClr val="000000"/>
                </a:solidFill>
                <a:latin typeface="Consolas"/>
              </a:rPr>
              <a:t> my_list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00FF"/>
                </a:solidFill>
                <a:latin typeface="Consolas"/>
              </a:rPr>
              <a:t>if</a:t>
            </a:r>
            <a:r>
              <a:rPr lang="en-IN" sz="1600" b="0" strike="noStrike" spc="-1">
                <a:solidFill>
                  <a:srgbClr val="000000"/>
                </a:solidFill>
                <a:latin typeface="Consolas"/>
              </a:rPr>
              <a:t> list_item % </a:t>
            </a:r>
            <a:r>
              <a:rPr lang="en-IN" sz="1600" b="0" strike="noStrike" spc="-1">
                <a:solidFill>
                  <a:srgbClr val="098658"/>
                </a:solidFill>
                <a:latin typeface="Consolas"/>
              </a:rPr>
              <a:t>2</a:t>
            </a:r>
            <a:r>
              <a:rPr lang="en-IN" sz="1600" b="0" strike="noStrike" spc="-1">
                <a:solidFill>
                  <a:srgbClr val="000000"/>
                </a:solidFill>
                <a:latin typeface="Consolas"/>
              </a:rPr>
              <a:t> == </a:t>
            </a:r>
            <a:r>
              <a:rPr lang="en-IN" sz="1600" b="0" strike="noStrike" spc="-1">
                <a:solidFill>
                  <a:srgbClr val="098658"/>
                </a:solidFill>
                <a:latin typeface="Consolas"/>
              </a:rPr>
              <a:t>0</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print(list_item)</a:t>
            </a:r>
            <a:endParaRPr lang="en-IN" sz="1600" b="0" strike="noStrike" spc="-1">
              <a:latin typeface="Arial"/>
            </a:endParaRPr>
          </a:p>
        </p:txBody>
      </p:sp>
      <p:sp>
        <p:nvSpPr>
          <p:cNvPr id="440" name="CustomShape 13"/>
          <p:cNvSpPr/>
          <p:nvPr/>
        </p:nvSpPr>
        <p:spPr>
          <a:xfrm>
            <a:off x="6039720" y="4407840"/>
            <a:ext cx="499680" cy="106380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p:txBody>
      </p:sp>
      <p:sp>
        <p:nvSpPr>
          <p:cNvPr id="442" name="CustomShape 15"/>
          <p:cNvSpPr/>
          <p:nvPr/>
        </p:nvSpPr>
        <p:spPr>
          <a:xfrm>
            <a:off x="10100880" y="4071600"/>
            <a:ext cx="1406160" cy="1449000"/>
          </a:xfrm>
          <a:prstGeom prst="borderCallout1">
            <a:avLst>
              <a:gd name="adj1" fmla="val 53885"/>
              <a:gd name="adj2" fmla="val -612"/>
              <a:gd name="adj3" fmla="val 87741"/>
              <a:gd name="adj4" fmla="val -5137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2</a:t>
            </a:r>
            <a:endParaRPr lang="en-IN" sz="1800" b="0" strike="noStrike" spc="-1">
              <a:latin typeface="Arial"/>
            </a:endParaRPr>
          </a:p>
          <a:p>
            <a:pPr algn="ctr">
              <a:lnSpc>
                <a:spcPct val="100000"/>
              </a:lnSpc>
            </a:pPr>
            <a:r>
              <a:rPr lang="en-IN" sz="1800" b="0" strike="noStrike" spc="-1">
                <a:solidFill>
                  <a:srgbClr val="212121"/>
                </a:solidFill>
                <a:latin typeface="Roboto Condensed"/>
              </a:rPr>
              <a:t>4</a:t>
            </a:r>
            <a:endParaRPr lang="en-IN" sz="1800" b="0" strike="noStrike" spc="-1">
              <a:latin typeface="Arial"/>
            </a:endParaRPr>
          </a:p>
          <a:p>
            <a:pPr algn="ctr">
              <a:lnSpc>
                <a:spcPct val="100000"/>
              </a:lnSpc>
            </a:pPr>
            <a:r>
              <a:rPr lang="en-IN" sz="1800" b="0" strike="noStrike" spc="-1">
                <a:solidFill>
                  <a:srgbClr val="212121"/>
                </a:solidFill>
                <a:latin typeface="Roboto Condensed"/>
              </a:rPr>
              <a:t>6</a:t>
            </a:r>
            <a:endParaRPr lang="en-IN" sz="1800" b="0" strike="noStrike" spc="-1">
              <a:latin typeface="Arial"/>
            </a:endParaRPr>
          </a:p>
          <a:p>
            <a:pPr algn="ctr">
              <a:lnSpc>
                <a:spcPct val="100000"/>
              </a:lnSpc>
            </a:pPr>
            <a:r>
              <a:rPr lang="en-IN" sz="1800" b="0" strike="noStrike" spc="-1">
                <a:solidFill>
                  <a:srgbClr val="212121"/>
                </a:solidFill>
                <a:latin typeface="Roboto Condensed"/>
              </a:rPr>
              <a:t>8</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3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43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0">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43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3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3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35">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35">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35">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438"/>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40"/>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3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39">
                                            <p:txEl>
                                              <p:pRg st="0" end="0"/>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39">
                                            <p:txEl>
                                              <p:pRg st="1" end="1"/>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39">
                                            <p:txEl>
                                              <p:pRg st="2" end="2"/>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39">
                                            <p:txEl>
                                              <p:pRg st="3" end="3"/>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4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nodeType="clickEffect">
                                  <p:stCondLst>
                                    <p:cond delay="0"/>
                                  </p:stCondLst>
                                  <p:childTnLst>
                                    <p:set>
                                      <p:cBhvr>
                                        <p:cTn id="100" dur="1" fill="hold">
                                          <p:stCondLst>
                                            <p:cond delay="0"/>
                                          </p:stCondLst>
                                        </p:cTn>
                                        <p:tgtEl>
                                          <p:spTgt spid="4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3"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For loop (tuple unpacking)</a:t>
            </a:r>
            <a:endParaRPr lang="en-US" sz="3400" b="0" strike="noStrike" spc="-1">
              <a:solidFill>
                <a:srgbClr val="212121"/>
              </a:solidFill>
              <a:latin typeface="Roboto Condensed"/>
            </a:endParaRPr>
          </a:p>
        </p:txBody>
      </p:sp>
      <p:sp>
        <p:nvSpPr>
          <p:cNvPr id="444"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Sometimes we have nested data structure like List of tuples, and if we want to iterate with such list we can use tuple unpacking.</a:t>
            </a: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algn="just">
              <a:lnSpc>
                <a:spcPct val="90000"/>
              </a:lnSpc>
              <a:spcBef>
                <a:spcPts val="1000"/>
              </a:spcBef>
            </a:pP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range() function will create a list from 0 till (not including) the value specified as argument.</a:t>
            </a:r>
            <a:endParaRPr lang="en-US" sz="2400" b="0" strike="noStrike" spc="-1">
              <a:solidFill>
                <a:srgbClr val="212121"/>
              </a:solidFill>
              <a:latin typeface="Roboto Condensed"/>
            </a:endParaRPr>
          </a:p>
        </p:txBody>
      </p:sp>
      <p:sp>
        <p:nvSpPr>
          <p:cNvPr id="445" name="CustomShape 3"/>
          <p:cNvSpPr/>
          <p:nvPr/>
        </p:nvSpPr>
        <p:spPr>
          <a:xfrm>
            <a:off x="1079280" y="2208240"/>
            <a:ext cx="4605120" cy="1063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my_list = [(</a:t>
            </a:r>
            <a:r>
              <a:rPr lang="en-IN" sz="1600" b="0" strike="noStrike" spc="-1">
                <a:solidFill>
                  <a:srgbClr val="098658"/>
                </a:solidFill>
                <a:latin typeface="Consolas"/>
              </a:rPr>
              <a:t>1</a:t>
            </a:r>
            <a:r>
              <a:rPr lang="en-IN" sz="1600" b="0" strike="noStrike" spc="-1">
                <a:solidFill>
                  <a:srgbClr val="000000"/>
                </a:solidFill>
                <a:latin typeface="Consolas"/>
              </a:rPr>
              <a:t>,</a:t>
            </a:r>
            <a:r>
              <a:rPr lang="en-IN" sz="1600" b="0" strike="noStrike" spc="-1">
                <a:solidFill>
                  <a:srgbClr val="098658"/>
                </a:solidFill>
                <a:latin typeface="Consolas"/>
              </a:rPr>
              <a:t>2</a:t>
            </a:r>
            <a:r>
              <a:rPr lang="en-IN" sz="1600" b="0" strike="noStrike" spc="-1">
                <a:solidFill>
                  <a:srgbClr val="000000"/>
                </a:solidFill>
                <a:latin typeface="Consolas"/>
              </a:rPr>
              <a:t>,</a:t>
            </a:r>
            <a:r>
              <a:rPr lang="en-IN" sz="1600" b="0" strike="noStrike" spc="-1">
                <a:solidFill>
                  <a:srgbClr val="098658"/>
                </a:solidFill>
                <a:latin typeface="Consolas"/>
              </a:rPr>
              <a:t>3</a:t>
            </a:r>
            <a:r>
              <a:rPr lang="en-IN" sz="1600" b="0" strike="noStrike" spc="-1">
                <a:solidFill>
                  <a:srgbClr val="000000"/>
                </a:solidFill>
                <a:latin typeface="Consolas"/>
              </a:rPr>
              <a:t>), (</a:t>
            </a:r>
            <a:r>
              <a:rPr lang="en-IN" sz="1600" b="0" strike="noStrike" spc="-1">
                <a:solidFill>
                  <a:srgbClr val="098658"/>
                </a:solidFill>
                <a:latin typeface="Consolas"/>
              </a:rPr>
              <a:t>4</a:t>
            </a:r>
            <a:r>
              <a:rPr lang="en-IN" sz="1600" b="0" strike="noStrike" spc="-1">
                <a:solidFill>
                  <a:srgbClr val="000000"/>
                </a:solidFill>
                <a:latin typeface="Consolas"/>
              </a:rPr>
              <a:t>,</a:t>
            </a:r>
            <a:r>
              <a:rPr lang="en-IN" sz="1600" b="0" strike="noStrike" spc="-1">
                <a:solidFill>
                  <a:srgbClr val="098658"/>
                </a:solidFill>
                <a:latin typeface="Consolas"/>
              </a:rPr>
              <a:t>5</a:t>
            </a:r>
            <a:r>
              <a:rPr lang="en-IN" sz="1600" b="0" strike="noStrike" spc="-1">
                <a:solidFill>
                  <a:srgbClr val="000000"/>
                </a:solidFill>
                <a:latin typeface="Consolas"/>
              </a:rPr>
              <a:t>,</a:t>
            </a:r>
            <a:r>
              <a:rPr lang="en-IN" sz="1600" b="0" strike="noStrike" spc="-1">
                <a:solidFill>
                  <a:srgbClr val="098658"/>
                </a:solidFill>
                <a:latin typeface="Consolas"/>
              </a:rPr>
              <a:t>6</a:t>
            </a:r>
            <a:r>
              <a:rPr lang="en-IN" sz="1600" b="0" strike="noStrike" spc="-1">
                <a:solidFill>
                  <a:srgbClr val="000000"/>
                </a:solidFill>
                <a:latin typeface="Consolas"/>
              </a:rPr>
              <a:t>), (</a:t>
            </a:r>
            <a:r>
              <a:rPr lang="en-IN" sz="1600" b="0" strike="noStrike" spc="-1">
                <a:solidFill>
                  <a:srgbClr val="098658"/>
                </a:solidFill>
                <a:latin typeface="Consolas"/>
              </a:rPr>
              <a:t>7</a:t>
            </a:r>
            <a:r>
              <a:rPr lang="en-IN" sz="1600" b="0" strike="noStrike" spc="-1">
                <a:solidFill>
                  <a:srgbClr val="000000"/>
                </a:solidFill>
                <a:latin typeface="Consolas"/>
              </a:rPr>
              <a:t>,</a:t>
            </a:r>
            <a:r>
              <a:rPr lang="en-IN" sz="1600" b="0" strike="noStrike" spc="-1">
                <a:solidFill>
                  <a:srgbClr val="098658"/>
                </a:solidFill>
                <a:latin typeface="Consolas"/>
              </a:rPr>
              <a:t>8</a:t>
            </a:r>
            <a:r>
              <a:rPr lang="en-IN" sz="1600" b="0" strike="noStrike" spc="-1">
                <a:solidFill>
                  <a:srgbClr val="000000"/>
                </a:solidFill>
                <a:latin typeface="Consolas"/>
              </a:rPr>
              <a:t>,</a:t>
            </a:r>
            <a:r>
              <a:rPr lang="en-IN" sz="1600" b="0" strike="noStrike" spc="-1">
                <a:solidFill>
                  <a:srgbClr val="098658"/>
                </a:solidFill>
                <a:latin typeface="Consolas"/>
              </a:rPr>
              <a:t>9</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FF"/>
                </a:solidFill>
                <a:latin typeface="Consolas"/>
              </a:rPr>
              <a:t>for</a:t>
            </a:r>
            <a:r>
              <a:rPr lang="en-IN" sz="1600" b="0" strike="noStrike" spc="-1">
                <a:solidFill>
                  <a:srgbClr val="000000"/>
                </a:solidFill>
                <a:latin typeface="Consolas"/>
              </a:rPr>
              <a:t> list_item </a:t>
            </a:r>
            <a:r>
              <a:rPr lang="en-IN" sz="1600" b="0" strike="noStrike" spc="-1">
                <a:solidFill>
                  <a:srgbClr val="0000FF"/>
                </a:solidFill>
                <a:latin typeface="Consolas"/>
              </a:rPr>
              <a:t>in</a:t>
            </a:r>
            <a:r>
              <a:rPr lang="en-IN" sz="1600" b="0" strike="noStrike" spc="-1">
                <a:solidFill>
                  <a:srgbClr val="000000"/>
                </a:solidFill>
                <a:latin typeface="Consolas"/>
              </a:rPr>
              <a:t> my_list :</a:t>
            </a:r>
            <a:endParaRPr lang="en-IN" sz="1600" b="0" strike="noStrike" spc="-1">
              <a:latin typeface="Arial"/>
            </a:endParaRPr>
          </a:p>
          <a:p>
            <a:pPr>
              <a:lnSpc>
                <a:spcPct val="100000"/>
              </a:lnSpc>
            </a:pPr>
            <a:r>
              <a:rPr lang="en-IN" sz="1600" b="0" strike="noStrike" spc="-1">
                <a:solidFill>
                  <a:srgbClr val="000000"/>
                </a:solidFill>
                <a:latin typeface="Consolas"/>
              </a:rPr>
              <a:t>    print(list_item[</a:t>
            </a:r>
            <a:r>
              <a:rPr lang="en-IN" sz="1600" b="0" strike="noStrike" spc="-1">
                <a:solidFill>
                  <a:srgbClr val="098658"/>
                </a:solidFill>
                <a:latin typeface="Consolas"/>
              </a:rPr>
              <a:t>1</a:t>
            </a:r>
            <a:r>
              <a:rPr lang="en-IN" sz="1600" b="0" strike="noStrike" spc="-1">
                <a:solidFill>
                  <a:srgbClr val="000000"/>
                </a:solidFill>
                <a:latin typeface="Consolas"/>
              </a:rPr>
              <a:t>])</a:t>
            </a:r>
            <a:endParaRPr lang="en-IN" sz="1600" b="0" strike="noStrike" spc="-1">
              <a:latin typeface="Arial"/>
            </a:endParaRPr>
          </a:p>
        </p:txBody>
      </p:sp>
      <p:sp>
        <p:nvSpPr>
          <p:cNvPr id="446" name="CustomShape 4"/>
          <p:cNvSpPr/>
          <p:nvPr/>
        </p:nvSpPr>
        <p:spPr>
          <a:xfrm>
            <a:off x="579240" y="220824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448" name="CustomShape 6"/>
          <p:cNvSpPr/>
          <p:nvPr/>
        </p:nvSpPr>
        <p:spPr>
          <a:xfrm>
            <a:off x="3769200" y="3114000"/>
            <a:ext cx="1406160" cy="1449000"/>
          </a:xfrm>
          <a:prstGeom prst="borderCallout1">
            <a:avLst>
              <a:gd name="adj1" fmla="val 53885"/>
              <a:gd name="adj2" fmla="val -612"/>
              <a:gd name="adj3" fmla="val -6307"/>
              <a:gd name="adj4" fmla="val -68550"/>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2</a:t>
            </a:r>
            <a:endParaRPr lang="en-IN" sz="1800" b="0" strike="noStrike" spc="-1">
              <a:latin typeface="Arial"/>
            </a:endParaRPr>
          </a:p>
          <a:p>
            <a:pPr algn="ctr">
              <a:lnSpc>
                <a:spcPct val="100000"/>
              </a:lnSpc>
            </a:pPr>
            <a:r>
              <a:rPr lang="en-IN" sz="1800" b="0" strike="noStrike" spc="-1">
                <a:solidFill>
                  <a:srgbClr val="212121"/>
                </a:solidFill>
                <a:latin typeface="Roboto Condensed"/>
              </a:rPr>
              <a:t>5</a:t>
            </a:r>
            <a:endParaRPr lang="en-IN" sz="1800" b="0" strike="noStrike" spc="-1">
              <a:latin typeface="Arial"/>
            </a:endParaRPr>
          </a:p>
          <a:p>
            <a:pPr algn="ctr">
              <a:lnSpc>
                <a:spcPct val="100000"/>
              </a:lnSpc>
            </a:pPr>
            <a:r>
              <a:rPr lang="en-IN" sz="1800" b="0" strike="noStrike" spc="-1">
                <a:solidFill>
                  <a:srgbClr val="212121"/>
                </a:solidFill>
                <a:latin typeface="Roboto Condensed"/>
              </a:rPr>
              <a:t>8</a:t>
            </a:r>
            <a:endParaRPr lang="en-IN" sz="1800" b="0" strike="noStrike" spc="-1">
              <a:latin typeface="Arial"/>
            </a:endParaRPr>
          </a:p>
        </p:txBody>
      </p:sp>
      <p:sp>
        <p:nvSpPr>
          <p:cNvPr id="449" name="CustomShape 7"/>
          <p:cNvSpPr/>
          <p:nvPr/>
        </p:nvSpPr>
        <p:spPr>
          <a:xfrm>
            <a:off x="6539760" y="2208240"/>
            <a:ext cx="4424040" cy="1063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my_list = [(</a:t>
            </a:r>
            <a:r>
              <a:rPr lang="en-IN" sz="1600" b="0" strike="noStrike" spc="-1">
                <a:solidFill>
                  <a:srgbClr val="098658"/>
                </a:solidFill>
                <a:latin typeface="Consolas"/>
              </a:rPr>
              <a:t>1</a:t>
            </a:r>
            <a:r>
              <a:rPr lang="en-IN" sz="1600" b="0" strike="noStrike" spc="-1">
                <a:solidFill>
                  <a:srgbClr val="000000"/>
                </a:solidFill>
                <a:latin typeface="Consolas"/>
              </a:rPr>
              <a:t>,</a:t>
            </a:r>
            <a:r>
              <a:rPr lang="en-IN" sz="1600" b="0" strike="noStrike" spc="-1">
                <a:solidFill>
                  <a:srgbClr val="098658"/>
                </a:solidFill>
                <a:latin typeface="Consolas"/>
              </a:rPr>
              <a:t>2</a:t>
            </a:r>
            <a:r>
              <a:rPr lang="en-IN" sz="1600" b="0" strike="noStrike" spc="-1">
                <a:solidFill>
                  <a:srgbClr val="000000"/>
                </a:solidFill>
                <a:latin typeface="Consolas"/>
              </a:rPr>
              <a:t>,</a:t>
            </a:r>
            <a:r>
              <a:rPr lang="en-IN" sz="1600" b="0" strike="noStrike" spc="-1">
                <a:solidFill>
                  <a:srgbClr val="098658"/>
                </a:solidFill>
                <a:latin typeface="Consolas"/>
              </a:rPr>
              <a:t>3</a:t>
            </a:r>
            <a:r>
              <a:rPr lang="en-IN" sz="1600" b="0" strike="noStrike" spc="-1">
                <a:solidFill>
                  <a:srgbClr val="000000"/>
                </a:solidFill>
                <a:latin typeface="Consolas"/>
              </a:rPr>
              <a:t>), (</a:t>
            </a:r>
            <a:r>
              <a:rPr lang="en-IN" sz="1600" b="0" strike="noStrike" spc="-1">
                <a:solidFill>
                  <a:srgbClr val="098658"/>
                </a:solidFill>
                <a:latin typeface="Consolas"/>
              </a:rPr>
              <a:t>4</a:t>
            </a:r>
            <a:r>
              <a:rPr lang="en-IN" sz="1600" b="0" strike="noStrike" spc="-1">
                <a:solidFill>
                  <a:srgbClr val="000000"/>
                </a:solidFill>
                <a:latin typeface="Consolas"/>
              </a:rPr>
              <a:t>,</a:t>
            </a:r>
            <a:r>
              <a:rPr lang="en-IN" sz="1600" b="0" strike="noStrike" spc="-1">
                <a:solidFill>
                  <a:srgbClr val="098658"/>
                </a:solidFill>
                <a:latin typeface="Consolas"/>
              </a:rPr>
              <a:t>5</a:t>
            </a:r>
            <a:r>
              <a:rPr lang="en-IN" sz="1600" b="0" strike="noStrike" spc="-1">
                <a:solidFill>
                  <a:srgbClr val="000000"/>
                </a:solidFill>
                <a:latin typeface="Consolas"/>
              </a:rPr>
              <a:t>,</a:t>
            </a:r>
            <a:r>
              <a:rPr lang="en-IN" sz="1600" b="0" strike="noStrike" spc="-1">
                <a:solidFill>
                  <a:srgbClr val="098658"/>
                </a:solidFill>
                <a:latin typeface="Consolas"/>
              </a:rPr>
              <a:t>6</a:t>
            </a:r>
            <a:r>
              <a:rPr lang="en-IN" sz="1600" b="0" strike="noStrike" spc="-1">
                <a:solidFill>
                  <a:srgbClr val="000000"/>
                </a:solidFill>
                <a:latin typeface="Consolas"/>
              </a:rPr>
              <a:t>), (</a:t>
            </a:r>
            <a:r>
              <a:rPr lang="en-IN" sz="1600" b="0" strike="noStrike" spc="-1">
                <a:solidFill>
                  <a:srgbClr val="098658"/>
                </a:solidFill>
                <a:latin typeface="Consolas"/>
              </a:rPr>
              <a:t>7</a:t>
            </a:r>
            <a:r>
              <a:rPr lang="en-IN" sz="1600" b="0" strike="noStrike" spc="-1">
                <a:solidFill>
                  <a:srgbClr val="000000"/>
                </a:solidFill>
                <a:latin typeface="Consolas"/>
              </a:rPr>
              <a:t>,</a:t>
            </a:r>
            <a:r>
              <a:rPr lang="en-IN" sz="1600" b="0" strike="noStrike" spc="-1">
                <a:solidFill>
                  <a:srgbClr val="098658"/>
                </a:solidFill>
                <a:latin typeface="Consolas"/>
              </a:rPr>
              <a:t>8</a:t>
            </a:r>
            <a:r>
              <a:rPr lang="en-IN" sz="1600" b="0" strike="noStrike" spc="-1">
                <a:solidFill>
                  <a:srgbClr val="000000"/>
                </a:solidFill>
                <a:latin typeface="Consolas"/>
              </a:rPr>
              <a:t>,</a:t>
            </a:r>
            <a:r>
              <a:rPr lang="en-IN" sz="1600" b="0" strike="noStrike" spc="-1">
                <a:solidFill>
                  <a:srgbClr val="098658"/>
                </a:solidFill>
                <a:latin typeface="Consolas"/>
              </a:rPr>
              <a:t>9</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FF"/>
                </a:solidFill>
                <a:latin typeface="Consolas"/>
              </a:rPr>
              <a:t>for</a:t>
            </a:r>
            <a:r>
              <a:rPr lang="en-IN" sz="1600" b="0" strike="noStrike" spc="-1">
                <a:solidFill>
                  <a:srgbClr val="000000"/>
                </a:solidFill>
                <a:latin typeface="Consolas"/>
              </a:rPr>
              <a:t> a,b,c </a:t>
            </a:r>
            <a:r>
              <a:rPr lang="en-IN" sz="1600" b="0" strike="noStrike" spc="-1">
                <a:solidFill>
                  <a:srgbClr val="0000FF"/>
                </a:solidFill>
                <a:latin typeface="Consolas"/>
              </a:rPr>
              <a:t>in</a:t>
            </a:r>
            <a:r>
              <a:rPr lang="en-IN" sz="1600" b="0" strike="noStrike" spc="-1">
                <a:solidFill>
                  <a:srgbClr val="000000"/>
                </a:solidFill>
                <a:latin typeface="Consolas"/>
              </a:rPr>
              <a:t> my_list :</a:t>
            </a:r>
            <a:endParaRPr lang="en-IN" sz="1600" b="0" strike="noStrike" spc="-1">
              <a:latin typeface="Arial"/>
            </a:endParaRPr>
          </a:p>
          <a:p>
            <a:pPr>
              <a:lnSpc>
                <a:spcPct val="100000"/>
              </a:lnSpc>
            </a:pPr>
            <a:r>
              <a:rPr lang="en-IN" sz="1600" b="0" strike="noStrike" spc="-1">
                <a:solidFill>
                  <a:srgbClr val="000000"/>
                </a:solidFill>
                <a:latin typeface="Consolas"/>
              </a:rPr>
              <a:t>    print(b)</a:t>
            </a:r>
            <a:endParaRPr lang="en-IN" sz="1600" b="0" strike="noStrike" spc="-1">
              <a:latin typeface="Arial"/>
            </a:endParaRPr>
          </a:p>
        </p:txBody>
      </p:sp>
      <p:sp>
        <p:nvSpPr>
          <p:cNvPr id="450" name="CustomShape 8"/>
          <p:cNvSpPr/>
          <p:nvPr/>
        </p:nvSpPr>
        <p:spPr>
          <a:xfrm>
            <a:off x="6039720" y="220824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452" name="CustomShape 10"/>
          <p:cNvSpPr/>
          <p:nvPr/>
        </p:nvSpPr>
        <p:spPr>
          <a:xfrm>
            <a:off x="8393040" y="3122640"/>
            <a:ext cx="1406160" cy="1449000"/>
          </a:xfrm>
          <a:prstGeom prst="borderCallout1">
            <a:avLst>
              <a:gd name="adj1" fmla="val 53885"/>
              <a:gd name="adj2" fmla="val -612"/>
              <a:gd name="adj3" fmla="val -10473"/>
              <a:gd name="adj4" fmla="val -3972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2</a:t>
            </a:r>
            <a:endParaRPr lang="en-IN" sz="1800" b="0" strike="noStrike" spc="-1">
              <a:latin typeface="Arial"/>
            </a:endParaRPr>
          </a:p>
          <a:p>
            <a:pPr algn="ctr">
              <a:lnSpc>
                <a:spcPct val="100000"/>
              </a:lnSpc>
            </a:pPr>
            <a:r>
              <a:rPr lang="en-IN" sz="1800" b="0" strike="noStrike" spc="-1">
                <a:solidFill>
                  <a:srgbClr val="212121"/>
                </a:solidFill>
                <a:latin typeface="Roboto Condensed"/>
              </a:rPr>
              <a:t>5</a:t>
            </a:r>
            <a:endParaRPr lang="en-IN" sz="1800" b="0" strike="noStrike" spc="-1">
              <a:latin typeface="Arial"/>
            </a:endParaRPr>
          </a:p>
          <a:p>
            <a:pPr algn="ctr">
              <a:lnSpc>
                <a:spcPct val="100000"/>
              </a:lnSpc>
            </a:pPr>
            <a:r>
              <a:rPr lang="en-IN" sz="1800" b="0" strike="noStrike" spc="-1">
                <a:solidFill>
                  <a:srgbClr val="212121"/>
                </a:solidFill>
                <a:latin typeface="Roboto Condensed"/>
              </a:rPr>
              <a:t>8</a:t>
            </a:r>
            <a:endParaRPr lang="en-IN" sz="1800" b="0" strike="noStrike" spc="-1">
              <a:latin typeface="Arial"/>
            </a:endParaRPr>
          </a:p>
        </p:txBody>
      </p:sp>
      <p:sp>
        <p:nvSpPr>
          <p:cNvPr id="453" name="CustomShape 11"/>
          <p:cNvSpPr/>
          <p:nvPr/>
        </p:nvSpPr>
        <p:spPr>
          <a:xfrm>
            <a:off x="6012000" y="3131280"/>
            <a:ext cx="1406160" cy="1449000"/>
          </a:xfrm>
          <a:prstGeom prst="borderCallout1">
            <a:avLst>
              <a:gd name="adj1" fmla="val -2067"/>
              <a:gd name="adj2" fmla="val 47836"/>
              <a:gd name="adj3" fmla="val -31307"/>
              <a:gd name="adj4" fmla="val 74955"/>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This technique is known as tuple unpacking</a:t>
            </a:r>
            <a:endParaRPr lang="en-IN" sz="1800" b="0" strike="noStrike" spc="-1">
              <a:latin typeface="Arial"/>
            </a:endParaRPr>
          </a:p>
        </p:txBody>
      </p:sp>
      <p:sp>
        <p:nvSpPr>
          <p:cNvPr id="454" name="CustomShape 12"/>
          <p:cNvSpPr/>
          <p:nvPr/>
        </p:nvSpPr>
        <p:spPr>
          <a:xfrm>
            <a:off x="1079280" y="5581080"/>
            <a:ext cx="4605120" cy="8204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my_list = range(</a:t>
            </a:r>
            <a:r>
              <a:rPr lang="en-IN" sz="1600" b="0" strike="noStrike" spc="-1">
                <a:solidFill>
                  <a:srgbClr val="098658"/>
                </a:solidFill>
                <a:latin typeface="Consolas"/>
              </a:rPr>
              <a:t>5</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FF"/>
                </a:solidFill>
                <a:latin typeface="Consolas"/>
              </a:rPr>
              <a:t>for</a:t>
            </a:r>
            <a:r>
              <a:rPr lang="en-IN" sz="1600" b="0" strike="noStrike" spc="-1">
                <a:solidFill>
                  <a:srgbClr val="000000"/>
                </a:solidFill>
                <a:latin typeface="Consolas"/>
              </a:rPr>
              <a:t> list_item </a:t>
            </a:r>
            <a:r>
              <a:rPr lang="en-IN" sz="1600" b="0" strike="noStrike" spc="-1">
                <a:solidFill>
                  <a:srgbClr val="0000FF"/>
                </a:solidFill>
                <a:latin typeface="Consolas"/>
              </a:rPr>
              <a:t>in</a:t>
            </a:r>
            <a:r>
              <a:rPr lang="en-IN" sz="1600" b="0" strike="noStrike" spc="-1">
                <a:solidFill>
                  <a:srgbClr val="000000"/>
                </a:solidFill>
                <a:latin typeface="Consolas"/>
              </a:rPr>
              <a:t> my_list :</a:t>
            </a:r>
            <a:endParaRPr lang="en-IN" sz="1600" b="0" strike="noStrike" spc="-1">
              <a:latin typeface="Arial"/>
            </a:endParaRPr>
          </a:p>
          <a:p>
            <a:pPr>
              <a:lnSpc>
                <a:spcPct val="100000"/>
              </a:lnSpc>
            </a:pPr>
            <a:r>
              <a:rPr lang="en-IN" sz="1600" b="0" strike="noStrike" spc="-1">
                <a:solidFill>
                  <a:srgbClr val="000000"/>
                </a:solidFill>
                <a:latin typeface="Consolas"/>
              </a:rPr>
              <a:t>    print(list_item)</a:t>
            </a:r>
            <a:endParaRPr lang="en-IN" sz="1600" b="0" strike="noStrike" spc="-1">
              <a:latin typeface="Arial"/>
            </a:endParaRPr>
          </a:p>
        </p:txBody>
      </p:sp>
      <p:sp>
        <p:nvSpPr>
          <p:cNvPr id="455" name="CustomShape 13"/>
          <p:cNvSpPr/>
          <p:nvPr/>
        </p:nvSpPr>
        <p:spPr>
          <a:xfrm>
            <a:off x="579240" y="5581080"/>
            <a:ext cx="499680" cy="8204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p:txBody>
      </p:sp>
      <p:sp>
        <p:nvSpPr>
          <p:cNvPr id="456" name="CustomShape 14"/>
          <p:cNvSpPr/>
          <p:nvPr/>
        </p:nvSpPr>
        <p:spPr>
          <a:xfrm>
            <a:off x="579240" y="5251680"/>
            <a:ext cx="269856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rangedemo.py</a:t>
            </a:r>
            <a:endParaRPr lang="en-IN" sz="1600" b="0" strike="noStrike" spc="-1">
              <a:latin typeface="Arial"/>
            </a:endParaRPr>
          </a:p>
        </p:txBody>
      </p:sp>
      <p:sp>
        <p:nvSpPr>
          <p:cNvPr id="457" name="CustomShape 15"/>
          <p:cNvSpPr/>
          <p:nvPr/>
        </p:nvSpPr>
        <p:spPr>
          <a:xfrm>
            <a:off x="4519800" y="5184360"/>
            <a:ext cx="1406160" cy="1673280"/>
          </a:xfrm>
          <a:prstGeom prst="borderCallout1">
            <a:avLst>
              <a:gd name="adj1" fmla="val 53885"/>
              <a:gd name="adj2" fmla="val -612"/>
              <a:gd name="adj3" fmla="val 65810"/>
              <a:gd name="adj4" fmla="val -76523"/>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0</a:t>
            </a:r>
            <a:endParaRPr lang="en-IN" sz="1800" b="0" strike="noStrike" spc="-1">
              <a:latin typeface="Arial"/>
            </a:endParaRPr>
          </a:p>
          <a:p>
            <a:pPr algn="ctr">
              <a:lnSpc>
                <a:spcPct val="100000"/>
              </a:lnSpc>
            </a:pPr>
            <a:r>
              <a:rPr lang="en-IN" sz="1800" b="0" strike="noStrike" spc="-1">
                <a:solidFill>
                  <a:srgbClr val="212121"/>
                </a:solidFill>
                <a:latin typeface="Roboto Condensed"/>
              </a:rPr>
              <a:t>1</a:t>
            </a:r>
            <a:endParaRPr lang="en-IN" sz="1800" b="0" strike="noStrike" spc="-1">
              <a:latin typeface="Arial"/>
            </a:endParaRPr>
          </a:p>
          <a:p>
            <a:pPr algn="ctr">
              <a:lnSpc>
                <a:spcPct val="100000"/>
              </a:lnSpc>
            </a:pPr>
            <a:r>
              <a:rPr lang="en-IN" sz="1800" b="0" strike="noStrike" spc="-1">
                <a:solidFill>
                  <a:srgbClr val="212121"/>
                </a:solidFill>
                <a:latin typeface="Roboto Condensed"/>
              </a:rPr>
              <a:t>2</a:t>
            </a:r>
            <a:endParaRPr lang="en-IN" sz="1800" b="0" strike="noStrike" spc="-1">
              <a:latin typeface="Arial"/>
            </a:endParaRPr>
          </a:p>
          <a:p>
            <a:pPr algn="ctr">
              <a:lnSpc>
                <a:spcPct val="100000"/>
              </a:lnSpc>
            </a:pPr>
            <a:r>
              <a:rPr lang="en-IN" sz="1800" b="0" strike="noStrike" spc="-1">
                <a:solidFill>
                  <a:srgbClr val="212121"/>
                </a:solidFill>
                <a:latin typeface="Roboto Condensed"/>
              </a:rPr>
              <a:t>3</a:t>
            </a:r>
            <a:endParaRPr lang="en-IN" sz="1800" b="0" strike="noStrike" spc="-1">
              <a:latin typeface="Arial"/>
            </a:endParaRPr>
          </a:p>
          <a:p>
            <a:pPr algn="ctr">
              <a:lnSpc>
                <a:spcPct val="100000"/>
              </a:lnSpc>
            </a:pPr>
            <a:r>
              <a:rPr lang="en-IN" sz="1800" b="0" strike="noStrike" spc="-1">
                <a:solidFill>
                  <a:srgbClr val="212121"/>
                </a:solidFill>
                <a:latin typeface="Roboto Condensed"/>
              </a:rPr>
              <a:t>4</a:t>
            </a:r>
            <a:endParaRPr lang="en-IN" sz="1800" b="0" strike="noStrike" spc="-1">
              <a:latin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4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4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44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5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4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49">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5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453"/>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49">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5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45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44">
                                            <p:txEl>
                                              <p:pRg st="8" end="8"/>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5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55"/>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54"/>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54">
                                            <p:txEl>
                                              <p:pRg st="0" end="0"/>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54">
                                            <p:txEl>
                                              <p:pRg st="1" end="1"/>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54">
                                            <p:txEl>
                                              <p:pRg st="2" end="2"/>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5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nodeType="clickEffect">
                                  <p:stCondLst>
                                    <p:cond delay="0"/>
                                  </p:stCondLst>
                                  <p:childTnLst>
                                    <p:set>
                                      <p:cBhvr>
                                        <p:cTn id="100" dur="1" fill="hold">
                                          <p:stCondLst>
                                            <p:cond delay="0"/>
                                          </p:stCondLst>
                                        </p:cTn>
                                        <p:tgtEl>
                                          <p:spTgt spid="4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While loop</a:t>
            </a:r>
            <a:endParaRPr lang="en-US" sz="3400" b="0" strike="noStrike" spc="-1">
              <a:solidFill>
                <a:srgbClr val="212121"/>
              </a:solidFill>
              <a:latin typeface="Roboto Condensed"/>
            </a:endParaRPr>
          </a:p>
        </p:txBody>
      </p:sp>
      <p:sp>
        <p:nvSpPr>
          <p:cNvPr id="459" name="TextShape 2"/>
          <p:cNvSpPr txBox="1"/>
          <p:nvPr/>
        </p:nvSpPr>
        <p:spPr>
          <a:xfrm>
            <a:off x="130810" y="711200"/>
            <a:ext cx="11895455" cy="574167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1800" b="0" strike="noStrike" spc="-1">
                <a:solidFill>
                  <a:srgbClr val="212121"/>
                </a:solidFill>
                <a:latin typeface="Roboto Condensed"/>
              </a:rPr>
              <a:t>While loop will continue to execute block of code until some condition remains True.</a:t>
            </a:r>
            <a:endParaRPr lang="en-US" sz="18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endParaRPr lang="en-US" sz="1800" b="0" strike="noStrike" spc="-1">
              <a:solidFill>
                <a:srgbClr val="212121"/>
              </a:solidFill>
              <a:latin typeface="Roboto Condensed"/>
            </a:endParaRPr>
          </a:p>
          <a:p>
            <a:endParaRPr lang="en-US" sz="1800" b="0" strike="noStrike" spc="-1">
              <a:solidFill>
                <a:srgbClr val="212121"/>
              </a:solidFill>
              <a:latin typeface="Roboto Condensed"/>
            </a:endParaRPr>
          </a:p>
        </p:txBody>
      </p:sp>
      <p:sp>
        <p:nvSpPr>
          <p:cNvPr id="460" name="CustomShape 3"/>
          <p:cNvSpPr/>
          <p:nvPr/>
        </p:nvSpPr>
        <p:spPr>
          <a:xfrm>
            <a:off x="1083600" y="2798280"/>
            <a:ext cx="8471880" cy="577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FF"/>
                </a:solidFill>
                <a:latin typeface="Consolas"/>
              </a:rPr>
              <a:t>while</a:t>
            </a:r>
            <a:r>
              <a:rPr lang="en-IN" sz="1600" b="0" strike="noStrike" spc="-1">
                <a:solidFill>
                  <a:srgbClr val="000000"/>
                </a:solidFill>
                <a:latin typeface="Consolas"/>
              </a:rPr>
              <a:t> some_condition :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8000"/>
                </a:solidFill>
                <a:latin typeface="Consolas"/>
              </a:rPr>
              <a:t># Code to execute in loop</a:t>
            </a:r>
            <a:endParaRPr lang="en-IN" sz="1600" b="0" strike="noStrike" spc="-1">
              <a:latin typeface="Arial"/>
            </a:endParaRPr>
          </a:p>
        </p:txBody>
      </p:sp>
      <p:sp>
        <p:nvSpPr>
          <p:cNvPr id="461" name="CustomShape 4"/>
          <p:cNvSpPr/>
          <p:nvPr/>
        </p:nvSpPr>
        <p:spPr>
          <a:xfrm>
            <a:off x="583560" y="2798280"/>
            <a:ext cx="499680" cy="57708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p:txBody>
      </p:sp>
      <p:sp>
        <p:nvSpPr>
          <p:cNvPr id="463" name="CustomShape 6"/>
          <p:cNvSpPr/>
          <p:nvPr/>
        </p:nvSpPr>
        <p:spPr>
          <a:xfrm>
            <a:off x="5675760" y="2399760"/>
            <a:ext cx="4495320" cy="626040"/>
          </a:xfrm>
          <a:prstGeom prst="borderCallout1">
            <a:avLst>
              <a:gd name="adj1" fmla="val 53885"/>
              <a:gd name="adj2" fmla="val -612"/>
              <a:gd name="adj3" fmla="val 95034"/>
              <a:gd name="adj4" fmla="val -44533"/>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while loop ends with </a:t>
            </a:r>
            <a:r>
              <a:rPr lang="en-IN" sz="1800" b="1" strike="noStrike" spc="-1">
                <a:solidFill>
                  <a:srgbClr val="FF0000"/>
                </a:solidFill>
                <a:latin typeface="Roboto Condensed"/>
              </a:rPr>
              <a:t>: </a:t>
            </a:r>
            <a:endParaRPr lang="en-IN" sz="1800" b="0" strike="noStrike" spc="-1">
              <a:latin typeface="Arial"/>
            </a:endParaRPr>
          </a:p>
        </p:txBody>
      </p:sp>
      <p:sp>
        <p:nvSpPr>
          <p:cNvPr id="464" name="CustomShape 7"/>
          <p:cNvSpPr/>
          <p:nvPr/>
        </p:nvSpPr>
        <p:spPr>
          <a:xfrm>
            <a:off x="2245680" y="3415320"/>
            <a:ext cx="4495320" cy="626040"/>
          </a:xfrm>
          <a:prstGeom prst="borderCallout1">
            <a:avLst>
              <a:gd name="adj1" fmla="val 53885"/>
              <a:gd name="adj2" fmla="val -612"/>
              <a:gd name="adj3" fmla="val -23622"/>
              <a:gd name="adj4" fmla="val -2164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Indentation at the beginning</a:t>
            </a:r>
            <a:endParaRPr lang="en-IN" sz="1800" b="0" strike="noStrike" spc="-1">
              <a:latin typeface="Arial"/>
            </a:endParaRPr>
          </a:p>
        </p:txBody>
      </p:sp>
      <p:sp>
        <p:nvSpPr>
          <p:cNvPr id="465" name="CustomShape 8"/>
          <p:cNvSpPr/>
          <p:nvPr/>
        </p:nvSpPr>
        <p:spPr>
          <a:xfrm>
            <a:off x="1079280" y="4528440"/>
            <a:ext cx="4881240" cy="106380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098658"/>
                </a:solidFill>
                <a:latin typeface="Consolas"/>
              </a:rPr>
              <a:t>0</a:t>
            </a:r>
            <a:endParaRPr lang="en-IN" sz="1600" b="0" strike="noStrike" spc="-1">
              <a:latin typeface="Arial"/>
            </a:endParaRPr>
          </a:p>
          <a:p>
            <a:pPr>
              <a:lnSpc>
                <a:spcPct val="100000"/>
              </a:lnSpc>
            </a:pPr>
            <a:r>
              <a:rPr lang="en-IN" sz="1600" b="0" strike="noStrike" spc="-1">
                <a:solidFill>
                  <a:srgbClr val="0000FF"/>
                </a:solidFill>
                <a:latin typeface="Consolas"/>
              </a:rPr>
              <a:t>while</a:t>
            </a:r>
            <a:r>
              <a:rPr lang="en-IN" sz="1600" b="0" strike="noStrike" spc="-1">
                <a:solidFill>
                  <a:srgbClr val="000000"/>
                </a:solidFill>
                <a:latin typeface="Consolas"/>
              </a:rPr>
              <a:t> x &lt; </a:t>
            </a:r>
            <a:r>
              <a:rPr lang="en-IN" sz="1600" b="0" strike="noStrike" spc="-1">
                <a:solidFill>
                  <a:srgbClr val="098658"/>
                </a:solidFill>
                <a:latin typeface="Consolas"/>
              </a:rPr>
              <a:t>3</a:t>
            </a:r>
            <a:r>
              <a:rPr lang="en-IN" sz="1600" b="0" strike="noStrike" spc="-1">
                <a:solidFill>
                  <a:srgbClr val="000000"/>
                </a:solidFill>
                <a:latin typeface="Consolas"/>
              </a:rPr>
              <a:t> : </a:t>
            </a:r>
            <a:endParaRPr lang="en-IN" sz="1600" b="0" strike="noStrike" spc="-1">
              <a:latin typeface="Arial"/>
            </a:endParaRPr>
          </a:p>
          <a:p>
            <a:pPr>
              <a:lnSpc>
                <a:spcPct val="100000"/>
              </a:lnSpc>
            </a:pPr>
            <a:r>
              <a:rPr lang="en-IN" sz="1600" b="0" strike="noStrike" spc="-1">
                <a:solidFill>
                  <a:srgbClr val="000000"/>
                </a:solidFill>
                <a:latin typeface="Consolas"/>
              </a:rPr>
              <a:t>    print(x)</a:t>
            </a:r>
            <a:endParaRPr lang="en-IN" sz="1600" b="0" strike="noStrike" spc="-1">
              <a:latin typeface="Arial"/>
            </a:endParaRPr>
          </a:p>
          <a:p>
            <a:pPr>
              <a:lnSpc>
                <a:spcPct val="100000"/>
              </a:lnSpc>
            </a:pPr>
            <a:r>
              <a:rPr lang="en-IN" sz="1600" b="0" strike="noStrike" spc="-1">
                <a:solidFill>
                  <a:srgbClr val="000000"/>
                </a:solidFill>
                <a:latin typeface="Consolas"/>
              </a:rPr>
              <a:t>    x += </a:t>
            </a:r>
            <a:r>
              <a:rPr lang="en-IN" sz="1600" b="0" strike="noStrike" spc="-1">
                <a:solidFill>
                  <a:srgbClr val="098658"/>
                </a:solidFill>
                <a:latin typeface="Consolas"/>
              </a:rPr>
              <a:t>1</a:t>
            </a:r>
            <a:r>
              <a:rPr lang="en-IN" sz="1600" b="0" strike="noStrike" spc="-1">
                <a:solidFill>
                  <a:srgbClr val="000000"/>
                </a:solidFill>
                <a:latin typeface="Consolas"/>
              </a:rPr>
              <a:t>    </a:t>
            </a:r>
            <a:r>
              <a:rPr lang="en-IN" sz="1600" b="0" strike="noStrike" spc="-1">
                <a:solidFill>
                  <a:srgbClr val="008000"/>
                </a:solidFill>
                <a:latin typeface="Consolas"/>
              </a:rPr>
              <a:t># x++ is valid in python</a:t>
            </a:r>
            <a:endParaRPr lang="en-IN" sz="1600" b="0" strike="noStrike" spc="-1">
              <a:latin typeface="Arial"/>
            </a:endParaRPr>
          </a:p>
        </p:txBody>
      </p:sp>
      <p:sp>
        <p:nvSpPr>
          <p:cNvPr id="466" name="CustomShape 9"/>
          <p:cNvSpPr/>
          <p:nvPr/>
        </p:nvSpPr>
        <p:spPr>
          <a:xfrm>
            <a:off x="579240" y="4528440"/>
            <a:ext cx="499680" cy="106380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p:txBody>
      </p:sp>
      <p:sp>
        <p:nvSpPr>
          <p:cNvPr id="468" name="CustomShape 11"/>
          <p:cNvSpPr/>
          <p:nvPr/>
        </p:nvSpPr>
        <p:spPr>
          <a:xfrm>
            <a:off x="5494320" y="4261320"/>
            <a:ext cx="1406160" cy="1449000"/>
          </a:xfrm>
          <a:prstGeom prst="borderCallout1">
            <a:avLst>
              <a:gd name="adj1" fmla="val 53885"/>
              <a:gd name="adj2" fmla="val -612"/>
              <a:gd name="adj3" fmla="val 65122"/>
              <a:gd name="adj4" fmla="val -210215"/>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0</a:t>
            </a:r>
            <a:endParaRPr lang="en-IN" sz="1800" b="0" strike="noStrike" spc="-1">
              <a:latin typeface="Arial"/>
            </a:endParaRPr>
          </a:p>
          <a:p>
            <a:pPr algn="ctr">
              <a:lnSpc>
                <a:spcPct val="100000"/>
              </a:lnSpc>
            </a:pPr>
            <a:r>
              <a:rPr lang="en-IN" sz="1800" b="0" strike="noStrike" spc="-1">
                <a:solidFill>
                  <a:srgbClr val="212121"/>
                </a:solidFill>
                <a:latin typeface="Roboto Condensed"/>
              </a:rPr>
              <a:t>1</a:t>
            </a:r>
            <a:endParaRPr lang="en-IN" sz="1800" b="0" strike="noStrike" spc="-1">
              <a:latin typeface="Arial"/>
            </a:endParaRPr>
          </a:p>
          <a:p>
            <a:pPr algn="ctr">
              <a:lnSpc>
                <a:spcPct val="100000"/>
              </a:lnSpc>
            </a:pPr>
            <a:r>
              <a:rPr lang="en-IN" sz="1800" b="0" strike="noStrike" spc="-1">
                <a:solidFill>
                  <a:srgbClr val="212121"/>
                </a:solidFill>
                <a:latin typeface="Roboto Condensed"/>
              </a:rPr>
              <a:t>2</a:t>
            </a:r>
            <a:endParaRPr lang="en-IN" sz="1800" b="0" strike="noStrike" spc="-1">
              <a:latin typeface="Arial"/>
            </a:endParaRPr>
          </a:p>
        </p:txBody>
      </p:sp>
      <p:sp>
        <p:nvSpPr>
          <p:cNvPr id="469" name="CustomShape 12"/>
          <p:cNvSpPr/>
          <p:nvPr/>
        </p:nvSpPr>
        <p:spPr>
          <a:xfrm>
            <a:off x="7514640" y="4045680"/>
            <a:ext cx="4677120" cy="179316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098658"/>
                </a:solidFill>
                <a:latin typeface="Consolas"/>
              </a:rPr>
              <a:t>5</a:t>
            </a:r>
            <a:endParaRPr lang="en-IN" sz="1600" b="0" strike="noStrike" spc="-1">
              <a:latin typeface="Arial"/>
            </a:endParaRPr>
          </a:p>
          <a:p>
            <a:pPr>
              <a:lnSpc>
                <a:spcPct val="100000"/>
              </a:lnSpc>
            </a:pPr>
            <a:r>
              <a:rPr lang="en-IN" sz="1600" b="0" strike="noStrike" spc="-1">
                <a:solidFill>
                  <a:srgbClr val="0000FF"/>
                </a:solidFill>
                <a:latin typeface="Consolas"/>
              </a:rPr>
              <a:t>while</a:t>
            </a:r>
            <a:r>
              <a:rPr lang="en-IN" sz="1600" b="0" strike="noStrike" spc="-1">
                <a:solidFill>
                  <a:srgbClr val="000000"/>
                </a:solidFill>
                <a:latin typeface="Consolas"/>
              </a:rPr>
              <a:t> x &lt; </a:t>
            </a:r>
            <a:r>
              <a:rPr lang="en-IN" sz="1600" b="0" strike="noStrike" spc="-1">
                <a:solidFill>
                  <a:srgbClr val="098658"/>
                </a:solidFill>
                <a:latin typeface="Consolas"/>
              </a:rPr>
              <a:t>3</a:t>
            </a:r>
            <a:r>
              <a:rPr lang="en-IN" sz="1600" b="0" strike="noStrike" spc="-1">
                <a:solidFill>
                  <a:srgbClr val="000000"/>
                </a:solidFill>
                <a:latin typeface="Consolas"/>
              </a:rPr>
              <a:t> : </a:t>
            </a:r>
            <a:endParaRPr lang="en-IN" sz="1600" b="0" strike="noStrike" spc="-1">
              <a:latin typeface="Arial"/>
            </a:endParaRPr>
          </a:p>
          <a:p>
            <a:pPr>
              <a:lnSpc>
                <a:spcPct val="100000"/>
              </a:lnSpc>
            </a:pPr>
            <a:r>
              <a:rPr lang="en-IN" sz="1600" b="0" strike="noStrike" spc="-1">
                <a:solidFill>
                  <a:srgbClr val="000000"/>
                </a:solidFill>
                <a:latin typeface="Consolas"/>
              </a:rPr>
              <a:t>    print(x)</a:t>
            </a:r>
            <a:endParaRPr lang="en-IN" sz="1600" b="0" strike="noStrike" spc="-1">
              <a:latin typeface="Arial"/>
            </a:endParaRPr>
          </a:p>
          <a:p>
            <a:pPr>
              <a:lnSpc>
                <a:spcPct val="100000"/>
              </a:lnSpc>
            </a:pPr>
            <a:r>
              <a:rPr lang="en-IN" sz="1600" b="0" strike="noStrike" spc="-1">
                <a:solidFill>
                  <a:srgbClr val="000000"/>
                </a:solidFill>
                <a:latin typeface="Consolas"/>
              </a:rPr>
              <a:t>    x += </a:t>
            </a:r>
            <a:r>
              <a:rPr lang="en-IN" sz="1600" b="0" strike="noStrike" spc="-1">
                <a:solidFill>
                  <a:srgbClr val="098658"/>
                </a:solidFill>
                <a:latin typeface="Consolas"/>
              </a:rPr>
              <a:t>1</a:t>
            </a:r>
            <a:r>
              <a:rPr lang="en-IN" sz="1600" b="0" strike="noStrike" spc="-1">
                <a:solidFill>
                  <a:srgbClr val="000000"/>
                </a:solidFill>
                <a:latin typeface="Consolas"/>
              </a:rPr>
              <a:t>    </a:t>
            </a:r>
            <a:r>
              <a:rPr lang="en-IN" sz="1600" b="0" strike="noStrike" spc="-1">
                <a:solidFill>
                  <a:srgbClr val="008000"/>
                </a:solidFill>
                <a:latin typeface="Consolas"/>
              </a:rPr>
              <a:t># x++ is valid in python</a:t>
            </a:r>
            <a:endParaRPr lang="en-IN" sz="1600" b="0" strike="noStrike" spc="-1">
              <a:latin typeface="Arial"/>
            </a:endParaRPr>
          </a:p>
          <a:p>
            <a:pPr>
              <a:lnSpc>
                <a:spcPct val="100000"/>
              </a:lnSpc>
            </a:pPr>
            <a:r>
              <a:rPr lang="en-IN" sz="1600" b="0" strike="noStrike" spc="-1">
                <a:solidFill>
                  <a:srgbClr val="0000FF"/>
                </a:solidFill>
                <a:latin typeface="Consolas"/>
              </a:rPr>
              <a:t>else</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print(</a:t>
            </a:r>
            <a:r>
              <a:rPr lang="en-IN" sz="1600" b="0" strike="noStrike" spc="-1">
                <a:solidFill>
                  <a:srgbClr val="A31515"/>
                </a:solidFill>
                <a:latin typeface="Consolas"/>
              </a:rPr>
              <a:t>"X is greater than 3"</a:t>
            </a:r>
            <a:r>
              <a:rPr lang="en-IN" sz="1600" b="0" strike="noStrike" spc="-1">
                <a:solidFill>
                  <a:srgbClr val="000000"/>
                </a:solidFill>
                <a:latin typeface="Consolas"/>
              </a:rPr>
              <a:t>)</a:t>
            </a:r>
            <a:endParaRPr lang="en-IN" sz="1600" b="0" strike="noStrike" spc="-1">
              <a:latin typeface="Arial"/>
            </a:endParaRPr>
          </a:p>
        </p:txBody>
      </p:sp>
      <p:sp>
        <p:nvSpPr>
          <p:cNvPr id="470" name="CustomShape 13"/>
          <p:cNvSpPr/>
          <p:nvPr/>
        </p:nvSpPr>
        <p:spPr>
          <a:xfrm>
            <a:off x="7014600" y="4045680"/>
            <a:ext cx="499680" cy="155052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p:txBody>
      </p:sp>
      <p:sp>
        <p:nvSpPr>
          <p:cNvPr id="472" name="CustomShape 15"/>
          <p:cNvSpPr/>
          <p:nvPr/>
        </p:nvSpPr>
        <p:spPr>
          <a:xfrm>
            <a:off x="10489320" y="3269520"/>
            <a:ext cx="1406160" cy="1449000"/>
          </a:xfrm>
          <a:prstGeom prst="borderCallout1">
            <a:avLst>
              <a:gd name="adj1" fmla="val 53885"/>
              <a:gd name="adj2" fmla="val -612"/>
              <a:gd name="adj3" fmla="val 140122"/>
              <a:gd name="adj4" fmla="val -134782"/>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X is greater than 3</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6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46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60">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6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464"/>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6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6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6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65">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65">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6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0"/>
                                          </p:stCondLst>
                                        </p:cTn>
                                        <p:tgtEl>
                                          <p:spTgt spid="46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7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6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69">
                                            <p:txEl>
                                              <p:pRg st="0" end="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69">
                                            <p:txEl>
                                              <p:pRg st="1" end="1"/>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69">
                                            <p:txEl>
                                              <p:pRg st="2" end="2"/>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69">
                                            <p:txEl>
                                              <p:pRg st="3" end="3"/>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69">
                                            <p:txEl>
                                              <p:pRg st="4" end="4"/>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69">
                                            <p:txEl>
                                              <p:pRg st="5" end="5"/>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47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nodeType="clickEffect">
                                  <p:stCondLst>
                                    <p:cond delay="0"/>
                                  </p:stCondLst>
                                  <p:childTnLst>
                                    <p:set>
                                      <p:cBhvr>
                                        <p:cTn id="104" dur="1" fill="hold">
                                          <p:stCondLst>
                                            <p:cond delay="0"/>
                                          </p:stCondLst>
                                        </p:cTn>
                                        <p:tgtEl>
                                          <p:spTgt spid="4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break, continue &amp; pass keywords</a:t>
            </a:r>
            <a:endParaRPr lang="en-US" sz="3400" b="0" strike="noStrike" spc="-1">
              <a:solidFill>
                <a:srgbClr val="212121"/>
              </a:solidFill>
              <a:latin typeface="Roboto Condensed"/>
            </a:endParaRPr>
          </a:p>
        </p:txBody>
      </p:sp>
      <p:sp>
        <p:nvSpPr>
          <p:cNvPr id="474" name="TextShape 2"/>
          <p:cNvSpPr txBox="1"/>
          <p:nvPr/>
        </p:nvSpPr>
        <p:spPr>
          <a:xfrm>
            <a:off x="131040" y="863280"/>
            <a:ext cx="545832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b="0" strike="noStrike" spc="-1">
                <a:solidFill>
                  <a:srgbClr val="212121"/>
                </a:solidFill>
                <a:latin typeface="Roboto Condensed"/>
              </a:rPr>
              <a:t>break : Breaks out of the current closest enclosing loop.</a:t>
            </a:r>
            <a:endParaRPr lang="en-US" b="0" strike="noStrike" spc="-1">
              <a:solidFill>
                <a:srgbClr val="212121"/>
              </a:solidFill>
              <a:latin typeface="Roboto Condensed"/>
            </a:endParaRPr>
          </a:p>
          <a:p>
            <a:pPr algn="just">
              <a:lnSpc>
                <a:spcPct val="90000"/>
              </a:lnSpc>
              <a:spcBef>
                <a:spcPts val="1000"/>
              </a:spcBef>
            </a:pPr>
            <a:endParaRPr lang="en-US" b="0" strike="noStrike" spc="-1">
              <a:solidFill>
                <a:srgbClr val="212121"/>
              </a:solidFill>
              <a:latin typeface="Roboto Condensed"/>
            </a:endParaRPr>
          </a:p>
          <a:p>
            <a:pPr algn="just">
              <a:lnSpc>
                <a:spcPct val="90000"/>
              </a:lnSpc>
              <a:spcBef>
                <a:spcPts val="1000"/>
              </a:spcBef>
            </a:pPr>
            <a:endParaRPr lang="en-US" b="0" strike="noStrike" spc="-1">
              <a:solidFill>
                <a:srgbClr val="212121"/>
              </a:solidFill>
              <a:latin typeface="Roboto Condensed"/>
            </a:endParaRPr>
          </a:p>
          <a:p>
            <a:pPr algn="just">
              <a:lnSpc>
                <a:spcPct val="90000"/>
              </a:lnSpc>
              <a:spcBef>
                <a:spcPts val="1000"/>
              </a:spcBef>
            </a:pPr>
            <a:endParaRPr lang="en-US"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b="0" strike="noStrike" spc="-1">
                <a:solidFill>
                  <a:srgbClr val="212121"/>
                </a:solidFill>
                <a:latin typeface="Roboto Condensed"/>
              </a:rPr>
              <a:t>continue : Goes to the top of the current closest enclosing loop.</a:t>
            </a:r>
            <a:endParaRPr lang="en-US" b="0" strike="noStrike" spc="-1">
              <a:solidFill>
                <a:srgbClr val="212121"/>
              </a:solidFill>
              <a:latin typeface="Roboto Condensed"/>
            </a:endParaRPr>
          </a:p>
          <a:p>
            <a:pPr algn="just">
              <a:lnSpc>
                <a:spcPct val="90000"/>
              </a:lnSpc>
              <a:spcBef>
                <a:spcPts val="1000"/>
              </a:spcBef>
            </a:pPr>
            <a:endParaRPr lang="en-US" b="0" strike="noStrike" spc="-1">
              <a:solidFill>
                <a:srgbClr val="212121"/>
              </a:solidFill>
              <a:latin typeface="Roboto Condensed"/>
            </a:endParaRPr>
          </a:p>
          <a:p>
            <a:pPr algn="just">
              <a:lnSpc>
                <a:spcPct val="90000"/>
              </a:lnSpc>
              <a:spcBef>
                <a:spcPts val="1000"/>
              </a:spcBef>
            </a:pPr>
            <a:endParaRPr lang="en-US" b="0" strike="noStrike" spc="-1">
              <a:solidFill>
                <a:srgbClr val="212121"/>
              </a:solidFill>
              <a:latin typeface="Roboto Condensed"/>
            </a:endParaRPr>
          </a:p>
          <a:p>
            <a:pPr algn="just">
              <a:lnSpc>
                <a:spcPct val="90000"/>
              </a:lnSpc>
              <a:spcBef>
                <a:spcPts val="1000"/>
              </a:spcBef>
            </a:pPr>
            <a:endParaRPr lang="en-US"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b="0" strike="noStrike" spc="-1">
                <a:solidFill>
                  <a:srgbClr val="212121"/>
                </a:solidFill>
                <a:latin typeface="Roboto Condensed"/>
              </a:rPr>
              <a:t>Pass : Does nothing at all, will be used as a placeholder in conditions where you don’t want to write anything.</a:t>
            </a:r>
            <a:endParaRPr lang="en-US" b="0" strike="noStrike" spc="-1">
              <a:solidFill>
                <a:srgbClr val="212121"/>
              </a:solidFill>
              <a:latin typeface="Roboto Condensed"/>
            </a:endParaRPr>
          </a:p>
          <a:p>
            <a:pPr algn="just">
              <a:lnSpc>
                <a:spcPct val="90000"/>
              </a:lnSpc>
              <a:spcBef>
                <a:spcPts val="1000"/>
              </a:spcBef>
            </a:pPr>
            <a:endParaRPr lang="en-US" b="0" strike="noStrike" spc="-1">
              <a:solidFill>
                <a:srgbClr val="212121"/>
              </a:solidFill>
              <a:latin typeface="Roboto Condensed"/>
            </a:endParaRPr>
          </a:p>
        </p:txBody>
      </p:sp>
      <p:sp>
        <p:nvSpPr>
          <p:cNvPr id="475" name="CustomShape 3"/>
          <p:cNvSpPr/>
          <p:nvPr/>
        </p:nvSpPr>
        <p:spPr>
          <a:xfrm>
            <a:off x="6703560" y="1302480"/>
            <a:ext cx="4605120" cy="130716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FF"/>
                </a:solidFill>
                <a:latin typeface="Consolas"/>
              </a:rPr>
              <a:t>for</a:t>
            </a:r>
            <a:r>
              <a:rPr lang="en-IN" sz="1600" b="0" strike="noStrike" spc="-1">
                <a:solidFill>
                  <a:srgbClr val="000000"/>
                </a:solidFill>
                <a:latin typeface="Consolas"/>
              </a:rPr>
              <a:t> temp </a:t>
            </a:r>
            <a:r>
              <a:rPr lang="en-IN" sz="1600" b="0" strike="noStrike" spc="-1">
                <a:solidFill>
                  <a:srgbClr val="0000FF"/>
                </a:solidFill>
                <a:latin typeface="Consolas"/>
              </a:rPr>
              <a:t>in</a:t>
            </a:r>
            <a:r>
              <a:rPr lang="en-IN" sz="1600" b="0" strike="noStrike" spc="-1">
                <a:solidFill>
                  <a:srgbClr val="000000"/>
                </a:solidFill>
                <a:latin typeface="Consolas"/>
              </a:rPr>
              <a:t> range(</a:t>
            </a:r>
            <a:r>
              <a:rPr lang="en-IN" sz="1600" b="0" strike="noStrike" spc="-1">
                <a:solidFill>
                  <a:srgbClr val="098658"/>
                </a:solidFill>
                <a:latin typeface="Consolas"/>
              </a:rPr>
              <a:t>5</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00FF"/>
                </a:solidFill>
                <a:latin typeface="Consolas"/>
              </a:rPr>
              <a:t>if</a:t>
            </a:r>
            <a:r>
              <a:rPr lang="en-IN" sz="1600" b="0" strike="noStrike" spc="-1">
                <a:solidFill>
                  <a:srgbClr val="000000"/>
                </a:solidFill>
                <a:latin typeface="Consolas"/>
              </a:rPr>
              <a:t> temp == </a:t>
            </a:r>
            <a:r>
              <a:rPr lang="en-IN" sz="1600" b="0" strike="noStrike" spc="-1">
                <a:solidFill>
                  <a:srgbClr val="098658"/>
                </a:solidFill>
                <a:latin typeface="Consolas"/>
              </a:rPr>
              <a:t>2</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00FF"/>
                </a:solidFill>
                <a:latin typeface="Consolas"/>
              </a:rPr>
              <a:t>break</a:t>
            </a:r>
            <a:endParaRPr lang="en-IN" sz="1600" b="0" strike="noStrike" spc="-1">
              <a:latin typeface="Arial"/>
            </a:endParaRPr>
          </a:p>
          <a:p>
            <a:pPr>
              <a:lnSpc>
                <a:spcPct val="100000"/>
              </a:lnSpc>
            </a:pPr>
            <a:br/>
            <a:r>
              <a:rPr lang="en-IN" sz="1600" b="0" strike="noStrike" spc="-1">
                <a:solidFill>
                  <a:srgbClr val="000000"/>
                </a:solidFill>
                <a:latin typeface="Consolas"/>
              </a:rPr>
              <a:t>    print(temp)</a:t>
            </a:r>
            <a:endParaRPr lang="en-IN" sz="1600" b="0" strike="noStrike" spc="-1">
              <a:latin typeface="Arial"/>
            </a:endParaRPr>
          </a:p>
        </p:txBody>
      </p:sp>
      <p:sp>
        <p:nvSpPr>
          <p:cNvPr id="476" name="CustomShape 4"/>
          <p:cNvSpPr/>
          <p:nvPr/>
        </p:nvSpPr>
        <p:spPr>
          <a:xfrm>
            <a:off x="6203520" y="1302480"/>
            <a:ext cx="499680" cy="130716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p:txBody>
      </p:sp>
      <p:sp>
        <p:nvSpPr>
          <p:cNvPr id="478" name="CustomShape 6"/>
          <p:cNvSpPr/>
          <p:nvPr/>
        </p:nvSpPr>
        <p:spPr>
          <a:xfrm>
            <a:off x="10144080" y="905760"/>
            <a:ext cx="1406160" cy="1673280"/>
          </a:xfrm>
          <a:prstGeom prst="borderCallout1">
            <a:avLst>
              <a:gd name="adj1" fmla="val 53885"/>
              <a:gd name="adj2" fmla="val -612"/>
              <a:gd name="adj3" fmla="val 47769"/>
              <a:gd name="adj4" fmla="val -105347"/>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0</a:t>
            </a:r>
            <a:endParaRPr lang="en-IN" sz="1800" b="0" strike="noStrike" spc="-1">
              <a:latin typeface="Arial"/>
            </a:endParaRPr>
          </a:p>
          <a:p>
            <a:pPr algn="ctr">
              <a:lnSpc>
                <a:spcPct val="100000"/>
              </a:lnSpc>
            </a:pPr>
            <a:r>
              <a:rPr lang="en-IN" sz="1800" b="0" strike="noStrike" spc="-1">
                <a:solidFill>
                  <a:srgbClr val="212121"/>
                </a:solidFill>
                <a:latin typeface="Roboto Condensed"/>
              </a:rPr>
              <a:t>1</a:t>
            </a:r>
            <a:endParaRPr lang="en-IN" sz="1800" b="0" strike="noStrike" spc="-1">
              <a:latin typeface="Arial"/>
            </a:endParaRPr>
          </a:p>
        </p:txBody>
      </p:sp>
      <p:sp>
        <p:nvSpPr>
          <p:cNvPr id="479" name="CustomShape 7"/>
          <p:cNvSpPr/>
          <p:nvPr/>
        </p:nvSpPr>
        <p:spPr>
          <a:xfrm>
            <a:off x="6703560" y="3355560"/>
            <a:ext cx="4605120" cy="130716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FF"/>
                </a:solidFill>
                <a:latin typeface="Consolas"/>
              </a:rPr>
              <a:t>for</a:t>
            </a:r>
            <a:r>
              <a:rPr lang="en-IN" sz="1600" b="0" strike="noStrike" spc="-1">
                <a:solidFill>
                  <a:srgbClr val="000000"/>
                </a:solidFill>
                <a:latin typeface="Consolas"/>
              </a:rPr>
              <a:t> temp </a:t>
            </a:r>
            <a:r>
              <a:rPr lang="en-IN" sz="1600" b="0" strike="noStrike" spc="-1">
                <a:solidFill>
                  <a:srgbClr val="0000FF"/>
                </a:solidFill>
                <a:latin typeface="Consolas"/>
              </a:rPr>
              <a:t>in</a:t>
            </a:r>
            <a:r>
              <a:rPr lang="en-IN" sz="1600" b="0" strike="noStrike" spc="-1">
                <a:solidFill>
                  <a:srgbClr val="000000"/>
                </a:solidFill>
                <a:latin typeface="Consolas"/>
              </a:rPr>
              <a:t> range(</a:t>
            </a:r>
            <a:r>
              <a:rPr lang="en-IN" sz="1600" b="0" strike="noStrike" spc="-1">
                <a:solidFill>
                  <a:srgbClr val="098658"/>
                </a:solidFill>
                <a:latin typeface="Consolas"/>
              </a:rPr>
              <a:t>5</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00FF"/>
                </a:solidFill>
                <a:latin typeface="Consolas"/>
              </a:rPr>
              <a:t>if</a:t>
            </a:r>
            <a:r>
              <a:rPr lang="en-IN" sz="1600" b="0" strike="noStrike" spc="-1">
                <a:solidFill>
                  <a:srgbClr val="000000"/>
                </a:solidFill>
                <a:latin typeface="Consolas"/>
              </a:rPr>
              <a:t> temp == </a:t>
            </a:r>
            <a:r>
              <a:rPr lang="en-IN" sz="1600" b="0" strike="noStrike" spc="-1">
                <a:solidFill>
                  <a:srgbClr val="098658"/>
                </a:solidFill>
                <a:latin typeface="Consolas"/>
              </a:rPr>
              <a:t>2</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00FF"/>
                </a:solidFill>
                <a:latin typeface="Consolas"/>
              </a:rPr>
              <a:t>continue</a:t>
            </a:r>
            <a:endParaRPr lang="en-IN" sz="1600" b="0" strike="noStrike" spc="-1">
              <a:latin typeface="Arial"/>
            </a:endParaRPr>
          </a:p>
          <a:p>
            <a:pPr>
              <a:lnSpc>
                <a:spcPct val="100000"/>
              </a:lnSpc>
            </a:pPr>
            <a:br/>
            <a:r>
              <a:rPr lang="en-IN" sz="1600" b="0" strike="noStrike" spc="-1">
                <a:solidFill>
                  <a:srgbClr val="000000"/>
                </a:solidFill>
                <a:latin typeface="Consolas"/>
              </a:rPr>
              <a:t>    print(temp)</a:t>
            </a:r>
            <a:endParaRPr lang="en-IN" sz="1600" b="0" strike="noStrike" spc="-1">
              <a:latin typeface="Arial"/>
            </a:endParaRPr>
          </a:p>
        </p:txBody>
      </p:sp>
      <p:sp>
        <p:nvSpPr>
          <p:cNvPr id="480" name="CustomShape 8"/>
          <p:cNvSpPr/>
          <p:nvPr/>
        </p:nvSpPr>
        <p:spPr>
          <a:xfrm>
            <a:off x="6203520" y="3355560"/>
            <a:ext cx="499680" cy="130716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p:txBody>
      </p:sp>
      <p:sp>
        <p:nvSpPr>
          <p:cNvPr id="482" name="CustomShape 10"/>
          <p:cNvSpPr/>
          <p:nvPr/>
        </p:nvSpPr>
        <p:spPr>
          <a:xfrm>
            <a:off x="10144080" y="2958840"/>
            <a:ext cx="1406160" cy="1673280"/>
          </a:xfrm>
          <a:prstGeom prst="borderCallout1">
            <a:avLst>
              <a:gd name="adj1" fmla="val 53885"/>
              <a:gd name="adj2" fmla="val -612"/>
              <a:gd name="adj3" fmla="val 47769"/>
              <a:gd name="adj4" fmla="val -105347"/>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0</a:t>
            </a:r>
            <a:endParaRPr lang="en-IN" sz="1800" b="0" strike="noStrike" spc="-1">
              <a:latin typeface="Arial"/>
            </a:endParaRPr>
          </a:p>
          <a:p>
            <a:pPr algn="ctr">
              <a:lnSpc>
                <a:spcPct val="100000"/>
              </a:lnSpc>
            </a:pPr>
            <a:r>
              <a:rPr lang="en-IN" sz="1800" b="0" strike="noStrike" spc="-1">
                <a:solidFill>
                  <a:srgbClr val="212121"/>
                </a:solidFill>
                <a:latin typeface="Roboto Condensed"/>
              </a:rPr>
              <a:t>1</a:t>
            </a:r>
            <a:endParaRPr lang="en-IN" sz="1800" b="0" strike="noStrike" spc="-1">
              <a:latin typeface="Arial"/>
            </a:endParaRPr>
          </a:p>
          <a:p>
            <a:pPr algn="ctr">
              <a:lnSpc>
                <a:spcPct val="100000"/>
              </a:lnSpc>
            </a:pPr>
            <a:r>
              <a:rPr lang="en-IN" sz="1800" b="0" strike="noStrike" spc="-1">
                <a:solidFill>
                  <a:srgbClr val="212121"/>
                </a:solidFill>
                <a:latin typeface="Roboto Condensed"/>
              </a:rPr>
              <a:t>3</a:t>
            </a:r>
            <a:endParaRPr lang="en-IN" sz="1800" b="0" strike="noStrike" spc="-1">
              <a:latin typeface="Arial"/>
            </a:endParaRPr>
          </a:p>
          <a:p>
            <a:pPr algn="ctr">
              <a:lnSpc>
                <a:spcPct val="100000"/>
              </a:lnSpc>
            </a:pPr>
            <a:r>
              <a:rPr lang="en-IN" sz="1800" b="0" strike="noStrike" spc="-1">
                <a:solidFill>
                  <a:srgbClr val="212121"/>
                </a:solidFill>
                <a:latin typeface="Roboto Condensed"/>
              </a:rPr>
              <a:t>4</a:t>
            </a:r>
            <a:endParaRPr lang="en-IN" sz="1800" b="0" strike="noStrike" spc="-1">
              <a:latin typeface="Arial"/>
            </a:endParaRPr>
          </a:p>
        </p:txBody>
      </p:sp>
      <p:sp>
        <p:nvSpPr>
          <p:cNvPr id="483" name="CustomShape 11"/>
          <p:cNvSpPr/>
          <p:nvPr/>
        </p:nvSpPr>
        <p:spPr>
          <a:xfrm>
            <a:off x="6703560" y="5296320"/>
            <a:ext cx="4605120" cy="577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FF"/>
                </a:solidFill>
                <a:latin typeface="Consolas"/>
              </a:rPr>
              <a:t>for</a:t>
            </a:r>
            <a:r>
              <a:rPr lang="en-IN" sz="1600" b="0" strike="noStrike" spc="-1">
                <a:solidFill>
                  <a:srgbClr val="000000"/>
                </a:solidFill>
                <a:latin typeface="Consolas"/>
              </a:rPr>
              <a:t> temp </a:t>
            </a:r>
            <a:r>
              <a:rPr lang="en-IN" sz="1600" b="0" strike="noStrike" spc="-1">
                <a:solidFill>
                  <a:srgbClr val="0000FF"/>
                </a:solidFill>
                <a:latin typeface="Consolas"/>
              </a:rPr>
              <a:t>in</a:t>
            </a:r>
            <a:r>
              <a:rPr lang="en-IN" sz="1600" b="0" strike="noStrike" spc="-1">
                <a:solidFill>
                  <a:srgbClr val="000000"/>
                </a:solidFill>
                <a:latin typeface="Consolas"/>
              </a:rPr>
              <a:t> range(</a:t>
            </a:r>
            <a:r>
              <a:rPr lang="en-IN" sz="1600" b="0" strike="noStrike" spc="-1">
                <a:solidFill>
                  <a:srgbClr val="098658"/>
                </a:solidFill>
                <a:latin typeface="Consolas"/>
              </a:rPr>
              <a:t>5</a:t>
            </a:r>
            <a:r>
              <a:rPr lang="en-IN" sz="1600" b="0" strike="noStrike" spc="-1">
                <a:solidFill>
                  <a:srgbClr val="000000"/>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00FF"/>
                </a:solidFill>
                <a:latin typeface="Consolas"/>
              </a:rPr>
              <a:t>pass</a:t>
            </a:r>
            <a:endParaRPr lang="en-IN" sz="1600" b="0" strike="noStrike" spc="-1">
              <a:latin typeface="Arial"/>
            </a:endParaRPr>
          </a:p>
        </p:txBody>
      </p:sp>
      <p:sp>
        <p:nvSpPr>
          <p:cNvPr id="484" name="CustomShape 12"/>
          <p:cNvSpPr/>
          <p:nvPr/>
        </p:nvSpPr>
        <p:spPr>
          <a:xfrm>
            <a:off x="6203520" y="5296320"/>
            <a:ext cx="499680" cy="57708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p:txBody>
      </p:sp>
      <p:sp>
        <p:nvSpPr>
          <p:cNvPr id="486" name="CustomShape 14"/>
          <p:cNvSpPr/>
          <p:nvPr/>
        </p:nvSpPr>
        <p:spPr>
          <a:xfrm>
            <a:off x="10040760" y="5115600"/>
            <a:ext cx="2151000" cy="430920"/>
          </a:xfrm>
          <a:prstGeom prst="borderCallout1">
            <a:avLst>
              <a:gd name="adj1" fmla="val 53885"/>
              <a:gd name="adj2" fmla="val -612"/>
              <a:gd name="adj3" fmla="val 125771"/>
              <a:gd name="adj4" fmla="val -67325"/>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 </a:t>
            </a:r>
            <a:r>
              <a:rPr lang="en-IN" sz="1800" b="0" strike="noStrike" spc="-1">
                <a:solidFill>
                  <a:srgbClr val="212121"/>
                </a:solidFill>
                <a:latin typeface="Roboto Condensed"/>
              </a:rPr>
              <a:t>(nothing)</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7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7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7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7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478"/>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74">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8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79">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79">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79">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79">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8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48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74">
                                            <p:txEl>
                                              <p:pRg st="8" end="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8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8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83">
                                            <p:txEl>
                                              <p:pRg st="0" end="0"/>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83">
                                            <p:txEl>
                                              <p:pRg st="1" end="1"/>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8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0"/>
                                          </p:stCondLst>
                                        </p:cTn>
                                        <p:tgtEl>
                                          <p:spTgt spid="48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Introduction to Python</a:t>
            </a:r>
            <a:endParaRPr lang="en-US" sz="3400" b="0" strike="noStrike" spc="-1">
              <a:solidFill>
                <a:srgbClr val="212121"/>
              </a:solidFill>
              <a:latin typeface="Roboto Condensed"/>
            </a:endParaRPr>
          </a:p>
        </p:txBody>
      </p:sp>
      <p:sp>
        <p:nvSpPr>
          <p:cNvPr id="134" name="TextShape 2"/>
          <p:cNvSpPr txBox="1"/>
          <p:nvPr/>
        </p:nvSpPr>
        <p:spPr>
          <a:xfrm>
            <a:off x="131400" y="845860"/>
            <a:ext cx="9415440" cy="5968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Python is an </a:t>
            </a:r>
            <a:r>
              <a:rPr lang="en-US" sz="2400" b="1" strike="noStrike" spc="-1">
                <a:solidFill>
                  <a:srgbClr val="212121"/>
                </a:solidFill>
                <a:latin typeface="Roboto Condensed"/>
              </a:rPr>
              <a:t>open source, interpreted, high-level</a:t>
            </a:r>
            <a:r>
              <a:rPr lang="en-US" sz="2400" b="0" strike="noStrike" spc="-1">
                <a:solidFill>
                  <a:srgbClr val="212121"/>
                </a:solidFill>
                <a:latin typeface="Roboto Condensed"/>
              </a:rPr>
              <a:t>, </a:t>
            </a:r>
            <a:r>
              <a:rPr lang="en-US" sz="2400" b="1" strike="noStrike" spc="-1">
                <a:solidFill>
                  <a:srgbClr val="212121"/>
                </a:solidFill>
                <a:latin typeface="Roboto Condensed"/>
              </a:rPr>
              <a:t>general-purpose</a:t>
            </a:r>
            <a:r>
              <a:rPr lang="en-US" sz="2400" b="0" strike="noStrike" spc="-1">
                <a:solidFill>
                  <a:srgbClr val="212121"/>
                </a:solidFill>
                <a:latin typeface="Roboto Condensed"/>
              </a:rPr>
              <a:t> programming language.</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Python's design philosophy emphasizes </a:t>
            </a:r>
            <a:r>
              <a:rPr lang="en-US" sz="2400" b="1" strike="noStrike" spc="-1">
                <a:solidFill>
                  <a:srgbClr val="212121"/>
                </a:solidFill>
                <a:latin typeface="Roboto Condensed"/>
              </a:rPr>
              <a:t>code readability </a:t>
            </a:r>
            <a:r>
              <a:rPr lang="en-US" sz="2400" b="0" strike="noStrike" spc="-1">
                <a:solidFill>
                  <a:srgbClr val="212121"/>
                </a:solidFill>
                <a:latin typeface="Roboto Condensed"/>
              </a:rPr>
              <a:t>with its notable use of significant </a:t>
            </a:r>
            <a:r>
              <a:rPr lang="en-US" sz="2400" b="1" strike="noStrike" spc="-1">
                <a:solidFill>
                  <a:srgbClr val="212121"/>
                </a:solidFill>
                <a:latin typeface="Roboto Condensed"/>
              </a:rPr>
              <a:t>whitespace</a:t>
            </a:r>
            <a:r>
              <a:rPr lang="en-US" sz="2400" b="0" strike="noStrike" spc="-1">
                <a:solidFill>
                  <a:srgbClr val="212121"/>
                </a:solidFill>
                <a:latin typeface="Roboto Condensed"/>
              </a:rPr>
              <a:t>.</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Python is </a:t>
            </a:r>
            <a:r>
              <a:rPr lang="en-US" sz="2400" b="1" strike="noStrike" spc="-1">
                <a:solidFill>
                  <a:srgbClr val="212121"/>
                </a:solidFill>
                <a:latin typeface="Roboto Condensed"/>
              </a:rPr>
              <a:t>dynamically typed </a:t>
            </a:r>
            <a:r>
              <a:rPr lang="en-US" sz="2400" b="0" strike="noStrike" spc="-1">
                <a:solidFill>
                  <a:srgbClr val="212121"/>
                </a:solidFill>
                <a:latin typeface="Roboto Condensed"/>
              </a:rPr>
              <a:t>and </a:t>
            </a:r>
            <a:r>
              <a:rPr lang="en-US" sz="2400" b="1" strike="noStrike" spc="-1">
                <a:solidFill>
                  <a:srgbClr val="212121"/>
                </a:solidFill>
                <a:latin typeface="Roboto Condensed"/>
              </a:rPr>
              <a:t>garbage-collected </a:t>
            </a:r>
            <a:r>
              <a:rPr lang="en-US" sz="2400" b="0" strike="noStrike" spc="-1">
                <a:solidFill>
                  <a:srgbClr val="212121"/>
                </a:solidFill>
                <a:latin typeface="Roboto Condensed"/>
              </a:rPr>
              <a:t>language</a:t>
            </a:r>
            <a:r>
              <a:rPr lang="en-US" sz="2400" b="1" strike="noStrike" spc="-1">
                <a:solidFill>
                  <a:srgbClr val="212121"/>
                </a:solidFill>
                <a:latin typeface="Roboto Condensed"/>
              </a:rPr>
              <a:t>.</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Python was conceived in the late </a:t>
            </a:r>
            <a:r>
              <a:rPr lang="en-US" sz="2400" b="1" strike="noStrike" spc="-1">
                <a:solidFill>
                  <a:srgbClr val="212121"/>
                </a:solidFill>
                <a:latin typeface="Roboto Condensed"/>
              </a:rPr>
              <a:t>1980s</a:t>
            </a:r>
            <a:r>
              <a:rPr lang="en-US" sz="2400" b="0" strike="noStrike" spc="-1">
                <a:solidFill>
                  <a:srgbClr val="212121"/>
                </a:solidFill>
                <a:latin typeface="Roboto Condensed"/>
              </a:rPr>
              <a:t> as a successor to the </a:t>
            </a:r>
            <a:r>
              <a:rPr lang="en-US" sz="2400" b="1" strike="noStrike" spc="-1">
                <a:solidFill>
                  <a:srgbClr val="212121"/>
                </a:solidFill>
                <a:latin typeface="Roboto Condensed"/>
              </a:rPr>
              <a:t>ABC language</a:t>
            </a:r>
            <a:r>
              <a:rPr lang="en-US" sz="2400" b="0" strike="noStrike" spc="-1">
                <a:solidFill>
                  <a:srgbClr val="212121"/>
                </a:solidFill>
                <a:latin typeface="Roboto Condensed"/>
              </a:rPr>
              <a:t>.</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Python was Created by </a:t>
            </a:r>
            <a:r>
              <a:rPr lang="en-US" sz="2400" b="1" strike="noStrike" spc="-1">
                <a:solidFill>
                  <a:srgbClr val="212121"/>
                </a:solidFill>
                <a:latin typeface="Roboto Condensed"/>
              </a:rPr>
              <a:t>Guido van Rossum </a:t>
            </a:r>
            <a:r>
              <a:rPr lang="en-US" sz="2400" b="0" strike="noStrike" spc="-1">
                <a:solidFill>
                  <a:srgbClr val="212121"/>
                </a:solidFill>
                <a:latin typeface="Roboto Condensed"/>
              </a:rPr>
              <a:t>and first released in </a:t>
            </a:r>
            <a:r>
              <a:rPr lang="en-US" sz="2400" b="1" strike="noStrike" spc="-1">
                <a:solidFill>
                  <a:srgbClr val="212121"/>
                </a:solidFill>
                <a:latin typeface="Roboto Condensed"/>
              </a:rPr>
              <a:t>1991</a:t>
            </a:r>
            <a:r>
              <a:rPr lang="en-US" sz="2400" b="0" strike="noStrike" spc="-1">
                <a:solidFill>
                  <a:srgbClr val="212121"/>
                </a:solidFill>
                <a:latin typeface="Roboto Condensed"/>
              </a:rPr>
              <a:t>.</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Python 2.0</a:t>
            </a:r>
            <a:r>
              <a:rPr lang="en-US" sz="2400" b="0" strike="noStrike" spc="-1">
                <a:solidFill>
                  <a:srgbClr val="212121"/>
                </a:solidFill>
                <a:latin typeface="Roboto Condensed"/>
              </a:rPr>
              <a:t>, released in </a:t>
            </a:r>
            <a:r>
              <a:rPr lang="en-US" sz="2400" b="1" strike="noStrike" spc="-1">
                <a:solidFill>
                  <a:srgbClr val="212121"/>
                </a:solidFill>
                <a:latin typeface="Roboto Condensed"/>
              </a:rPr>
              <a:t>2000</a:t>
            </a:r>
            <a:r>
              <a:rPr lang="en-US" sz="2400" b="0" strike="noStrike" spc="-1">
                <a:solidFill>
                  <a:srgbClr val="212121"/>
                </a:solidFill>
                <a:latin typeface="Roboto Condensed"/>
              </a:rPr>
              <a:t>, </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introduced features like list comprehensions and a garbage collection system with reference counting.</a:t>
            </a:r>
            <a:endParaRPr lang="en-US" sz="20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1" strike="noStrike" spc="-1">
                <a:solidFill>
                  <a:srgbClr val="212121"/>
                </a:solidFill>
                <a:latin typeface="Roboto Condensed"/>
              </a:rPr>
              <a:t>Python 3.0 </a:t>
            </a:r>
            <a:r>
              <a:rPr lang="en-US" sz="2400" b="0" strike="noStrike" spc="-1">
                <a:solidFill>
                  <a:srgbClr val="212121"/>
                </a:solidFill>
                <a:latin typeface="Roboto Condensed"/>
              </a:rPr>
              <a:t>released in </a:t>
            </a:r>
            <a:r>
              <a:rPr lang="en-US" sz="2400" b="1" strike="noStrike" spc="-1">
                <a:solidFill>
                  <a:srgbClr val="212121"/>
                </a:solidFill>
                <a:latin typeface="Roboto Condensed"/>
              </a:rPr>
              <a:t>2008</a:t>
            </a:r>
            <a:r>
              <a:rPr lang="en-US" sz="2400" b="0" strike="noStrike" spc="-1">
                <a:solidFill>
                  <a:srgbClr val="212121"/>
                </a:solidFill>
                <a:latin typeface="Roboto Condensed"/>
              </a:rPr>
              <a:t> and current version of python is </a:t>
            </a:r>
            <a:r>
              <a:rPr lang="en-US" sz="2400" b="1" strike="noStrike" spc="-1">
                <a:solidFill>
                  <a:srgbClr val="212121"/>
                </a:solidFill>
                <a:latin typeface="Roboto Condensed"/>
              </a:rPr>
              <a:t>3.9</a:t>
            </a:r>
            <a:r>
              <a:rPr lang="en-US" sz="2400" b="0" strike="noStrike" spc="-1">
                <a:solidFill>
                  <a:srgbClr val="212121"/>
                </a:solidFill>
                <a:latin typeface="Roboto Condensed"/>
              </a:rPr>
              <a:t> (as of Oct-2020).</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The Python 2 language was officially discontinued in 2020</a:t>
            </a:r>
            <a:endParaRPr lang="en-US" sz="2000" b="0" strike="noStrike" spc="-1">
              <a:solidFill>
                <a:srgbClr val="212121"/>
              </a:solidFill>
              <a:latin typeface="Roboto Condense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4">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4">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Functions in python</a:t>
            </a:r>
            <a:endParaRPr lang="en-US" sz="3400" b="0" strike="noStrike" spc="-1">
              <a:solidFill>
                <a:srgbClr val="212121"/>
              </a:solidFill>
              <a:latin typeface="Roboto Condensed"/>
            </a:endParaRPr>
          </a:p>
        </p:txBody>
      </p:sp>
      <p:sp>
        <p:nvSpPr>
          <p:cNvPr id="488"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b="0" strike="noStrike" spc="-1">
                <a:solidFill>
                  <a:srgbClr val="212121"/>
                </a:solidFill>
                <a:latin typeface="Roboto Condensed"/>
              </a:rPr>
              <a:t>Creating clean repeatable code is a key part of becoming an effective programmer.</a:t>
            </a:r>
            <a:endParaRPr lang="en-US"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b="0" strike="noStrike" spc="-1">
                <a:solidFill>
                  <a:srgbClr val="212121"/>
                </a:solidFill>
                <a:latin typeface="Roboto Condensed"/>
              </a:rPr>
              <a:t>A function is a block of code which only runs when it is called.</a:t>
            </a:r>
            <a:endParaRPr lang="en-US"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b="0" strike="noStrike" spc="-1">
                <a:solidFill>
                  <a:srgbClr val="212121"/>
                </a:solidFill>
                <a:latin typeface="Roboto Condensed"/>
              </a:rPr>
              <a:t>In Python a function is defined using the def keyword:</a:t>
            </a:r>
            <a:endParaRPr lang="en-US" b="0" strike="noStrike" spc="-1">
              <a:solidFill>
                <a:srgbClr val="212121"/>
              </a:solidFill>
              <a:latin typeface="Roboto Condensed"/>
            </a:endParaRPr>
          </a:p>
        </p:txBody>
      </p:sp>
      <p:sp>
        <p:nvSpPr>
          <p:cNvPr id="489" name="CustomShape 3"/>
          <p:cNvSpPr/>
          <p:nvPr/>
        </p:nvSpPr>
        <p:spPr>
          <a:xfrm>
            <a:off x="583560" y="2582640"/>
            <a:ext cx="8951760" cy="5770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FF"/>
                </a:solidFill>
                <a:latin typeface="Consolas"/>
              </a:rPr>
              <a:t>def</a:t>
            </a:r>
            <a:r>
              <a:rPr lang="en-IN" sz="1600" b="0" strike="noStrike" spc="-1">
                <a:solidFill>
                  <a:srgbClr val="000000"/>
                </a:solidFill>
                <a:latin typeface="Consolas"/>
              </a:rPr>
              <a:t> function_name()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8000"/>
                </a:solidFill>
                <a:latin typeface="Consolas"/>
              </a:rPr>
              <a:t>#code to execute when function is called</a:t>
            </a:r>
            <a:endParaRPr lang="en-IN" sz="1600" b="0" strike="noStrike" spc="-1">
              <a:latin typeface="Arial"/>
            </a:endParaRPr>
          </a:p>
        </p:txBody>
      </p:sp>
      <p:sp>
        <p:nvSpPr>
          <p:cNvPr id="491" name="CustomShape 5"/>
          <p:cNvSpPr/>
          <p:nvPr/>
        </p:nvSpPr>
        <p:spPr>
          <a:xfrm>
            <a:off x="5675760" y="2184120"/>
            <a:ext cx="4495320" cy="626040"/>
          </a:xfrm>
          <a:prstGeom prst="borderCallout1">
            <a:avLst>
              <a:gd name="adj1" fmla="val 53885"/>
              <a:gd name="adj2" fmla="val -612"/>
              <a:gd name="adj3" fmla="val 95034"/>
              <a:gd name="adj4" fmla="val -5815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ends with </a:t>
            </a:r>
            <a:r>
              <a:rPr lang="en-IN" sz="1800" b="1" strike="noStrike" spc="-1">
                <a:solidFill>
                  <a:srgbClr val="FF0000"/>
                </a:solidFill>
                <a:latin typeface="Roboto Condensed"/>
              </a:rPr>
              <a:t>: </a:t>
            </a:r>
            <a:endParaRPr lang="en-IN" sz="1800" b="0" strike="noStrike" spc="-1">
              <a:latin typeface="Arial"/>
            </a:endParaRPr>
          </a:p>
        </p:txBody>
      </p:sp>
      <p:sp>
        <p:nvSpPr>
          <p:cNvPr id="492" name="CustomShape 6"/>
          <p:cNvSpPr/>
          <p:nvPr/>
        </p:nvSpPr>
        <p:spPr>
          <a:xfrm>
            <a:off x="2245680" y="3199680"/>
            <a:ext cx="4495320" cy="626040"/>
          </a:xfrm>
          <a:prstGeom prst="borderCallout1">
            <a:avLst>
              <a:gd name="adj1" fmla="val 53885"/>
              <a:gd name="adj2" fmla="val -612"/>
              <a:gd name="adj3" fmla="val -22245"/>
              <a:gd name="adj4" fmla="val -30282"/>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Indentation at the beginning</a:t>
            </a:r>
            <a:endParaRPr lang="en-IN" sz="1800" b="0" strike="noStrike" spc="-1">
              <a:latin typeface="Arial"/>
            </a:endParaRPr>
          </a:p>
        </p:txBody>
      </p:sp>
      <p:sp>
        <p:nvSpPr>
          <p:cNvPr id="493" name="CustomShape 7"/>
          <p:cNvSpPr/>
          <p:nvPr/>
        </p:nvSpPr>
        <p:spPr>
          <a:xfrm>
            <a:off x="1079280" y="4528440"/>
            <a:ext cx="5649120" cy="203724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FF"/>
                </a:solidFill>
                <a:latin typeface="Consolas"/>
              </a:rPr>
              <a:t>def</a:t>
            </a:r>
            <a:r>
              <a:rPr lang="en-IN" sz="1600" b="0" strike="noStrike" spc="-1">
                <a:solidFill>
                  <a:srgbClr val="000000"/>
                </a:solidFill>
                <a:latin typeface="Consolas"/>
              </a:rPr>
              <a:t> seperator() :</a:t>
            </a:r>
            <a:endParaRPr lang="en-IN" sz="1600" b="0" strike="noStrike" spc="-1">
              <a:latin typeface="Arial"/>
            </a:endParaRPr>
          </a:p>
          <a:p>
            <a:pPr>
              <a:lnSpc>
                <a:spcPct val="100000"/>
              </a:lnSpc>
            </a:pPr>
            <a:r>
              <a:rPr lang="en-IN" sz="1600" b="0" strike="noStrike" spc="-1">
                <a:solidFill>
                  <a:srgbClr val="000000"/>
                </a:solidFill>
                <a:latin typeface="Consolas"/>
              </a:rPr>
              <a:t>    print(</a:t>
            </a:r>
            <a:r>
              <a:rPr lang="en-IN" sz="1600" b="0" strike="noStrike" spc="-1">
                <a:solidFill>
                  <a:srgbClr val="A31515"/>
                </a:solidFill>
                <a:latin typeface="Consolas"/>
              </a:rPr>
              <a:t>'=============================='</a:t>
            </a:r>
            <a:r>
              <a:rPr lang="en-IN" sz="1600" b="0" strike="noStrike" spc="-1">
                <a:solidFill>
                  <a:srgbClr val="000000"/>
                </a:solidFill>
                <a:latin typeface="Consolas"/>
              </a:rPr>
              <a:t>)</a:t>
            </a:r>
            <a:endParaRPr lang="en-IN" sz="1600" b="0" strike="noStrike" spc="-1">
              <a:latin typeface="Arial"/>
            </a:endParaRPr>
          </a:p>
          <a:p>
            <a:pPr>
              <a:lnSpc>
                <a:spcPct val="100000"/>
              </a:lnSpc>
            </a:pPr>
            <a:br/>
            <a:r>
              <a:rPr lang="en-IN" sz="1600" b="0" strike="noStrike" spc="-1">
                <a:solidFill>
                  <a:srgbClr val="000000"/>
                </a:solidFill>
                <a:latin typeface="Consolas"/>
              </a:rPr>
              <a:t>print(</a:t>
            </a:r>
            <a:r>
              <a:rPr lang="en-IN" sz="1600" b="0" strike="noStrike" spc="-1">
                <a:solidFill>
                  <a:srgbClr val="A31515"/>
                </a:solidFill>
                <a:latin typeface="Consolas"/>
              </a:rPr>
              <a:t>"hello world"</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seperator()</a:t>
            </a:r>
            <a:endParaRPr lang="en-IN" sz="1600" b="0" strike="noStrike" spc="-1">
              <a:latin typeface="Arial"/>
            </a:endParaRPr>
          </a:p>
          <a:p>
            <a:pPr>
              <a:lnSpc>
                <a:spcPct val="100000"/>
              </a:lnSpc>
            </a:pPr>
            <a:r>
              <a:rPr lang="en-IN" sz="1600" b="0" strike="noStrike" spc="-1">
                <a:solidFill>
                  <a:srgbClr val="000000"/>
                </a:solidFill>
                <a:latin typeface="Consolas"/>
              </a:rPr>
              <a:t>print(</a:t>
            </a:r>
            <a:r>
              <a:rPr lang="en-IN" sz="1600" b="0" strike="noStrike" spc="-1">
                <a:solidFill>
                  <a:srgbClr val="A31515"/>
                </a:solidFill>
                <a:latin typeface="Consolas"/>
              </a:rPr>
              <a:t>"from Gandhinagar college"</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seperator()</a:t>
            </a:r>
            <a:endParaRPr lang="en-IN" sz="1600" b="0" strike="noStrike" spc="-1">
              <a:latin typeface="Arial"/>
            </a:endParaRPr>
          </a:p>
          <a:p>
            <a:pPr>
              <a:lnSpc>
                <a:spcPct val="100000"/>
              </a:lnSpc>
            </a:pPr>
            <a:r>
              <a:rPr lang="en-IN" sz="1600" b="0" strike="noStrike" spc="-1">
                <a:solidFill>
                  <a:srgbClr val="000000"/>
                </a:solidFill>
                <a:latin typeface="Consolas"/>
              </a:rPr>
              <a:t>print(</a:t>
            </a:r>
            <a:r>
              <a:rPr lang="en-IN" sz="1600" b="0" strike="noStrike" spc="-1">
                <a:solidFill>
                  <a:srgbClr val="A31515"/>
                </a:solidFill>
                <a:latin typeface="Consolas"/>
              </a:rPr>
              <a:t>"Motibhoyan"</a:t>
            </a:r>
            <a:r>
              <a:rPr lang="en-IN" sz="1600" b="0" strike="noStrike" spc="-1">
                <a:solidFill>
                  <a:srgbClr val="000000"/>
                </a:solidFill>
                <a:latin typeface="Consolas"/>
              </a:rPr>
              <a:t>)</a:t>
            </a:r>
            <a:endParaRPr lang="en-IN" sz="1600" b="0" strike="noStrike" spc="-1">
              <a:latin typeface="Arial"/>
            </a:endParaRPr>
          </a:p>
        </p:txBody>
      </p:sp>
      <p:sp>
        <p:nvSpPr>
          <p:cNvPr id="494" name="CustomShape 8"/>
          <p:cNvSpPr/>
          <p:nvPr/>
        </p:nvSpPr>
        <p:spPr>
          <a:xfrm>
            <a:off x="579240" y="4528440"/>
            <a:ext cx="499680" cy="203724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a:p>
            <a:pPr algn="r">
              <a:lnSpc>
                <a:spcPct val="100000"/>
              </a:lnSpc>
            </a:pPr>
            <a:r>
              <a:rPr lang="en-IN" sz="1600" b="1" strike="noStrike" spc="-1">
                <a:solidFill>
                  <a:srgbClr val="585858"/>
                </a:solidFill>
                <a:latin typeface="Consolas"/>
              </a:rPr>
              <a:t>7</a:t>
            </a:r>
            <a:endParaRPr lang="en-IN" sz="1600" b="0" strike="noStrike" spc="-1">
              <a:latin typeface="Arial"/>
            </a:endParaRPr>
          </a:p>
          <a:p>
            <a:pPr algn="r">
              <a:lnSpc>
                <a:spcPct val="100000"/>
              </a:lnSpc>
            </a:pPr>
            <a:r>
              <a:rPr lang="en-IN" sz="1600" b="1" strike="noStrike" spc="-1">
                <a:solidFill>
                  <a:srgbClr val="585858"/>
                </a:solidFill>
                <a:latin typeface="Consolas"/>
              </a:rPr>
              <a:t>8</a:t>
            </a:r>
            <a:endParaRPr lang="en-IN" sz="1600" b="0" strike="noStrike" spc="-1">
              <a:latin typeface="Arial"/>
            </a:endParaRPr>
          </a:p>
        </p:txBody>
      </p:sp>
      <p:sp>
        <p:nvSpPr>
          <p:cNvPr id="496" name="CustomShape 10"/>
          <p:cNvSpPr/>
          <p:nvPr/>
        </p:nvSpPr>
        <p:spPr>
          <a:xfrm>
            <a:off x="7228440" y="3778200"/>
            <a:ext cx="4365000" cy="1811160"/>
          </a:xfrm>
          <a:prstGeom prst="borderCallout1">
            <a:avLst>
              <a:gd name="adj1" fmla="val 53885"/>
              <a:gd name="adj2" fmla="val -612"/>
              <a:gd name="adj3" fmla="val 109646"/>
              <a:gd name="adj4" fmla="val -49663"/>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hello world</a:t>
            </a:r>
            <a:endParaRPr lang="en-IN" sz="1800" b="0" strike="noStrike" spc="-1">
              <a:latin typeface="Arial"/>
            </a:endParaRPr>
          </a:p>
          <a:p>
            <a:pPr algn="ctr">
              <a:lnSpc>
                <a:spcPct val="100000"/>
              </a:lnSpc>
            </a:pPr>
            <a:r>
              <a:rPr lang="en-IN" sz="1800" b="0" strike="noStrike" spc="-1">
                <a:solidFill>
                  <a:srgbClr val="212121"/>
                </a:solidFill>
                <a:latin typeface="Roboto Condensed"/>
              </a:rPr>
              <a:t>==============================</a:t>
            </a:r>
            <a:endParaRPr lang="en-IN" sz="1800" b="0" strike="noStrike" spc="-1">
              <a:latin typeface="Arial"/>
            </a:endParaRPr>
          </a:p>
          <a:p>
            <a:pPr algn="ctr">
              <a:lnSpc>
                <a:spcPct val="100000"/>
              </a:lnSpc>
            </a:pPr>
            <a:r>
              <a:rPr lang="en-IN" sz="1800" b="0" strike="noStrike" spc="-1">
                <a:solidFill>
                  <a:srgbClr val="212121"/>
                </a:solidFill>
                <a:latin typeface="Roboto Condensed"/>
              </a:rPr>
              <a:t>from Gandhinagar college</a:t>
            </a:r>
            <a:endParaRPr lang="en-IN" sz="1800" b="0" strike="noStrike" spc="-1">
              <a:latin typeface="Arial"/>
            </a:endParaRPr>
          </a:p>
          <a:p>
            <a:pPr algn="ctr">
              <a:lnSpc>
                <a:spcPct val="100000"/>
              </a:lnSpc>
            </a:pPr>
            <a:r>
              <a:rPr lang="en-IN" sz="1800" b="0" strike="noStrike" spc="-1">
                <a:solidFill>
                  <a:srgbClr val="212121"/>
                </a:solidFill>
                <a:latin typeface="Roboto Condensed"/>
              </a:rPr>
              <a:t>==============================</a:t>
            </a:r>
            <a:endParaRPr lang="en-IN" sz="1800" b="0" strike="noStrike" spc="-1">
              <a:latin typeface="Arial"/>
            </a:endParaRPr>
          </a:p>
          <a:p>
            <a:pPr algn="ctr">
              <a:lnSpc>
                <a:spcPct val="100000"/>
              </a:lnSpc>
            </a:pPr>
            <a:r>
              <a:rPr lang="en-IN" sz="1800" b="0" strike="noStrike" spc="-1">
                <a:solidFill>
                  <a:srgbClr val="212121"/>
                </a:solidFill>
                <a:latin typeface="Roboto Condensed"/>
              </a:rPr>
              <a:t>Motibhoyan</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89">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9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49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89">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9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49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9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9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93">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93">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93">
                                            <p:txEl>
                                              <p:pRg st="2" end="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93">
                                            <p:txEl>
                                              <p:pRg st="3" end="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93">
                                            <p:txEl>
                                              <p:pRg st="4" end="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93">
                                            <p:txEl>
                                              <p:pRg st="5" end="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93">
                                            <p:txEl>
                                              <p:pRg st="6" end="6"/>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9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nodeType="clickEffect">
                                  <p:stCondLst>
                                    <p:cond delay="0"/>
                                  </p:stCondLst>
                                  <p:childTnLst>
                                    <p:set>
                                      <p:cBhvr>
                                        <p:cTn id="82" dur="1" fill="hold">
                                          <p:stCondLst>
                                            <p:cond delay="0"/>
                                          </p:stCondLst>
                                        </p:cTn>
                                        <p:tgtEl>
                                          <p:spTgt spid="49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Function (cont.) (DOCSTRIGN &amp; return)</a:t>
            </a:r>
            <a:endParaRPr lang="en-US" sz="3400" b="0" strike="noStrike" spc="-1">
              <a:solidFill>
                <a:srgbClr val="212121"/>
              </a:solidFill>
              <a:latin typeface="Roboto Condensed"/>
            </a:endParaRPr>
          </a:p>
        </p:txBody>
      </p:sp>
      <p:sp>
        <p:nvSpPr>
          <p:cNvPr id="498"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000" b="0" strike="noStrike" spc="-1">
                <a:solidFill>
                  <a:srgbClr val="212121"/>
                </a:solidFill>
                <a:latin typeface="Roboto Condensed"/>
              </a:rPr>
              <a:t>Doc string helps us to define the documentation about the function within the function itself.</a:t>
            </a:r>
            <a:endParaRPr lang="en-US" sz="2000" b="0" strike="noStrike" spc="-1">
              <a:solidFill>
                <a:srgbClr val="212121"/>
              </a:solidFill>
              <a:latin typeface="Roboto Condensed"/>
            </a:endParaRPr>
          </a:p>
          <a:p>
            <a:pPr algn="just">
              <a:lnSpc>
                <a:spcPct val="90000"/>
              </a:lnSpc>
              <a:spcBef>
                <a:spcPts val="1000"/>
              </a:spcBef>
            </a:pPr>
            <a:endParaRPr lang="en-US" sz="2000" b="0" strike="noStrike" spc="-1">
              <a:solidFill>
                <a:srgbClr val="212121"/>
              </a:solidFill>
              <a:latin typeface="Roboto Condensed"/>
            </a:endParaRPr>
          </a:p>
          <a:p>
            <a:pPr algn="just">
              <a:lnSpc>
                <a:spcPct val="90000"/>
              </a:lnSpc>
              <a:spcBef>
                <a:spcPts val="1000"/>
              </a:spcBef>
            </a:pPr>
            <a:endParaRPr lang="en-US" sz="2000" b="0" strike="noStrike" spc="-1">
              <a:solidFill>
                <a:srgbClr val="212121"/>
              </a:solidFill>
              <a:latin typeface="Roboto Condensed"/>
            </a:endParaRPr>
          </a:p>
          <a:p>
            <a:pPr algn="just">
              <a:lnSpc>
                <a:spcPct val="90000"/>
              </a:lnSpc>
              <a:spcBef>
                <a:spcPts val="1000"/>
              </a:spcBef>
            </a:pPr>
            <a:endParaRPr lang="en-US" sz="2000" b="0" strike="noStrike" spc="-1">
              <a:solidFill>
                <a:srgbClr val="212121"/>
              </a:solidFill>
              <a:latin typeface="Roboto Condensed"/>
            </a:endParaRPr>
          </a:p>
          <a:p>
            <a:pPr marL="265430" indent="-264795" algn="just">
              <a:lnSpc>
                <a:spcPct val="90000"/>
              </a:lnSpc>
              <a:spcBef>
                <a:spcPts val="1000"/>
              </a:spcBef>
            </a:pPr>
            <a:endParaRPr lang="en-US" sz="2000" b="0" strike="noStrike" spc="-1">
              <a:solidFill>
                <a:srgbClr val="212121"/>
              </a:solidFill>
              <a:latin typeface="Roboto Condensed"/>
            </a:endParaRPr>
          </a:p>
          <a:p>
            <a:pPr algn="just">
              <a:lnSpc>
                <a:spcPct val="90000"/>
              </a:lnSpc>
              <a:spcBef>
                <a:spcPts val="1000"/>
              </a:spcBef>
            </a:pPr>
            <a:endParaRPr lang="en-US" sz="20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000" b="1" strike="noStrike" spc="-1">
                <a:solidFill>
                  <a:srgbClr val="212121"/>
                </a:solidFill>
                <a:latin typeface="Roboto Condensed"/>
              </a:rPr>
              <a:t>return statement </a:t>
            </a:r>
            <a:r>
              <a:rPr lang="en-US" sz="2000" b="0" strike="noStrike" spc="-1">
                <a:solidFill>
                  <a:srgbClr val="212121"/>
                </a:solidFill>
                <a:latin typeface="Roboto Condensed"/>
              </a:rPr>
              <a:t>: return allows us to assign the output of the function to a new variable, return is use to send back the result of the function, instead of just printing it out.</a:t>
            </a:r>
            <a:endParaRPr lang="en-US" sz="2000" b="0" strike="noStrike" spc="-1">
              <a:solidFill>
                <a:srgbClr val="212121"/>
              </a:solidFill>
              <a:latin typeface="Roboto Condensed"/>
            </a:endParaRPr>
          </a:p>
        </p:txBody>
      </p:sp>
      <p:sp>
        <p:nvSpPr>
          <p:cNvPr id="499" name="CustomShape 3"/>
          <p:cNvSpPr/>
          <p:nvPr/>
        </p:nvSpPr>
        <p:spPr>
          <a:xfrm>
            <a:off x="583560" y="1650960"/>
            <a:ext cx="8951760" cy="17938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FF"/>
                </a:solidFill>
                <a:latin typeface="Consolas"/>
              </a:rPr>
              <a:t>def</a:t>
            </a:r>
            <a:r>
              <a:rPr lang="en-IN" sz="1600" b="0" strike="noStrike" spc="-1">
                <a:solidFill>
                  <a:srgbClr val="000000"/>
                </a:solidFill>
                <a:latin typeface="Consolas"/>
              </a:rPr>
              <a:t> function_name()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A31515"/>
                </a:solidFill>
                <a:latin typeface="Consolas"/>
              </a:rPr>
              <a:t>'''</a:t>
            </a:r>
            <a:endParaRPr lang="en-IN" sz="1600" b="0" strike="noStrike" spc="-1">
              <a:latin typeface="Arial"/>
            </a:endParaRPr>
          </a:p>
          <a:p>
            <a:pPr>
              <a:lnSpc>
                <a:spcPct val="100000"/>
              </a:lnSpc>
            </a:pPr>
            <a:r>
              <a:rPr lang="en-IN" sz="1600" b="0" strike="noStrike" spc="-1">
                <a:solidFill>
                  <a:srgbClr val="A31515"/>
                </a:solidFill>
                <a:latin typeface="Consolas"/>
              </a:rPr>
              <a:t>        DOCSTRING: explains the function</a:t>
            </a:r>
            <a:endParaRPr lang="en-IN" sz="1600" b="0" strike="noStrike" spc="-1">
              <a:latin typeface="Arial"/>
            </a:endParaRPr>
          </a:p>
          <a:p>
            <a:pPr>
              <a:lnSpc>
                <a:spcPct val="100000"/>
              </a:lnSpc>
            </a:pPr>
            <a:r>
              <a:rPr lang="en-IN" sz="1600" b="0" strike="noStrike" spc="-1">
                <a:solidFill>
                  <a:srgbClr val="A31515"/>
                </a:solidFill>
                <a:latin typeface="Consolas"/>
              </a:rPr>
              <a:t>	INPUT: explains input</a:t>
            </a:r>
            <a:endParaRPr lang="en-IN" sz="1600" b="0" strike="noStrike" spc="-1">
              <a:latin typeface="Arial"/>
            </a:endParaRPr>
          </a:p>
          <a:p>
            <a:pPr>
              <a:lnSpc>
                <a:spcPct val="100000"/>
              </a:lnSpc>
            </a:pPr>
            <a:r>
              <a:rPr lang="en-IN" sz="1600" b="0" strike="noStrike" spc="-1">
                <a:solidFill>
                  <a:srgbClr val="A31515"/>
                </a:solidFill>
                <a:latin typeface="Consolas"/>
              </a:rPr>
              <a:t>	OUTPUT: explains output</a:t>
            </a:r>
            <a:endParaRPr lang="en-IN" sz="1600" b="0" strike="noStrike" spc="-1">
              <a:latin typeface="Arial"/>
            </a:endParaRPr>
          </a:p>
          <a:p>
            <a:pPr>
              <a:lnSpc>
                <a:spcPct val="100000"/>
              </a:lnSpc>
            </a:pPr>
            <a:r>
              <a:rPr lang="en-IN" sz="1600" b="0" strike="noStrike" spc="-1">
                <a:solidFill>
                  <a:srgbClr val="A31515"/>
                </a:solidFill>
                <a:latin typeface="Consolas"/>
              </a:rPr>
              <a:t>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8000"/>
                </a:solidFill>
                <a:latin typeface="Consolas"/>
              </a:rPr>
              <a:t>#code to execute when function is called</a:t>
            </a:r>
            <a:endParaRPr lang="en-IN" sz="1600" b="0" strike="noStrike" spc="-1">
              <a:latin typeface="Arial"/>
            </a:endParaRPr>
          </a:p>
        </p:txBody>
      </p:sp>
      <p:sp>
        <p:nvSpPr>
          <p:cNvPr id="501" name="CustomShape 5"/>
          <p:cNvSpPr/>
          <p:nvPr/>
        </p:nvSpPr>
        <p:spPr>
          <a:xfrm>
            <a:off x="5675760" y="1252440"/>
            <a:ext cx="4495320" cy="626040"/>
          </a:xfrm>
          <a:prstGeom prst="borderCallout1">
            <a:avLst>
              <a:gd name="adj1" fmla="val 53885"/>
              <a:gd name="adj2" fmla="val -612"/>
              <a:gd name="adj3" fmla="val 128078"/>
              <a:gd name="adj4" fmla="val -93078"/>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Enclosed within triple quotes</a:t>
            </a:r>
            <a:endParaRPr lang="en-IN" sz="1800" b="0" strike="noStrike" spc="-1">
              <a:latin typeface="Arial"/>
            </a:endParaRPr>
          </a:p>
        </p:txBody>
      </p:sp>
      <p:sp>
        <p:nvSpPr>
          <p:cNvPr id="502" name="CustomShape 6"/>
          <p:cNvSpPr/>
          <p:nvPr/>
        </p:nvSpPr>
        <p:spPr>
          <a:xfrm>
            <a:off x="1079280" y="4661640"/>
            <a:ext cx="4881240" cy="179388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FF"/>
                </a:solidFill>
                <a:latin typeface="Consolas"/>
              </a:rPr>
              <a:t>def</a:t>
            </a:r>
            <a:r>
              <a:rPr lang="en-IN" sz="1600" b="0" strike="noStrike" spc="-1">
                <a:solidFill>
                  <a:srgbClr val="000000"/>
                </a:solidFill>
                <a:latin typeface="Consolas"/>
              </a:rPr>
              <a:t> add_number(n1,n2) :</a:t>
            </a:r>
            <a:endParaRPr lang="en-IN" sz="1600" b="0" strike="noStrike" spc="-1">
              <a:latin typeface="Arial"/>
            </a:endParaRPr>
          </a:p>
          <a:p>
            <a:pPr>
              <a:lnSpc>
                <a:spcPct val="100000"/>
              </a:lnSpc>
            </a:pPr>
            <a:r>
              <a:rPr lang="en-IN" sz="1600" b="0" strike="noStrike" spc="-1">
                <a:solidFill>
                  <a:srgbClr val="000000"/>
                </a:solidFill>
                <a:latin typeface="Consolas"/>
              </a:rPr>
              <a:t>    </a:t>
            </a:r>
            <a:r>
              <a:rPr lang="en-IN" sz="1600" b="0" strike="noStrike" spc="-1">
                <a:solidFill>
                  <a:srgbClr val="0000FF"/>
                </a:solidFill>
                <a:latin typeface="Consolas"/>
              </a:rPr>
              <a:t>return</a:t>
            </a:r>
            <a:r>
              <a:rPr lang="en-IN" sz="1600" b="0" strike="noStrike" spc="-1">
                <a:solidFill>
                  <a:srgbClr val="000000"/>
                </a:solidFill>
                <a:latin typeface="Consolas"/>
              </a:rPr>
              <a:t> n1 + n2</a:t>
            </a:r>
            <a:endParaRPr lang="en-IN" sz="1600" b="0" strike="noStrike" spc="-1">
              <a:latin typeface="Arial"/>
            </a:endParaRPr>
          </a:p>
          <a:p>
            <a:pPr>
              <a:lnSpc>
                <a:spcPct val="100000"/>
              </a:lnSpc>
            </a:pPr>
            <a:br/>
            <a:r>
              <a:rPr lang="en-IN" sz="1600" b="0" strike="noStrike" spc="-1">
                <a:solidFill>
                  <a:srgbClr val="000000"/>
                </a:solidFill>
                <a:latin typeface="Consolas"/>
              </a:rPr>
              <a:t>sum1 = add_number(</a:t>
            </a:r>
            <a:r>
              <a:rPr lang="en-IN" sz="1600" b="0" strike="noStrike" spc="-1">
                <a:solidFill>
                  <a:srgbClr val="098658"/>
                </a:solidFill>
                <a:latin typeface="Consolas"/>
              </a:rPr>
              <a:t>5</a:t>
            </a:r>
            <a:r>
              <a:rPr lang="en-IN" sz="1600" b="0" strike="noStrike" spc="-1">
                <a:solidFill>
                  <a:srgbClr val="000000"/>
                </a:solidFill>
                <a:latin typeface="Consolas"/>
              </a:rPr>
              <a:t>,</a:t>
            </a:r>
            <a:r>
              <a:rPr lang="en-IN" sz="1600" b="0" strike="noStrike" spc="-1">
                <a:solidFill>
                  <a:srgbClr val="098658"/>
                </a:solidFill>
                <a:latin typeface="Consolas"/>
              </a:rPr>
              <a:t>3</a:t>
            </a:r>
            <a:r>
              <a:rPr lang="en-IN" sz="1600" b="0" strike="noStrike" spc="-1">
                <a:solidFill>
                  <a:srgbClr val="000000"/>
                </a:solidFill>
                <a:latin typeface="Consolas"/>
              </a:rPr>
              <a:t>)</a:t>
            </a:r>
            <a:endParaRPr lang="en-IN" sz="1600" b="0" strike="noStrike" spc="-1">
              <a:latin typeface="Arial"/>
            </a:endParaRPr>
          </a:p>
          <a:p>
            <a:pPr>
              <a:lnSpc>
                <a:spcPct val="100000"/>
              </a:lnSpc>
            </a:pPr>
            <a:r>
              <a:rPr lang="en-IN" sz="1600" b="0" strike="noStrike" spc="-1">
                <a:solidFill>
                  <a:srgbClr val="000000"/>
                </a:solidFill>
                <a:latin typeface="Consolas"/>
              </a:rPr>
              <a:t>sum2 = add_number(</a:t>
            </a:r>
            <a:r>
              <a:rPr lang="en-IN" sz="1600" b="0" strike="noStrike" spc="-1">
                <a:solidFill>
                  <a:srgbClr val="098658"/>
                </a:solidFill>
                <a:latin typeface="Consolas"/>
              </a:rPr>
              <a:t>6</a:t>
            </a:r>
            <a:r>
              <a:rPr lang="en-IN" sz="1600" b="0" strike="noStrike" spc="-1">
                <a:solidFill>
                  <a:srgbClr val="000000"/>
                </a:solidFill>
                <a:latin typeface="Consolas"/>
              </a:rPr>
              <a:t>,</a:t>
            </a:r>
            <a:r>
              <a:rPr lang="en-IN" sz="1600" b="0" strike="noStrike" spc="-1">
                <a:solidFill>
                  <a:srgbClr val="098658"/>
                </a:solidFill>
                <a:latin typeface="Consolas"/>
              </a:rPr>
              <a:t>1</a:t>
            </a:r>
            <a:r>
              <a:rPr lang="en-IN" sz="1600" b="0" strike="noStrike" spc="-1">
                <a:solidFill>
                  <a:srgbClr val="000000"/>
                </a:solidFill>
                <a:latin typeface="Consolas"/>
              </a:rPr>
              <a:t>)</a:t>
            </a:r>
            <a:br>
              <a:rPr lang="en-IN" sz="1600" b="0" strike="noStrike" spc="-1">
                <a:solidFill>
                  <a:srgbClr val="000000"/>
                </a:solidFill>
                <a:latin typeface="Consolas"/>
              </a:rPr>
            </a:br>
            <a:r>
              <a:rPr lang="en-IN" sz="1600" b="0" strike="noStrike" spc="-1">
                <a:solidFill>
                  <a:srgbClr val="000000"/>
                </a:solidFill>
                <a:latin typeface="Consolas"/>
              </a:rPr>
              <a:t>print(sum1)</a:t>
            </a:r>
            <a:endParaRPr lang="en-IN" sz="1600" b="0" strike="noStrike" spc="-1">
              <a:latin typeface="Arial"/>
            </a:endParaRPr>
          </a:p>
          <a:p>
            <a:pPr>
              <a:lnSpc>
                <a:spcPct val="100000"/>
              </a:lnSpc>
            </a:pPr>
            <a:r>
              <a:rPr lang="en-IN" sz="1600" b="0" strike="noStrike" spc="-1">
                <a:solidFill>
                  <a:srgbClr val="000000"/>
                </a:solidFill>
                <a:latin typeface="Consolas"/>
              </a:rPr>
              <a:t>print(sum2)</a:t>
            </a:r>
            <a:endParaRPr lang="en-IN" sz="1600" b="0" strike="noStrike" spc="-1">
              <a:latin typeface="Arial"/>
            </a:endParaRPr>
          </a:p>
        </p:txBody>
      </p:sp>
      <p:sp>
        <p:nvSpPr>
          <p:cNvPr id="503" name="CustomShape 7"/>
          <p:cNvSpPr/>
          <p:nvPr/>
        </p:nvSpPr>
        <p:spPr>
          <a:xfrm>
            <a:off x="579240" y="4661640"/>
            <a:ext cx="499680" cy="179388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a:p>
            <a:pPr algn="r">
              <a:lnSpc>
                <a:spcPct val="100000"/>
              </a:lnSpc>
            </a:pPr>
            <a:r>
              <a:rPr lang="en-IN" sz="1600" b="1" strike="noStrike" spc="-1">
                <a:solidFill>
                  <a:srgbClr val="585858"/>
                </a:solidFill>
                <a:latin typeface="Consolas"/>
              </a:rPr>
              <a:t>7</a:t>
            </a:r>
            <a:endParaRPr lang="en-IN" sz="1600" b="0" strike="noStrike" spc="-1">
              <a:latin typeface="Arial"/>
            </a:endParaRPr>
          </a:p>
        </p:txBody>
      </p:sp>
      <p:sp>
        <p:nvSpPr>
          <p:cNvPr id="505" name="CustomShape 9"/>
          <p:cNvSpPr/>
          <p:nvPr/>
        </p:nvSpPr>
        <p:spPr>
          <a:xfrm>
            <a:off x="4821480" y="4808520"/>
            <a:ext cx="1406160" cy="1449000"/>
          </a:xfrm>
          <a:prstGeom prst="borderCallout1">
            <a:avLst>
              <a:gd name="adj1" fmla="val 53885"/>
              <a:gd name="adj2" fmla="val -612"/>
              <a:gd name="adj3" fmla="val 94290"/>
              <a:gd name="adj4" fmla="val -162381"/>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1" strike="noStrike" spc="-1">
                <a:solidFill>
                  <a:srgbClr val="212121"/>
                </a:solidFill>
                <a:latin typeface="Roboto Condensed"/>
              </a:rPr>
              <a:t>Output :</a:t>
            </a:r>
            <a:endParaRPr lang="en-IN" sz="1800" b="0" strike="noStrike" spc="-1">
              <a:latin typeface="Arial"/>
            </a:endParaRPr>
          </a:p>
          <a:p>
            <a:pPr algn="ctr">
              <a:lnSpc>
                <a:spcPct val="100000"/>
              </a:lnSpc>
            </a:pPr>
            <a:r>
              <a:rPr lang="en-IN" sz="1800" b="0" strike="noStrike" spc="-1">
                <a:solidFill>
                  <a:srgbClr val="212121"/>
                </a:solidFill>
                <a:latin typeface="Roboto Condensed"/>
              </a:rPr>
              <a:t>8</a:t>
            </a:r>
            <a:endParaRPr lang="en-IN" sz="1800" b="0" strike="noStrike" spc="-1">
              <a:latin typeface="Arial"/>
            </a:endParaRPr>
          </a:p>
          <a:p>
            <a:pPr algn="ctr">
              <a:lnSpc>
                <a:spcPct val="100000"/>
              </a:lnSpc>
            </a:pPr>
            <a:r>
              <a:rPr lang="en-IN" sz="1800" b="0" strike="noStrike" spc="-1">
                <a:solidFill>
                  <a:srgbClr val="212121"/>
                </a:solidFill>
                <a:latin typeface="Roboto Condensed"/>
              </a:rPr>
              <a:t>7</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9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9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99">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9">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99">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9">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9">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9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0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50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98">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0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0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02">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02">
                                            <p:txEl>
                                              <p:pRg st="1" end="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02">
                                            <p:txEl>
                                              <p:pRg st="2" end="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02">
                                            <p:txEl>
                                              <p:pRg st="3" end="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502">
                                            <p:txEl>
                                              <p:pRg st="4" end="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0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50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Subtitle 2"/>
          <p:cNvSpPr>
            <a:spLocks noGrp="1"/>
          </p:cNvSpPr>
          <p:nvPr>
            <p:ph type="subTitle"/>
          </p:nvPr>
        </p:nvSpPr>
        <p:spPr/>
        <p:txBody>
          <a:bodyPr/>
          <a:p>
            <a:r>
              <a:rPr lang="en-US" sz="2400"/>
              <a:t>Recursion is the process of defining something in terms of itself.</a:t>
            </a:r>
            <a:endParaRPr lang="en-US" sz="2400"/>
          </a:p>
          <a:p>
            <a:r>
              <a:rPr lang="en-US" sz="2400"/>
              <a:t>In Python,a function can call other functions. </a:t>
            </a:r>
            <a:endParaRPr lang="en-US" sz="2400"/>
          </a:p>
          <a:p>
            <a:r>
              <a:rPr lang="en-US" sz="2400"/>
              <a:t>It is </a:t>
            </a:r>
            <a:r>
              <a:rPr lang="en-US" altLang="en-US" sz="2400"/>
              <a:t>also po</a:t>
            </a:r>
            <a:r>
              <a:rPr lang="en-US" sz="2400"/>
              <a:t>ssible for the function to call itself. These types of construct are termed as recursive functions.</a:t>
            </a:r>
            <a:endParaRPr lang="en-US" sz="2400"/>
          </a:p>
          <a:p>
            <a:endParaRPr lang="en-US" sz="2400"/>
          </a:p>
        </p:txBody>
      </p:sp>
      <p:sp>
        <p:nvSpPr>
          <p:cNvPr id="497" name="TextShape 1"/>
          <p:cNvSpPr txBox="1"/>
          <p:nvPr/>
        </p:nvSpPr>
        <p:spPr>
          <a:xfrm>
            <a:off x="127000" y="127000"/>
            <a:ext cx="12191760" cy="711000"/>
          </a:xfrm>
          <a:prstGeom prst="rect">
            <a:avLst/>
          </a:prstGeom>
          <a:solidFill>
            <a:srgbClr val="5FADE4"/>
          </a:solidFill>
          <a:ln>
            <a:noFill/>
          </a:ln>
        </p:spPr>
        <p:txBody>
          <a:bodyPr lIns="216000" tIns="108000" rIns="216000" bIns="108000" anchor="ctr"/>
          <a:p>
            <a:pPr>
              <a:lnSpc>
                <a:spcPct val="90000"/>
              </a:lnSpc>
            </a:pPr>
            <a:r>
              <a:rPr lang="en-US" altLang="en-US" sz="3400" b="1" strike="noStrike" spc="-1">
                <a:solidFill>
                  <a:srgbClr val="373737"/>
                </a:solidFill>
                <a:latin typeface="Roboto Condensed"/>
              </a:rPr>
              <a:t>Recursion</a:t>
            </a:r>
            <a:endParaRPr lang="en-US" altLang="en-US" sz="3400" b="1" strike="noStrike" spc="-1">
              <a:solidFill>
                <a:srgbClr val="373737"/>
              </a:solidFill>
              <a:latin typeface="Roboto Condensed"/>
            </a:endParaRPr>
          </a:p>
        </p:txBody>
      </p:sp>
      <p:pic>
        <p:nvPicPr>
          <p:cNvPr id="4" name="Picture 3"/>
          <p:cNvPicPr>
            <a:picLocks noChangeAspect="1"/>
          </p:cNvPicPr>
          <p:nvPr/>
        </p:nvPicPr>
        <p:blipFill>
          <a:blip r:embed="rId1"/>
          <a:stretch>
            <a:fillRect/>
          </a:stretch>
        </p:blipFill>
        <p:spPr>
          <a:xfrm>
            <a:off x="372745" y="2863215"/>
            <a:ext cx="4648200" cy="2590800"/>
          </a:xfrm>
          <a:prstGeom prst="rect">
            <a:avLst/>
          </a:prstGeom>
        </p:spPr>
      </p:pic>
      <p:sp>
        <p:nvSpPr>
          <p:cNvPr id="5" name="Text Box 4"/>
          <p:cNvSpPr txBox="1"/>
          <p:nvPr/>
        </p:nvSpPr>
        <p:spPr>
          <a:xfrm>
            <a:off x="5930265" y="2760345"/>
            <a:ext cx="5707380" cy="3692525"/>
          </a:xfrm>
          <a:prstGeom prst="rect">
            <a:avLst/>
          </a:prstGeom>
          <a:noFill/>
        </p:spPr>
        <p:txBody>
          <a:bodyPr wrap="square" rtlCol="0" anchor="t">
            <a:spAutoFit/>
          </a:bodyPr>
          <a:p>
            <a:r>
              <a:rPr lang="en-US"/>
              <a:t>def factorial(x):</a:t>
            </a:r>
            <a:endParaRPr lang="en-US"/>
          </a:p>
          <a:p>
            <a:r>
              <a:rPr lang="en-US"/>
              <a:t>    """</a:t>
            </a:r>
            <a:r>
              <a:rPr lang="en-US" altLang="en-US"/>
              <a:t>Re</a:t>
            </a:r>
            <a:r>
              <a:rPr lang="en-US"/>
              <a:t>cursive function</a:t>
            </a:r>
            <a:endParaRPr lang="en-US"/>
          </a:p>
          <a:p>
            <a:r>
              <a:rPr lang="en-US"/>
              <a:t>    to find the factorial of an integer"""</a:t>
            </a:r>
            <a:endParaRPr lang="en-US"/>
          </a:p>
          <a:p>
            <a:endParaRPr lang="en-US"/>
          </a:p>
          <a:p>
            <a:r>
              <a:rPr lang="en-US"/>
              <a:t>    if x == 1:</a:t>
            </a:r>
            <a:endParaRPr lang="en-US"/>
          </a:p>
          <a:p>
            <a:r>
              <a:rPr lang="en-US"/>
              <a:t>        return 1</a:t>
            </a:r>
            <a:endParaRPr lang="en-US"/>
          </a:p>
          <a:p>
            <a:r>
              <a:rPr lang="en-US"/>
              <a:t>    else:</a:t>
            </a:r>
            <a:endParaRPr lang="en-US"/>
          </a:p>
          <a:p>
            <a:r>
              <a:rPr lang="en-US"/>
              <a:t>        return (x * factorial(x-1))</a:t>
            </a:r>
            <a:endParaRPr lang="en-US"/>
          </a:p>
          <a:p>
            <a:endParaRPr lang="en-US"/>
          </a:p>
          <a:p>
            <a:endParaRPr lang="en-US"/>
          </a:p>
          <a:p>
            <a:r>
              <a:rPr lang="en-US"/>
              <a:t>num = 3</a:t>
            </a:r>
            <a:endParaRPr lang="en-US"/>
          </a:p>
          <a:p>
            <a:r>
              <a:rPr lang="en-US"/>
              <a:t>print("The factorial of", num, "is", factorial(num))</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br>
              <a:rPr lang="en-US" sz="3200" b="1"/>
            </a:br>
            <a:r>
              <a:rPr lang="en-US" sz="3200" b="1"/>
              <a:t>Global Variables</a:t>
            </a:r>
            <a:endParaRPr lang="en-US" sz="3200" b="1"/>
          </a:p>
        </p:txBody>
      </p:sp>
      <p:sp>
        <p:nvSpPr>
          <p:cNvPr id="3" name="Subtitle 2"/>
          <p:cNvSpPr>
            <a:spLocks noGrp="1"/>
          </p:cNvSpPr>
          <p:nvPr>
            <p:ph type="subTitle"/>
          </p:nvPr>
        </p:nvSpPr>
        <p:spPr/>
        <p:txBody>
          <a:bodyPr/>
          <a:p>
            <a:r>
              <a:rPr lang="en-US" sz="2400"/>
              <a:t>a variable declared outside of the function or in global scope is known as a global variable.</a:t>
            </a:r>
            <a:endParaRPr lang="en-US" sz="2400"/>
          </a:p>
          <a:p>
            <a:r>
              <a:rPr lang="en-US" sz="2400"/>
              <a:t> This means that a global variable can be accessed inside or outside of the function.</a:t>
            </a:r>
            <a:endParaRPr lang="en-US" sz="2400"/>
          </a:p>
          <a:p>
            <a:endParaRPr lang="en-US" sz="2400"/>
          </a:p>
          <a:p>
            <a:r>
              <a:rPr lang="en-US" sz="2400"/>
              <a:t>x = "global"</a:t>
            </a:r>
            <a:endParaRPr lang="en-US" sz="2400"/>
          </a:p>
          <a:p>
            <a:endParaRPr lang="en-US" sz="2400"/>
          </a:p>
          <a:p>
            <a:r>
              <a:rPr lang="en-US" sz="2400"/>
              <a:t>def </a:t>
            </a:r>
            <a:r>
              <a:rPr lang="en-US" altLang="en-US" sz="2400"/>
              <a:t>test</a:t>
            </a:r>
            <a:r>
              <a:rPr lang="en-US" sz="2400"/>
              <a:t>():</a:t>
            </a:r>
            <a:endParaRPr lang="en-US" sz="2400"/>
          </a:p>
          <a:p>
            <a:r>
              <a:rPr lang="en-US" sz="2400"/>
              <a:t>    print("x inside:", x)</a:t>
            </a:r>
            <a:endParaRPr lang="en-US" sz="2400"/>
          </a:p>
          <a:p>
            <a:endParaRPr lang="en-US" sz="2400"/>
          </a:p>
          <a:p>
            <a:endParaRPr lang="en-US" sz="2400"/>
          </a:p>
          <a:p>
            <a:r>
              <a:rPr lang="en-US" altLang="en-US" sz="2400"/>
              <a:t>test</a:t>
            </a:r>
            <a:r>
              <a:rPr lang="en-US" sz="2400"/>
              <a:t>()</a:t>
            </a:r>
            <a:endParaRPr lang="en-US" sz="2400"/>
          </a:p>
          <a:p>
            <a:r>
              <a:rPr lang="en-US" sz="2400"/>
              <a:t>print("x outside:", x)</a:t>
            </a:r>
            <a:endParaRPr 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2800" b="1">
                <a:sym typeface="+mn-ea"/>
              </a:rPr>
              <a:t>Local Variables</a:t>
            </a:r>
            <a:br>
              <a:rPr lang="en-US" sz="2800" b="1"/>
            </a:br>
            <a:endParaRPr lang="en-US" sz="2800" b="1"/>
          </a:p>
        </p:txBody>
      </p:sp>
      <p:sp>
        <p:nvSpPr>
          <p:cNvPr id="3" name="Subtitle 2"/>
          <p:cNvSpPr>
            <a:spLocks noGrp="1"/>
          </p:cNvSpPr>
          <p:nvPr>
            <p:ph type="subTitle"/>
          </p:nvPr>
        </p:nvSpPr>
        <p:spPr/>
        <p:txBody>
          <a:bodyPr/>
          <a:p>
            <a:r>
              <a:rPr lang="en-US"/>
              <a:t>A variable declared inside the function's body or in the local scope is known as a local variable.</a:t>
            </a:r>
            <a:endParaRPr lang="en-US"/>
          </a:p>
          <a:p>
            <a:endParaRPr lang="en-US"/>
          </a:p>
          <a:p>
            <a:r>
              <a:rPr lang="en-US"/>
              <a:t>def </a:t>
            </a:r>
            <a:r>
              <a:rPr lang="en-US" altLang="en-US"/>
              <a:t>test</a:t>
            </a:r>
            <a:r>
              <a:rPr lang="en-US"/>
              <a:t>():</a:t>
            </a:r>
            <a:endParaRPr lang="en-US"/>
          </a:p>
          <a:p>
            <a:r>
              <a:rPr lang="en-US"/>
              <a:t>    y = "local"</a:t>
            </a:r>
            <a:endParaRPr lang="en-US"/>
          </a:p>
          <a:p>
            <a:r>
              <a:rPr lang="en-US"/>
              <a:t>    print(y)</a:t>
            </a:r>
            <a:endParaRPr lang="en-US"/>
          </a:p>
          <a:p>
            <a:endParaRPr lang="en-US"/>
          </a:p>
          <a:p>
            <a:r>
              <a:rPr lang="en-US" altLang="en-US"/>
              <a:t>test</a:t>
            </a:r>
            <a:r>
              <a:rPr lang="en-US"/>
              <a:t>()</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Subtitle 2"/>
          <p:cNvSpPr>
            <a:spLocks noGrp="1"/>
          </p:cNvSpPr>
          <p:nvPr>
            <p:ph type="subTitle"/>
          </p:nvPr>
        </p:nvSpPr>
        <p:spPr/>
        <p:txBody>
          <a:bodyPr/>
          <a:p>
            <a:r>
              <a:rPr lang="en-US"/>
              <a:t>def f(x): </a:t>
            </a:r>
            <a:r>
              <a:rPr lang="en-US" altLang="en-US"/>
              <a:t>	</a:t>
            </a:r>
            <a:r>
              <a:rPr lang="en-US"/>
              <a:t>#name x used as formal parameter</a:t>
            </a:r>
            <a:endParaRPr lang="en-US"/>
          </a:p>
          <a:p>
            <a:r>
              <a:rPr lang="en-US"/>
              <a:t> </a:t>
            </a:r>
            <a:r>
              <a:rPr lang="en-US" altLang="en-US"/>
              <a:t>	 </a:t>
            </a:r>
            <a:r>
              <a:rPr lang="en-US"/>
              <a:t>y = 1</a:t>
            </a:r>
            <a:endParaRPr lang="en-US"/>
          </a:p>
          <a:p>
            <a:r>
              <a:rPr lang="en-US" altLang="en-US"/>
              <a:t>	</a:t>
            </a:r>
            <a:r>
              <a:rPr lang="en-US"/>
              <a:t> x = x + y</a:t>
            </a:r>
            <a:endParaRPr lang="en-US"/>
          </a:p>
          <a:p>
            <a:r>
              <a:rPr lang="en-US" altLang="en-US"/>
              <a:t>	</a:t>
            </a:r>
            <a:r>
              <a:rPr lang="en-US"/>
              <a:t> print 'x =', x</a:t>
            </a:r>
            <a:endParaRPr lang="en-US"/>
          </a:p>
          <a:p>
            <a:r>
              <a:rPr lang="en-US" altLang="en-US"/>
              <a:t>	</a:t>
            </a:r>
            <a:r>
              <a:rPr lang="en-US"/>
              <a:t> return x</a:t>
            </a:r>
            <a:endParaRPr lang="en-US"/>
          </a:p>
          <a:p>
            <a:endParaRPr lang="en-US"/>
          </a:p>
          <a:p>
            <a:r>
              <a:rPr lang="en-US"/>
              <a:t>x = 3</a:t>
            </a:r>
            <a:endParaRPr lang="en-US"/>
          </a:p>
          <a:p>
            <a:r>
              <a:rPr lang="en-US"/>
              <a:t>y = 2</a:t>
            </a:r>
            <a:endParaRPr lang="en-US"/>
          </a:p>
          <a:p>
            <a:r>
              <a:rPr lang="en-US"/>
              <a:t>z = f(x) </a:t>
            </a:r>
            <a:r>
              <a:rPr lang="en-US" altLang="en-US"/>
              <a:t>	</a:t>
            </a:r>
            <a:r>
              <a:rPr lang="en-US"/>
              <a:t>#value of x used as actual parameter</a:t>
            </a:r>
            <a:endParaRPr lang="en-US"/>
          </a:p>
          <a:p>
            <a:r>
              <a:rPr lang="en-US"/>
              <a:t>print 'z =', z</a:t>
            </a:r>
            <a:endParaRPr lang="en-US"/>
          </a:p>
          <a:p>
            <a:r>
              <a:rPr lang="en-US"/>
              <a:t>print 'x =', x</a:t>
            </a:r>
            <a:endParaRPr lang="en-US"/>
          </a:p>
          <a:p>
            <a:r>
              <a:rPr lang="en-US"/>
              <a:t>print 'y =', y</a:t>
            </a:r>
            <a:endParaRPr lang="en-US"/>
          </a:p>
          <a:p>
            <a:endParaRPr lang="en-US"/>
          </a:p>
          <a:p>
            <a:r>
              <a:rPr lang="en-US" altLang="en-US"/>
              <a:t>Output=???</a:t>
            </a:r>
            <a:endParaRPr lang="en-US" altLang="en-US"/>
          </a:p>
          <a:p>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Subtitle 2"/>
          <p:cNvSpPr>
            <a:spLocks noGrp="1"/>
          </p:cNvSpPr>
          <p:nvPr>
            <p:ph type="subTitle"/>
          </p:nvPr>
        </p:nvSpPr>
        <p:spPr/>
        <p:txBody>
          <a:bodyPr/>
          <a:p>
            <a:pPr marL="285750" indent="-285750">
              <a:buFont typeface="Arial" panose="02080604020202020204" pitchFamily="34" charset="0"/>
              <a:buChar char="•"/>
            </a:pPr>
            <a:r>
              <a:rPr lang="en-US"/>
              <a:t>Each function defines a new name space, also called a scope. </a:t>
            </a:r>
            <a:endParaRPr lang="en-US"/>
          </a:p>
          <a:p>
            <a:pPr marL="285750" indent="-285750">
              <a:buFont typeface="Arial" panose="02080604020202020204" pitchFamily="34" charset="0"/>
              <a:buChar char="•"/>
            </a:pPr>
            <a:r>
              <a:rPr lang="en-US"/>
              <a:t>formal parameter x and the local variable y that are used in f exist only within  the scope of the definition of f.</a:t>
            </a:r>
            <a:endParaRPr lang="en-US"/>
          </a:p>
          <a:p>
            <a:pPr marL="285750" indent="-285750">
              <a:buFont typeface="Arial" panose="02080604020202020204" pitchFamily="34" charset="0"/>
              <a:buChar char="•"/>
            </a:pPr>
            <a:r>
              <a:rPr lang="en-US" altLang="en-US"/>
              <a:t>T</a:t>
            </a:r>
            <a:r>
              <a:rPr lang="en-US"/>
              <a:t>he assignments in f have no effect at all on the bindings of the names x and y that exist outside the scope </a:t>
            </a:r>
            <a:r>
              <a:rPr lang="en-US" altLang="en-US"/>
              <a:t>of function f.</a:t>
            </a:r>
            <a:endParaRPr lang="en-US" altLang="en-US"/>
          </a:p>
          <a:p>
            <a:pPr marL="285750" indent="-285750">
              <a:buFont typeface="Arial" panose="02080604020202020204" pitchFamily="34" charset="0"/>
              <a:buChar char="•"/>
            </a:pPr>
            <a:endParaRPr lang="en-US" altLang="en-US"/>
          </a:p>
          <a:p>
            <a:pPr marL="285750" indent="-285750">
              <a:buFont typeface="Arial" panose="02080604020202020204" pitchFamily="34" charset="0"/>
              <a:buChar char="•"/>
            </a:pPr>
            <a:r>
              <a:rPr lang="en-US" altLang="en-US"/>
              <a:t>At top level, i.e., the level of the shell, a symbol table keeps trnames defined at that level and their current bindings.</a:t>
            </a:r>
            <a:endParaRPr lang="en-US" altLang="en-US"/>
          </a:p>
          <a:p>
            <a:pPr marL="285750" indent="-285750">
              <a:buFont typeface="Arial" panose="02080604020202020204" pitchFamily="34" charset="0"/>
              <a:buChar char="•"/>
            </a:pPr>
            <a:endParaRPr lang="en-US" altLang="en-US"/>
          </a:p>
          <a:p>
            <a:pPr marL="285750" indent="-285750">
              <a:buFont typeface="Arial" panose="02080604020202020204" pitchFamily="34" charset="0"/>
              <a:buChar char="•"/>
            </a:pPr>
            <a:r>
              <a:rPr lang="en-US" altLang="en-US"/>
              <a:t>When a function is called, a new symbol table (sometimes callframe) is created. This table keeps track of all names defined function (including the formal parameters) and their current ba function is called from within the function body, yet another frame is created.</a:t>
            </a:r>
            <a:endParaRPr lang="en-US" altLang="en-US"/>
          </a:p>
          <a:p>
            <a:pPr marL="742950" lvl="1" indent="-285750">
              <a:buFont typeface="Arial" panose="02080604020202020204" pitchFamily="34" charset="0"/>
              <a:buChar char="•"/>
            </a:pPr>
            <a:endParaRPr lang="en-US" altLang="en-US"/>
          </a:p>
          <a:p>
            <a:pPr marL="285750" indent="-285750">
              <a:buFont typeface="Arial" panose="02080604020202020204" pitchFamily="34" charset="0"/>
              <a:buChar char="•"/>
            </a:pPr>
            <a:r>
              <a:rPr lang="en-US" altLang="en-US"/>
              <a:t>When the function completes, its stack frame goes away.</a:t>
            </a:r>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Scoping</a:t>
            </a:r>
            <a:endParaRPr lang="en-IN" dirty="0"/>
          </a:p>
        </p:txBody>
      </p:sp>
      <p:sp>
        <p:nvSpPr>
          <p:cNvPr id="3" name="Content Placeholder 2"/>
          <p:cNvSpPr>
            <a:spLocks noGrp="1"/>
          </p:cNvSpPr>
          <p:nvPr>
            <p:ph idx="1"/>
          </p:nvPr>
        </p:nvSpPr>
        <p:spPr/>
        <p:txBody>
          <a:bodyPr/>
          <a:lstStyle/>
          <a:p>
            <a:pPr marL="0" indent="0">
              <a:buNone/>
            </a:pPr>
            <a:r>
              <a:rPr lang="en-IN" sz="1800" dirty="0"/>
              <a:t>def f(x):                     #name x used as formal parameter</a:t>
            </a:r>
            <a:endParaRPr lang="en-IN" sz="1800" dirty="0"/>
          </a:p>
          <a:p>
            <a:pPr marL="457200" lvl="1" indent="0">
              <a:buNone/>
            </a:pPr>
            <a:r>
              <a:rPr lang="en-IN" sz="1800" dirty="0"/>
              <a:t>y = 1</a:t>
            </a:r>
            <a:endParaRPr lang="en-IN" sz="1800" dirty="0"/>
          </a:p>
          <a:p>
            <a:pPr marL="457200" lvl="1" indent="0">
              <a:buNone/>
            </a:pPr>
            <a:r>
              <a:rPr lang="en-IN" sz="1800" dirty="0"/>
              <a:t>x = x + y</a:t>
            </a:r>
            <a:endParaRPr lang="en-IN" sz="1800" dirty="0"/>
          </a:p>
          <a:p>
            <a:pPr marL="457200" lvl="1" indent="0">
              <a:buNone/>
            </a:pPr>
            <a:r>
              <a:rPr lang="en-IN" sz="1800" dirty="0"/>
              <a:t>print 'x =', x</a:t>
            </a:r>
            <a:endParaRPr lang="en-IN" sz="1800" dirty="0"/>
          </a:p>
          <a:p>
            <a:pPr marL="457200" lvl="1" indent="0">
              <a:buNone/>
            </a:pPr>
            <a:r>
              <a:rPr lang="en-IN" sz="1800" dirty="0"/>
              <a:t>return x</a:t>
            </a:r>
            <a:endParaRPr lang="en-IN" sz="1800" dirty="0"/>
          </a:p>
          <a:p>
            <a:pPr marL="0" indent="0">
              <a:buNone/>
            </a:pPr>
            <a:r>
              <a:rPr lang="en-IN" sz="1800" dirty="0"/>
              <a:t>x = 3</a:t>
            </a:r>
            <a:endParaRPr lang="en-IN" sz="1800" dirty="0"/>
          </a:p>
          <a:p>
            <a:pPr marL="0" indent="0">
              <a:buNone/>
            </a:pPr>
            <a:r>
              <a:rPr lang="en-IN" sz="1800" dirty="0"/>
              <a:t>y = 2</a:t>
            </a:r>
            <a:endParaRPr lang="en-IN" sz="1800" dirty="0"/>
          </a:p>
          <a:p>
            <a:pPr marL="0" indent="0">
              <a:buNone/>
            </a:pPr>
            <a:r>
              <a:rPr lang="en-IN" sz="1800" dirty="0"/>
              <a:t>z = f(x)                    #value of x used as actual parameter</a:t>
            </a:r>
            <a:endParaRPr lang="en-IN" sz="1800" dirty="0"/>
          </a:p>
          <a:p>
            <a:pPr marL="0" indent="0">
              <a:buNone/>
            </a:pPr>
            <a:r>
              <a:rPr lang="en-IN" sz="1800" dirty="0"/>
              <a:t>print </a:t>
            </a:r>
            <a:r>
              <a:rPr lang="en-US" altLang="en-IN" sz="1800" dirty="0"/>
              <a:t>(</a:t>
            </a:r>
            <a:r>
              <a:rPr lang="en-IN" sz="1800" dirty="0"/>
              <a:t>'z =', z</a:t>
            </a:r>
            <a:r>
              <a:rPr lang="en-US" altLang="en-IN" sz="1800" dirty="0"/>
              <a:t>)</a:t>
            </a:r>
            <a:endParaRPr lang="en-IN" sz="1800" dirty="0"/>
          </a:p>
          <a:p>
            <a:pPr marL="0" indent="0">
              <a:buNone/>
            </a:pPr>
            <a:r>
              <a:rPr lang="en-IN" sz="1800" dirty="0"/>
              <a:t>print </a:t>
            </a:r>
            <a:r>
              <a:rPr lang="en-US" altLang="en-IN" sz="1800" dirty="0"/>
              <a:t>(</a:t>
            </a:r>
            <a:r>
              <a:rPr lang="en-IN" sz="1800" dirty="0"/>
              <a:t>'x =', x</a:t>
            </a:r>
            <a:r>
              <a:rPr lang="en-US" altLang="en-IN" sz="1800" dirty="0"/>
              <a:t>)</a:t>
            </a:r>
            <a:endParaRPr lang="en-IN" sz="1800" dirty="0"/>
          </a:p>
          <a:p>
            <a:pPr marL="0" indent="0">
              <a:buNone/>
            </a:pPr>
            <a:r>
              <a:rPr lang="en-IN" sz="1800" dirty="0"/>
              <a:t>print </a:t>
            </a:r>
            <a:r>
              <a:rPr lang="en-US" altLang="en-IN" sz="1800" dirty="0"/>
              <a:t>(</a:t>
            </a:r>
            <a:r>
              <a:rPr lang="en-IN" sz="1800" dirty="0"/>
              <a:t>'y =', y</a:t>
            </a:r>
            <a:r>
              <a:rPr lang="en-US" altLang="en-IN" sz="1800" dirty="0"/>
              <a:t>)</a:t>
            </a:r>
            <a:endParaRPr lang="en-US" altLang="en-IN" sz="1800" dirty="0"/>
          </a:p>
          <a:p>
            <a:pPr marL="0" indent="0">
              <a:buNone/>
            </a:pPr>
            <a:endParaRPr lang="en-US" altLang="en-IN" sz="1800" dirty="0"/>
          </a:p>
          <a:p>
            <a:pPr marL="0" indent="0">
              <a:buNone/>
            </a:pPr>
            <a:endParaRPr lang="en-IN" sz="1800" dirty="0"/>
          </a:p>
          <a:p>
            <a:pPr marL="0" indent="0">
              <a:buNone/>
            </a:pPr>
            <a:r>
              <a:rPr lang="en-IN" sz="1800" dirty="0"/>
              <a:t>Output==??</a:t>
            </a:r>
            <a:endParaRPr lang="en-IN"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Nested scopes</a:t>
            </a:r>
            <a:endParaRPr lang="en-IN" dirty="0"/>
          </a:p>
        </p:txBody>
      </p:sp>
      <p:sp>
        <p:nvSpPr>
          <p:cNvPr id="3" name="Content Placeholder 2"/>
          <p:cNvSpPr>
            <a:spLocks noGrp="1"/>
          </p:cNvSpPr>
          <p:nvPr>
            <p:ph idx="1"/>
          </p:nvPr>
        </p:nvSpPr>
        <p:spPr>
          <a:xfrm>
            <a:off x="131181" y="863444"/>
            <a:ext cx="11895978" cy="5714909"/>
          </a:xfrm>
        </p:spPr>
        <p:txBody>
          <a:bodyPr/>
          <a:lstStyle/>
          <a:p>
            <a:pPr marL="0" indent="0">
              <a:buNone/>
            </a:pPr>
            <a:r>
              <a:rPr lang="en-IN" sz="1400" dirty="0">
                <a:latin typeface="Times New Roman" panose="02020603050405020304" pitchFamily="18" charset="0"/>
                <a:cs typeface="Times New Roman" panose="02020603050405020304" pitchFamily="18" charset="0"/>
              </a:rPr>
              <a:t>def f(x):</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def g():</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x = '</a:t>
            </a:r>
            <a:r>
              <a:rPr lang="en-IN" sz="1400" dirty="0" err="1">
                <a:latin typeface="Times New Roman" panose="02020603050405020304" pitchFamily="18" charset="0"/>
                <a:cs typeface="Times New Roman" panose="02020603050405020304" pitchFamily="18" charset="0"/>
              </a:rPr>
              <a:t>abc</a:t>
            </a:r>
            <a:r>
              <a:rPr lang="en-IN" sz="1400" dirty="0">
                <a:latin typeface="Times New Roman" panose="02020603050405020304" pitchFamily="18" charset="0"/>
                <a:cs typeface="Times New Roman" panose="02020603050405020304" pitchFamily="18" charset="0"/>
              </a:rPr>
              <a:t>'</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print ('x =', x)</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def h():	</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z = x</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print ('z =', z)</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x = x + 1</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print ('x =', x)</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h()</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g()</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print ('x =', x)</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	return g</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x = 3</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z = f(x)</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print ('x =', x)</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print ('z =', z)</a:t>
            </a:r>
            <a:endParaRPr lang="en-IN" sz="1400" dirty="0">
              <a:latin typeface="Times New Roman" panose="02020603050405020304" pitchFamily="18" charset="0"/>
              <a:cs typeface="Times New Roman" panose="02020603050405020304" pitchFamily="18" charset="0"/>
            </a:endParaRPr>
          </a:p>
          <a:p>
            <a:pPr marL="0" indent="0">
              <a:buNone/>
            </a:pPr>
            <a:r>
              <a:rPr lang="en-IN" sz="1400" dirty="0">
                <a:latin typeface="Times New Roman" panose="02020603050405020304" pitchFamily="18" charset="0"/>
                <a:cs typeface="Times New Roman" panose="02020603050405020304" pitchFamily="18" charset="0"/>
              </a:rPr>
              <a:t>z()</a:t>
            </a:r>
            <a:endParaRPr lang="en-IN"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Modules</a:t>
            </a:r>
            <a:endParaRPr lang="en-IN" dirty="0"/>
          </a:p>
        </p:txBody>
      </p:sp>
      <p:sp>
        <p:nvSpPr>
          <p:cNvPr id="3" name="Content Placeholder 2"/>
          <p:cNvSpPr>
            <a:spLocks noGrp="1"/>
          </p:cNvSpPr>
          <p:nvPr>
            <p:ph idx="1"/>
          </p:nvPr>
        </p:nvSpPr>
        <p:spPr/>
        <p:txBody>
          <a:bodyPr/>
          <a:lstStyle/>
          <a:p>
            <a:pPr>
              <a:buFont typeface="Arial" panose="02080604020202020204" pitchFamily="34" charset="0"/>
              <a:buChar char="•"/>
            </a:pPr>
            <a:r>
              <a:rPr lang="en-IN" sz="2000" dirty="0"/>
              <a:t>A </a:t>
            </a:r>
            <a:r>
              <a:rPr lang="en-IN" sz="2000" b="1" dirty="0"/>
              <a:t>module </a:t>
            </a:r>
            <a:r>
              <a:rPr lang="en-IN" sz="2000" dirty="0"/>
              <a:t>is a .</a:t>
            </a:r>
            <a:r>
              <a:rPr lang="en-IN" sz="2000" dirty="0" err="1"/>
              <a:t>py</a:t>
            </a:r>
            <a:r>
              <a:rPr lang="en-IN" sz="2000" dirty="0"/>
              <a:t> file containing Python definitions and statements.</a:t>
            </a:r>
            <a:endParaRPr lang="en-IN" sz="2000" dirty="0"/>
          </a:p>
          <a:p>
            <a:pPr>
              <a:buFont typeface="Arial" panose="02080604020202020204" pitchFamily="34" charset="0"/>
              <a:buChar char="•"/>
            </a:pPr>
            <a:r>
              <a:rPr lang="en-US" altLang="en-IN" sz="2000" dirty="0"/>
              <a:t>S</a:t>
            </a:r>
            <a:r>
              <a:rPr lang="en-IN" sz="2000" dirty="0"/>
              <a:t>ame as a code library: A file containing a set of functions you want to include in your application.</a:t>
            </a:r>
            <a:endParaRPr lang="en-IN" sz="2000" dirty="0"/>
          </a:p>
          <a:p>
            <a:pPr>
              <a:buFont typeface="Arial" panose="02080604020202020204" pitchFamily="34" charset="0"/>
              <a:buChar char="•"/>
            </a:pPr>
            <a:r>
              <a:rPr lang="en-IN" sz="2000" dirty="0"/>
              <a:t>Modules are stored in individual files. </a:t>
            </a:r>
            <a:endParaRPr lang="en-IN" sz="2000" dirty="0"/>
          </a:p>
          <a:p>
            <a:pPr>
              <a:buFont typeface="Arial" panose="02080604020202020204" pitchFamily="34" charset="0"/>
              <a:buChar char="•"/>
            </a:pPr>
            <a:r>
              <a:rPr lang="en-IN" sz="2000" dirty="0"/>
              <a:t>Each module has its own private symbol table. </a:t>
            </a:r>
            <a:endParaRPr lang="en-IN" sz="2000" dirty="0"/>
          </a:p>
          <a:p>
            <a:pPr>
              <a:buFont typeface="Arial" panose="02080604020202020204" pitchFamily="34" charset="0"/>
              <a:buChar char="•"/>
            </a:pP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Why Python?</a:t>
            </a:r>
            <a:endParaRPr lang="en-US" sz="3400" b="0" strike="noStrike" spc="-1">
              <a:solidFill>
                <a:srgbClr val="212121"/>
              </a:solidFill>
              <a:latin typeface="Roboto Condensed"/>
            </a:endParaRPr>
          </a:p>
        </p:txBody>
      </p:sp>
      <p:sp>
        <p:nvSpPr>
          <p:cNvPr id="136"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Python has many advantages</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Easy to learn</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Less code</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Syntax is easier to read</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Open source</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Huge amount of additional open-source libraries</a:t>
            </a:r>
            <a:endParaRPr lang="en-US" sz="2000" b="0" strike="noStrike" spc="-1">
              <a:solidFill>
                <a:srgbClr val="212121"/>
              </a:solidFill>
              <a:latin typeface="Roboto Condensed"/>
            </a:endParaRPr>
          </a:p>
          <a:p>
            <a:pPr marL="1143000" indent="-227965" algn="just">
              <a:lnSpc>
                <a:spcPct val="90000"/>
              </a:lnSpc>
              <a:spcBef>
                <a:spcPts val="500"/>
              </a:spcBef>
            </a:pPr>
            <a:r>
              <a:rPr lang="en-US" sz="1800" b="0" strike="noStrike" spc="-1">
                <a:solidFill>
                  <a:srgbClr val="212121"/>
                </a:solidFill>
                <a:latin typeface="Roboto Condensed"/>
              </a:rPr>
              <a:t>Some libraries listed below.</a:t>
            </a:r>
            <a:endParaRPr lang="en-US" sz="18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1" strike="noStrike" spc="-1">
                <a:solidFill>
                  <a:srgbClr val="212121"/>
                </a:solidFill>
                <a:latin typeface="Roboto Condensed"/>
              </a:rPr>
              <a:t>matplotlib</a:t>
            </a:r>
            <a:r>
              <a:rPr lang="en-US" sz="1800" b="0" strike="noStrike" spc="-1">
                <a:solidFill>
                  <a:srgbClr val="212121"/>
                </a:solidFill>
                <a:latin typeface="Roboto Condensed"/>
              </a:rPr>
              <a:t> for plotting charts and graphs</a:t>
            </a:r>
            <a:endParaRPr lang="en-US" sz="18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1" strike="noStrike" spc="-1">
                <a:solidFill>
                  <a:srgbClr val="212121"/>
                </a:solidFill>
                <a:latin typeface="Roboto Condensed"/>
              </a:rPr>
              <a:t>BeautifulSoup</a:t>
            </a:r>
            <a:r>
              <a:rPr lang="en-US" sz="1800" b="0" strike="noStrike" spc="-1">
                <a:solidFill>
                  <a:srgbClr val="212121"/>
                </a:solidFill>
                <a:latin typeface="Roboto Condensed"/>
              </a:rPr>
              <a:t> for HTML parsing and XML</a:t>
            </a:r>
            <a:endParaRPr lang="en-US" sz="18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1" strike="noStrike" spc="-1">
                <a:solidFill>
                  <a:srgbClr val="212121"/>
                </a:solidFill>
                <a:latin typeface="Roboto Condensed"/>
              </a:rPr>
              <a:t>NumPy</a:t>
            </a:r>
            <a:r>
              <a:rPr lang="en-US" sz="1800" b="0" strike="noStrike" spc="-1">
                <a:solidFill>
                  <a:srgbClr val="212121"/>
                </a:solidFill>
                <a:latin typeface="Roboto Condensed"/>
              </a:rPr>
              <a:t> for scientific computing</a:t>
            </a:r>
            <a:endParaRPr lang="en-US" sz="18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1" strike="noStrike" spc="-1">
                <a:solidFill>
                  <a:srgbClr val="212121"/>
                </a:solidFill>
                <a:latin typeface="Roboto Condensed"/>
              </a:rPr>
              <a:t>pandas</a:t>
            </a:r>
            <a:r>
              <a:rPr lang="en-US" sz="1800" b="0" strike="noStrike" spc="-1">
                <a:solidFill>
                  <a:srgbClr val="212121"/>
                </a:solidFill>
                <a:latin typeface="Roboto Condensed"/>
              </a:rPr>
              <a:t> for performing data analysis</a:t>
            </a:r>
            <a:endParaRPr lang="en-US" sz="18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1" strike="noStrike" spc="-1">
                <a:solidFill>
                  <a:srgbClr val="212121"/>
                </a:solidFill>
                <a:latin typeface="Roboto Condensed"/>
              </a:rPr>
              <a:t>SciPy</a:t>
            </a:r>
            <a:r>
              <a:rPr lang="en-US" sz="1800" b="0" strike="noStrike" spc="-1">
                <a:solidFill>
                  <a:srgbClr val="212121"/>
                </a:solidFill>
                <a:latin typeface="Roboto Condensed"/>
              </a:rPr>
              <a:t> for engineering applications, science, and mathematics</a:t>
            </a:r>
            <a:endParaRPr lang="en-US" sz="18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1" strike="noStrike" spc="-1">
                <a:solidFill>
                  <a:srgbClr val="212121"/>
                </a:solidFill>
                <a:latin typeface="Roboto Condensed"/>
              </a:rPr>
              <a:t>Scikit </a:t>
            </a:r>
            <a:r>
              <a:rPr lang="en-US" sz="1800" b="0" strike="noStrike" spc="-1">
                <a:solidFill>
                  <a:srgbClr val="212121"/>
                </a:solidFill>
                <a:latin typeface="Roboto Condensed"/>
              </a:rPr>
              <a:t>for machine learning </a:t>
            </a:r>
            <a:endParaRPr lang="en-US" sz="18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1" strike="noStrike" spc="-1">
                <a:solidFill>
                  <a:srgbClr val="212121"/>
                </a:solidFill>
                <a:latin typeface="Roboto Condensed"/>
              </a:rPr>
              <a:t>Django</a:t>
            </a:r>
            <a:r>
              <a:rPr lang="en-US" sz="1800" b="0" strike="noStrike" spc="-1">
                <a:solidFill>
                  <a:srgbClr val="212121"/>
                </a:solidFill>
                <a:latin typeface="Roboto Condensed"/>
              </a:rPr>
              <a:t> for server-side web development</a:t>
            </a:r>
            <a:endParaRPr lang="en-US" sz="18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0" strike="noStrike" spc="-1">
                <a:solidFill>
                  <a:srgbClr val="212121"/>
                </a:solidFill>
                <a:latin typeface="Roboto Condensed"/>
              </a:rPr>
              <a:t>And many more..</a:t>
            </a:r>
            <a:endParaRPr lang="en-US" sz="1800" b="0" strike="noStrike" spc="-1">
              <a:solidFill>
                <a:srgbClr val="212121"/>
              </a:solidFill>
              <a:latin typeface="Roboto Condense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6">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6">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6">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6">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36">
                                            <p:txEl>
                                              <p:pRg st="11" end="1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36">
                                            <p:txEl>
                                              <p:pRg st="12" end="1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36">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31181" y="863444"/>
            <a:ext cx="4742660" cy="5590565"/>
          </a:xfrm>
        </p:spPr>
        <p:txBody>
          <a:bodyPr/>
          <a:lstStyle/>
          <a:p>
            <a:r>
              <a:rPr lang="en-IN" dirty="0"/>
              <a:t>A program gets access to a module through an import statement. So, for example, the code</a:t>
            </a:r>
            <a:endParaRPr lang="en-IN" dirty="0"/>
          </a:p>
          <a:p>
            <a:pPr marL="0" indent="0">
              <a:buNone/>
            </a:pPr>
            <a:r>
              <a:rPr lang="en-IN" b="1" dirty="0"/>
              <a:t>Circledemo.py</a:t>
            </a:r>
            <a:endParaRPr lang="en-IN" b="1" dirty="0"/>
          </a:p>
          <a:p>
            <a:pPr marL="0" indent="0">
              <a:buNone/>
            </a:pPr>
            <a:r>
              <a:rPr lang="en-IN" dirty="0"/>
              <a:t>import circle</a:t>
            </a:r>
            <a:endParaRPr lang="en-IN" dirty="0"/>
          </a:p>
          <a:p>
            <a:pPr marL="0" indent="0">
              <a:buNone/>
            </a:pPr>
            <a:r>
              <a:rPr lang="en-IN" dirty="0"/>
              <a:t>print </a:t>
            </a:r>
            <a:r>
              <a:rPr lang="en-IN" dirty="0" err="1"/>
              <a:t>circle.pi</a:t>
            </a:r>
            <a:endParaRPr lang="en-IN" dirty="0"/>
          </a:p>
          <a:p>
            <a:pPr marL="0" indent="0">
              <a:buNone/>
            </a:pPr>
            <a:r>
              <a:rPr lang="en-IN" dirty="0"/>
              <a:t>print </a:t>
            </a:r>
            <a:r>
              <a:rPr lang="en-IN" dirty="0" err="1"/>
              <a:t>circle.area</a:t>
            </a:r>
            <a:r>
              <a:rPr lang="en-IN" dirty="0"/>
              <a:t>(3)</a:t>
            </a:r>
            <a:endParaRPr lang="en-IN" dirty="0"/>
          </a:p>
          <a:p>
            <a:pPr marL="0" indent="0">
              <a:buNone/>
            </a:pPr>
            <a:r>
              <a:rPr lang="en-IN" dirty="0"/>
              <a:t>print </a:t>
            </a:r>
            <a:r>
              <a:rPr lang="en-IN" dirty="0" err="1"/>
              <a:t>circle.circumference</a:t>
            </a:r>
            <a:r>
              <a:rPr lang="en-IN" dirty="0"/>
              <a:t>(3)</a:t>
            </a:r>
            <a:endParaRPr lang="en-IN" dirty="0"/>
          </a:p>
          <a:p>
            <a:pPr marL="0" indent="0">
              <a:buNone/>
            </a:pPr>
            <a:r>
              <a:rPr lang="en-IN" dirty="0"/>
              <a:t>print </a:t>
            </a:r>
            <a:r>
              <a:rPr lang="en-IN" dirty="0" err="1"/>
              <a:t>circle.sphereSurface</a:t>
            </a:r>
            <a:r>
              <a:rPr lang="en-IN" dirty="0"/>
              <a:t>(3)</a:t>
            </a:r>
            <a:endParaRPr lang="en-IN" dirty="0"/>
          </a:p>
        </p:txBody>
      </p:sp>
      <p:sp>
        <p:nvSpPr>
          <p:cNvPr id="5" name="Rectangle 4"/>
          <p:cNvSpPr/>
          <p:nvPr/>
        </p:nvSpPr>
        <p:spPr>
          <a:xfrm>
            <a:off x="4873840" y="2136339"/>
            <a:ext cx="4270159" cy="3139321"/>
          </a:xfrm>
          <a:prstGeom prst="rect">
            <a:avLst/>
          </a:prstGeom>
        </p:spPr>
        <p:txBody>
          <a:bodyPr wrap="square">
            <a:spAutoFit/>
          </a:bodyPr>
          <a:lstStyle/>
          <a:p>
            <a:r>
              <a:rPr lang="en-IN" b="1" dirty="0"/>
              <a:t>Circle.py</a:t>
            </a:r>
            <a:endParaRPr lang="en-IN" b="1" dirty="0"/>
          </a:p>
          <a:p>
            <a:endParaRPr lang="en-IN" dirty="0"/>
          </a:p>
          <a:p>
            <a:r>
              <a:rPr lang="en-IN" dirty="0"/>
              <a:t>pi = 3.14159</a:t>
            </a:r>
            <a:endParaRPr lang="en-IN" dirty="0"/>
          </a:p>
          <a:p>
            <a:r>
              <a:rPr lang="en-IN" dirty="0"/>
              <a:t>def area(radius):</a:t>
            </a:r>
            <a:endParaRPr lang="en-IN" dirty="0"/>
          </a:p>
          <a:p>
            <a:pPr lvl="1"/>
            <a:r>
              <a:rPr lang="en-IN" dirty="0"/>
              <a:t>return pi*(radius**2)</a:t>
            </a:r>
            <a:endParaRPr lang="en-IN" dirty="0"/>
          </a:p>
          <a:p>
            <a:r>
              <a:rPr lang="en-IN" dirty="0"/>
              <a:t>def circumference(radius):</a:t>
            </a:r>
            <a:endParaRPr lang="en-IN" dirty="0"/>
          </a:p>
          <a:p>
            <a:pPr lvl="1"/>
            <a:r>
              <a:rPr lang="en-IN" dirty="0"/>
              <a:t>return 2*pi*radius</a:t>
            </a:r>
            <a:endParaRPr lang="en-IN" dirty="0"/>
          </a:p>
          <a:p>
            <a:r>
              <a:rPr lang="en-IN" dirty="0"/>
              <a:t>def </a:t>
            </a:r>
            <a:r>
              <a:rPr lang="en-IN" dirty="0" err="1"/>
              <a:t>sphereSurface</a:t>
            </a:r>
            <a:r>
              <a:rPr lang="en-IN" dirty="0"/>
              <a:t>(radius):</a:t>
            </a:r>
            <a:endParaRPr lang="en-IN" dirty="0"/>
          </a:p>
          <a:p>
            <a:pPr lvl="1"/>
            <a:r>
              <a:rPr lang="en-IN" dirty="0"/>
              <a:t>return 4.0*area(radius)</a:t>
            </a:r>
            <a:endParaRPr lang="en-IN" dirty="0"/>
          </a:p>
          <a:p>
            <a:r>
              <a:rPr lang="en-IN" dirty="0"/>
              <a:t>def </a:t>
            </a:r>
            <a:r>
              <a:rPr lang="en-IN" dirty="0" err="1"/>
              <a:t>sphereVolume</a:t>
            </a:r>
            <a:r>
              <a:rPr lang="en-IN" dirty="0"/>
              <a:t>(radius):</a:t>
            </a:r>
            <a:endParaRPr lang="en-IN" dirty="0"/>
          </a:p>
          <a:p>
            <a:pPr lvl="1"/>
            <a:r>
              <a:rPr lang="en-IN" dirty="0"/>
              <a:t>return (4.0/3.0)*pi*(radius**3)</a:t>
            </a: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pPr>
              <a:buFont typeface="Arial" panose="02080604020202020204" pitchFamily="34" charset="0"/>
              <a:buChar char="•"/>
            </a:pPr>
            <a:r>
              <a:rPr lang="en-IN" dirty="0">
                <a:sym typeface="+mn-ea"/>
              </a:rPr>
              <a:t>Consequently, within circle.py we access objects (e.g., pi and area) in the usual way. </a:t>
            </a:r>
            <a:endParaRPr lang="en-IN" dirty="0"/>
          </a:p>
          <a:p>
            <a:pPr>
              <a:buFont typeface="Arial" panose="02080604020202020204" pitchFamily="34" charset="0"/>
              <a:buChar char="•"/>
            </a:pPr>
            <a:r>
              <a:rPr lang="en-IN" dirty="0">
                <a:sym typeface="+mn-ea"/>
              </a:rPr>
              <a:t>Executing </a:t>
            </a:r>
            <a:r>
              <a:rPr lang="en-IN" b="1" i="1" dirty="0">
                <a:sym typeface="+mn-ea"/>
              </a:rPr>
              <a:t>import M</a:t>
            </a:r>
            <a:r>
              <a:rPr lang="en-IN" dirty="0">
                <a:sym typeface="+mn-ea"/>
              </a:rPr>
              <a:t> creates a binding for module M in the scope in which the importation occurs. </a:t>
            </a:r>
            <a:endParaRPr lang="en-IN" dirty="0"/>
          </a:p>
          <a:p>
            <a:pPr>
              <a:buFont typeface="Arial" panose="02080604020202020204" pitchFamily="34" charset="0"/>
              <a:buChar char="•"/>
            </a:pPr>
            <a:r>
              <a:rPr lang="en-IN" dirty="0">
                <a:sym typeface="+mn-ea"/>
              </a:rPr>
              <a:t>Therefore, in the importing context we use dot notation to indicate that we are referring to a name defined in the imported module.</a:t>
            </a:r>
            <a:endParaRPr lang="en-IN" dirty="0"/>
          </a:p>
          <a:p>
            <a:pPr>
              <a:buFont typeface="Arial" panose="02080604020202020204" pitchFamily="34" charset="0"/>
              <a:buChar char="•"/>
            </a:pPr>
            <a:r>
              <a:rPr lang="en-IN" dirty="0">
                <a:sym typeface="+mn-ea"/>
              </a:rPr>
              <a:t> a module can contain executable statements as well as function definitions.</a:t>
            </a:r>
            <a:endParaRPr lang="en-IN" dirty="0"/>
          </a:p>
          <a:p>
            <a:pPr>
              <a:buFont typeface="Arial" panose="02080604020202020204" pitchFamily="34" charset="0"/>
              <a:buChar char="•"/>
            </a:pPr>
            <a:r>
              <a:rPr lang="en-IN" dirty="0">
                <a:sym typeface="+mn-ea"/>
              </a:rPr>
              <a:t>the statements in a module are executed only the first time a module is imported into a program</a:t>
            </a:r>
            <a:endParaRPr lang="en-IN" dirty="0"/>
          </a:p>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Font typeface="Arial" panose="02080604020202020204" pitchFamily="34" charset="0"/>
              <a:buChar char="•"/>
            </a:pPr>
            <a:r>
              <a:rPr lang="en-IN" dirty="0"/>
              <a:t>variant of the import statement</a:t>
            </a:r>
            <a:r>
              <a:rPr lang="en-US" altLang="en-IN" dirty="0"/>
              <a:t>:</a:t>
            </a:r>
            <a:r>
              <a:rPr lang="en-IN" dirty="0"/>
              <a:t> allows the importing program to omit the module name when accessing names defined inside the imported module.</a:t>
            </a:r>
            <a:endParaRPr lang="en-IN" dirty="0"/>
          </a:p>
          <a:p>
            <a:pPr>
              <a:buFont typeface="Arial" panose="02080604020202020204" pitchFamily="34" charset="0"/>
              <a:buChar char="•"/>
            </a:pPr>
            <a:endParaRPr lang="en-IN" dirty="0"/>
          </a:p>
          <a:p>
            <a:pPr marL="457200" lvl="1" indent="0">
              <a:buFont typeface="Arial" panose="02080604020202020204" pitchFamily="34" charset="0"/>
              <a:buNone/>
            </a:pPr>
            <a:r>
              <a:rPr lang="en-IN" b="1" i="1" dirty="0"/>
              <a:t>from M import * </a:t>
            </a:r>
            <a:endParaRPr lang="en-IN" b="1" i="1" dirty="0"/>
          </a:p>
          <a:p>
            <a:pPr>
              <a:buFont typeface="Arial" panose="02080604020202020204" pitchFamily="34" charset="0"/>
              <a:buChar char="•"/>
            </a:pPr>
            <a:endParaRPr lang="en-IN" b="1" i="1" dirty="0"/>
          </a:p>
          <a:p>
            <a:pPr>
              <a:buFont typeface="Arial" panose="02080604020202020204" pitchFamily="34" charset="0"/>
              <a:buChar char="•"/>
            </a:pPr>
            <a:r>
              <a:rPr lang="en-IN" dirty="0"/>
              <a:t>It creates bindings in the current scope to all objects defined within M, </a:t>
            </a:r>
            <a:r>
              <a:rPr lang="en-IN" b="1" dirty="0"/>
              <a:t>but not to M itself</a:t>
            </a:r>
            <a:r>
              <a:rPr lang="en-IN" dirty="0"/>
              <a:t>.</a:t>
            </a:r>
            <a:endParaRPr lang="en-IN" dirty="0"/>
          </a:p>
          <a:p>
            <a:pPr>
              <a:buFont typeface="Arial" panose="02080604020202020204" pitchFamily="34" charset="0"/>
              <a:buChar char="•"/>
            </a:pPr>
            <a:endParaRPr lang="en-IN" dirty="0"/>
          </a:p>
          <a:p>
            <a:pPr>
              <a:buFont typeface="Arial" panose="02080604020202020204" pitchFamily="34" charset="0"/>
              <a:buChar char="•"/>
            </a:pPr>
            <a:r>
              <a:rPr lang="en-IN" dirty="0"/>
              <a:t> For example, the code</a:t>
            </a:r>
            <a:endParaRPr lang="en-IN" dirty="0"/>
          </a:p>
          <a:p>
            <a:pPr>
              <a:buFont typeface="Arial" panose="02080604020202020204" pitchFamily="34" charset="0"/>
              <a:buChar char="•"/>
            </a:pPr>
            <a:endParaRPr lang="en-IN" dirty="0"/>
          </a:p>
          <a:p>
            <a:pPr marL="544195" lvl="1" indent="0">
              <a:buNone/>
            </a:pPr>
            <a:r>
              <a:rPr lang="en-IN" b="1" i="1" dirty="0"/>
              <a:t>from circle import *</a:t>
            </a:r>
            <a:endParaRPr lang="en-IN" b="1" i="1" dirty="0"/>
          </a:p>
          <a:p>
            <a:pPr marL="544195" lvl="1" indent="0">
              <a:buNone/>
            </a:pPr>
            <a:r>
              <a:rPr lang="en-IN" b="1" i="1" dirty="0"/>
              <a:t>print pi</a:t>
            </a:r>
            <a:endParaRPr lang="en-IN" b="1" i="1" dirty="0"/>
          </a:p>
          <a:p>
            <a:pPr marL="544195" lvl="1" indent="0">
              <a:buNone/>
            </a:pPr>
            <a:r>
              <a:rPr lang="en-IN" b="1" i="1" dirty="0"/>
              <a:t>print </a:t>
            </a:r>
            <a:r>
              <a:rPr lang="en-IN" b="1" i="1" dirty="0" err="1"/>
              <a:t>circle.pi</a:t>
            </a:r>
            <a:endParaRPr lang="en-IN" b="1" i="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Files</a:t>
            </a:r>
            <a:endParaRPr lang="en-IN" dirty="0"/>
          </a:p>
        </p:txBody>
      </p:sp>
      <p:sp>
        <p:nvSpPr>
          <p:cNvPr id="3" name="Content Placeholder 2"/>
          <p:cNvSpPr>
            <a:spLocks noGrp="1"/>
          </p:cNvSpPr>
          <p:nvPr>
            <p:ph idx="1"/>
          </p:nvPr>
        </p:nvSpPr>
        <p:spPr/>
        <p:txBody>
          <a:bodyPr/>
          <a:lstStyle/>
          <a:p>
            <a:pPr>
              <a:buFont typeface="Arial" panose="02080604020202020204" pitchFamily="34" charset="0"/>
              <a:buChar char="•"/>
            </a:pPr>
            <a:r>
              <a:rPr lang="en-IN" dirty="0"/>
              <a:t>Python has several functions for creating, reading, updating, and deleting files</a:t>
            </a:r>
            <a:endParaRPr lang="en-IN" dirty="0"/>
          </a:p>
          <a:p>
            <a:pPr>
              <a:buFont typeface="Arial" panose="02080604020202020204" pitchFamily="34" charset="0"/>
              <a:buChar char="•"/>
            </a:pPr>
            <a:endParaRPr lang="en-IN" dirty="0"/>
          </a:p>
          <a:p>
            <a:pPr marL="0" indent="0">
              <a:buFont typeface="Arial" panose="02080604020202020204" pitchFamily="34" charset="0"/>
              <a:buNone/>
            </a:pPr>
            <a:r>
              <a:rPr lang="en-IN" b="1" i="1" dirty="0"/>
              <a:t>open() function</a:t>
            </a:r>
            <a:endParaRPr lang="en-IN" b="1" i="1" dirty="0"/>
          </a:p>
          <a:p>
            <a:pPr>
              <a:buFont typeface="Arial" panose="02080604020202020204" pitchFamily="34" charset="0"/>
              <a:buChar char="•"/>
            </a:pPr>
            <a:r>
              <a:rPr lang="en-IN" dirty="0"/>
              <a:t>The open() function takes two parameters; filename, and mode.</a:t>
            </a:r>
            <a:endParaRPr lang="en-IN" dirty="0"/>
          </a:p>
          <a:p>
            <a:pPr>
              <a:buFont typeface="Arial" panose="02080604020202020204" pitchFamily="34" charset="0"/>
              <a:buChar char="•"/>
            </a:pPr>
            <a:r>
              <a:rPr lang="en-IN" dirty="0"/>
              <a:t>There are four different methods (modes) for opening a file:</a:t>
            </a:r>
            <a:endParaRPr lang="en-IN" dirty="0"/>
          </a:p>
          <a:p>
            <a:pPr lvl="1">
              <a:buFont typeface="Arial" panose="02080604020202020204" pitchFamily="34" charset="0"/>
              <a:buChar char="•"/>
            </a:pPr>
            <a:r>
              <a:rPr lang="en-IN" dirty="0"/>
              <a:t>"r" - Read - Default value. Opens a file for reading, error if the file does not exist</a:t>
            </a:r>
            <a:endParaRPr lang="en-IN" dirty="0"/>
          </a:p>
          <a:p>
            <a:pPr lvl="1">
              <a:buFont typeface="Arial" panose="02080604020202020204" pitchFamily="34" charset="0"/>
              <a:buChar char="•"/>
            </a:pPr>
            <a:r>
              <a:rPr lang="en-IN" dirty="0"/>
              <a:t>"a" - Append - Opens a file for appending, creates the file if it does not exist</a:t>
            </a:r>
            <a:endParaRPr lang="en-IN" dirty="0"/>
          </a:p>
          <a:p>
            <a:pPr lvl="1">
              <a:buFont typeface="Arial" panose="02080604020202020204" pitchFamily="34" charset="0"/>
              <a:buChar char="•"/>
            </a:pPr>
            <a:r>
              <a:rPr lang="en-IN" dirty="0"/>
              <a:t>"w" - Write - Opens a file for writing, creates the file if it does not exist</a:t>
            </a:r>
            <a:endParaRPr lang="en-IN" dirty="0"/>
          </a:p>
          <a:p>
            <a:pPr lvl="1">
              <a:buFont typeface="Arial" panose="02080604020202020204" pitchFamily="34" charset="0"/>
              <a:buChar char="•"/>
            </a:pPr>
            <a:r>
              <a:rPr lang="en-IN" dirty="0"/>
              <a:t>"x" - Create - Creates the specified file, returns an error if the file exists</a:t>
            </a:r>
            <a:endParaRPr lang="en-IN" dirty="0"/>
          </a:p>
          <a:p>
            <a:pPr>
              <a:buFont typeface="Arial" panose="02080604020202020204" pitchFamily="34" charset="0"/>
              <a:buChar char="•"/>
            </a:pPr>
            <a:r>
              <a:rPr lang="en-IN" dirty="0"/>
              <a:t>In addition you can specify if the file should be handled as binary or text mode</a:t>
            </a:r>
            <a:endParaRPr lang="en-IN" dirty="0"/>
          </a:p>
          <a:p>
            <a:pPr lvl="1">
              <a:buFont typeface="Arial" panose="02080604020202020204" pitchFamily="34" charset="0"/>
              <a:buChar char="•"/>
            </a:pPr>
            <a:r>
              <a:rPr lang="en-IN" dirty="0"/>
              <a:t>"t" - Text - Default value. Text mode</a:t>
            </a:r>
            <a:endParaRPr lang="en-IN" dirty="0"/>
          </a:p>
          <a:p>
            <a:pPr lvl="1">
              <a:buFont typeface="Arial" panose="02080604020202020204" pitchFamily="34" charset="0"/>
              <a:buChar char="•"/>
            </a:pPr>
            <a:r>
              <a:rPr lang="en-IN" dirty="0"/>
              <a:t>"b" - Binary - Binary mode (e.g. images)</a:t>
            </a: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b="1" dirty="0"/>
              <a:t>Filedemowrite.py</a:t>
            </a:r>
            <a:endParaRPr lang="en-IN" b="1" dirty="0"/>
          </a:p>
          <a:p>
            <a:pPr marL="544195" lvl="1" indent="0">
              <a:buNone/>
            </a:pPr>
            <a:endParaRPr lang="en-IN" dirty="0"/>
          </a:p>
          <a:p>
            <a:pPr marL="544195" lvl="1" indent="0">
              <a:buNone/>
            </a:pPr>
            <a:r>
              <a:rPr lang="en-IN" dirty="0" err="1"/>
              <a:t>nameHandle</a:t>
            </a:r>
            <a:r>
              <a:rPr lang="en-IN" dirty="0"/>
              <a:t> = open('kids', 'w')</a:t>
            </a:r>
            <a:endParaRPr lang="en-IN" dirty="0"/>
          </a:p>
          <a:p>
            <a:pPr marL="544195" lvl="1" indent="0">
              <a:buNone/>
            </a:pPr>
            <a:r>
              <a:rPr lang="en-IN" dirty="0"/>
              <a:t>for </a:t>
            </a:r>
            <a:r>
              <a:rPr lang="en-IN" dirty="0" err="1"/>
              <a:t>i</a:t>
            </a:r>
            <a:r>
              <a:rPr lang="en-IN" dirty="0"/>
              <a:t> in range(2):</a:t>
            </a:r>
            <a:endParaRPr lang="en-IN" dirty="0"/>
          </a:p>
          <a:p>
            <a:pPr marL="544195" lvl="1" indent="0">
              <a:buNone/>
            </a:pPr>
            <a:r>
              <a:rPr lang="en-IN" dirty="0"/>
              <a:t>	name = input('Enter name: ‘)</a:t>
            </a:r>
            <a:endParaRPr lang="en-IN" dirty="0"/>
          </a:p>
          <a:p>
            <a:pPr marL="544195" lvl="1" indent="0">
              <a:buNone/>
            </a:pPr>
            <a:r>
              <a:rPr lang="en-IN" dirty="0"/>
              <a:t>	</a:t>
            </a:r>
            <a:r>
              <a:rPr lang="en-IN" dirty="0" err="1"/>
              <a:t>nameHandle.write</a:t>
            </a:r>
            <a:r>
              <a:rPr lang="en-IN" dirty="0"/>
              <a:t>(name + '\n')</a:t>
            </a:r>
            <a:endParaRPr lang="en-IN" dirty="0"/>
          </a:p>
          <a:p>
            <a:pPr marL="544195" lvl="1" indent="0">
              <a:buNone/>
            </a:pPr>
            <a:r>
              <a:rPr lang="en-IN" dirty="0" err="1"/>
              <a:t>nameHandle.close</a:t>
            </a:r>
            <a:r>
              <a:rPr lang="en-IN" dirty="0"/>
              <a:t>()</a:t>
            </a:r>
            <a:endParaRPr lang="en-IN" dirty="0"/>
          </a:p>
          <a:p>
            <a:pPr marL="0" indent="0">
              <a:buNone/>
            </a:pPr>
            <a:r>
              <a:rPr lang="en-IN" b="1" dirty="0"/>
              <a:t>Filedemoread.py</a:t>
            </a:r>
            <a:endParaRPr lang="en-IN" b="1" dirty="0"/>
          </a:p>
          <a:p>
            <a:pPr marL="544195" lvl="1" indent="0">
              <a:buNone/>
            </a:pPr>
            <a:r>
              <a:rPr lang="en-IN" dirty="0" err="1"/>
              <a:t>nameHandle</a:t>
            </a:r>
            <a:r>
              <a:rPr lang="en-IN" dirty="0"/>
              <a:t> = open('kids', 'r')</a:t>
            </a:r>
            <a:endParaRPr lang="en-IN" dirty="0"/>
          </a:p>
          <a:p>
            <a:pPr marL="544195" lvl="1" indent="0">
              <a:buNone/>
            </a:pPr>
            <a:r>
              <a:rPr lang="en-IN" dirty="0"/>
              <a:t>for line in </a:t>
            </a:r>
            <a:r>
              <a:rPr lang="en-IN" dirty="0" err="1"/>
              <a:t>nameHandle</a:t>
            </a:r>
            <a:r>
              <a:rPr lang="en-IN" dirty="0"/>
              <a:t>:</a:t>
            </a:r>
            <a:endParaRPr lang="en-IN" dirty="0"/>
          </a:p>
          <a:p>
            <a:pPr marL="544195" lvl="1" indent="0">
              <a:buNone/>
            </a:pPr>
            <a:r>
              <a:rPr lang="en-IN" dirty="0"/>
              <a:t>	print (line)</a:t>
            </a:r>
            <a:endParaRPr lang="en-IN" dirty="0"/>
          </a:p>
          <a:p>
            <a:pPr marL="544195" lvl="1" indent="0">
              <a:buNone/>
            </a:pPr>
            <a:r>
              <a:rPr lang="en-IN" dirty="0" err="1"/>
              <a:t>nameHandle.close</a:t>
            </a:r>
            <a:r>
              <a:rPr lang="en-IN" dirty="0"/>
              <a:t>()</a:t>
            </a:r>
            <a:endParaRPr lang="en-IN" b="1" dirty="0"/>
          </a:p>
          <a:p>
            <a:pPr marL="0" indent="0">
              <a:buNone/>
            </a:pP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Font typeface="Arial" panose="02080604020202020204" pitchFamily="34" charset="0"/>
              <a:buChar char="•"/>
            </a:pPr>
            <a:r>
              <a:rPr lang="en-IN" dirty="0"/>
              <a:t>Delete a File</a:t>
            </a:r>
            <a:endParaRPr lang="en-IN" dirty="0"/>
          </a:p>
          <a:p>
            <a:pPr>
              <a:buFont typeface="Arial" panose="02080604020202020204" pitchFamily="34" charset="0"/>
              <a:buChar char="•"/>
            </a:pPr>
            <a:endParaRPr lang="en-IN" dirty="0"/>
          </a:p>
          <a:p>
            <a:pPr lvl="1">
              <a:buFont typeface="Arial" panose="02080604020202020204" pitchFamily="34" charset="0"/>
              <a:buChar char="•"/>
            </a:pPr>
            <a:r>
              <a:rPr lang="en-IN" dirty="0"/>
              <a:t>To delete a file, import the OS module, and run its </a:t>
            </a:r>
            <a:r>
              <a:rPr lang="en-IN" dirty="0" err="1"/>
              <a:t>os.remove</a:t>
            </a:r>
            <a:r>
              <a:rPr lang="en-IN" dirty="0"/>
              <a:t>() function</a:t>
            </a:r>
            <a:endParaRPr lang="en-IN" dirty="0"/>
          </a:p>
          <a:p>
            <a:pPr lvl="1">
              <a:buFont typeface="Arial" panose="02080604020202020204" pitchFamily="34" charset="0"/>
              <a:buChar char="•"/>
            </a:pPr>
            <a:endParaRPr lang="en-IN" dirty="0"/>
          </a:p>
          <a:p>
            <a:pPr lvl="1">
              <a:buFont typeface="Arial" panose="02080604020202020204" pitchFamily="34" charset="0"/>
              <a:buChar char="•"/>
            </a:pPr>
            <a:r>
              <a:rPr lang="en-IN" dirty="0" err="1"/>
              <a:t>os.rmdir</a:t>
            </a:r>
            <a:r>
              <a:rPr lang="en-IN" dirty="0"/>
              <a:t>(“</a:t>
            </a:r>
            <a:r>
              <a:rPr lang="en-IN" dirty="0" err="1"/>
              <a:t>foldername</a:t>
            </a:r>
            <a:r>
              <a:rPr lang="en-IN" dirty="0"/>
              <a:t>”)</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Installing Python</a:t>
            </a:r>
            <a:endParaRPr lang="en-US" sz="3400" b="0" strike="noStrike" spc="-1">
              <a:solidFill>
                <a:srgbClr val="212121"/>
              </a:solidFill>
              <a:latin typeface="Roboto Condensed"/>
            </a:endParaRPr>
          </a:p>
        </p:txBody>
      </p:sp>
      <p:sp>
        <p:nvSpPr>
          <p:cNvPr id="138"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For Windows &amp; Mac: </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To install python in windows you need to download installable file from </a:t>
            </a:r>
            <a:r>
              <a:rPr lang="en-US" sz="2000" b="0" u="sng" strike="noStrike" spc="-1">
                <a:solidFill>
                  <a:srgbClr val="70AD47"/>
                </a:solidFill>
                <a:uFillTx/>
                <a:latin typeface="Roboto Condensed"/>
                <a:hlinkClick r:id="rId1"/>
              </a:rPr>
              <a:t>https://www.python.org/downloads/</a:t>
            </a:r>
            <a:r>
              <a:rPr lang="en-US" sz="2000" b="0" strike="noStrike" spc="-1">
                <a:solidFill>
                  <a:srgbClr val="212121"/>
                </a:solidFill>
                <a:latin typeface="Roboto Condensed"/>
              </a:rPr>
              <a:t> </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After downloading the installable file you need to execute the file.</a:t>
            </a:r>
            <a:endParaRPr lang="en-US" sz="20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For Linux :</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For ubuntu 16.10 or newer </a:t>
            </a:r>
            <a:endParaRPr lang="en-US" sz="20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0" strike="noStrike" spc="-1">
                <a:solidFill>
                  <a:srgbClr val="212121"/>
                </a:solidFill>
                <a:latin typeface="Roboto Condensed"/>
              </a:rPr>
              <a:t>sudo apt-get update </a:t>
            </a:r>
            <a:endParaRPr lang="en-US" sz="18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0" strike="noStrike" spc="-1">
                <a:solidFill>
                  <a:srgbClr val="212121"/>
                </a:solidFill>
                <a:latin typeface="Roboto Condensed"/>
              </a:rPr>
              <a:t>sudo apt-get install python3.8</a:t>
            </a:r>
            <a:endParaRPr lang="en-US" sz="18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To verify the installation </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Windows	: </a:t>
            </a:r>
            <a:endParaRPr lang="en-US" sz="20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0" strike="noStrike" spc="-1">
                <a:solidFill>
                  <a:srgbClr val="212121"/>
                </a:solidFill>
                <a:latin typeface="Roboto Condensed"/>
              </a:rPr>
              <a:t>python --version</a:t>
            </a:r>
            <a:endParaRPr lang="en-US" sz="18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Linux : </a:t>
            </a:r>
            <a:endParaRPr lang="en-US" sz="2000" b="0" strike="noStrike" spc="-1">
              <a:solidFill>
                <a:srgbClr val="212121"/>
              </a:solidFill>
              <a:latin typeface="Roboto Condensed"/>
            </a:endParaRPr>
          </a:p>
          <a:p>
            <a:pPr marL="1143000" lvl="2" indent="-227965" algn="just">
              <a:lnSpc>
                <a:spcPct val="90000"/>
              </a:lnSpc>
              <a:spcBef>
                <a:spcPts val="500"/>
              </a:spcBef>
              <a:buClr>
                <a:srgbClr val="B84742"/>
              </a:buClr>
              <a:buFont typeface="Wingdings" panose="05000000000000000000" pitchFamily="2" charset="2"/>
              <a:buChar char=""/>
            </a:pPr>
            <a:r>
              <a:rPr lang="en-US" sz="1800" b="1" strike="noStrike" spc="-1">
                <a:solidFill>
                  <a:srgbClr val="212121"/>
                </a:solidFill>
                <a:latin typeface="Roboto Condensed"/>
              </a:rPr>
              <a:t>python</a:t>
            </a:r>
            <a:r>
              <a:rPr lang="en-US" sz="1800" b="1" strike="noStrike" spc="-1">
                <a:solidFill>
                  <a:srgbClr val="FF0000"/>
                </a:solidFill>
                <a:latin typeface="Roboto Condensed"/>
              </a:rPr>
              <a:t>3</a:t>
            </a:r>
            <a:r>
              <a:rPr lang="en-US" sz="1800" b="0" strike="noStrike" spc="-1">
                <a:solidFill>
                  <a:srgbClr val="212121"/>
                </a:solidFill>
                <a:latin typeface="Roboto Condensed"/>
              </a:rPr>
              <a:t> --version (linux might have python2 already installed, you can check python 2 using </a:t>
            </a:r>
            <a:r>
              <a:rPr lang="en-US" sz="1800" b="1" strike="noStrike" spc="-1">
                <a:solidFill>
                  <a:srgbClr val="212121"/>
                </a:solidFill>
                <a:latin typeface="Roboto Condensed"/>
              </a:rPr>
              <a:t>python --version</a:t>
            </a:r>
            <a:r>
              <a:rPr lang="en-US" sz="1800" b="0" strike="noStrike" spc="-1">
                <a:solidFill>
                  <a:srgbClr val="212121"/>
                </a:solidFill>
                <a:latin typeface="Roboto Condensed"/>
              </a:rPr>
              <a:t>)</a:t>
            </a:r>
            <a:endParaRPr lang="en-US" sz="18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Alternatively we can use anaconda distribution for the python installation</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u="sng" strike="noStrike" spc="-1">
                <a:solidFill>
                  <a:srgbClr val="70AD47"/>
                </a:solidFill>
                <a:uFillTx/>
                <a:latin typeface="Roboto Condensed"/>
                <a:hlinkClick r:id="rId2"/>
              </a:rPr>
              <a:t>http://anaconda.com/downloads</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Anaconda comes with many useful inbuilt libraries.</a:t>
            </a:r>
            <a:endParaRPr lang="en-US" sz="2000" b="0" strike="noStrike" spc="-1">
              <a:solidFill>
                <a:srgbClr val="212121"/>
              </a:solidFill>
              <a:latin typeface="Roboto Condense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8">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8">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8">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8">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8">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8">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8">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Hello World using Python</a:t>
            </a:r>
            <a:endParaRPr lang="en-US" sz="3400" b="0" strike="noStrike" spc="-1">
              <a:solidFill>
                <a:srgbClr val="212121"/>
              </a:solidFill>
              <a:latin typeface="Roboto Condensed"/>
            </a:endParaRPr>
          </a:p>
        </p:txBody>
      </p:sp>
      <p:sp>
        <p:nvSpPr>
          <p:cNvPr id="140"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1800" b="0" strike="noStrike" spc="-1">
                <a:solidFill>
                  <a:srgbClr val="212121"/>
                </a:solidFill>
                <a:latin typeface="Roboto Condensed"/>
              </a:rPr>
              <a:t>To write python programs, we can use any text editors or IDE (Integrated Development Environment), Initially we are going to use Visual Studio Code.</a:t>
            </a:r>
            <a:endParaRPr lang="en-US" sz="18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1800" b="0" strike="noStrike" spc="-1">
                <a:solidFill>
                  <a:srgbClr val="212121"/>
                </a:solidFill>
                <a:latin typeface="Roboto Condensed"/>
              </a:rPr>
              <a:t>Create new file in editor, save it as </a:t>
            </a:r>
            <a:r>
              <a:rPr lang="en-US" sz="1800" b="1" strike="noStrike" spc="-1">
                <a:solidFill>
                  <a:srgbClr val="212121"/>
                </a:solidFill>
                <a:latin typeface="Roboto Condensed"/>
              </a:rPr>
              <a:t>first</a:t>
            </a:r>
            <a:r>
              <a:rPr lang="en-US" sz="1800" b="1" strike="noStrike" spc="-1">
                <a:solidFill>
                  <a:srgbClr val="FF0000"/>
                </a:solidFill>
                <a:latin typeface="Roboto Condensed"/>
              </a:rPr>
              <a:t>.py </a:t>
            </a:r>
            <a:r>
              <a:rPr lang="en-US" sz="1800" b="0" strike="noStrike" spc="-1">
                <a:solidFill>
                  <a:srgbClr val="212121"/>
                </a:solidFill>
                <a:latin typeface="Roboto Condensed"/>
              </a:rPr>
              <a:t>(Extensions for python programs will be .py)</a:t>
            </a:r>
            <a:endParaRPr lang="en-US" sz="1800" b="0" strike="noStrike" spc="-1">
              <a:solidFill>
                <a:srgbClr val="212121"/>
              </a:solidFill>
              <a:latin typeface="Roboto Condensed"/>
            </a:endParaRPr>
          </a:p>
          <a:p>
            <a:pPr algn="just">
              <a:lnSpc>
                <a:spcPct val="90000"/>
              </a:lnSpc>
              <a:spcBef>
                <a:spcPts val="1000"/>
              </a:spcBef>
            </a:pPr>
            <a:endParaRPr lang="en-US" sz="1800" b="0" strike="noStrike" spc="-1">
              <a:solidFill>
                <a:srgbClr val="212121"/>
              </a:solidFill>
              <a:latin typeface="Roboto Condensed"/>
            </a:endParaRPr>
          </a:p>
          <a:p>
            <a:pPr algn="just">
              <a:lnSpc>
                <a:spcPct val="90000"/>
              </a:lnSpc>
              <a:spcBef>
                <a:spcPts val="1000"/>
              </a:spcBef>
            </a:pPr>
            <a:endParaRPr lang="en-US" sz="18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1800" b="0" strike="noStrike" spc="-1">
                <a:solidFill>
                  <a:srgbClr val="212121"/>
                </a:solidFill>
                <a:latin typeface="Roboto Condensed"/>
              </a:rPr>
              <a:t> </a:t>
            </a:r>
            <a:endParaRPr lang="en-US" sz="18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1800" b="0" strike="noStrike" spc="-1">
                <a:solidFill>
                  <a:srgbClr val="212121"/>
                </a:solidFill>
                <a:latin typeface="Roboto Condensed"/>
              </a:rPr>
              <a:t>To run the python file open command prompt and change directory to where your python file is</a:t>
            </a:r>
            <a:endParaRPr lang="en-US" sz="1800" b="0" strike="noStrike" spc="-1">
              <a:solidFill>
                <a:srgbClr val="212121"/>
              </a:solidFill>
              <a:latin typeface="Roboto Condensed"/>
            </a:endParaRPr>
          </a:p>
          <a:p>
            <a:pPr algn="just">
              <a:lnSpc>
                <a:spcPct val="90000"/>
              </a:lnSpc>
              <a:spcBef>
                <a:spcPts val="1000"/>
              </a:spcBef>
            </a:pPr>
            <a:endParaRPr lang="en-US" sz="1800" b="0" strike="noStrike" spc="-1">
              <a:solidFill>
                <a:srgbClr val="212121"/>
              </a:solidFill>
              <a:latin typeface="Roboto Condensed"/>
            </a:endParaRPr>
          </a:p>
          <a:p>
            <a:pPr algn="just">
              <a:lnSpc>
                <a:spcPct val="90000"/>
              </a:lnSpc>
              <a:spcBef>
                <a:spcPts val="1000"/>
              </a:spcBef>
            </a:pPr>
            <a:endParaRPr lang="en-US" sz="18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1800" b="0" strike="noStrike" spc="-1">
                <a:solidFill>
                  <a:srgbClr val="212121"/>
                </a:solidFill>
                <a:latin typeface="Roboto Condensed"/>
              </a:rPr>
              <a:t> </a:t>
            </a:r>
            <a:endParaRPr lang="en-US" sz="18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1800" b="0" strike="noStrike" spc="-1">
                <a:solidFill>
                  <a:srgbClr val="212121"/>
                </a:solidFill>
                <a:latin typeface="Roboto Condensed"/>
              </a:rPr>
              <a:t>Next, run python command (python filename.py)</a:t>
            </a:r>
            <a:endParaRPr lang="en-US" sz="1800" b="0" strike="noStrike" spc="-1">
              <a:solidFill>
                <a:srgbClr val="212121"/>
              </a:solidFill>
              <a:latin typeface="Roboto Condensed"/>
            </a:endParaRPr>
          </a:p>
        </p:txBody>
      </p:sp>
      <p:sp>
        <p:nvSpPr>
          <p:cNvPr id="141" name="CustomShape 3"/>
          <p:cNvSpPr/>
          <p:nvPr/>
        </p:nvSpPr>
        <p:spPr>
          <a:xfrm>
            <a:off x="1515600" y="2431080"/>
            <a:ext cx="4034160" cy="57636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print(</a:t>
            </a:r>
            <a:r>
              <a:rPr lang="en-IN" sz="1600" b="0" strike="noStrike" spc="-1">
                <a:solidFill>
                  <a:srgbClr val="A31515"/>
                </a:solidFill>
                <a:latin typeface="Consolas"/>
              </a:rPr>
              <a:t>"Hello World from python"</a:t>
            </a:r>
            <a:r>
              <a:rPr lang="en-IN" sz="1600" b="0" strike="noStrike" spc="-1">
                <a:solidFill>
                  <a:srgbClr val="000000"/>
                </a:solidFill>
                <a:latin typeface="Consolas"/>
              </a:rPr>
              <a:t>)</a:t>
            </a:r>
            <a:endParaRPr lang="en-IN" sz="1600" b="0" strike="noStrike" spc="-1">
              <a:latin typeface="Arial"/>
            </a:endParaRPr>
          </a:p>
        </p:txBody>
      </p:sp>
      <p:sp>
        <p:nvSpPr>
          <p:cNvPr id="142" name="CustomShape 4"/>
          <p:cNvSpPr/>
          <p:nvPr/>
        </p:nvSpPr>
        <p:spPr>
          <a:xfrm>
            <a:off x="1015560" y="2431080"/>
            <a:ext cx="499680" cy="33372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p:txBody>
      </p:sp>
      <p:sp>
        <p:nvSpPr>
          <p:cNvPr id="143" name="CustomShape 5"/>
          <p:cNvSpPr/>
          <p:nvPr/>
        </p:nvSpPr>
        <p:spPr>
          <a:xfrm>
            <a:off x="1015560" y="210168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first.py</a:t>
            </a:r>
            <a:endParaRPr lang="en-IN" sz="1600" b="0" strike="noStrike" spc="-1">
              <a:latin typeface="Arial"/>
            </a:endParaRPr>
          </a:p>
        </p:txBody>
      </p:sp>
      <p:sp>
        <p:nvSpPr>
          <p:cNvPr id="144" name="CustomShape 6"/>
          <p:cNvSpPr/>
          <p:nvPr/>
        </p:nvSpPr>
        <p:spPr>
          <a:xfrm>
            <a:off x="5884200" y="2040480"/>
            <a:ext cx="4495320" cy="626040"/>
          </a:xfrm>
          <a:prstGeom prst="borderCallout1">
            <a:avLst>
              <a:gd name="adj1" fmla="val 53885"/>
              <a:gd name="adj2" fmla="val -612"/>
              <a:gd name="adj3" fmla="val 89527"/>
              <a:gd name="adj4" fmla="val -14792"/>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212121"/>
                </a:solidFill>
                <a:latin typeface="Roboto Condensed"/>
              </a:rPr>
              <a:t>Python line does not end with </a:t>
            </a:r>
            <a:r>
              <a:rPr lang="en-IN" sz="1800" b="1" strike="noStrike" spc="-1">
                <a:solidFill>
                  <a:srgbClr val="FF0000"/>
                </a:solidFill>
                <a:latin typeface="Roboto Condensed"/>
              </a:rPr>
              <a:t>;</a:t>
            </a:r>
            <a:endParaRPr lang="en-IN" sz="1800" b="0" strike="noStrike" spc="-1">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1">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44"/>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140">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192240" y="-49500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Data types in Python</a:t>
            </a:r>
            <a:endParaRPr lang="en-US" sz="3400" b="0" strike="noStrike" spc="-1">
              <a:solidFill>
                <a:srgbClr val="212121"/>
              </a:solidFill>
              <a:latin typeface="Roboto Condensed"/>
            </a:endParaRPr>
          </a:p>
        </p:txBody>
      </p:sp>
      <p:graphicFrame>
        <p:nvGraphicFramePr>
          <p:cNvPr id="146" name="Table 2"/>
          <p:cNvGraphicFramePr/>
          <p:nvPr/>
        </p:nvGraphicFramePr>
        <p:xfrm>
          <a:off x="360720" y="308880"/>
          <a:ext cx="11413080" cy="2468880"/>
        </p:xfrm>
        <a:graphic>
          <a:graphicData uri="http://schemas.openxmlformats.org/drawingml/2006/table">
            <a:tbl>
              <a:tblPr/>
              <a:tblGrid>
                <a:gridCol w="1354680"/>
                <a:gridCol w="1109520"/>
                <a:gridCol w="8948880"/>
              </a:tblGrid>
              <a:tr h="411480">
                <a:tc>
                  <a:txBody>
                    <a:bodyPr/>
                    <a:p>
                      <a:pPr>
                        <a:lnSpc>
                          <a:spcPct val="100000"/>
                        </a:lnSpc>
                      </a:pPr>
                      <a:r>
                        <a:rPr lang="en-IN" sz="1800" b="1" strike="noStrike" spc="-1">
                          <a:solidFill>
                            <a:srgbClr val="212121"/>
                          </a:solidFill>
                          <a:latin typeface="Roboto Condensed"/>
                        </a:rPr>
                        <a:t>Name</a:t>
                      </a:r>
                      <a:endParaRPr lang="en-IN" sz="18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E9E9E9"/>
                    </a:solidFill>
                  </a:tcPr>
                </a:tc>
                <a:tc>
                  <a:txBody>
                    <a:bodyPr/>
                    <a:p>
                      <a:pPr algn="ctr">
                        <a:lnSpc>
                          <a:spcPct val="100000"/>
                        </a:lnSpc>
                      </a:pPr>
                      <a:r>
                        <a:rPr lang="en-IN" sz="1800" b="1" strike="noStrike" spc="-1">
                          <a:solidFill>
                            <a:srgbClr val="212121"/>
                          </a:solidFill>
                          <a:latin typeface="Roboto Condensed"/>
                        </a:rPr>
                        <a:t>Type</a:t>
                      </a:r>
                      <a:endParaRPr lang="en-IN" sz="18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E9E9E9"/>
                    </a:solidFill>
                  </a:tcPr>
                </a:tc>
                <a:tc>
                  <a:txBody>
                    <a:bodyPr/>
                    <a:p>
                      <a:pPr algn="ctr">
                        <a:lnSpc>
                          <a:spcPct val="100000"/>
                        </a:lnSpc>
                      </a:pPr>
                      <a:r>
                        <a:rPr lang="en-IN" sz="1800" b="1" strike="noStrike" spc="-1">
                          <a:solidFill>
                            <a:srgbClr val="212121"/>
                          </a:solidFill>
                          <a:latin typeface="Roboto Condensed"/>
                        </a:rPr>
                        <a:t>Description</a:t>
                      </a:r>
                      <a:endParaRPr lang="en-IN" sz="18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E9E9E9"/>
                    </a:solidFill>
                  </a:tcPr>
                </a:tc>
              </a:tr>
              <a:tr h="411480">
                <a:tc gridSpan="3">
                  <a:txBody>
                    <a:bodyPr/>
                    <a:p>
                      <a:pPr algn="ctr">
                        <a:lnSpc>
                          <a:spcPct val="100000"/>
                        </a:lnSpc>
                      </a:pPr>
                      <a:r>
                        <a:rPr lang="en-IN" sz="1900" b="1" strike="noStrike" spc="-1">
                          <a:solidFill>
                            <a:srgbClr val="FFFFFF"/>
                          </a:solidFill>
                          <a:latin typeface="Roboto Condensed"/>
                        </a:rPr>
                        <a:t>Data Types</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D9D9D9"/>
                    </a:solidFill>
                  </a:tcPr>
                </a:tc>
                <a:tc hMerge="1">
                  <a:tcPr>
                    <a:solidFill>
                      <a:srgbClr val="729FCF"/>
                    </a:solidFill>
                  </a:tcPr>
                </a:tc>
                <a:tc hMerge="1">
                  <a:tcPr>
                    <a:solidFill>
                      <a:srgbClr val="729FCF"/>
                    </a:solidFill>
                  </a:tcPr>
                </a:tc>
              </a:tr>
              <a:tr h="411480">
                <a:tc>
                  <a:txBody>
                    <a:bodyPr/>
                    <a:p>
                      <a:pPr>
                        <a:lnSpc>
                          <a:spcPct val="100000"/>
                        </a:lnSpc>
                      </a:pPr>
                      <a:r>
                        <a:rPr lang="en-IN" sz="1900" b="0" strike="noStrike" spc="-1">
                          <a:solidFill>
                            <a:srgbClr val="212121"/>
                          </a:solidFill>
                          <a:latin typeface="Roboto Condensed"/>
                        </a:rPr>
                        <a:t>Integer</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gn="ctr">
                        <a:lnSpc>
                          <a:spcPct val="100000"/>
                        </a:lnSpc>
                      </a:pPr>
                      <a:r>
                        <a:rPr lang="en-IN" sz="2000" b="0" strike="noStrike" spc="-1">
                          <a:solidFill>
                            <a:srgbClr val="1D6FA9"/>
                          </a:solidFill>
                          <a:latin typeface="Roboto Condensed"/>
                        </a:rPr>
                        <a:t>int</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nSpc>
                          <a:spcPct val="100000"/>
                        </a:lnSpc>
                      </a:pPr>
                      <a:r>
                        <a:rPr lang="en-IN" sz="2000" b="0" strike="noStrike" spc="-1">
                          <a:solidFill>
                            <a:srgbClr val="212121"/>
                          </a:solidFill>
                          <a:latin typeface="Roboto Condensed"/>
                        </a:rPr>
                        <a:t>Whole number such as 0,1,5, -5 etc..</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r>
              <a:tr h="411480">
                <a:tc>
                  <a:txBody>
                    <a:bodyPr/>
                    <a:p>
                      <a:pPr>
                        <a:lnSpc>
                          <a:spcPct val="100000"/>
                        </a:lnSpc>
                      </a:pPr>
                      <a:r>
                        <a:rPr lang="en-IN" sz="1900" b="0" strike="noStrike" spc="-1">
                          <a:solidFill>
                            <a:srgbClr val="212121"/>
                          </a:solidFill>
                          <a:latin typeface="Roboto Condensed"/>
                        </a:rPr>
                        <a:t>Float</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gn="ctr">
                        <a:lnSpc>
                          <a:spcPct val="100000"/>
                        </a:lnSpc>
                      </a:pPr>
                      <a:r>
                        <a:rPr lang="en-IN" sz="2000" b="0" strike="noStrike" spc="-1">
                          <a:solidFill>
                            <a:srgbClr val="1D6FA9"/>
                          </a:solidFill>
                          <a:latin typeface="Roboto Condensed"/>
                        </a:rPr>
                        <a:t>float</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nSpc>
                          <a:spcPct val="100000"/>
                        </a:lnSpc>
                      </a:pPr>
                      <a:r>
                        <a:rPr lang="en-IN" sz="2000" b="0" strike="noStrike" spc="-1">
                          <a:solidFill>
                            <a:srgbClr val="212121"/>
                          </a:solidFill>
                          <a:latin typeface="Roboto Condensed"/>
                        </a:rPr>
                        <a:t>Numbers with decimal points such as 1.5, 7.9, -8.2 etc..</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r>
              <a:tr h="411480">
                <a:tc>
                  <a:txBody>
                    <a:bodyPr/>
                    <a:p>
                      <a:pPr>
                        <a:lnSpc>
                          <a:spcPct val="100000"/>
                        </a:lnSpc>
                      </a:pPr>
                      <a:r>
                        <a:rPr lang="en-IN" sz="1900" b="0" strike="noStrike" spc="-1">
                          <a:solidFill>
                            <a:srgbClr val="212121"/>
                          </a:solidFill>
                          <a:latin typeface="Roboto Condensed"/>
                        </a:rPr>
                        <a:t>String</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gn="ctr">
                        <a:lnSpc>
                          <a:spcPct val="100000"/>
                        </a:lnSpc>
                      </a:pPr>
                      <a:r>
                        <a:rPr lang="en-IN" sz="2000" b="0" strike="noStrike" spc="-1">
                          <a:solidFill>
                            <a:srgbClr val="1D6FA9"/>
                          </a:solidFill>
                          <a:latin typeface="Roboto Condensed"/>
                        </a:rPr>
                        <a:t>str</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nSpc>
                          <a:spcPct val="100000"/>
                        </a:lnSpc>
                      </a:pPr>
                      <a:r>
                        <a:rPr lang="en-IN" sz="2000" b="0" strike="noStrike" spc="-1">
                          <a:solidFill>
                            <a:srgbClr val="212121"/>
                          </a:solidFill>
                          <a:latin typeface="Roboto Condensed"/>
                        </a:rPr>
                        <a:t>Sequence of character (Ordered) such as “Gandhinagar”, ‘college’, “મોટી-ભોયણ ” etc..</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r>
              <a:tr h="411480">
                <a:tc>
                  <a:txBody>
                    <a:bodyPr/>
                    <a:p>
                      <a:pPr>
                        <a:lnSpc>
                          <a:spcPct val="100000"/>
                        </a:lnSpc>
                      </a:pPr>
                      <a:r>
                        <a:rPr lang="en-IN" sz="1900" b="1" strike="noStrike" spc="-1">
                          <a:solidFill>
                            <a:srgbClr val="212121"/>
                          </a:solidFill>
                          <a:latin typeface="Roboto Condensed"/>
                        </a:rPr>
                        <a:t>Boolean</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gn="ctr">
                        <a:lnSpc>
                          <a:spcPct val="100000"/>
                        </a:lnSpc>
                      </a:pPr>
                      <a:r>
                        <a:rPr lang="en-IN" sz="2000" b="0" strike="noStrike" spc="-1">
                          <a:solidFill>
                            <a:srgbClr val="1D6FA9"/>
                          </a:solidFill>
                          <a:latin typeface="Roboto Condensed"/>
                        </a:rPr>
                        <a:t>bool</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nSpc>
                          <a:spcPct val="100000"/>
                        </a:lnSpc>
                      </a:pPr>
                      <a:r>
                        <a:rPr lang="en-IN" sz="2000" b="1" strike="noStrike" spc="-1">
                          <a:solidFill>
                            <a:srgbClr val="212121"/>
                          </a:solidFill>
                          <a:latin typeface="Roboto Condensed"/>
                        </a:rPr>
                        <a:t>Logical values indicating </a:t>
                      </a:r>
                      <a:r>
                        <a:rPr lang="en-IN" sz="2000" b="1" strike="noStrike" spc="-1">
                          <a:solidFill>
                            <a:srgbClr val="FF0000"/>
                          </a:solidFill>
                          <a:latin typeface="Roboto Condensed"/>
                        </a:rPr>
                        <a:t>T</a:t>
                      </a:r>
                      <a:r>
                        <a:rPr lang="en-IN" sz="2000" b="0" strike="noStrike" spc="-1">
                          <a:solidFill>
                            <a:srgbClr val="212121"/>
                          </a:solidFill>
                          <a:latin typeface="Roboto Condensed"/>
                        </a:rPr>
                        <a:t>ru</a:t>
                      </a:r>
                      <a:r>
                        <a:rPr lang="en-IN" sz="2000" b="1" strike="noStrike" spc="-1">
                          <a:solidFill>
                            <a:srgbClr val="212121"/>
                          </a:solidFill>
                          <a:latin typeface="Roboto Condensed"/>
                        </a:rPr>
                        <a:t>e or </a:t>
                      </a:r>
                      <a:r>
                        <a:rPr lang="en-IN" sz="2000" b="1" strike="noStrike" spc="-1">
                          <a:solidFill>
                            <a:srgbClr val="FF0000"/>
                          </a:solidFill>
                          <a:latin typeface="Roboto Condensed"/>
                        </a:rPr>
                        <a:t>F</a:t>
                      </a:r>
                      <a:r>
                        <a:rPr lang="en-IN" sz="2000" b="1" strike="noStrike" spc="-1">
                          <a:solidFill>
                            <a:srgbClr val="212121"/>
                          </a:solidFill>
                          <a:latin typeface="Roboto Condensed"/>
                        </a:rPr>
                        <a:t>alse (T and F here are capital in python)</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r>
            </a:tbl>
          </a:graphicData>
        </a:graphic>
      </p:graphicFrame>
      <p:graphicFrame>
        <p:nvGraphicFramePr>
          <p:cNvPr id="147" name="Table 3"/>
          <p:cNvGraphicFramePr/>
          <p:nvPr/>
        </p:nvGraphicFramePr>
        <p:xfrm>
          <a:off x="353880" y="3344760"/>
          <a:ext cx="11413080" cy="2057400"/>
        </p:xfrm>
        <a:graphic>
          <a:graphicData uri="http://schemas.openxmlformats.org/drawingml/2006/table">
            <a:tbl>
              <a:tblPr/>
              <a:tblGrid>
                <a:gridCol w="1354680"/>
                <a:gridCol w="1109520"/>
                <a:gridCol w="8948880"/>
              </a:tblGrid>
              <a:tr h="411480">
                <a:tc gridSpan="3">
                  <a:txBody>
                    <a:bodyPr/>
                    <a:p>
                      <a:pPr algn="ctr">
                        <a:lnSpc>
                          <a:spcPct val="100000"/>
                        </a:lnSpc>
                      </a:pPr>
                      <a:r>
                        <a:rPr lang="en-IN" sz="1900" b="1" strike="noStrike" spc="-1">
                          <a:solidFill>
                            <a:srgbClr val="FFFFFF"/>
                          </a:solidFill>
                          <a:latin typeface="Roboto Condensed"/>
                        </a:rPr>
                        <a:t>Data Structures</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D9D9D9"/>
                    </a:solidFill>
                  </a:tcPr>
                </a:tc>
                <a:tc hMerge="1">
                  <a:tcPr>
                    <a:solidFill>
                      <a:srgbClr val="729FCF"/>
                    </a:solidFill>
                  </a:tcPr>
                </a:tc>
                <a:tc hMerge="1">
                  <a:tcPr>
                    <a:solidFill>
                      <a:srgbClr val="729FCF"/>
                    </a:solidFill>
                  </a:tcPr>
                </a:tc>
              </a:tr>
              <a:tr h="411480">
                <a:tc>
                  <a:txBody>
                    <a:bodyPr/>
                    <a:p>
                      <a:pPr>
                        <a:lnSpc>
                          <a:spcPct val="100000"/>
                        </a:lnSpc>
                      </a:pPr>
                      <a:r>
                        <a:rPr lang="en-IN" sz="1900" b="0" strike="noStrike" spc="-1">
                          <a:solidFill>
                            <a:srgbClr val="212121"/>
                          </a:solidFill>
                          <a:latin typeface="Roboto Condensed"/>
                        </a:rPr>
                        <a:t>List</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gn="ctr">
                        <a:lnSpc>
                          <a:spcPct val="100000"/>
                        </a:lnSpc>
                      </a:pPr>
                      <a:r>
                        <a:rPr lang="en-IN" sz="2000" b="0" strike="noStrike" spc="-1">
                          <a:solidFill>
                            <a:srgbClr val="1D6FA9"/>
                          </a:solidFill>
                          <a:latin typeface="Roboto Condensed"/>
                        </a:rPr>
                        <a:t>list</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nSpc>
                          <a:spcPct val="100000"/>
                        </a:lnSpc>
                      </a:pPr>
                      <a:r>
                        <a:rPr lang="en-IN" sz="2000" b="1" strike="noStrike" spc="-1">
                          <a:solidFill>
                            <a:srgbClr val="212121"/>
                          </a:solidFill>
                          <a:latin typeface="Roboto Condensed"/>
                        </a:rPr>
                        <a:t>Ordered</a:t>
                      </a:r>
                      <a:r>
                        <a:rPr lang="en-IN" sz="2000" b="0" strike="noStrike" spc="-1">
                          <a:solidFill>
                            <a:srgbClr val="212121"/>
                          </a:solidFill>
                          <a:latin typeface="Roboto Condensed"/>
                        </a:rPr>
                        <a:t> Sequence of objects, will be represented with </a:t>
                      </a:r>
                      <a:r>
                        <a:rPr lang="en-IN" sz="2000" b="1" strike="noStrike" spc="-1">
                          <a:solidFill>
                            <a:srgbClr val="212121"/>
                          </a:solidFill>
                          <a:latin typeface="Roboto Condensed"/>
                        </a:rPr>
                        <a:t>square</a:t>
                      </a:r>
                      <a:r>
                        <a:rPr lang="en-IN" sz="2000" b="0" strike="noStrike" spc="-1">
                          <a:solidFill>
                            <a:srgbClr val="212121"/>
                          </a:solidFill>
                          <a:latin typeface="Roboto Condensed"/>
                        </a:rPr>
                        <a:t> brackets </a:t>
                      </a:r>
                      <a:r>
                        <a:rPr lang="en-IN" sz="2000" b="1" strike="noStrike" spc="-1">
                          <a:solidFill>
                            <a:srgbClr val="FF0000"/>
                          </a:solidFill>
                          <a:latin typeface="Roboto Condensed"/>
                        </a:rPr>
                        <a:t>[ ]</a:t>
                      </a:r>
                      <a:endParaRPr lang="en-IN" sz="2000" b="0" strike="noStrike" spc="-1">
                        <a:latin typeface="Arial"/>
                      </a:endParaRPr>
                    </a:p>
                    <a:p>
                      <a:pPr>
                        <a:lnSpc>
                          <a:spcPct val="100000"/>
                        </a:lnSpc>
                      </a:pPr>
                      <a:r>
                        <a:rPr lang="en-IN" sz="2000" b="0" strike="noStrike" spc="-1">
                          <a:solidFill>
                            <a:srgbClr val="212121"/>
                          </a:solidFill>
                          <a:latin typeface="Roboto Condensed"/>
                        </a:rPr>
                        <a:t>Example : [ 18, “Gandhinagar”,  True, 102.3 ]</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r>
              <a:tr h="411480">
                <a:tc>
                  <a:txBody>
                    <a:bodyPr/>
                    <a:p>
                      <a:pPr>
                        <a:lnSpc>
                          <a:spcPct val="100000"/>
                        </a:lnSpc>
                      </a:pPr>
                      <a:r>
                        <a:rPr lang="en-IN" sz="1900" b="0" strike="noStrike" spc="-1">
                          <a:solidFill>
                            <a:srgbClr val="212121"/>
                          </a:solidFill>
                          <a:latin typeface="Roboto Condensed"/>
                        </a:rPr>
                        <a:t>Tuple</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gn="ctr">
                        <a:lnSpc>
                          <a:spcPct val="100000"/>
                        </a:lnSpc>
                      </a:pPr>
                      <a:r>
                        <a:rPr lang="en-IN" sz="2000" b="0" strike="noStrike" spc="-1">
                          <a:solidFill>
                            <a:srgbClr val="1D6FA9"/>
                          </a:solidFill>
                          <a:latin typeface="Roboto Condensed"/>
                        </a:rPr>
                        <a:t>tup</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nSpc>
                          <a:spcPct val="100000"/>
                        </a:lnSpc>
                      </a:pPr>
                      <a:r>
                        <a:rPr lang="en-IN" sz="2000" b="1" strike="noStrike" spc="-1">
                          <a:solidFill>
                            <a:srgbClr val="212121"/>
                          </a:solidFill>
                          <a:latin typeface="Roboto Condensed"/>
                        </a:rPr>
                        <a:t>Ordered</a:t>
                      </a:r>
                      <a:r>
                        <a:rPr lang="en-IN" sz="2000" b="0" strike="noStrike" spc="-1">
                          <a:solidFill>
                            <a:srgbClr val="212121"/>
                          </a:solidFill>
                          <a:latin typeface="Roboto Condensed"/>
                        </a:rPr>
                        <a:t> </a:t>
                      </a:r>
                      <a:r>
                        <a:rPr lang="en-IN" sz="2000" b="1" strike="noStrike" spc="-1">
                          <a:solidFill>
                            <a:srgbClr val="212121"/>
                          </a:solidFill>
                          <a:latin typeface="Roboto Condensed"/>
                        </a:rPr>
                        <a:t>immutable</a:t>
                      </a:r>
                      <a:r>
                        <a:rPr lang="en-IN" sz="2000" b="0" strike="noStrike" spc="-1">
                          <a:solidFill>
                            <a:srgbClr val="212121"/>
                          </a:solidFill>
                          <a:latin typeface="Roboto Condensed"/>
                        </a:rPr>
                        <a:t> sequence of objects, will be represented with </a:t>
                      </a:r>
                      <a:r>
                        <a:rPr lang="en-IN" sz="2000" b="1" strike="noStrike" spc="-1">
                          <a:solidFill>
                            <a:srgbClr val="212121"/>
                          </a:solidFill>
                          <a:latin typeface="Roboto Condensed"/>
                        </a:rPr>
                        <a:t>round</a:t>
                      </a:r>
                      <a:r>
                        <a:rPr lang="en-IN" sz="2000" b="0" strike="noStrike" spc="-1">
                          <a:solidFill>
                            <a:srgbClr val="212121"/>
                          </a:solidFill>
                          <a:latin typeface="Roboto Condensed"/>
                        </a:rPr>
                        <a:t> brackets </a:t>
                      </a:r>
                      <a:r>
                        <a:rPr lang="en-IN" sz="2000" b="1" strike="noStrike" spc="-1">
                          <a:solidFill>
                            <a:srgbClr val="FF0000"/>
                          </a:solidFill>
                          <a:latin typeface="Roboto Condensed"/>
                        </a:rPr>
                        <a:t>( )</a:t>
                      </a:r>
                      <a:endParaRPr lang="en-IN" sz="2000" b="0" strike="noStrike" spc="-1">
                        <a:latin typeface="Arial"/>
                      </a:endParaRPr>
                    </a:p>
                    <a:p>
                      <a:pPr>
                        <a:lnSpc>
                          <a:spcPct val="100000"/>
                        </a:lnSpc>
                      </a:pPr>
                      <a:r>
                        <a:rPr lang="en-IN" sz="2000" b="0" strike="noStrike" spc="-1">
                          <a:solidFill>
                            <a:srgbClr val="212121"/>
                          </a:solidFill>
                          <a:latin typeface="Roboto Condensed"/>
                        </a:rPr>
                        <a:t>Example : ( 18, “Gandhinagar”,  True, 102.3 )</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r>
              <a:tr h="411480">
                <a:tc>
                  <a:txBody>
                    <a:bodyPr/>
                    <a:p>
                      <a:pPr>
                        <a:lnSpc>
                          <a:spcPct val="100000"/>
                        </a:lnSpc>
                      </a:pPr>
                      <a:r>
                        <a:rPr lang="en-IN" sz="1900" b="0" strike="noStrike" spc="-1">
                          <a:solidFill>
                            <a:srgbClr val="212121"/>
                          </a:solidFill>
                          <a:latin typeface="Roboto Condensed"/>
                        </a:rPr>
                        <a:t>Set</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gn="ctr">
                        <a:lnSpc>
                          <a:spcPct val="100000"/>
                        </a:lnSpc>
                      </a:pPr>
                      <a:r>
                        <a:rPr lang="en-IN" sz="2000" b="0" strike="noStrike" spc="-1">
                          <a:solidFill>
                            <a:srgbClr val="1D6FA9"/>
                          </a:solidFill>
                          <a:latin typeface="Roboto Condensed"/>
                        </a:rPr>
                        <a:t>set</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nSpc>
                          <a:spcPct val="100000"/>
                        </a:lnSpc>
                      </a:pPr>
                      <a:r>
                        <a:rPr lang="en-IN" sz="2000" b="1" strike="noStrike" spc="-1">
                          <a:solidFill>
                            <a:srgbClr val="212121"/>
                          </a:solidFill>
                          <a:latin typeface="Roboto Condensed"/>
                        </a:rPr>
                        <a:t>Unordered</a:t>
                      </a:r>
                      <a:r>
                        <a:rPr lang="en-IN" sz="2000" b="0" strike="noStrike" spc="-1">
                          <a:solidFill>
                            <a:srgbClr val="212121"/>
                          </a:solidFill>
                          <a:latin typeface="Roboto Condensed"/>
                        </a:rPr>
                        <a:t> collection of </a:t>
                      </a:r>
                      <a:r>
                        <a:rPr lang="en-IN" sz="2000" b="1" strike="noStrike" spc="-1">
                          <a:solidFill>
                            <a:srgbClr val="212121"/>
                          </a:solidFill>
                          <a:latin typeface="Roboto Condensed"/>
                        </a:rPr>
                        <a:t>unique</a:t>
                      </a:r>
                      <a:r>
                        <a:rPr lang="en-IN" sz="2000" b="0" strike="noStrike" spc="-1">
                          <a:solidFill>
                            <a:srgbClr val="212121"/>
                          </a:solidFill>
                          <a:latin typeface="Roboto Condensed"/>
                        </a:rPr>
                        <a:t> objects, will be represented with the </a:t>
                      </a:r>
                      <a:r>
                        <a:rPr lang="en-IN" sz="2000" b="1" strike="noStrike" spc="-1">
                          <a:solidFill>
                            <a:srgbClr val="212121"/>
                          </a:solidFill>
                          <a:latin typeface="Roboto Condensed"/>
                        </a:rPr>
                        <a:t>curly</a:t>
                      </a:r>
                      <a:r>
                        <a:rPr lang="en-IN" sz="2000" b="0" strike="noStrike" spc="-1">
                          <a:solidFill>
                            <a:srgbClr val="212121"/>
                          </a:solidFill>
                          <a:latin typeface="Roboto Condensed"/>
                        </a:rPr>
                        <a:t> brackets </a:t>
                      </a:r>
                      <a:r>
                        <a:rPr lang="en-IN" sz="2000" b="1" strike="noStrike" spc="-1">
                          <a:solidFill>
                            <a:srgbClr val="FF0000"/>
                          </a:solidFill>
                          <a:latin typeface="Roboto Condensed"/>
                        </a:rPr>
                        <a:t>{ }</a:t>
                      </a:r>
                      <a:endParaRPr lang="en-IN" sz="2000" b="0" strike="noStrike" spc="-1">
                        <a:latin typeface="Arial"/>
                      </a:endParaRPr>
                    </a:p>
                    <a:p>
                      <a:pPr>
                        <a:lnSpc>
                          <a:spcPct val="100000"/>
                        </a:lnSpc>
                      </a:pPr>
                      <a:r>
                        <a:rPr lang="en-IN" sz="2000" b="0" strike="noStrike" spc="-1">
                          <a:solidFill>
                            <a:srgbClr val="212121"/>
                          </a:solidFill>
                          <a:latin typeface="Roboto Condensed"/>
                        </a:rPr>
                        <a:t>Example : { 18, “Gandhinagar”,  True, 102.3 }</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r>
              <a:tr h="411480">
                <a:tc>
                  <a:txBody>
                    <a:bodyPr/>
                    <a:p>
                      <a:pPr>
                        <a:lnSpc>
                          <a:spcPct val="100000"/>
                        </a:lnSpc>
                      </a:pPr>
                      <a:r>
                        <a:rPr lang="en-IN" sz="1900" b="1" strike="noStrike" spc="-1">
                          <a:solidFill>
                            <a:srgbClr val="212121"/>
                          </a:solidFill>
                          <a:latin typeface="Roboto Condensed"/>
                        </a:rPr>
                        <a:t>Dictionary</a:t>
                      </a:r>
                      <a:endParaRPr lang="en-IN" sz="19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gn="ctr">
                        <a:lnSpc>
                          <a:spcPct val="100000"/>
                        </a:lnSpc>
                      </a:pPr>
                      <a:r>
                        <a:rPr lang="en-IN" sz="2000" b="0" strike="noStrike" spc="-1">
                          <a:solidFill>
                            <a:srgbClr val="1D6FA9"/>
                          </a:solidFill>
                          <a:latin typeface="Roboto Condensed"/>
                        </a:rPr>
                        <a:t>dict</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c>
                  <a:txBody>
                    <a:bodyPr/>
                    <a:p>
                      <a:pPr>
                        <a:lnSpc>
                          <a:spcPct val="100000"/>
                        </a:lnSpc>
                      </a:pPr>
                      <a:r>
                        <a:rPr lang="en-IN" sz="2000" b="1" strike="noStrike" spc="-1">
                          <a:solidFill>
                            <a:srgbClr val="212121"/>
                          </a:solidFill>
                          <a:latin typeface="Roboto Condensed"/>
                        </a:rPr>
                        <a:t>Unordered key </a:t>
                      </a:r>
                      <a:r>
                        <a:rPr lang="en-IN" sz="2000" b="1" strike="noStrike" spc="-1">
                          <a:solidFill>
                            <a:srgbClr val="FF0000"/>
                          </a:solidFill>
                          <a:latin typeface="Roboto Condensed"/>
                        </a:rPr>
                        <a:t>:</a:t>
                      </a:r>
                      <a:r>
                        <a:rPr lang="en-IN" sz="2000" b="1" strike="noStrike" spc="-1">
                          <a:solidFill>
                            <a:srgbClr val="212121"/>
                          </a:solidFill>
                          <a:latin typeface="Roboto Condensed"/>
                        </a:rPr>
                        <a:t> value pair of objects , will be represented with curly brackets </a:t>
                      </a:r>
                      <a:r>
                        <a:rPr lang="en-IN" sz="2000" b="1" strike="noStrike" spc="-1">
                          <a:solidFill>
                            <a:srgbClr val="FF0000"/>
                          </a:solidFill>
                          <a:latin typeface="Roboto Condensed"/>
                        </a:rPr>
                        <a:t>{ }</a:t>
                      </a:r>
                      <a:endParaRPr lang="en-IN" sz="2000" b="0" strike="noStrike" spc="-1">
                        <a:latin typeface="Arial"/>
                      </a:endParaRPr>
                    </a:p>
                    <a:p>
                      <a:pPr>
                        <a:lnSpc>
                          <a:spcPct val="100000"/>
                        </a:lnSpc>
                      </a:pPr>
                      <a:r>
                        <a:rPr lang="en-IN" sz="2000" b="0" strike="noStrike" spc="-1">
                          <a:solidFill>
                            <a:srgbClr val="212121"/>
                          </a:solidFill>
                          <a:latin typeface="Roboto Condensed"/>
                        </a:rPr>
                        <a:t>Example : { “college”: “Gandhinagar”,  “code”: “012” }</a:t>
                      </a:r>
                      <a:endParaRPr lang="en-IN" sz="2000" b="0" strike="noStrike" spc="-1">
                        <a:latin typeface="Arial"/>
                      </a:endParaRPr>
                    </a:p>
                  </a:txBody>
                  <a:tcPr anchor="ctr">
                    <a:lnL w="6480">
                      <a:solidFill>
                        <a:srgbClr val="808080"/>
                      </a:solidFill>
                    </a:lnL>
                    <a:lnR w="6480">
                      <a:solidFill>
                        <a:srgbClr val="808080"/>
                      </a:solidFill>
                    </a:lnR>
                    <a:lnT w="6480">
                      <a:solidFill>
                        <a:srgbClr val="808080"/>
                      </a:solidFill>
                    </a:lnT>
                    <a:lnB w="6480">
                      <a:solidFill>
                        <a:srgbClr val="808080"/>
                      </a:solidFill>
                    </a:lnB>
                    <a:solidFill>
                      <a:srgbClr val="FFFF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Variables in Python</a:t>
            </a:r>
            <a:endParaRPr lang="en-US" sz="3400" b="0" strike="noStrike" spc="-1">
              <a:solidFill>
                <a:srgbClr val="212121"/>
              </a:solidFill>
              <a:latin typeface="Roboto Condensed"/>
            </a:endParaRPr>
          </a:p>
        </p:txBody>
      </p:sp>
      <p:sp>
        <p:nvSpPr>
          <p:cNvPr id="149" name="TextShape 2"/>
          <p:cNvSpPr txBox="1"/>
          <p:nvPr/>
        </p:nvSpPr>
        <p:spPr>
          <a:xfrm>
            <a:off x="131040" y="863280"/>
            <a:ext cx="1189548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A Python variable is a reserved memory location to store values.</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Unlike other programming languages, Python has no command for declaring a variable.</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A variable is created the moment you first assign a value to it.</a:t>
            </a:r>
            <a:endParaRPr lang="en-US" sz="24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Python uses Dynamic Typing so,</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We need not to specify the data types to the variable as it will internally assign the data type to the variable according to the value assigned.</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we can also reassign the different data type to the same variable, variable data type will change to new data type automatically.</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We can check the current data type of the variable with </a:t>
            </a:r>
            <a:r>
              <a:rPr lang="en-US" sz="2000" b="1" strike="noStrike" spc="-1">
                <a:solidFill>
                  <a:srgbClr val="212121"/>
                </a:solidFill>
                <a:latin typeface="Roboto Condensed"/>
              </a:rPr>
              <a:t>type(variablename)</a:t>
            </a:r>
            <a:r>
              <a:rPr lang="en-US" sz="2000" b="0" strike="noStrike" spc="-1">
                <a:solidFill>
                  <a:srgbClr val="212121"/>
                </a:solidFill>
                <a:latin typeface="Roboto Condensed"/>
              </a:rPr>
              <a:t> in-built function.</a:t>
            </a:r>
            <a:endParaRPr lang="en-US" sz="2000" b="0" strike="noStrike" spc="-1">
              <a:solidFill>
                <a:srgbClr val="212121"/>
              </a:solidFill>
              <a:latin typeface="Roboto Condensed"/>
            </a:endParaRPr>
          </a:p>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Rules for variable name</a:t>
            </a:r>
            <a:endParaRPr lang="en-US" sz="24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Name can not start with digit</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Space not allowed</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Can not contain special character</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0" strike="noStrike" spc="-1">
                <a:solidFill>
                  <a:srgbClr val="212121"/>
                </a:solidFill>
                <a:latin typeface="Roboto Condensed"/>
              </a:rPr>
              <a:t>Python keywords not allowed</a:t>
            </a:r>
            <a:endParaRPr lang="en-US" sz="2000" b="0" strike="noStrike" spc="-1">
              <a:solidFill>
                <a:srgbClr val="212121"/>
              </a:solidFill>
              <a:latin typeface="Roboto Condensed"/>
            </a:endParaRPr>
          </a:p>
          <a:p>
            <a:pPr marL="809625" lvl="1" indent="-351790" algn="just">
              <a:lnSpc>
                <a:spcPct val="90000"/>
              </a:lnSpc>
              <a:spcBef>
                <a:spcPts val="500"/>
              </a:spcBef>
              <a:buClr>
                <a:srgbClr val="B84742"/>
              </a:buClr>
              <a:buFont typeface="Wingdings 3" charset="2"/>
              <a:buChar char=""/>
            </a:pPr>
            <a:r>
              <a:rPr lang="en-US" sz="2000" b="1" strike="noStrike" spc="-1">
                <a:solidFill>
                  <a:srgbClr val="212121"/>
                </a:solidFill>
                <a:latin typeface="Roboto Condensed"/>
              </a:rPr>
              <a:t>Should</a:t>
            </a:r>
            <a:r>
              <a:rPr lang="en-US" sz="2000" b="0" strike="noStrike" spc="-1">
                <a:solidFill>
                  <a:srgbClr val="212121"/>
                </a:solidFill>
                <a:latin typeface="Roboto Condensed"/>
              </a:rPr>
              <a:t> be in lower case</a:t>
            </a:r>
            <a:endParaRPr lang="en-US" sz="2000" b="0" strike="noStrike" spc="-1">
              <a:solidFill>
                <a:srgbClr val="212121"/>
              </a:solidFill>
              <a:latin typeface="Roboto Condense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9">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9">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9">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9">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9">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9">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9">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0" y="0"/>
            <a:ext cx="12191760" cy="711000"/>
          </a:xfrm>
          <a:prstGeom prst="rect">
            <a:avLst/>
          </a:prstGeom>
          <a:solidFill>
            <a:srgbClr val="5FADE4"/>
          </a:solidFill>
          <a:ln>
            <a:noFill/>
          </a:ln>
        </p:spPr>
        <p:txBody>
          <a:bodyPr lIns="216000" tIns="108000" rIns="216000" bIns="108000" anchor="ctr"/>
          <a:p>
            <a:pPr>
              <a:lnSpc>
                <a:spcPct val="90000"/>
              </a:lnSpc>
            </a:pPr>
            <a:r>
              <a:rPr lang="en-US" sz="3400" b="1" strike="noStrike" spc="-1">
                <a:solidFill>
                  <a:srgbClr val="373737"/>
                </a:solidFill>
                <a:latin typeface="Roboto Condensed"/>
              </a:rPr>
              <a:t>Example of Python variable</a:t>
            </a:r>
            <a:endParaRPr lang="en-US" sz="3400" b="0" strike="noStrike" spc="-1">
              <a:solidFill>
                <a:srgbClr val="212121"/>
              </a:solidFill>
              <a:latin typeface="Roboto Condensed"/>
            </a:endParaRPr>
          </a:p>
        </p:txBody>
      </p:sp>
      <p:sp>
        <p:nvSpPr>
          <p:cNvPr id="151" name="TextShape 2"/>
          <p:cNvSpPr txBox="1"/>
          <p:nvPr/>
        </p:nvSpPr>
        <p:spPr>
          <a:xfrm>
            <a:off x="131040" y="799920"/>
            <a:ext cx="11929320" cy="5590080"/>
          </a:xfrm>
          <a:prstGeom prst="rect">
            <a:avLst/>
          </a:prstGeom>
          <a:noFill/>
          <a:ln>
            <a:noFill/>
          </a:ln>
        </p:spPr>
        <p:txBody>
          <a:bodyPr/>
          <a:p>
            <a:pPr marL="265430" indent="-264795" algn="just">
              <a:lnSpc>
                <a:spcPct val="90000"/>
              </a:lnSpc>
              <a:spcBef>
                <a:spcPts val="1000"/>
              </a:spcBef>
              <a:buClr>
                <a:srgbClr val="B84742"/>
              </a:buClr>
              <a:buFont typeface="Wingdings 3" charset="2"/>
              <a:buChar char=""/>
            </a:pPr>
            <a:r>
              <a:rPr lang="en-US" sz="2400" b="0" strike="noStrike" spc="-1">
                <a:solidFill>
                  <a:srgbClr val="212121"/>
                </a:solidFill>
                <a:latin typeface="Roboto Condensed"/>
              </a:rPr>
              <a:t>Example :</a:t>
            </a:r>
            <a:endParaRPr lang="en-US" sz="2400" b="0" strike="noStrike" spc="-1">
              <a:solidFill>
                <a:srgbClr val="212121"/>
              </a:solidFill>
              <a:latin typeface="Roboto Condensed"/>
            </a:endParaRPr>
          </a:p>
        </p:txBody>
      </p:sp>
      <p:sp>
        <p:nvSpPr>
          <p:cNvPr id="152" name="CustomShape 3"/>
          <p:cNvSpPr/>
          <p:nvPr/>
        </p:nvSpPr>
        <p:spPr>
          <a:xfrm>
            <a:off x="1055160" y="1512000"/>
            <a:ext cx="8471880" cy="252396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0" strike="noStrike" spc="-1">
                <a:solidFill>
                  <a:srgbClr val="000000"/>
                </a:solidFill>
                <a:latin typeface="Consolas"/>
              </a:rPr>
              <a:t>x = </a:t>
            </a:r>
            <a:r>
              <a:rPr lang="en-IN" sz="1600" b="0" strike="noStrike" spc="-1">
                <a:solidFill>
                  <a:srgbClr val="098658"/>
                </a:solidFill>
                <a:latin typeface="Consolas"/>
              </a:rPr>
              <a:t>10</a:t>
            </a:r>
            <a:endParaRPr lang="en-IN" sz="1600" b="0" strike="noStrike" spc="-1">
              <a:latin typeface="Arial"/>
            </a:endParaRPr>
          </a:p>
          <a:p>
            <a:pPr>
              <a:lnSpc>
                <a:spcPct val="100000"/>
              </a:lnSpc>
            </a:pPr>
            <a:r>
              <a:rPr lang="en-IN" sz="1600" b="0" strike="noStrike" spc="-1">
                <a:solidFill>
                  <a:srgbClr val="000000"/>
                </a:solidFill>
                <a:latin typeface="Consolas"/>
              </a:rPr>
              <a:t>print(x)</a:t>
            </a:r>
            <a:endParaRPr lang="en-IN" sz="1600" b="0" strike="noStrike" spc="-1">
              <a:latin typeface="Arial"/>
            </a:endParaRPr>
          </a:p>
          <a:p>
            <a:pPr>
              <a:lnSpc>
                <a:spcPct val="100000"/>
              </a:lnSpc>
            </a:pPr>
            <a:r>
              <a:rPr lang="en-IN" sz="1600" b="0" strike="noStrike" spc="-1">
                <a:solidFill>
                  <a:srgbClr val="000000"/>
                </a:solidFill>
                <a:latin typeface="Consolas"/>
              </a:rPr>
              <a:t>print(type(x))</a:t>
            </a:r>
            <a:endParaRPr lang="en-IN" sz="1600" b="0" strike="noStrike" spc="-1">
              <a:latin typeface="Arial"/>
            </a:endParaRPr>
          </a:p>
          <a:p>
            <a:pPr>
              <a:lnSpc>
                <a:spcPct val="100000"/>
              </a:lnSpc>
            </a:pPr>
            <a:br/>
            <a:r>
              <a:rPr lang="en-IN" sz="1600" b="0" strike="noStrike" spc="-1">
                <a:solidFill>
                  <a:srgbClr val="000000"/>
                </a:solidFill>
                <a:latin typeface="Consolas"/>
              </a:rPr>
              <a:t>y = </a:t>
            </a:r>
            <a:r>
              <a:rPr lang="en-IN" sz="1600" b="0" strike="noStrike" spc="-1">
                <a:solidFill>
                  <a:srgbClr val="098658"/>
                </a:solidFill>
                <a:latin typeface="Consolas"/>
              </a:rPr>
              <a:t>123.456</a:t>
            </a:r>
            <a:endParaRPr lang="en-IN" sz="1600" b="0" strike="noStrike" spc="-1">
              <a:latin typeface="Arial"/>
            </a:endParaRPr>
          </a:p>
          <a:p>
            <a:pPr>
              <a:lnSpc>
                <a:spcPct val="100000"/>
              </a:lnSpc>
            </a:pPr>
            <a:r>
              <a:rPr lang="en-IN" sz="1600" b="0" strike="noStrike" spc="-1">
                <a:solidFill>
                  <a:srgbClr val="000000"/>
                </a:solidFill>
                <a:latin typeface="Consolas"/>
              </a:rPr>
              <a:t>print(y)</a:t>
            </a:r>
            <a:endParaRPr lang="en-IN" sz="1600" b="0" strike="noStrike" spc="-1">
              <a:latin typeface="Arial"/>
            </a:endParaRPr>
          </a:p>
          <a:p>
            <a:pPr>
              <a:lnSpc>
                <a:spcPct val="100000"/>
              </a:lnSpc>
            </a:pPr>
            <a:br/>
            <a:r>
              <a:rPr lang="en-IN" sz="1600" b="0" strike="noStrike" spc="-1">
                <a:solidFill>
                  <a:srgbClr val="000000"/>
                </a:solidFill>
                <a:latin typeface="Consolas"/>
              </a:rPr>
              <a:t>x = </a:t>
            </a:r>
            <a:r>
              <a:rPr lang="en-IN" sz="1600" b="0" strike="noStrike" spc="-1">
                <a:solidFill>
                  <a:srgbClr val="A31515"/>
                </a:solidFill>
                <a:latin typeface="Consolas"/>
              </a:rPr>
              <a:t>“Gandhinagar Institute of Technology"</a:t>
            </a:r>
            <a:endParaRPr lang="en-IN" sz="1600" b="0" strike="noStrike" spc="-1">
              <a:latin typeface="Arial"/>
            </a:endParaRPr>
          </a:p>
          <a:p>
            <a:pPr>
              <a:lnSpc>
                <a:spcPct val="100000"/>
              </a:lnSpc>
            </a:pPr>
            <a:r>
              <a:rPr lang="en-IN" sz="1600" b="0" strike="noStrike" spc="-1">
                <a:solidFill>
                  <a:srgbClr val="000000"/>
                </a:solidFill>
                <a:latin typeface="Consolas"/>
              </a:rPr>
              <a:t>print(x)</a:t>
            </a:r>
            <a:endParaRPr lang="en-IN" sz="1600" b="0" strike="noStrike" spc="-1">
              <a:latin typeface="Arial"/>
            </a:endParaRPr>
          </a:p>
          <a:p>
            <a:pPr>
              <a:lnSpc>
                <a:spcPct val="100000"/>
              </a:lnSpc>
            </a:pPr>
            <a:r>
              <a:rPr lang="en-IN" sz="1600" b="0" strike="noStrike" spc="-1">
                <a:solidFill>
                  <a:srgbClr val="000000"/>
                </a:solidFill>
                <a:latin typeface="Consolas"/>
              </a:rPr>
              <a:t>print(type(x))</a:t>
            </a:r>
            <a:endParaRPr lang="en-IN" sz="1600" b="0" strike="noStrike" spc="-1">
              <a:latin typeface="Arial"/>
            </a:endParaRPr>
          </a:p>
        </p:txBody>
      </p:sp>
      <p:sp>
        <p:nvSpPr>
          <p:cNvPr id="153" name="CustomShape 4"/>
          <p:cNvSpPr/>
          <p:nvPr/>
        </p:nvSpPr>
        <p:spPr>
          <a:xfrm>
            <a:off x="555120" y="1512000"/>
            <a:ext cx="499680" cy="252396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a:p>
            <a:pPr algn="r">
              <a:lnSpc>
                <a:spcPct val="100000"/>
              </a:lnSpc>
            </a:pPr>
            <a:r>
              <a:rPr lang="en-IN" sz="1600" b="1" strike="noStrike" spc="-1">
                <a:solidFill>
                  <a:srgbClr val="585858"/>
                </a:solidFill>
                <a:latin typeface="Consolas"/>
              </a:rPr>
              <a:t>6</a:t>
            </a:r>
            <a:endParaRPr lang="en-IN" sz="1600" b="0" strike="noStrike" spc="-1">
              <a:latin typeface="Arial"/>
            </a:endParaRPr>
          </a:p>
          <a:p>
            <a:pPr algn="r">
              <a:lnSpc>
                <a:spcPct val="100000"/>
              </a:lnSpc>
            </a:pPr>
            <a:r>
              <a:rPr lang="en-IN" sz="1600" b="1" strike="noStrike" spc="-1">
                <a:solidFill>
                  <a:srgbClr val="585858"/>
                </a:solidFill>
                <a:latin typeface="Consolas"/>
              </a:rPr>
              <a:t>7</a:t>
            </a:r>
            <a:endParaRPr lang="en-IN" sz="1600" b="0" strike="noStrike" spc="-1">
              <a:latin typeface="Arial"/>
            </a:endParaRPr>
          </a:p>
          <a:p>
            <a:pPr algn="r">
              <a:lnSpc>
                <a:spcPct val="100000"/>
              </a:lnSpc>
            </a:pPr>
            <a:r>
              <a:rPr lang="en-IN" sz="1600" b="1" strike="noStrike" spc="-1">
                <a:solidFill>
                  <a:srgbClr val="585858"/>
                </a:solidFill>
                <a:latin typeface="Consolas"/>
              </a:rPr>
              <a:t>8</a:t>
            </a:r>
            <a:endParaRPr lang="en-IN" sz="1600" b="0" strike="noStrike" spc="-1">
              <a:latin typeface="Arial"/>
            </a:endParaRPr>
          </a:p>
          <a:p>
            <a:pPr algn="r">
              <a:lnSpc>
                <a:spcPct val="100000"/>
              </a:lnSpc>
            </a:pPr>
            <a:r>
              <a:rPr lang="en-IN" sz="1600" b="1" strike="noStrike" spc="-1">
                <a:solidFill>
                  <a:srgbClr val="585858"/>
                </a:solidFill>
                <a:latin typeface="Consolas"/>
              </a:rPr>
              <a:t>9</a:t>
            </a:r>
            <a:endParaRPr lang="en-IN" sz="1600" b="0" strike="noStrike" spc="-1">
              <a:latin typeface="Arial"/>
            </a:endParaRPr>
          </a:p>
          <a:p>
            <a:pPr algn="r">
              <a:lnSpc>
                <a:spcPct val="100000"/>
              </a:lnSpc>
            </a:pPr>
            <a:r>
              <a:rPr lang="en-IN" sz="1600" b="1" strike="noStrike" spc="-1">
                <a:solidFill>
                  <a:srgbClr val="585858"/>
                </a:solidFill>
                <a:latin typeface="Consolas"/>
              </a:rPr>
              <a:t>10</a:t>
            </a:r>
            <a:endParaRPr lang="en-IN" sz="1600" b="0" strike="noStrike" spc="-1">
              <a:latin typeface="Arial"/>
            </a:endParaRPr>
          </a:p>
        </p:txBody>
      </p:sp>
      <p:sp>
        <p:nvSpPr>
          <p:cNvPr id="154" name="CustomShape 5"/>
          <p:cNvSpPr/>
          <p:nvPr/>
        </p:nvSpPr>
        <p:spPr>
          <a:xfrm>
            <a:off x="555120" y="1182960"/>
            <a:ext cx="109008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demo.py</a:t>
            </a:r>
            <a:endParaRPr lang="en-IN" sz="1600" b="0" strike="noStrike" spc="-1">
              <a:latin typeface="Arial"/>
            </a:endParaRPr>
          </a:p>
        </p:txBody>
      </p:sp>
      <p:sp>
        <p:nvSpPr>
          <p:cNvPr id="155" name="CustomShape 6"/>
          <p:cNvSpPr/>
          <p:nvPr/>
        </p:nvSpPr>
        <p:spPr>
          <a:xfrm>
            <a:off x="1032840" y="4475880"/>
            <a:ext cx="8471880" cy="33372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1" strike="noStrike" spc="-1">
                <a:solidFill>
                  <a:srgbClr val="212121"/>
                </a:solidFill>
                <a:latin typeface="Consolas"/>
              </a:rPr>
              <a:t>python demo.py</a:t>
            </a:r>
            <a:endParaRPr lang="en-IN" sz="1600" b="0" strike="noStrike" spc="-1">
              <a:latin typeface="Arial"/>
            </a:endParaRPr>
          </a:p>
        </p:txBody>
      </p:sp>
      <p:sp>
        <p:nvSpPr>
          <p:cNvPr id="156" name="CustomShape 7"/>
          <p:cNvSpPr/>
          <p:nvPr/>
        </p:nvSpPr>
        <p:spPr>
          <a:xfrm>
            <a:off x="532800" y="4475880"/>
            <a:ext cx="499680" cy="33372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p:txBody>
      </p:sp>
      <p:sp>
        <p:nvSpPr>
          <p:cNvPr id="157" name="CustomShape 8"/>
          <p:cNvSpPr/>
          <p:nvPr/>
        </p:nvSpPr>
        <p:spPr>
          <a:xfrm>
            <a:off x="532800" y="414648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Run in terminal</a:t>
            </a:r>
            <a:endParaRPr lang="en-IN" sz="1600" b="0" strike="noStrike" spc="-1">
              <a:latin typeface="Arial"/>
            </a:endParaRPr>
          </a:p>
        </p:txBody>
      </p:sp>
      <p:sp>
        <p:nvSpPr>
          <p:cNvPr id="158" name="CustomShape 9"/>
          <p:cNvSpPr/>
          <p:nvPr/>
        </p:nvSpPr>
        <p:spPr>
          <a:xfrm>
            <a:off x="1062000" y="5223960"/>
            <a:ext cx="8471880" cy="1307160"/>
          </a:xfrm>
          <a:prstGeom prst="rect">
            <a:avLst/>
          </a:prstGeom>
          <a:solidFill>
            <a:schemeClr val="bg1">
              <a:lumMod val="95000"/>
            </a:schemeClr>
          </a:solidFill>
          <a:ln>
            <a:noFill/>
          </a:ln>
        </p:spPr>
        <p:style>
          <a:lnRef idx="0">
            <a:srgbClr val="FFFFFF"/>
          </a:lnRef>
          <a:fillRef idx="0">
            <a:srgbClr val="FFFFFF"/>
          </a:fillRef>
          <a:effectRef idx="0">
            <a:srgbClr val="FFFFFF"/>
          </a:effectRef>
          <a:fontRef idx="minor"/>
        </p:style>
        <p:txBody>
          <a:bodyPr lIns="90000" tIns="45000" rIns="90000" bIns="45000"/>
          <a:p>
            <a:pPr>
              <a:lnSpc>
                <a:spcPct val="100000"/>
              </a:lnSpc>
            </a:pPr>
            <a:r>
              <a:rPr lang="en-IN" sz="1600" b="1" strike="noStrike" spc="-1">
                <a:solidFill>
                  <a:srgbClr val="212121"/>
                </a:solidFill>
                <a:latin typeface="Consolas"/>
              </a:rPr>
              <a:t>10</a:t>
            </a:r>
            <a:endParaRPr lang="en-IN" sz="1600" b="0" strike="noStrike" spc="-1">
              <a:latin typeface="Arial"/>
            </a:endParaRPr>
          </a:p>
          <a:p>
            <a:pPr>
              <a:lnSpc>
                <a:spcPct val="100000"/>
              </a:lnSpc>
            </a:pPr>
            <a:r>
              <a:rPr lang="en-IN" sz="1600" b="1" strike="noStrike" spc="-1">
                <a:solidFill>
                  <a:srgbClr val="212121"/>
                </a:solidFill>
                <a:latin typeface="Consolas"/>
              </a:rPr>
              <a:t>int</a:t>
            </a:r>
            <a:endParaRPr lang="en-IN" sz="1600" b="0" strike="noStrike" spc="-1">
              <a:latin typeface="Arial"/>
            </a:endParaRPr>
          </a:p>
          <a:p>
            <a:pPr>
              <a:lnSpc>
                <a:spcPct val="100000"/>
              </a:lnSpc>
            </a:pPr>
            <a:r>
              <a:rPr lang="en-IN" sz="1600" b="1" strike="noStrike" spc="-1">
                <a:solidFill>
                  <a:srgbClr val="212121"/>
                </a:solidFill>
                <a:latin typeface="Consolas"/>
              </a:rPr>
              <a:t>123.456</a:t>
            </a:r>
            <a:endParaRPr lang="en-IN" sz="1600" b="0" strike="noStrike" spc="-1">
              <a:latin typeface="Arial"/>
            </a:endParaRPr>
          </a:p>
          <a:p>
            <a:pPr>
              <a:lnSpc>
                <a:spcPct val="100000"/>
              </a:lnSpc>
            </a:pPr>
            <a:r>
              <a:rPr lang="en-IN" sz="1600" b="1" strike="noStrike" spc="-1">
                <a:solidFill>
                  <a:srgbClr val="212121"/>
                </a:solidFill>
                <a:latin typeface="Consolas"/>
              </a:rPr>
              <a:t>Gandhinagar Institute of Technology</a:t>
            </a:r>
            <a:endParaRPr lang="en-IN" sz="1600" b="0" strike="noStrike" spc="-1">
              <a:latin typeface="Arial"/>
            </a:endParaRPr>
          </a:p>
          <a:p>
            <a:pPr>
              <a:lnSpc>
                <a:spcPct val="100000"/>
              </a:lnSpc>
            </a:pPr>
            <a:r>
              <a:rPr lang="en-IN" sz="1600" b="1" strike="noStrike" spc="-1">
                <a:solidFill>
                  <a:srgbClr val="212121"/>
                </a:solidFill>
                <a:latin typeface="Consolas"/>
              </a:rPr>
              <a:t>str</a:t>
            </a:r>
            <a:endParaRPr lang="en-IN" sz="1600" b="0" strike="noStrike" spc="-1">
              <a:latin typeface="Arial"/>
            </a:endParaRPr>
          </a:p>
        </p:txBody>
      </p:sp>
      <p:sp>
        <p:nvSpPr>
          <p:cNvPr id="159" name="CustomShape 10"/>
          <p:cNvSpPr/>
          <p:nvPr/>
        </p:nvSpPr>
        <p:spPr>
          <a:xfrm>
            <a:off x="561960" y="5223960"/>
            <a:ext cx="499680" cy="1307160"/>
          </a:xfrm>
          <a:prstGeom prst="rect">
            <a:avLst/>
          </a:prstGeom>
          <a:solidFill>
            <a:schemeClr val="bg1">
              <a:lumMod val="85000"/>
            </a:schemeClr>
          </a:solidFill>
          <a:ln>
            <a:noFill/>
          </a:ln>
        </p:spPr>
        <p:style>
          <a:lnRef idx="0">
            <a:srgbClr val="FFFFFF"/>
          </a:lnRef>
          <a:fillRef idx="0">
            <a:srgbClr val="FFFFFF"/>
          </a:fillRef>
          <a:effectRef idx="0">
            <a:srgbClr val="FFFFFF"/>
          </a:effectRef>
          <a:fontRef idx="minor"/>
        </p:style>
        <p:txBody>
          <a:bodyPr lIns="90000" tIns="45000" rIns="90000" bIns="45000"/>
          <a:p>
            <a:pPr algn="r">
              <a:lnSpc>
                <a:spcPct val="100000"/>
              </a:lnSpc>
            </a:pPr>
            <a:r>
              <a:rPr lang="en-IN" sz="1600" b="1" strike="noStrike" spc="-1">
                <a:solidFill>
                  <a:srgbClr val="585858"/>
                </a:solidFill>
                <a:latin typeface="Consolas"/>
              </a:rPr>
              <a:t>1</a:t>
            </a:r>
            <a:endParaRPr lang="en-IN" sz="1600" b="0" strike="noStrike" spc="-1">
              <a:latin typeface="Arial"/>
            </a:endParaRPr>
          </a:p>
          <a:p>
            <a:pPr algn="r">
              <a:lnSpc>
                <a:spcPct val="100000"/>
              </a:lnSpc>
            </a:pPr>
            <a:r>
              <a:rPr lang="en-IN" sz="1600" b="1" strike="noStrike" spc="-1">
                <a:solidFill>
                  <a:srgbClr val="585858"/>
                </a:solidFill>
                <a:latin typeface="Consolas"/>
              </a:rPr>
              <a:t>2</a:t>
            </a:r>
            <a:endParaRPr lang="en-IN" sz="1600" b="0" strike="noStrike" spc="-1">
              <a:latin typeface="Arial"/>
            </a:endParaRPr>
          </a:p>
          <a:p>
            <a:pPr algn="r">
              <a:lnSpc>
                <a:spcPct val="100000"/>
              </a:lnSpc>
            </a:pPr>
            <a:r>
              <a:rPr lang="en-IN" sz="1600" b="1" strike="noStrike" spc="-1">
                <a:solidFill>
                  <a:srgbClr val="585858"/>
                </a:solidFill>
                <a:latin typeface="Consolas"/>
              </a:rPr>
              <a:t>3</a:t>
            </a:r>
            <a:endParaRPr lang="en-IN" sz="1600" b="0" strike="noStrike" spc="-1">
              <a:latin typeface="Arial"/>
            </a:endParaRPr>
          </a:p>
          <a:p>
            <a:pPr algn="r">
              <a:lnSpc>
                <a:spcPct val="100000"/>
              </a:lnSpc>
            </a:pPr>
            <a:r>
              <a:rPr lang="en-IN" sz="1600" b="1" strike="noStrike" spc="-1">
                <a:solidFill>
                  <a:srgbClr val="585858"/>
                </a:solidFill>
                <a:latin typeface="Consolas"/>
              </a:rPr>
              <a:t>4</a:t>
            </a:r>
            <a:endParaRPr lang="en-IN" sz="1600" b="0" strike="noStrike" spc="-1">
              <a:latin typeface="Arial"/>
            </a:endParaRPr>
          </a:p>
          <a:p>
            <a:pPr algn="r">
              <a:lnSpc>
                <a:spcPct val="100000"/>
              </a:lnSpc>
            </a:pPr>
            <a:r>
              <a:rPr lang="en-IN" sz="1600" b="1" strike="noStrike" spc="-1">
                <a:solidFill>
                  <a:srgbClr val="585858"/>
                </a:solidFill>
                <a:latin typeface="Consolas"/>
              </a:rPr>
              <a:t>5</a:t>
            </a:r>
            <a:endParaRPr lang="en-IN" sz="1600" b="0" strike="noStrike" spc="-1">
              <a:latin typeface="Arial"/>
            </a:endParaRPr>
          </a:p>
        </p:txBody>
      </p:sp>
      <p:sp>
        <p:nvSpPr>
          <p:cNvPr id="160" name="CustomShape 11"/>
          <p:cNvSpPr/>
          <p:nvPr/>
        </p:nvSpPr>
        <p:spPr>
          <a:xfrm>
            <a:off x="561960" y="4894920"/>
            <a:ext cx="1778400" cy="328680"/>
          </a:xfrm>
          <a:prstGeom prst="round2SameRect">
            <a:avLst>
              <a:gd name="adj1" fmla="val 16667"/>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p:style>
        <p:txBody>
          <a:bodyPr lIns="90000" tIns="0" rIns="90000" bIns="0" anchor="ctr"/>
          <a:p>
            <a:pPr algn="ctr">
              <a:lnSpc>
                <a:spcPct val="100000"/>
              </a:lnSpc>
            </a:pPr>
            <a:r>
              <a:rPr lang="en-IN" sz="1600" b="0" strike="noStrike" spc="-1">
                <a:solidFill>
                  <a:srgbClr val="FFFFFF"/>
                </a:solidFill>
                <a:latin typeface="Roboto Condensed"/>
              </a:rPr>
              <a:t>Output</a:t>
            </a:r>
            <a:endParaRPr lang="en-IN" sz="1600" b="0" strike="noStrike" spc="-1">
              <a:latin typeface="Arial"/>
            </a:endParaRPr>
          </a:p>
        </p:txBody>
      </p:sp>
      <p:sp>
        <p:nvSpPr>
          <p:cNvPr id="161" name="CustomShape 12"/>
          <p:cNvSpPr/>
          <p:nvPr/>
        </p:nvSpPr>
        <p:spPr>
          <a:xfrm>
            <a:off x="4584600" y="1803240"/>
            <a:ext cx="4889160" cy="482400"/>
          </a:xfrm>
          <a:prstGeom prst="borderCallout1">
            <a:avLst>
              <a:gd name="adj1" fmla="val 50329"/>
              <a:gd name="adj2" fmla="val -392"/>
              <a:gd name="adj3" fmla="val -22139"/>
              <a:gd name="adj4" fmla="val -54096"/>
            </a:avLst>
          </a:prstGeom>
          <a:solidFill>
            <a:schemeClr val="bg1">
              <a:lumMod val="85000"/>
            </a:schemeClr>
          </a:solidFill>
          <a:ln>
            <a:solidFill>
              <a:srgbClr val="FFC000"/>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p>
            <a:pPr algn="ctr">
              <a:lnSpc>
                <a:spcPct val="100000"/>
              </a:lnSpc>
            </a:pPr>
            <a:r>
              <a:rPr lang="en-IN" sz="1800" b="0" strike="noStrike" spc="-1">
                <a:solidFill>
                  <a:srgbClr val="FFFFFF"/>
                </a:solidFill>
                <a:latin typeface="Roboto Condensed"/>
              </a:rPr>
              <a:t>Reassign same variable to hold different data type</a:t>
            </a:r>
            <a:endParaRPr lang="en-IN" sz="1800" b="0" strike="noStrike" spc="-1">
              <a:latin typeface="Arial"/>
            </a:endParaRPr>
          </a:p>
        </p:txBody>
      </p:sp>
      <p:sp>
        <p:nvSpPr>
          <p:cNvPr id="162" name="Line 13"/>
          <p:cNvSpPr/>
          <p:nvPr/>
        </p:nvSpPr>
        <p:spPr>
          <a:xfrm flipV="1">
            <a:off x="3593880" y="2044440"/>
            <a:ext cx="990720" cy="1193760"/>
          </a:xfrm>
          <a:prstGeom prst="line">
            <a:avLst/>
          </a:prstGeom>
          <a:ln>
            <a:solidFill>
              <a:srgbClr val="FFC000"/>
            </a:solidFill>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2">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6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2">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2">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5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5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55">
                                            <p:txEl>
                                              <p:pRg st="0" end="0"/>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6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15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5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58">
                                            <p:txEl>
                                              <p:pRg st="0" end="0"/>
                                            </p:txEl>
                                          </p:spTgt>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58">
                                            <p:txEl>
                                              <p:pRg st="1" end="1"/>
                                            </p:txEl>
                                          </p:spTgt>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58">
                                            <p:txEl>
                                              <p:pRg st="2" end="2"/>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58">
                                            <p:txEl>
                                              <p:pRg st="3" end="3"/>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6FA9"/>
      </a:dk2>
      <a:lt2>
        <a:srgbClr val="FFFFFF"/>
      </a:lt2>
      <a:accent1>
        <a:srgbClr val="909090"/>
      </a:accent1>
      <a:accent2>
        <a:srgbClr val="00BBD3"/>
      </a:accent2>
      <a:accent3>
        <a:srgbClr val="8BC145"/>
      </a:accent3>
      <a:accent4>
        <a:srgbClr val="1D9A78"/>
      </a:accent4>
      <a:accent5>
        <a:srgbClr val="F19D19"/>
      </a:accent5>
      <a:accent6>
        <a:srgbClr val="B84742"/>
      </a:accent6>
      <a:hlink>
        <a:srgbClr val="70AD47"/>
      </a:hlink>
      <a:folHlink>
        <a:srgbClr val="ED7D3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6FA9"/>
      </a:dk2>
      <a:lt2>
        <a:srgbClr val="FFFFFF"/>
      </a:lt2>
      <a:accent1>
        <a:srgbClr val="909090"/>
      </a:accent1>
      <a:accent2>
        <a:srgbClr val="00BBD3"/>
      </a:accent2>
      <a:accent3>
        <a:srgbClr val="8BC145"/>
      </a:accent3>
      <a:accent4>
        <a:srgbClr val="1D9A78"/>
      </a:accent4>
      <a:accent5>
        <a:srgbClr val="F19D19"/>
      </a:accent5>
      <a:accent6>
        <a:srgbClr val="B84742"/>
      </a:accent6>
      <a:hlink>
        <a:srgbClr val="70AD47"/>
      </a:hlink>
      <a:folHlink>
        <a:srgbClr val="ED7D3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6FA9"/>
      </a:dk2>
      <a:lt2>
        <a:srgbClr val="FFFFFF"/>
      </a:lt2>
      <a:accent1>
        <a:srgbClr val="909090"/>
      </a:accent1>
      <a:accent2>
        <a:srgbClr val="00BBD3"/>
      </a:accent2>
      <a:accent3>
        <a:srgbClr val="8BC145"/>
      </a:accent3>
      <a:accent4>
        <a:srgbClr val="1D9A78"/>
      </a:accent4>
      <a:accent5>
        <a:srgbClr val="F19D19"/>
      </a:accent5>
      <a:accent6>
        <a:srgbClr val="B84742"/>
      </a:accent6>
      <a:hlink>
        <a:srgbClr val="70AD47"/>
      </a:hlink>
      <a:folHlink>
        <a:srgbClr val="ED7D3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D6FA9"/>
      </a:dk2>
      <a:lt2>
        <a:srgbClr val="FFFFFF"/>
      </a:lt2>
      <a:accent1>
        <a:srgbClr val="909090"/>
      </a:accent1>
      <a:accent2>
        <a:srgbClr val="00BBD3"/>
      </a:accent2>
      <a:accent3>
        <a:srgbClr val="8BC145"/>
      </a:accent3>
      <a:accent4>
        <a:srgbClr val="1D9A78"/>
      </a:accent4>
      <a:accent5>
        <a:srgbClr val="F19D19"/>
      </a:accent5>
      <a:accent6>
        <a:srgbClr val="B84742"/>
      </a:accent6>
      <a:hlink>
        <a:srgbClr val="70AD47"/>
      </a:hlink>
      <a:folHlink>
        <a:srgbClr val="ED7D3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20777</Words>
  <Application>WPS Presentation</Application>
  <PresentationFormat/>
  <Paragraphs>1200</Paragraphs>
  <Slides>45</Slides>
  <Notes>0</Notes>
  <HiddenSlides>0</HiddenSlides>
  <MMClips>0</MMClips>
  <ScaleCrop>false</ScaleCrop>
  <HeadingPairs>
    <vt:vector size="6" baseType="variant">
      <vt:variant>
        <vt:lpstr>已用的字体</vt:lpstr>
      </vt:variant>
      <vt:variant>
        <vt:i4>20</vt:i4>
      </vt:variant>
      <vt:variant>
        <vt:lpstr>主题</vt:lpstr>
      </vt:variant>
      <vt:variant>
        <vt:i4>4</vt:i4>
      </vt:variant>
      <vt:variant>
        <vt:lpstr>幻灯片标题</vt:lpstr>
      </vt:variant>
      <vt:variant>
        <vt:i4>45</vt:i4>
      </vt:variant>
    </vt:vector>
  </HeadingPairs>
  <TitlesOfParts>
    <vt:vector size="69" baseType="lpstr">
      <vt:lpstr>Arial</vt:lpstr>
      <vt:lpstr>SimSun</vt:lpstr>
      <vt:lpstr>Wingdings</vt:lpstr>
      <vt:lpstr>Roboto Condensed</vt:lpstr>
      <vt:lpstr>Gubbi</vt:lpstr>
      <vt:lpstr>Times New Roman</vt:lpstr>
      <vt:lpstr>Symbol</vt:lpstr>
      <vt:lpstr>Arial</vt:lpstr>
      <vt:lpstr>Wingdings 3</vt:lpstr>
      <vt:lpstr>MT Extra</vt:lpstr>
      <vt:lpstr>DejaVu Sans</vt:lpstr>
      <vt:lpstr>Wingdings 2</vt:lpstr>
      <vt:lpstr>Consolas</vt:lpstr>
      <vt:lpstr>Times New Roman</vt:lpstr>
      <vt:lpstr>微软雅黑</vt:lpstr>
      <vt:lpstr>Droid Sans Fallback</vt:lpstr>
      <vt:lpstr>Arial Unicode MS</vt:lpstr>
      <vt:lpstr>Calibri</vt:lpstr>
      <vt:lpstr>Abyssinica SIL</vt:lpstr>
      <vt:lpstr>aakar</vt:lpstr>
      <vt:lpstr>Office Theme</vt:lpstr>
      <vt:lpstr>Office Theme</vt:lpstr>
      <vt:lpstr>Office Theme</vt:lpstr>
      <vt:lpstr>1_Office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Type conversions</vt:lpstr>
      <vt:lpstr>Iteration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Global Variables</vt:lpstr>
      <vt:lpstr>Local Variables </vt:lpstr>
      <vt:lpstr>PowerPoint 演示文稿</vt:lpstr>
      <vt:lpstr>PowerPoint 演示文稿</vt:lpstr>
      <vt:lpstr>Scoping</vt:lpstr>
      <vt:lpstr>Nested scopes</vt:lpstr>
      <vt:lpstr>Modules</vt:lpstr>
      <vt:lpstr>PowerPoint 演示文稿</vt:lpstr>
      <vt:lpstr>PowerPoint 演示文稿</vt:lpstr>
      <vt:lpstr>PowerPoint 演示文稿</vt:lpstr>
      <vt:lpstr>Files</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bhumishah</cp:lastModifiedBy>
  <cp:revision>634</cp:revision>
  <dcterms:created xsi:type="dcterms:W3CDTF">2021-02-18T05:44:38Z</dcterms:created>
  <dcterms:modified xsi:type="dcterms:W3CDTF">2021-02-18T05:44:38Z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KSOProductBuildVer">
    <vt:lpwstr>1033-11.1.0.9080</vt:lpwstr>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Widescreen</vt:lpwstr>
  </property>
  <property fmtid="{D5CDD505-2E9C-101B-9397-08002B2CF9AE}" pid="10" name="ScaleCrop">
    <vt:bool>false</vt:bool>
  </property>
  <property fmtid="{D5CDD505-2E9C-101B-9397-08002B2CF9AE}" pid="11" name="ShareDoc">
    <vt:bool>false</vt:bool>
  </property>
  <property fmtid="{D5CDD505-2E9C-101B-9397-08002B2CF9AE}" pid="12" name="Slides">
    <vt:i4>41</vt:i4>
  </property>
</Properties>
</file>