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354" r:id="rId2"/>
    <p:sldId id="270" r:id="rId3"/>
    <p:sldId id="271" r:id="rId4"/>
    <p:sldId id="272" r:id="rId5"/>
    <p:sldId id="259" r:id="rId6"/>
    <p:sldId id="269" r:id="rId7"/>
    <p:sldId id="273" r:id="rId8"/>
    <p:sldId id="274" r:id="rId9"/>
    <p:sldId id="275" r:id="rId10"/>
    <p:sldId id="276" r:id="rId11"/>
    <p:sldId id="277" r:id="rId12"/>
    <p:sldId id="278" r:id="rId13"/>
    <p:sldId id="260" r:id="rId14"/>
    <p:sldId id="261" r:id="rId15"/>
    <p:sldId id="286" r:id="rId16"/>
    <p:sldId id="288" r:id="rId17"/>
    <p:sldId id="290" r:id="rId18"/>
    <p:sldId id="291" r:id="rId19"/>
    <p:sldId id="289" r:id="rId20"/>
    <p:sldId id="280" r:id="rId21"/>
    <p:sldId id="262" r:id="rId22"/>
    <p:sldId id="281" r:id="rId23"/>
    <p:sldId id="263" r:id="rId24"/>
    <p:sldId id="283" r:id="rId25"/>
    <p:sldId id="284" r:id="rId26"/>
    <p:sldId id="292" r:id="rId27"/>
    <p:sldId id="293" r:id="rId28"/>
    <p:sldId id="285" r:id="rId29"/>
    <p:sldId id="287" r:id="rId30"/>
    <p:sldId id="355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466E-7E8F-42D3-B295-17765149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40CA-6793-49CB-B9F8-F89E4948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ECE9-FA74-499A-A18A-3900C965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7D3A8-2898-4EE5-9D34-2BDB0D1E88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5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BBC30D-10CD-4348-A4C2-3CAB63CE92D6}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DFDA66-323F-4F09-8EB4-088022C3FCA4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27F8E-803D-4EB6-8CDA-7BD1C589D73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Mod val="90000"/>
                  <a:lumOff val="10000"/>
                </a:srgb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6" name="Shape 56">
            <a:extLst>
              <a:ext uri="{FF2B5EF4-FFF2-40B4-BE49-F238E27FC236}">
                <a16:creationId xmlns:a16="http://schemas.microsoft.com/office/drawing/2014/main" id="{C7F4B98C-809C-44F2-83CA-446D6092EEB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9" r="1768" b="3535"/>
          <a:stretch>
            <a:fillRect/>
          </a:stretch>
        </p:blipFill>
        <p:spPr bwMode="auto">
          <a:xfrm>
            <a:off x="0" y="0"/>
            <a:ext cx="1219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7772ED-7FD3-4A67-ADC0-A8483E9EFAFB}"/>
              </a:ext>
            </a:extLst>
          </p:cNvPr>
          <p:cNvCxnSpPr/>
          <p:nvPr userDrawn="1"/>
        </p:nvCxnSpPr>
        <p:spPr>
          <a:xfrm>
            <a:off x="0" y="711200"/>
            <a:ext cx="12192000" cy="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F46A14-B9BE-49F6-89A5-37D7D01ED8F5}"/>
              </a:ext>
            </a:extLst>
          </p:cNvPr>
          <p:cNvCxnSpPr/>
          <p:nvPr userDrawn="1"/>
        </p:nvCxnSpPr>
        <p:spPr>
          <a:xfrm>
            <a:off x="0" y="6605588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BF983CD-D24D-469B-8FA8-0F238619403F}"/>
              </a:ext>
            </a:extLst>
          </p:cNvPr>
          <p:cNvSpPr txBox="1">
            <a:spLocks/>
          </p:cNvSpPr>
          <p:nvPr userDrawn="1"/>
        </p:nvSpPr>
        <p:spPr>
          <a:xfrm>
            <a:off x="3652838" y="6604000"/>
            <a:ext cx="4886325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# 2180711 (PP)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Wingdings" panose="05000000000000000000" pitchFamily="2" charset="2"/>
                <a:ea typeface="Roboto Condensed Light" panose="02000000000000000000" pitchFamily="2" charset="0"/>
                <a:cs typeface="+mn-cs"/>
              </a:rPr>
              <a:t>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  Unit 07 – Visualization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81" y="863444"/>
            <a:ext cx="11886648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05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023535-85AC-4B96-8C9F-F6EDB5423B09}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242E809-F455-4CB0-912F-3B4BF21DEC7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ABB818-713D-4B70-BCF6-53A6FD8ABFC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Mod val="90000"/>
                  <a:lumOff val="10000"/>
                </a:srgb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7" name="Shape 56">
            <a:extLst>
              <a:ext uri="{FF2B5EF4-FFF2-40B4-BE49-F238E27FC236}">
                <a16:creationId xmlns:a16="http://schemas.microsoft.com/office/drawing/2014/main" id="{4D936A54-45C0-4513-BCD2-68546032F60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9" r="1768" b="3535"/>
          <a:stretch>
            <a:fillRect/>
          </a:stretch>
        </p:blipFill>
        <p:spPr bwMode="auto">
          <a:xfrm>
            <a:off x="0" y="0"/>
            <a:ext cx="1219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04313E-579F-44B1-A0CC-13C51D690127}"/>
              </a:ext>
            </a:extLst>
          </p:cNvPr>
          <p:cNvCxnSpPr/>
          <p:nvPr userDrawn="1"/>
        </p:nvCxnSpPr>
        <p:spPr>
          <a:xfrm>
            <a:off x="0" y="711200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BF1C9-3C73-4DF0-AC96-111EF754E532}"/>
              </a:ext>
            </a:extLst>
          </p:cNvPr>
          <p:cNvCxnSpPr/>
          <p:nvPr userDrawn="1"/>
        </p:nvCxnSpPr>
        <p:spPr>
          <a:xfrm>
            <a:off x="0" y="6605588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81" y="863444"/>
            <a:ext cx="11895978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D8C39D6-70DC-418C-9E48-7E4CA73EDBAA}"/>
              </a:ext>
            </a:extLst>
          </p:cNvPr>
          <p:cNvSpPr txBox="1">
            <a:spLocks/>
          </p:cNvSpPr>
          <p:nvPr userDrawn="1"/>
        </p:nvSpPr>
        <p:spPr>
          <a:xfrm>
            <a:off x="3652838" y="6604000"/>
            <a:ext cx="4886325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# 2180711 (PP)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Wingdings" panose="05000000000000000000" pitchFamily="2" charset="2"/>
                <a:ea typeface="Roboto Condensed Light" panose="02000000000000000000" pitchFamily="2" charset="0"/>
                <a:cs typeface="+mn-cs"/>
              </a:rPr>
              <a:t>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  Unit 07 –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81420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2E6A46-0589-4203-8769-A4E8FA741CC0}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AFEDDBF-BA8E-4D92-A937-89006EEF27C5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EB17FC-3152-4F8F-BE1A-BDAF6FA596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Mod val="90000"/>
                  <a:lumOff val="10000"/>
                </a:srgb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6" name="Shape 56">
            <a:extLst>
              <a:ext uri="{FF2B5EF4-FFF2-40B4-BE49-F238E27FC236}">
                <a16:creationId xmlns:a16="http://schemas.microsoft.com/office/drawing/2014/main" id="{117079F6-9ADC-47E5-8481-0FCF33A0EAE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9" r="1768" b="3535"/>
          <a:stretch>
            <a:fillRect/>
          </a:stretch>
        </p:blipFill>
        <p:spPr bwMode="auto">
          <a:xfrm>
            <a:off x="0" y="0"/>
            <a:ext cx="1219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9278B4-7290-4002-8C35-6B9088DC3A8A}"/>
              </a:ext>
            </a:extLst>
          </p:cNvPr>
          <p:cNvCxnSpPr/>
          <p:nvPr userDrawn="1"/>
        </p:nvCxnSpPr>
        <p:spPr>
          <a:xfrm>
            <a:off x="0" y="711200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22DB00-8CAE-4AEE-B617-D95A73CA4FD8}"/>
              </a:ext>
            </a:extLst>
          </p:cNvPr>
          <p:cNvCxnSpPr/>
          <p:nvPr userDrawn="1"/>
        </p:nvCxnSpPr>
        <p:spPr>
          <a:xfrm>
            <a:off x="0" y="6605588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0" y="863444"/>
            <a:ext cx="1191153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8375C33-DE84-4462-8D52-86ED7E224BF9}"/>
              </a:ext>
            </a:extLst>
          </p:cNvPr>
          <p:cNvSpPr txBox="1">
            <a:spLocks/>
          </p:cNvSpPr>
          <p:nvPr userDrawn="1"/>
        </p:nvSpPr>
        <p:spPr>
          <a:xfrm>
            <a:off x="3652838" y="6604000"/>
            <a:ext cx="4886325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# 2180711 (PP)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Wingdings" panose="05000000000000000000" pitchFamily="2" charset="2"/>
                <a:ea typeface="Roboto Condensed Light" panose="02000000000000000000" pitchFamily="2" charset="0"/>
                <a:cs typeface="+mn-cs"/>
              </a:rPr>
              <a:t>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  Unit 07 – Visualization</a:t>
            </a:r>
          </a:p>
        </p:txBody>
      </p:sp>
    </p:spTree>
    <p:extLst>
      <p:ext uri="{BB962C8B-B14F-4D97-AF65-F5344CB8AC3E}">
        <p14:creationId xmlns:p14="http://schemas.microsoft.com/office/powerpoint/2010/main" val="416906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60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55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6485E7-515E-446E-AB29-8428D21B1494}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EC4790-1DAB-4A3A-8A17-0C8B4017CB90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A72BC-975E-4C8E-B6EC-27B1ABBCDD6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Mod val="90000"/>
                  <a:lumOff val="10000"/>
                </a:srgb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DDF247-6BCD-4381-AFB6-B4761447B7B1}"/>
              </a:ext>
            </a:extLst>
          </p:cNvPr>
          <p:cNvCxnSpPr/>
          <p:nvPr userDrawn="1"/>
        </p:nvCxnSpPr>
        <p:spPr>
          <a:xfrm>
            <a:off x="0" y="6605588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C80B46A-F1D1-4843-B2C7-461E7FB5194F}"/>
              </a:ext>
            </a:extLst>
          </p:cNvPr>
          <p:cNvSpPr txBox="1">
            <a:spLocks/>
          </p:cNvSpPr>
          <p:nvPr userDrawn="1"/>
        </p:nvSpPr>
        <p:spPr>
          <a:xfrm>
            <a:off x="3652838" y="6604000"/>
            <a:ext cx="4886325" cy="2555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# 2180711 (PP)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Wingdings" panose="05000000000000000000" pitchFamily="2" charset="2"/>
                <a:ea typeface="Roboto Condensed Light" panose="02000000000000000000" pitchFamily="2" charset="0"/>
                <a:cs typeface="+mn-cs"/>
              </a:rPr>
              <a:t>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  Unit 07 – Visualization</a:t>
            </a:r>
          </a:p>
        </p:txBody>
      </p:sp>
    </p:spTree>
    <p:extLst>
      <p:ext uri="{BB962C8B-B14F-4D97-AF65-F5344CB8AC3E}">
        <p14:creationId xmlns:p14="http://schemas.microsoft.com/office/powerpoint/2010/main" val="48382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81B336-9406-465A-9FB7-233EC9106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183FC9-AB8F-4031-8E74-BAD890CC1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4370-E318-459C-8241-A8609D067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57CB3F-E53F-4836-BBF6-A2686895F3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12/29/2020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1794A-FF20-45A5-A458-2E57C8820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3E862-4F7F-45F5-B613-6B639E866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BD99B-7969-4103-BEB1-9A435D76D7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panose="02000000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B5052A3-F56C-44D1-9709-E3CD0CA524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9700" y="5765800"/>
            <a:ext cx="9372600" cy="571500"/>
          </a:xfrm>
        </p:spPr>
        <p:txBody>
          <a:bodyPr/>
          <a:lstStyle/>
          <a:p>
            <a:r>
              <a:rPr lang="en-US" altLang="en-US" sz="2800" b="1" dirty="0"/>
              <a:t>GANDHINAGAR INSTITUTE OF TECHNOLGY</a:t>
            </a:r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C5D813EF-FF59-4980-8A94-F2BC36EE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338"/>
            <a:ext cx="1219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Computer Engineering Department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5B381BD-E7D1-43D8-98B2-C3E3160B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00238"/>
            <a:ext cx="1005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cs typeface="Times New Roman" panose="02020603050405020304" pitchFamily="18" charset="0"/>
              </a:rPr>
              <a:t>Visualization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05975102-5D7A-479D-BD4E-E49F82428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119" y="3331428"/>
            <a:ext cx="5829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By</a:t>
            </a:r>
          </a:p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Prof. Margil Shah </a:t>
            </a:r>
          </a:p>
        </p:txBody>
      </p:sp>
      <p:sp>
        <p:nvSpPr>
          <p:cNvPr id="15366" name="TextBox 8">
            <a:extLst>
              <a:ext uri="{FF2B5EF4-FFF2-40B4-BE49-F238E27FC236}">
                <a16:creationId xmlns:a16="http://schemas.microsoft.com/office/drawing/2014/main" id="{CA322E14-0203-4358-87E0-5DD838EF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9025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Python Programming (2180711) 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A71F64E0-326F-4057-AD3E-D3A9A7B3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4730750"/>
            <a:ext cx="1592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081A-BFA3-46A5-9D07-C9E5BC38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Statistical Properties of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DC764C-0416-4134-945B-32C9EA5B9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Mean</a:t>
            </a:r>
            <a:r>
              <a:rPr lang="en-US" dirty="0"/>
              <a:t>: average of all the values (expected value)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Median</a:t>
            </a:r>
            <a:r>
              <a:rPr lang="en-US" dirty="0"/>
              <a:t>: middle value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Mode</a:t>
            </a:r>
            <a:r>
              <a:rPr lang="en-US" dirty="0"/>
              <a:t>: value that occurs most often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Variance</a:t>
            </a:r>
            <a:r>
              <a:rPr lang="en-US" dirty="0"/>
              <a:t>: spread away from the mean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Standard Deviation</a:t>
            </a:r>
            <a:r>
              <a:rPr lang="en-US" dirty="0"/>
              <a:t>: square root of the variance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F7121A57-9DEC-4557-A832-1CF464BA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295401"/>
            <a:ext cx="4543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F54096-503A-4EB5-9EB3-4C6E3EE1DFB3}"/>
              </a:ext>
            </a:extLst>
          </p:cNvPr>
          <p:cNvCxnSpPr/>
          <p:nvPr/>
        </p:nvCxnSpPr>
        <p:spPr>
          <a:xfrm>
            <a:off x="3505200" y="4724400"/>
            <a:ext cx="6019800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8D514B-022C-4EEE-AC73-942F38920561}"/>
              </a:ext>
            </a:extLst>
          </p:cNvPr>
          <p:cNvCxnSpPr/>
          <p:nvPr/>
        </p:nvCxnSpPr>
        <p:spPr>
          <a:xfrm rot="5400000">
            <a:off x="4648201" y="2971801"/>
            <a:ext cx="3505200" cy="3175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EFC3E4-2ABB-43B5-A2EE-5C375E66610E}"/>
              </a:ext>
            </a:extLst>
          </p:cNvPr>
          <p:cNvCxnSpPr/>
          <p:nvPr/>
        </p:nvCxnSpPr>
        <p:spPr>
          <a:xfrm>
            <a:off x="5257800" y="4191000"/>
            <a:ext cx="2286000" cy="1588"/>
          </a:xfrm>
          <a:prstGeom prst="straightConnector1">
            <a:avLst/>
          </a:prstGeom>
          <a:ln w="762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F5E0C8-287C-4821-94D4-B11DDC9D8E27}"/>
              </a:ext>
            </a:extLst>
          </p:cNvPr>
          <p:cNvCxnSpPr/>
          <p:nvPr/>
        </p:nvCxnSpPr>
        <p:spPr>
          <a:xfrm>
            <a:off x="5562600" y="3352800"/>
            <a:ext cx="1752600" cy="1588"/>
          </a:xfrm>
          <a:prstGeom prst="straightConnector1">
            <a:avLst/>
          </a:prstGeom>
          <a:ln w="762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741AD85-BC11-4FC1-97C4-16D315B7F3A1}"/>
              </a:ext>
            </a:extLst>
          </p:cNvPr>
          <p:cNvSpPr txBox="1"/>
          <p:nvPr/>
        </p:nvSpPr>
        <p:spPr>
          <a:xfrm>
            <a:off x="8763001" y="4267201"/>
            <a:ext cx="766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4"/>
                </a:solidFill>
                <a:latin typeface="Arial" charset="0"/>
                <a:cs typeface="Arial" charset="0"/>
              </a:rPr>
              <a:t>Max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60BAC7-6886-4AAA-A260-0B4C4E83191B}"/>
              </a:ext>
            </a:extLst>
          </p:cNvPr>
          <p:cNvSpPr txBox="1"/>
          <p:nvPr/>
        </p:nvSpPr>
        <p:spPr>
          <a:xfrm>
            <a:off x="3657600" y="4267201"/>
            <a:ext cx="6810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4"/>
                </a:solidFill>
                <a:latin typeface="Arial" charset="0"/>
                <a:cs typeface="Arial" charset="0"/>
              </a:rPr>
              <a:t>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7F7CA9DE-2C94-47FB-A909-40CF0A33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626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9471A-D478-4007-9043-73E1078D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Relational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79E2-7AFD-4434-810C-BA493328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Covariance</a:t>
            </a:r>
            <a:r>
              <a:rPr lang="en-US" dirty="0"/>
              <a:t>: spread of values in multiple dimensions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Correlation</a:t>
            </a:r>
            <a:r>
              <a:rPr lang="en-US" dirty="0"/>
              <a:t>: how well one measure predicts another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B1AB99-D2D1-4857-B566-EA801D334229}"/>
              </a:ext>
            </a:extLst>
          </p:cNvPr>
          <p:cNvSpPr/>
          <p:nvPr/>
        </p:nvSpPr>
        <p:spPr>
          <a:xfrm rot="3535201">
            <a:off x="5853113" y="2511426"/>
            <a:ext cx="1096963" cy="290036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B88EBA-1448-4D60-9689-04E2B915F028}"/>
              </a:ext>
            </a:extLst>
          </p:cNvPr>
          <p:cNvCxnSpPr/>
          <p:nvPr/>
        </p:nvCxnSpPr>
        <p:spPr>
          <a:xfrm flipV="1">
            <a:off x="5029200" y="3048000"/>
            <a:ext cx="274320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58C5-4DF2-466A-9D2F-820B7DEF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Pylab</a:t>
            </a:r>
            <a:r>
              <a:rPr lang="en-US" dirty="0"/>
              <a:t> and Python Statistics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A2EA829-A4CA-4E29-A2A1-D22988FA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mean(&lt;DATA&gt;)</a:t>
            </a: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median(&lt;DATA&gt;)</a:t>
            </a: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var(&lt;DATA&gt;)</a:t>
            </a: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std(&lt;DATA&gt;)</a:t>
            </a: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correlate(&lt;DATA&gt;)</a:t>
            </a: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corrcoeff(&lt;DATA&gt;)</a:t>
            </a: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cov(&lt;DATA&gt;)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9A3B-873F-42FF-B92C-E4E97F6B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Blocks of code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EC030A2-9E97-4260-BE05-D3707C3FE8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plot(Year, Marijuana)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show()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title(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'Marijuana Drug Use'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933D53-0D0C-4D08-9EF7-C07CE5C68960}"/>
              </a:ext>
            </a:extLst>
          </p:cNvPr>
          <p:cNvSpPr txBox="1">
            <a:spLocks/>
          </p:cNvSpPr>
          <p:nvPr/>
        </p:nvSpPr>
        <p:spPr bwMode="auto">
          <a:xfrm>
            <a:off x="2971800" y="4419600"/>
            <a:ext cx="7499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chemeClr val="accent3"/>
                </a:solidFill>
                <a:latin typeface="+mj-lt"/>
                <a:cs typeface="Courier New" pitchFamily="49" charset="0"/>
              </a:rPr>
              <a:t>Function</a:t>
            </a:r>
            <a:r>
              <a:rPr lang="en-US" sz="2800" dirty="0">
                <a:latin typeface="+mj-lt"/>
                <a:cs typeface="Courier New" pitchFamily="49" charset="0"/>
              </a:rPr>
              <a:t>: a block of related code that performs a single task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chemeClr val="accent2"/>
                </a:solidFill>
                <a:latin typeface="+mj-lt"/>
                <a:cs typeface="Courier New" pitchFamily="49" charset="0"/>
              </a:rPr>
              <a:t>def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 err="1">
                <a:solidFill>
                  <a:srgbClr val="00B0F0"/>
                </a:solidFill>
                <a:latin typeface="+mj-lt"/>
                <a:cs typeface="Courier New" pitchFamily="49" charset="0"/>
              </a:rPr>
              <a:t>plotData</a:t>
            </a:r>
            <a:r>
              <a:rPr lang="en-US" sz="2800" dirty="0">
                <a:latin typeface="+mj-lt"/>
                <a:cs typeface="Courier New" pitchFamily="49" charset="0"/>
              </a:rPr>
              <a:t>: a user-defined “keyword”</a:t>
            </a:r>
            <a:endParaRPr lang="en-US" sz="2800" dirty="0">
              <a:solidFill>
                <a:srgbClr val="00B0F0"/>
              </a:solidFill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0573-D71E-4D3B-B385-13E0A313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Running a Function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A4BF4786-D9AB-4122-9CD1-F2C954920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53126"/>
            <a:ext cx="6705600" cy="5204209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B1CB90-0076-45AA-9ECD-D6EB6551AEAE}"/>
              </a:ext>
            </a:extLst>
          </p:cNvPr>
          <p:cNvSpPr txBox="1">
            <a:spLocks/>
          </p:cNvSpPr>
          <p:nvPr/>
        </p:nvSpPr>
        <p:spPr bwMode="auto">
          <a:xfrm>
            <a:off x="2971800" y="762000"/>
            <a:ext cx="749935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8309FCC0-2CA7-4F73-965E-77F1AAC8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47132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6DE2B0E-4B17-4B29-B8B1-9EA52618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1"/>
            <a:ext cx="46101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54EC0318-B9F9-4D57-9834-54BDEC19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1"/>
            <a:ext cx="49149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67FF6397-E324-4C06-B3AE-F06DA2FE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1"/>
            <a:ext cx="48387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210F249-46D0-4546-BDA3-F18D0AC4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1"/>
            <a:ext cx="48387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2471AA7-D04E-40D4-989B-7282466B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97175"/>
            <a:ext cx="48387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2C54F1A-6DD2-4DB6-88B4-3F8F6110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1"/>
            <a:ext cx="48387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C24E900-EFB5-4996-87D7-F6EEEF5AA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1"/>
            <a:ext cx="48387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A130-2DAD-4850-9D08-5D8FAB61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338785-5E2A-48B9-9046-4F8CDBB41840}"/>
              </a:ext>
            </a:extLst>
          </p:cNvPr>
          <p:cNvSpPr txBox="1">
            <a:spLocks/>
          </p:cNvSpPr>
          <p:nvPr/>
        </p:nvSpPr>
        <p:spPr bwMode="auto">
          <a:xfrm>
            <a:off x="2971800" y="1219200"/>
            <a:ext cx="7499350" cy="2362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plot(Year, Marijuana)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show()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title(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'Marijuana Drug Use'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EA0898-5414-471B-93ED-8C014CB94363}"/>
              </a:ext>
            </a:extLst>
          </p:cNvPr>
          <p:cNvSpPr txBox="1">
            <a:spLocks/>
          </p:cNvSpPr>
          <p:nvPr/>
        </p:nvSpPr>
        <p:spPr bwMode="auto">
          <a:xfrm>
            <a:off x="2971800" y="3733800"/>
            <a:ext cx="7499350" cy="2362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plotData2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plot(Year, Heroin)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show()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title(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'Heroin Drug Use'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EA08AD-D864-4E72-B435-A26090594D7C}"/>
              </a:ext>
            </a:extLst>
          </p:cNvPr>
          <p:cNvSpPr txBox="1">
            <a:spLocks/>
          </p:cNvSpPr>
          <p:nvPr/>
        </p:nvSpPr>
        <p:spPr bwMode="auto">
          <a:xfrm>
            <a:off x="2895600" y="1219200"/>
            <a:ext cx="7499350" cy="2819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plot(Year, Marijuana)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show()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title(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'Marijuana Drug Use'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948BA-73BE-4A27-A5DC-F86596E8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1C7F-B1F1-4752-B3F3-71094FD3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Input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Flexibility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6A1BBF-F87A-4712-8040-A959BD4EC518}"/>
              </a:ext>
            </a:extLst>
          </p:cNvPr>
          <p:cNvSpPr txBox="1">
            <a:spLocks/>
          </p:cNvSpPr>
          <p:nvPr/>
        </p:nvSpPr>
        <p:spPr bwMode="auto">
          <a:xfrm>
            <a:off x="2895600" y="1219200"/>
            <a:ext cx="7499350" cy="2819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(data, name):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plot(Year, data)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show()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title(name + 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 Drug Use'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CD16-E4BA-4917-9402-84B5DF55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39BEA-508C-4D0B-BD41-6B4467A03F20}"/>
              </a:ext>
            </a:extLst>
          </p:cNvPr>
          <p:cNvSpPr txBox="1">
            <a:spLocks/>
          </p:cNvSpPr>
          <p:nvPr/>
        </p:nvSpPr>
        <p:spPr bwMode="auto">
          <a:xfrm>
            <a:off x="2971800" y="1219200"/>
            <a:ext cx="749935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(Marijuana, 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'Marijuana'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F187969-12CA-478C-8D60-B6897195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1"/>
            <a:ext cx="48387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252D-CB2F-4FEB-B57F-A209F6DF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C9E66B-9527-4AB7-A172-43DEEFABD4B2}"/>
              </a:ext>
            </a:extLst>
          </p:cNvPr>
          <p:cNvSpPr txBox="1">
            <a:spLocks/>
          </p:cNvSpPr>
          <p:nvPr/>
        </p:nvSpPr>
        <p:spPr bwMode="auto">
          <a:xfrm>
            <a:off x="2971800" y="1219200"/>
            <a:ext cx="749935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(Heroin, 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'Heroin'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2215D68A-0E14-4CDD-9833-97BC22FB6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1"/>
            <a:ext cx="550703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0D7F-1625-4B49-BE8F-7FFE4CA9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Functions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67B82E2-308E-4D5B-8C95-38668466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&lt;FUNCTION NAME&gt; </a:t>
            </a: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(&lt;PARAMTERS&gt;):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	   &lt;SOMETHING&gt;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         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    &lt;SOMETHING&gt;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33BA-0FE3-4216-A34C-5C17BD0D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Graphical displays should: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0CB4-B35E-46E7-AD3D-42A0550BD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Show the data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Induce the viewer to think about substance, not</a:t>
            </a:r>
          </a:p>
          <a:p>
            <a:pPr lvl="1" eaLnBrk="1" hangingPunct="1">
              <a:defRPr/>
            </a:pPr>
            <a:r>
              <a:rPr lang="en-US" sz="2900" dirty="0"/>
              <a:t>Methodology</a:t>
            </a:r>
          </a:p>
          <a:p>
            <a:pPr lvl="1" eaLnBrk="1" hangingPunct="1">
              <a:defRPr/>
            </a:pPr>
            <a:r>
              <a:rPr lang="en-US" sz="2900" dirty="0"/>
              <a:t>Design</a:t>
            </a:r>
          </a:p>
          <a:p>
            <a:pPr lvl="1" eaLnBrk="1" hangingPunct="1">
              <a:defRPr/>
            </a:pPr>
            <a:r>
              <a:rPr lang="en-US" sz="2900" dirty="0"/>
              <a:t>Technology</a:t>
            </a:r>
          </a:p>
          <a:p>
            <a:pPr lvl="1"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r>
              <a:rPr lang="en-US" dirty="0"/>
              <a:t>Tell the truth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Make the complex simple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Serve a clear purpose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Reveal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C73D-C1B6-4177-980E-1CB441F2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Running a Function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B7FC09-F7DD-4282-B7BB-BF52278A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dirty="0" err="1">
                <a:solidFill>
                  <a:schemeClr val="accent3"/>
                </a:solidFill>
              </a:rPr>
              <a:t>Traceback</a:t>
            </a:r>
            <a:r>
              <a:rPr lang="en-US" dirty="0">
                <a:solidFill>
                  <a:schemeClr val="accent3"/>
                </a:solidFill>
              </a:rPr>
              <a:t> (most recent call last):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accent3"/>
                </a:solidFill>
              </a:rPr>
              <a:t>  File "&lt;pyshell#5&gt;", line 1, in &lt;module&gt;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accent3"/>
                </a:solidFill>
              </a:rPr>
              <a:t>    </a:t>
            </a:r>
            <a:r>
              <a:rPr lang="en-US" dirty="0" err="1">
                <a:solidFill>
                  <a:schemeClr val="accent3"/>
                </a:solidFill>
              </a:rPr>
              <a:t>plotData</a:t>
            </a:r>
            <a:r>
              <a:rPr lang="en-US" dirty="0">
                <a:solidFill>
                  <a:schemeClr val="accent3"/>
                </a:solidFill>
              </a:rPr>
              <a:t>()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dirty="0" err="1">
                <a:solidFill>
                  <a:schemeClr val="accent3"/>
                </a:solidFill>
              </a:rPr>
              <a:t>NameError</a:t>
            </a:r>
            <a:r>
              <a:rPr lang="en-US" dirty="0">
                <a:solidFill>
                  <a:schemeClr val="accent3"/>
                </a:solidFill>
              </a:rPr>
              <a:t>: name '</a:t>
            </a:r>
            <a:r>
              <a:rPr lang="en-US" dirty="0" err="1">
                <a:solidFill>
                  <a:schemeClr val="accent3"/>
                </a:solidFill>
              </a:rPr>
              <a:t>plotData</a:t>
            </a:r>
            <a:r>
              <a:rPr lang="en-US" dirty="0">
                <a:solidFill>
                  <a:schemeClr val="accent3"/>
                </a:solidFill>
              </a:rPr>
              <a:t>' is not defined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635273-1BA1-4A4C-819B-E9C16CC5EDB0}"/>
              </a:ext>
            </a:extLst>
          </p:cNvPr>
          <p:cNvSpPr txBox="1">
            <a:spLocks/>
          </p:cNvSpPr>
          <p:nvPr/>
        </p:nvSpPr>
        <p:spPr bwMode="auto">
          <a:xfrm>
            <a:off x="2324830" y="2819400"/>
            <a:ext cx="749935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BE64-8DF7-42DE-8841-DBFE07F3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Modules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3DDA1B0-CB8F-4FAA-A824-74D75BE16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Type the function definition in a text file</a:t>
            </a:r>
          </a:p>
          <a:p>
            <a:pPr eaLnBrk="1" hangingPunct="1">
              <a:defRPr/>
            </a:pPr>
            <a:r>
              <a:rPr lang="en-US" dirty="0"/>
              <a:t>Save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3"/>
                </a:solidFill>
                <a:sym typeface="Wingdings" pitchFamily="2" charset="2"/>
              </a:rPr>
              <a:t>SOURCE CODE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94EA-FE3E-47A8-B572-F0B45BF1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Modules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B6D34A5-7829-4B9F-AE26-D410EEF1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Type the function definition in a text file</a:t>
            </a:r>
          </a:p>
          <a:p>
            <a:pPr eaLnBrk="1" hangingPunct="1">
              <a:defRPr/>
            </a:pPr>
            <a:r>
              <a:rPr lang="en-US" dirty="0"/>
              <a:t>Save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3"/>
                </a:solidFill>
                <a:sym typeface="Wingdings" pitchFamily="2" charset="2"/>
              </a:rPr>
              <a:t>SOURCE CODE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88E71C-1E16-47E6-965A-5149CAD2B8E5}"/>
              </a:ext>
            </a:extLst>
          </p:cNvPr>
          <p:cNvSpPr txBox="1">
            <a:spLocks/>
          </p:cNvSpPr>
          <p:nvPr/>
        </p:nvSpPr>
        <p:spPr bwMode="auto">
          <a:xfrm>
            <a:off x="2895600" y="1155700"/>
            <a:ext cx="6858000" cy="539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File: plotdata.py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Purpose: A useful plotting function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Author: Me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Import </a:t>
            </a:r>
            <a:r>
              <a:rPr lang="en-US" sz="1600" b="1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Pylab</a:t>
            </a:r>
            <a:endParaRPr lang="en-US" sz="1600" b="1" dirty="0">
              <a:solidFill>
                <a:schemeClr val="accent3"/>
              </a:solidFill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pylab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*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Import Data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DrugData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*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Define the function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(data, name):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plot(Year, data)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show()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title(name + </a:t>
            </a:r>
            <a:r>
              <a:rPr lang="en-US" sz="16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 Drug Use'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EB78-97FF-4BB1-8AFC-0E8708BE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Comments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79D7EBE-09A9-47C0-82F8-9C7757CD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Annotate</a:t>
            </a:r>
          </a:p>
          <a:p>
            <a:pPr eaLnBrk="1" hangingPunct="1"/>
            <a:r>
              <a:rPr lang="en-US" altLang="en-US"/>
              <a:t>Explain</a:t>
            </a:r>
          </a:p>
          <a:p>
            <a:pPr eaLnBrk="1" hangingPunct="1"/>
            <a:r>
              <a:rPr lang="en-US" altLang="en-US"/>
              <a:t>Identify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DC1F63-3115-4100-9CD8-02C6CA18E871}"/>
              </a:ext>
            </a:extLst>
          </p:cNvPr>
          <p:cNvSpPr txBox="1">
            <a:spLocks/>
          </p:cNvSpPr>
          <p:nvPr/>
        </p:nvSpPr>
        <p:spPr bwMode="auto">
          <a:xfrm>
            <a:off x="2895600" y="1600200"/>
            <a:ext cx="7499350" cy="1447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File: plotdata.py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Purpose: A useful plotting function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Author: Me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E0CF-C318-4CEB-8D6D-86E55FE7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Import Statement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E950F3C-9ACB-4135-8EB6-46D6B697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Load modules into interpreter memory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from</a:t>
            </a:r>
            <a:r>
              <a:rPr lang="en-US" altLang="en-US" sz="2800"/>
              <a:t> &lt;MODULE&gt; </a:t>
            </a:r>
            <a:r>
              <a:rPr lang="en-US" altLang="en-US" sz="2800">
                <a:solidFill>
                  <a:schemeClr val="accent2"/>
                </a:solidFill>
              </a:rPr>
              <a:t>import</a:t>
            </a:r>
            <a:r>
              <a:rPr lang="en-US" altLang="en-US" sz="2800"/>
              <a:t> &lt;SOMETHING&gt;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from</a:t>
            </a:r>
            <a:r>
              <a:rPr lang="en-US" altLang="en-US" sz="2800"/>
              <a:t> DrugData </a:t>
            </a:r>
            <a:r>
              <a:rPr lang="en-US" altLang="en-US" sz="2800">
                <a:solidFill>
                  <a:schemeClr val="accent2"/>
                </a:solidFill>
              </a:rPr>
              <a:t>import</a:t>
            </a:r>
            <a:r>
              <a:rPr lang="en-US" altLang="en-US" sz="2800"/>
              <a:t> Marijuana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91ECE3-8166-4871-866A-EBC9C6EF1066}"/>
              </a:ext>
            </a:extLst>
          </p:cNvPr>
          <p:cNvSpPr txBox="1">
            <a:spLocks/>
          </p:cNvSpPr>
          <p:nvPr/>
        </p:nvSpPr>
        <p:spPr bwMode="auto">
          <a:xfrm>
            <a:off x="2895600" y="2895600"/>
            <a:ext cx="7499350" cy="2362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Import </a:t>
            </a:r>
            <a:r>
              <a:rPr lang="en-US" sz="2400" b="1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Pylab</a:t>
            </a:r>
            <a:endParaRPr lang="en-US" sz="2400" b="1" dirty="0">
              <a:solidFill>
                <a:schemeClr val="accent3"/>
              </a:solidFill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pylab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*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Import Data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DrugData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*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860E-7EB8-4191-A772-ED2D6FF3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Strings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DF9AAE37-6FF9-4FBB-B98B-B5CE8858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 list of characters</a:t>
            </a:r>
          </a:p>
          <a:p>
            <a:pPr eaLnBrk="1" hangingPunct="1"/>
            <a:r>
              <a:rPr lang="en-US" altLang="en-US" sz="2800"/>
              <a:t>Indicated by </a:t>
            </a:r>
            <a:r>
              <a:rPr lang="en-US" altLang="en-US" sz="2800" b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'&lt;SOMETHING&gt;'</a:t>
            </a: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String concatenation: </a:t>
            </a:r>
            <a:r>
              <a:rPr lang="en-US" altLang="en-US" sz="2800" b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 + 'b'</a:t>
            </a: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800" b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ab</a:t>
            </a:r>
            <a:r>
              <a:rPr lang="en-US" altLang="en-US" sz="2800" b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endParaRPr lang="en-US" altLang="en-US" sz="2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1325D1-EBA4-4130-8963-2C59C3006120}"/>
              </a:ext>
            </a:extLst>
          </p:cNvPr>
          <p:cNvSpPr txBox="1">
            <a:spLocks/>
          </p:cNvSpPr>
          <p:nvPr/>
        </p:nvSpPr>
        <p:spPr bwMode="auto">
          <a:xfrm>
            <a:off x="2971800" y="3200400"/>
            <a:ext cx="749935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title(name + </a:t>
            </a:r>
            <a:r>
              <a:rPr lang="en-US" sz="28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 Drug Use'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32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3F11-2D12-4B2A-B5C6-A1635C4C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Function Definition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8D05D-E2EB-4CE8-9F8B-29F2E742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can define more than function in a module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64F859-4985-4976-B833-B1F19E11FFC3}"/>
              </a:ext>
            </a:extLst>
          </p:cNvPr>
          <p:cNvSpPr txBox="1">
            <a:spLocks/>
          </p:cNvSpPr>
          <p:nvPr/>
        </p:nvSpPr>
        <p:spPr bwMode="auto">
          <a:xfrm>
            <a:off x="2971800" y="1600200"/>
            <a:ext cx="7499350" cy="2590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Define the function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(data, name):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plot(Year, data)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show()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title(name + 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 Drug Use'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BD05-45CD-4377-B817-D74C99F4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Running a Function from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B708-6F0F-4372-B948-DE2F13E4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71B41-D00D-42B1-95F0-7957325E49F2}"/>
              </a:ext>
            </a:extLst>
          </p:cNvPr>
          <p:cNvSpPr txBox="1">
            <a:spLocks/>
          </p:cNvSpPr>
          <p:nvPr/>
        </p:nvSpPr>
        <p:spPr bwMode="auto">
          <a:xfrm>
            <a:off x="2971800" y="1219200"/>
            <a:ext cx="749935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*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(Heroin, 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'Heroin'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83C20621-CFE0-4C24-9905-992C89DE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57425"/>
            <a:ext cx="550703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781E-801C-46F8-8012-9EF9435F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7F8F-E1BE-4B09-A948-E46A15EC9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Output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</a:rPr>
              <a:t>return</a:t>
            </a:r>
            <a:r>
              <a:rPr lang="en-US" dirty="0"/>
              <a:t> &lt;SOMETHING&gt;</a:t>
            </a:r>
          </a:p>
          <a:p>
            <a:pPr eaLnBrk="1" hangingPunct="1">
              <a:defRPr/>
            </a:pPr>
            <a:r>
              <a:rPr lang="en-US" dirty="0"/>
              <a:t>Function exits immediately after executing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6D3E7C-F6AB-4C3D-938F-586DB54A5534}"/>
              </a:ext>
            </a:extLst>
          </p:cNvPr>
          <p:cNvSpPr txBox="1">
            <a:spLocks/>
          </p:cNvSpPr>
          <p:nvPr/>
        </p:nvSpPr>
        <p:spPr bwMode="auto">
          <a:xfrm>
            <a:off x="2959100" y="2895600"/>
            <a:ext cx="7499350" cy="1905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average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(data):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sz="24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# function uses “average”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		   # instead of “mean”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mean(data)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2BD1-549D-474F-9BBA-14825E1B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Module Syntax: Indentation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BA1C971-1763-4247-AD9C-15C79A564C3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plotData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plot(Year, Marijuana)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	show()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'Year'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'Percentage'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title(</a:t>
            </a:r>
            <a:r>
              <a:rPr lang="en-US" sz="24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'Marijuana Drug Use'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     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B23F9243-C6F3-4967-A08D-A3CDA5D75CC2}"/>
              </a:ext>
            </a:extLst>
          </p:cNvPr>
          <p:cNvSpPr txBox="1">
            <a:spLocks/>
          </p:cNvSpPr>
          <p:nvPr/>
        </p:nvSpPr>
        <p:spPr bwMode="auto">
          <a:xfrm>
            <a:off x="2971800" y="4343400"/>
            <a:ext cx="7499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3"/>
                </a:solidFill>
                <a:latin typeface="Arial" charset="0"/>
                <a:cs typeface="Arial" charset="0"/>
              </a:rPr>
              <a:t>File "&lt;pyshell#7&gt;", line 3</a:t>
            </a:r>
          </a:p>
          <a:p>
            <a:pPr>
              <a:defRPr/>
            </a:pPr>
            <a:r>
              <a:rPr lang="en-US" sz="3200" dirty="0">
                <a:solidFill>
                  <a:schemeClr val="accent3"/>
                </a:solidFill>
                <a:latin typeface="Arial" charset="0"/>
                <a:cs typeface="Arial" charset="0"/>
              </a:rPr>
              <a:t>    show()</a:t>
            </a:r>
          </a:p>
          <a:p>
            <a:pPr>
              <a:defRPr/>
            </a:pPr>
            <a:r>
              <a:rPr lang="en-US" sz="3200" dirty="0">
                <a:solidFill>
                  <a:schemeClr val="accent3"/>
                </a:solidFill>
                <a:latin typeface="Arial" charset="0"/>
                <a:cs typeface="Arial" charset="0"/>
              </a:rPr>
              <a:t>   ^</a:t>
            </a:r>
          </a:p>
          <a:p>
            <a:pPr>
              <a:defRPr/>
            </a:pPr>
            <a:r>
              <a:rPr lang="en-US" sz="3200" dirty="0" err="1">
                <a:solidFill>
                  <a:schemeClr val="accent3"/>
                </a:solidFill>
                <a:latin typeface="Arial" charset="0"/>
                <a:cs typeface="Arial" charset="0"/>
              </a:rPr>
              <a:t>IndentationError</a:t>
            </a:r>
            <a:r>
              <a:rPr lang="en-US" sz="3200" dirty="0">
                <a:solidFill>
                  <a:schemeClr val="accent3"/>
                </a:solidFill>
                <a:latin typeface="Arial" charset="0"/>
                <a:cs typeface="Arial" charset="0"/>
              </a:rPr>
              <a:t>: unexpected indent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34B4-A583-42A7-967B-FE40FF25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</a:t>
            </a:r>
          </a:p>
        </p:txBody>
      </p:sp>
      <p:pic>
        <p:nvPicPr>
          <p:cNvPr id="10243" name="Content Placeholder 3" descr="tables.jpg">
            <a:extLst>
              <a:ext uri="{FF2B5EF4-FFF2-40B4-BE49-F238E27FC236}">
                <a16:creationId xmlns:a16="http://schemas.microsoft.com/office/drawing/2014/main" id="{52DD015A-1871-4498-BAF3-E4D40B677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8" y="1143000"/>
            <a:ext cx="11719264" cy="491940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A2B38-AE54-4F17-BD26-65B43B108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4FDA26-6601-4CF4-BCA2-3B7F0C0DF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F4DE-8ABC-4827-8996-23DB1158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Visualization</a:t>
            </a:r>
          </a:p>
        </p:txBody>
      </p:sp>
      <p:pic>
        <p:nvPicPr>
          <p:cNvPr id="11267" name="Content Placeholder 3" descr="4graphs.jpg">
            <a:extLst>
              <a:ext uri="{FF2B5EF4-FFF2-40B4-BE49-F238E27FC236}">
                <a16:creationId xmlns:a16="http://schemas.microsoft.com/office/drawing/2014/main" id="{D4A51137-A2AC-4FE0-A654-20A8DD348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44" y="1143000"/>
            <a:ext cx="6757511" cy="48928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6FB5-0B8C-48FA-BF34-13C1AFFF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Fate of Napoleon’s Army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7B572C-2F30-40B7-887D-D1DE70F3C5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54" y="863600"/>
            <a:ext cx="11773444" cy="5613400"/>
          </a:xfrm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0E4100E0-BED5-4ED9-9B2C-E67A8DD4DC07}"/>
              </a:ext>
            </a:extLst>
          </p:cNvPr>
          <p:cNvSpPr/>
          <p:nvPr/>
        </p:nvSpPr>
        <p:spPr>
          <a:xfrm>
            <a:off x="2133600" y="4953000"/>
            <a:ext cx="1905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712AF75-C839-4A9F-8F1A-5E07C1EA43F6}"/>
              </a:ext>
            </a:extLst>
          </p:cNvPr>
          <p:cNvSpPr/>
          <p:nvPr/>
        </p:nvSpPr>
        <p:spPr>
          <a:xfrm rot="2936711">
            <a:off x="1624649" y="2634795"/>
            <a:ext cx="163163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Advance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38FCCC8B-B6BC-42D6-AA22-1DD840A15AE7}"/>
              </a:ext>
            </a:extLst>
          </p:cNvPr>
          <p:cNvSpPr/>
          <p:nvPr/>
        </p:nvSpPr>
        <p:spPr>
          <a:xfrm rot="1114089">
            <a:off x="8892394" y="2694834"/>
            <a:ext cx="1219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Retreat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6027-B511-455E-8719-10EB2F92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Principles of Graphics Excellence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8F30034-50B4-4480-AAE9-39B9E14AD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Matter of substance, statistics, and design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Communicate complex ideas with clarity, precision, and efficiency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Give viewer the greatest number of ideas in the shortest time, with the least ink, in the smallest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3DF4-38B2-40A3-90E4-B4D53AA9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</a:t>
            </a:r>
          </a:p>
        </p:txBody>
      </p:sp>
      <p:pic>
        <p:nvPicPr>
          <p:cNvPr id="15363" name="Content Placeholder 3" descr="tables.jpg">
            <a:extLst>
              <a:ext uri="{FF2B5EF4-FFF2-40B4-BE49-F238E27FC236}">
                <a16:creationId xmlns:a16="http://schemas.microsoft.com/office/drawing/2014/main" id="{B24E0211-375C-4E5F-8612-BD169CB22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1676400"/>
            <a:ext cx="11594592" cy="3962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040D-2637-4DAD-B126-9D12B2A3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Samples and Populations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0860A4-146E-4578-9471-49A7E4C1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Law of Large Numbers:</a:t>
            </a:r>
          </a:p>
          <a:p>
            <a:pPr lvl="1" eaLnBrk="1" hangingPunct="1">
              <a:defRPr/>
            </a:pPr>
            <a:r>
              <a:rPr lang="en-US" dirty="0"/>
              <a:t>The more observations we have, the greater the understanding we have of the true behavior of a system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Sample</a:t>
            </a:r>
            <a:r>
              <a:rPr lang="en-US" dirty="0"/>
              <a:t>: set of observations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Population</a:t>
            </a:r>
            <a:r>
              <a:rPr lang="en-US" dirty="0"/>
              <a:t>: all possible observations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084882-4D0E-4AEA-8B29-F11F6084B698}"/>
              </a:ext>
            </a:extLst>
          </p:cNvPr>
          <p:cNvCxnSpPr/>
          <p:nvPr/>
        </p:nvCxnSpPr>
        <p:spPr>
          <a:xfrm>
            <a:off x="7162800" y="5181600"/>
            <a:ext cx="2743200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9C7F9C-907B-43ED-8438-4B1181079A97}"/>
              </a:ext>
            </a:extLst>
          </p:cNvPr>
          <p:cNvCxnSpPr/>
          <p:nvPr/>
        </p:nvCxnSpPr>
        <p:spPr>
          <a:xfrm rot="5400000" flipH="1" flipV="1">
            <a:off x="6972301" y="4305301"/>
            <a:ext cx="1752600" cy="3175"/>
          </a:xfrm>
          <a:prstGeom prst="straightConnector1">
            <a:avLst/>
          </a:prstGeom>
          <a:ln w="571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9A2493-7015-42B1-A61B-1AD2C9DE9903}"/>
              </a:ext>
            </a:extLst>
          </p:cNvPr>
          <p:cNvCxnSpPr/>
          <p:nvPr/>
        </p:nvCxnSpPr>
        <p:spPr>
          <a:xfrm rot="5400000" flipH="1" flipV="1">
            <a:off x="6668294" y="4304506"/>
            <a:ext cx="1752600" cy="1588"/>
          </a:xfrm>
          <a:prstGeom prst="straightConnector1">
            <a:avLst/>
          </a:prstGeom>
          <a:ln w="571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0E5C08-F601-41D1-9CEA-350F623C3243}"/>
              </a:ext>
            </a:extLst>
          </p:cNvPr>
          <p:cNvCxnSpPr/>
          <p:nvPr/>
        </p:nvCxnSpPr>
        <p:spPr>
          <a:xfrm rot="5400000" flipH="1" flipV="1">
            <a:off x="7963694" y="4304506"/>
            <a:ext cx="1752600" cy="1588"/>
          </a:xfrm>
          <a:prstGeom prst="straightConnector1">
            <a:avLst/>
          </a:prstGeom>
          <a:ln w="571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7CDB4A-A712-4F03-8B07-97C3125AB167}"/>
              </a:ext>
            </a:extLst>
          </p:cNvPr>
          <p:cNvCxnSpPr/>
          <p:nvPr/>
        </p:nvCxnSpPr>
        <p:spPr>
          <a:xfrm rot="5400000" flipH="1" flipV="1">
            <a:off x="8801894" y="4304506"/>
            <a:ext cx="1752600" cy="1588"/>
          </a:xfrm>
          <a:prstGeom prst="straightConnector1">
            <a:avLst/>
          </a:prstGeom>
          <a:ln w="571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196D1B-3428-4E5A-9A75-C6E719D98E28}"/>
              </a:ext>
            </a:extLst>
          </p:cNvPr>
          <p:cNvCxnSpPr/>
          <p:nvPr/>
        </p:nvCxnSpPr>
        <p:spPr>
          <a:xfrm rot="5400000" flipH="1" flipV="1">
            <a:off x="7430294" y="4304506"/>
            <a:ext cx="1752600" cy="1588"/>
          </a:xfrm>
          <a:prstGeom prst="straightConnector1">
            <a:avLst/>
          </a:prstGeom>
          <a:ln w="571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94A0E75-3362-4139-AE59-FAE918A5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286001"/>
            <a:ext cx="4543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264CA-0BA5-42D6-BAF6-5DCBDEBA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Distribution</a:t>
            </a:r>
          </a:p>
        </p:txBody>
      </p:sp>
      <p:sp>
        <p:nvSpPr>
          <p:cNvPr id="17412" name="Content Placeholder 8">
            <a:extLst>
              <a:ext uri="{FF2B5EF4-FFF2-40B4-BE49-F238E27FC236}">
                <a16:creationId xmlns:a16="http://schemas.microsoft.com/office/drawing/2014/main" id="{890031DF-117E-41C6-B9D1-8F950121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Arrangement of the set of possible solutions along a number 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DB8C1B-764B-4728-B65B-5FD6530C074B}"/>
              </a:ext>
            </a:extLst>
          </p:cNvPr>
          <p:cNvCxnSpPr/>
          <p:nvPr/>
        </p:nvCxnSpPr>
        <p:spPr>
          <a:xfrm>
            <a:off x="3581400" y="5715000"/>
            <a:ext cx="6019800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ay">
      <a:dk1>
        <a:srgbClr val="212121"/>
      </a:dk1>
      <a:lt1>
        <a:sysClr val="window" lastClr="FFFFFF"/>
      </a:lt1>
      <a:dk2>
        <a:srgbClr val="1D6FA9"/>
      </a:dk2>
      <a:lt2>
        <a:srgbClr val="FFFFFF"/>
      </a:lt2>
      <a:accent1>
        <a:srgbClr val="909090"/>
      </a:accent1>
      <a:accent2>
        <a:srgbClr val="00BBD3"/>
      </a:accent2>
      <a:accent3>
        <a:srgbClr val="8BC145"/>
      </a:accent3>
      <a:accent4>
        <a:srgbClr val="1D9A78"/>
      </a:accent4>
      <a:accent5>
        <a:srgbClr val="F19D19"/>
      </a:accent5>
      <a:accent6>
        <a:srgbClr val="B84742"/>
      </a:accent6>
      <a:hlink>
        <a:srgbClr val="70AD47"/>
      </a:hlink>
      <a:folHlink>
        <a:srgbClr val="ED7D31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912</Words>
  <Application>Microsoft Office PowerPoint</Application>
  <PresentationFormat>Widescreen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Courier New</vt:lpstr>
      <vt:lpstr>Roboto Condensed</vt:lpstr>
      <vt:lpstr>Roboto Condensed Light</vt:lpstr>
      <vt:lpstr>Times New Roman</vt:lpstr>
      <vt:lpstr>Wingdings</vt:lpstr>
      <vt:lpstr>Wingdings 2</vt:lpstr>
      <vt:lpstr>Wingdings 3</vt:lpstr>
      <vt:lpstr>Office Theme</vt:lpstr>
      <vt:lpstr>GANDHINAGAR INSTITUTE OF TECHNOLGY</vt:lpstr>
      <vt:lpstr>Graphical displays should:</vt:lpstr>
      <vt:lpstr>Data</vt:lpstr>
      <vt:lpstr>Visualization</vt:lpstr>
      <vt:lpstr>Fate of Napoleon’s Army</vt:lpstr>
      <vt:lpstr>Principles of Graphics Excellence</vt:lpstr>
      <vt:lpstr>Data</vt:lpstr>
      <vt:lpstr>Samples and Populations</vt:lpstr>
      <vt:lpstr>Distribution</vt:lpstr>
      <vt:lpstr>Statistical Properties of Data</vt:lpstr>
      <vt:lpstr>Relational Statistics</vt:lpstr>
      <vt:lpstr>Pylab and Python Statistics</vt:lpstr>
      <vt:lpstr>Blocks of code</vt:lpstr>
      <vt:lpstr>Running a Function</vt:lpstr>
      <vt:lpstr>Parameters</vt:lpstr>
      <vt:lpstr>Parameters</vt:lpstr>
      <vt:lpstr>Parameters</vt:lpstr>
      <vt:lpstr>Parameters</vt:lpstr>
      <vt:lpstr>Functions</vt:lpstr>
      <vt:lpstr>Running a Function</vt:lpstr>
      <vt:lpstr>Modules</vt:lpstr>
      <vt:lpstr>Modules</vt:lpstr>
      <vt:lpstr>Comments</vt:lpstr>
      <vt:lpstr>Import Statement</vt:lpstr>
      <vt:lpstr>Strings</vt:lpstr>
      <vt:lpstr>Function Definition</vt:lpstr>
      <vt:lpstr>Running a Function from a Module</vt:lpstr>
      <vt:lpstr>Return Values</vt:lpstr>
      <vt:lpstr>Module Syntax: Indentation</vt:lpstr>
      <vt:lpstr>Thank You</vt:lpstr>
    </vt:vector>
  </TitlesOfParts>
  <Company>Bryn Mawr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Excellence</dc:title>
  <dc:creator>Emily Greenfest-Allen</dc:creator>
  <cp:lastModifiedBy>Prof. Margil Shah</cp:lastModifiedBy>
  <cp:revision>37</cp:revision>
  <dcterms:created xsi:type="dcterms:W3CDTF">2008-02-06T19:20:30Z</dcterms:created>
  <dcterms:modified xsi:type="dcterms:W3CDTF">2020-12-29T05:15:25Z</dcterms:modified>
</cp:coreProperties>
</file>