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4" r:id="rId1"/>
  </p:sldMasterIdLst>
  <p:notesMasterIdLst>
    <p:notesMasterId r:id="rId23"/>
  </p:notesMasterIdLst>
  <p:handoutMasterIdLst>
    <p:handoutMasterId r:id="rId24"/>
  </p:handoutMasterIdLst>
  <p:sldIdLst>
    <p:sldId id="353" r:id="rId2"/>
    <p:sldId id="433" r:id="rId3"/>
    <p:sldId id="434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8" r:id="rId15"/>
    <p:sldId id="426" r:id="rId16"/>
    <p:sldId id="427" r:id="rId17"/>
    <p:sldId id="429" r:id="rId18"/>
    <p:sldId id="432" r:id="rId19"/>
    <p:sldId id="430" r:id="rId20"/>
    <p:sldId id="431" r:id="rId21"/>
    <p:sldId id="435" r:id="rId22"/>
  </p:sldIdLst>
  <p:sldSz cx="12192000" cy="6858000"/>
  <p:notesSz cx="9283700" cy="6997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3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CC0066"/>
    <a:srgbClr val="FFFF00"/>
    <a:srgbClr val="008000"/>
    <a:srgbClr val="660033"/>
    <a:srgbClr val="C0EEFF"/>
    <a:srgbClr val="FFFFFF"/>
    <a:srgbClr val="CD8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72"/>
      </p:cViewPr>
      <p:guideLst>
        <p:guide orient="horz" pos="1728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5652B2BA-3BA2-4443-8E71-A2A8179EAE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D198E04D-E7C9-4776-8674-FFB2E1807B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7812" name="Rectangle 4">
            <a:extLst>
              <a:ext uri="{FF2B5EF4-FFF2-40B4-BE49-F238E27FC236}">
                <a16:creationId xmlns:a16="http://schemas.microsoft.com/office/drawing/2014/main" id="{368D2226-912A-4FCE-B084-C3B451D63AF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46863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5F57844F-8129-4412-AD78-6D4C5A26CAA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46863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/>
            </a:lvl1pPr>
          </a:lstStyle>
          <a:p>
            <a:pPr>
              <a:defRPr/>
            </a:pPr>
            <a:fld id="{350FF9EC-CB12-4262-A902-D6136C46C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2-28T04:53:38.5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3049 13796 135 0,'0'0'0'15,"8"0"0"-15,1-4 0 0,-9 4 0 0,0 0 0 0,7-1 0 16,-2-1 0-16,-5 2 6 0,0 0-6 16,0 0 7-16,4-2-7 0,-4 2 4 0,0 0-4 0,0 0 4 15,0 0-4-15,0 0 0 0,0 0 0 16,0 0 1-16,0 0-1 0,0 0 5 0,0 0-5 0,0 0 6 15,0 0-6-15,0 0 22 0,0 0-22 0,0 0 22 16,0 0-22-16,0 0 7 0,0 0-7 0,0 0 7 16,0 0-7-16,0 0 34 0,0 0-34 0,0 0 35 15,0 0-35-15,0 0-8 0,0 0 8 0,0 0-7 16,0 0 7-16,0 0-1 0,0 0 1 0,0 0 0 16,0 0 0-16,0 0 5 0,0 0-5 0,0 0 6 15,-4 5-6-15,4-5 15 0,0 0-15 0,-3 4 15 16,1-1-15-16,2-3 4 0,0 0-4 0,-3 4 5 15,-3-1-5-15,6-3 3 0,0 0-3 0,-3 5 4 0,-1-3-4 16,4-2 5-16,0 0-5 0,-1 3 6 0,-3-1-6 16,1 3-202-16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2-30T05:08:01.8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21088 10424 740 0,'0'0'0'0,"-8"-1"0"0,-3 1 0 0,11 0-41 15,0 0 41-15,5 1-41 0,9 5 41 0,-14-6-151 0,0 0 151 16,9 1-150-16,0-1 150 0,8 4-171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12-28T04:56:19.8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5721 5739 214 0,'0'0'0'0,"0"0"0"16,23 31 0-16,-23-31-42 0,0 0 42 0,7 5-41 16,-6-8 41-16,8 6-28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BC6C65CD-A4F7-4FFE-96C3-E540F7C076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4C0A2AB8-A009-43A8-9B53-B3ABAE69269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59388" y="0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4710C3C-E662-42AE-B89E-3F708B4EFE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9813" y="525463"/>
            <a:ext cx="4664075" cy="2624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2149" name="Rectangle 5">
            <a:extLst>
              <a:ext uri="{FF2B5EF4-FFF2-40B4-BE49-F238E27FC236}">
                <a16:creationId xmlns:a16="http://schemas.microsoft.com/office/drawing/2014/main" id="{2558BBF9-7749-4CC6-A153-AEB7F7F3CDA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4225"/>
            <a:ext cx="7426325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2150" name="Rectangle 6">
            <a:extLst>
              <a:ext uri="{FF2B5EF4-FFF2-40B4-BE49-F238E27FC236}">
                <a16:creationId xmlns:a16="http://schemas.microsoft.com/office/drawing/2014/main" id="{A6B699EE-8259-4B04-AFE0-1FF1EE15D5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46863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2151" name="Rectangle 7">
            <a:extLst>
              <a:ext uri="{FF2B5EF4-FFF2-40B4-BE49-F238E27FC236}">
                <a16:creationId xmlns:a16="http://schemas.microsoft.com/office/drawing/2014/main" id="{B39D7385-2972-4775-B347-D11322F2A6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9388" y="6646863"/>
            <a:ext cx="402272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69EAFD4-213A-47DC-A40D-7D59707869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Default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490" y="1122364"/>
            <a:ext cx="7035300" cy="2578780"/>
          </a:xfrm>
        </p:spPr>
        <p:txBody>
          <a:bodyPr anchor="t">
            <a:noAutofit/>
          </a:bodyPr>
          <a:lstStyle>
            <a:lvl1pPr algn="l">
              <a:defRPr lang="en-US" sz="6600" b="1" kern="1200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Segoe UI Black" panose="020B0A02040204020203" pitchFamily="34" charset="0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156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D466E-7E8F-42D3-B295-17765149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940CA-6793-49CB-B9F8-F89E4948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6ECE9-FA74-499A-A18A-3900C965F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7D3A8-2898-4EE5-9D34-2BDB0D1E8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99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533ED-A868-4608-9C3C-DF1F37475D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3149600" cy="457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CIS 391 Fall 2008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18BE2-8CA1-4CB2-AC21-1459C9E6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7AB2E-732E-4184-A868-9388CDDF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      </a:t>
            </a:r>
            <a:fld id="{A80FE1E5-597A-40B6-AAC3-4AAC8F8CE3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5665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Logo on T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EBBC30D-10CD-4348-A4C2-3CAB63CE92D6}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8DFDA66-323F-4F09-8EB4-088022C3FCA4}"/>
              </a:ext>
            </a:extLst>
          </p:cNvPr>
          <p:cNvSpPr txBox="1">
            <a:spLocks/>
          </p:cNvSpPr>
          <p:nvPr userDrawn="1"/>
        </p:nvSpPr>
        <p:spPr>
          <a:xfrm>
            <a:off x="8610600" y="6604000"/>
            <a:ext cx="2743200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7127F8E-803D-4EB6-8CDA-7BD1C589D73D}" type="slidenum">
              <a:rPr lang="en-US" b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pPr>
                <a:defRPr/>
              </a:pPr>
              <a:t>‹#›</a:t>
            </a:fld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6" name="Shape 56">
            <a:extLst>
              <a:ext uri="{FF2B5EF4-FFF2-40B4-BE49-F238E27FC236}">
                <a16:creationId xmlns:a16="http://schemas.microsoft.com/office/drawing/2014/main" id="{C7F4B98C-809C-44F2-83CA-446D6092EEB4}"/>
              </a:ext>
            </a:extLst>
          </p:cNvPr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39" r="1768" b="3535"/>
          <a:stretch>
            <a:fillRect/>
          </a:stretch>
        </p:blipFill>
        <p:spPr bwMode="auto">
          <a:xfrm>
            <a:off x="0" y="0"/>
            <a:ext cx="12192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7772ED-7FD3-4A67-ADC0-A8483E9EFAFB}"/>
              </a:ext>
            </a:extLst>
          </p:cNvPr>
          <p:cNvCxnSpPr/>
          <p:nvPr userDrawn="1"/>
        </p:nvCxnSpPr>
        <p:spPr>
          <a:xfrm>
            <a:off x="0" y="711200"/>
            <a:ext cx="12192000" cy="0"/>
          </a:xfrm>
          <a:prstGeom prst="line">
            <a:avLst/>
          </a:prstGeom>
          <a:ln w="127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FF46A14-B9BE-49F6-89A5-37D7D01ED8F5}"/>
              </a:ext>
            </a:extLst>
          </p:cNvPr>
          <p:cNvCxnSpPr/>
          <p:nvPr userDrawn="1"/>
        </p:nvCxnSpPr>
        <p:spPr>
          <a:xfrm>
            <a:off x="0" y="6605588"/>
            <a:ext cx="12192000" cy="0"/>
          </a:xfrm>
          <a:prstGeom prst="line">
            <a:avLst/>
          </a:prstGeom>
          <a:ln w="12700">
            <a:solidFill>
              <a:schemeClr val="bg1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EBF983CD-D24D-469B-8FA8-0F238619403F}"/>
              </a:ext>
            </a:extLst>
          </p:cNvPr>
          <p:cNvSpPr txBox="1">
            <a:spLocks/>
          </p:cNvSpPr>
          <p:nvPr userDrawn="1"/>
        </p:nvSpPr>
        <p:spPr>
          <a:xfrm>
            <a:off x="3652838" y="6604000"/>
            <a:ext cx="4886325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# 2180711 (PP)  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Wingdings" panose="05000000000000000000" pitchFamily="2" charset="2"/>
                <a:ea typeface="Roboto Condensed Light" panose="02000000000000000000" pitchFamily="2" charset="0"/>
              </a:rPr>
              <a:t>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  Unit 07 – Regular Expression – REs and Python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11200"/>
          </a:xfr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lIns="216000" tIns="108000" rIns="216000" bIns="108000">
            <a:normAutofit/>
          </a:bodyPr>
          <a:lstStyle>
            <a:lvl1pPr>
              <a:defRPr lang="en-US" sz="3400" b="1" kern="12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81" y="863444"/>
            <a:ext cx="11886648" cy="5590565"/>
          </a:xfrm>
        </p:spPr>
        <p:txBody>
          <a:bodyPr>
            <a:noAutofit/>
          </a:bodyPr>
          <a:lstStyle>
            <a:lvl1pPr marL="265113" indent="-265113" algn="just">
              <a:buClr>
                <a:schemeClr val="accent6"/>
              </a:buClr>
              <a:buFont typeface="Wingdings 3" panose="05040102010807070707" pitchFamily="18" charset="2"/>
              <a:buChar char=""/>
              <a:defRPr sz="2400">
                <a:solidFill>
                  <a:schemeClr val="tx1"/>
                </a:solidFill>
              </a:defRPr>
            </a:lvl1pPr>
            <a:lvl2pPr marL="809625" indent="-352425" algn="just">
              <a:buClr>
                <a:schemeClr val="accent6"/>
              </a:buClr>
              <a:buFont typeface="Wingdings 3" panose="05040102010807070707" pitchFamily="18" charset="2"/>
              <a:buChar char=""/>
              <a:defRPr sz="2000">
                <a:solidFill>
                  <a:schemeClr val="tx1"/>
                </a:solidFill>
              </a:defRPr>
            </a:lvl2pPr>
            <a:lvl3pPr marL="1143000" indent="-228600" algn="just">
              <a:buClr>
                <a:schemeClr val="accent6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algn="just">
              <a:buClr>
                <a:schemeClr val="accent6"/>
              </a:buClr>
              <a:defRPr sz="1600">
                <a:solidFill>
                  <a:schemeClr val="tx1"/>
                </a:solidFill>
              </a:defRPr>
            </a:lvl4pPr>
            <a:lvl5pPr algn="just">
              <a:buClr>
                <a:schemeClr val="accent6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102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Logo on 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023535-85AC-4B96-8C9F-F6EDB5423B09}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4256554-B52F-41A8-8BBC-DAADE0F10651}"/>
              </a:ext>
            </a:extLst>
          </p:cNvPr>
          <p:cNvSpPr txBox="1">
            <a:spLocks/>
          </p:cNvSpPr>
          <p:nvPr userDrawn="1"/>
        </p:nvSpPr>
        <p:spPr>
          <a:xfrm>
            <a:off x="3652838" y="6604000"/>
            <a:ext cx="4886325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# 2180711 (PP)  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Wingdings" panose="05000000000000000000" pitchFamily="2" charset="2"/>
                <a:ea typeface="Roboto Condensed Light" panose="02000000000000000000" pitchFamily="2" charset="0"/>
              </a:rPr>
              <a:t>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  Unit 07 – Regular Expression – REs and Python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242E809-F455-4CB0-912F-3B4BF21DEC7B}"/>
              </a:ext>
            </a:extLst>
          </p:cNvPr>
          <p:cNvSpPr txBox="1">
            <a:spLocks/>
          </p:cNvSpPr>
          <p:nvPr userDrawn="1"/>
        </p:nvSpPr>
        <p:spPr>
          <a:xfrm>
            <a:off x="8610600" y="6604000"/>
            <a:ext cx="2743200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43ABB818-713D-4B70-BCF6-53A6FD8ABFCC}" type="slidenum">
              <a:rPr lang="en-US" b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pPr>
                <a:defRPr/>
              </a:pPr>
              <a:t>‹#›</a:t>
            </a:fld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7" name="Shape 56">
            <a:extLst>
              <a:ext uri="{FF2B5EF4-FFF2-40B4-BE49-F238E27FC236}">
                <a16:creationId xmlns:a16="http://schemas.microsoft.com/office/drawing/2014/main" id="{4D936A54-45C0-4513-BCD2-68546032F602}"/>
              </a:ext>
            </a:extLst>
          </p:cNvPr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39" r="1768" b="3535"/>
          <a:stretch>
            <a:fillRect/>
          </a:stretch>
        </p:blipFill>
        <p:spPr bwMode="auto">
          <a:xfrm>
            <a:off x="0" y="0"/>
            <a:ext cx="12192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B04313E-579F-44B1-A0CC-13C51D690127}"/>
              </a:ext>
            </a:extLst>
          </p:cNvPr>
          <p:cNvCxnSpPr/>
          <p:nvPr userDrawn="1"/>
        </p:nvCxnSpPr>
        <p:spPr>
          <a:xfrm>
            <a:off x="0" y="711200"/>
            <a:ext cx="1219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CFBF1C9-3C73-4DF0-AC96-111EF754E532}"/>
              </a:ext>
            </a:extLst>
          </p:cNvPr>
          <p:cNvCxnSpPr/>
          <p:nvPr userDrawn="1"/>
        </p:nvCxnSpPr>
        <p:spPr>
          <a:xfrm>
            <a:off x="0" y="6605588"/>
            <a:ext cx="12192000" cy="0"/>
          </a:xfrm>
          <a:prstGeom prst="line">
            <a:avLst/>
          </a:prstGeom>
          <a:ln w="12700">
            <a:solidFill>
              <a:schemeClr val="bg1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11200"/>
          </a:xfr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lIns="216000" tIns="108000" rIns="216000" bIns="108000">
            <a:normAutofit/>
          </a:bodyPr>
          <a:lstStyle>
            <a:lvl1pPr>
              <a:defRPr lang="en-US" sz="3400" b="1" kern="12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81" y="863444"/>
            <a:ext cx="11895978" cy="5590565"/>
          </a:xfrm>
        </p:spPr>
        <p:txBody>
          <a:bodyPr>
            <a:noAutofit/>
          </a:bodyPr>
          <a:lstStyle>
            <a:lvl1pPr marL="265113" indent="-265113" algn="just">
              <a:buClr>
                <a:schemeClr val="accent6"/>
              </a:buClr>
              <a:buFont typeface="Wingdings 3" panose="05040102010807070707" pitchFamily="18" charset="2"/>
              <a:buChar char=""/>
              <a:defRPr sz="2400">
                <a:solidFill>
                  <a:schemeClr val="tx1"/>
                </a:solidFill>
              </a:defRPr>
            </a:lvl1pPr>
            <a:lvl2pPr marL="809625" indent="-352425" algn="just">
              <a:buClr>
                <a:schemeClr val="accent6"/>
              </a:buClr>
              <a:buFont typeface="Wingdings 3" panose="05040102010807070707" pitchFamily="18" charset="2"/>
              <a:buChar char=""/>
              <a:defRPr sz="2000">
                <a:solidFill>
                  <a:schemeClr val="tx1"/>
                </a:solidFill>
              </a:defRPr>
            </a:lvl2pPr>
            <a:lvl3pPr marL="1143000" indent="-228600" algn="just">
              <a:buClr>
                <a:schemeClr val="accent6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 algn="just">
              <a:buClr>
                <a:schemeClr val="accent6"/>
              </a:buClr>
              <a:defRPr sz="1600">
                <a:solidFill>
                  <a:schemeClr val="tx1"/>
                </a:solidFill>
              </a:defRPr>
            </a:lvl4pPr>
            <a:lvl5pPr algn="just">
              <a:buClr>
                <a:schemeClr val="accent6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322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Logo on B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2E6A46-0589-4203-8769-A4E8FA741CC0}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AFEDDBF-BA8E-4D92-A937-89006EEF27C5}"/>
              </a:ext>
            </a:extLst>
          </p:cNvPr>
          <p:cNvSpPr txBox="1">
            <a:spLocks/>
          </p:cNvSpPr>
          <p:nvPr userDrawn="1"/>
        </p:nvSpPr>
        <p:spPr>
          <a:xfrm>
            <a:off x="8610600" y="6604000"/>
            <a:ext cx="2743200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8EB17FC-3152-4F8F-BE1A-BDAF6FA59603}" type="slidenum">
              <a:rPr lang="en-US" b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pPr>
                <a:defRPr/>
              </a:pPr>
              <a:t>‹#›</a:t>
            </a:fld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6" name="Shape 56">
            <a:extLst>
              <a:ext uri="{FF2B5EF4-FFF2-40B4-BE49-F238E27FC236}">
                <a16:creationId xmlns:a16="http://schemas.microsoft.com/office/drawing/2014/main" id="{117079F6-9ADC-47E5-8481-0FCF33A0EAE4}"/>
              </a:ext>
            </a:extLst>
          </p:cNvPr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39" r="1768" b="3535"/>
          <a:stretch>
            <a:fillRect/>
          </a:stretch>
        </p:blipFill>
        <p:spPr bwMode="auto">
          <a:xfrm>
            <a:off x="0" y="0"/>
            <a:ext cx="12192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9278B4-7290-4002-8C35-6B9088DC3A8A}"/>
              </a:ext>
            </a:extLst>
          </p:cNvPr>
          <p:cNvCxnSpPr/>
          <p:nvPr userDrawn="1"/>
        </p:nvCxnSpPr>
        <p:spPr>
          <a:xfrm>
            <a:off x="0" y="711200"/>
            <a:ext cx="1219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A22DB00-8CAE-4AEE-B617-D95A73CA4FD8}"/>
              </a:ext>
            </a:extLst>
          </p:cNvPr>
          <p:cNvCxnSpPr/>
          <p:nvPr userDrawn="1"/>
        </p:nvCxnSpPr>
        <p:spPr>
          <a:xfrm>
            <a:off x="0" y="6605588"/>
            <a:ext cx="12192000" cy="0"/>
          </a:xfrm>
          <a:prstGeom prst="line">
            <a:avLst/>
          </a:prstGeom>
          <a:ln w="12700">
            <a:solidFill>
              <a:schemeClr val="bg1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3EC57495-5BDB-45AF-9327-86A4CD579C7F}"/>
              </a:ext>
            </a:extLst>
          </p:cNvPr>
          <p:cNvSpPr txBox="1">
            <a:spLocks/>
          </p:cNvSpPr>
          <p:nvPr userDrawn="1"/>
        </p:nvSpPr>
        <p:spPr>
          <a:xfrm>
            <a:off x="3652838" y="6604000"/>
            <a:ext cx="4886325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# 2180711 (PP)  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Wingdings" panose="05000000000000000000" pitchFamily="2" charset="2"/>
                <a:ea typeface="Roboto Condensed Light" panose="02000000000000000000" pitchFamily="2" charset="0"/>
              </a:rPr>
              <a:t>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  Unit 07 – Regular Expression – REs and Python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11200"/>
          </a:xfr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lIns="216000" tIns="108000" rIns="216000" bIns="108000">
            <a:normAutofit/>
          </a:bodyPr>
          <a:lstStyle>
            <a:lvl1pPr>
              <a:defRPr lang="en-US" sz="3400" b="1" kern="120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290" y="863444"/>
            <a:ext cx="11911531" cy="5590565"/>
          </a:xfrm>
        </p:spPr>
        <p:txBody>
          <a:bodyPr>
            <a:noAutofit/>
          </a:bodyPr>
          <a:lstStyle>
            <a:lvl1pPr marL="265113" indent="-265113" algn="just">
              <a:buClr>
                <a:schemeClr val="accent6"/>
              </a:buClr>
              <a:buFont typeface="Wingdings 3" panose="05040102010807070707" pitchFamily="18" charset="2"/>
              <a:buChar char=""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809625" indent="-352425" algn="just">
              <a:buClr>
                <a:schemeClr val="accent6"/>
              </a:buClr>
              <a:buFont typeface="Wingdings 3" panose="05040102010807070707" pitchFamily="18" charset="2"/>
              <a:buChar char=""/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marL="1143000" indent="-228600" algn="just">
              <a:buClr>
                <a:schemeClr val="accent6"/>
              </a:buClr>
              <a:buFont typeface="Wingdings" panose="05000000000000000000" pitchFamily="2" charset="2"/>
              <a:buChar char="§"/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just">
              <a:buClr>
                <a:schemeClr val="accent6"/>
              </a:buCl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just">
              <a:buClr>
                <a:schemeClr val="accent6"/>
              </a:buClr>
              <a:defRPr sz="16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649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lang="en-US" sz="6000" b="1" kern="1200" dirty="0">
                <a:gradFill flip="none" rotWithShape="1">
                  <a:gsLst>
                    <a:gs pos="0">
                      <a:srgbClr val="1D3064"/>
                    </a:gs>
                    <a:gs pos="100000">
                      <a:schemeClr val="tx2"/>
                    </a:gs>
                  </a:gsLst>
                  <a:lin ang="0" scaled="1"/>
                  <a:tileRect/>
                </a:gra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53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- Logo on T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B6485E7-515E-446E-AB29-8428D21B1494}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7EC4790-1DAB-4A3A-8A17-0C8B4017CB90}"/>
              </a:ext>
            </a:extLst>
          </p:cNvPr>
          <p:cNvSpPr txBox="1">
            <a:spLocks/>
          </p:cNvSpPr>
          <p:nvPr userDrawn="1"/>
        </p:nvSpPr>
        <p:spPr>
          <a:xfrm>
            <a:off x="8610600" y="6604000"/>
            <a:ext cx="2743200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0EA72BC-975E-4C8E-B6EC-27B1ABBCDD65}" type="slidenum">
              <a:rPr lang="en-US" b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pPr>
                <a:defRPr/>
              </a:pPr>
              <a:t>‹#›</a:t>
            </a:fld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DDF247-6BCD-4381-AFB6-B4761447B7B1}"/>
              </a:ext>
            </a:extLst>
          </p:cNvPr>
          <p:cNvCxnSpPr/>
          <p:nvPr userDrawn="1"/>
        </p:nvCxnSpPr>
        <p:spPr>
          <a:xfrm>
            <a:off x="0" y="6605588"/>
            <a:ext cx="12192000" cy="0"/>
          </a:xfrm>
          <a:prstGeom prst="line">
            <a:avLst/>
          </a:prstGeom>
          <a:ln w="12700">
            <a:solidFill>
              <a:schemeClr val="bg1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0775996-CF7C-4D2A-A378-3AD2F047EE00}"/>
              </a:ext>
            </a:extLst>
          </p:cNvPr>
          <p:cNvSpPr txBox="1">
            <a:spLocks/>
          </p:cNvSpPr>
          <p:nvPr userDrawn="1"/>
        </p:nvSpPr>
        <p:spPr>
          <a:xfrm>
            <a:off x="3652838" y="6604000"/>
            <a:ext cx="4886325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# 2180711 (PP)  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Wingdings" panose="05000000000000000000" pitchFamily="2" charset="2"/>
                <a:ea typeface="Roboto Condensed Light" panose="02000000000000000000" pitchFamily="2" charset="0"/>
              </a:rPr>
              <a:t>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  Unit 07 – Regular Expression – REs and Python</a:t>
            </a:r>
          </a:p>
        </p:txBody>
      </p:sp>
    </p:spTree>
    <p:extLst>
      <p:ext uri="{BB962C8B-B14F-4D97-AF65-F5344CB8AC3E}">
        <p14:creationId xmlns:p14="http://schemas.microsoft.com/office/powerpoint/2010/main" val="472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- Logo on 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C5161B9-D28D-4379-8071-90F8FE1F6C67}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994B352E-911D-46B2-9513-7CBF427FC6A3}"/>
              </a:ext>
            </a:extLst>
          </p:cNvPr>
          <p:cNvSpPr txBox="1">
            <a:spLocks/>
          </p:cNvSpPr>
          <p:nvPr userDrawn="1"/>
        </p:nvSpPr>
        <p:spPr>
          <a:xfrm>
            <a:off x="8610600" y="6604000"/>
            <a:ext cx="2743200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9F81E2A-723A-4912-AB28-0FD841744D14}" type="slidenum">
              <a:rPr lang="en-US" b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pPr>
                <a:defRPr/>
              </a:pPr>
              <a:t>‹#›</a:t>
            </a:fld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3830C7E-148F-4A3F-BD51-DB6881EF5EE5}"/>
              </a:ext>
            </a:extLst>
          </p:cNvPr>
          <p:cNvCxnSpPr/>
          <p:nvPr userDrawn="1"/>
        </p:nvCxnSpPr>
        <p:spPr>
          <a:xfrm>
            <a:off x="0" y="6605588"/>
            <a:ext cx="12192000" cy="0"/>
          </a:xfrm>
          <a:prstGeom prst="line">
            <a:avLst/>
          </a:prstGeom>
          <a:ln w="12700">
            <a:solidFill>
              <a:schemeClr val="bg1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7DAC582-33EE-4C53-91CB-8714065C6114}"/>
              </a:ext>
            </a:extLst>
          </p:cNvPr>
          <p:cNvSpPr txBox="1">
            <a:spLocks/>
          </p:cNvSpPr>
          <p:nvPr userDrawn="1"/>
        </p:nvSpPr>
        <p:spPr>
          <a:xfrm>
            <a:off x="3652838" y="6604000"/>
            <a:ext cx="4886325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# 2180711 (PP)  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Wingdings" panose="05000000000000000000" pitchFamily="2" charset="2"/>
                <a:ea typeface="Roboto Condensed Light" panose="02000000000000000000" pitchFamily="2" charset="0"/>
              </a:rPr>
              <a:t>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  Unit 07 – Regular Expression – REs and Python</a:t>
            </a:r>
          </a:p>
        </p:txBody>
      </p:sp>
    </p:spTree>
    <p:extLst>
      <p:ext uri="{BB962C8B-B14F-4D97-AF65-F5344CB8AC3E}">
        <p14:creationId xmlns:p14="http://schemas.microsoft.com/office/powerpoint/2010/main" val="183632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- Logo on B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7FC3062-C1B5-451D-A651-C3D3DACCFD1C}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AE6EE4A3-9103-4F0C-997D-916ECEAB7149}"/>
              </a:ext>
            </a:extLst>
          </p:cNvPr>
          <p:cNvSpPr txBox="1">
            <a:spLocks/>
          </p:cNvSpPr>
          <p:nvPr userDrawn="1"/>
        </p:nvSpPr>
        <p:spPr>
          <a:xfrm>
            <a:off x="8610600" y="6604000"/>
            <a:ext cx="2743200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6B0AEC4-AE7A-4734-BAF5-163D71D417FD}" type="slidenum">
              <a:rPr lang="en-US" b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pPr>
                <a:defRPr/>
              </a:pPr>
              <a:t>‹#›</a:t>
            </a:fld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E20FB74-83CF-42DA-A5FB-B2ED5686338F}"/>
              </a:ext>
            </a:extLst>
          </p:cNvPr>
          <p:cNvCxnSpPr/>
          <p:nvPr userDrawn="1"/>
        </p:nvCxnSpPr>
        <p:spPr>
          <a:xfrm>
            <a:off x="0" y="6605588"/>
            <a:ext cx="12192000" cy="0"/>
          </a:xfrm>
          <a:prstGeom prst="line">
            <a:avLst/>
          </a:prstGeom>
          <a:ln w="12700">
            <a:solidFill>
              <a:schemeClr val="bg1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986E1D6-65CE-4262-9BF7-B44B3F066A90}"/>
              </a:ext>
            </a:extLst>
          </p:cNvPr>
          <p:cNvSpPr txBox="1">
            <a:spLocks/>
          </p:cNvSpPr>
          <p:nvPr userDrawn="1"/>
        </p:nvSpPr>
        <p:spPr>
          <a:xfrm>
            <a:off x="3652838" y="6604000"/>
            <a:ext cx="4886325" cy="2555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# 2180711 (PP)  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Wingdings" panose="05000000000000000000" pitchFamily="2" charset="2"/>
                <a:ea typeface="Roboto Condensed Light" panose="02000000000000000000" pitchFamily="2" charset="0"/>
              </a:rPr>
              <a:t>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  Unit 07 – Regular Expression – REs and Python</a:t>
            </a:r>
          </a:p>
        </p:txBody>
      </p:sp>
    </p:spTree>
    <p:extLst>
      <p:ext uri="{BB962C8B-B14F-4D97-AF65-F5344CB8AC3E}">
        <p14:creationId xmlns:p14="http://schemas.microsoft.com/office/powerpoint/2010/main" val="364905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lete Blan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658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A81B336-9406-465A-9FB7-233EC9106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4183FC9-AB8F-4031-8E74-BAD890CC1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34370-E318-459C-8241-A8609D067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57CB3F-E53F-4836-BBF6-A2686895F344}" type="datetimeFigureOut">
              <a:rPr lang="en-US"/>
              <a:pPr>
                <a:defRPr/>
              </a:pPr>
              <a:t>12/30/2020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1794A-FF20-45A5-A458-2E57C8820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3E862-4F7F-45F5-B613-6B639E866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1BD99B-7969-4103-BEB1-9A435D76D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" panose="02000000000000000000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" panose="02000000000000000000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" panose="02000000000000000000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" panose="02000000000000000000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" panose="02000000000000000000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" panose="02000000000000000000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" panose="02000000000000000000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" panose="02000000000000000000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s.umbc.edu/courses/331/current/code/python/box.p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wz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B5052A3-F56C-44D1-9709-E3CD0CA524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09700" y="5765800"/>
            <a:ext cx="9372600" cy="571500"/>
          </a:xfrm>
        </p:spPr>
        <p:txBody>
          <a:bodyPr/>
          <a:lstStyle/>
          <a:p>
            <a:r>
              <a:rPr lang="en-US" altLang="en-US" sz="2800" b="1" dirty="0"/>
              <a:t>GANDHINAGAR INSTITUTE OF TECHNOLGY</a:t>
            </a:r>
          </a:p>
        </p:txBody>
      </p:sp>
      <p:sp>
        <p:nvSpPr>
          <p:cNvPr id="15363" name="TextBox 3">
            <a:extLst>
              <a:ext uri="{FF2B5EF4-FFF2-40B4-BE49-F238E27FC236}">
                <a16:creationId xmlns:a16="http://schemas.microsoft.com/office/drawing/2014/main" id="{C5D813EF-FF59-4980-8A94-F2BC36EE4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668338"/>
            <a:ext cx="582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cs typeface="Times New Roman" panose="02020603050405020304" pitchFamily="18" charset="0"/>
              </a:rPr>
              <a:t>Computer Engineering Department</a:t>
            </a:r>
          </a:p>
        </p:txBody>
      </p:sp>
      <p:sp>
        <p:nvSpPr>
          <p:cNvPr id="15364" name="TextBox 4">
            <a:extLst>
              <a:ext uri="{FF2B5EF4-FFF2-40B4-BE49-F238E27FC236}">
                <a16:creationId xmlns:a16="http://schemas.microsoft.com/office/drawing/2014/main" id="{E5B381BD-E7D1-43D8-98B2-C3E3160B2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00238"/>
            <a:ext cx="10058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4800" b="1">
                <a:cs typeface="Times New Roman" panose="02020603050405020304" pitchFamily="18" charset="0"/>
              </a:rPr>
              <a:t>Regular Expression – REs and Python</a:t>
            </a:r>
          </a:p>
        </p:txBody>
      </p:sp>
      <p:sp>
        <p:nvSpPr>
          <p:cNvPr id="15365" name="TextBox 5">
            <a:extLst>
              <a:ext uri="{FF2B5EF4-FFF2-40B4-BE49-F238E27FC236}">
                <a16:creationId xmlns:a16="http://schemas.microsoft.com/office/drawing/2014/main" id="{05975102-5D7A-479D-BD4E-E49F82428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325" y="3773488"/>
            <a:ext cx="5829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cs typeface="Times New Roman" panose="02020603050405020304" pitchFamily="18" charset="0"/>
              </a:rPr>
              <a:t>By</a:t>
            </a:r>
          </a:p>
          <a:p>
            <a:pPr algn="ctr"/>
            <a:r>
              <a:rPr lang="en-US" altLang="en-US" b="1">
                <a:cs typeface="Times New Roman" panose="02020603050405020304" pitchFamily="18" charset="0"/>
              </a:rPr>
              <a:t>Prof. Margil Shah </a:t>
            </a:r>
          </a:p>
        </p:txBody>
      </p:sp>
      <p:sp>
        <p:nvSpPr>
          <p:cNvPr id="15366" name="TextBox 8">
            <a:extLst>
              <a:ext uri="{FF2B5EF4-FFF2-40B4-BE49-F238E27FC236}">
                <a16:creationId xmlns:a16="http://schemas.microsoft.com/office/drawing/2014/main" id="{CA322E14-0203-4358-87E0-5DD838EF3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350" y="1089025"/>
            <a:ext cx="582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cs typeface="Times New Roman" panose="02020603050405020304" pitchFamily="18" charset="0"/>
              </a:rPr>
              <a:t>Python Programming (2180711) </a:t>
            </a:r>
          </a:p>
        </p:txBody>
      </p:sp>
      <p:pic>
        <p:nvPicPr>
          <p:cNvPr id="15367" name="Picture 7">
            <a:extLst>
              <a:ext uri="{FF2B5EF4-FFF2-40B4-BE49-F238E27FC236}">
                <a16:creationId xmlns:a16="http://schemas.microsoft.com/office/drawing/2014/main" id="{A71F64E0-326F-4057-AD3E-D3A9A7B3E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638" y="4730750"/>
            <a:ext cx="15922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3DE23-6639-4DD4-B52E-25733BDE9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altLang="en-US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Q: What’s a match object?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6D63BE0A-080A-4E4E-8382-51A9B9961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A: an instance of the match class with the details of the match result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altLang="en-US" sz="1200">
              <a:latin typeface="Courier" charset="0"/>
              <a:ea typeface="ＭＳ Ｐゴシック" panose="020B0600070205080204" pitchFamily="34" charset="-128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>
                <a:latin typeface="Courier" charset="0"/>
                <a:ea typeface="ＭＳ Ｐゴシック" panose="020B0600070205080204" pitchFamily="34" charset="-128"/>
              </a:rPr>
              <a:t>&gt;&gt;&gt; r1 = re.search("a*b","fooaaabcde")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>
                <a:latin typeface="Courier" charset="0"/>
                <a:ea typeface="ＭＳ Ｐゴシック" panose="020B0600070205080204" pitchFamily="34" charset="-128"/>
              </a:rPr>
              <a:t>&gt;&gt;&gt; r1.group()  # group returns string matched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>
                <a:latin typeface="Courier" charset="0"/>
                <a:ea typeface="ＭＳ Ｐゴシック" panose="020B0600070205080204" pitchFamily="34" charset="-128"/>
              </a:rPr>
              <a:t>'aaab'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>
                <a:latin typeface="Courier" charset="0"/>
                <a:ea typeface="ＭＳ Ｐゴシック" panose="020B0600070205080204" pitchFamily="34" charset="-128"/>
              </a:rPr>
              <a:t>&gt;&gt;&gt; r1.start()  # index of the match start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>
                <a:latin typeface="Courier" charset="0"/>
                <a:ea typeface="ＭＳ Ｐゴシック" panose="020B0600070205080204" pitchFamily="34" charset="-128"/>
              </a:rPr>
              <a:t>3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>
                <a:latin typeface="Courier" charset="0"/>
                <a:ea typeface="ＭＳ Ｐゴシック" panose="020B0600070205080204" pitchFamily="34" charset="-128"/>
              </a:rPr>
              <a:t>&gt;&gt;&gt; r1.end()    # index of the match end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>
                <a:latin typeface="Courier" charset="0"/>
                <a:ea typeface="ＭＳ Ｐゴシック" panose="020B0600070205080204" pitchFamily="34" charset="-128"/>
              </a:rPr>
              <a:t>7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>
                <a:latin typeface="Courier" charset="0"/>
                <a:ea typeface="ＭＳ Ｐゴシック" panose="020B0600070205080204" pitchFamily="34" charset="-128"/>
              </a:rPr>
              <a:t>&gt;&gt;&gt; r1.span()   # tuple of (start, end)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>
                <a:latin typeface="Courier" charset="0"/>
                <a:ea typeface="ＭＳ Ｐゴシック" panose="020B0600070205080204" pitchFamily="34" charset="-128"/>
              </a:rPr>
              <a:t>(3, 7)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endParaRPr lang="en-US" altLang="en-US">
              <a:latin typeface="Courier" charset="0"/>
              <a:ea typeface="ＭＳ Ｐゴシック" panose="020B0600070205080204" pitchFamily="34" charset="-128"/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90EE7-B2E3-40B0-BC49-5F966938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What got matched?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8FA69FF8-3391-4444-8B91-80B8AB966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Here’s a pattern to match simple email addresses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 \w+@(\w+\.)+(com|org|net|edu)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altLang="en-US" sz="2000">
              <a:latin typeface="Courier" charset="0"/>
              <a:ea typeface="ＭＳ Ｐゴシック" panose="020B0600070205080204" pitchFamily="34" charset="-128"/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&gt;&gt;&gt; pat1 = "\w+@(\w+\.)+(com|org|net|edu)"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&gt;&gt;&gt; r1 = re.match(pat,"finin@cs.umbc.edu")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&gt;&gt;&gt; r1.group()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'finin@cs.umbc.edu’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altLang="en-US" sz="2000">
              <a:latin typeface="Courier" charset="0"/>
              <a:ea typeface="ＭＳ Ｐゴシック" panose="020B0600070205080204" pitchFamily="34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We might want to extract the pattern parts, like the email name and host 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A9498-D197-4ADC-8C6E-2A7FCAF48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What got matched?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249CA092-C275-48EB-9822-5D4C4C788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We can put parentheses around groups we want to be able to reference</a:t>
            </a:r>
            <a:endParaRPr lang="en-US" altLang="en-US" sz="2000">
              <a:latin typeface="Courier" charset="0"/>
              <a:ea typeface="ＭＳ Ｐゴシック" panose="020B0600070205080204" pitchFamily="34" charset="-128"/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000">
                <a:latin typeface="Courier" charset="0"/>
                <a:ea typeface="ＭＳ Ｐゴシック" panose="020B0600070205080204" pitchFamily="34" charset="-128"/>
              </a:rPr>
              <a:t>&gt;&gt;&gt; pat2 = "(\w+)@((\w+\.)+(com|org|net|edu))"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000">
                <a:latin typeface="Courier" charset="0"/>
                <a:ea typeface="ＭＳ Ｐゴシック" panose="020B0600070205080204" pitchFamily="34" charset="-128"/>
              </a:rPr>
              <a:t>&gt;&gt;&gt; r2 = re.match(pat2,"finin@cs.umbc.edu")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000">
                <a:latin typeface="Courier" charset="0"/>
                <a:ea typeface="ＭＳ Ｐゴシック" panose="020B0600070205080204" pitchFamily="34" charset="-128"/>
              </a:rPr>
              <a:t>&gt;&gt;&gt; r2.group(1)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000">
                <a:latin typeface="Courier" charset="0"/>
                <a:ea typeface="ＭＳ Ｐゴシック" panose="020B0600070205080204" pitchFamily="34" charset="-128"/>
              </a:rPr>
              <a:t>'finin'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000">
                <a:latin typeface="Courier" charset="0"/>
                <a:ea typeface="ＭＳ Ｐゴシック" panose="020B0600070205080204" pitchFamily="34" charset="-128"/>
              </a:rPr>
              <a:t>&gt;&gt;&gt; r2.group(2)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000">
                <a:latin typeface="Courier" charset="0"/>
                <a:ea typeface="ＭＳ Ｐゴシック" panose="020B0600070205080204" pitchFamily="34" charset="-128"/>
              </a:rPr>
              <a:t>'cs.umbc.edu'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000">
                <a:latin typeface="Courier" charset="0"/>
                <a:ea typeface="ＭＳ Ｐゴシック" panose="020B0600070205080204" pitchFamily="34" charset="-128"/>
              </a:rPr>
              <a:t>&gt;&gt;&gt; r2.groups()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000">
                <a:latin typeface="Courier" charset="0"/>
                <a:ea typeface="ＭＳ Ｐゴシック" panose="020B0600070205080204" pitchFamily="34" charset="-128"/>
              </a:rPr>
              <a:t>r2.groups()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000">
                <a:latin typeface="Courier" charset="0"/>
                <a:ea typeface="ＭＳ Ｐゴシック" panose="020B0600070205080204" pitchFamily="34" charset="-128"/>
              </a:rPr>
              <a:t>('finin', 'cs.umbc.edu', 'umbc.', 'edu’)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Note that the ‘groups’ are numbered in a preorder traversal of the forest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5050AD7-AEA6-4880-8F0E-8D9F2080C628}"/>
                  </a:ext>
                </a:extLst>
              </p14:cNvPr>
              <p14:cNvContentPartPr/>
              <p14:nvPr/>
            </p14:nvContentPartPr>
            <p14:xfrm>
              <a:off x="1097640" y="4963320"/>
              <a:ext cx="12240" cy="13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5050AD7-AEA6-4880-8F0E-8D9F2080C6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8280" y="4953960"/>
                <a:ext cx="30960" cy="32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74E8C-335A-4E58-8B4A-B9B45631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What got matched?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D7E16157-93B3-492B-B0D7-FEECB9C67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We can ‘label’ the groups as well… </a:t>
            </a:r>
            <a:endParaRPr lang="en-US" altLang="en-US" sz="2000">
              <a:latin typeface="Courier" charset="0"/>
              <a:ea typeface="ＭＳ Ｐゴシック" panose="020B0600070205080204" pitchFamily="34" charset="-128"/>
            </a:endParaRP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400">
                <a:latin typeface="Courier" charset="0"/>
                <a:ea typeface="ＭＳ Ｐゴシック" panose="020B0600070205080204" pitchFamily="34" charset="-128"/>
              </a:rPr>
              <a:t>&gt;&gt;&gt; pat3 ="(?P&lt;name&gt;\w+)@(?P&lt;host&gt;(\w+\.)+(com|org|net|edu))"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400">
                <a:latin typeface="Courier" charset="0"/>
                <a:ea typeface="ＭＳ Ｐゴシック" panose="020B0600070205080204" pitchFamily="34" charset="-128"/>
              </a:rPr>
              <a:t>&gt;&gt;&gt; r3 = re.match(pat3,"finin@cs.umbc.edu")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400">
                <a:latin typeface="Courier" charset="0"/>
                <a:ea typeface="ＭＳ Ｐゴシック" panose="020B0600070205080204" pitchFamily="34" charset="-128"/>
              </a:rPr>
              <a:t>&gt;&gt;&gt; r3.group('name')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400">
                <a:latin typeface="Courier" charset="0"/>
                <a:ea typeface="ＭＳ Ｐゴシック" panose="020B0600070205080204" pitchFamily="34" charset="-128"/>
              </a:rPr>
              <a:t>'finin'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400">
                <a:latin typeface="Courier" charset="0"/>
                <a:ea typeface="ＭＳ Ｐゴシック" panose="020B0600070205080204" pitchFamily="34" charset="-128"/>
              </a:rPr>
              <a:t>&gt;&gt;&gt; r3.group('host')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400">
                <a:latin typeface="Courier" charset="0"/>
                <a:ea typeface="ＭＳ Ｐゴシック" panose="020B0600070205080204" pitchFamily="34" charset="-128"/>
              </a:rPr>
              <a:t>'cs.umbc.edu’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And reference the matching parts by the labels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623559B-24E4-447B-9032-8D2D05DD53A4}"/>
                  </a:ext>
                </a:extLst>
              </p14:cNvPr>
              <p14:cNvContentPartPr/>
              <p14:nvPr/>
            </p14:nvContentPartPr>
            <p14:xfrm>
              <a:off x="7584840" y="3752280"/>
              <a:ext cx="19800" cy="4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623559B-24E4-447B-9032-8D2D05DD53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75480" y="3742920"/>
                <a:ext cx="38520" cy="2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E278D-A21C-43D7-A27D-1A5CD68D8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More re functions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9A5F8891-6CC1-4C10-8343-6FD5DBB92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re.split() is like split but can use patterns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&gt;&gt;&gt; re.split("\W+", “This... is a test,  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  short and sweet, of split().”)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['This', 'is', 'a', 'test', 'short’,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  'and', 'sweet', 'of', 'split’, ‘’]</a:t>
            </a:r>
            <a:endParaRPr lang="en-US" altLang="en-US" sz="2200">
              <a:ea typeface="ＭＳ Ｐゴシック" panose="020B0600070205080204" pitchFamily="34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re.sub substitutes one string for a pattern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&gt;&gt;&gt; re.sub('(blue|white|red)', 'black', 'blue socks and red shoes')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'black socks and black shoes’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re.findall() finds al matches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&gt;&gt;&gt; re.findall("\d+”,"12 dogs,11 cats, 1 egg")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 sz="2200">
                <a:latin typeface="Courier" charset="0"/>
                <a:ea typeface="ＭＳ Ｐゴシック" panose="020B0600070205080204" pitchFamily="34" charset="-128"/>
              </a:rPr>
              <a:t>['12', '11', ’1’] </a:t>
            </a:r>
          </a:p>
          <a:p>
            <a:pPr fontAlgn="auto">
              <a:spcAft>
                <a:spcPts val="0"/>
              </a:spcAft>
              <a:defRPr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AE07346-6D58-4605-9ADF-FF16C160B37D}"/>
                  </a:ext>
                </a:extLst>
              </p14:cNvPr>
              <p14:cNvContentPartPr/>
              <p14:nvPr/>
            </p14:nvContentPartPr>
            <p14:xfrm>
              <a:off x="2059560" y="2066040"/>
              <a:ext cx="14760" cy="13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AE07346-6D58-4605-9ADF-FF16C160B3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50200" y="2056680"/>
                <a:ext cx="33480" cy="32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A4F1-8C8A-4DA1-A384-84026AD8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Compiling regular expressions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8990B8AF-5F45-4D87-83E4-545802401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If you plan to use a re pattern more than once, compile it to a re object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Python produces a special data structure that speeds up matching</a:t>
            </a:r>
          </a:p>
          <a:p>
            <a:pPr fontAlgn="auto">
              <a:spcAft>
                <a:spcPts val="0"/>
              </a:spcAft>
              <a:defRPr/>
            </a:pPr>
            <a:endParaRPr lang="en-US" altLang="en-US" sz="1200" dirty="0">
              <a:ea typeface="ＭＳ Ｐゴシック" panose="020B0600070205080204" pitchFamily="34" charset="-128"/>
            </a:endParaRP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>
                <a:latin typeface="Courier" charset="0"/>
                <a:ea typeface="ＭＳ Ｐゴシック" panose="020B0600070205080204" pitchFamily="34" charset="-128"/>
              </a:rPr>
              <a:t>&gt;&gt;&gt; cpat3 = </a:t>
            </a:r>
            <a:r>
              <a:rPr lang="en-US" altLang="en-US" dirty="0" err="1">
                <a:latin typeface="Courier" charset="0"/>
                <a:ea typeface="ＭＳ Ｐゴシック" panose="020B0600070205080204" pitchFamily="34" charset="-128"/>
              </a:rPr>
              <a:t>re.compile</a:t>
            </a: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(pat3)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&gt;&gt;&gt; cpat3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&lt;_</a:t>
            </a:r>
            <a:r>
              <a:rPr lang="en-US" altLang="en-US" dirty="0" err="1">
                <a:latin typeface="Courier" charset="0"/>
                <a:ea typeface="ＭＳ Ｐゴシック" panose="020B0600070205080204" pitchFamily="34" charset="-128"/>
              </a:rPr>
              <a:t>sre.SRE_Pattern</a:t>
            </a: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 object at 0x2d9c0&gt;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&gt;&gt;&gt; r3 = cpat3.search("finin@cs.umbc.edu")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&gt;&gt;&gt; r3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&lt;_</a:t>
            </a:r>
            <a:r>
              <a:rPr lang="en-US" altLang="en-US" dirty="0" err="1">
                <a:latin typeface="Courier" charset="0"/>
                <a:ea typeface="ＭＳ Ｐゴシック" panose="020B0600070205080204" pitchFamily="34" charset="-128"/>
              </a:rPr>
              <a:t>sre.SRE_Match</a:t>
            </a: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 object at 0x895a0&gt;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&gt;&gt;&gt; r3.group()</a:t>
            </a:r>
          </a:p>
          <a:p>
            <a:pPr lvl="1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'finin@cs.umbc.edu'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altLang="en-US" sz="2000" dirty="0">
              <a:latin typeface="Courier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ABDB5-F76E-47D4-8C5F-D28AC41C6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Pattern object methods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B48967A9-EFAD-41EC-BD59-AFED2080F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marL="0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Pattern objects have methods that parallel the re functions (e.g., match, search, split, findall, sub), e.g.:</a:t>
            </a: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&gt;&gt;&gt; p1 = re.compile("\w+@\w+\.+com|org|net|edu")</a:t>
            </a: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&gt;&gt;&gt; p1.</a:t>
            </a:r>
            <a:r>
              <a:rPr lang="en-US" altLang="en-US" b="1">
                <a:ea typeface="ＭＳ Ｐゴシック" panose="020B0600070205080204" pitchFamily="34" charset="-128"/>
              </a:rPr>
              <a:t>match</a:t>
            </a:r>
            <a:r>
              <a:rPr lang="en-US" altLang="en-US">
                <a:ea typeface="ＭＳ Ｐゴシック" panose="020B0600070205080204" pitchFamily="34" charset="-128"/>
              </a:rPr>
              <a:t>("steve@apple.com").group(0)</a:t>
            </a: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'steve@apple.com'</a:t>
            </a: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&gt;&gt;&gt; p1.</a:t>
            </a:r>
            <a:r>
              <a:rPr lang="en-US" altLang="en-US" b="1">
                <a:ea typeface="ＭＳ Ｐゴシック" panose="020B0600070205080204" pitchFamily="34" charset="-128"/>
              </a:rPr>
              <a:t>search</a:t>
            </a:r>
            <a:r>
              <a:rPr lang="en-US" altLang="en-US">
                <a:ea typeface="ＭＳ Ｐゴシック" panose="020B0600070205080204" pitchFamily="34" charset="-128"/>
              </a:rPr>
              <a:t>(”Email steve@apple.com today.").group(0)</a:t>
            </a: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'steve@apple.com’</a:t>
            </a: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&gt;&gt;&gt; p1.</a:t>
            </a:r>
            <a:r>
              <a:rPr lang="en-US" altLang="en-US" b="1">
                <a:ea typeface="ＭＳ Ｐゴシック" panose="020B0600070205080204" pitchFamily="34" charset="-128"/>
              </a:rPr>
              <a:t>findall</a:t>
            </a:r>
            <a:r>
              <a:rPr lang="en-US" altLang="en-US">
                <a:ea typeface="ＭＳ Ｐゴシック" panose="020B0600070205080204" pitchFamily="34" charset="-128"/>
              </a:rPr>
              <a:t>("Email steve@apple.com and bill@msft.com now.")</a:t>
            </a: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['steve@apple.com', 'bill@msft.com’]</a:t>
            </a: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&gt;&gt;&gt; p2 = re.compile("[.?!]+\s+")</a:t>
            </a: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&gt;&gt;&gt; p2.split("Tired? Go to bed!   Now!! ")</a:t>
            </a: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['Tired', 'Go to bed', 'Now', ’ ']</a:t>
            </a: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114300"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114300" lvl="1" indent="0" fontAlgn="auto">
              <a:spcAft>
                <a:spcPts val="0"/>
              </a:spcAft>
              <a:defRPr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AAAF40E7-79F7-4345-82A0-9AC68E84B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905000"/>
            <a:ext cx="1600200" cy="381000"/>
          </a:xfrm>
          <a:prstGeom prst="wedgeRectCallout">
            <a:avLst>
              <a:gd name="adj1" fmla="val -100495"/>
              <a:gd name="adj2" fmla="val -57602"/>
            </a:avLst>
          </a:prstGeom>
          <a:solidFill>
            <a:srgbClr val="C2FF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latin typeface="Times New Roman" charset="0"/>
                <a:ea typeface="Arial" charset="0"/>
                <a:cs typeface="Arial" charset="0"/>
              </a:rPr>
              <a:t>email address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836ED642-5C46-415A-8DAF-AEFABBCE8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810000"/>
            <a:ext cx="2209800" cy="457200"/>
          </a:xfrm>
          <a:prstGeom prst="wedgeRectCallout">
            <a:avLst>
              <a:gd name="adj1" fmla="val -155037"/>
              <a:gd name="adj2" fmla="val 37477"/>
            </a:avLst>
          </a:prstGeom>
          <a:solidFill>
            <a:srgbClr val="C2FF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000">
                <a:latin typeface="Times New Roman" charset="0"/>
                <a:ea typeface="Arial" charset="0"/>
                <a:cs typeface="Arial" charset="0"/>
              </a:rPr>
              <a:t>sentence boundary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F722-E84C-462F-9A3A-BFDAE8D45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Example: pig latin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815E62D-75C3-4F71-A9CC-08438690E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200">
                <a:ea typeface="ＭＳ Ｐゴシック" panose="020B0600070205080204" pitchFamily="34" charset="-128"/>
              </a:rPr>
              <a:t>Rules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3200">
                <a:ea typeface="ＭＳ Ｐゴシック" panose="020B0600070205080204" pitchFamily="34" charset="-128"/>
              </a:rPr>
              <a:t>If word starts with consonant(s)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altLang="en-US" sz="3200">
                <a:ea typeface="ＭＳ Ｐゴシック" panose="020B0600070205080204" pitchFamily="34" charset="-128"/>
              </a:rPr>
              <a:t> Move them to the end, append “ay”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3200">
                <a:ea typeface="ＭＳ Ｐゴシック" panose="020B0600070205080204" pitchFamily="34" charset="-128"/>
              </a:rPr>
              <a:t>Else word starts with vowel(s)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altLang="en-US" sz="3200">
                <a:ea typeface="ＭＳ Ｐゴシック" panose="020B0600070205080204" pitchFamily="34" charset="-128"/>
              </a:rPr>
              <a:t> Keep as is, but add “zay”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3200">
                <a:ea typeface="ＭＳ Ｐゴシック" panose="020B0600070205080204" pitchFamily="34" charset="-128"/>
              </a:rPr>
              <a:t>How might we do this?</a:t>
            </a:r>
          </a:p>
          <a:p>
            <a:pPr fontAlgn="auto">
              <a:spcAft>
                <a:spcPts val="0"/>
              </a:spcAft>
              <a:defRPr/>
            </a:pPr>
            <a:endParaRPr lang="en-US" altLang="en-US" sz="3200">
              <a:ea typeface="ＭＳ Ｐゴシック" panose="020B0600070205080204" pitchFamily="34" charset="-128"/>
            </a:endParaRPr>
          </a:p>
        </p:txBody>
      </p:sp>
      <p:sp>
        <p:nvSpPr>
          <p:cNvPr id="31748" name="TextBox 4">
            <a:extLst>
              <a:ext uri="{FF2B5EF4-FFF2-40B4-BE49-F238E27FC236}">
                <a16:creationId xmlns:a16="http://schemas.microsoft.com/office/drawing/2014/main" id="{3DD78128-8EB5-4A45-B1B1-849011140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14800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Roboto Condensed" panose="02000000000000000000" pitchFamily="2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Roboto Condensed" panose="02000000000000000000" pitchFamily="2" charset="0"/>
              </a:defRPr>
            </a:lvl2pPr>
            <a:lvl3pPr marL="795338" indent="-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Roboto Condensed" panose="02000000000000000000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Condensed" panose="02000000000000000000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Condensed" panose="02000000000000000000" pitchFamily="2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Condensed" panose="02000000000000000000" pitchFamily="2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Condensed" panose="02000000000000000000" pitchFamily="2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Condensed" panose="02000000000000000000" pitchFamily="2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 Condensed" panose="02000000000000000000" pitchFamily="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ea typeface="MS PGothic" panose="020B0600070205080204" pitchFamily="34" charset="-128"/>
                <a:hlinkClick r:id="rId2"/>
              </a:rPr>
              <a:t>http://cs.umbc.edu/courses/331/current/code/python/pig.py</a:t>
            </a:r>
            <a:endParaRPr lang="en-US" alt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00CB-D848-45EE-8DED-C7CCBC4B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The pattern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0D5D1E06-610B-485E-BD01-68B1694D3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dirty="0">
                <a:ea typeface="ＭＳ Ｐゴシック" panose="020B0600070205080204" pitchFamily="34" charset="-128"/>
              </a:rPr>
              <a:t>([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bcdfghjklmnpqrstvwxyz</a:t>
            </a:r>
            <a:r>
              <a:rPr lang="en-US" altLang="en-US" sz="3200" dirty="0">
                <a:ea typeface="ＭＳ Ｐゴシック" panose="020B0600070205080204" pitchFamily="34" charset="-128"/>
              </a:rPr>
              <a:t>]+)(\w+)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6A56-9C00-4602-8A9B-DD74430D3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piglatin.py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5C9E516E-52B1-49EA-9224-61A5D61EC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import re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pat = ‘([bcdfghjklmnpqrstvwxyz]+)(\w+)’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cpat = re.compile(pat)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def piglatin(string):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  return " ".join( [piglatin1(w) for w in string.split()] 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>
            <a:extLst>
              <a:ext uri="{FF2B5EF4-FFF2-40B4-BE49-F238E27FC236}">
                <a16:creationId xmlns:a16="http://schemas.microsoft.com/office/drawing/2014/main" id="{E3C10562-FC03-43EB-87DF-E645C84893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847725"/>
            <a:ext cx="5565775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F0D744-4F01-405E-9B41-1D625E011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IN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Understanding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1310A-C53E-4C1B-BA5E-25E93945D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piglatin.py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D1E39BC5-1F0C-4180-8446-9730690AD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def piglatin1(word):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    """Returns the pig latin form of a word. e.g.:</a:t>
            </a:r>
            <a:br>
              <a:rPr lang="en-US" altLang="en-US" sz="2800">
                <a:ea typeface="ＭＳ Ｐゴシック" panose="020B0600070205080204" pitchFamily="34" charset="-128"/>
              </a:rPr>
            </a:br>
            <a:r>
              <a:rPr lang="en-US" altLang="en-US" sz="2800">
                <a:ea typeface="ＭＳ Ｐゴシック" panose="020B0600070205080204" pitchFamily="34" charset="-128"/>
              </a:rPr>
              <a:t>  piglatin1("dog”) =&gt; "ogday". """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    match = cpat.match(word)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    if match: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        consonants = match.group(1)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        rest = match.group(2)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        return rest + consonents + “ay”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    else: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        return word + "zay"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>
            <a:extLst>
              <a:ext uri="{FF2B5EF4-FFF2-40B4-BE49-F238E27FC236}">
                <a16:creationId xmlns:a16="http://schemas.microsoft.com/office/drawing/2014/main" id="{F21B82A4-5C14-4F38-8947-B0387B0BDF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N" altLang="en-US"/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2594-3725-4C2B-8A7E-B2ABC1BE7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IN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Understanding (Continue…)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25F813E8-C492-4E7C-92DB-93287E6B5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marL="0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3200" dirty="0">
                <a:ea typeface="ＭＳ Ｐゴシック" panose="020B0600070205080204" pitchFamily="34" charset="-128"/>
              </a:rPr>
              <a:t>“Some people, when confronted with a problem, think ‘I know, I'll use regular expressions.’ Now they have two problems.”</a:t>
            </a:r>
          </a:p>
          <a:p>
            <a:pPr marL="0" indent="0" algn="l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 sz="3200" dirty="0">
              <a:ea typeface="ＭＳ Ｐゴシック" panose="020B0600070205080204" pitchFamily="34" charset="-128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altLang="en-US" sz="3200" dirty="0">
                <a:ea typeface="ＭＳ Ｐゴシック" panose="020B0600070205080204" pitchFamily="34" charset="-128"/>
              </a:rPr>
              <a:t>Jamie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Zawinski</a:t>
            </a: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 dirty="0">
                <a:ea typeface="ＭＳ Ｐゴシック" panose="020B0600070205080204" pitchFamily="34" charset="-128"/>
              </a:rPr>
              <a:t>      </a:t>
            </a:r>
            <a:r>
              <a:rPr lang="en-US" altLang="en-US" sz="3200" dirty="0">
                <a:ea typeface="ＭＳ Ｐゴシック" panose="020B0600070205080204" pitchFamily="34" charset="-128"/>
                <a:hlinkClick r:id="rId2"/>
              </a:rPr>
              <a:t>http://www.jwz.org/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DC3539D-0FA7-4755-9F88-E54147175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Regular Expressions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B0F8FB7-A17D-4A67-B2C7-1EA219D782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Regular expressions are a powerful string manipulation tool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All modern languages have similar library packages for regular expressions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Use regular expressions to: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Search a string (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search </a:t>
            </a:r>
            <a:r>
              <a:rPr lang="en-US" altLang="en-US" sz="2800">
                <a:ea typeface="ＭＳ Ｐゴシック" panose="020B0600070205080204" pitchFamily="34" charset="-128"/>
              </a:rPr>
              <a:t>and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 match)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Replace parts of a string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 (sub)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Break strings into smaller pieces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 (split)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0191881-8354-4AC2-AD51-370AC613B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altLang="en-US" sz="36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Python’s Regular Expression Syntax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6C7230C-D5F2-4B7F-8BCD-DE3AB16763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Most characters match themselves</a:t>
            </a:r>
          </a:p>
          <a:p>
            <a:pPr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The regular expression “test” matches the string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‘test’</a:t>
            </a:r>
            <a:r>
              <a:rPr lang="en-US" altLang="en-US" sz="2800">
                <a:ea typeface="ＭＳ Ｐゴシック" panose="020B0600070205080204" pitchFamily="34" charset="-128"/>
              </a:rPr>
              <a:t>, and only that string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[x] matches any </a:t>
            </a:r>
            <a:r>
              <a:rPr lang="en-US" altLang="en-US" sz="2800" i="1">
                <a:ea typeface="ＭＳ Ｐゴシック" panose="020B0600070205080204" pitchFamily="34" charset="-128"/>
              </a:rPr>
              <a:t>one</a:t>
            </a:r>
            <a:r>
              <a:rPr lang="en-US" altLang="en-US" sz="2800">
                <a:ea typeface="ＭＳ Ｐゴシック" panose="020B0600070205080204" pitchFamily="34" charset="-128"/>
              </a:rPr>
              <a:t> of a list of characters</a:t>
            </a:r>
          </a:p>
          <a:p>
            <a:pPr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“[abc]” matches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‘a’,‘b’,</a:t>
            </a:r>
            <a:r>
              <a:rPr lang="en-US" altLang="en-US" sz="2800">
                <a:ea typeface="ＭＳ Ｐゴシック" panose="020B0600070205080204" pitchFamily="34" charset="-128"/>
              </a:rPr>
              <a:t>or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 ‘c’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[^x] matches any </a:t>
            </a:r>
            <a:r>
              <a:rPr lang="en-US" altLang="en-US" sz="2800" i="1">
                <a:ea typeface="ＭＳ Ｐゴシック" panose="020B0600070205080204" pitchFamily="34" charset="-128"/>
              </a:rPr>
              <a:t>one</a:t>
            </a:r>
            <a:r>
              <a:rPr lang="en-US" altLang="en-US" sz="2800">
                <a:ea typeface="ＭＳ Ｐゴシック" panose="020B0600070205080204" pitchFamily="34" charset="-128"/>
              </a:rPr>
              <a:t> character that is not included in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</a:p>
          <a:p>
            <a:pPr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“[^abc]” matches any single character </a:t>
            </a:r>
            <a:r>
              <a:rPr lang="en-US" altLang="en-US" sz="2800" i="1">
                <a:ea typeface="ＭＳ Ｐゴシック" panose="020B0600070205080204" pitchFamily="34" charset="-128"/>
              </a:rPr>
              <a:t>except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‘a’,’b’,</a:t>
            </a:r>
            <a:r>
              <a:rPr lang="en-US" altLang="en-US" sz="2800">
                <a:ea typeface="ＭＳ Ｐゴシック" panose="020B0600070205080204" pitchFamily="34" charset="-128"/>
              </a:rPr>
              <a:t>or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 ‘c’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4EFD4FA-33C2-49BA-AAD3-8DF3E6413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altLang="en-US" sz="36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Python’s Regular Expression Syntax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27E073D-6479-43EC-ADD2-96AA1DE5AC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“.” matches any single character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Parentheses can be used for grouping</a:t>
            </a:r>
          </a:p>
          <a:p>
            <a:pPr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“(abc)+” matches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’abc’, ‘abcabc’, ‘abcabcabc’, </a:t>
            </a:r>
            <a:r>
              <a:rPr lang="en-US" altLang="en-US" sz="2800">
                <a:ea typeface="ＭＳ Ｐゴシック" panose="020B0600070205080204" pitchFamily="34" charset="-128"/>
              </a:rPr>
              <a:t>etc.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i="1">
                <a:ea typeface="ＭＳ Ｐゴシック" panose="020B0600070205080204" pitchFamily="34" charset="-128"/>
              </a:rPr>
              <a:t>x|y </a:t>
            </a:r>
            <a:r>
              <a:rPr lang="en-US" altLang="en-US" sz="2800">
                <a:ea typeface="ＭＳ Ｐゴシック" panose="020B0600070205080204" pitchFamily="34" charset="-128"/>
              </a:rPr>
              <a:t>matches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 i="1">
                <a:ea typeface="ＭＳ Ｐゴシック" panose="020B0600070205080204" pitchFamily="34" charset="-128"/>
              </a:rPr>
              <a:t>y</a:t>
            </a:r>
          </a:p>
          <a:p>
            <a:pPr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“this|that” matches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‘this’ and ‘that’, </a:t>
            </a:r>
            <a:r>
              <a:rPr lang="en-US" altLang="en-US" sz="2800">
                <a:ea typeface="ＭＳ Ｐゴシック" panose="020B0600070205080204" pitchFamily="34" charset="-128"/>
              </a:rPr>
              <a:t>but not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 ‘thisthat’.</a:t>
            </a:r>
            <a:endParaRPr lang="en-US" altLang="en-US" sz="2800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2C45109-3AC1-4B88-8E26-AE081C430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altLang="en-US" sz="36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Python’sRegular Expression Syntax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45E74E0-5C0A-4DC5-A19E-40057CCDA1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* matches zero or more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’s</a:t>
            </a:r>
          </a:p>
          <a:p>
            <a:pPr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“a*” matches 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’’</a:t>
            </a:r>
            <a:r>
              <a:rPr lang="en-US" altLang="en-US" sz="2800">
                <a:ea typeface="ＭＳ Ｐゴシック" panose="020B0600070205080204" pitchFamily="34" charset="-128"/>
              </a:rPr>
              <a:t>,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’a’</a:t>
            </a:r>
            <a:r>
              <a:rPr lang="en-US" altLang="en-US" sz="2800">
                <a:ea typeface="ＭＳ Ｐゴシック" panose="020B0600070205080204" pitchFamily="34" charset="-128"/>
              </a:rPr>
              <a:t>,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’aa’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etc.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+ matches one or more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’s</a:t>
            </a:r>
          </a:p>
          <a:p>
            <a:pPr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“a+” matches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’a’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’aa’</a:t>
            </a:r>
            <a:r>
              <a:rPr lang="en-US" altLang="en-US" sz="2800">
                <a:ea typeface="ＭＳ Ｐゴシック" panose="020B0600070205080204" pitchFamily="34" charset="-128"/>
              </a:rPr>
              <a:t>,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’aaa’</a:t>
            </a:r>
            <a:r>
              <a:rPr lang="en-US" altLang="en-US" sz="2800">
                <a:ea typeface="ＭＳ Ｐゴシック" panose="020B0600070205080204" pitchFamily="34" charset="-128"/>
              </a:rPr>
              <a:t>, etc.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? matches zero or one </a:t>
            </a:r>
            <a:r>
              <a:rPr lang="en-US" altLang="en-US" sz="2800" i="1">
                <a:ea typeface="ＭＳ Ｐゴシック" panose="020B0600070205080204" pitchFamily="34" charset="-128"/>
              </a:rPr>
              <a:t>x</a:t>
            </a:r>
            <a:r>
              <a:rPr lang="en-US" altLang="en-US" sz="2800">
                <a:ea typeface="ＭＳ Ｐゴシック" panose="020B0600070205080204" pitchFamily="34" charset="-128"/>
              </a:rPr>
              <a:t>’s</a:t>
            </a:r>
          </a:p>
          <a:p>
            <a:pPr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 “a?” matches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’’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’a’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i="1">
                <a:ea typeface="ＭＳ Ｐゴシック" panose="020B0600070205080204" pitchFamily="34" charset="-128"/>
              </a:rPr>
              <a:t>x{m, n} </a:t>
            </a:r>
            <a:r>
              <a:rPr lang="en-US" altLang="en-US" sz="2800">
                <a:ea typeface="ＭＳ Ｐゴシック" panose="020B0600070205080204" pitchFamily="34" charset="-128"/>
              </a:rPr>
              <a:t>matches </a:t>
            </a:r>
            <a:r>
              <a:rPr lang="en-US" altLang="en-US" sz="2800" i="1">
                <a:ea typeface="ＭＳ Ｐゴシック" panose="020B0600070205080204" pitchFamily="34" charset="-128"/>
              </a:rPr>
              <a:t>i x</a:t>
            </a:r>
            <a:r>
              <a:rPr lang="en-US" altLang="en-US" sz="2800">
                <a:ea typeface="ＭＳ Ｐゴシック" panose="020B0600070205080204" pitchFamily="34" charset="-128"/>
              </a:rPr>
              <a:t>‘s, where </a:t>
            </a:r>
            <a:r>
              <a:rPr lang="en-US" altLang="en-US" sz="2800" i="1">
                <a:ea typeface="ＭＳ Ｐゴシック" panose="020B0600070205080204" pitchFamily="34" charset="-128"/>
              </a:rPr>
              <a:t>m</a:t>
            </a:r>
            <a:r>
              <a:rPr lang="en-US" altLang="en-US" sz="2800" i="1" u="sng">
                <a:ea typeface="ＭＳ Ｐゴシック" panose="020B0600070205080204" pitchFamily="34" charset="-128"/>
              </a:rPr>
              <a:t>&lt;</a:t>
            </a:r>
            <a:r>
              <a:rPr lang="en-US" altLang="en-US" sz="2800" i="1">
                <a:ea typeface="ＭＳ Ｐゴシック" panose="020B0600070205080204" pitchFamily="34" charset="-128"/>
              </a:rPr>
              <a:t>i</a:t>
            </a:r>
            <a:r>
              <a:rPr lang="en-US" altLang="en-US" sz="2800" i="1" u="sng">
                <a:ea typeface="ＭＳ Ｐゴシック" panose="020B0600070205080204" pitchFamily="34" charset="-128"/>
              </a:rPr>
              <a:t>&lt;</a:t>
            </a:r>
            <a:r>
              <a:rPr lang="en-US" altLang="en-US" sz="2800" i="1">
                <a:ea typeface="ＭＳ Ｐゴシック" panose="020B0600070205080204" pitchFamily="34" charset="-128"/>
              </a:rPr>
              <a:t> n</a:t>
            </a:r>
          </a:p>
          <a:p>
            <a:pPr lvl="1" indent="0" fontAlgn="auto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“a{2,3}” matches 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’aa’ </a:t>
            </a:r>
            <a:r>
              <a:rPr lang="en-US" altLang="en-US" sz="2800">
                <a:ea typeface="ＭＳ Ｐゴシック" panose="020B0600070205080204" pitchFamily="34" charset="-128"/>
              </a:rPr>
              <a:t>or</a:t>
            </a:r>
            <a:r>
              <a:rPr lang="en-US" altLang="en-US" sz="2800">
                <a:latin typeface="Courier New" panose="02070309020205020404" pitchFamily="49" charset="0"/>
                <a:ea typeface="ＭＳ Ｐゴシック" panose="020B0600070205080204" pitchFamily="34" charset="-128"/>
              </a:rPr>
              <a:t> ’aaa’</a:t>
            </a:r>
            <a:endParaRPr lang="en-US" altLang="en-US" sz="2800" i="1" u="sng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118C9FA-8B6B-4FE8-B4DC-C6E168918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sz="36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Regular Expression Syntax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526771E-2EA0-4AE2-BDED-1DCAE19200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“\d” matches any digit; “\D” any non-digit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“\s” matches any whitespace character; “\S” any non-whitespace character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“\w” matches any alphanumeric character; “\W” any non-alphanumeric character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“^” matches the beginning of the string; “$” the end of the string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>
                <a:ea typeface="ＭＳ Ｐゴシック" panose="020B0600070205080204" pitchFamily="34" charset="-128"/>
              </a:rPr>
              <a:t>“\b” matches a word boundary; “\B” matches a character that is not a word boundary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661C-1770-48DD-9544-0539EC800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1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cs typeface="ＭＳ Ｐゴシック" charset="-128"/>
              </a:rPr>
              <a:t>Search and Match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B289D19D-758C-4BDE-BA78-7BCA5837C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63" y="863600"/>
            <a:ext cx="11885612" cy="5591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The two basic functions are </a:t>
            </a:r>
            <a:r>
              <a:rPr lang="en-US" altLang="en-US" sz="2800" b="1" dirty="0" err="1">
                <a:ea typeface="ＭＳ Ｐゴシック" panose="020B0600070205080204" pitchFamily="34" charset="-128"/>
              </a:rPr>
              <a:t>re.search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and </a:t>
            </a:r>
            <a:r>
              <a:rPr lang="en-US" altLang="en-US" sz="2800" b="1" dirty="0" err="1">
                <a:ea typeface="ＭＳ Ｐゴシック" panose="020B0600070205080204" pitchFamily="34" charset="-128"/>
              </a:rPr>
              <a:t>re.match</a:t>
            </a:r>
            <a:endParaRPr lang="en-US" altLang="en-US" sz="2800" b="1" dirty="0">
              <a:ea typeface="ＭＳ Ｐゴシック" panose="020B0600070205080204" pitchFamily="34" charset="-128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Search looks for a pattern anywhere in a string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sz="2400">
                <a:ea typeface="ＭＳ Ｐゴシック" panose="020B0600070205080204" pitchFamily="34" charset="-128"/>
              </a:rPr>
              <a:t>Match looks for a match string at the beginning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Both return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None</a:t>
            </a:r>
            <a:r>
              <a:rPr lang="en-US" altLang="en-US" sz="2800" dirty="0">
                <a:ea typeface="ＭＳ Ｐゴシック" panose="020B0600070205080204" pitchFamily="34" charset="-128"/>
              </a:rPr>
              <a:t> (logical false) if the pattern isn’t found and a “match object” instance if it is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&gt;&gt;&gt; import re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&gt;&gt;&gt; pat = "a*b”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&gt;&gt;&gt; </a:t>
            </a:r>
            <a:r>
              <a:rPr lang="en-US" altLang="en-US" dirty="0" err="1">
                <a:latin typeface="Courier" charset="0"/>
                <a:ea typeface="ＭＳ Ｐゴシック" panose="020B0600070205080204" pitchFamily="34" charset="-128"/>
              </a:rPr>
              <a:t>re.search</a:t>
            </a: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(pat,"</a:t>
            </a:r>
            <a:r>
              <a:rPr lang="en-US" altLang="en-US" dirty="0" err="1">
                <a:latin typeface="Courier" charset="0"/>
                <a:ea typeface="ＭＳ Ｐゴシック" panose="020B0600070205080204" pitchFamily="34" charset="-128"/>
              </a:rPr>
              <a:t>fooaaabcde</a:t>
            </a: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")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&lt;_</a:t>
            </a:r>
            <a:r>
              <a:rPr lang="en-US" altLang="en-US" dirty="0" err="1">
                <a:latin typeface="Courier" charset="0"/>
                <a:ea typeface="ＭＳ Ｐゴシック" panose="020B0600070205080204" pitchFamily="34" charset="-128"/>
              </a:rPr>
              <a:t>sre.SRE_Match</a:t>
            </a: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 object at 0x809c0&gt;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&gt;&gt;&gt; </a:t>
            </a:r>
            <a:r>
              <a:rPr lang="en-US" altLang="en-US" dirty="0" err="1">
                <a:latin typeface="Courier" charset="0"/>
                <a:ea typeface="ＭＳ Ｐゴシック" panose="020B0600070205080204" pitchFamily="34" charset="-128"/>
              </a:rPr>
              <a:t>re.match</a:t>
            </a: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(pat,"</a:t>
            </a:r>
            <a:r>
              <a:rPr lang="en-US" altLang="en-US" dirty="0" err="1">
                <a:latin typeface="Courier" charset="0"/>
                <a:ea typeface="ＭＳ Ｐゴシック" panose="020B0600070205080204" pitchFamily="34" charset="-128"/>
              </a:rPr>
              <a:t>fooaaabcde</a:t>
            </a: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")</a:t>
            </a: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altLang="en-US" dirty="0">
                <a:latin typeface="Courier" charset="0"/>
                <a:ea typeface="ＭＳ Ｐゴシック" panose="020B0600070205080204" pitchFamily="34" charset="-128"/>
              </a:rPr>
              <a:t>&gt;&gt;&gt;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Jay">
      <a:dk1>
        <a:srgbClr val="212121"/>
      </a:dk1>
      <a:lt1>
        <a:sysClr val="window" lastClr="FFFFFF"/>
      </a:lt1>
      <a:dk2>
        <a:srgbClr val="1D6FA9"/>
      </a:dk2>
      <a:lt2>
        <a:srgbClr val="FFFFFF"/>
      </a:lt2>
      <a:accent1>
        <a:srgbClr val="909090"/>
      </a:accent1>
      <a:accent2>
        <a:srgbClr val="00BBD3"/>
      </a:accent2>
      <a:accent3>
        <a:srgbClr val="8BC145"/>
      </a:accent3>
      <a:accent4>
        <a:srgbClr val="1D9A78"/>
      </a:accent4>
      <a:accent5>
        <a:srgbClr val="F19D19"/>
      </a:accent5>
      <a:accent6>
        <a:srgbClr val="B84742"/>
      </a:accent6>
      <a:hlink>
        <a:srgbClr val="70AD47"/>
      </a:hlink>
      <a:folHlink>
        <a:srgbClr val="ED7D31"/>
      </a:folHlink>
    </a:clrScheme>
    <a:fontScheme name="Custom 1">
      <a:majorFont>
        <a:latin typeface="Roboto Condensed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8526</TotalTime>
  <Words>1456</Words>
  <Application>Microsoft Office PowerPoint</Application>
  <PresentationFormat>Widescreen</PresentationFormat>
  <Paragraphs>167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Courier</vt:lpstr>
      <vt:lpstr>Courier New</vt:lpstr>
      <vt:lpstr>Roboto Condensed</vt:lpstr>
      <vt:lpstr>Roboto Condensed Light</vt:lpstr>
      <vt:lpstr>Symbol</vt:lpstr>
      <vt:lpstr>Times New Roman</vt:lpstr>
      <vt:lpstr>Wingdings</vt:lpstr>
      <vt:lpstr>Wingdings 3</vt:lpstr>
      <vt:lpstr>Office Theme</vt:lpstr>
      <vt:lpstr>GANDHINAGAR INSTITUTE OF TECHNOLGY</vt:lpstr>
      <vt:lpstr>Understanding</vt:lpstr>
      <vt:lpstr>Understanding (Continue…)</vt:lpstr>
      <vt:lpstr>Regular Expressions</vt:lpstr>
      <vt:lpstr>Python’s Regular Expression Syntax</vt:lpstr>
      <vt:lpstr>Python’s Regular Expression Syntax</vt:lpstr>
      <vt:lpstr>Python’sRegular Expression Syntax</vt:lpstr>
      <vt:lpstr>Regular Expression Syntax</vt:lpstr>
      <vt:lpstr>Search and Match</vt:lpstr>
      <vt:lpstr>Q: What’s a match object?</vt:lpstr>
      <vt:lpstr>What got matched?</vt:lpstr>
      <vt:lpstr>What got matched?</vt:lpstr>
      <vt:lpstr>What got matched?</vt:lpstr>
      <vt:lpstr>More re functions</vt:lpstr>
      <vt:lpstr>Compiling regular expressions</vt:lpstr>
      <vt:lpstr>Pattern object methods</vt:lpstr>
      <vt:lpstr>Example: pig latin</vt:lpstr>
      <vt:lpstr>The pattern</vt:lpstr>
      <vt:lpstr>piglatin.py</vt:lpstr>
      <vt:lpstr>piglatin.py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</dc:title>
  <dc:creator>Prof. Margil Shah</dc:creator>
  <cp:lastModifiedBy>Prof. Margil Shah</cp:lastModifiedBy>
  <cp:revision>483</cp:revision>
  <cp:lastPrinted>2008-11-12T22:01:51Z</cp:lastPrinted>
  <dcterms:created xsi:type="dcterms:W3CDTF">2010-11-05T23:41:28Z</dcterms:created>
  <dcterms:modified xsi:type="dcterms:W3CDTF">2020-12-30T05:17:08Z</dcterms:modified>
</cp:coreProperties>
</file>