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2.xml" ContentType="application/inkml+xml"/>
  <Override PartName="/ppt/ink/ink3.xml" ContentType="application/inkml+xml"/>
  <Override PartName="/ppt/ink/ink4.xml" ContentType="application/inkml+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323" r:id="rId6"/>
    <p:sldId id="259" r:id="rId7"/>
    <p:sldId id="260" r:id="rId8"/>
    <p:sldId id="262" r:id="rId9"/>
    <p:sldId id="263" r:id="rId10"/>
    <p:sldId id="264" r:id="rId11"/>
    <p:sldId id="324" r:id="rId12"/>
    <p:sldId id="329" r:id="rId13"/>
    <p:sldId id="330" r:id="rId14"/>
    <p:sldId id="325" r:id="rId15"/>
    <p:sldId id="326" r:id="rId16"/>
    <p:sldId id="327" r:id="rId17"/>
    <p:sldId id="328" r:id="rId18"/>
    <p:sldId id="267" r:id="rId19"/>
    <p:sldId id="268" r:id="rId20"/>
    <p:sldId id="269" r:id="rId21"/>
    <p:sldId id="331" r:id="rId22"/>
    <p:sldId id="332" r:id="rId23"/>
    <p:sldId id="270" r:id="rId24"/>
    <p:sldId id="271" r:id="rId25"/>
    <p:sldId id="410" r:id="rId26"/>
    <p:sldId id="340" r:id="rId27"/>
    <p:sldId id="334" r:id="rId28"/>
    <p:sldId id="336" r:id="rId29"/>
    <p:sldId id="337" r:id="rId30"/>
    <p:sldId id="273" r:id="rId31"/>
    <p:sldId id="274" r:id="rId32"/>
    <p:sldId id="341" r:id="rId33"/>
    <p:sldId id="275" r:id="rId34"/>
    <p:sldId id="342" r:id="rId35"/>
    <p:sldId id="276" r:id="rId36"/>
    <p:sldId id="322" r:id="rId37"/>
    <p:sldId id="343" r:id="rId38"/>
    <p:sldId id="278" r:id="rId39"/>
    <p:sldId id="277"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344" r:id="rId59"/>
    <p:sldId id="345" r:id="rId60"/>
    <p:sldId id="346" r:id="rId61"/>
    <p:sldId id="347" r:id="rId62"/>
    <p:sldId id="298" r:id="rId63"/>
    <p:sldId id="348" r:id="rId64"/>
    <p:sldId id="297" r:id="rId65"/>
    <p:sldId id="349" r:id="rId66"/>
    <p:sldId id="350" r:id="rId67"/>
    <p:sldId id="300" r:id="rId68"/>
    <p:sldId id="299" r:id="rId69"/>
    <p:sldId id="301" r:id="rId70"/>
    <p:sldId id="302" r:id="rId71"/>
    <p:sldId id="303" r:id="rId72"/>
    <p:sldId id="351" r:id="rId73"/>
    <p:sldId id="304" r:id="rId74"/>
    <p:sldId id="305" r:id="rId75"/>
    <p:sldId id="306" r:id="rId76"/>
    <p:sldId id="307" r:id="rId77"/>
    <p:sldId id="308" r:id="rId78"/>
    <p:sldId id="309" r:id="rId79"/>
    <p:sldId id="310" r:id="rId80"/>
    <p:sldId id="311" r:id="rId81"/>
    <p:sldId id="312" r:id="rId82"/>
    <p:sldId id="313" r:id="rId83"/>
    <p:sldId id="314" r:id="rId84"/>
    <p:sldId id="352" r:id="rId85"/>
    <p:sldId id="353" r:id="rId86"/>
    <p:sldId id="315" r:id="rId87"/>
    <p:sldId id="316" r:id="rId88"/>
    <p:sldId id="317" r:id="rId8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æ æ ·å¼ï¼æ ç½æ 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380" y="-78"/>
      </p:cViewPr>
      <p:guideLst>
        <p:guide orient="horz" pos="2874"/>
        <p:guide pos="2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2" Type="http://schemas.openxmlformats.org/officeDocument/2006/relationships/tableStyles" Target="tableStyles.xml"/><Relationship Id="rId91" Type="http://schemas.openxmlformats.org/officeDocument/2006/relationships/viewProps" Target="viewProps.xml"/><Relationship Id="rId90" Type="http://schemas.openxmlformats.org/officeDocument/2006/relationships/presProps" Target="presProps.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image" Target="../media/image7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8.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image" Target="../media/image8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6.png"/></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8-02T10:20:1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770 492,'2'0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8-06T12:31:47"/>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41 667,'2'0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8-06T12:31:47"/>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335 359,'2'0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8-06T12:31:47"/>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508 93,'2'0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53208" y="2481452"/>
            <a:ext cx="5037582" cy="696594"/>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p:txBody>
      </p:sp>
      <p:sp>
        <p:nvSpPr>
          <p:cNvPr id="3" name="Holder 3"/>
          <p:cNvSpPr>
            <a:spLocks noGrp="1"/>
          </p:cNvSpPr>
          <p:nvPr>
            <p:ph type="body" idx="1"/>
          </p:nvPr>
        </p:nvSpPr>
        <p:spPr/>
        <p:txBody>
          <a:bodyPr lIns="0" tIns="0" rIns="0" bIns="0"/>
          <a:lstStyle>
            <a:lvl1pPr>
              <a:defRPr sz="2700" b="0" i="0">
                <a:solidFill>
                  <a:schemeClr val="tx1"/>
                </a:solidFill>
                <a:latin typeface="Calibri"/>
                <a:cs typeface="Calibri"/>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57350"/>
            <a:ext cx="7772400" cy="41148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smtClean="0"/>
            </a:lvl1pPr>
          </a:lstStyle>
          <a:p>
            <a:pPr>
              <a:defRPr/>
            </a:pPr>
            <a:endParaRPr lang="en-US"/>
          </a:p>
        </p:txBody>
      </p:sp>
      <p:sp>
        <p:nvSpPr>
          <p:cNvPr id="5" name="Date Placeholder 4"/>
          <p:cNvSpPr>
            <a:spLocks noGrp="1"/>
          </p:cNvSpPr>
          <p:nvPr>
            <p:ph type="dt" sz="half" idx="11"/>
          </p:nvPr>
        </p:nvSpPr>
        <p:spPr/>
        <p:txBody>
          <a:bodyPr/>
          <a:lstStyle>
            <a:lvl1pPr>
              <a:defRPr smtClean="0"/>
            </a:lvl1pPr>
          </a:lstStyle>
          <a:p>
            <a:pPr>
              <a:defRPr/>
            </a:pPr>
            <a:r>
              <a:rPr lang="en-US"/>
              <a:t>TEI Patra: 3-18 July 2006</a:t>
            </a:r>
            <a:endParaRPr lang="en-US"/>
          </a:p>
        </p:txBody>
      </p:sp>
      <p:sp>
        <p:nvSpPr>
          <p:cNvPr id="6" name="Footer Placeholder 5"/>
          <p:cNvSpPr>
            <a:spLocks noGrp="1"/>
          </p:cNvSpPr>
          <p:nvPr>
            <p:ph type="ftr" sz="quarter" idx="12"/>
          </p:nvPr>
        </p:nvSpPr>
        <p:spPr/>
        <p:txBody>
          <a:bodyPr/>
          <a:lstStyle>
            <a:lvl1pPr>
              <a:defRPr smtClean="0"/>
            </a:lvl1pPr>
          </a:lstStyle>
          <a:p>
            <a:pPr>
              <a:defRPr/>
            </a:pPr>
            <a:r>
              <a:rPr lang="en-US"/>
              <a:t>Intensive program:</a:t>
            </a:r>
            <a:r>
              <a:rPr lang="en-US" b="0"/>
              <a:t> ICT tools in PV-systems Engineering</a:t>
            </a:r>
            <a:endParaRPr lang="en-US" b="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Rectangle 2"/>
          <p:cNvSpPr>
            <a:spLocks noGrp="1" noChangeArrowheads="1"/>
          </p:cNvSpPr>
          <p:nvPr>
            <p:ph type="dt" sz="half" idx="10"/>
          </p:nvPr>
        </p:nvSpPr>
        <p:spPr/>
        <p:txBody>
          <a:bodyPr/>
          <a:lstStyle>
            <a:lvl1pPr>
              <a:defRPr/>
            </a:lvl1pPr>
          </a:lstStyle>
          <a:p>
            <a:pPr>
              <a:defRPr/>
            </a:pPr>
            <a:endParaRPr lang="en-US"/>
          </a:p>
        </p:txBody>
      </p:sp>
      <p:sp>
        <p:nvSpPr>
          <p:cNvPr id="7" name="Rectangle 3"/>
          <p:cNvSpPr>
            <a:spLocks noGrp="1" noChangeArrowheads="1"/>
          </p:cNvSpPr>
          <p:nvPr>
            <p:ph type="sldNum" sz="quarter" idx="11"/>
          </p:nvPr>
        </p:nvSpPr>
        <p:spPr/>
        <p:txBody>
          <a:bodyPr/>
          <a:lstStyle>
            <a:lvl1pPr>
              <a:defRPr/>
            </a:lvl1pPr>
          </a:lstStyle>
          <a:p>
            <a:pPr>
              <a:defRPr/>
            </a:pPr>
            <a:fld id="{EA437C4E-758F-4767-841A-F17AB1B8CBDF}" type="slidenum">
              <a:rPr lang="en-US"/>
            </a:fld>
            <a:endParaRPr lang="en-US"/>
          </a:p>
        </p:txBody>
      </p:sp>
      <p:sp>
        <p:nvSpPr>
          <p:cNvPr id="8"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A7D91496-ECF0-4FE8-9763-57ADCF7FF290}" type="slidenum">
              <a:rPr lang="en-US"/>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44169" y="192150"/>
            <a:ext cx="8055660" cy="1244600"/>
          </a:xfrm>
          <a:prstGeom prst="rect">
            <a:avLst/>
          </a:prstGeom>
        </p:spPr>
        <p:txBody>
          <a:bodyPr wrap="square" lIns="0" tIns="0" rIns="0" bIns="0">
            <a:spAutoFit/>
          </a:bodyPr>
          <a:lstStyle>
            <a:lvl1pPr>
              <a:defRPr sz="4000" b="0" i="0">
                <a:solidFill>
                  <a:schemeClr val="tx1"/>
                </a:solidFill>
                <a:latin typeface="Calibri"/>
                <a:cs typeface="Calibri"/>
              </a:defRPr>
            </a:lvl1pPr>
          </a:lstStyle>
          <a:p/>
        </p:txBody>
      </p:sp>
      <p:sp>
        <p:nvSpPr>
          <p:cNvPr id="3" name="Holder 3"/>
          <p:cNvSpPr>
            <a:spLocks noGrp="1"/>
          </p:cNvSpPr>
          <p:nvPr>
            <p:ph type="body" idx="1"/>
          </p:nvPr>
        </p:nvSpPr>
        <p:spPr>
          <a:xfrm>
            <a:off x="383540" y="1790141"/>
            <a:ext cx="5102860" cy="4059554"/>
          </a:xfrm>
          <a:prstGeom prst="rect">
            <a:avLst/>
          </a:prstGeom>
        </p:spPr>
        <p:txBody>
          <a:bodyPr wrap="square" lIns="0" tIns="0" rIns="0" bIns="0">
            <a:spAutoFit/>
          </a:bodyPr>
          <a:lstStyle>
            <a:lvl1pPr>
              <a:defRPr sz="2700" b="0" i="0">
                <a:solidFill>
                  <a:schemeClr val="tx1"/>
                </a:solidFill>
                <a:latin typeface="Calibri"/>
                <a:cs typeface="Calibri"/>
              </a:defRPr>
            </a:lvl1pPr>
          </a:lstStyle>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png"/><Relationship Id="rId2" Type="http://schemas.openxmlformats.org/officeDocument/2006/relationships/customXml" Target="../ink/ink2.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customXml" Target="../ink/ink4.xml"/><Relationship Id="rId3" Type="http://schemas.openxmlformats.org/officeDocument/2006/relationships/image" Target="../media/image25.png"/><Relationship Id="rId2" Type="http://schemas.openxmlformats.org/officeDocument/2006/relationships/customXml" Target="../ink/ink3.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6.jpeg"/><Relationship Id="rId1"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customXml" Target="../ink/ink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8.jpeg"/><Relationship Id="rId1" Type="http://schemas.openxmlformats.org/officeDocument/2006/relationships/image" Target="../media/image3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0.jpeg"/><Relationship Id="rId1" Type="http://schemas.openxmlformats.org/officeDocument/2006/relationships/image" Target="../media/image39.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3.jpeg"/><Relationship Id="rId1" Type="http://schemas.openxmlformats.org/officeDocument/2006/relationships/image" Target="../media/image4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4.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9.png"/><Relationship Id="rId1"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1.png"/><Relationship Id="rId1" Type="http://schemas.openxmlformats.org/officeDocument/2006/relationships/image" Target="../media/image50.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3.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4.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6.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8.jpeg"/><Relationship Id="rId1" Type="http://schemas.openxmlformats.org/officeDocument/2006/relationships/image" Target="../media/image57.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0.png"/><Relationship Id="rId1"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2.png"/><Relationship Id="rId1" Type="http://schemas.openxmlformats.org/officeDocument/2006/relationships/image" Target="../media/image61.png"/></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66.png"/><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0.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1.jpeg"/></Relationships>
</file>

<file path=ppt/slides/_rels/slide5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72.png"/><Relationship Id="rId1"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1" Type="http://schemas.openxmlformats.org/officeDocument/2006/relationships/slideLayout" Target="../slideLayouts/slideLayout5.xml"/><Relationship Id="rId10" Type="http://schemas.openxmlformats.org/officeDocument/2006/relationships/image" Target="../media/image15.png"/><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png"/><Relationship Id="rId3" Type="http://schemas.openxmlformats.org/officeDocument/2006/relationships/oleObject" Target="../embeddings/oleObject3.bin"/><Relationship Id="rId2" Type="http://schemas.openxmlformats.org/officeDocument/2006/relationships/image" Target="../media/image73.png"/><Relationship Id="rId1" Type="http://schemas.openxmlformats.org/officeDocument/2006/relationships/oleObject" Target="../embeddings/oleObject2.bin"/></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78.png"/><Relationship Id="rId1" Type="http://schemas.openxmlformats.org/officeDocument/2006/relationships/oleObject" Target="../embeddings/oleObject4.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9.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0.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2.jpeg"/><Relationship Id="rId1" Type="http://schemas.openxmlformats.org/officeDocument/2006/relationships/image" Target="../media/image81.png"/></Relationships>
</file>

<file path=ppt/slides/_rels/slide71.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3.xml"/><Relationship Id="rId4" Type="http://schemas.openxmlformats.org/officeDocument/2006/relationships/image" Target="../media/image84.png"/><Relationship Id="rId3" Type="http://schemas.openxmlformats.org/officeDocument/2006/relationships/oleObject" Target="../embeddings/oleObject6.bin"/><Relationship Id="rId2" Type="http://schemas.openxmlformats.org/officeDocument/2006/relationships/image" Target="../media/image83.png"/><Relationship Id="rId1" Type="http://schemas.openxmlformats.org/officeDocument/2006/relationships/oleObject" Target="../embeddings/oleObject5.bin"/></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5.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6.jpe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7.jpe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8.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9.jpe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0.jpe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1.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3.jpe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4.jpe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5.png"/></Relationships>
</file>

<file path=ppt/slides/_rels/slide83.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8.xml"/><Relationship Id="rId2" Type="http://schemas.openxmlformats.org/officeDocument/2006/relationships/image" Target="../media/image96.png"/><Relationship Id="rId1" Type="http://schemas.openxmlformats.org/officeDocument/2006/relationships/oleObject" Target="../embeddings/oleObject7.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image" Target="../media/image97.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66290" y="2527300"/>
            <a:ext cx="6170930" cy="567055"/>
          </a:xfrm>
          <a:prstGeom prst="rect">
            <a:avLst/>
          </a:prstGeom>
        </p:spPr>
        <p:txBody>
          <a:bodyPr vert="horz" wrap="square" lIns="0" tIns="13335" rIns="0" bIns="0" rtlCol="0">
            <a:spAutoFit/>
          </a:bodyPr>
          <a:lstStyle/>
          <a:p>
            <a:pPr marL="12700">
              <a:lnSpc>
                <a:spcPct val="100000"/>
              </a:lnSpc>
              <a:spcBef>
                <a:spcPts val="105"/>
              </a:spcBef>
            </a:pPr>
            <a:r>
              <a:rPr sz="3600" b="1" spc="-5" dirty="0">
                <a:latin typeface="Calibri"/>
                <a:cs typeface="Calibri"/>
              </a:rPr>
              <a:t>Solar Thermal</a:t>
            </a:r>
            <a:r>
              <a:rPr sz="3600" b="1" spc="-80" dirty="0">
                <a:latin typeface="Calibri"/>
                <a:cs typeface="Calibri"/>
              </a:rPr>
              <a:t> </a:t>
            </a:r>
            <a:r>
              <a:rPr sz="3600" b="1" spc="-35" dirty="0">
                <a:latin typeface="Calibri"/>
                <a:cs typeface="Calibri"/>
              </a:rPr>
              <a:t>System</a:t>
            </a:r>
            <a:endParaRPr sz="3600" b="1" spc="-35" dirty="0">
              <a:latin typeface="Calibri"/>
              <a:cs typeface="Calibri"/>
            </a:endParaRPr>
          </a:p>
        </p:txBody>
      </p:sp>
      <p:sp>
        <p:nvSpPr>
          <p:cNvPr id="3" name="object 3"/>
          <p:cNvSpPr txBox="1"/>
          <p:nvPr/>
        </p:nvSpPr>
        <p:spPr>
          <a:xfrm>
            <a:off x="2583180" y="3305810"/>
            <a:ext cx="5128260" cy="443230"/>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888888"/>
                </a:solidFill>
                <a:latin typeface="Calibri"/>
                <a:cs typeface="Calibri"/>
              </a:rPr>
              <a:t>Solar </a:t>
            </a:r>
            <a:r>
              <a:rPr sz="2800" b="1" spc="-5" dirty="0">
                <a:solidFill>
                  <a:srgbClr val="888888"/>
                </a:solidFill>
                <a:latin typeface="Calibri"/>
                <a:cs typeface="Calibri"/>
              </a:rPr>
              <a:t>Thermal</a:t>
            </a:r>
            <a:r>
              <a:rPr sz="2800" b="1" spc="-55" dirty="0">
                <a:solidFill>
                  <a:srgbClr val="888888"/>
                </a:solidFill>
                <a:latin typeface="Calibri"/>
                <a:cs typeface="Calibri"/>
              </a:rPr>
              <a:t> </a:t>
            </a:r>
            <a:r>
              <a:rPr sz="2800" b="1" spc="-5" dirty="0">
                <a:solidFill>
                  <a:srgbClr val="888888"/>
                </a:solidFill>
                <a:latin typeface="Calibri"/>
                <a:cs typeface="Calibri"/>
              </a:rPr>
              <a:t>Collector</a:t>
            </a:r>
            <a:endParaRPr sz="2800" b="1" spc="-5" dirty="0">
              <a:solidFill>
                <a:srgbClr val="888888"/>
              </a:solidFill>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p:txBody>
          <a:bodyPr/>
          <a:lstStyle/>
          <a:p>
            <a:pPr>
              <a:defRPr/>
            </a:pPr>
            <a:r>
              <a:rPr lang="en-US" smtClean="0"/>
              <a:t>Flat-plate collector</a:t>
            </a:r>
            <a:endParaRPr lang="en-US" smtClean="0"/>
          </a:p>
        </p:txBody>
      </p:sp>
      <p:pic>
        <p:nvPicPr>
          <p:cNvPr id="39941" name="Picture 6" descr="111"/>
          <p:cNvPicPr>
            <a:picLocks noGrp="1" noChangeAspect="1" noChangeArrowheads="1"/>
          </p:cNvPicPr>
          <p:nvPr>
            <p:ph idx="1"/>
          </p:nvPr>
        </p:nvPicPr>
        <p:blipFill>
          <a:blip r:embed="rId1" cstate="print"/>
          <a:srcRect/>
          <a:stretch>
            <a:fillRect/>
          </a:stretch>
        </p:blipFill>
        <p:spPr>
          <a:xfrm>
            <a:off x="1219200" y="1600200"/>
            <a:ext cx="6934200" cy="4716463"/>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304800"/>
            <a:ext cx="8001000" cy="58674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381001"/>
            <a:ext cx="7848599" cy="60960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smtClean="0"/>
              <a:t>Flat-plate Collectors</a:t>
            </a:r>
            <a:endParaRPr lang="en-US" smtClean="0"/>
          </a:p>
        </p:txBody>
      </p:sp>
      <p:pic>
        <p:nvPicPr>
          <p:cNvPr id="40965" name="Picture 5" descr="Lab-model-detail"/>
          <p:cNvPicPr>
            <a:picLocks noGrp="1" noChangeAspect="1" noChangeArrowheads="1"/>
          </p:cNvPicPr>
          <p:nvPr>
            <p:ph idx="1"/>
          </p:nvPr>
        </p:nvPicPr>
        <p:blipFill>
          <a:blip r:embed="rId1" cstate="print"/>
          <a:srcRect/>
          <a:stretch>
            <a:fillRect/>
          </a:stretch>
        </p:blipFill>
        <p:spPr>
          <a:xfrm>
            <a:off x="1219200" y="1447800"/>
            <a:ext cx="6629400" cy="497205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838200" y="228600"/>
            <a:ext cx="7772400" cy="1143000"/>
          </a:xfrm>
        </p:spPr>
        <p:txBody>
          <a:bodyPr/>
          <a:lstStyle/>
          <a:p>
            <a:pPr>
              <a:defRPr/>
            </a:pPr>
            <a:r>
              <a:rPr lang="en-US" sz="4000" smtClean="0"/>
              <a:t>Types of flat-plate collectors</a:t>
            </a:r>
            <a:br>
              <a:rPr lang="en-US" sz="4000" smtClean="0"/>
            </a:br>
            <a:r>
              <a:rPr lang="en-US" sz="4000" smtClean="0"/>
              <a:t>Water systems</a:t>
            </a:r>
            <a:endParaRPr lang="en-US" sz="4000" smtClean="0"/>
          </a:p>
        </p:txBody>
      </p:sp>
      <p:grpSp>
        <p:nvGrpSpPr>
          <p:cNvPr id="2" name="Group 5"/>
          <p:cNvGrpSpPr>
            <a:grpSpLocks noChangeAspect="1"/>
          </p:cNvGrpSpPr>
          <p:nvPr/>
        </p:nvGrpSpPr>
        <p:grpSpPr bwMode="auto">
          <a:xfrm>
            <a:off x="900113" y="1600200"/>
            <a:ext cx="3910027" cy="2463800"/>
            <a:chOff x="1800" y="10271"/>
            <a:chExt cx="3855" cy="2430"/>
          </a:xfrm>
        </p:grpSpPr>
        <p:sp>
          <p:nvSpPr>
            <p:cNvPr id="42051" name="AutoShape 6"/>
            <p:cNvSpPr>
              <a:spLocks noChangeAspect="1" noChangeArrowheads="1"/>
            </p:cNvSpPr>
            <p:nvPr/>
          </p:nvSpPr>
          <p:spPr bwMode="auto">
            <a:xfrm>
              <a:off x="1800" y="10271"/>
              <a:ext cx="3855" cy="2430"/>
            </a:xfrm>
            <a:prstGeom prst="rect">
              <a:avLst/>
            </a:prstGeom>
            <a:noFill/>
            <a:ln w="9525">
              <a:noFill/>
              <a:miter lim="800000"/>
            </a:ln>
          </p:spPr>
          <p:txBody>
            <a:bodyPr/>
            <a:lstStyle/>
            <a:p>
              <a:endParaRPr lang="en-US"/>
            </a:p>
          </p:txBody>
        </p:sp>
        <p:grpSp>
          <p:nvGrpSpPr>
            <p:cNvPr id="3" name="Group 7"/>
            <p:cNvGrpSpPr/>
            <p:nvPr/>
          </p:nvGrpSpPr>
          <p:grpSpPr bwMode="auto">
            <a:xfrm>
              <a:off x="1996" y="11119"/>
              <a:ext cx="2398" cy="873"/>
              <a:chOff x="2433" y="2874"/>
              <a:chExt cx="2398" cy="873"/>
            </a:xfrm>
          </p:grpSpPr>
          <p:sp>
            <p:nvSpPr>
              <p:cNvPr id="42062" name="Rectangle 8" descr="Shingle"/>
              <p:cNvSpPr>
                <a:spLocks noChangeArrowheads="1"/>
              </p:cNvSpPr>
              <p:nvPr/>
            </p:nvSpPr>
            <p:spPr bwMode="auto">
              <a:xfrm>
                <a:off x="2435" y="3227"/>
                <a:ext cx="2390" cy="520"/>
              </a:xfrm>
              <a:prstGeom prst="rect">
                <a:avLst/>
              </a:prstGeom>
              <a:pattFill prst="shingle">
                <a:fgClr>
                  <a:srgbClr val="000000"/>
                </a:fgClr>
                <a:bgClr>
                  <a:srgbClr val="FFFFFF"/>
                </a:bgClr>
              </a:pattFill>
              <a:ln w="9525">
                <a:solidFill>
                  <a:srgbClr val="000000"/>
                </a:solidFill>
                <a:miter lim="800000"/>
              </a:ln>
            </p:spPr>
            <p:txBody>
              <a:bodyPr/>
              <a:lstStyle/>
              <a:p>
                <a:endParaRPr lang="en-US"/>
              </a:p>
            </p:txBody>
          </p:sp>
          <p:sp>
            <p:nvSpPr>
              <p:cNvPr id="42063" name="Line 9"/>
              <p:cNvSpPr>
                <a:spLocks noChangeShapeType="1"/>
              </p:cNvSpPr>
              <p:nvPr/>
            </p:nvSpPr>
            <p:spPr bwMode="auto">
              <a:xfrm flipV="1">
                <a:off x="2435" y="2877"/>
                <a:ext cx="0" cy="350"/>
              </a:xfrm>
              <a:prstGeom prst="line">
                <a:avLst/>
              </a:prstGeom>
              <a:noFill/>
              <a:ln w="9525">
                <a:solidFill>
                  <a:srgbClr val="000000"/>
                </a:solidFill>
                <a:round/>
              </a:ln>
            </p:spPr>
            <p:txBody>
              <a:bodyPr/>
              <a:lstStyle/>
              <a:p>
                <a:endParaRPr lang="en-US"/>
              </a:p>
            </p:txBody>
          </p:sp>
          <p:sp>
            <p:nvSpPr>
              <p:cNvPr id="42064" name="Line 10"/>
              <p:cNvSpPr>
                <a:spLocks noChangeShapeType="1"/>
              </p:cNvSpPr>
              <p:nvPr/>
            </p:nvSpPr>
            <p:spPr bwMode="auto">
              <a:xfrm>
                <a:off x="2457" y="2903"/>
                <a:ext cx="2364" cy="0"/>
              </a:xfrm>
              <a:prstGeom prst="line">
                <a:avLst/>
              </a:prstGeom>
              <a:noFill/>
              <a:ln w="9525">
                <a:solidFill>
                  <a:srgbClr val="000000"/>
                </a:solidFill>
                <a:round/>
              </a:ln>
            </p:spPr>
            <p:txBody>
              <a:bodyPr/>
              <a:lstStyle/>
              <a:p>
                <a:endParaRPr lang="en-US"/>
              </a:p>
            </p:txBody>
          </p:sp>
          <p:sp>
            <p:nvSpPr>
              <p:cNvPr id="42065" name="Line 11"/>
              <p:cNvSpPr>
                <a:spLocks noChangeShapeType="1"/>
              </p:cNvSpPr>
              <p:nvPr/>
            </p:nvSpPr>
            <p:spPr bwMode="auto">
              <a:xfrm>
                <a:off x="2433" y="3227"/>
                <a:ext cx="2398" cy="0"/>
              </a:xfrm>
              <a:prstGeom prst="line">
                <a:avLst/>
              </a:prstGeom>
              <a:noFill/>
              <a:ln w="19050">
                <a:solidFill>
                  <a:srgbClr val="000000"/>
                </a:solidFill>
                <a:round/>
              </a:ln>
            </p:spPr>
            <p:txBody>
              <a:bodyPr/>
              <a:lstStyle/>
              <a:p>
                <a:endParaRPr lang="en-US"/>
              </a:p>
            </p:txBody>
          </p:sp>
          <p:sp>
            <p:nvSpPr>
              <p:cNvPr id="42066" name="AutoShape 12"/>
              <p:cNvSpPr>
                <a:spLocks noChangeArrowheads="1"/>
              </p:cNvSpPr>
              <p:nvPr/>
            </p:nvSpPr>
            <p:spPr bwMode="auto">
              <a:xfrm>
                <a:off x="2853" y="3141"/>
                <a:ext cx="282" cy="162"/>
              </a:xfrm>
              <a:prstGeom prst="flowChartPreparation">
                <a:avLst/>
              </a:prstGeom>
              <a:solidFill>
                <a:srgbClr val="FFFFFF"/>
              </a:solidFill>
              <a:ln w="19050">
                <a:solidFill>
                  <a:srgbClr val="000000"/>
                </a:solidFill>
                <a:miter lim="800000"/>
              </a:ln>
            </p:spPr>
            <p:txBody>
              <a:bodyPr/>
              <a:lstStyle/>
              <a:p>
                <a:endParaRPr lang="en-US"/>
              </a:p>
            </p:txBody>
          </p:sp>
          <p:sp>
            <p:nvSpPr>
              <p:cNvPr id="42067" name="AutoShape 13"/>
              <p:cNvSpPr>
                <a:spLocks noChangeArrowheads="1"/>
              </p:cNvSpPr>
              <p:nvPr/>
            </p:nvSpPr>
            <p:spPr bwMode="auto">
              <a:xfrm>
                <a:off x="4329" y="3141"/>
                <a:ext cx="282" cy="162"/>
              </a:xfrm>
              <a:prstGeom prst="flowChartPreparation">
                <a:avLst/>
              </a:prstGeom>
              <a:solidFill>
                <a:srgbClr val="FFFFFF"/>
              </a:solidFill>
              <a:ln w="19050">
                <a:solidFill>
                  <a:srgbClr val="000000"/>
                </a:solidFill>
                <a:miter lim="800000"/>
              </a:ln>
            </p:spPr>
            <p:txBody>
              <a:bodyPr/>
              <a:lstStyle/>
              <a:p>
                <a:endParaRPr lang="en-US"/>
              </a:p>
            </p:txBody>
          </p:sp>
          <p:sp>
            <p:nvSpPr>
              <p:cNvPr id="42068" name="AutoShape 14"/>
              <p:cNvSpPr>
                <a:spLocks noChangeArrowheads="1"/>
              </p:cNvSpPr>
              <p:nvPr/>
            </p:nvSpPr>
            <p:spPr bwMode="auto">
              <a:xfrm>
                <a:off x="3576" y="3138"/>
                <a:ext cx="282" cy="162"/>
              </a:xfrm>
              <a:prstGeom prst="flowChartPreparation">
                <a:avLst/>
              </a:prstGeom>
              <a:solidFill>
                <a:srgbClr val="FFFFFF"/>
              </a:solidFill>
              <a:ln w="19050">
                <a:solidFill>
                  <a:srgbClr val="000000"/>
                </a:solidFill>
                <a:miter lim="800000"/>
              </a:ln>
            </p:spPr>
            <p:txBody>
              <a:bodyPr/>
              <a:lstStyle/>
              <a:p>
                <a:endParaRPr lang="en-US"/>
              </a:p>
            </p:txBody>
          </p:sp>
          <p:sp>
            <p:nvSpPr>
              <p:cNvPr id="42069" name="Line 15"/>
              <p:cNvSpPr>
                <a:spLocks noChangeShapeType="1"/>
              </p:cNvSpPr>
              <p:nvPr/>
            </p:nvSpPr>
            <p:spPr bwMode="auto">
              <a:xfrm>
                <a:off x="2436" y="2874"/>
                <a:ext cx="51" cy="0"/>
              </a:xfrm>
              <a:prstGeom prst="line">
                <a:avLst/>
              </a:prstGeom>
              <a:noFill/>
              <a:ln w="9525">
                <a:solidFill>
                  <a:srgbClr val="000000"/>
                </a:solidFill>
                <a:round/>
              </a:ln>
            </p:spPr>
            <p:txBody>
              <a:bodyPr/>
              <a:lstStyle/>
              <a:p>
                <a:endParaRPr lang="en-US"/>
              </a:p>
            </p:txBody>
          </p:sp>
        </p:grpSp>
        <p:grpSp>
          <p:nvGrpSpPr>
            <p:cNvPr id="4" name="Group 16"/>
            <p:cNvGrpSpPr/>
            <p:nvPr/>
          </p:nvGrpSpPr>
          <p:grpSpPr bwMode="auto">
            <a:xfrm>
              <a:off x="2673" y="10300"/>
              <a:ext cx="2829" cy="2401"/>
              <a:chOff x="3065" y="2050"/>
              <a:chExt cx="2830" cy="2401"/>
            </a:xfrm>
          </p:grpSpPr>
          <p:sp>
            <p:nvSpPr>
              <p:cNvPr id="42056" name="Text Box 17"/>
              <p:cNvSpPr txBox="1">
                <a:spLocks noChangeArrowheads="1"/>
              </p:cNvSpPr>
              <p:nvPr/>
            </p:nvSpPr>
            <p:spPr bwMode="auto">
              <a:xfrm>
                <a:off x="4105" y="2050"/>
                <a:ext cx="1790" cy="1010"/>
              </a:xfrm>
              <a:prstGeom prst="rect">
                <a:avLst/>
              </a:prstGeom>
              <a:noFill/>
              <a:ln w="9525">
                <a:noFill/>
                <a:miter lim="800000"/>
              </a:ln>
            </p:spPr>
            <p:txBody>
              <a:bodyPr/>
              <a:lstStyle/>
              <a:p>
                <a:r>
                  <a:rPr lang="en-US" sz="1000"/>
                  <a:t>Glazing</a:t>
                </a:r>
                <a:endParaRPr lang="en-US" sz="1000"/>
              </a:p>
              <a:p>
                <a:r>
                  <a:rPr lang="en-US" sz="1000"/>
                  <a:t>Riser</a:t>
                </a:r>
                <a:endParaRPr lang="en-US" sz="1000"/>
              </a:p>
              <a:p>
                <a:r>
                  <a:rPr lang="en-US" sz="1000"/>
                  <a:t>Absorbing plate</a:t>
                </a:r>
                <a:endParaRPr lang="en-US"/>
              </a:p>
            </p:txBody>
          </p:sp>
          <p:sp>
            <p:nvSpPr>
              <p:cNvPr id="42057" name="Line 18"/>
              <p:cNvSpPr>
                <a:spLocks noChangeShapeType="1"/>
              </p:cNvSpPr>
              <p:nvPr/>
            </p:nvSpPr>
            <p:spPr bwMode="auto">
              <a:xfrm flipH="1">
                <a:off x="3085" y="2488"/>
                <a:ext cx="1020" cy="660"/>
              </a:xfrm>
              <a:prstGeom prst="line">
                <a:avLst/>
              </a:prstGeom>
              <a:noFill/>
              <a:ln w="6350">
                <a:solidFill>
                  <a:srgbClr val="000000"/>
                </a:solidFill>
                <a:round/>
                <a:tailEnd type="triangle" w="sm" len="lg"/>
              </a:ln>
            </p:spPr>
            <p:txBody>
              <a:bodyPr/>
              <a:lstStyle/>
              <a:p>
                <a:endParaRPr lang="en-US"/>
              </a:p>
            </p:txBody>
          </p:sp>
          <p:sp>
            <p:nvSpPr>
              <p:cNvPr id="42058" name="Text Box 19"/>
              <p:cNvSpPr txBox="1">
                <a:spLocks noChangeArrowheads="1"/>
              </p:cNvSpPr>
              <p:nvPr/>
            </p:nvSpPr>
            <p:spPr bwMode="auto">
              <a:xfrm>
                <a:off x="4265" y="3911"/>
                <a:ext cx="1360" cy="540"/>
              </a:xfrm>
              <a:prstGeom prst="rect">
                <a:avLst/>
              </a:prstGeom>
              <a:noFill/>
              <a:ln w="9525">
                <a:noFill/>
                <a:miter lim="800000"/>
              </a:ln>
            </p:spPr>
            <p:txBody>
              <a:bodyPr/>
              <a:lstStyle/>
              <a:p>
                <a:r>
                  <a:rPr lang="en-US" sz="1000"/>
                  <a:t>Insulation</a:t>
                </a:r>
                <a:endParaRPr lang="en-US"/>
              </a:p>
            </p:txBody>
          </p:sp>
          <p:sp>
            <p:nvSpPr>
              <p:cNvPr id="42059" name="Line 20"/>
              <p:cNvSpPr>
                <a:spLocks noChangeShapeType="1"/>
              </p:cNvSpPr>
              <p:nvPr/>
            </p:nvSpPr>
            <p:spPr bwMode="auto">
              <a:xfrm flipH="1" flipV="1">
                <a:off x="3595" y="3619"/>
                <a:ext cx="680" cy="460"/>
              </a:xfrm>
              <a:prstGeom prst="line">
                <a:avLst/>
              </a:prstGeom>
              <a:noFill/>
              <a:ln w="6350">
                <a:solidFill>
                  <a:srgbClr val="000000"/>
                </a:solidFill>
                <a:round/>
                <a:tailEnd type="triangle" w="sm" len="lg"/>
              </a:ln>
            </p:spPr>
            <p:txBody>
              <a:bodyPr/>
              <a:lstStyle/>
              <a:p>
                <a:endParaRPr lang="en-US"/>
              </a:p>
            </p:txBody>
          </p:sp>
          <p:sp>
            <p:nvSpPr>
              <p:cNvPr id="42060" name="Line 21"/>
              <p:cNvSpPr>
                <a:spLocks noChangeShapeType="1"/>
              </p:cNvSpPr>
              <p:nvPr/>
            </p:nvSpPr>
            <p:spPr bwMode="auto">
              <a:xfrm flipH="1">
                <a:off x="3065" y="2246"/>
                <a:ext cx="1020" cy="660"/>
              </a:xfrm>
              <a:prstGeom prst="line">
                <a:avLst/>
              </a:prstGeom>
              <a:noFill/>
              <a:ln w="6350">
                <a:solidFill>
                  <a:srgbClr val="000000"/>
                </a:solidFill>
                <a:round/>
                <a:tailEnd type="triangle" w="sm" len="lg"/>
              </a:ln>
            </p:spPr>
            <p:txBody>
              <a:bodyPr/>
              <a:lstStyle/>
              <a:p>
                <a:endParaRPr lang="en-US"/>
              </a:p>
            </p:txBody>
          </p:sp>
          <p:sp>
            <p:nvSpPr>
              <p:cNvPr id="42061" name="Line 22"/>
              <p:cNvSpPr>
                <a:spLocks noChangeShapeType="1"/>
              </p:cNvSpPr>
              <p:nvPr/>
            </p:nvSpPr>
            <p:spPr bwMode="auto">
              <a:xfrm flipH="1">
                <a:off x="3343" y="2705"/>
                <a:ext cx="804" cy="520"/>
              </a:xfrm>
              <a:prstGeom prst="line">
                <a:avLst/>
              </a:prstGeom>
              <a:noFill/>
              <a:ln w="6350">
                <a:solidFill>
                  <a:srgbClr val="000000"/>
                </a:solidFill>
                <a:round/>
                <a:tailEnd type="triangle" w="sm" len="lg"/>
              </a:ln>
            </p:spPr>
            <p:txBody>
              <a:bodyPr/>
              <a:lstStyle/>
              <a:p>
                <a:endParaRPr lang="en-US"/>
              </a:p>
            </p:txBody>
          </p:sp>
        </p:grpSp>
        <p:sp>
          <p:nvSpPr>
            <p:cNvPr id="42054" name="Text Box 23"/>
            <p:cNvSpPr txBox="1">
              <a:spLocks noChangeArrowheads="1"/>
            </p:cNvSpPr>
            <p:nvPr/>
          </p:nvSpPr>
          <p:spPr bwMode="auto">
            <a:xfrm>
              <a:off x="2053" y="10471"/>
              <a:ext cx="509" cy="450"/>
            </a:xfrm>
            <a:prstGeom prst="rect">
              <a:avLst/>
            </a:prstGeom>
            <a:solidFill>
              <a:srgbClr val="FFFFFF"/>
            </a:solidFill>
            <a:ln w="9525">
              <a:solidFill>
                <a:srgbClr val="000000"/>
              </a:solidFill>
              <a:miter lim="800000"/>
            </a:ln>
          </p:spPr>
          <p:txBody>
            <a:bodyPr/>
            <a:lstStyle/>
            <a:p>
              <a:r>
                <a:rPr lang="en-US" sz="1400">
                  <a:solidFill>
                    <a:schemeClr val="bg1"/>
                  </a:solidFill>
                </a:rPr>
                <a:t>A</a:t>
              </a:r>
              <a:endParaRPr lang="en-US" sz="2800">
                <a:solidFill>
                  <a:schemeClr val="bg1"/>
                </a:solidFill>
              </a:endParaRPr>
            </a:p>
          </p:txBody>
        </p:sp>
        <p:sp>
          <p:nvSpPr>
            <p:cNvPr id="42055" name="Line 24"/>
            <p:cNvSpPr>
              <a:spLocks noChangeShapeType="1"/>
            </p:cNvSpPr>
            <p:nvPr/>
          </p:nvSpPr>
          <p:spPr bwMode="auto">
            <a:xfrm>
              <a:off x="2020" y="11171"/>
              <a:ext cx="2371" cy="1"/>
            </a:xfrm>
            <a:prstGeom prst="line">
              <a:avLst/>
            </a:prstGeom>
            <a:noFill/>
            <a:ln w="9525">
              <a:solidFill>
                <a:srgbClr val="000000"/>
              </a:solidFill>
              <a:round/>
            </a:ln>
          </p:spPr>
          <p:txBody>
            <a:bodyPr/>
            <a:lstStyle/>
            <a:p>
              <a:endParaRPr lang="en-US"/>
            </a:p>
          </p:txBody>
        </p:sp>
      </p:grpSp>
      <p:grpSp>
        <p:nvGrpSpPr>
          <p:cNvPr id="5" name="Group 25"/>
          <p:cNvGrpSpPr>
            <a:grpSpLocks noChangeAspect="1"/>
          </p:cNvGrpSpPr>
          <p:nvPr/>
        </p:nvGrpSpPr>
        <p:grpSpPr bwMode="auto">
          <a:xfrm>
            <a:off x="838200" y="4038599"/>
            <a:ext cx="3429000" cy="2312189"/>
            <a:chOff x="3597" y="8313"/>
            <a:chExt cx="3092" cy="2083"/>
          </a:xfrm>
        </p:grpSpPr>
        <p:sp>
          <p:nvSpPr>
            <p:cNvPr id="42032" name="AutoShape 26"/>
            <p:cNvSpPr>
              <a:spLocks noChangeAspect="1" noChangeArrowheads="1"/>
            </p:cNvSpPr>
            <p:nvPr/>
          </p:nvSpPr>
          <p:spPr bwMode="auto">
            <a:xfrm>
              <a:off x="3597" y="8313"/>
              <a:ext cx="3092" cy="2083"/>
            </a:xfrm>
            <a:prstGeom prst="rect">
              <a:avLst/>
            </a:prstGeom>
            <a:noFill/>
            <a:ln w="9525">
              <a:noFill/>
              <a:miter lim="800000"/>
            </a:ln>
          </p:spPr>
          <p:txBody>
            <a:bodyPr/>
            <a:lstStyle/>
            <a:p>
              <a:endParaRPr lang="en-US"/>
            </a:p>
          </p:txBody>
        </p:sp>
        <p:sp>
          <p:nvSpPr>
            <p:cNvPr id="42033" name="Text Box 27"/>
            <p:cNvSpPr txBox="1">
              <a:spLocks noChangeArrowheads="1"/>
            </p:cNvSpPr>
            <p:nvPr/>
          </p:nvSpPr>
          <p:spPr bwMode="auto">
            <a:xfrm>
              <a:off x="3833" y="8498"/>
              <a:ext cx="416" cy="390"/>
            </a:xfrm>
            <a:prstGeom prst="rect">
              <a:avLst/>
            </a:prstGeom>
            <a:solidFill>
              <a:srgbClr val="FFFFFF"/>
            </a:solidFill>
            <a:ln w="9525">
              <a:solidFill>
                <a:srgbClr val="000000"/>
              </a:solidFill>
              <a:miter lim="800000"/>
            </a:ln>
          </p:spPr>
          <p:txBody>
            <a:bodyPr/>
            <a:lstStyle/>
            <a:p>
              <a:r>
                <a:rPr lang="en-US" sz="1400">
                  <a:solidFill>
                    <a:schemeClr val="bg1"/>
                  </a:solidFill>
                </a:rPr>
                <a:t>B</a:t>
              </a:r>
              <a:endParaRPr lang="en-US" sz="2800">
                <a:solidFill>
                  <a:schemeClr val="bg1"/>
                </a:solidFill>
              </a:endParaRPr>
            </a:p>
          </p:txBody>
        </p:sp>
        <p:grpSp>
          <p:nvGrpSpPr>
            <p:cNvPr id="6" name="Group 28"/>
            <p:cNvGrpSpPr/>
            <p:nvPr/>
          </p:nvGrpSpPr>
          <p:grpSpPr bwMode="auto">
            <a:xfrm>
              <a:off x="3775" y="9045"/>
              <a:ext cx="2078" cy="757"/>
              <a:chOff x="3775" y="9045"/>
              <a:chExt cx="2078" cy="757"/>
            </a:xfrm>
          </p:grpSpPr>
          <p:sp>
            <p:nvSpPr>
              <p:cNvPr id="42043" name="Rectangle 29" descr="Shingle"/>
              <p:cNvSpPr>
                <a:spLocks noChangeArrowheads="1"/>
              </p:cNvSpPr>
              <p:nvPr/>
            </p:nvSpPr>
            <p:spPr bwMode="auto">
              <a:xfrm>
                <a:off x="3777" y="9351"/>
                <a:ext cx="2071" cy="451"/>
              </a:xfrm>
              <a:prstGeom prst="rect">
                <a:avLst/>
              </a:prstGeom>
              <a:pattFill prst="shingle">
                <a:fgClr>
                  <a:srgbClr val="000000"/>
                </a:fgClr>
                <a:bgClr>
                  <a:srgbClr val="FFFFFF"/>
                </a:bgClr>
              </a:pattFill>
              <a:ln w="9525">
                <a:solidFill>
                  <a:srgbClr val="000000"/>
                </a:solidFill>
                <a:miter lim="800000"/>
              </a:ln>
            </p:spPr>
            <p:txBody>
              <a:bodyPr/>
              <a:lstStyle/>
              <a:p>
                <a:endParaRPr lang="en-US"/>
              </a:p>
            </p:txBody>
          </p:sp>
          <p:sp>
            <p:nvSpPr>
              <p:cNvPr id="42044" name="Line 30"/>
              <p:cNvSpPr>
                <a:spLocks noChangeShapeType="1"/>
              </p:cNvSpPr>
              <p:nvPr/>
            </p:nvSpPr>
            <p:spPr bwMode="auto">
              <a:xfrm flipV="1">
                <a:off x="3777" y="9048"/>
                <a:ext cx="0" cy="303"/>
              </a:xfrm>
              <a:prstGeom prst="line">
                <a:avLst/>
              </a:prstGeom>
              <a:noFill/>
              <a:ln w="9525">
                <a:solidFill>
                  <a:srgbClr val="000000"/>
                </a:solidFill>
                <a:round/>
              </a:ln>
            </p:spPr>
            <p:txBody>
              <a:bodyPr/>
              <a:lstStyle/>
              <a:p>
                <a:endParaRPr lang="en-US"/>
              </a:p>
            </p:txBody>
          </p:sp>
          <p:sp>
            <p:nvSpPr>
              <p:cNvPr id="42045" name="Line 31"/>
              <p:cNvSpPr>
                <a:spLocks noChangeShapeType="1"/>
              </p:cNvSpPr>
              <p:nvPr/>
            </p:nvSpPr>
            <p:spPr bwMode="auto">
              <a:xfrm>
                <a:off x="3796" y="9070"/>
                <a:ext cx="2048" cy="0"/>
              </a:xfrm>
              <a:prstGeom prst="line">
                <a:avLst/>
              </a:prstGeom>
              <a:noFill/>
              <a:ln w="9525">
                <a:solidFill>
                  <a:srgbClr val="000000"/>
                </a:solidFill>
                <a:round/>
              </a:ln>
            </p:spPr>
            <p:txBody>
              <a:bodyPr/>
              <a:lstStyle/>
              <a:p>
                <a:endParaRPr lang="en-US"/>
              </a:p>
            </p:txBody>
          </p:sp>
          <p:sp>
            <p:nvSpPr>
              <p:cNvPr id="42046" name="Line 32"/>
              <p:cNvSpPr>
                <a:spLocks noChangeShapeType="1"/>
              </p:cNvSpPr>
              <p:nvPr/>
            </p:nvSpPr>
            <p:spPr bwMode="auto">
              <a:xfrm>
                <a:off x="3775" y="9351"/>
                <a:ext cx="2078" cy="0"/>
              </a:xfrm>
              <a:prstGeom prst="line">
                <a:avLst/>
              </a:prstGeom>
              <a:noFill/>
              <a:ln w="19050">
                <a:solidFill>
                  <a:srgbClr val="000000"/>
                </a:solidFill>
                <a:round/>
              </a:ln>
            </p:spPr>
            <p:txBody>
              <a:bodyPr/>
              <a:lstStyle/>
              <a:p>
                <a:endParaRPr lang="en-US"/>
              </a:p>
            </p:txBody>
          </p:sp>
          <p:sp>
            <p:nvSpPr>
              <p:cNvPr id="42047" name="Line 33"/>
              <p:cNvSpPr>
                <a:spLocks noChangeShapeType="1"/>
              </p:cNvSpPr>
              <p:nvPr/>
            </p:nvSpPr>
            <p:spPr bwMode="auto">
              <a:xfrm>
                <a:off x="3778" y="9045"/>
                <a:ext cx="44" cy="0"/>
              </a:xfrm>
              <a:prstGeom prst="line">
                <a:avLst/>
              </a:prstGeom>
              <a:noFill/>
              <a:ln w="9525">
                <a:solidFill>
                  <a:srgbClr val="000000"/>
                </a:solidFill>
                <a:round/>
              </a:ln>
            </p:spPr>
            <p:txBody>
              <a:bodyPr/>
              <a:lstStyle/>
              <a:p>
                <a:endParaRPr lang="en-US"/>
              </a:p>
            </p:txBody>
          </p:sp>
          <p:sp>
            <p:nvSpPr>
              <p:cNvPr id="42048" name="Oval 34"/>
              <p:cNvSpPr>
                <a:spLocks noChangeArrowheads="1"/>
              </p:cNvSpPr>
              <p:nvPr/>
            </p:nvSpPr>
            <p:spPr bwMode="auto">
              <a:xfrm>
                <a:off x="4209" y="9355"/>
                <a:ext cx="117" cy="117"/>
              </a:xfrm>
              <a:prstGeom prst="ellipse">
                <a:avLst/>
              </a:prstGeom>
              <a:solidFill>
                <a:srgbClr val="FFFFFF"/>
              </a:solidFill>
              <a:ln w="19050">
                <a:solidFill>
                  <a:srgbClr val="000000"/>
                </a:solidFill>
                <a:round/>
              </a:ln>
            </p:spPr>
            <p:txBody>
              <a:bodyPr/>
              <a:lstStyle/>
              <a:p>
                <a:endParaRPr lang="en-US"/>
              </a:p>
            </p:txBody>
          </p:sp>
          <p:sp>
            <p:nvSpPr>
              <p:cNvPr id="42049" name="Oval 35"/>
              <p:cNvSpPr>
                <a:spLocks noChangeArrowheads="1"/>
              </p:cNvSpPr>
              <p:nvPr/>
            </p:nvSpPr>
            <p:spPr bwMode="auto">
              <a:xfrm>
                <a:off x="4888" y="9355"/>
                <a:ext cx="117" cy="117"/>
              </a:xfrm>
              <a:prstGeom prst="ellipse">
                <a:avLst/>
              </a:prstGeom>
              <a:solidFill>
                <a:srgbClr val="FFFFFF"/>
              </a:solidFill>
              <a:ln w="19050">
                <a:solidFill>
                  <a:srgbClr val="000000"/>
                </a:solidFill>
                <a:round/>
              </a:ln>
            </p:spPr>
            <p:txBody>
              <a:bodyPr/>
              <a:lstStyle/>
              <a:p>
                <a:endParaRPr lang="en-US"/>
              </a:p>
            </p:txBody>
          </p:sp>
          <p:sp>
            <p:nvSpPr>
              <p:cNvPr id="42050" name="Oval 36"/>
              <p:cNvSpPr>
                <a:spLocks noChangeArrowheads="1"/>
              </p:cNvSpPr>
              <p:nvPr/>
            </p:nvSpPr>
            <p:spPr bwMode="auto">
              <a:xfrm>
                <a:off x="5530" y="9355"/>
                <a:ext cx="117" cy="117"/>
              </a:xfrm>
              <a:prstGeom prst="ellipse">
                <a:avLst/>
              </a:prstGeom>
              <a:solidFill>
                <a:srgbClr val="FFFFFF"/>
              </a:solidFill>
              <a:ln w="19050">
                <a:solidFill>
                  <a:srgbClr val="000000"/>
                </a:solidFill>
                <a:round/>
              </a:ln>
            </p:spPr>
            <p:txBody>
              <a:bodyPr/>
              <a:lstStyle/>
              <a:p>
                <a:endParaRPr lang="en-US"/>
              </a:p>
            </p:txBody>
          </p:sp>
        </p:grpSp>
        <p:grpSp>
          <p:nvGrpSpPr>
            <p:cNvPr id="7" name="Group 37"/>
            <p:cNvGrpSpPr/>
            <p:nvPr/>
          </p:nvGrpSpPr>
          <p:grpSpPr bwMode="auto">
            <a:xfrm>
              <a:off x="4337" y="8379"/>
              <a:ext cx="2352" cy="2017"/>
              <a:chOff x="4337" y="8379"/>
              <a:chExt cx="2352" cy="2017"/>
            </a:xfrm>
          </p:grpSpPr>
          <p:sp>
            <p:nvSpPr>
              <p:cNvPr id="42037" name="Text Box 38"/>
              <p:cNvSpPr txBox="1">
                <a:spLocks noChangeArrowheads="1"/>
              </p:cNvSpPr>
              <p:nvPr/>
            </p:nvSpPr>
            <p:spPr bwMode="auto">
              <a:xfrm>
                <a:off x="5173" y="8379"/>
                <a:ext cx="1516" cy="875"/>
              </a:xfrm>
              <a:prstGeom prst="rect">
                <a:avLst/>
              </a:prstGeom>
              <a:noFill/>
              <a:ln w="9525">
                <a:noFill/>
                <a:miter lim="800000"/>
              </a:ln>
            </p:spPr>
            <p:txBody>
              <a:bodyPr/>
              <a:lstStyle/>
              <a:p>
                <a:r>
                  <a:rPr lang="en-US" sz="1000"/>
                  <a:t>Glazing</a:t>
                </a:r>
                <a:endParaRPr lang="en-US" sz="1000"/>
              </a:p>
              <a:p>
                <a:r>
                  <a:rPr lang="en-US" sz="1000"/>
                  <a:t>Riser</a:t>
                </a:r>
                <a:endParaRPr lang="en-US" sz="1000"/>
              </a:p>
              <a:p>
                <a:r>
                  <a:rPr lang="en-US" sz="1000"/>
                  <a:t>Absorbing plate</a:t>
                </a:r>
                <a:endParaRPr lang="en-US"/>
              </a:p>
            </p:txBody>
          </p:sp>
          <p:sp>
            <p:nvSpPr>
              <p:cNvPr id="42038" name="Line 39"/>
              <p:cNvSpPr>
                <a:spLocks noChangeShapeType="1"/>
              </p:cNvSpPr>
              <p:nvPr/>
            </p:nvSpPr>
            <p:spPr bwMode="auto">
              <a:xfrm flipH="1">
                <a:off x="4444" y="8584"/>
                <a:ext cx="737" cy="477"/>
              </a:xfrm>
              <a:prstGeom prst="line">
                <a:avLst/>
              </a:prstGeom>
              <a:noFill/>
              <a:ln w="6350">
                <a:solidFill>
                  <a:srgbClr val="000000"/>
                </a:solidFill>
                <a:round/>
                <a:tailEnd type="triangle" w="sm" len="lg"/>
              </a:ln>
            </p:spPr>
            <p:txBody>
              <a:bodyPr/>
              <a:lstStyle/>
              <a:p>
                <a:endParaRPr lang="en-US"/>
              </a:p>
            </p:txBody>
          </p:sp>
          <p:sp>
            <p:nvSpPr>
              <p:cNvPr id="42039" name="Text Box 40"/>
              <p:cNvSpPr txBox="1">
                <a:spLocks noChangeArrowheads="1"/>
              </p:cNvSpPr>
              <p:nvPr/>
            </p:nvSpPr>
            <p:spPr bwMode="auto">
              <a:xfrm>
                <a:off x="5147" y="9928"/>
                <a:ext cx="1178" cy="468"/>
              </a:xfrm>
              <a:prstGeom prst="rect">
                <a:avLst/>
              </a:prstGeom>
              <a:noFill/>
              <a:ln w="9525">
                <a:noFill/>
                <a:miter lim="800000"/>
              </a:ln>
            </p:spPr>
            <p:txBody>
              <a:bodyPr/>
              <a:lstStyle/>
              <a:p>
                <a:r>
                  <a:rPr lang="en-US" sz="1000"/>
                  <a:t>Insulation</a:t>
                </a:r>
                <a:endParaRPr lang="en-US"/>
              </a:p>
            </p:txBody>
          </p:sp>
          <p:sp>
            <p:nvSpPr>
              <p:cNvPr id="42040" name="Line 41"/>
              <p:cNvSpPr>
                <a:spLocks noChangeShapeType="1"/>
              </p:cNvSpPr>
              <p:nvPr/>
            </p:nvSpPr>
            <p:spPr bwMode="auto">
              <a:xfrm flipH="1" flipV="1">
                <a:off x="4609" y="9666"/>
                <a:ext cx="590" cy="398"/>
              </a:xfrm>
              <a:prstGeom prst="line">
                <a:avLst/>
              </a:prstGeom>
              <a:noFill/>
              <a:ln w="6350">
                <a:solidFill>
                  <a:srgbClr val="000000"/>
                </a:solidFill>
                <a:round/>
                <a:tailEnd type="triangle" w="sm" len="lg"/>
              </a:ln>
            </p:spPr>
            <p:txBody>
              <a:bodyPr/>
              <a:lstStyle/>
              <a:p>
                <a:endParaRPr lang="en-US"/>
              </a:p>
            </p:txBody>
          </p:sp>
          <p:sp>
            <p:nvSpPr>
              <p:cNvPr id="42041" name="Line 42"/>
              <p:cNvSpPr>
                <a:spLocks noChangeShapeType="1"/>
              </p:cNvSpPr>
              <p:nvPr/>
            </p:nvSpPr>
            <p:spPr bwMode="auto">
              <a:xfrm flipH="1">
                <a:off x="4337" y="8801"/>
                <a:ext cx="844" cy="546"/>
              </a:xfrm>
              <a:prstGeom prst="line">
                <a:avLst/>
              </a:prstGeom>
              <a:noFill/>
              <a:ln w="6350">
                <a:solidFill>
                  <a:srgbClr val="000000"/>
                </a:solidFill>
                <a:round/>
                <a:tailEnd type="triangle" w="sm" len="lg"/>
              </a:ln>
            </p:spPr>
            <p:txBody>
              <a:bodyPr/>
              <a:lstStyle/>
              <a:p>
                <a:endParaRPr lang="en-US"/>
              </a:p>
            </p:txBody>
          </p:sp>
          <p:sp>
            <p:nvSpPr>
              <p:cNvPr id="42042" name="Line 43"/>
              <p:cNvSpPr>
                <a:spLocks noChangeShapeType="1"/>
              </p:cNvSpPr>
              <p:nvPr/>
            </p:nvSpPr>
            <p:spPr bwMode="auto">
              <a:xfrm flipH="1">
                <a:off x="4619" y="8992"/>
                <a:ext cx="562" cy="363"/>
              </a:xfrm>
              <a:prstGeom prst="line">
                <a:avLst/>
              </a:prstGeom>
              <a:noFill/>
              <a:ln w="6350">
                <a:solidFill>
                  <a:srgbClr val="000000"/>
                </a:solidFill>
                <a:round/>
                <a:tailEnd type="triangle" w="sm" len="lg"/>
              </a:ln>
            </p:spPr>
            <p:txBody>
              <a:bodyPr/>
              <a:lstStyle/>
              <a:p>
                <a:endParaRPr lang="en-US"/>
              </a:p>
            </p:txBody>
          </p:sp>
        </p:grpSp>
        <p:sp>
          <p:nvSpPr>
            <p:cNvPr id="42036" name="Line 44"/>
            <p:cNvSpPr>
              <a:spLocks noChangeShapeType="1"/>
            </p:cNvSpPr>
            <p:nvPr/>
          </p:nvSpPr>
          <p:spPr bwMode="auto">
            <a:xfrm>
              <a:off x="3796" y="9105"/>
              <a:ext cx="2049" cy="0"/>
            </a:xfrm>
            <a:prstGeom prst="line">
              <a:avLst/>
            </a:prstGeom>
            <a:noFill/>
            <a:ln w="9525">
              <a:solidFill>
                <a:srgbClr val="000000"/>
              </a:solidFill>
              <a:round/>
            </a:ln>
          </p:spPr>
          <p:txBody>
            <a:bodyPr/>
            <a:lstStyle/>
            <a:p>
              <a:endParaRPr lang="en-US"/>
            </a:p>
          </p:txBody>
        </p:sp>
      </p:grpSp>
      <p:grpSp>
        <p:nvGrpSpPr>
          <p:cNvPr id="8" name="Group 45"/>
          <p:cNvGrpSpPr>
            <a:grpSpLocks noChangeAspect="1"/>
          </p:cNvGrpSpPr>
          <p:nvPr/>
        </p:nvGrpSpPr>
        <p:grpSpPr bwMode="auto">
          <a:xfrm>
            <a:off x="5029199" y="1371600"/>
            <a:ext cx="3761147" cy="2541588"/>
            <a:chOff x="3605" y="2236"/>
            <a:chExt cx="3152" cy="2129"/>
          </a:xfrm>
        </p:grpSpPr>
        <p:sp>
          <p:nvSpPr>
            <p:cNvPr id="42013" name="AutoShape 46"/>
            <p:cNvSpPr>
              <a:spLocks noChangeAspect="1" noChangeArrowheads="1"/>
            </p:cNvSpPr>
            <p:nvPr/>
          </p:nvSpPr>
          <p:spPr bwMode="auto">
            <a:xfrm>
              <a:off x="3605" y="2236"/>
              <a:ext cx="3152" cy="2129"/>
            </a:xfrm>
            <a:prstGeom prst="rect">
              <a:avLst/>
            </a:prstGeom>
            <a:noFill/>
            <a:ln w="9525">
              <a:noFill/>
              <a:miter lim="800000"/>
            </a:ln>
          </p:spPr>
          <p:txBody>
            <a:bodyPr/>
            <a:lstStyle/>
            <a:p>
              <a:endParaRPr lang="en-US"/>
            </a:p>
          </p:txBody>
        </p:sp>
        <p:sp>
          <p:nvSpPr>
            <p:cNvPr id="42014" name="Text Box 47"/>
            <p:cNvSpPr txBox="1">
              <a:spLocks noChangeArrowheads="1"/>
            </p:cNvSpPr>
            <p:nvPr/>
          </p:nvSpPr>
          <p:spPr bwMode="auto">
            <a:xfrm>
              <a:off x="3862" y="2507"/>
              <a:ext cx="443" cy="390"/>
            </a:xfrm>
            <a:prstGeom prst="rect">
              <a:avLst/>
            </a:prstGeom>
            <a:solidFill>
              <a:srgbClr val="FFFFFF"/>
            </a:solidFill>
            <a:ln w="9525">
              <a:solidFill>
                <a:srgbClr val="000000"/>
              </a:solidFill>
              <a:miter lim="800000"/>
            </a:ln>
          </p:spPr>
          <p:txBody>
            <a:bodyPr/>
            <a:lstStyle/>
            <a:p>
              <a:r>
                <a:rPr lang="en-US" sz="1400">
                  <a:solidFill>
                    <a:schemeClr val="bg1"/>
                  </a:solidFill>
                </a:rPr>
                <a:t>C</a:t>
              </a:r>
              <a:endParaRPr lang="en-US" sz="2800">
                <a:solidFill>
                  <a:schemeClr val="bg1"/>
                </a:solidFill>
              </a:endParaRPr>
            </a:p>
          </p:txBody>
        </p:sp>
        <p:grpSp>
          <p:nvGrpSpPr>
            <p:cNvPr id="9" name="Group 48"/>
            <p:cNvGrpSpPr/>
            <p:nvPr/>
          </p:nvGrpSpPr>
          <p:grpSpPr bwMode="auto">
            <a:xfrm>
              <a:off x="3818" y="3038"/>
              <a:ext cx="2079" cy="764"/>
              <a:chOff x="3818" y="3038"/>
              <a:chExt cx="2079" cy="764"/>
            </a:xfrm>
          </p:grpSpPr>
          <p:sp>
            <p:nvSpPr>
              <p:cNvPr id="42024" name="Rectangle 49" descr="Shingle"/>
              <p:cNvSpPr>
                <a:spLocks noChangeArrowheads="1"/>
              </p:cNvSpPr>
              <p:nvPr/>
            </p:nvSpPr>
            <p:spPr bwMode="auto">
              <a:xfrm>
                <a:off x="3822" y="3352"/>
                <a:ext cx="2072" cy="450"/>
              </a:xfrm>
              <a:prstGeom prst="rect">
                <a:avLst/>
              </a:prstGeom>
              <a:pattFill prst="shingle">
                <a:fgClr>
                  <a:srgbClr val="000000"/>
                </a:fgClr>
                <a:bgClr>
                  <a:srgbClr val="FFFFFF"/>
                </a:bgClr>
              </a:pattFill>
              <a:ln w="9525">
                <a:solidFill>
                  <a:srgbClr val="000000"/>
                </a:solidFill>
                <a:miter lim="800000"/>
              </a:ln>
            </p:spPr>
            <p:txBody>
              <a:bodyPr/>
              <a:lstStyle/>
              <a:p>
                <a:endParaRPr lang="en-US"/>
              </a:p>
            </p:txBody>
          </p:sp>
          <p:sp>
            <p:nvSpPr>
              <p:cNvPr id="42025" name="Line 50"/>
              <p:cNvSpPr>
                <a:spLocks noChangeShapeType="1"/>
              </p:cNvSpPr>
              <p:nvPr/>
            </p:nvSpPr>
            <p:spPr bwMode="auto">
              <a:xfrm flipV="1">
                <a:off x="3820" y="3041"/>
                <a:ext cx="0" cy="303"/>
              </a:xfrm>
              <a:prstGeom prst="line">
                <a:avLst/>
              </a:prstGeom>
              <a:noFill/>
              <a:ln w="9525">
                <a:solidFill>
                  <a:srgbClr val="000000"/>
                </a:solidFill>
                <a:round/>
              </a:ln>
            </p:spPr>
            <p:txBody>
              <a:bodyPr/>
              <a:lstStyle/>
              <a:p>
                <a:endParaRPr lang="en-US"/>
              </a:p>
            </p:txBody>
          </p:sp>
          <p:sp>
            <p:nvSpPr>
              <p:cNvPr id="42026" name="Line 51"/>
              <p:cNvSpPr>
                <a:spLocks noChangeShapeType="1"/>
              </p:cNvSpPr>
              <p:nvPr/>
            </p:nvSpPr>
            <p:spPr bwMode="auto">
              <a:xfrm>
                <a:off x="3839" y="3058"/>
                <a:ext cx="2049" cy="0"/>
              </a:xfrm>
              <a:prstGeom prst="line">
                <a:avLst/>
              </a:prstGeom>
              <a:noFill/>
              <a:ln w="9525">
                <a:solidFill>
                  <a:srgbClr val="000000"/>
                </a:solidFill>
                <a:round/>
              </a:ln>
            </p:spPr>
            <p:txBody>
              <a:bodyPr/>
              <a:lstStyle/>
              <a:p>
                <a:endParaRPr lang="en-US"/>
              </a:p>
            </p:txBody>
          </p:sp>
          <p:sp>
            <p:nvSpPr>
              <p:cNvPr id="42027" name="Line 52"/>
              <p:cNvSpPr>
                <a:spLocks noChangeShapeType="1"/>
              </p:cNvSpPr>
              <p:nvPr/>
            </p:nvSpPr>
            <p:spPr bwMode="auto">
              <a:xfrm>
                <a:off x="3818" y="3352"/>
                <a:ext cx="2079" cy="0"/>
              </a:xfrm>
              <a:prstGeom prst="line">
                <a:avLst/>
              </a:prstGeom>
              <a:noFill/>
              <a:ln w="19050">
                <a:solidFill>
                  <a:srgbClr val="000000"/>
                </a:solidFill>
                <a:round/>
              </a:ln>
            </p:spPr>
            <p:txBody>
              <a:bodyPr/>
              <a:lstStyle/>
              <a:p>
                <a:endParaRPr lang="en-US"/>
              </a:p>
            </p:txBody>
          </p:sp>
          <p:sp>
            <p:nvSpPr>
              <p:cNvPr id="42028" name="Line 53"/>
              <p:cNvSpPr>
                <a:spLocks noChangeShapeType="1"/>
              </p:cNvSpPr>
              <p:nvPr/>
            </p:nvSpPr>
            <p:spPr bwMode="auto">
              <a:xfrm>
                <a:off x="3821" y="3038"/>
                <a:ext cx="44" cy="0"/>
              </a:xfrm>
              <a:prstGeom prst="line">
                <a:avLst/>
              </a:prstGeom>
              <a:noFill/>
              <a:ln w="9525">
                <a:solidFill>
                  <a:srgbClr val="000000"/>
                </a:solidFill>
                <a:round/>
              </a:ln>
            </p:spPr>
            <p:txBody>
              <a:bodyPr/>
              <a:lstStyle/>
              <a:p>
                <a:endParaRPr lang="en-US"/>
              </a:p>
            </p:txBody>
          </p:sp>
          <p:sp>
            <p:nvSpPr>
              <p:cNvPr id="42029" name="Oval 54"/>
              <p:cNvSpPr>
                <a:spLocks noChangeArrowheads="1"/>
              </p:cNvSpPr>
              <p:nvPr/>
            </p:nvSpPr>
            <p:spPr bwMode="auto">
              <a:xfrm>
                <a:off x="4218" y="3290"/>
                <a:ext cx="117" cy="117"/>
              </a:xfrm>
              <a:prstGeom prst="ellipse">
                <a:avLst/>
              </a:prstGeom>
              <a:solidFill>
                <a:srgbClr val="FFFFFF"/>
              </a:solidFill>
              <a:ln w="19050">
                <a:solidFill>
                  <a:srgbClr val="000000"/>
                </a:solidFill>
                <a:round/>
              </a:ln>
            </p:spPr>
            <p:txBody>
              <a:bodyPr/>
              <a:lstStyle/>
              <a:p>
                <a:endParaRPr lang="en-US"/>
              </a:p>
            </p:txBody>
          </p:sp>
          <p:sp>
            <p:nvSpPr>
              <p:cNvPr id="42030" name="Oval 55"/>
              <p:cNvSpPr>
                <a:spLocks noChangeArrowheads="1"/>
              </p:cNvSpPr>
              <p:nvPr/>
            </p:nvSpPr>
            <p:spPr bwMode="auto">
              <a:xfrm>
                <a:off x="4903" y="3290"/>
                <a:ext cx="117" cy="117"/>
              </a:xfrm>
              <a:prstGeom prst="ellipse">
                <a:avLst/>
              </a:prstGeom>
              <a:solidFill>
                <a:srgbClr val="FFFFFF"/>
              </a:solidFill>
              <a:ln w="19050">
                <a:solidFill>
                  <a:srgbClr val="000000"/>
                </a:solidFill>
                <a:round/>
              </a:ln>
            </p:spPr>
            <p:txBody>
              <a:bodyPr/>
              <a:lstStyle/>
              <a:p>
                <a:endParaRPr lang="en-US"/>
              </a:p>
            </p:txBody>
          </p:sp>
          <p:sp>
            <p:nvSpPr>
              <p:cNvPr id="42031" name="Oval 56"/>
              <p:cNvSpPr>
                <a:spLocks noChangeArrowheads="1"/>
              </p:cNvSpPr>
              <p:nvPr/>
            </p:nvSpPr>
            <p:spPr bwMode="auto">
              <a:xfrm>
                <a:off x="5543" y="3296"/>
                <a:ext cx="117" cy="117"/>
              </a:xfrm>
              <a:prstGeom prst="ellipse">
                <a:avLst/>
              </a:prstGeom>
              <a:solidFill>
                <a:srgbClr val="FFFFFF"/>
              </a:solidFill>
              <a:ln w="19050">
                <a:solidFill>
                  <a:srgbClr val="000000"/>
                </a:solidFill>
                <a:round/>
              </a:ln>
            </p:spPr>
            <p:txBody>
              <a:bodyPr/>
              <a:lstStyle/>
              <a:p>
                <a:endParaRPr lang="en-US"/>
              </a:p>
            </p:txBody>
          </p:sp>
        </p:grpSp>
        <p:grpSp>
          <p:nvGrpSpPr>
            <p:cNvPr id="10" name="Group 57"/>
            <p:cNvGrpSpPr/>
            <p:nvPr/>
          </p:nvGrpSpPr>
          <p:grpSpPr bwMode="auto">
            <a:xfrm>
              <a:off x="4345" y="2347"/>
              <a:ext cx="2266" cy="2018"/>
              <a:chOff x="4345" y="2347"/>
              <a:chExt cx="2266" cy="2018"/>
            </a:xfrm>
          </p:grpSpPr>
          <p:sp>
            <p:nvSpPr>
              <p:cNvPr id="42018" name="Text Box 58"/>
              <p:cNvSpPr txBox="1">
                <a:spLocks noChangeArrowheads="1"/>
              </p:cNvSpPr>
              <p:nvPr/>
            </p:nvSpPr>
            <p:spPr bwMode="auto">
              <a:xfrm>
                <a:off x="5181" y="2347"/>
                <a:ext cx="1430" cy="876"/>
              </a:xfrm>
              <a:prstGeom prst="rect">
                <a:avLst/>
              </a:prstGeom>
              <a:noFill/>
              <a:ln w="9525">
                <a:noFill/>
                <a:miter lim="800000"/>
              </a:ln>
            </p:spPr>
            <p:txBody>
              <a:bodyPr/>
              <a:lstStyle/>
              <a:p>
                <a:r>
                  <a:rPr lang="en-US" sz="1000"/>
                  <a:t>Glazing</a:t>
                </a:r>
                <a:endParaRPr lang="en-US" sz="1000"/>
              </a:p>
              <a:p>
                <a:r>
                  <a:rPr lang="en-US" sz="1000"/>
                  <a:t>Riser</a:t>
                </a:r>
                <a:endParaRPr lang="en-US" sz="1000"/>
              </a:p>
              <a:p>
                <a:r>
                  <a:rPr lang="en-US" sz="1000"/>
                  <a:t>Absorbing plate</a:t>
                </a:r>
                <a:endParaRPr lang="en-US"/>
              </a:p>
            </p:txBody>
          </p:sp>
          <p:sp>
            <p:nvSpPr>
              <p:cNvPr id="42019" name="Line 59"/>
              <p:cNvSpPr>
                <a:spLocks noChangeShapeType="1"/>
              </p:cNvSpPr>
              <p:nvPr/>
            </p:nvSpPr>
            <p:spPr bwMode="auto">
              <a:xfrm flipH="1">
                <a:off x="4426" y="2552"/>
                <a:ext cx="763" cy="495"/>
              </a:xfrm>
              <a:prstGeom prst="line">
                <a:avLst/>
              </a:prstGeom>
              <a:noFill/>
              <a:ln w="6350">
                <a:solidFill>
                  <a:srgbClr val="000000"/>
                </a:solidFill>
                <a:round/>
                <a:tailEnd type="triangle" w="sm" len="lg"/>
              </a:ln>
            </p:spPr>
            <p:txBody>
              <a:bodyPr/>
              <a:lstStyle/>
              <a:p>
                <a:endParaRPr lang="en-US"/>
              </a:p>
            </p:txBody>
          </p:sp>
          <p:sp>
            <p:nvSpPr>
              <p:cNvPr id="42020" name="Text Box 60"/>
              <p:cNvSpPr txBox="1">
                <a:spLocks noChangeArrowheads="1"/>
              </p:cNvSpPr>
              <p:nvPr/>
            </p:nvSpPr>
            <p:spPr bwMode="auto">
              <a:xfrm>
                <a:off x="5155" y="3897"/>
                <a:ext cx="1178" cy="468"/>
              </a:xfrm>
              <a:prstGeom prst="rect">
                <a:avLst/>
              </a:prstGeom>
              <a:noFill/>
              <a:ln w="9525">
                <a:noFill/>
                <a:miter lim="800000"/>
              </a:ln>
            </p:spPr>
            <p:txBody>
              <a:bodyPr/>
              <a:lstStyle/>
              <a:p>
                <a:r>
                  <a:rPr lang="en-US" sz="1000"/>
                  <a:t>Insulation</a:t>
                </a:r>
                <a:endParaRPr lang="en-US"/>
              </a:p>
            </p:txBody>
          </p:sp>
          <p:sp>
            <p:nvSpPr>
              <p:cNvPr id="42021" name="Line 61"/>
              <p:cNvSpPr>
                <a:spLocks noChangeShapeType="1"/>
              </p:cNvSpPr>
              <p:nvPr/>
            </p:nvSpPr>
            <p:spPr bwMode="auto">
              <a:xfrm flipH="1" flipV="1">
                <a:off x="4617" y="3634"/>
                <a:ext cx="590" cy="399"/>
              </a:xfrm>
              <a:prstGeom prst="line">
                <a:avLst/>
              </a:prstGeom>
              <a:noFill/>
              <a:ln w="6350">
                <a:solidFill>
                  <a:srgbClr val="000000"/>
                </a:solidFill>
                <a:round/>
                <a:tailEnd type="triangle" w="sm" len="lg"/>
              </a:ln>
            </p:spPr>
            <p:txBody>
              <a:bodyPr/>
              <a:lstStyle/>
              <a:p>
                <a:endParaRPr lang="en-US"/>
              </a:p>
            </p:txBody>
          </p:sp>
          <p:sp>
            <p:nvSpPr>
              <p:cNvPr id="42022" name="Line 62"/>
              <p:cNvSpPr>
                <a:spLocks noChangeShapeType="1"/>
              </p:cNvSpPr>
              <p:nvPr/>
            </p:nvSpPr>
            <p:spPr bwMode="auto">
              <a:xfrm flipH="1">
                <a:off x="4345" y="2769"/>
                <a:ext cx="844" cy="546"/>
              </a:xfrm>
              <a:prstGeom prst="line">
                <a:avLst/>
              </a:prstGeom>
              <a:noFill/>
              <a:ln w="6350">
                <a:solidFill>
                  <a:srgbClr val="000000"/>
                </a:solidFill>
                <a:round/>
                <a:tailEnd type="triangle" w="sm" len="lg"/>
              </a:ln>
            </p:spPr>
            <p:txBody>
              <a:bodyPr/>
              <a:lstStyle/>
              <a:p>
                <a:endParaRPr lang="en-US"/>
              </a:p>
            </p:txBody>
          </p:sp>
          <p:sp>
            <p:nvSpPr>
              <p:cNvPr id="42023" name="Line 63"/>
              <p:cNvSpPr>
                <a:spLocks noChangeShapeType="1"/>
              </p:cNvSpPr>
              <p:nvPr/>
            </p:nvSpPr>
            <p:spPr bwMode="auto">
              <a:xfrm flipH="1">
                <a:off x="4600" y="2960"/>
                <a:ext cx="589" cy="381"/>
              </a:xfrm>
              <a:prstGeom prst="line">
                <a:avLst/>
              </a:prstGeom>
              <a:noFill/>
              <a:ln w="6350">
                <a:solidFill>
                  <a:srgbClr val="000000"/>
                </a:solidFill>
                <a:round/>
                <a:tailEnd type="triangle" w="sm" len="lg"/>
              </a:ln>
            </p:spPr>
            <p:txBody>
              <a:bodyPr/>
              <a:lstStyle/>
              <a:p>
                <a:endParaRPr lang="en-US"/>
              </a:p>
            </p:txBody>
          </p:sp>
        </p:grpSp>
        <p:sp>
          <p:nvSpPr>
            <p:cNvPr id="42017" name="Line 64"/>
            <p:cNvSpPr>
              <a:spLocks noChangeShapeType="1"/>
            </p:cNvSpPr>
            <p:nvPr/>
          </p:nvSpPr>
          <p:spPr bwMode="auto">
            <a:xfrm>
              <a:off x="3839" y="3084"/>
              <a:ext cx="2049" cy="0"/>
            </a:xfrm>
            <a:prstGeom prst="line">
              <a:avLst/>
            </a:prstGeom>
            <a:noFill/>
            <a:ln w="9525">
              <a:solidFill>
                <a:srgbClr val="000000"/>
              </a:solidFill>
              <a:round/>
            </a:ln>
          </p:spPr>
          <p:txBody>
            <a:bodyPr/>
            <a:lstStyle/>
            <a:p>
              <a:endParaRPr lang="en-US"/>
            </a:p>
          </p:txBody>
        </p:sp>
      </p:grpSp>
      <p:grpSp>
        <p:nvGrpSpPr>
          <p:cNvPr id="11" name="Group 65"/>
          <p:cNvGrpSpPr>
            <a:grpSpLocks noChangeAspect="1"/>
          </p:cNvGrpSpPr>
          <p:nvPr/>
        </p:nvGrpSpPr>
        <p:grpSpPr bwMode="auto">
          <a:xfrm>
            <a:off x="5105400" y="3810000"/>
            <a:ext cx="3539067" cy="2514600"/>
            <a:chOff x="3137" y="4710"/>
            <a:chExt cx="3032" cy="2154"/>
          </a:xfrm>
        </p:grpSpPr>
        <p:sp>
          <p:nvSpPr>
            <p:cNvPr id="41994" name="AutoShape 66"/>
            <p:cNvSpPr>
              <a:spLocks noChangeAspect="1" noChangeArrowheads="1"/>
            </p:cNvSpPr>
            <p:nvPr/>
          </p:nvSpPr>
          <p:spPr bwMode="auto">
            <a:xfrm>
              <a:off x="3137" y="4710"/>
              <a:ext cx="3032" cy="2154"/>
            </a:xfrm>
            <a:prstGeom prst="rect">
              <a:avLst/>
            </a:prstGeom>
            <a:noFill/>
            <a:ln w="9525">
              <a:noFill/>
              <a:miter lim="800000"/>
            </a:ln>
          </p:spPr>
          <p:txBody>
            <a:bodyPr/>
            <a:lstStyle/>
            <a:p>
              <a:endParaRPr lang="en-US"/>
            </a:p>
          </p:txBody>
        </p:sp>
        <p:sp>
          <p:nvSpPr>
            <p:cNvPr id="41995" name="Text Box 67"/>
            <p:cNvSpPr txBox="1">
              <a:spLocks noChangeArrowheads="1"/>
            </p:cNvSpPr>
            <p:nvPr/>
          </p:nvSpPr>
          <p:spPr bwMode="auto">
            <a:xfrm>
              <a:off x="3425" y="5000"/>
              <a:ext cx="429" cy="391"/>
            </a:xfrm>
            <a:prstGeom prst="rect">
              <a:avLst/>
            </a:prstGeom>
            <a:solidFill>
              <a:srgbClr val="FFFFFF"/>
            </a:solidFill>
            <a:ln w="9525">
              <a:solidFill>
                <a:srgbClr val="000000"/>
              </a:solidFill>
              <a:miter lim="800000"/>
            </a:ln>
          </p:spPr>
          <p:txBody>
            <a:bodyPr/>
            <a:lstStyle/>
            <a:p>
              <a:r>
                <a:rPr lang="en-US" sz="1400">
                  <a:solidFill>
                    <a:schemeClr val="bg1"/>
                  </a:solidFill>
                </a:rPr>
                <a:t>D</a:t>
              </a:r>
              <a:endParaRPr lang="en-US" sz="2800">
                <a:solidFill>
                  <a:schemeClr val="bg1"/>
                </a:solidFill>
              </a:endParaRPr>
            </a:p>
          </p:txBody>
        </p:sp>
        <p:grpSp>
          <p:nvGrpSpPr>
            <p:cNvPr id="12" name="Group 68"/>
            <p:cNvGrpSpPr/>
            <p:nvPr/>
          </p:nvGrpSpPr>
          <p:grpSpPr bwMode="auto">
            <a:xfrm>
              <a:off x="3367" y="5527"/>
              <a:ext cx="2079" cy="757"/>
              <a:chOff x="3367" y="5527"/>
              <a:chExt cx="2079" cy="757"/>
            </a:xfrm>
          </p:grpSpPr>
          <p:sp>
            <p:nvSpPr>
              <p:cNvPr id="42005" name="Rectangle 69" descr="Shingle"/>
              <p:cNvSpPr>
                <a:spLocks noChangeArrowheads="1"/>
              </p:cNvSpPr>
              <p:nvPr/>
            </p:nvSpPr>
            <p:spPr bwMode="auto">
              <a:xfrm>
                <a:off x="3369" y="5833"/>
                <a:ext cx="2072" cy="451"/>
              </a:xfrm>
              <a:prstGeom prst="rect">
                <a:avLst/>
              </a:prstGeom>
              <a:pattFill prst="shingle">
                <a:fgClr>
                  <a:srgbClr val="000000"/>
                </a:fgClr>
                <a:bgClr>
                  <a:srgbClr val="FFFFFF"/>
                </a:bgClr>
              </a:pattFill>
              <a:ln w="9525">
                <a:solidFill>
                  <a:srgbClr val="000000"/>
                </a:solidFill>
                <a:miter lim="800000"/>
              </a:ln>
            </p:spPr>
            <p:txBody>
              <a:bodyPr/>
              <a:lstStyle/>
              <a:p>
                <a:endParaRPr lang="en-US"/>
              </a:p>
            </p:txBody>
          </p:sp>
          <p:sp>
            <p:nvSpPr>
              <p:cNvPr id="42006" name="Line 70"/>
              <p:cNvSpPr>
                <a:spLocks noChangeShapeType="1"/>
              </p:cNvSpPr>
              <p:nvPr/>
            </p:nvSpPr>
            <p:spPr bwMode="auto">
              <a:xfrm flipV="1">
                <a:off x="3369" y="5530"/>
                <a:ext cx="0" cy="303"/>
              </a:xfrm>
              <a:prstGeom prst="line">
                <a:avLst/>
              </a:prstGeom>
              <a:noFill/>
              <a:ln w="9525">
                <a:solidFill>
                  <a:srgbClr val="000000"/>
                </a:solidFill>
                <a:round/>
              </a:ln>
            </p:spPr>
            <p:txBody>
              <a:bodyPr/>
              <a:lstStyle/>
              <a:p>
                <a:endParaRPr lang="en-US"/>
              </a:p>
            </p:txBody>
          </p:sp>
          <p:sp>
            <p:nvSpPr>
              <p:cNvPr id="42007" name="Line 71"/>
              <p:cNvSpPr>
                <a:spLocks noChangeShapeType="1"/>
              </p:cNvSpPr>
              <p:nvPr/>
            </p:nvSpPr>
            <p:spPr bwMode="auto">
              <a:xfrm>
                <a:off x="3388" y="5552"/>
                <a:ext cx="2049" cy="0"/>
              </a:xfrm>
              <a:prstGeom prst="line">
                <a:avLst/>
              </a:prstGeom>
              <a:noFill/>
              <a:ln w="9525">
                <a:solidFill>
                  <a:srgbClr val="000000"/>
                </a:solidFill>
                <a:round/>
              </a:ln>
            </p:spPr>
            <p:txBody>
              <a:bodyPr/>
              <a:lstStyle/>
              <a:p>
                <a:endParaRPr lang="en-US"/>
              </a:p>
            </p:txBody>
          </p:sp>
          <p:sp>
            <p:nvSpPr>
              <p:cNvPr id="42008" name="Line 72"/>
              <p:cNvSpPr>
                <a:spLocks noChangeShapeType="1"/>
              </p:cNvSpPr>
              <p:nvPr/>
            </p:nvSpPr>
            <p:spPr bwMode="auto">
              <a:xfrm>
                <a:off x="3367" y="5833"/>
                <a:ext cx="2079" cy="0"/>
              </a:xfrm>
              <a:prstGeom prst="line">
                <a:avLst/>
              </a:prstGeom>
              <a:noFill/>
              <a:ln w="19050">
                <a:solidFill>
                  <a:srgbClr val="000000"/>
                </a:solidFill>
                <a:round/>
              </a:ln>
            </p:spPr>
            <p:txBody>
              <a:bodyPr/>
              <a:lstStyle/>
              <a:p>
                <a:endParaRPr lang="en-US"/>
              </a:p>
            </p:txBody>
          </p:sp>
          <p:sp>
            <p:nvSpPr>
              <p:cNvPr id="42009" name="Line 73"/>
              <p:cNvSpPr>
                <a:spLocks noChangeShapeType="1"/>
              </p:cNvSpPr>
              <p:nvPr/>
            </p:nvSpPr>
            <p:spPr bwMode="auto">
              <a:xfrm>
                <a:off x="3370" y="5527"/>
                <a:ext cx="44" cy="0"/>
              </a:xfrm>
              <a:prstGeom prst="line">
                <a:avLst/>
              </a:prstGeom>
              <a:noFill/>
              <a:ln w="9525">
                <a:solidFill>
                  <a:srgbClr val="000000"/>
                </a:solidFill>
                <a:round/>
              </a:ln>
            </p:spPr>
            <p:txBody>
              <a:bodyPr/>
              <a:lstStyle/>
              <a:p>
                <a:endParaRPr lang="en-US"/>
              </a:p>
            </p:txBody>
          </p:sp>
          <p:sp>
            <p:nvSpPr>
              <p:cNvPr id="42010" name="Rectangle 74"/>
              <p:cNvSpPr>
                <a:spLocks noChangeArrowheads="1"/>
              </p:cNvSpPr>
              <p:nvPr/>
            </p:nvSpPr>
            <p:spPr bwMode="auto">
              <a:xfrm>
                <a:off x="3747" y="5746"/>
                <a:ext cx="275" cy="83"/>
              </a:xfrm>
              <a:prstGeom prst="rect">
                <a:avLst/>
              </a:prstGeom>
              <a:solidFill>
                <a:srgbClr val="FFFFFF"/>
              </a:solidFill>
              <a:ln w="19050">
                <a:solidFill>
                  <a:srgbClr val="000000"/>
                </a:solidFill>
                <a:miter lim="800000"/>
              </a:ln>
            </p:spPr>
            <p:txBody>
              <a:bodyPr/>
              <a:lstStyle/>
              <a:p>
                <a:endParaRPr lang="en-US"/>
              </a:p>
            </p:txBody>
          </p:sp>
          <p:sp>
            <p:nvSpPr>
              <p:cNvPr id="42011" name="Rectangle 75"/>
              <p:cNvSpPr>
                <a:spLocks noChangeArrowheads="1"/>
              </p:cNvSpPr>
              <p:nvPr/>
            </p:nvSpPr>
            <p:spPr bwMode="auto">
              <a:xfrm>
                <a:off x="4384" y="5746"/>
                <a:ext cx="276" cy="83"/>
              </a:xfrm>
              <a:prstGeom prst="rect">
                <a:avLst/>
              </a:prstGeom>
              <a:solidFill>
                <a:srgbClr val="FFFFFF"/>
              </a:solidFill>
              <a:ln w="19050">
                <a:solidFill>
                  <a:srgbClr val="000000"/>
                </a:solidFill>
                <a:miter lim="800000"/>
              </a:ln>
            </p:spPr>
            <p:txBody>
              <a:bodyPr/>
              <a:lstStyle/>
              <a:p>
                <a:endParaRPr lang="en-US"/>
              </a:p>
            </p:txBody>
          </p:sp>
          <p:sp>
            <p:nvSpPr>
              <p:cNvPr id="42012" name="Rectangle 76"/>
              <p:cNvSpPr>
                <a:spLocks noChangeArrowheads="1"/>
              </p:cNvSpPr>
              <p:nvPr/>
            </p:nvSpPr>
            <p:spPr bwMode="auto">
              <a:xfrm>
                <a:off x="5034" y="5746"/>
                <a:ext cx="276" cy="83"/>
              </a:xfrm>
              <a:prstGeom prst="rect">
                <a:avLst/>
              </a:prstGeom>
              <a:solidFill>
                <a:srgbClr val="FFFFFF"/>
              </a:solidFill>
              <a:ln w="19050">
                <a:solidFill>
                  <a:srgbClr val="000000"/>
                </a:solidFill>
                <a:miter lim="800000"/>
              </a:ln>
            </p:spPr>
            <p:txBody>
              <a:bodyPr/>
              <a:lstStyle/>
              <a:p>
                <a:endParaRPr lang="en-US"/>
              </a:p>
            </p:txBody>
          </p:sp>
        </p:grpSp>
        <p:grpSp>
          <p:nvGrpSpPr>
            <p:cNvPr id="13" name="Group 77"/>
            <p:cNvGrpSpPr/>
            <p:nvPr/>
          </p:nvGrpSpPr>
          <p:grpSpPr bwMode="auto">
            <a:xfrm>
              <a:off x="3891" y="4812"/>
              <a:ext cx="2278" cy="2052"/>
              <a:chOff x="3891" y="4812"/>
              <a:chExt cx="2278" cy="2052"/>
            </a:xfrm>
          </p:grpSpPr>
          <p:sp>
            <p:nvSpPr>
              <p:cNvPr id="41999" name="Text Box 78"/>
              <p:cNvSpPr txBox="1">
                <a:spLocks noChangeArrowheads="1"/>
              </p:cNvSpPr>
              <p:nvPr/>
            </p:nvSpPr>
            <p:spPr bwMode="auto">
              <a:xfrm>
                <a:off x="4713" y="4812"/>
                <a:ext cx="1456" cy="876"/>
              </a:xfrm>
              <a:prstGeom prst="rect">
                <a:avLst/>
              </a:prstGeom>
              <a:noFill/>
              <a:ln w="9525">
                <a:noFill/>
                <a:miter lim="800000"/>
              </a:ln>
            </p:spPr>
            <p:txBody>
              <a:bodyPr/>
              <a:lstStyle/>
              <a:p>
                <a:r>
                  <a:rPr lang="en-US" sz="1000"/>
                  <a:t>Glazing</a:t>
                </a:r>
                <a:endParaRPr lang="en-US" sz="1000"/>
              </a:p>
              <a:p>
                <a:r>
                  <a:rPr lang="en-US" sz="1000"/>
                  <a:t>Riser</a:t>
                </a:r>
                <a:endParaRPr lang="en-US" sz="1000"/>
              </a:p>
              <a:p>
                <a:r>
                  <a:rPr lang="en-US" sz="1000"/>
                  <a:t>Absorbing plate</a:t>
                </a:r>
                <a:endParaRPr lang="en-US"/>
              </a:p>
            </p:txBody>
          </p:sp>
          <p:sp>
            <p:nvSpPr>
              <p:cNvPr id="42000" name="Line 79"/>
              <p:cNvSpPr>
                <a:spLocks noChangeShapeType="1"/>
              </p:cNvSpPr>
              <p:nvPr/>
            </p:nvSpPr>
            <p:spPr bwMode="auto">
              <a:xfrm flipH="1">
                <a:off x="3891" y="5017"/>
                <a:ext cx="830" cy="538"/>
              </a:xfrm>
              <a:prstGeom prst="line">
                <a:avLst/>
              </a:prstGeom>
              <a:noFill/>
              <a:ln w="6350">
                <a:solidFill>
                  <a:srgbClr val="000000"/>
                </a:solidFill>
                <a:round/>
                <a:tailEnd type="triangle" w="sm" len="lg"/>
              </a:ln>
            </p:spPr>
            <p:txBody>
              <a:bodyPr/>
              <a:lstStyle/>
              <a:p>
                <a:endParaRPr lang="en-US"/>
              </a:p>
            </p:txBody>
          </p:sp>
          <p:sp>
            <p:nvSpPr>
              <p:cNvPr id="42001" name="Text Box 80"/>
              <p:cNvSpPr txBox="1">
                <a:spLocks noChangeArrowheads="1"/>
              </p:cNvSpPr>
              <p:nvPr/>
            </p:nvSpPr>
            <p:spPr bwMode="auto">
              <a:xfrm>
                <a:off x="4739" y="6396"/>
                <a:ext cx="1179" cy="468"/>
              </a:xfrm>
              <a:prstGeom prst="rect">
                <a:avLst/>
              </a:prstGeom>
              <a:noFill/>
              <a:ln w="9525">
                <a:noFill/>
                <a:miter lim="800000"/>
              </a:ln>
            </p:spPr>
            <p:txBody>
              <a:bodyPr/>
              <a:lstStyle/>
              <a:p>
                <a:r>
                  <a:rPr lang="en-US" sz="1000"/>
                  <a:t>Insulation</a:t>
                </a:r>
                <a:endParaRPr lang="en-US"/>
              </a:p>
            </p:txBody>
          </p:sp>
          <p:sp>
            <p:nvSpPr>
              <p:cNvPr id="42002" name="Line 81"/>
              <p:cNvSpPr>
                <a:spLocks noChangeShapeType="1"/>
              </p:cNvSpPr>
              <p:nvPr/>
            </p:nvSpPr>
            <p:spPr bwMode="auto">
              <a:xfrm flipH="1" flipV="1">
                <a:off x="4201" y="6133"/>
                <a:ext cx="590" cy="399"/>
              </a:xfrm>
              <a:prstGeom prst="line">
                <a:avLst/>
              </a:prstGeom>
              <a:noFill/>
              <a:ln w="6350">
                <a:solidFill>
                  <a:srgbClr val="000000"/>
                </a:solidFill>
                <a:round/>
                <a:tailEnd type="triangle" w="sm" len="lg"/>
              </a:ln>
            </p:spPr>
            <p:txBody>
              <a:bodyPr/>
              <a:lstStyle/>
              <a:p>
                <a:endParaRPr lang="en-US"/>
              </a:p>
            </p:txBody>
          </p:sp>
          <p:sp>
            <p:nvSpPr>
              <p:cNvPr id="42003" name="Line 82"/>
              <p:cNvSpPr>
                <a:spLocks noChangeShapeType="1"/>
              </p:cNvSpPr>
              <p:nvPr/>
            </p:nvSpPr>
            <p:spPr bwMode="auto">
              <a:xfrm flipH="1">
                <a:off x="3931" y="5234"/>
                <a:ext cx="790" cy="512"/>
              </a:xfrm>
              <a:prstGeom prst="line">
                <a:avLst/>
              </a:prstGeom>
              <a:noFill/>
              <a:ln w="6350">
                <a:solidFill>
                  <a:srgbClr val="000000"/>
                </a:solidFill>
                <a:round/>
                <a:tailEnd type="triangle" w="sm" len="lg"/>
              </a:ln>
            </p:spPr>
            <p:txBody>
              <a:bodyPr/>
              <a:lstStyle/>
              <a:p>
                <a:endParaRPr lang="en-US"/>
              </a:p>
            </p:txBody>
          </p:sp>
          <p:sp>
            <p:nvSpPr>
              <p:cNvPr id="42004" name="Line 83"/>
              <p:cNvSpPr>
                <a:spLocks noChangeShapeType="1"/>
              </p:cNvSpPr>
              <p:nvPr/>
            </p:nvSpPr>
            <p:spPr bwMode="auto">
              <a:xfrm flipH="1">
                <a:off x="4080" y="5425"/>
                <a:ext cx="641" cy="415"/>
              </a:xfrm>
              <a:prstGeom prst="line">
                <a:avLst/>
              </a:prstGeom>
              <a:noFill/>
              <a:ln w="6350">
                <a:solidFill>
                  <a:srgbClr val="000000"/>
                </a:solidFill>
                <a:round/>
                <a:tailEnd type="triangle" w="sm" len="lg"/>
              </a:ln>
            </p:spPr>
            <p:txBody>
              <a:bodyPr/>
              <a:lstStyle/>
              <a:p>
                <a:endParaRPr lang="en-US"/>
              </a:p>
            </p:txBody>
          </p:sp>
        </p:grpSp>
        <p:sp>
          <p:nvSpPr>
            <p:cNvPr id="41998" name="Line 84"/>
            <p:cNvSpPr>
              <a:spLocks noChangeShapeType="1"/>
            </p:cNvSpPr>
            <p:nvPr/>
          </p:nvSpPr>
          <p:spPr bwMode="auto">
            <a:xfrm>
              <a:off x="3388" y="5573"/>
              <a:ext cx="2049" cy="0"/>
            </a:xfrm>
            <a:prstGeom prst="line">
              <a:avLst/>
            </a:prstGeom>
            <a:noFill/>
            <a:ln w="9525">
              <a:solidFill>
                <a:srgbClr val="000000"/>
              </a:solidFill>
              <a:round/>
            </a:ln>
          </p:spPr>
          <p:txBody>
            <a:bodyP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a:defRPr/>
            </a:pPr>
            <a:r>
              <a:rPr lang="en-US" sz="4000" smtClean="0"/>
              <a:t>Types of flat-plate collectors</a:t>
            </a:r>
            <a:br>
              <a:rPr lang="en-US" sz="4000" smtClean="0"/>
            </a:br>
            <a:r>
              <a:rPr lang="en-US" sz="4000" smtClean="0"/>
              <a:t>Air systems</a:t>
            </a:r>
            <a:endParaRPr lang="en-US" sz="4000" smtClean="0"/>
          </a:p>
        </p:txBody>
      </p:sp>
      <p:grpSp>
        <p:nvGrpSpPr>
          <p:cNvPr id="2" name="Group 5"/>
          <p:cNvGrpSpPr>
            <a:grpSpLocks noChangeAspect="1"/>
          </p:cNvGrpSpPr>
          <p:nvPr/>
        </p:nvGrpSpPr>
        <p:grpSpPr bwMode="auto">
          <a:xfrm>
            <a:off x="838200" y="1752600"/>
            <a:ext cx="3733800" cy="2124075"/>
            <a:chOff x="2496" y="9095"/>
            <a:chExt cx="3915" cy="2230"/>
          </a:xfrm>
        </p:grpSpPr>
        <p:sp>
          <p:nvSpPr>
            <p:cNvPr id="43079" name="AutoShape 6"/>
            <p:cNvSpPr>
              <a:spLocks noChangeAspect="1" noChangeArrowheads="1"/>
            </p:cNvSpPr>
            <p:nvPr/>
          </p:nvSpPr>
          <p:spPr bwMode="auto">
            <a:xfrm>
              <a:off x="2496" y="9095"/>
              <a:ext cx="3915" cy="2230"/>
            </a:xfrm>
            <a:prstGeom prst="rect">
              <a:avLst/>
            </a:prstGeom>
            <a:noFill/>
            <a:ln w="9525">
              <a:noFill/>
              <a:miter lim="800000"/>
            </a:ln>
          </p:spPr>
          <p:txBody>
            <a:bodyPr/>
            <a:lstStyle/>
            <a:p>
              <a:endParaRPr lang="en-US"/>
            </a:p>
          </p:txBody>
        </p:sp>
        <p:grpSp>
          <p:nvGrpSpPr>
            <p:cNvPr id="3" name="Group 7"/>
            <p:cNvGrpSpPr/>
            <p:nvPr/>
          </p:nvGrpSpPr>
          <p:grpSpPr bwMode="auto">
            <a:xfrm>
              <a:off x="3319" y="9226"/>
              <a:ext cx="3092" cy="2099"/>
              <a:chOff x="7334" y="1965"/>
              <a:chExt cx="3566" cy="2421"/>
            </a:xfrm>
          </p:grpSpPr>
          <p:sp>
            <p:nvSpPr>
              <p:cNvPr id="43083" name="Rectangle 8" descr="Shingle"/>
              <p:cNvSpPr>
                <a:spLocks noChangeArrowheads="1"/>
              </p:cNvSpPr>
              <p:nvPr/>
            </p:nvSpPr>
            <p:spPr bwMode="auto">
              <a:xfrm>
                <a:off x="7334" y="3193"/>
                <a:ext cx="2390" cy="520"/>
              </a:xfrm>
              <a:prstGeom prst="rect">
                <a:avLst/>
              </a:prstGeom>
              <a:pattFill prst="shingle">
                <a:fgClr>
                  <a:srgbClr val="000000"/>
                </a:fgClr>
                <a:bgClr>
                  <a:srgbClr val="FFFFFF"/>
                </a:bgClr>
              </a:pattFill>
              <a:ln w="9525">
                <a:solidFill>
                  <a:srgbClr val="000000"/>
                </a:solidFill>
                <a:miter lim="800000"/>
              </a:ln>
            </p:spPr>
            <p:txBody>
              <a:bodyPr/>
              <a:lstStyle/>
              <a:p>
                <a:endParaRPr lang="en-US"/>
              </a:p>
            </p:txBody>
          </p:sp>
          <p:sp>
            <p:nvSpPr>
              <p:cNvPr id="43084" name="Line 9"/>
              <p:cNvSpPr>
                <a:spLocks noChangeShapeType="1"/>
              </p:cNvSpPr>
              <p:nvPr/>
            </p:nvSpPr>
            <p:spPr bwMode="auto">
              <a:xfrm flipV="1">
                <a:off x="7334" y="2867"/>
                <a:ext cx="0" cy="350"/>
              </a:xfrm>
              <a:prstGeom prst="line">
                <a:avLst/>
              </a:prstGeom>
              <a:noFill/>
              <a:ln w="9525">
                <a:solidFill>
                  <a:srgbClr val="000000"/>
                </a:solidFill>
                <a:round/>
              </a:ln>
            </p:spPr>
            <p:txBody>
              <a:bodyPr/>
              <a:lstStyle/>
              <a:p>
                <a:endParaRPr lang="en-US"/>
              </a:p>
            </p:txBody>
          </p:sp>
          <p:sp>
            <p:nvSpPr>
              <p:cNvPr id="43085" name="Line 10"/>
              <p:cNvSpPr>
                <a:spLocks noChangeShapeType="1"/>
              </p:cNvSpPr>
              <p:nvPr/>
            </p:nvSpPr>
            <p:spPr bwMode="auto">
              <a:xfrm>
                <a:off x="7356" y="2893"/>
                <a:ext cx="2364" cy="0"/>
              </a:xfrm>
              <a:prstGeom prst="line">
                <a:avLst/>
              </a:prstGeom>
              <a:noFill/>
              <a:ln w="9525">
                <a:solidFill>
                  <a:srgbClr val="000000"/>
                </a:solidFill>
                <a:round/>
              </a:ln>
            </p:spPr>
            <p:txBody>
              <a:bodyPr/>
              <a:lstStyle/>
              <a:p>
                <a:endParaRPr lang="en-US"/>
              </a:p>
            </p:txBody>
          </p:sp>
          <p:sp>
            <p:nvSpPr>
              <p:cNvPr id="43086" name="Line 11"/>
              <p:cNvSpPr>
                <a:spLocks noChangeShapeType="1"/>
              </p:cNvSpPr>
              <p:nvPr/>
            </p:nvSpPr>
            <p:spPr bwMode="auto">
              <a:xfrm>
                <a:off x="7335" y="2864"/>
                <a:ext cx="51" cy="0"/>
              </a:xfrm>
              <a:prstGeom prst="line">
                <a:avLst/>
              </a:prstGeom>
              <a:noFill/>
              <a:ln w="9525">
                <a:solidFill>
                  <a:srgbClr val="000000"/>
                </a:solidFill>
                <a:round/>
              </a:ln>
            </p:spPr>
            <p:txBody>
              <a:bodyPr/>
              <a:lstStyle/>
              <a:p>
                <a:endParaRPr lang="en-US"/>
              </a:p>
            </p:txBody>
          </p:sp>
          <p:sp>
            <p:nvSpPr>
              <p:cNvPr id="43087" name="Line 12"/>
              <p:cNvSpPr>
                <a:spLocks noChangeShapeType="1"/>
              </p:cNvSpPr>
              <p:nvPr/>
            </p:nvSpPr>
            <p:spPr bwMode="auto">
              <a:xfrm>
                <a:off x="7356" y="2995"/>
                <a:ext cx="2364" cy="0"/>
              </a:xfrm>
              <a:prstGeom prst="line">
                <a:avLst/>
              </a:prstGeom>
              <a:noFill/>
              <a:ln w="9525">
                <a:solidFill>
                  <a:srgbClr val="000000"/>
                </a:solidFill>
                <a:round/>
              </a:ln>
            </p:spPr>
            <p:txBody>
              <a:bodyPr/>
              <a:lstStyle/>
              <a:p>
                <a:endParaRPr lang="en-US"/>
              </a:p>
            </p:txBody>
          </p:sp>
          <p:sp>
            <p:nvSpPr>
              <p:cNvPr id="43088" name="Line 13"/>
              <p:cNvSpPr>
                <a:spLocks noChangeShapeType="1"/>
              </p:cNvSpPr>
              <p:nvPr/>
            </p:nvSpPr>
            <p:spPr bwMode="auto">
              <a:xfrm flipH="1">
                <a:off x="7416" y="2996"/>
                <a:ext cx="3" cy="168"/>
              </a:xfrm>
              <a:prstGeom prst="line">
                <a:avLst/>
              </a:prstGeom>
              <a:noFill/>
              <a:ln w="9525">
                <a:solidFill>
                  <a:srgbClr val="000000"/>
                </a:solidFill>
                <a:round/>
              </a:ln>
            </p:spPr>
            <p:txBody>
              <a:bodyPr/>
              <a:lstStyle/>
              <a:p>
                <a:endParaRPr lang="en-US"/>
              </a:p>
            </p:txBody>
          </p:sp>
          <p:sp>
            <p:nvSpPr>
              <p:cNvPr id="43089" name="Line 14"/>
              <p:cNvSpPr>
                <a:spLocks noChangeShapeType="1"/>
              </p:cNvSpPr>
              <p:nvPr/>
            </p:nvSpPr>
            <p:spPr bwMode="auto">
              <a:xfrm flipH="1">
                <a:off x="8410" y="2996"/>
                <a:ext cx="2" cy="162"/>
              </a:xfrm>
              <a:prstGeom prst="line">
                <a:avLst/>
              </a:prstGeom>
              <a:noFill/>
              <a:ln w="9525">
                <a:solidFill>
                  <a:srgbClr val="000000"/>
                </a:solidFill>
                <a:round/>
              </a:ln>
            </p:spPr>
            <p:txBody>
              <a:bodyPr/>
              <a:lstStyle/>
              <a:p>
                <a:endParaRPr lang="en-US"/>
              </a:p>
            </p:txBody>
          </p:sp>
          <p:sp>
            <p:nvSpPr>
              <p:cNvPr id="43090" name="Line 15"/>
              <p:cNvSpPr>
                <a:spLocks noChangeShapeType="1"/>
              </p:cNvSpPr>
              <p:nvPr/>
            </p:nvSpPr>
            <p:spPr bwMode="auto">
              <a:xfrm flipH="1">
                <a:off x="7917" y="2996"/>
                <a:ext cx="3" cy="168"/>
              </a:xfrm>
              <a:prstGeom prst="line">
                <a:avLst/>
              </a:prstGeom>
              <a:noFill/>
              <a:ln w="9525">
                <a:solidFill>
                  <a:srgbClr val="000000"/>
                </a:solidFill>
                <a:round/>
              </a:ln>
            </p:spPr>
            <p:txBody>
              <a:bodyPr/>
              <a:lstStyle/>
              <a:p>
                <a:endParaRPr lang="en-US"/>
              </a:p>
            </p:txBody>
          </p:sp>
          <p:sp>
            <p:nvSpPr>
              <p:cNvPr id="43091" name="Line 16"/>
              <p:cNvSpPr>
                <a:spLocks noChangeShapeType="1"/>
              </p:cNvSpPr>
              <p:nvPr/>
            </p:nvSpPr>
            <p:spPr bwMode="auto">
              <a:xfrm>
                <a:off x="8910" y="2996"/>
                <a:ext cx="3" cy="165"/>
              </a:xfrm>
              <a:prstGeom prst="line">
                <a:avLst/>
              </a:prstGeom>
              <a:noFill/>
              <a:ln w="9525">
                <a:solidFill>
                  <a:srgbClr val="000000"/>
                </a:solidFill>
                <a:round/>
              </a:ln>
            </p:spPr>
            <p:txBody>
              <a:bodyPr/>
              <a:lstStyle/>
              <a:p>
                <a:endParaRPr lang="en-US"/>
              </a:p>
            </p:txBody>
          </p:sp>
          <p:sp>
            <p:nvSpPr>
              <p:cNvPr id="43092" name="Line 17"/>
              <p:cNvSpPr>
                <a:spLocks noChangeShapeType="1"/>
              </p:cNvSpPr>
              <p:nvPr/>
            </p:nvSpPr>
            <p:spPr bwMode="auto">
              <a:xfrm>
                <a:off x="9459" y="2996"/>
                <a:ext cx="0" cy="171"/>
              </a:xfrm>
              <a:prstGeom prst="line">
                <a:avLst/>
              </a:prstGeom>
              <a:noFill/>
              <a:ln w="9525">
                <a:solidFill>
                  <a:srgbClr val="000000"/>
                </a:solidFill>
                <a:round/>
              </a:ln>
            </p:spPr>
            <p:txBody>
              <a:bodyPr/>
              <a:lstStyle/>
              <a:p>
                <a:endParaRPr lang="en-US"/>
              </a:p>
            </p:txBody>
          </p:sp>
          <p:sp>
            <p:nvSpPr>
              <p:cNvPr id="43093" name="Text Box 18"/>
              <p:cNvSpPr txBox="1">
                <a:spLocks noChangeArrowheads="1"/>
              </p:cNvSpPr>
              <p:nvPr/>
            </p:nvSpPr>
            <p:spPr bwMode="auto">
              <a:xfrm>
                <a:off x="9145" y="1965"/>
                <a:ext cx="1755" cy="1010"/>
              </a:xfrm>
              <a:prstGeom prst="rect">
                <a:avLst/>
              </a:prstGeom>
              <a:noFill/>
              <a:ln w="9525">
                <a:noFill/>
                <a:miter lim="800000"/>
              </a:ln>
            </p:spPr>
            <p:txBody>
              <a:bodyPr/>
              <a:lstStyle/>
              <a:p>
                <a:r>
                  <a:rPr lang="en-US" sz="1000"/>
                  <a:t>Glazing</a:t>
                </a:r>
                <a:endParaRPr lang="en-US" sz="1000"/>
              </a:p>
              <a:p>
                <a:r>
                  <a:rPr lang="en-US" sz="1000"/>
                  <a:t>Air passage</a:t>
                </a:r>
                <a:endParaRPr lang="en-US"/>
              </a:p>
            </p:txBody>
          </p:sp>
          <p:sp>
            <p:nvSpPr>
              <p:cNvPr id="43094" name="Line 19"/>
              <p:cNvSpPr>
                <a:spLocks noChangeShapeType="1"/>
              </p:cNvSpPr>
              <p:nvPr/>
            </p:nvSpPr>
            <p:spPr bwMode="auto">
              <a:xfrm flipH="1">
                <a:off x="8045" y="2210"/>
                <a:ext cx="1020" cy="660"/>
              </a:xfrm>
              <a:prstGeom prst="line">
                <a:avLst/>
              </a:prstGeom>
              <a:noFill/>
              <a:ln w="6350">
                <a:solidFill>
                  <a:srgbClr val="000000"/>
                </a:solidFill>
                <a:round/>
                <a:tailEnd type="triangle" w="sm" len="lg"/>
              </a:ln>
            </p:spPr>
            <p:txBody>
              <a:bodyPr/>
              <a:lstStyle/>
              <a:p>
                <a:endParaRPr lang="en-US"/>
              </a:p>
            </p:txBody>
          </p:sp>
          <p:sp>
            <p:nvSpPr>
              <p:cNvPr id="43095" name="Text Box 20"/>
              <p:cNvSpPr txBox="1">
                <a:spLocks noChangeArrowheads="1"/>
              </p:cNvSpPr>
              <p:nvPr/>
            </p:nvSpPr>
            <p:spPr bwMode="auto">
              <a:xfrm>
                <a:off x="8950" y="3846"/>
                <a:ext cx="1360" cy="540"/>
              </a:xfrm>
              <a:prstGeom prst="rect">
                <a:avLst/>
              </a:prstGeom>
              <a:noFill/>
              <a:ln w="9525">
                <a:noFill/>
                <a:miter lim="800000"/>
              </a:ln>
            </p:spPr>
            <p:txBody>
              <a:bodyPr/>
              <a:lstStyle/>
              <a:p>
                <a:r>
                  <a:rPr lang="en-US" sz="1000"/>
                  <a:t>Insulation</a:t>
                </a:r>
                <a:endParaRPr lang="en-US"/>
              </a:p>
            </p:txBody>
          </p:sp>
          <p:sp>
            <p:nvSpPr>
              <p:cNvPr id="43096" name="Line 21"/>
              <p:cNvSpPr>
                <a:spLocks noChangeShapeType="1"/>
              </p:cNvSpPr>
              <p:nvPr/>
            </p:nvSpPr>
            <p:spPr bwMode="auto">
              <a:xfrm flipH="1">
                <a:off x="8191" y="2497"/>
                <a:ext cx="904" cy="585"/>
              </a:xfrm>
              <a:prstGeom prst="line">
                <a:avLst/>
              </a:prstGeom>
              <a:noFill/>
              <a:ln w="6350">
                <a:solidFill>
                  <a:srgbClr val="000000"/>
                </a:solidFill>
                <a:round/>
                <a:tailEnd type="triangle" w="sm" len="lg"/>
              </a:ln>
            </p:spPr>
            <p:txBody>
              <a:bodyPr/>
              <a:lstStyle/>
              <a:p>
                <a:endParaRPr lang="en-US"/>
              </a:p>
            </p:txBody>
          </p:sp>
          <p:sp>
            <p:nvSpPr>
              <p:cNvPr id="43097" name="Line 22"/>
              <p:cNvSpPr>
                <a:spLocks noChangeShapeType="1"/>
              </p:cNvSpPr>
              <p:nvPr/>
            </p:nvSpPr>
            <p:spPr bwMode="auto">
              <a:xfrm>
                <a:off x="7356" y="2914"/>
                <a:ext cx="2364" cy="0"/>
              </a:xfrm>
              <a:prstGeom prst="line">
                <a:avLst/>
              </a:prstGeom>
              <a:noFill/>
              <a:ln w="9525">
                <a:solidFill>
                  <a:srgbClr val="000000"/>
                </a:solidFill>
                <a:round/>
              </a:ln>
            </p:spPr>
            <p:txBody>
              <a:bodyPr/>
              <a:lstStyle/>
              <a:p>
                <a:endParaRPr lang="en-US"/>
              </a:p>
            </p:txBody>
          </p:sp>
        </p:grpSp>
        <p:sp>
          <p:nvSpPr>
            <p:cNvPr id="43081" name="Text Box 23"/>
            <p:cNvSpPr txBox="1">
              <a:spLocks noChangeArrowheads="1"/>
            </p:cNvSpPr>
            <p:nvPr/>
          </p:nvSpPr>
          <p:spPr bwMode="auto">
            <a:xfrm>
              <a:off x="3339" y="9439"/>
              <a:ext cx="416" cy="391"/>
            </a:xfrm>
            <a:prstGeom prst="rect">
              <a:avLst/>
            </a:prstGeom>
            <a:solidFill>
              <a:srgbClr val="FFFFFF"/>
            </a:solidFill>
            <a:ln w="9525">
              <a:solidFill>
                <a:srgbClr val="000000"/>
              </a:solidFill>
              <a:miter lim="800000"/>
            </a:ln>
          </p:spPr>
          <p:txBody>
            <a:bodyPr/>
            <a:lstStyle/>
            <a:p>
              <a:r>
                <a:rPr lang="en-US" sz="1400">
                  <a:solidFill>
                    <a:schemeClr val="bg1"/>
                  </a:solidFill>
                </a:rPr>
                <a:t>E</a:t>
              </a:r>
              <a:endParaRPr lang="en-US" sz="2800">
                <a:solidFill>
                  <a:schemeClr val="bg1"/>
                </a:solidFill>
              </a:endParaRPr>
            </a:p>
          </p:txBody>
        </p:sp>
        <p:sp>
          <p:nvSpPr>
            <p:cNvPr id="43082" name="Line 24"/>
            <p:cNvSpPr>
              <a:spLocks noChangeShapeType="1"/>
            </p:cNvSpPr>
            <p:nvPr/>
          </p:nvSpPr>
          <p:spPr bwMode="auto">
            <a:xfrm flipH="1" flipV="1">
              <a:off x="4052" y="10588"/>
              <a:ext cx="589" cy="399"/>
            </a:xfrm>
            <a:prstGeom prst="line">
              <a:avLst/>
            </a:prstGeom>
            <a:noFill/>
            <a:ln w="6350">
              <a:solidFill>
                <a:srgbClr val="000000"/>
              </a:solidFill>
              <a:round/>
              <a:tailEnd type="triangle" w="sm" len="lg"/>
            </a:ln>
          </p:spPr>
          <p:txBody>
            <a:bodyPr/>
            <a:lstStyle/>
            <a:p>
              <a:endParaRPr lang="en-US"/>
            </a:p>
          </p:txBody>
        </p:sp>
      </p:grpSp>
      <p:grpSp>
        <p:nvGrpSpPr>
          <p:cNvPr id="4" name="Group 25"/>
          <p:cNvGrpSpPr>
            <a:grpSpLocks noChangeAspect="1"/>
          </p:cNvGrpSpPr>
          <p:nvPr/>
        </p:nvGrpSpPr>
        <p:grpSpPr bwMode="auto">
          <a:xfrm>
            <a:off x="457200" y="3886200"/>
            <a:ext cx="3886200" cy="2006600"/>
            <a:chOff x="2409" y="3461"/>
            <a:chExt cx="3967" cy="2049"/>
          </a:xfrm>
        </p:grpSpPr>
        <p:sp>
          <p:nvSpPr>
            <p:cNvPr id="43051" name="AutoShape 26"/>
            <p:cNvSpPr>
              <a:spLocks noChangeAspect="1" noChangeArrowheads="1"/>
            </p:cNvSpPr>
            <p:nvPr/>
          </p:nvSpPr>
          <p:spPr bwMode="auto">
            <a:xfrm>
              <a:off x="2409" y="3461"/>
              <a:ext cx="3967" cy="2049"/>
            </a:xfrm>
            <a:prstGeom prst="rect">
              <a:avLst/>
            </a:prstGeom>
            <a:noFill/>
            <a:ln w="9525">
              <a:noFill/>
              <a:miter lim="800000"/>
            </a:ln>
          </p:spPr>
          <p:txBody>
            <a:bodyPr/>
            <a:lstStyle/>
            <a:p>
              <a:endParaRPr lang="en-US"/>
            </a:p>
          </p:txBody>
        </p:sp>
        <p:sp>
          <p:nvSpPr>
            <p:cNvPr id="43052" name="Text Box 27"/>
            <p:cNvSpPr txBox="1">
              <a:spLocks noChangeArrowheads="1"/>
            </p:cNvSpPr>
            <p:nvPr/>
          </p:nvSpPr>
          <p:spPr bwMode="auto">
            <a:xfrm>
              <a:off x="3525" y="3648"/>
              <a:ext cx="429" cy="390"/>
            </a:xfrm>
            <a:prstGeom prst="rect">
              <a:avLst/>
            </a:prstGeom>
            <a:solidFill>
              <a:srgbClr val="FFFFFF"/>
            </a:solidFill>
            <a:ln w="9525">
              <a:solidFill>
                <a:srgbClr val="000000"/>
              </a:solidFill>
              <a:miter lim="800000"/>
            </a:ln>
          </p:spPr>
          <p:txBody>
            <a:bodyPr/>
            <a:lstStyle/>
            <a:p>
              <a:r>
                <a:rPr lang="en-US" sz="1200">
                  <a:solidFill>
                    <a:schemeClr val="bg1"/>
                  </a:solidFill>
                </a:rPr>
                <a:t>F</a:t>
              </a:r>
              <a:endParaRPr lang="en-US">
                <a:solidFill>
                  <a:schemeClr val="bg1"/>
                </a:solidFill>
              </a:endParaRPr>
            </a:p>
          </p:txBody>
        </p:sp>
        <p:grpSp>
          <p:nvGrpSpPr>
            <p:cNvPr id="5" name="Group 28"/>
            <p:cNvGrpSpPr/>
            <p:nvPr/>
          </p:nvGrpSpPr>
          <p:grpSpPr bwMode="auto">
            <a:xfrm>
              <a:off x="3440" y="4240"/>
              <a:ext cx="2133" cy="757"/>
              <a:chOff x="3440" y="4240"/>
              <a:chExt cx="2133" cy="757"/>
            </a:xfrm>
          </p:grpSpPr>
          <p:sp>
            <p:nvSpPr>
              <p:cNvPr id="43062" name="Rectangle 29" descr="Shingle"/>
              <p:cNvSpPr>
                <a:spLocks noChangeArrowheads="1"/>
              </p:cNvSpPr>
              <p:nvPr/>
            </p:nvSpPr>
            <p:spPr bwMode="auto">
              <a:xfrm>
                <a:off x="3502" y="4546"/>
                <a:ext cx="2071" cy="451"/>
              </a:xfrm>
              <a:prstGeom prst="rect">
                <a:avLst/>
              </a:prstGeom>
              <a:pattFill prst="shingle">
                <a:fgClr>
                  <a:srgbClr val="000000"/>
                </a:fgClr>
                <a:bgClr>
                  <a:srgbClr val="FFFFFF"/>
                </a:bgClr>
              </a:pattFill>
              <a:ln w="9525">
                <a:solidFill>
                  <a:srgbClr val="000000"/>
                </a:solidFill>
                <a:miter lim="800000"/>
              </a:ln>
            </p:spPr>
            <p:txBody>
              <a:bodyPr/>
              <a:lstStyle/>
              <a:p>
                <a:endParaRPr lang="en-US"/>
              </a:p>
            </p:txBody>
          </p:sp>
          <p:sp>
            <p:nvSpPr>
              <p:cNvPr id="43063" name="Line 30"/>
              <p:cNvSpPr>
                <a:spLocks noChangeShapeType="1"/>
              </p:cNvSpPr>
              <p:nvPr/>
            </p:nvSpPr>
            <p:spPr bwMode="auto">
              <a:xfrm flipV="1">
                <a:off x="3502" y="4339"/>
                <a:ext cx="0" cy="207"/>
              </a:xfrm>
              <a:prstGeom prst="line">
                <a:avLst/>
              </a:prstGeom>
              <a:noFill/>
              <a:ln w="9525">
                <a:solidFill>
                  <a:srgbClr val="000000"/>
                </a:solidFill>
                <a:round/>
              </a:ln>
            </p:spPr>
            <p:txBody>
              <a:bodyPr/>
              <a:lstStyle/>
              <a:p>
                <a:endParaRPr lang="en-US"/>
              </a:p>
            </p:txBody>
          </p:sp>
          <p:sp>
            <p:nvSpPr>
              <p:cNvPr id="43064" name="Line 31"/>
              <p:cNvSpPr>
                <a:spLocks noChangeShapeType="1"/>
              </p:cNvSpPr>
              <p:nvPr/>
            </p:nvSpPr>
            <p:spPr bwMode="auto">
              <a:xfrm>
                <a:off x="3521" y="4265"/>
                <a:ext cx="2049" cy="0"/>
              </a:xfrm>
              <a:prstGeom prst="line">
                <a:avLst/>
              </a:prstGeom>
              <a:noFill/>
              <a:ln w="9525">
                <a:solidFill>
                  <a:srgbClr val="000000"/>
                </a:solidFill>
                <a:round/>
              </a:ln>
            </p:spPr>
            <p:txBody>
              <a:bodyPr/>
              <a:lstStyle/>
              <a:p>
                <a:endParaRPr lang="en-US"/>
              </a:p>
            </p:txBody>
          </p:sp>
          <p:sp>
            <p:nvSpPr>
              <p:cNvPr id="43065" name="Line 32"/>
              <p:cNvSpPr>
                <a:spLocks noChangeShapeType="1"/>
              </p:cNvSpPr>
              <p:nvPr/>
            </p:nvSpPr>
            <p:spPr bwMode="auto">
              <a:xfrm>
                <a:off x="3502" y="4240"/>
                <a:ext cx="45" cy="0"/>
              </a:xfrm>
              <a:prstGeom prst="line">
                <a:avLst/>
              </a:prstGeom>
              <a:noFill/>
              <a:ln w="9525">
                <a:solidFill>
                  <a:srgbClr val="000000"/>
                </a:solidFill>
                <a:round/>
              </a:ln>
            </p:spPr>
            <p:txBody>
              <a:bodyPr/>
              <a:lstStyle/>
              <a:p>
                <a:endParaRPr lang="en-US"/>
              </a:p>
            </p:txBody>
          </p:sp>
          <p:sp>
            <p:nvSpPr>
              <p:cNvPr id="43066" name="Line 33"/>
              <p:cNvSpPr>
                <a:spLocks noChangeShapeType="1"/>
              </p:cNvSpPr>
              <p:nvPr/>
            </p:nvSpPr>
            <p:spPr bwMode="auto">
              <a:xfrm>
                <a:off x="3515" y="4385"/>
                <a:ext cx="2049" cy="0"/>
              </a:xfrm>
              <a:prstGeom prst="line">
                <a:avLst/>
              </a:prstGeom>
              <a:noFill/>
              <a:ln w="6350">
                <a:solidFill>
                  <a:srgbClr val="000000"/>
                </a:solidFill>
                <a:prstDash val="dash"/>
                <a:round/>
              </a:ln>
            </p:spPr>
            <p:txBody>
              <a:bodyPr/>
              <a:lstStyle/>
              <a:p>
                <a:endParaRPr lang="en-US"/>
              </a:p>
            </p:txBody>
          </p:sp>
          <p:sp>
            <p:nvSpPr>
              <p:cNvPr id="43067" name="Line 34"/>
              <p:cNvSpPr>
                <a:spLocks noChangeShapeType="1"/>
              </p:cNvSpPr>
              <p:nvPr/>
            </p:nvSpPr>
            <p:spPr bwMode="auto">
              <a:xfrm>
                <a:off x="3518" y="4429"/>
                <a:ext cx="2049" cy="0"/>
              </a:xfrm>
              <a:prstGeom prst="line">
                <a:avLst/>
              </a:prstGeom>
              <a:noFill/>
              <a:ln w="6350">
                <a:solidFill>
                  <a:srgbClr val="000000"/>
                </a:solidFill>
                <a:prstDash val="lgDash"/>
                <a:round/>
              </a:ln>
            </p:spPr>
            <p:txBody>
              <a:bodyPr/>
              <a:lstStyle/>
              <a:p>
                <a:endParaRPr lang="en-US"/>
              </a:p>
            </p:txBody>
          </p:sp>
          <p:sp>
            <p:nvSpPr>
              <p:cNvPr id="43068" name="Line 35"/>
              <p:cNvSpPr>
                <a:spLocks noChangeShapeType="1"/>
              </p:cNvSpPr>
              <p:nvPr/>
            </p:nvSpPr>
            <p:spPr bwMode="auto">
              <a:xfrm>
                <a:off x="3518" y="4468"/>
                <a:ext cx="2049" cy="0"/>
              </a:xfrm>
              <a:prstGeom prst="line">
                <a:avLst/>
              </a:prstGeom>
              <a:noFill/>
              <a:ln w="6350">
                <a:solidFill>
                  <a:srgbClr val="000000"/>
                </a:solidFill>
                <a:prstDash val="dash"/>
                <a:round/>
              </a:ln>
            </p:spPr>
            <p:txBody>
              <a:bodyPr/>
              <a:lstStyle/>
              <a:p>
                <a:endParaRPr lang="en-US"/>
              </a:p>
            </p:txBody>
          </p:sp>
          <p:sp>
            <p:nvSpPr>
              <p:cNvPr id="43069" name="Line 36"/>
              <p:cNvSpPr>
                <a:spLocks noChangeShapeType="1"/>
              </p:cNvSpPr>
              <p:nvPr/>
            </p:nvSpPr>
            <p:spPr bwMode="auto">
              <a:xfrm>
                <a:off x="3518" y="4507"/>
                <a:ext cx="2049" cy="0"/>
              </a:xfrm>
              <a:prstGeom prst="line">
                <a:avLst/>
              </a:prstGeom>
              <a:noFill/>
              <a:ln w="6350">
                <a:solidFill>
                  <a:srgbClr val="000000"/>
                </a:solidFill>
                <a:prstDash val="lgDash"/>
                <a:round/>
              </a:ln>
            </p:spPr>
            <p:txBody>
              <a:bodyPr/>
              <a:lstStyle/>
              <a:p>
                <a:endParaRPr lang="en-US"/>
              </a:p>
            </p:txBody>
          </p:sp>
          <p:sp>
            <p:nvSpPr>
              <p:cNvPr id="43070" name="Line 37"/>
              <p:cNvSpPr>
                <a:spLocks noChangeShapeType="1"/>
              </p:cNvSpPr>
              <p:nvPr/>
            </p:nvSpPr>
            <p:spPr bwMode="auto">
              <a:xfrm>
                <a:off x="3440" y="4300"/>
                <a:ext cx="49" cy="0"/>
              </a:xfrm>
              <a:prstGeom prst="line">
                <a:avLst/>
              </a:prstGeom>
              <a:noFill/>
              <a:ln w="9525">
                <a:solidFill>
                  <a:srgbClr val="000000"/>
                </a:solidFill>
                <a:round/>
              </a:ln>
            </p:spPr>
            <p:txBody>
              <a:bodyPr/>
              <a:lstStyle/>
              <a:p>
                <a:endParaRPr lang="en-US"/>
              </a:p>
            </p:txBody>
          </p:sp>
          <p:sp>
            <p:nvSpPr>
              <p:cNvPr id="43071" name="Line 38"/>
              <p:cNvSpPr>
                <a:spLocks noChangeShapeType="1"/>
              </p:cNvSpPr>
              <p:nvPr/>
            </p:nvSpPr>
            <p:spPr bwMode="auto">
              <a:xfrm>
                <a:off x="3443" y="4341"/>
                <a:ext cx="59" cy="0"/>
              </a:xfrm>
              <a:prstGeom prst="line">
                <a:avLst/>
              </a:prstGeom>
              <a:noFill/>
              <a:ln w="9525">
                <a:solidFill>
                  <a:srgbClr val="000000"/>
                </a:solidFill>
                <a:round/>
              </a:ln>
            </p:spPr>
            <p:txBody>
              <a:bodyPr/>
              <a:lstStyle/>
              <a:p>
                <a:endParaRPr lang="en-US"/>
              </a:p>
            </p:txBody>
          </p:sp>
          <p:sp>
            <p:nvSpPr>
              <p:cNvPr id="43072" name="Line 39"/>
              <p:cNvSpPr>
                <a:spLocks noChangeShapeType="1"/>
              </p:cNvSpPr>
              <p:nvPr/>
            </p:nvSpPr>
            <p:spPr bwMode="auto">
              <a:xfrm>
                <a:off x="3684" y="4349"/>
                <a:ext cx="130" cy="0"/>
              </a:xfrm>
              <a:prstGeom prst="line">
                <a:avLst/>
              </a:prstGeom>
              <a:noFill/>
              <a:ln w="15875">
                <a:solidFill>
                  <a:srgbClr val="000000"/>
                </a:solidFill>
                <a:round/>
              </a:ln>
            </p:spPr>
            <p:txBody>
              <a:bodyPr/>
              <a:lstStyle/>
              <a:p>
                <a:endParaRPr lang="en-US"/>
              </a:p>
            </p:txBody>
          </p:sp>
          <p:sp>
            <p:nvSpPr>
              <p:cNvPr id="43073" name="Line 40"/>
              <p:cNvSpPr>
                <a:spLocks noChangeShapeType="1"/>
              </p:cNvSpPr>
              <p:nvPr/>
            </p:nvSpPr>
            <p:spPr bwMode="auto">
              <a:xfrm>
                <a:off x="3809" y="4349"/>
                <a:ext cx="206" cy="140"/>
              </a:xfrm>
              <a:prstGeom prst="line">
                <a:avLst/>
              </a:prstGeom>
              <a:noFill/>
              <a:ln w="15875">
                <a:solidFill>
                  <a:srgbClr val="000000"/>
                </a:solidFill>
                <a:round/>
              </a:ln>
            </p:spPr>
            <p:txBody>
              <a:bodyPr/>
              <a:lstStyle/>
              <a:p>
                <a:endParaRPr lang="en-US"/>
              </a:p>
            </p:txBody>
          </p:sp>
          <p:sp>
            <p:nvSpPr>
              <p:cNvPr id="43074" name="Line 41"/>
              <p:cNvSpPr>
                <a:spLocks noChangeShapeType="1"/>
              </p:cNvSpPr>
              <p:nvPr/>
            </p:nvSpPr>
            <p:spPr bwMode="auto">
              <a:xfrm>
                <a:off x="4007" y="4484"/>
                <a:ext cx="320" cy="0"/>
              </a:xfrm>
              <a:prstGeom prst="line">
                <a:avLst/>
              </a:prstGeom>
              <a:noFill/>
              <a:ln w="15875">
                <a:solidFill>
                  <a:srgbClr val="000000"/>
                </a:solidFill>
                <a:round/>
                <a:tailEnd type="triangle" w="sm" len="lg"/>
              </a:ln>
            </p:spPr>
            <p:txBody>
              <a:bodyPr/>
              <a:lstStyle/>
              <a:p>
                <a:endParaRPr lang="en-US"/>
              </a:p>
            </p:txBody>
          </p:sp>
          <p:sp>
            <p:nvSpPr>
              <p:cNvPr id="43075" name="Line 42"/>
              <p:cNvSpPr>
                <a:spLocks noChangeShapeType="1"/>
              </p:cNvSpPr>
              <p:nvPr/>
            </p:nvSpPr>
            <p:spPr bwMode="auto">
              <a:xfrm>
                <a:off x="4410" y="4349"/>
                <a:ext cx="130" cy="0"/>
              </a:xfrm>
              <a:prstGeom prst="line">
                <a:avLst/>
              </a:prstGeom>
              <a:noFill/>
              <a:ln w="15875">
                <a:solidFill>
                  <a:srgbClr val="000000"/>
                </a:solidFill>
                <a:round/>
              </a:ln>
            </p:spPr>
            <p:txBody>
              <a:bodyPr/>
              <a:lstStyle/>
              <a:p>
                <a:endParaRPr lang="en-US"/>
              </a:p>
            </p:txBody>
          </p:sp>
          <p:sp>
            <p:nvSpPr>
              <p:cNvPr id="43076" name="Line 43"/>
              <p:cNvSpPr>
                <a:spLocks noChangeShapeType="1"/>
              </p:cNvSpPr>
              <p:nvPr/>
            </p:nvSpPr>
            <p:spPr bwMode="auto">
              <a:xfrm>
                <a:off x="4535" y="4349"/>
                <a:ext cx="205" cy="140"/>
              </a:xfrm>
              <a:prstGeom prst="line">
                <a:avLst/>
              </a:prstGeom>
              <a:noFill/>
              <a:ln w="15875">
                <a:solidFill>
                  <a:srgbClr val="000000"/>
                </a:solidFill>
                <a:round/>
              </a:ln>
            </p:spPr>
            <p:txBody>
              <a:bodyPr/>
              <a:lstStyle/>
              <a:p>
                <a:endParaRPr lang="en-US"/>
              </a:p>
            </p:txBody>
          </p:sp>
          <p:sp>
            <p:nvSpPr>
              <p:cNvPr id="43077" name="Line 44"/>
              <p:cNvSpPr>
                <a:spLocks noChangeShapeType="1"/>
              </p:cNvSpPr>
              <p:nvPr/>
            </p:nvSpPr>
            <p:spPr bwMode="auto">
              <a:xfrm>
                <a:off x="4732" y="4484"/>
                <a:ext cx="320" cy="0"/>
              </a:xfrm>
              <a:prstGeom prst="line">
                <a:avLst/>
              </a:prstGeom>
              <a:noFill/>
              <a:ln w="15875">
                <a:solidFill>
                  <a:srgbClr val="000000"/>
                </a:solidFill>
                <a:round/>
                <a:tailEnd type="triangle" w="sm" len="lg"/>
              </a:ln>
            </p:spPr>
            <p:txBody>
              <a:bodyPr/>
              <a:lstStyle/>
              <a:p>
                <a:endParaRPr lang="en-US"/>
              </a:p>
            </p:txBody>
          </p:sp>
          <p:sp>
            <p:nvSpPr>
              <p:cNvPr id="43078" name="Line 45"/>
              <p:cNvSpPr>
                <a:spLocks noChangeShapeType="1"/>
              </p:cNvSpPr>
              <p:nvPr/>
            </p:nvSpPr>
            <p:spPr bwMode="auto">
              <a:xfrm flipV="1">
                <a:off x="3500" y="4243"/>
                <a:ext cx="0" cy="57"/>
              </a:xfrm>
              <a:prstGeom prst="line">
                <a:avLst/>
              </a:prstGeom>
              <a:noFill/>
              <a:ln w="9525">
                <a:solidFill>
                  <a:srgbClr val="000000"/>
                </a:solidFill>
                <a:round/>
              </a:ln>
            </p:spPr>
            <p:txBody>
              <a:bodyPr/>
              <a:lstStyle/>
              <a:p>
                <a:endParaRPr lang="en-US"/>
              </a:p>
            </p:txBody>
          </p:sp>
        </p:grpSp>
        <p:grpSp>
          <p:nvGrpSpPr>
            <p:cNvPr id="6" name="Group 46"/>
            <p:cNvGrpSpPr/>
            <p:nvPr/>
          </p:nvGrpSpPr>
          <p:grpSpPr bwMode="auto">
            <a:xfrm>
              <a:off x="4096" y="3492"/>
              <a:ext cx="2176" cy="2018"/>
              <a:chOff x="4096" y="3492"/>
              <a:chExt cx="2176" cy="2018"/>
            </a:xfrm>
          </p:grpSpPr>
          <p:sp>
            <p:nvSpPr>
              <p:cNvPr id="43056" name="Text Box 47"/>
              <p:cNvSpPr txBox="1">
                <a:spLocks noChangeArrowheads="1"/>
              </p:cNvSpPr>
              <p:nvPr/>
            </p:nvSpPr>
            <p:spPr bwMode="auto">
              <a:xfrm>
                <a:off x="4972" y="3492"/>
                <a:ext cx="1300" cy="875"/>
              </a:xfrm>
              <a:prstGeom prst="rect">
                <a:avLst/>
              </a:prstGeom>
              <a:noFill/>
              <a:ln w="9525">
                <a:noFill/>
                <a:miter lim="800000"/>
              </a:ln>
            </p:spPr>
            <p:txBody>
              <a:bodyPr/>
              <a:lstStyle/>
              <a:p>
                <a:r>
                  <a:rPr lang="en-US" sz="1000"/>
                  <a:t>Glazing</a:t>
                </a:r>
                <a:endParaRPr lang="en-US" sz="1000"/>
              </a:p>
              <a:p>
                <a:r>
                  <a:rPr lang="en-US" sz="1000"/>
                  <a:t>Air flow</a:t>
                </a:r>
                <a:endParaRPr lang="en-US" sz="1000"/>
              </a:p>
              <a:p>
                <a:r>
                  <a:rPr lang="en-US" sz="1000"/>
                  <a:t>Metal matrix</a:t>
                </a:r>
                <a:endParaRPr lang="en-US"/>
              </a:p>
            </p:txBody>
          </p:sp>
          <p:sp>
            <p:nvSpPr>
              <p:cNvPr id="43057" name="Line 48"/>
              <p:cNvSpPr>
                <a:spLocks noChangeShapeType="1"/>
              </p:cNvSpPr>
              <p:nvPr/>
            </p:nvSpPr>
            <p:spPr bwMode="auto">
              <a:xfrm flipH="1">
                <a:off x="4096" y="3697"/>
                <a:ext cx="884" cy="572"/>
              </a:xfrm>
              <a:prstGeom prst="line">
                <a:avLst/>
              </a:prstGeom>
              <a:noFill/>
              <a:ln w="6350">
                <a:solidFill>
                  <a:srgbClr val="000000"/>
                </a:solidFill>
                <a:round/>
                <a:tailEnd type="triangle" w="sm" len="lg"/>
              </a:ln>
            </p:spPr>
            <p:txBody>
              <a:bodyPr/>
              <a:lstStyle/>
              <a:p>
                <a:endParaRPr lang="en-US"/>
              </a:p>
            </p:txBody>
          </p:sp>
          <p:sp>
            <p:nvSpPr>
              <p:cNvPr id="43058" name="Text Box 49"/>
              <p:cNvSpPr txBox="1">
                <a:spLocks noChangeArrowheads="1"/>
              </p:cNvSpPr>
              <p:nvPr/>
            </p:nvSpPr>
            <p:spPr bwMode="auto">
              <a:xfrm>
                <a:off x="4946" y="5042"/>
                <a:ext cx="1178" cy="468"/>
              </a:xfrm>
              <a:prstGeom prst="rect">
                <a:avLst/>
              </a:prstGeom>
              <a:noFill/>
              <a:ln w="9525">
                <a:noFill/>
                <a:miter lim="800000"/>
              </a:ln>
            </p:spPr>
            <p:txBody>
              <a:bodyPr/>
              <a:lstStyle/>
              <a:p>
                <a:r>
                  <a:rPr lang="en-US" sz="1000"/>
                  <a:t>Insulation</a:t>
                </a:r>
                <a:endParaRPr lang="en-US"/>
              </a:p>
            </p:txBody>
          </p:sp>
          <p:sp>
            <p:nvSpPr>
              <p:cNvPr id="43059" name="Line 50"/>
              <p:cNvSpPr>
                <a:spLocks noChangeShapeType="1"/>
              </p:cNvSpPr>
              <p:nvPr/>
            </p:nvSpPr>
            <p:spPr bwMode="auto">
              <a:xfrm flipH="1" flipV="1">
                <a:off x="4408" y="4780"/>
                <a:ext cx="590" cy="398"/>
              </a:xfrm>
              <a:prstGeom prst="line">
                <a:avLst/>
              </a:prstGeom>
              <a:noFill/>
              <a:ln w="6350">
                <a:solidFill>
                  <a:srgbClr val="000000"/>
                </a:solidFill>
                <a:round/>
                <a:tailEnd type="triangle" w="sm" len="lg"/>
              </a:ln>
            </p:spPr>
            <p:txBody>
              <a:bodyPr/>
              <a:lstStyle/>
              <a:p>
                <a:endParaRPr lang="en-US"/>
              </a:p>
            </p:txBody>
          </p:sp>
          <p:sp>
            <p:nvSpPr>
              <p:cNvPr id="43060" name="Line 51"/>
              <p:cNvSpPr>
                <a:spLocks noChangeShapeType="1"/>
              </p:cNvSpPr>
              <p:nvPr/>
            </p:nvSpPr>
            <p:spPr bwMode="auto">
              <a:xfrm flipH="1">
                <a:off x="4197" y="3914"/>
                <a:ext cx="783" cy="507"/>
              </a:xfrm>
              <a:prstGeom prst="line">
                <a:avLst/>
              </a:prstGeom>
              <a:noFill/>
              <a:ln w="6350">
                <a:solidFill>
                  <a:srgbClr val="000000"/>
                </a:solidFill>
                <a:round/>
                <a:tailEnd type="triangle" w="sm" len="lg"/>
              </a:ln>
            </p:spPr>
            <p:txBody>
              <a:bodyPr/>
              <a:lstStyle/>
              <a:p>
                <a:endParaRPr lang="en-US"/>
              </a:p>
            </p:txBody>
          </p:sp>
          <p:sp>
            <p:nvSpPr>
              <p:cNvPr id="43061" name="Line 52"/>
              <p:cNvSpPr>
                <a:spLocks noChangeShapeType="1"/>
              </p:cNvSpPr>
              <p:nvPr/>
            </p:nvSpPr>
            <p:spPr bwMode="auto">
              <a:xfrm flipH="1">
                <a:off x="4484" y="4105"/>
                <a:ext cx="496" cy="320"/>
              </a:xfrm>
              <a:prstGeom prst="line">
                <a:avLst/>
              </a:prstGeom>
              <a:noFill/>
              <a:ln w="6350">
                <a:solidFill>
                  <a:srgbClr val="000000"/>
                </a:solidFill>
                <a:round/>
                <a:tailEnd type="triangle" w="sm" len="lg"/>
              </a:ln>
            </p:spPr>
            <p:txBody>
              <a:bodyPr/>
              <a:lstStyle/>
              <a:p>
                <a:endParaRPr lang="en-US"/>
              </a:p>
            </p:txBody>
          </p:sp>
        </p:grpSp>
        <p:sp>
          <p:nvSpPr>
            <p:cNvPr id="43055" name="Line 53"/>
            <p:cNvSpPr>
              <a:spLocks noChangeShapeType="1"/>
            </p:cNvSpPr>
            <p:nvPr/>
          </p:nvSpPr>
          <p:spPr bwMode="auto">
            <a:xfrm>
              <a:off x="3517" y="4287"/>
              <a:ext cx="2057" cy="0"/>
            </a:xfrm>
            <a:prstGeom prst="line">
              <a:avLst/>
            </a:prstGeom>
            <a:noFill/>
            <a:ln w="9525">
              <a:solidFill>
                <a:srgbClr val="000000"/>
              </a:solidFill>
              <a:round/>
            </a:ln>
          </p:spPr>
          <p:txBody>
            <a:bodyPr/>
            <a:lstStyle/>
            <a:p>
              <a:endParaRPr lang="en-US"/>
            </a:p>
          </p:txBody>
        </p:sp>
      </p:grpSp>
      <p:grpSp>
        <p:nvGrpSpPr>
          <p:cNvPr id="7" name="Group 54"/>
          <p:cNvGrpSpPr>
            <a:grpSpLocks noChangeAspect="1"/>
          </p:cNvGrpSpPr>
          <p:nvPr/>
        </p:nvGrpSpPr>
        <p:grpSpPr bwMode="auto">
          <a:xfrm>
            <a:off x="4038600" y="2336800"/>
            <a:ext cx="4800600" cy="2532063"/>
            <a:chOff x="2496" y="1370"/>
            <a:chExt cx="4149" cy="2187"/>
          </a:xfrm>
        </p:grpSpPr>
        <p:sp>
          <p:nvSpPr>
            <p:cNvPr id="43017" name="AutoShape 55"/>
            <p:cNvSpPr>
              <a:spLocks noChangeAspect="1" noChangeArrowheads="1"/>
            </p:cNvSpPr>
            <p:nvPr/>
          </p:nvSpPr>
          <p:spPr bwMode="auto">
            <a:xfrm>
              <a:off x="2496" y="1370"/>
              <a:ext cx="4149" cy="2187"/>
            </a:xfrm>
            <a:prstGeom prst="rect">
              <a:avLst/>
            </a:prstGeom>
            <a:noFill/>
            <a:ln w="9525">
              <a:noFill/>
              <a:miter lim="800000"/>
            </a:ln>
          </p:spPr>
          <p:txBody>
            <a:bodyPr/>
            <a:lstStyle/>
            <a:p>
              <a:endParaRPr lang="en-US"/>
            </a:p>
          </p:txBody>
        </p:sp>
        <p:sp>
          <p:nvSpPr>
            <p:cNvPr id="43018" name="Text Box 56"/>
            <p:cNvSpPr txBox="1">
              <a:spLocks noChangeArrowheads="1"/>
            </p:cNvSpPr>
            <p:nvPr/>
          </p:nvSpPr>
          <p:spPr bwMode="auto">
            <a:xfrm>
              <a:off x="3670" y="1777"/>
              <a:ext cx="437" cy="391"/>
            </a:xfrm>
            <a:prstGeom prst="rect">
              <a:avLst/>
            </a:prstGeom>
            <a:solidFill>
              <a:srgbClr val="FFFFFF"/>
            </a:solidFill>
            <a:ln w="9525">
              <a:solidFill>
                <a:srgbClr val="000000"/>
              </a:solidFill>
              <a:miter lim="800000"/>
            </a:ln>
          </p:spPr>
          <p:txBody>
            <a:bodyPr/>
            <a:lstStyle/>
            <a:p>
              <a:r>
                <a:rPr lang="en-US" sz="1400">
                  <a:solidFill>
                    <a:schemeClr val="bg1"/>
                  </a:solidFill>
                </a:rPr>
                <a:t>G</a:t>
              </a:r>
              <a:endParaRPr lang="en-US" sz="2800">
                <a:solidFill>
                  <a:schemeClr val="bg1"/>
                </a:solidFill>
              </a:endParaRPr>
            </a:p>
          </p:txBody>
        </p:sp>
        <p:sp>
          <p:nvSpPr>
            <p:cNvPr id="43019" name="Rectangle 57" descr="Shingle"/>
            <p:cNvSpPr>
              <a:spLocks noChangeArrowheads="1"/>
            </p:cNvSpPr>
            <p:nvPr/>
          </p:nvSpPr>
          <p:spPr bwMode="auto">
            <a:xfrm>
              <a:off x="3595" y="2598"/>
              <a:ext cx="2072" cy="451"/>
            </a:xfrm>
            <a:prstGeom prst="rect">
              <a:avLst/>
            </a:prstGeom>
            <a:pattFill prst="shingle">
              <a:fgClr>
                <a:srgbClr val="000000"/>
              </a:fgClr>
              <a:bgClr>
                <a:srgbClr val="FFFFFF"/>
              </a:bgClr>
            </a:pattFill>
            <a:ln w="9525">
              <a:solidFill>
                <a:srgbClr val="000000"/>
              </a:solidFill>
              <a:miter lim="800000"/>
            </a:ln>
          </p:spPr>
          <p:txBody>
            <a:bodyPr/>
            <a:lstStyle/>
            <a:p>
              <a:endParaRPr lang="en-US"/>
            </a:p>
          </p:txBody>
        </p:sp>
        <p:sp>
          <p:nvSpPr>
            <p:cNvPr id="43020" name="Line 58"/>
            <p:cNvSpPr>
              <a:spLocks noChangeShapeType="1"/>
            </p:cNvSpPr>
            <p:nvPr/>
          </p:nvSpPr>
          <p:spPr bwMode="auto">
            <a:xfrm flipV="1">
              <a:off x="3595" y="2295"/>
              <a:ext cx="0" cy="303"/>
            </a:xfrm>
            <a:prstGeom prst="line">
              <a:avLst/>
            </a:prstGeom>
            <a:noFill/>
            <a:ln w="9525">
              <a:solidFill>
                <a:srgbClr val="000000"/>
              </a:solidFill>
              <a:round/>
            </a:ln>
          </p:spPr>
          <p:txBody>
            <a:bodyPr/>
            <a:lstStyle/>
            <a:p>
              <a:endParaRPr lang="en-US"/>
            </a:p>
          </p:txBody>
        </p:sp>
        <p:sp>
          <p:nvSpPr>
            <p:cNvPr id="43021" name="Line 59"/>
            <p:cNvSpPr>
              <a:spLocks noChangeShapeType="1"/>
            </p:cNvSpPr>
            <p:nvPr/>
          </p:nvSpPr>
          <p:spPr bwMode="auto">
            <a:xfrm>
              <a:off x="3614" y="2317"/>
              <a:ext cx="2049" cy="0"/>
            </a:xfrm>
            <a:prstGeom prst="line">
              <a:avLst/>
            </a:prstGeom>
            <a:noFill/>
            <a:ln w="9525">
              <a:solidFill>
                <a:srgbClr val="000000"/>
              </a:solidFill>
              <a:round/>
            </a:ln>
          </p:spPr>
          <p:txBody>
            <a:bodyPr/>
            <a:lstStyle/>
            <a:p>
              <a:endParaRPr lang="en-US"/>
            </a:p>
          </p:txBody>
        </p:sp>
        <p:sp>
          <p:nvSpPr>
            <p:cNvPr id="43022" name="Line 60"/>
            <p:cNvSpPr>
              <a:spLocks noChangeShapeType="1"/>
            </p:cNvSpPr>
            <p:nvPr/>
          </p:nvSpPr>
          <p:spPr bwMode="auto">
            <a:xfrm>
              <a:off x="3593" y="2598"/>
              <a:ext cx="2079" cy="0"/>
            </a:xfrm>
            <a:prstGeom prst="line">
              <a:avLst/>
            </a:prstGeom>
            <a:noFill/>
            <a:ln w="19050">
              <a:solidFill>
                <a:srgbClr val="000000"/>
              </a:solidFill>
              <a:round/>
            </a:ln>
          </p:spPr>
          <p:txBody>
            <a:bodyPr/>
            <a:lstStyle/>
            <a:p>
              <a:endParaRPr lang="en-US"/>
            </a:p>
          </p:txBody>
        </p:sp>
        <p:sp>
          <p:nvSpPr>
            <p:cNvPr id="43023" name="Line 61"/>
            <p:cNvSpPr>
              <a:spLocks noChangeShapeType="1"/>
            </p:cNvSpPr>
            <p:nvPr/>
          </p:nvSpPr>
          <p:spPr bwMode="auto">
            <a:xfrm>
              <a:off x="3596" y="2292"/>
              <a:ext cx="44" cy="0"/>
            </a:xfrm>
            <a:prstGeom prst="line">
              <a:avLst/>
            </a:prstGeom>
            <a:noFill/>
            <a:ln w="9525">
              <a:solidFill>
                <a:srgbClr val="000000"/>
              </a:solidFill>
              <a:round/>
            </a:ln>
          </p:spPr>
          <p:txBody>
            <a:bodyPr/>
            <a:lstStyle/>
            <a:p>
              <a:endParaRPr lang="en-US"/>
            </a:p>
          </p:txBody>
        </p:sp>
        <p:sp>
          <p:nvSpPr>
            <p:cNvPr id="43024" name="Line 62"/>
            <p:cNvSpPr>
              <a:spLocks noChangeShapeType="1"/>
            </p:cNvSpPr>
            <p:nvPr/>
          </p:nvSpPr>
          <p:spPr bwMode="auto">
            <a:xfrm>
              <a:off x="3596" y="2464"/>
              <a:ext cx="83" cy="0"/>
            </a:xfrm>
            <a:prstGeom prst="line">
              <a:avLst/>
            </a:prstGeom>
            <a:noFill/>
            <a:ln w="9525">
              <a:solidFill>
                <a:srgbClr val="000000"/>
              </a:solidFill>
              <a:round/>
            </a:ln>
          </p:spPr>
          <p:txBody>
            <a:bodyPr/>
            <a:lstStyle/>
            <a:p>
              <a:endParaRPr lang="en-US"/>
            </a:p>
          </p:txBody>
        </p:sp>
        <p:sp>
          <p:nvSpPr>
            <p:cNvPr id="43025" name="Line 63"/>
            <p:cNvSpPr>
              <a:spLocks noChangeShapeType="1"/>
            </p:cNvSpPr>
            <p:nvPr/>
          </p:nvSpPr>
          <p:spPr bwMode="auto">
            <a:xfrm>
              <a:off x="3681" y="2461"/>
              <a:ext cx="50" cy="50"/>
            </a:xfrm>
            <a:prstGeom prst="line">
              <a:avLst/>
            </a:prstGeom>
            <a:noFill/>
            <a:ln w="9525">
              <a:solidFill>
                <a:srgbClr val="000000"/>
              </a:solidFill>
              <a:round/>
            </a:ln>
          </p:spPr>
          <p:txBody>
            <a:bodyPr/>
            <a:lstStyle/>
            <a:p>
              <a:endParaRPr lang="en-US"/>
            </a:p>
          </p:txBody>
        </p:sp>
        <p:sp>
          <p:nvSpPr>
            <p:cNvPr id="43026" name="Line 64"/>
            <p:cNvSpPr>
              <a:spLocks noChangeShapeType="1"/>
            </p:cNvSpPr>
            <p:nvPr/>
          </p:nvSpPr>
          <p:spPr bwMode="auto">
            <a:xfrm flipV="1">
              <a:off x="3731" y="2417"/>
              <a:ext cx="96" cy="96"/>
            </a:xfrm>
            <a:prstGeom prst="line">
              <a:avLst/>
            </a:prstGeom>
            <a:noFill/>
            <a:ln w="9525">
              <a:solidFill>
                <a:srgbClr val="000000"/>
              </a:solidFill>
              <a:round/>
            </a:ln>
          </p:spPr>
          <p:txBody>
            <a:bodyPr/>
            <a:lstStyle/>
            <a:p>
              <a:endParaRPr lang="en-US"/>
            </a:p>
          </p:txBody>
        </p:sp>
        <p:sp>
          <p:nvSpPr>
            <p:cNvPr id="43027" name="Line 65"/>
            <p:cNvSpPr>
              <a:spLocks noChangeShapeType="1"/>
            </p:cNvSpPr>
            <p:nvPr/>
          </p:nvSpPr>
          <p:spPr bwMode="auto">
            <a:xfrm>
              <a:off x="3827" y="2414"/>
              <a:ext cx="104" cy="104"/>
            </a:xfrm>
            <a:prstGeom prst="line">
              <a:avLst/>
            </a:prstGeom>
            <a:noFill/>
            <a:ln w="9525">
              <a:solidFill>
                <a:srgbClr val="000000"/>
              </a:solidFill>
              <a:round/>
            </a:ln>
          </p:spPr>
          <p:txBody>
            <a:bodyPr/>
            <a:lstStyle/>
            <a:p>
              <a:endParaRPr lang="en-US"/>
            </a:p>
          </p:txBody>
        </p:sp>
        <p:sp>
          <p:nvSpPr>
            <p:cNvPr id="43028" name="Line 66"/>
            <p:cNvSpPr>
              <a:spLocks noChangeShapeType="1"/>
            </p:cNvSpPr>
            <p:nvPr/>
          </p:nvSpPr>
          <p:spPr bwMode="auto">
            <a:xfrm flipV="1">
              <a:off x="3931" y="2417"/>
              <a:ext cx="99" cy="99"/>
            </a:xfrm>
            <a:prstGeom prst="line">
              <a:avLst/>
            </a:prstGeom>
            <a:noFill/>
            <a:ln w="9525">
              <a:solidFill>
                <a:srgbClr val="000000"/>
              </a:solidFill>
              <a:round/>
            </a:ln>
          </p:spPr>
          <p:txBody>
            <a:bodyPr/>
            <a:lstStyle/>
            <a:p>
              <a:endParaRPr lang="en-US"/>
            </a:p>
          </p:txBody>
        </p:sp>
        <p:sp>
          <p:nvSpPr>
            <p:cNvPr id="43029" name="Line 67"/>
            <p:cNvSpPr>
              <a:spLocks noChangeShapeType="1"/>
            </p:cNvSpPr>
            <p:nvPr/>
          </p:nvSpPr>
          <p:spPr bwMode="auto">
            <a:xfrm>
              <a:off x="4030" y="2417"/>
              <a:ext cx="94" cy="94"/>
            </a:xfrm>
            <a:prstGeom prst="line">
              <a:avLst/>
            </a:prstGeom>
            <a:noFill/>
            <a:ln w="9525">
              <a:solidFill>
                <a:srgbClr val="000000"/>
              </a:solidFill>
              <a:round/>
            </a:ln>
          </p:spPr>
          <p:txBody>
            <a:bodyPr/>
            <a:lstStyle/>
            <a:p>
              <a:endParaRPr lang="en-US"/>
            </a:p>
          </p:txBody>
        </p:sp>
        <p:sp>
          <p:nvSpPr>
            <p:cNvPr id="43030" name="Line 68"/>
            <p:cNvSpPr>
              <a:spLocks noChangeShapeType="1"/>
            </p:cNvSpPr>
            <p:nvPr/>
          </p:nvSpPr>
          <p:spPr bwMode="auto">
            <a:xfrm flipV="1">
              <a:off x="4129" y="2417"/>
              <a:ext cx="104" cy="104"/>
            </a:xfrm>
            <a:prstGeom prst="line">
              <a:avLst/>
            </a:prstGeom>
            <a:noFill/>
            <a:ln w="9525">
              <a:solidFill>
                <a:srgbClr val="000000"/>
              </a:solidFill>
              <a:round/>
            </a:ln>
          </p:spPr>
          <p:txBody>
            <a:bodyPr/>
            <a:lstStyle/>
            <a:p>
              <a:endParaRPr lang="en-US"/>
            </a:p>
          </p:txBody>
        </p:sp>
        <p:sp>
          <p:nvSpPr>
            <p:cNvPr id="43031" name="Line 69"/>
            <p:cNvSpPr>
              <a:spLocks noChangeShapeType="1"/>
            </p:cNvSpPr>
            <p:nvPr/>
          </p:nvSpPr>
          <p:spPr bwMode="auto">
            <a:xfrm>
              <a:off x="4238" y="2419"/>
              <a:ext cx="91" cy="92"/>
            </a:xfrm>
            <a:prstGeom prst="line">
              <a:avLst/>
            </a:prstGeom>
            <a:noFill/>
            <a:ln w="9525">
              <a:solidFill>
                <a:srgbClr val="000000"/>
              </a:solidFill>
              <a:round/>
            </a:ln>
          </p:spPr>
          <p:txBody>
            <a:bodyPr/>
            <a:lstStyle/>
            <a:p>
              <a:endParaRPr lang="en-US"/>
            </a:p>
          </p:txBody>
        </p:sp>
        <p:sp>
          <p:nvSpPr>
            <p:cNvPr id="43032" name="Line 70"/>
            <p:cNvSpPr>
              <a:spLocks noChangeShapeType="1"/>
            </p:cNvSpPr>
            <p:nvPr/>
          </p:nvSpPr>
          <p:spPr bwMode="auto">
            <a:xfrm flipV="1">
              <a:off x="4329" y="2417"/>
              <a:ext cx="99" cy="99"/>
            </a:xfrm>
            <a:prstGeom prst="line">
              <a:avLst/>
            </a:prstGeom>
            <a:noFill/>
            <a:ln w="9525">
              <a:solidFill>
                <a:srgbClr val="000000"/>
              </a:solidFill>
              <a:round/>
            </a:ln>
          </p:spPr>
          <p:txBody>
            <a:bodyPr/>
            <a:lstStyle/>
            <a:p>
              <a:endParaRPr lang="en-US"/>
            </a:p>
          </p:txBody>
        </p:sp>
        <p:sp>
          <p:nvSpPr>
            <p:cNvPr id="43033" name="Line 71"/>
            <p:cNvSpPr>
              <a:spLocks noChangeShapeType="1"/>
            </p:cNvSpPr>
            <p:nvPr/>
          </p:nvSpPr>
          <p:spPr bwMode="auto">
            <a:xfrm>
              <a:off x="4428" y="2414"/>
              <a:ext cx="101" cy="102"/>
            </a:xfrm>
            <a:prstGeom prst="line">
              <a:avLst/>
            </a:prstGeom>
            <a:noFill/>
            <a:ln w="9525">
              <a:solidFill>
                <a:srgbClr val="000000"/>
              </a:solidFill>
              <a:round/>
            </a:ln>
          </p:spPr>
          <p:txBody>
            <a:bodyPr/>
            <a:lstStyle/>
            <a:p>
              <a:endParaRPr lang="en-US"/>
            </a:p>
          </p:txBody>
        </p:sp>
        <p:sp>
          <p:nvSpPr>
            <p:cNvPr id="43034" name="Line 72"/>
            <p:cNvSpPr>
              <a:spLocks noChangeShapeType="1"/>
            </p:cNvSpPr>
            <p:nvPr/>
          </p:nvSpPr>
          <p:spPr bwMode="auto">
            <a:xfrm flipV="1">
              <a:off x="4529" y="2417"/>
              <a:ext cx="102" cy="101"/>
            </a:xfrm>
            <a:prstGeom prst="line">
              <a:avLst/>
            </a:prstGeom>
            <a:noFill/>
            <a:ln w="9525">
              <a:solidFill>
                <a:srgbClr val="000000"/>
              </a:solidFill>
              <a:round/>
            </a:ln>
          </p:spPr>
          <p:txBody>
            <a:bodyPr/>
            <a:lstStyle/>
            <a:p>
              <a:endParaRPr lang="en-US"/>
            </a:p>
          </p:txBody>
        </p:sp>
        <p:sp>
          <p:nvSpPr>
            <p:cNvPr id="43035" name="Line 73"/>
            <p:cNvSpPr>
              <a:spLocks noChangeShapeType="1"/>
            </p:cNvSpPr>
            <p:nvPr/>
          </p:nvSpPr>
          <p:spPr bwMode="auto">
            <a:xfrm>
              <a:off x="4633" y="2412"/>
              <a:ext cx="102" cy="101"/>
            </a:xfrm>
            <a:prstGeom prst="line">
              <a:avLst/>
            </a:prstGeom>
            <a:noFill/>
            <a:ln w="9525">
              <a:solidFill>
                <a:srgbClr val="000000"/>
              </a:solidFill>
              <a:round/>
            </a:ln>
          </p:spPr>
          <p:txBody>
            <a:bodyPr/>
            <a:lstStyle/>
            <a:p>
              <a:endParaRPr lang="en-US"/>
            </a:p>
          </p:txBody>
        </p:sp>
        <p:sp>
          <p:nvSpPr>
            <p:cNvPr id="43036" name="Line 74"/>
            <p:cNvSpPr>
              <a:spLocks noChangeShapeType="1"/>
            </p:cNvSpPr>
            <p:nvPr/>
          </p:nvSpPr>
          <p:spPr bwMode="auto">
            <a:xfrm flipV="1">
              <a:off x="4735" y="2412"/>
              <a:ext cx="104" cy="104"/>
            </a:xfrm>
            <a:prstGeom prst="line">
              <a:avLst/>
            </a:prstGeom>
            <a:noFill/>
            <a:ln w="9525">
              <a:solidFill>
                <a:srgbClr val="000000"/>
              </a:solidFill>
              <a:round/>
            </a:ln>
          </p:spPr>
          <p:txBody>
            <a:bodyPr/>
            <a:lstStyle/>
            <a:p>
              <a:endParaRPr lang="en-US"/>
            </a:p>
          </p:txBody>
        </p:sp>
        <p:sp>
          <p:nvSpPr>
            <p:cNvPr id="43037" name="Line 75"/>
            <p:cNvSpPr>
              <a:spLocks noChangeShapeType="1"/>
            </p:cNvSpPr>
            <p:nvPr/>
          </p:nvSpPr>
          <p:spPr bwMode="auto">
            <a:xfrm>
              <a:off x="4839" y="2414"/>
              <a:ext cx="96" cy="97"/>
            </a:xfrm>
            <a:prstGeom prst="line">
              <a:avLst/>
            </a:prstGeom>
            <a:noFill/>
            <a:ln w="9525">
              <a:solidFill>
                <a:srgbClr val="000000"/>
              </a:solidFill>
              <a:round/>
            </a:ln>
          </p:spPr>
          <p:txBody>
            <a:bodyPr/>
            <a:lstStyle/>
            <a:p>
              <a:endParaRPr lang="en-US"/>
            </a:p>
          </p:txBody>
        </p:sp>
        <p:sp>
          <p:nvSpPr>
            <p:cNvPr id="43038" name="Line 76"/>
            <p:cNvSpPr>
              <a:spLocks noChangeShapeType="1"/>
            </p:cNvSpPr>
            <p:nvPr/>
          </p:nvSpPr>
          <p:spPr bwMode="auto">
            <a:xfrm flipV="1">
              <a:off x="4938" y="2412"/>
              <a:ext cx="101" cy="101"/>
            </a:xfrm>
            <a:prstGeom prst="line">
              <a:avLst/>
            </a:prstGeom>
            <a:noFill/>
            <a:ln w="9525">
              <a:solidFill>
                <a:srgbClr val="000000"/>
              </a:solidFill>
              <a:round/>
            </a:ln>
          </p:spPr>
          <p:txBody>
            <a:bodyPr/>
            <a:lstStyle/>
            <a:p>
              <a:endParaRPr lang="en-US"/>
            </a:p>
          </p:txBody>
        </p:sp>
        <p:sp>
          <p:nvSpPr>
            <p:cNvPr id="43039" name="Line 77"/>
            <p:cNvSpPr>
              <a:spLocks noChangeShapeType="1"/>
            </p:cNvSpPr>
            <p:nvPr/>
          </p:nvSpPr>
          <p:spPr bwMode="auto">
            <a:xfrm>
              <a:off x="5044" y="2412"/>
              <a:ext cx="107" cy="106"/>
            </a:xfrm>
            <a:prstGeom prst="line">
              <a:avLst/>
            </a:prstGeom>
            <a:noFill/>
            <a:ln w="9525">
              <a:solidFill>
                <a:srgbClr val="000000"/>
              </a:solidFill>
              <a:round/>
            </a:ln>
          </p:spPr>
          <p:txBody>
            <a:bodyPr/>
            <a:lstStyle/>
            <a:p>
              <a:endParaRPr lang="en-US"/>
            </a:p>
          </p:txBody>
        </p:sp>
        <p:sp>
          <p:nvSpPr>
            <p:cNvPr id="43040" name="Line 78"/>
            <p:cNvSpPr>
              <a:spLocks noChangeShapeType="1"/>
            </p:cNvSpPr>
            <p:nvPr/>
          </p:nvSpPr>
          <p:spPr bwMode="auto">
            <a:xfrm flipV="1">
              <a:off x="5151" y="2419"/>
              <a:ext cx="96" cy="97"/>
            </a:xfrm>
            <a:prstGeom prst="line">
              <a:avLst/>
            </a:prstGeom>
            <a:noFill/>
            <a:ln w="9525">
              <a:solidFill>
                <a:srgbClr val="000000"/>
              </a:solidFill>
              <a:round/>
            </a:ln>
          </p:spPr>
          <p:txBody>
            <a:bodyPr/>
            <a:lstStyle/>
            <a:p>
              <a:endParaRPr lang="en-US"/>
            </a:p>
          </p:txBody>
        </p:sp>
        <p:sp>
          <p:nvSpPr>
            <p:cNvPr id="43041" name="Line 79"/>
            <p:cNvSpPr>
              <a:spLocks noChangeShapeType="1"/>
            </p:cNvSpPr>
            <p:nvPr/>
          </p:nvSpPr>
          <p:spPr bwMode="auto">
            <a:xfrm>
              <a:off x="5247" y="2419"/>
              <a:ext cx="94" cy="94"/>
            </a:xfrm>
            <a:prstGeom prst="line">
              <a:avLst/>
            </a:prstGeom>
            <a:noFill/>
            <a:ln w="9525">
              <a:solidFill>
                <a:srgbClr val="000000"/>
              </a:solidFill>
              <a:round/>
            </a:ln>
          </p:spPr>
          <p:txBody>
            <a:bodyPr/>
            <a:lstStyle/>
            <a:p>
              <a:endParaRPr lang="en-US"/>
            </a:p>
          </p:txBody>
        </p:sp>
        <p:sp>
          <p:nvSpPr>
            <p:cNvPr id="43042" name="Line 80"/>
            <p:cNvSpPr>
              <a:spLocks noChangeShapeType="1"/>
            </p:cNvSpPr>
            <p:nvPr/>
          </p:nvSpPr>
          <p:spPr bwMode="auto">
            <a:xfrm flipV="1">
              <a:off x="5341" y="2417"/>
              <a:ext cx="96" cy="96"/>
            </a:xfrm>
            <a:prstGeom prst="line">
              <a:avLst/>
            </a:prstGeom>
            <a:noFill/>
            <a:ln w="9525">
              <a:solidFill>
                <a:srgbClr val="000000"/>
              </a:solidFill>
              <a:round/>
            </a:ln>
          </p:spPr>
          <p:txBody>
            <a:bodyPr/>
            <a:lstStyle/>
            <a:p>
              <a:endParaRPr lang="en-US"/>
            </a:p>
          </p:txBody>
        </p:sp>
        <p:sp>
          <p:nvSpPr>
            <p:cNvPr id="43043" name="Line 81"/>
            <p:cNvSpPr>
              <a:spLocks noChangeShapeType="1"/>
            </p:cNvSpPr>
            <p:nvPr/>
          </p:nvSpPr>
          <p:spPr bwMode="auto">
            <a:xfrm>
              <a:off x="5437" y="2417"/>
              <a:ext cx="96" cy="96"/>
            </a:xfrm>
            <a:prstGeom prst="line">
              <a:avLst/>
            </a:prstGeom>
            <a:noFill/>
            <a:ln w="9525">
              <a:solidFill>
                <a:srgbClr val="000000"/>
              </a:solidFill>
              <a:round/>
            </a:ln>
          </p:spPr>
          <p:txBody>
            <a:bodyPr/>
            <a:lstStyle/>
            <a:p>
              <a:endParaRPr lang="en-US"/>
            </a:p>
          </p:txBody>
        </p:sp>
        <p:sp>
          <p:nvSpPr>
            <p:cNvPr id="43044" name="Line 82"/>
            <p:cNvSpPr>
              <a:spLocks noChangeShapeType="1"/>
            </p:cNvSpPr>
            <p:nvPr/>
          </p:nvSpPr>
          <p:spPr bwMode="auto">
            <a:xfrm flipV="1">
              <a:off x="5533" y="2409"/>
              <a:ext cx="102" cy="102"/>
            </a:xfrm>
            <a:prstGeom prst="line">
              <a:avLst/>
            </a:prstGeom>
            <a:noFill/>
            <a:ln w="9525">
              <a:solidFill>
                <a:srgbClr val="000000"/>
              </a:solidFill>
              <a:round/>
            </a:ln>
          </p:spPr>
          <p:txBody>
            <a:bodyPr/>
            <a:lstStyle/>
            <a:p>
              <a:endParaRPr lang="en-US"/>
            </a:p>
          </p:txBody>
        </p:sp>
        <p:sp>
          <p:nvSpPr>
            <p:cNvPr id="43045" name="Text Box 83"/>
            <p:cNvSpPr txBox="1">
              <a:spLocks noChangeArrowheads="1"/>
            </p:cNvSpPr>
            <p:nvPr/>
          </p:nvSpPr>
          <p:spPr bwMode="auto">
            <a:xfrm>
              <a:off x="5122" y="1539"/>
              <a:ext cx="1482" cy="876"/>
            </a:xfrm>
            <a:prstGeom prst="rect">
              <a:avLst/>
            </a:prstGeom>
            <a:noFill/>
            <a:ln w="9525">
              <a:noFill/>
              <a:miter lim="800000"/>
            </a:ln>
          </p:spPr>
          <p:txBody>
            <a:bodyPr/>
            <a:lstStyle/>
            <a:p>
              <a:r>
                <a:rPr lang="en-US" sz="1000"/>
                <a:t>Glazing</a:t>
              </a:r>
              <a:endParaRPr lang="en-US" sz="1000"/>
            </a:p>
            <a:p>
              <a:r>
                <a:rPr lang="en-US" sz="1000"/>
                <a:t>Corrugated sheet</a:t>
              </a:r>
              <a:endParaRPr lang="en-US"/>
            </a:p>
          </p:txBody>
        </p:sp>
        <p:sp>
          <p:nvSpPr>
            <p:cNvPr id="43046" name="Line 84"/>
            <p:cNvSpPr>
              <a:spLocks noChangeShapeType="1"/>
            </p:cNvSpPr>
            <p:nvPr/>
          </p:nvSpPr>
          <p:spPr bwMode="auto">
            <a:xfrm flipH="1">
              <a:off x="4246" y="1744"/>
              <a:ext cx="884" cy="573"/>
            </a:xfrm>
            <a:prstGeom prst="line">
              <a:avLst/>
            </a:prstGeom>
            <a:noFill/>
            <a:ln w="6350">
              <a:solidFill>
                <a:srgbClr val="000000"/>
              </a:solidFill>
              <a:round/>
              <a:tailEnd type="triangle" w="sm" len="lg"/>
            </a:ln>
          </p:spPr>
          <p:txBody>
            <a:bodyPr/>
            <a:lstStyle/>
            <a:p>
              <a:endParaRPr lang="en-US"/>
            </a:p>
          </p:txBody>
        </p:sp>
        <p:sp>
          <p:nvSpPr>
            <p:cNvPr id="43047" name="Text Box 85"/>
            <p:cNvSpPr txBox="1">
              <a:spLocks noChangeArrowheads="1"/>
            </p:cNvSpPr>
            <p:nvPr/>
          </p:nvSpPr>
          <p:spPr bwMode="auto">
            <a:xfrm>
              <a:off x="5096" y="3089"/>
              <a:ext cx="1178" cy="468"/>
            </a:xfrm>
            <a:prstGeom prst="rect">
              <a:avLst/>
            </a:prstGeom>
            <a:noFill/>
            <a:ln w="9525">
              <a:noFill/>
              <a:miter lim="800000"/>
            </a:ln>
          </p:spPr>
          <p:txBody>
            <a:bodyPr/>
            <a:lstStyle/>
            <a:p>
              <a:r>
                <a:rPr lang="en-US" sz="1000"/>
                <a:t>Insulation</a:t>
              </a:r>
              <a:endParaRPr lang="en-US"/>
            </a:p>
          </p:txBody>
        </p:sp>
        <p:sp>
          <p:nvSpPr>
            <p:cNvPr id="43048" name="Line 86"/>
            <p:cNvSpPr>
              <a:spLocks noChangeShapeType="1"/>
            </p:cNvSpPr>
            <p:nvPr/>
          </p:nvSpPr>
          <p:spPr bwMode="auto">
            <a:xfrm flipH="1" flipV="1">
              <a:off x="4558" y="2826"/>
              <a:ext cx="590" cy="399"/>
            </a:xfrm>
            <a:prstGeom prst="line">
              <a:avLst/>
            </a:prstGeom>
            <a:noFill/>
            <a:ln w="6350">
              <a:solidFill>
                <a:srgbClr val="000000"/>
              </a:solidFill>
              <a:round/>
              <a:tailEnd type="triangle" w="sm" len="lg"/>
            </a:ln>
          </p:spPr>
          <p:txBody>
            <a:bodyPr/>
            <a:lstStyle/>
            <a:p>
              <a:endParaRPr lang="en-US"/>
            </a:p>
          </p:txBody>
        </p:sp>
        <p:sp>
          <p:nvSpPr>
            <p:cNvPr id="43049" name="Line 87"/>
            <p:cNvSpPr>
              <a:spLocks noChangeShapeType="1"/>
            </p:cNvSpPr>
            <p:nvPr/>
          </p:nvSpPr>
          <p:spPr bwMode="auto">
            <a:xfrm flipH="1">
              <a:off x="4347" y="1961"/>
              <a:ext cx="783" cy="507"/>
            </a:xfrm>
            <a:prstGeom prst="line">
              <a:avLst/>
            </a:prstGeom>
            <a:noFill/>
            <a:ln w="6350">
              <a:solidFill>
                <a:srgbClr val="000000"/>
              </a:solidFill>
              <a:round/>
              <a:tailEnd type="triangle" w="sm" len="lg"/>
            </a:ln>
          </p:spPr>
          <p:txBody>
            <a:bodyPr/>
            <a:lstStyle/>
            <a:p>
              <a:endParaRPr lang="en-US"/>
            </a:p>
          </p:txBody>
        </p:sp>
        <p:sp>
          <p:nvSpPr>
            <p:cNvPr id="43050" name="Line 88"/>
            <p:cNvSpPr>
              <a:spLocks noChangeShapeType="1"/>
            </p:cNvSpPr>
            <p:nvPr/>
          </p:nvSpPr>
          <p:spPr bwMode="auto">
            <a:xfrm>
              <a:off x="3614" y="2341"/>
              <a:ext cx="2049" cy="0"/>
            </a:xfrm>
            <a:prstGeom prst="line">
              <a:avLst/>
            </a:prstGeom>
            <a:noFill/>
            <a:ln w="9525">
              <a:solidFill>
                <a:srgbClr val="000000"/>
              </a:solidFill>
              <a:round/>
            </a:ln>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p:cNvSpPr>
            <a:spLocks noGrp="1" noChangeArrowheads="1"/>
          </p:cNvSpPr>
          <p:nvPr>
            <p:ph type="title"/>
          </p:nvPr>
        </p:nvSpPr>
        <p:spPr/>
        <p:txBody>
          <a:bodyPr/>
          <a:lstStyle/>
          <a:p>
            <a:pPr>
              <a:defRPr/>
            </a:pPr>
            <a:r>
              <a:rPr lang="en-GB" sz="4000" smtClean="0"/>
              <a:t>Schematic diagram of an evacuated tube collector</a:t>
            </a:r>
            <a:endParaRPr lang="en-US" sz="4000" smtClean="0"/>
          </a:p>
        </p:txBody>
      </p:sp>
      <p:pic>
        <p:nvPicPr>
          <p:cNvPr id="44037" name="Picture 6" descr="112"/>
          <p:cNvPicPr>
            <a:picLocks noGrp="1" noChangeAspect="1" noChangeArrowheads="1"/>
          </p:cNvPicPr>
          <p:nvPr>
            <p:ph idx="1"/>
          </p:nvPr>
        </p:nvPicPr>
        <p:blipFill>
          <a:blip r:embed="rId1" cstate="print"/>
          <a:srcRect/>
          <a:stretch>
            <a:fillRect/>
          </a:stretch>
        </p:blipFill>
        <p:spPr>
          <a:xfrm>
            <a:off x="381000" y="2355850"/>
            <a:ext cx="8534400" cy="3182938"/>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46910" y="950595"/>
            <a:ext cx="5683141" cy="4517354"/>
          </a:xfrm>
          <a:prstGeom prst="rect">
            <a:avLst/>
          </a:prstGeom>
          <a:blipFill>
            <a:blip r:embed="rId1" cstate="print"/>
            <a:stretch>
              <a:fillRect/>
            </a:stretch>
          </a:blipFill>
        </p:spPr>
        <p:txBody>
          <a:bodyPr wrap="square" lIns="0" tIns="0" rIns="0" bIns="0" rtlCol="0"/>
          <a:lstStyle/>
          <a:p/>
        </p:txBody>
      </p:sp>
      <mc:AlternateContent xmlns:mc="http://schemas.openxmlformats.org/markup-compatibility/2006" xmlns:p14="http://schemas.microsoft.com/office/powerpoint/2010/main">
        <mc:Choice Requires="p14">
          <p:contentPart r:id="rId2" p14:bwMode="auto">
            <p14:nvContentPartPr>
              <p14:cNvPr id="3" name="Ink 2"/>
              <p14:cNvContentPartPr/>
              <p14:nvPr/>
            </p14:nvContentPartPr>
            <p14:xfrm>
              <a:off x="365760" y="5955665"/>
              <a:ext cx="17780" cy="360"/>
            </p14:xfrm>
          </p:contentPart>
        </mc:Choice>
        <mc:Fallback xmlns="">
          <p:pic>
            <p:nvPicPr>
              <p:cNvPr id="3" name="Ink 2"/>
            </p:nvPicPr>
            <p:blipFill>
              <a:blip r:embed="rId3"/>
            </p:blipFill>
            <p:spPr>
              <a:xfrm>
                <a:off x="365760" y="5955665"/>
                <a:ext cx="17780" cy="360"/>
              </a:xfrm>
              <a:prstGeom prst="rect"/>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838200"/>
            <a:ext cx="8052816" cy="51816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9287" y="830522"/>
            <a:ext cx="6246070" cy="4869180"/>
          </a:xfrm>
          <a:prstGeom prst="rect">
            <a:avLst/>
          </a:prstGeom>
          <a:blipFill>
            <a:blip r:embed="rId1" cstate="print"/>
            <a:stretch>
              <a:fillRect/>
            </a:stretch>
          </a:blipFill>
        </p:spPr>
        <p:txBody>
          <a:bodyPr wrap="square" lIns="0" tIns="0" rIns="0" bIns="0" rtlCol="0"/>
          <a:lstStyle/>
          <a:p/>
        </p:txBody>
      </p:sp>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2990850" y="3205480"/>
              <a:ext cx="18415" cy="360"/>
            </p14:xfrm>
          </p:contentPart>
        </mc:Choice>
        <mc:Fallback xmlns="">
          <p:pic>
            <p:nvPicPr>
              <p:cNvPr id="4" name="Ink 3"/>
            </p:nvPicPr>
            <p:blipFill>
              <a:blip r:embed="rId3"/>
            </p:blipFill>
            <p:spPr>
              <a:xfrm>
                <a:off x="2990850" y="3205480"/>
                <a:ext cx="18415"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9" name="Ink 8"/>
              <p14:cNvContentPartPr/>
              <p14:nvPr/>
            </p14:nvContentPartPr>
            <p14:xfrm>
              <a:off x="4535805" y="829945"/>
              <a:ext cx="17780" cy="360"/>
            </p14:xfrm>
          </p:contentPart>
        </mc:Choice>
        <mc:Fallback xmlns="">
          <p:pic>
            <p:nvPicPr>
              <p:cNvPr id="9" name="Ink 8"/>
            </p:nvPicPr>
            <p:blipFill>
              <a:blip r:embed="rId5"/>
            </p:blipFill>
            <p:spPr>
              <a:xfrm>
                <a:off x="4535805" y="829945"/>
                <a:ext cx="17780" cy="360"/>
              </a:xfrm>
              <a:prstGeom prst="rect"/>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9720" y="80645"/>
            <a:ext cx="4253230" cy="690245"/>
          </a:xfrm>
          <a:prstGeom prst="rect">
            <a:avLst/>
          </a:prstGeom>
        </p:spPr>
        <p:txBody>
          <a:bodyPr vert="horz" wrap="square" lIns="0" tIns="13335" rIns="0" bIns="0" rtlCol="0">
            <a:spAutoFit/>
          </a:bodyPr>
          <a:lstStyle/>
          <a:p>
            <a:pPr marL="12700">
              <a:lnSpc>
                <a:spcPct val="100000"/>
              </a:lnSpc>
              <a:spcBef>
                <a:spcPts val="105"/>
              </a:spcBef>
            </a:pPr>
            <a:r>
              <a:rPr sz="4400" spc="-10" dirty="0"/>
              <a:t>Introduction</a:t>
            </a:r>
            <a:endParaRPr sz="4400"/>
          </a:p>
        </p:txBody>
      </p:sp>
      <p:sp>
        <p:nvSpPr>
          <p:cNvPr id="3" name="object 3"/>
          <p:cNvSpPr txBox="1"/>
          <p:nvPr/>
        </p:nvSpPr>
        <p:spPr>
          <a:xfrm>
            <a:off x="569595" y="1001941"/>
            <a:ext cx="8004809" cy="4936490"/>
          </a:xfrm>
          <a:prstGeom prst="rect">
            <a:avLst/>
          </a:prstGeom>
        </p:spPr>
        <p:txBody>
          <a:bodyPr vert="horz" wrap="square" lIns="0" tIns="110489" rIns="0" bIns="0" rtlCol="0">
            <a:spAutoFit/>
          </a:bodyPr>
          <a:lstStyle/>
          <a:p>
            <a:pPr marL="355600" indent="-342900" algn="just">
              <a:lnSpc>
                <a:spcPct val="100000"/>
              </a:lnSpc>
              <a:spcBef>
                <a:spcPts val="870"/>
              </a:spcBef>
              <a:buFont typeface="Arial"/>
              <a:buChar char="•"/>
              <a:tabLst>
                <a:tab pos="354965" algn="l"/>
                <a:tab pos="355600" algn="l"/>
              </a:tabLst>
            </a:pPr>
            <a:r>
              <a:rPr sz="3200" dirty="0">
                <a:latin typeface="Calibri"/>
                <a:cs typeface="Calibri"/>
              </a:rPr>
              <a:t>Solar</a:t>
            </a:r>
            <a:r>
              <a:rPr sz="3200" spc="-5" dirty="0">
                <a:latin typeface="Calibri"/>
                <a:cs typeface="Calibri"/>
              </a:rPr>
              <a:t> Thermal</a:t>
            </a:r>
            <a:endParaRPr sz="3200" dirty="0">
              <a:latin typeface="Calibri"/>
              <a:cs typeface="Calibri"/>
            </a:endParaRPr>
          </a:p>
          <a:p>
            <a:pPr marL="355600" indent="-342900" algn="just">
              <a:lnSpc>
                <a:spcPct val="100000"/>
              </a:lnSpc>
              <a:spcBef>
                <a:spcPts val="770"/>
              </a:spcBef>
              <a:buFont typeface="Arial"/>
              <a:buChar char="•"/>
              <a:tabLst>
                <a:tab pos="354965" algn="l"/>
                <a:tab pos="355600" algn="l"/>
              </a:tabLst>
            </a:pPr>
            <a:r>
              <a:rPr sz="3200" dirty="0">
                <a:latin typeface="Calibri"/>
                <a:cs typeface="Calibri"/>
              </a:rPr>
              <a:t>Solar</a:t>
            </a:r>
            <a:r>
              <a:rPr sz="3200" spc="-5" dirty="0">
                <a:latin typeface="Calibri"/>
                <a:cs typeface="Calibri"/>
              </a:rPr>
              <a:t> </a:t>
            </a:r>
            <a:r>
              <a:rPr sz="3200" spc="-10" dirty="0">
                <a:latin typeface="Calibri"/>
                <a:cs typeface="Calibri"/>
              </a:rPr>
              <a:t>Photovoltaic</a:t>
            </a:r>
            <a:endParaRPr sz="3200" dirty="0">
              <a:latin typeface="Calibri"/>
              <a:cs typeface="Calibri"/>
            </a:endParaRPr>
          </a:p>
          <a:p>
            <a:pPr marL="355600" marR="788035" indent="-342900" algn="just">
              <a:lnSpc>
                <a:spcPct val="100000"/>
              </a:lnSpc>
              <a:spcBef>
                <a:spcPts val="770"/>
              </a:spcBef>
              <a:buFont typeface="Arial"/>
              <a:buChar char="•"/>
              <a:tabLst>
                <a:tab pos="354965" algn="l"/>
                <a:tab pos="355600" algn="l"/>
              </a:tabLst>
            </a:pPr>
            <a:r>
              <a:rPr sz="3200" dirty="0">
                <a:latin typeface="Calibri"/>
                <a:cs typeface="Calibri"/>
              </a:rPr>
              <a:t>In </a:t>
            </a:r>
            <a:r>
              <a:rPr sz="3200" spc="-10" dirty="0">
                <a:latin typeface="Calibri"/>
                <a:cs typeface="Calibri"/>
              </a:rPr>
              <a:t>cold climate </a:t>
            </a:r>
            <a:r>
              <a:rPr sz="3200" spc="-15" dirty="0">
                <a:latin typeface="Calibri"/>
                <a:cs typeface="Calibri"/>
              </a:rPr>
              <a:t>large </a:t>
            </a:r>
            <a:r>
              <a:rPr sz="3200" spc="-5" dirty="0">
                <a:latin typeface="Calibri"/>
                <a:cs typeface="Calibri"/>
              </a:rPr>
              <a:t>amount of </a:t>
            </a:r>
            <a:r>
              <a:rPr sz="3200" dirty="0">
                <a:latin typeface="Calibri"/>
                <a:cs typeface="Calibri"/>
              </a:rPr>
              <a:t>low </a:t>
            </a:r>
            <a:r>
              <a:rPr sz="3200" spc="-15" dirty="0">
                <a:latin typeface="Calibri"/>
                <a:cs typeface="Calibri"/>
              </a:rPr>
              <a:t>grade </a:t>
            </a:r>
            <a:r>
              <a:rPr lang="en-US" sz="3200" spc="-15" dirty="0" smtClean="0">
                <a:latin typeface="Calibri"/>
                <a:cs typeface="Calibri"/>
              </a:rPr>
              <a:t>t</a:t>
            </a:r>
            <a:r>
              <a:rPr sz="3200" dirty="0" smtClean="0">
                <a:latin typeface="Calibri"/>
                <a:cs typeface="Calibri"/>
              </a:rPr>
              <a:t>hermal </a:t>
            </a:r>
            <a:r>
              <a:rPr sz="3200" spc="-5" dirty="0">
                <a:latin typeface="Calibri"/>
                <a:cs typeface="Calibri"/>
              </a:rPr>
              <a:t>energy </a:t>
            </a:r>
            <a:r>
              <a:rPr sz="3200" dirty="0">
                <a:latin typeface="Calibri"/>
                <a:cs typeface="Calibri"/>
              </a:rPr>
              <a:t>is</a:t>
            </a:r>
            <a:r>
              <a:rPr sz="3200" spc="-5" dirty="0">
                <a:latin typeface="Calibri"/>
                <a:cs typeface="Calibri"/>
              </a:rPr>
              <a:t> used.</a:t>
            </a:r>
            <a:endParaRPr sz="3200" dirty="0">
              <a:latin typeface="Calibri"/>
              <a:cs typeface="Calibri"/>
            </a:endParaRPr>
          </a:p>
          <a:p>
            <a:pPr marL="355600" marR="5080" indent="-342900" algn="just">
              <a:lnSpc>
                <a:spcPct val="100000"/>
              </a:lnSpc>
              <a:spcBef>
                <a:spcPts val="770"/>
              </a:spcBef>
              <a:buFont typeface="Arial"/>
              <a:buChar char="•"/>
              <a:tabLst>
                <a:tab pos="354965" algn="l"/>
                <a:tab pos="355600" algn="l"/>
                <a:tab pos="5718810" algn="l"/>
              </a:tabLst>
            </a:pPr>
            <a:r>
              <a:rPr sz="3200" dirty="0">
                <a:latin typeface="Calibri"/>
                <a:cs typeface="Calibri"/>
              </a:rPr>
              <a:t>24% of </a:t>
            </a:r>
            <a:r>
              <a:rPr sz="3200" spc="-5" dirty="0">
                <a:latin typeface="Calibri"/>
                <a:cs typeface="Calibri"/>
              </a:rPr>
              <a:t>all</a:t>
            </a:r>
            <a:r>
              <a:rPr sz="3200" spc="45" dirty="0">
                <a:latin typeface="Calibri"/>
                <a:cs typeface="Calibri"/>
              </a:rPr>
              <a:t> </a:t>
            </a:r>
            <a:r>
              <a:rPr sz="3200" spc="-5" dirty="0">
                <a:latin typeface="Calibri"/>
                <a:cs typeface="Calibri"/>
              </a:rPr>
              <a:t>industrial</a:t>
            </a:r>
            <a:r>
              <a:rPr sz="3200" spc="40" dirty="0">
                <a:latin typeface="Calibri"/>
                <a:cs typeface="Calibri"/>
              </a:rPr>
              <a:t> </a:t>
            </a:r>
            <a:r>
              <a:rPr sz="3200" spc="-5" dirty="0">
                <a:latin typeface="Calibri"/>
                <a:cs typeface="Calibri"/>
              </a:rPr>
              <a:t>application </a:t>
            </a:r>
            <a:r>
              <a:rPr sz="3200" spc="-10" dirty="0">
                <a:latin typeface="Calibri"/>
                <a:cs typeface="Calibri"/>
              </a:rPr>
              <a:t>consumed</a:t>
            </a:r>
            <a:r>
              <a:rPr sz="3200" spc="-50" dirty="0">
                <a:latin typeface="Calibri"/>
                <a:cs typeface="Calibri"/>
              </a:rPr>
              <a:t> </a:t>
            </a:r>
            <a:r>
              <a:rPr sz="3200" spc="-30" dirty="0">
                <a:latin typeface="Calibri"/>
                <a:cs typeface="Calibri"/>
              </a:rPr>
              <a:t>for  </a:t>
            </a:r>
            <a:r>
              <a:rPr sz="3200" spc="-5" dirty="0">
                <a:latin typeface="Calibri"/>
                <a:cs typeface="Calibri"/>
              </a:rPr>
              <a:t>heating fluid </a:t>
            </a:r>
            <a:r>
              <a:rPr sz="3200" spc="-20" dirty="0">
                <a:latin typeface="Calibri"/>
                <a:cs typeface="Calibri"/>
              </a:rPr>
              <a:t>to </a:t>
            </a:r>
            <a:r>
              <a:rPr sz="3200" dirty="0">
                <a:latin typeface="Calibri"/>
                <a:cs typeface="Calibri"/>
              </a:rPr>
              <a:t>a </a:t>
            </a:r>
            <a:r>
              <a:rPr sz="3200" spc="-15" dirty="0">
                <a:latin typeface="Calibri"/>
                <a:cs typeface="Calibri"/>
              </a:rPr>
              <a:t>moderate</a:t>
            </a:r>
            <a:r>
              <a:rPr sz="3200" spc="60" dirty="0">
                <a:latin typeface="Calibri"/>
                <a:cs typeface="Calibri"/>
              </a:rPr>
              <a:t> </a:t>
            </a:r>
            <a:r>
              <a:rPr sz="3200" spc="-15" dirty="0">
                <a:latin typeface="Calibri"/>
                <a:cs typeface="Calibri"/>
              </a:rPr>
              <a:t>temperature</a:t>
            </a:r>
            <a:endParaRPr sz="3200" dirty="0">
              <a:latin typeface="Calibri"/>
              <a:cs typeface="Calibri"/>
            </a:endParaRPr>
          </a:p>
          <a:p>
            <a:pPr marL="355600" indent="-342900" algn="just">
              <a:lnSpc>
                <a:spcPct val="100000"/>
              </a:lnSpc>
              <a:spcBef>
                <a:spcPts val="770"/>
              </a:spcBef>
              <a:buFont typeface="Arial"/>
              <a:buChar char="•"/>
              <a:tabLst>
                <a:tab pos="354965" algn="l"/>
                <a:tab pos="355600" algn="l"/>
              </a:tabLst>
            </a:pPr>
            <a:r>
              <a:rPr sz="3200" dirty="0">
                <a:latin typeface="Calibri"/>
                <a:cs typeface="Calibri"/>
              </a:rPr>
              <a:t>Solar </a:t>
            </a:r>
            <a:r>
              <a:rPr sz="3200" spc="-10" dirty="0">
                <a:latin typeface="Calibri"/>
                <a:cs typeface="Calibri"/>
              </a:rPr>
              <a:t>energy </a:t>
            </a:r>
            <a:r>
              <a:rPr sz="3200" spc="-30" dirty="0">
                <a:latin typeface="Calibri"/>
                <a:cs typeface="Calibri"/>
              </a:rPr>
              <a:t>for </a:t>
            </a:r>
            <a:r>
              <a:rPr sz="3200" spc="-5" dirty="0">
                <a:latin typeface="Calibri"/>
                <a:cs typeface="Calibri"/>
              </a:rPr>
              <a:t>preheating </a:t>
            </a:r>
            <a:r>
              <a:rPr sz="3200" dirty="0">
                <a:latin typeface="Calibri"/>
                <a:cs typeface="Calibri"/>
              </a:rPr>
              <a:t>up </a:t>
            </a:r>
            <a:r>
              <a:rPr sz="3200" spc="-20" dirty="0">
                <a:latin typeface="Calibri"/>
                <a:cs typeface="Calibri"/>
              </a:rPr>
              <a:t>to</a:t>
            </a:r>
            <a:r>
              <a:rPr sz="3200" spc="50" dirty="0">
                <a:latin typeface="Calibri"/>
                <a:cs typeface="Calibri"/>
              </a:rPr>
              <a:t> </a:t>
            </a:r>
            <a:r>
              <a:rPr sz="3200" dirty="0">
                <a:latin typeface="Calibri"/>
                <a:cs typeface="Calibri"/>
              </a:rPr>
              <a:t>180˚C</a:t>
            </a:r>
            <a:endParaRPr sz="32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5"/>
          <p:cNvSpPr>
            <a:spLocks noChangeArrowheads="1"/>
          </p:cNvSpPr>
          <p:nvPr/>
        </p:nvSpPr>
        <p:spPr bwMode="auto">
          <a:xfrm>
            <a:off x="2362200" y="1981200"/>
            <a:ext cx="4343400" cy="37338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98660" name="Rectangle 4"/>
          <p:cNvSpPr>
            <a:spLocks noGrp="1" noChangeArrowheads="1"/>
          </p:cNvSpPr>
          <p:nvPr>
            <p:ph type="title"/>
          </p:nvPr>
        </p:nvSpPr>
        <p:spPr/>
        <p:txBody>
          <a:bodyPr/>
          <a:lstStyle/>
          <a:p>
            <a:pPr>
              <a:defRPr/>
            </a:pPr>
            <a:r>
              <a:rPr lang="en-GB" sz="4000" smtClean="0"/>
              <a:t>Flat plate collector with flat reflectors</a:t>
            </a:r>
            <a:endParaRPr lang="en-US" sz="4000" smtClean="0"/>
          </a:p>
        </p:txBody>
      </p:sp>
      <p:grpSp>
        <p:nvGrpSpPr>
          <p:cNvPr id="2" name="Group 6"/>
          <p:cNvGrpSpPr/>
          <p:nvPr/>
        </p:nvGrpSpPr>
        <p:grpSpPr bwMode="auto">
          <a:xfrm>
            <a:off x="2438773" y="2133600"/>
            <a:ext cx="4114428" cy="3470275"/>
            <a:chOff x="3649" y="5723"/>
            <a:chExt cx="3961" cy="3339"/>
          </a:xfrm>
        </p:grpSpPr>
        <p:grpSp>
          <p:nvGrpSpPr>
            <p:cNvPr id="3" name="Group 7"/>
            <p:cNvGrpSpPr/>
            <p:nvPr/>
          </p:nvGrpSpPr>
          <p:grpSpPr bwMode="auto">
            <a:xfrm>
              <a:off x="4143" y="5723"/>
              <a:ext cx="3184" cy="2952"/>
              <a:chOff x="4143" y="5723"/>
              <a:chExt cx="3184" cy="2952"/>
            </a:xfrm>
          </p:grpSpPr>
          <p:grpSp>
            <p:nvGrpSpPr>
              <p:cNvPr id="4" name="Group 8"/>
              <p:cNvGrpSpPr/>
              <p:nvPr/>
            </p:nvGrpSpPr>
            <p:grpSpPr bwMode="auto">
              <a:xfrm>
                <a:off x="4143" y="5844"/>
                <a:ext cx="3020" cy="2831"/>
                <a:chOff x="4143" y="5836"/>
                <a:chExt cx="3020" cy="2831"/>
              </a:xfrm>
            </p:grpSpPr>
            <p:sp>
              <p:nvSpPr>
                <p:cNvPr id="47121" name="Line 9"/>
                <p:cNvSpPr>
                  <a:spLocks noChangeShapeType="1"/>
                </p:cNvSpPr>
                <p:nvPr/>
              </p:nvSpPr>
              <p:spPr bwMode="auto">
                <a:xfrm flipV="1">
                  <a:off x="4143" y="6810"/>
                  <a:ext cx="311" cy="304"/>
                </a:xfrm>
                <a:prstGeom prst="line">
                  <a:avLst/>
                </a:prstGeom>
                <a:noFill/>
                <a:ln w="12700">
                  <a:solidFill>
                    <a:srgbClr val="000000"/>
                  </a:solidFill>
                  <a:round/>
                </a:ln>
              </p:spPr>
              <p:txBody>
                <a:bodyPr/>
                <a:lstStyle/>
                <a:p>
                  <a:endParaRPr lang="en-US"/>
                </a:p>
              </p:txBody>
            </p:sp>
            <p:sp>
              <p:nvSpPr>
                <p:cNvPr id="47122" name="Line 10"/>
                <p:cNvSpPr>
                  <a:spLocks noChangeShapeType="1"/>
                </p:cNvSpPr>
                <p:nvPr/>
              </p:nvSpPr>
              <p:spPr bwMode="auto">
                <a:xfrm flipV="1">
                  <a:off x="4454" y="5836"/>
                  <a:ext cx="0" cy="965"/>
                </a:xfrm>
                <a:prstGeom prst="line">
                  <a:avLst/>
                </a:prstGeom>
                <a:noFill/>
                <a:ln w="12700">
                  <a:solidFill>
                    <a:srgbClr val="000000"/>
                  </a:solidFill>
                  <a:round/>
                </a:ln>
              </p:spPr>
              <p:txBody>
                <a:bodyPr/>
                <a:lstStyle/>
                <a:p>
                  <a:endParaRPr lang="en-US"/>
                </a:p>
              </p:txBody>
            </p:sp>
            <p:grpSp>
              <p:nvGrpSpPr>
                <p:cNvPr id="5" name="Group 11"/>
                <p:cNvGrpSpPr/>
                <p:nvPr/>
              </p:nvGrpSpPr>
              <p:grpSpPr bwMode="auto">
                <a:xfrm>
                  <a:off x="4150" y="6810"/>
                  <a:ext cx="3013" cy="1857"/>
                  <a:chOff x="4150" y="6810"/>
                  <a:chExt cx="3013" cy="1857"/>
                </a:xfrm>
              </p:grpSpPr>
              <p:sp>
                <p:nvSpPr>
                  <p:cNvPr id="47124" name="Line 12"/>
                  <p:cNvSpPr>
                    <a:spLocks noChangeShapeType="1"/>
                  </p:cNvSpPr>
                  <p:nvPr/>
                </p:nvSpPr>
                <p:spPr bwMode="auto">
                  <a:xfrm>
                    <a:off x="4150" y="7114"/>
                    <a:ext cx="1550" cy="1550"/>
                  </a:xfrm>
                  <a:prstGeom prst="line">
                    <a:avLst/>
                  </a:prstGeom>
                  <a:noFill/>
                  <a:ln w="12700">
                    <a:solidFill>
                      <a:srgbClr val="000000"/>
                    </a:solidFill>
                    <a:round/>
                  </a:ln>
                </p:spPr>
                <p:txBody>
                  <a:bodyPr/>
                  <a:lstStyle/>
                  <a:p>
                    <a:endParaRPr lang="en-US"/>
                  </a:p>
                </p:txBody>
              </p:sp>
              <p:sp>
                <p:nvSpPr>
                  <p:cNvPr id="47125" name="Line 13"/>
                  <p:cNvSpPr>
                    <a:spLocks noChangeShapeType="1"/>
                  </p:cNvSpPr>
                  <p:nvPr/>
                </p:nvSpPr>
                <p:spPr bwMode="auto">
                  <a:xfrm flipV="1">
                    <a:off x="5710" y="8360"/>
                    <a:ext cx="310" cy="307"/>
                  </a:xfrm>
                  <a:prstGeom prst="line">
                    <a:avLst/>
                  </a:prstGeom>
                  <a:noFill/>
                  <a:ln w="12700">
                    <a:solidFill>
                      <a:srgbClr val="000000"/>
                    </a:solidFill>
                    <a:round/>
                  </a:ln>
                </p:spPr>
                <p:txBody>
                  <a:bodyPr/>
                  <a:lstStyle/>
                  <a:p>
                    <a:endParaRPr lang="en-US"/>
                  </a:p>
                </p:txBody>
              </p:sp>
              <p:sp>
                <p:nvSpPr>
                  <p:cNvPr id="47126" name="Line 14"/>
                  <p:cNvSpPr>
                    <a:spLocks noChangeShapeType="1"/>
                  </p:cNvSpPr>
                  <p:nvPr/>
                </p:nvSpPr>
                <p:spPr bwMode="auto">
                  <a:xfrm>
                    <a:off x="4321" y="6947"/>
                    <a:ext cx="1550" cy="1550"/>
                  </a:xfrm>
                  <a:prstGeom prst="line">
                    <a:avLst/>
                  </a:prstGeom>
                  <a:noFill/>
                  <a:ln w="12700">
                    <a:solidFill>
                      <a:srgbClr val="000000"/>
                    </a:solidFill>
                    <a:round/>
                  </a:ln>
                </p:spPr>
                <p:txBody>
                  <a:bodyPr/>
                  <a:lstStyle/>
                  <a:p>
                    <a:endParaRPr lang="en-US"/>
                  </a:p>
                </p:txBody>
              </p:sp>
              <p:sp>
                <p:nvSpPr>
                  <p:cNvPr id="47127" name="Oval 15"/>
                  <p:cNvSpPr>
                    <a:spLocks noChangeArrowheads="1"/>
                  </p:cNvSpPr>
                  <p:nvPr/>
                </p:nvSpPr>
                <p:spPr bwMode="auto">
                  <a:xfrm>
                    <a:off x="4405" y="7033"/>
                    <a:ext cx="71" cy="71"/>
                  </a:xfrm>
                  <a:prstGeom prst="ellipse">
                    <a:avLst/>
                  </a:prstGeom>
                  <a:solidFill>
                    <a:srgbClr val="FFFFFF"/>
                  </a:solidFill>
                  <a:ln w="12700">
                    <a:solidFill>
                      <a:srgbClr val="000000"/>
                    </a:solidFill>
                    <a:round/>
                  </a:ln>
                </p:spPr>
                <p:txBody>
                  <a:bodyPr/>
                  <a:lstStyle/>
                  <a:p>
                    <a:endParaRPr lang="en-US"/>
                  </a:p>
                </p:txBody>
              </p:sp>
              <p:sp>
                <p:nvSpPr>
                  <p:cNvPr id="47128" name="Line 16"/>
                  <p:cNvSpPr>
                    <a:spLocks noChangeShapeType="1"/>
                  </p:cNvSpPr>
                  <p:nvPr/>
                </p:nvSpPr>
                <p:spPr bwMode="auto">
                  <a:xfrm>
                    <a:off x="4465" y="6810"/>
                    <a:ext cx="1550" cy="1550"/>
                  </a:xfrm>
                  <a:prstGeom prst="line">
                    <a:avLst/>
                  </a:prstGeom>
                  <a:noFill/>
                  <a:ln w="12700">
                    <a:solidFill>
                      <a:srgbClr val="000000"/>
                    </a:solidFill>
                    <a:round/>
                  </a:ln>
                </p:spPr>
                <p:txBody>
                  <a:bodyPr/>
                  <a:lstStyle/>
                  <a:p>
                    <a:endParaRPr lang="en-US"/>
                  </a:p>
                </p:txBody>
              </p:sp>
              <p:sp>
                <p:nvSpPr>
                  <p:cNvPr id="47129" name="Oval 17"/>
                  <p:cNvSpPr>
                    <a:spLocks noChangeArrowheads="1"/>
                  </p:cNvSpPr>
                  <p:nvPr/>
                </p:nvSpPr>
                <p:spPr bwMode="auto">
                  <a:xfrm>
                    <a:off x="4552" y="7174"/>
                    <a:ext cx="71" cy="71"/>
                  </a:xfrm>
                  <a:prstGeom prst="ellipse">
                    <a:avLst/>
                  </a:prstGeom>
                  <a:solidFill>
                    <a:srgbClr val="FFFFFF"/>
                  </a:solidFill>
                  <a:ln w="12700">
                    <a:solidFill>
                      <a:srgbClr val="000000"/>
                    </a:solidFill>
                    <a:round/>
                  </a:ln>
                </p:spPr>
                <p:txBody>
                  <a:bodyPr/>
                  <a:lstStyle/>
                  <a:p>
                    <a:endParaRPr lang="en-US"/>
                  </a:p>
                </p:txBody>
              </p:sp>
              <p:sp>
                <p:nvSpPr>
                  <p:cNvPr id="47130" name="Oval 18"/>
                  <p:cNvSpPr>
                    <a:spLocks noChangeArrowheads="1"/>
                  </p:cNvSpPr>
                  <p:nvPr/>
                </p:nvSpPr>
                <p:spPr bwMode="auto">
                  <a:xfrm>
                    <a:off x="4690" y="7306"/>
                    <a:ext cx="71" cy="71"/>
                  </a:xfrm>
                  <a:prstGeom prst="ellipse">
                    <a:avLst/>
                  </a:prstGeom>
                  <a:solidFill>
                    <a:srgbClr val="FFFFFF"/>
                  </a:solidFill>
                  <a:ln w="12700">
                    <a:solidFill>
                      <a:srgbClr val="000000"/>
                    </a:solidFill>
                    <a:round/>
                  </a:ln>
                </p:spPr>
                <p:txBody>
                  <a:bodyPr/>
                  <a:lstStyle/>
                  <a:p>
                    <a:endParaRPr lang="en-US"/>
                  </a:p>
                </p:txBody>
              </p:sp>
              <p:sp>
                <p:nvSpPr>
                  <p:cNvPr id="47131" name="Oval 19"/>
                  <p:cNvSpPr>
                    <a:spLocks noChangeArrowheads="1"/>
                  </p:cNvSpPr>
                  <p:nvPr/>
                </p:nvSpPr>
                <p:spPr bwMode="auto">
                  <a:xfrm>
                    <a:off x="4816" y="7435"/>
                    <a:ext cx="71" cy="71"/>
                  </a:xfrm>
                  <a:prstGeom prst="ellipse">
                    <a:avLst/>
                  </a:prstGeom>
                  <a:solidFill>
                    <a:srgbClr val="FFFFFF"/>
                  </a:solidFill>
                  <a:ln w="12700">
                    <a:solidFill>
                      <a:srgbClr val="000000"/>
                    </a:solidFill>
                    <a:round/>
                  </a:ln>
                </p:spPr>
                <p:txBody>
                  <a:bodyPr/>
                  <a:lstStyle/>
                  <a:p>
                    <a:endParaRPr lang="en-US"/>
                  </a:p>
                </p:txBody>
              </p:sp>
              <p:sp>
                <p:nvSpPr>
                  <p:cNvPr id="47132" name="Oval 20"/>
                  <p:cNvSpPr>
                    <a:spLocks noChangeArrowheads="1"/>
                  </p:cNvSpPr>
                  <p:nvPr/>
                </p:nvSpPr>
                <p:spPr bwMode="auto">
                  <a:xfrm>
                    <a:off x="4951" y="7573"/>
                    <a:ext cx="71" cy="71"/>
                  </a:xfrm>
                  <a:prstGeom prst="ellipse">
                    <a:avLst/>
                  </a:prstGeom>
                  <a:solidFill>
                    <a:srgbClr val="FFFFFF"/>
                  </a:solidFill>
                  <a:ln w="12700">
                    <a:solidFill>
                      <a:srgbClr val="000000"/>
                    </a:solidFill>
                    <a:round/>
                  </a:ln>
                </p:spPr>
                <p:txBody>
                  <a:bodyPr/>
                  <a:lstStyle/>
                  <a:p>
                    <a:endParaRPr lang="en-US"/>
                  </a:p>
                </p:txBody>
              </p:sp>
              <p:sp>
                <p:nvSpPr>
                  <p:cNvPr id="47133" name="Oval 21"/>
                  <p:cNvSpPr>
                    <a:spLocks noChangeArrowheads="1"/>
                  </p:cNvSpPr>
                  <p:nvPr/>
                </p:nvSpPr>
                <p:spPr bwMode="auto">
                  <a:xfrm>
                    <a:off x="5089" y="7708"/>
                    <a:ext cx="71" cy="71"/>
                  </a:xfrm>
                  <a:prstGeom prst="ellipse">
                    <a:avLst/>
                  </a:prstGeom>
                  <a:solidFill>
                    <a:srgbClr val="FFFFFF"/>
                  </a:solidFill>
                  <a:ln w="12700">
                    <a:solidFill>
                      <a:srgbClr val="000000"/>
                    </a:solidFill>
                    <a:round/>
                  </a:ln>
                </p:spPr>
                <p:txBody>
                  <a:bodyPr/>
                  <a:lstStyle/>
                  <a:p>
                    <a:endParaRPr lang="en-US"/>
                  </a:p>
                </p:txBody>
              </p:sp>
              <p:sp>
                <p:nvSpPr>
                  <p:cNvPr id="47134" name="Oval 22"/>
                  <p:cNvSpPr>
                    <a:spLocks noChangeArrowheads="1"/>
                  </p:cNvSpPr>
                  <p:nvPr/>
                </p:nvSpPr>
                <p:spPr bwMode="auto">
                  <a:xfrm>
                    <a:off x="5242" y="7870"/>
                    <a:ext cx="71" cy="71"/>
                  </a:xfrm>
                  <a:prstGeom prst="ellipse">
                    <a:avLst/>
                  </a:prstGeom>
                  <a:solidFill>
                    <a:srgbClr val="FFFFFF"/>
                  </a:solidFill>
                  <a:ln w="12700">
                    <a:solidFill>
                      <a:srgbClr val="000000"/>
                    </a:solidFill>
                    <a:round/>
                  </a:ln>
                </p:spPr>
                <p:txBody>
                  <a:bodyPr/>
                  <a:lstStyle/>
                  <a:p>
                    <a:endParaRPr lang="en-US"/>
                  </a:p>
                </p:txBody>
              </p:sp>
              <p:sp>
                <p:nvSpPr>
                  <p:cNvPr id="47135" name="Oval 23"/>
                  <p:cNvSpPr>
                    <a:spLocks noChangeArrowheads="1"/>
                  </p:cNvSpPr>
                  <p:nvPr/>
                </p:nvSpPr>
                <p:spPr bwMode="auto">
                  <a:xfrm>
                    <a:off x="5392" y="8014"/>
                    <a:ext cx="71" cy="71"/>
                  </a:xfrm>
                  <a:prstGeom prst="ellipse">
                    <a:avLst/>
                  </a:prstGeom>
                  <a:solidFill>
                    <a:srgbClr val="FFFFFF"/>
                  </a:solidFill>
                  <a:ln w="12700">
                    <a:solidFill>
                      <a:srgbClr val="000000"/>
                    </a:solidFill>
                    <a:round/>
                  </a:ln>
                </p:spPr>
                <p:txBody>
                  <a:bodyPr/>
                  <a:lstStyle/>
                  <a:p>
                    <a:endParaRPr lang="en-US"/>
                  </a:p>
                </p:txBody>
              </p:sp>
              <p:sp>
                <p:nvSpPr>
                  <p:cNvPr id="47136" name="Oval 24"/>
                  <p:cNvSpPr>
                    <a:spLocks noChangeArrowheads="1"/>
                  </p:cNvSpPr>
                  <p:nvPr/>
                </p:nvSpPr>
                <p:spPr bwMode="auto">
                  <a:xfrm>
                    <a:off x="5551" y="8173"/>
                    <a:ext cx="71" cy="71"/>
                  </a:xfrm>
                  <a:prstGeom prst="ellipse">
                    <a:avLst/>
                  </a:prstGeom>
                  <a:solidFill>
                    <a:srgbClr val="FFFFFF"/>
                  </a:solidFill>
                  <a:ln w="12700">
                    <a:solidFill>
                      <a:srgbClr val="000000"/>
                    </a:solidFill>
                    <a:round/>
                  </a:ln>
                </p:spPr>
                <p:txBody>
                  <a:bodyPr/>
                  <a:lstStyle/>
                  <a:p>
                    <a:endParaRPr lang="en-US"/>
                  </a:p>
                </p:txBody>
              </p:sp>
              <p:sp>
                <p:nvSpPr>
                  <p:cNvPr id="47137" name="Oval 25"/>
                  <p:cNvSpPr>
                    <a:spLocks noChangeArrowheads="1"/>
                  </p:cNvSpPr>
                  <p:nvPr/>
                </p:nvSpPr>
                <p:spPr bwMode="auto">
                  <a:xfrm>
                    <a:off x="5692" y="8314"/>
                    <a:ext cx="71" cy="71"/>
                  </a:xfrm>
                  <a:prstGeom prst="ellipse">
                    <a:avLst/>
                  </a:prstGeom>
                  <a:solidFill>
                    <a:srgbClr val="FFFFFF"/>
                  </a:solidFill>
                  <a:ln w="12700">
                    <a:solidFill>
                      <a:srgbClr val="000000"/>
                    </a:solidFill>
                    <a:round/>
                  </a:ln>
                </p:spPr>
                <p:txBody>
                  <a:bodyPr/>
                  <a:lstStyle/>
                  <a:p>
                    <a:endParaRPr lang="en-US"/>
                  </a:p>
                </p:txBody>
              </p:sp>
              <p:sp>
                <p:nvSpPr>
                  <p:cNvPr id="47138" name="Line 26"/>
                  <p:cNvSpPr>
                    <a:spLocks noChangeShapeType="1"/>
                  </p:cNvSpPr>
                  <p:nvPr/>
                </p:nvSpPr>
                <p:spPr bwMode="auto">
                  <a:xfrm>
                    <a:off x="6023" y="8361"/>
                    <a:ext cx="1140" cy="0"/>
                  </a:xfrm>
                  <a:prstGeom prst="line">
                    <a:avLst/>
                  </a:prstGeom>
                  <a:noFill/>
                  <a:ln w="12700">
                    <a:solidFill>
                      <a:srgbClr val="000000"/>
                    </a:solidFill>
                    <a:round/>
                  </a:ln>
                </p:spPr>
                <p:txBody>
                  <a:bodyPr/>
                  <a:lstStyle/>
                  <a:p>
                    <a:endParaRPr lang="en-US"/>
                  </a:p>
                </p:txBody>
              </p:sp>
            </p:grpSp>
          </p:grpSp>
          <p:sp>
            <p:nvSpPr>
              <p:cNvPr id="47116" name="Line 27"/>
              <p:cNvSpPr>
                <a:spLocks noChangeShapeType="1"/>
              </p:cNvSpPr>
              <p:nvPr/>
            </p:nvSpPr>
            <p:spPr bwMode="auto">
              <a:xfrm flipH="1">
                <a:off x="4447" y="5723"/>
                <a:ext cx="720" cy="720"/>
              </a:xfrm>
              <a:prstGeom prst="line">
                <a:avLst/>
              </a:prstGeom>
              <a:noFill/>
              <a:ln w="3175">
                <a:solidFill>
                  <a:srgbClr val="000000"/>
                </a:solidFill>
                <a:round/>
                <a:tailEnd type="triangle" w="sm" len="lg"/>
              </a:ln>
            </p:spPr>
            <p:txBody>
              <a:bodyPr/>
              <a:lstStyle/>
              <a:p>
                <a:endParaRPr lang="en-US"/>
              </a:p>
            </p:txBody>
          </p:sp>
          <p:sp>
            <p:nvSpPr>
              <p:cNvPr id="47117" name="Line 28"/>
              <p:cNvSpPr>
                <a:spLocks noChangeShapeType="1"/>
              </p:cNvSpPr>
              <p:nvPr/>
            </p:nvSpPr>
            <p:spPr bwMode="auto">
              <a:xfrm flipH="1">
                <a:off x="5257" y="6586"/>
                <a:ext cx="1027" cy="1027"/>
              </a:xfrm>
              <a:prstGeom prst="line">
                <a:avLst/>
              </a:prstGeom>
              <a:noFill/>
              <a:ln w="3175">
                <a:solidFill>
                  <a:srgbClr val="000000"/>
                </a:solidFill>
                <a:round/>
                <a:tailEnd type="triangle" w="sm" len="lg"/>
              </a:ln>
            </p:spPr>
            <p:txBody>
              <a:bodyPr/>
              <a:lstStyle/>
              <a:p>
                <a:endParaRPr lang="en-US"/>
              </a:p>
            </p:txBody>
          </p:sp>
          <p:sp>
            <p:nvSpPr>
              <p:cNvPr id="47118" name="Line 29"/>
              <p:cNvSpPr>
                <a:spLocks noChangeShapeType="1"/>
              </p:cNvSpPr>
              <p:nvPr/>
            </p:nvSpPr>
            <p:spPr bwMode="auto">
              <a:xfrm flipH="1">
                <a:off x="6607" y="7665"/>
                <a:ext cx="720" cy="720"/>
              </a:xfrm>
              <a:prstGeom prst="line">
                <a:avLst/>
              </a:prstGeom>
              <a:noFill/>
              <a:ln w="3175">
                <a:solidFill>
                  <a:srgbClr val="000000"/>
                </a:solidFill>
                <a:round/>
                <a:tailEnd type="triangle" w="sm" len="lg"/>
              </a:ln>
            </p:spPr>
            <p:txBody>
              <a:bodyPr/>
              <a:lstStyle/>
              <a:p>
                <a:endParaRPr lang="en-US"/>
              </a:p>
            </p:txBody>
          </p:sp>
          <p:sp>
            <p:nvSpPr>
              <p:cNvPr id="47119" name="Line 30"/>
              <p:cNvSpPr>
                <a:spLocks noChangeShapeType="1"/>
              </p:cNvSpPr>
              <p:nvPr/>
            </p:nvSpPr>
            <p:spPr bwMode="auto">
              <a:xfrm>
                <a:off x="4455" y="6436"/>
                <a:ext cx="495" cy="855"/>
              </a:xfrm>
              <a:prstGeom prst="line">
                <a:avLst/>
              </a:prstGeom>
              <a:noFill/>
              <a:ln w="3175">
                <a:solidFill>
                  <a:srgbClr val="000000"/>
                </a:solidFill>
                <a:round/>
                <a:tailEnd type="triangle" w="sm" len="lg"/>
              </a:ln>
            </p:spPr>
            <p:txBody>
              <a:bodyPr/>
              <a:lstStyle/>
              <a:p>
                <a:endParaRPr lang="en-US"/>
              </a:p>
            </p:txBody>
          </p:sp>
          <p:sp>
            <p:nvSpPr>
              <p:cNvPr id="47120" name="Line 31"/>
              <p:cNvSpPr>
                <a:spLocks noChangeShapeType="1"/>
              </p:cNvSpPr>
              <p:nvPr/>
            </p:nvSpPr>
            <p:spPr bwMode="auto">
              <a:xfrm flipH="1" flipV="1">
                <a:off x="5543" y="7906"/>
                <a:ext cx="1050" cy="465"/>
              </a:xfrm>
              <a:prstGeom prst="line">
                <a:avLst/>
              </a:prstGeom>
              <a:noFill/>
              <a:ln w="3175">
                <a:solidFill>
                  <a:srgbClr val="000000"/>
                </a:solidFill>
                <a:round/>
                <a:tailEnd type="triangle" w="sm" len="lg"/>
              </a:ln>
            </p:spPr>
            <p:txBody>
              <a:bodyPr/>
              <a:lstStyle/>
              <a:p>
                <a:endParaRPr lang="en-US"/>
              </a:p>
            </p:txBody>
          </p:sp>
        </p:grpSp>
        <p:sp>
          <p:nvSpPr>
            <p:cNvPr id="47112" name="Text Box 32"/>
            <p:cNvSpPr txBox="1">
              <a:spLocks noChangeArrowheads="1"/>
            </p:cNvSpPr>
            <p:nvPr/>
          </p:nvSpPr>
          <p:spPr bwMode="auto">
            <a:xfrm>
              <a:off x="5933" y="6196"/>
              <a:ext cx="1560" cy="713"/>
            </a:xfrm>
            <a:prstGeom prst="rect">
              <a:avLst/>
            </a:prstGeom>
            <a:noFill/>
            <a:ln w="9525">
              <a:noFill/>
              <a:miter lim="800000"/>
            </a:ln>
          </p:spPr>
          <p:txBody>
            <a:bodyPr/>
            <a:lstStyle/>
            <a:p>
              <a:r>
                <a:rPr lang="en-US" sz="1600"/>
                <a:t>Sun rays</a:t>
              </a:r>
              <a:endParaRPr lang="en-US" sz="3200"/>
            </a:p>
          </p:txBody>
        </p:sp>
        <p:sp>
          <p:nvSpPr>
            <p:cNvPr id="47113" name="Text Box 33"/>
            <p:cNvSpPr txBox="1">
              <a:spLocks noChangeArrowheads="1"/>
            </p:cNvSpPr>
            <p:nvPr/>
          </p:nvSpPr>
          <p:spPr bwMode="auto">
            <a:xfrm>
              <a:off x="6050" y="8349"/>
              <a:ext cx="1560" cy="713"/>
            </a:xfrm>
            <a:prstGeom prst="rect">
              <a:avLst/>
            </a:prstGeom>
            <a:noFill/>
            <a:ln w="9525">
              <a:noFill/>
              <a:miter lim="800000"/>
            </a:ln>
          </p:spPr>
          <p:txBody>
            <a:bodyPr/>
            <a:lstStyle/>
            <a:p>
              <a:r>
                <a:rPr lang="en-US" sz="1600"/>
                <a:t>Flat reflector</a:t>
              </a:r>
              <a:endParaRPr lang="en-US" sz="3200"/>
            </a:p>
          </p:txBody>
        </p:sp>
        <p:sp>
          <p:nvSpPr>
            <p:cNvPr id="47114" name="Text Box 34"/>
            <p:cNvSpPr txBox="1">
              <a:spLocks noChangeArrowheads="1"/>
            </p:cNvSpPr>
            <p:nvPr/>
          </p:nvSpPr>
          <p:spPr bwMode="auto">
            <a:xfrm>
              <a:off x="3649" y="7996"/>
              <a:ext cx="1560" cy="713"/>
            </a:xfrm>
            <a:prstGeom prst="rect">
              <a:avLst/>
            </a:prstGeom>
            <a:noFill/>
            <a:ln w="9525">
              <a:noFill/>
              <a:miter lim="800000"/>
            </a:ln>
          </p:spPr>
          <p:txBody>
            <a:bodyPr/>
            <a:lstStyle/>
            <a:p>
              <a:r>
                <a:rPr lang="en-US" sz="1400" dirty="0"/>
                <a:t>Flat plate collector</a:t>
              </a:r>
              <a:endParaRPr lang="en-US" sz="2800"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quarter" idx="4294967295"/>
          </p:nvPr>
        </p:nvSpPr>
        <p:spPr>
          <a:xfrm>
            <a:off x="457200" y="6477000"/>
            <a:ext cx="2514600" cy="381000"/>
          </a:xfrm>
          <a:prstGeom prst="rect">
            <a:avLst/>
          </a:prstGeom>
        </p:spPr>
        <p:txBody>
          <a:bodyPr/>
          <a:lstStyle/>
          <a:p>
            <a:pPr>
              <a:defRPr/>
            </a:pPr>
            <a:r>
              <a:rPr lang="en-US"/>
              <a:t>TEI Patra: 3-18 July 2006</a:t>
            </a:r>
            <a:endParaRPr lang="en-US"/>
          </a:p>
        </p:txBody>
      </p:sp>
      <p:sp>
        <p:nvSpPr>
          <p:cNvPr id="9" name="Footer Placeholder 5"/>
          <p:cNvSpPr>
            <a:spLocks noGrp="1"/>
          </p:cNvSpPr>
          <p:nvPr>
            <p:ph type="ftr" sz="quarter" idx="4294967295"/>
          </p:nvPr>
        </p:nvSpPr>
        <p:spPr>
          <a:xfrm>
            <a:off x="3810000" y="6477000"/>
            <a:ext cx="5181600" cy="381000"/>
          </a:xfrm>
          <a:prstGeom prst="rect">
            <a:avLst/>
          </a:prstGeom>
        </p:spPr>
        <p:txBody>
          <a:bodyPr/>
          <a:lstStyle/>
          <a:p>
            <a:pPr>
              <a:defRPr/>
            </a:pPr>
            <a:r>
              <a:rPr lang="en-US"/>
              <a:t>Intensive program:</a:t>
            </a:r>
            <a:r>
              <a:rPr lang="en-US" b="0"/>
              <a:t> ICT tools in PV-systems Engineering</a:t>
            </a:r>
            <a:endParaRPr lang="en-US" b="0"/>
          </a:p>
        </p:txBody>
      </p:sp>
      <p:sp>
        <p:nvSpPr>
          <p:cNvPr id="48132" name="Rectangle 13"/>
          <p:cNvSpPr>
            <a:spLocks noChangeArrowheads="1"/>
          </p:cNvSpPr>
          <p:nvPr/>
        </p:nvSpPr>
        <p:spPr bwMode="auto">
          <a:xfrm>
            <a:off x="1676400" y="1600200"/>
            <a:ext cx="6096000" cy="45720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94564" name="Rectangle 4"/>
          <p:cNvSpPr>
            <a:spLocks noGrp="1" noChangeArrowheads="1"/>
          </p:cNvSpPr>
          <p:nvPr>
            <p:ph type="title"/>
          </p:nvPr>
        </p:nvSpPr>
        <p:spPr/>
        <p:txBody>
          <a:bodyPr/>
          <a:lstStyle/>
          <a:p>
            <a:pPr>
              <a:defRPr/>
            </a:pPr>
            <a:r>
              <a:rPr lang="en-US" sz="4000" smtClean="0"/>
              <a:t>Schematic diagram of a CPC collector</a:t>
            </a:r>
            <a:endParaRPr lang="en-US" sz="4000" smtClean="0"/>
          </a:p>
        </p:txBody>
      </p:sp>
      <p:pic>
        <p:nvPicPr>
          <p:cNvPr id="48134" name="Picture 9" descr="113"/>
          <p:cNvPicPr>
            <a:picLocks noChangeAspect="1" noChangeArrowheads="1"/>
          </p:cNvPicPr>
          <p:nvPr/>
        </p:nvPicPr>
        <p:blipFill>
          <a:blip r:embed="rId1" cstate="print"/>
          <a:srcRect/>
          <a:stretch>
            <a:fillRect/>
          </a:stretch>
        </p:blipFill>
        <p:spPr bwMode="auto">
          <a:xfrm>
            <a:off x="2819400" y="1905000"/>
            <a:ext cx="3892550" cy="4114800"/>
          </a:xfrm>
          <a:prstGeom prst="rect">
            <a:avLst/>
          </a:prstGeom>
          <a:noFill/>
          <a:ln w="9525">
            <a:noFill/>
            <a:miter lim="800000"/>
            <a:headEnd/>
            <a:tailEnd/>
          </a:ln>
        </p:spPr>
      </p:pic>
      <p:grpSp>
        <p:nvGrpSpPr>
          <p:cNvPr id="2" name="Group 6"/>
          <p:cNvGrpSpPr/>
          <p:nvPr/>
        </p:nvGrpSpPr>
        <p:grpSpPr bwMode="auto">
          <a:xfrm>
            <a:off x="4038600" y="2819400"/>
            <a:ext cx="1524000" cy="533400"/>
            <a:chOff x="5332" y="7450"/>
            <a:chExt cx="1407" cy="540"/>
          </a:xfrm>
        </p:grpSpPr>
        <p:sp>
          <p:nvSpPr>
            <p:cNvPr id="48136" name="Freeform 7"/>
            <p:cNvSpPr/>
            <p:nvPr/>
          </p:nvSpPr>
          <p:spPr bwMode="auto">
            <a:xfrm>
              <a:off x="5332" y="7690"/>
              <a:ext cx="1380" cy="300"/>
            </a:xfrm>
            <a:custGeom>
              <a:avLst/>
              <a:gdLst>
                <a:gd name="T0" fmla="*/ 0 w 1380"/>
                <a:gd name="T1" fmla="*/ 300 h 300"/>
                <a:gd name="T2" fmla="*/ 690 w 1380"/>
                <a:gd name="T3" fmla="*/ 0 h 300"/>
                <a:gd name="T4" fmla="*/ 1380 w 1380"/>
                <a:gd name="T5" fmla="*/ 300 h 300"/>
                <a:gd name="T6" fmla="*/ 0 60000 65536"/>
                <a:gd name="T7" fmla="*/ 0 60000 65536"/>
                <a:gd name="T8" fmla="*/ 0 60000 65536"/>
                <a:gd name="T9" fmla="*/ 0 w 1380"/>
                <a:gd name="T10" fmla="*/ 0 h 300"/>
                <a:gd name="T11" fmla="*/ 1380 w 1380"/>
                <a:gd name="T12" fmla="*/ 300 h 300"/>
              </a:gdLst>
              <a:ahLst/>
              <a:cxnLst>
                <a:cxn ang="T6">
                  <a:pos x="T0" y="T1"/>
                </a:cxn>
                <a:cxn ang="T7">
                  <a:pos x="T2" y="T3"/>
                </a:cxn>
                <a:cxn ang="T8">
                  <a:pos x="T4" y="T5"/>
                </a:cxn>
              </a:cxnLst>
              <a:rect l="T9" t="T10" r="T11" b="T12"/>
              <a:pathLst>
                <a:path w="1380" h="300">
                  <a:moveTo>
                    <a:pt x="0" y="300"/>
                  </a:moveTo>
                  <a:cubicBezTo>
                    <a:pt x="230" y="150"/>
                    <a:pt x="460" y="0"/>
                    <a:pt x="690" y="0"/>
                  </a:cubicBezTo>
                  <a:cubicBezTo>
                    <a:pt x="920" y="0"/>
                    <a:pt x="1260" y="248"/>
                    <a:pt x="1380" y="300"/>
                  </a:cubicBezTo>
                </a:path>
              </a:pathLst>
            </a:custGeom>
            <a:noFill/>
            <a:ln w="9525">
              <a:solidFill>
                <a:srgbClr val="000000"/>
              </a:solidFill>
              <a:round/>
              <a:headEnd type="triangle" w="sm" len="med"/>
              <a:tailEnd type="triangle" w="sm" len="med"/>
            </a:ln>
          </p:spPr>
          <p:txBody>
            <a:bodyPr/>
            <a:lstStyle/>
            <a:p>
              <a:endParaRPr lang="en-US"/>
            </a:p>
          </p:txBody>
        </p:sp>
        <p:sp>
          <p:nvSpPr>
            <p:cNvPr id="48137" name="Text Box 8"/>
            <p:cNvSpPr txBox="1">
              <a:spLocks noChangeArrowheads="1"/>
            </p:cNvSpPr>
            <p:nvPr/>
          </p:nvSpPr>
          <p:spPr bwMode="auto">
            <a:xfrm>
              <a:off x="6214" y="7450"/>
              <a:ext cx="525" cy="525"/>
            </a:xfrm>
            <a:prstGeom prst="rect">
              <a:avLst/>
            </a:prstGeom>
            <a:noFill/>
            <a:ln w="9525">
              <a:noFill/>
              <a:miter lim="800000"/>
            </a:ln>
          </p:spPr>
          <p:txBody>
            <a:bodyPr/>
            <a:lstStyle/>
            <a:p>
              <a:r>
                <a:rPr lang="en-US" sz="1400">
                  <a:solidFill>
                    <a:schemeClr val="bg1"/>
                  </a:solidFill>
                </a:rPr>
                <a:t>θc</a:t>
              </a:r>
              <a:endParaRPr lang="en-US" sz="2800">
                <a:solidFill>
                  <a:schemeClr val="bg1"/>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9308" y="461899"/>
            <a:ext cx="6485255" cy="696595"/>
          </a:xfrm>
          <a:prstGeom prst="rect">
            <a:avLst/>
          </a:prstGeom>
        </p:spPr>
        <p:txBody>
          <a:bodyPr vert="horz" wrap="square" lIns="0" tIns="13335" rIns="0" bIns="0" rtlCol="0">
            <a:spAutoFit/>
          </a:bodyPr>
          <a:lstStyle/>
          <a:p>
            <a:pPr marL="12700">
              <a:lnSpc>
                <a:spcPct val="100000"/>
              </a:lnSpc>
              <a:spcBef>
                <a:spcPts val="105"/>
              </a:spcBef>
            </a:pPr>
            <a:r>
              <a:rPr sz="4400" dirty="0"/>
              <a:t>Modified </a:t>
            </a:r>
            <a:r>
              <a:rPr sz="4400" spc="-10" dirty="0"/>
              <a:t>Flat </a:t>
            </a:r>
            <a:r>
              <a:rPr sz="4400" spc="-20" dirty="0"/>
              <a:t>Plate</a:t>
            </a:r>
            <a:r>
              <a:rPr sz="4400" spc="-45" dirty="0"/>
              <a:t> </a:t>
            </a:r>
            <a:r>
              <a:rPr sz="4400" spc="-10" dirty="0"/>
              <a:t>Collector</a:t>
            </a:r>
            <a:endParaRPr sz="4400"/>
          </a:p>
        </p:txBody>
      </p:sp>
      <p:sp>
        <p:nvSpPr>
          <p:cNvPr id="3" name="object 3"/>
          <p:cNvSpPr/>
          <p:nvPr/>
        </p:nvSpPr>
        <p:spPr>
          <a:xfrm>
            <a:off x="2546604" y="5922264"/>
            <a:ext cx="4279392" cy="240792"/>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6356603" y="3179064"/>
            <a:ext cx="1170431" cy="2938272"/>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1784604" y="3179064"/>
            <a:ext cx="1235964" cy="2929128"/>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4618735" y="1905635"/>
            <a:ext cx="134620" cy="4039235"/>
          </a:xfrm>
          <a:custGeom>
            <a:avLst/>
            <a:gdLst/>
            <a:ahLst/>
            <a:cxnLst/>
            <a:rect l="l" t="t" r="r" b="b"/>
            <a:pathLst>
              <a:path w="134620" h="4039235">
                <a:moveTo>
                  <a:pt x="16001" y="3907142"/>
                </a:moveTo>
                <a:lnTo>
                  <a:pt x="2286" y="3915333"/>
                </a:lnTo>
                <a:lnTo>
                  <a:pt x="0" y="3924223"/>
                </a:lnTo>
                <a:lnTo>
                  <a:pt x="4190" y="3931081"/>
                </a:lnTo>
                <a:lnTo>
                  <a:pt x="68325" y="4038790"/>
                </a:lnTo>
                <a:lnTo>
                  <a:pt x="84608" y="4010240"/>
                </a:lnTo>
                <a:lnTo>
                  <a:pt x="53593" y="4010240"/>
                </a:lnTo>
                <a:lnTo>
                  <a:pt x="53088" y="3956691"/>
                </a:lnTo>
                <a:lnTo>
                  <a:pt x="28407" y="3915333"/>
                </a:lnTo>
                <a:lnTo>
                  <a:pt x="24891" y="3909390"/>
                </a:lnTo>
                <a:lnTo>
                  <a:pt x="16001" y="3907142"/>
                </a:lnTo>
                <a:close/>
              </a:path>
              <a:path w="134620" h="4039235">
                <a:moveTo>
                  <a:pt x="53088" y="3956691"/>
                </a:moveTo>
                <a:lnTo>
                  <a:pt x="53593" y="4010240"/>
                </a:lnTo>
                <a:lnTo>
                  <a:pt x="82550" y="4009974"/>
                </a:lnTo>
                <a:lnTo>
                  <a:pt x="82483" y="4002887"/>
                </a:lnTo>
                <a:lnTo>
                  <a:pt x="55499" y="4002887"/>
                </a:lnTo>
                <a:lnTo>
                  <a:pt x="67789" y="3981322"/>
                </a:lnTo>
                <a:lnTo>
                  <a:pt x="53088" y="3956691"/>
                </a:lnTo>
                <a:close/>
              </a:path>
              <a:path w="134620" h="4039235">
                <a:moveTo>
                  <a:pt x="118110" y="3906177"/>
                </a:moveTo>
                <a:lnTo>
                  <a:pt x="109347" y="3908602"/>
                </a:lnTo>
                <a:lnTo>
                  <a:pt x="105283" y="3915537"/>
                </a:lnTo>
                <a:lnTo>
                  <a:pt x="82043" y="3956312"/>
                </a:lnTo>
                <a:lnTo>
                  <a:pt x="82550" y="4009974"/>
                </a:lnTo>
                <a:lnTo>
                  <a:pt x="53593" y="4010240"/>
                </a:lnTo>
                <a:lnTo>
                  <a:pt x="84608" y="4010240"/>
                </a:lnTo>
                <a:lnTo>
                  <a:pt x="130428" y="3929900"/>
                </a:lnTo>
                <a:lnTo>
                  <a:pt x="134492" y="3922953"/>
                </a:lnTo>
                <a:lnTo>
                  <a:pt x="132079" y="3914101"/>
                </a:lnTo>
                <a:lnTo>
                  <a:pt x="118110" y="3906177"/>
                </a:lnTo>
                <a:close/>
              </a:path>
              <a:path w="134620" h="4039235">
                <a:moveTo>
                  <a:pt x="67789" y="3981322"/>
                </a:moveTo>
                <a:lnTo>
                  <a:pt x="55499" y="4002887"/>
                </a:lnTo>
                <a:lnTo>
                  <a:pt x="80517" y="4002646"/>
                </a:lnTo>
                <a:lnTo>
                  <a:pt x="67789" y="3981322"/>
                </a:lnTo>
                <a:close/>
              </a:path>
              <a:path w="134620" h="4039235">
                <a:moveTo>
                  <a:pt x="82043" y="3956312"/>
                </a:moveTo>
                <a:lnTo>
                  <a:pt x="67789" y="3981322"/>
                </a:lnTo>
                <a:lnTo>
                  <a:pt x="80517" y="4002646"/>
                </a:lnTo>
                <a:lnTo>
                  <a:pt x="55499" y="4002887"/>
                </a:lnTo>
                <a:lnTo>
                  <a:pt x="82483" y="4002887"/>
                </a:lnTo>
                <a:lnTo>
                  <a:pt x="82043" y="3956312"/>
                </a:lnTo>
                <a:close/>
              </a:path>
              <a:path w="134620" h="4039235">
                <a:moveTo>
                  <a:pt x="44703" y="0"/>
                </a:moveTo>
                <a:lnTo>
                  <a:pt x="15748" y="253"/>
                </a:lnTo>
                <a:lnTo>
                  <a:pt x="53088" y="3956691"/>
                </a:lnTo>
                <a:lnTo>
                  <a:pt x="67789" y="3981322"/>
                </a:lnTo>
                <a:lnTo>
                  <a:pt x="82043" y="3956312"/>
                </a:lnTo>
                <a:lnTo>
                  <a:pt x="44703" y="0"/>
                </a:lnTo>
                <a:close/>
              </a:path>
            </a:pathLst>
          </a:custGeom>
          <a:solidFill>
            <a:srgbClr val="6F2F9F"/>
          </a:solidFill>
        </p:spPr>
        <p:txBody>
          <a:bodyPr wrap="square" lIns="0" tIns="0" rIns="0" bIns="0" rtlCol="0"/>
          <a:lstStyle/>
          <a:p/>
        </p:txBody>
      </p:sp>
      <p:sp>
        <p:nvSpPr>
          <p:cNvPr id="7" name="object 7"/>
          <p:cNvSpPr/>
          <p:nvPr/>
        </p:nvSpPr>
        <p:spPr>
          <a:xfrm>
            <a:off x="2514092" y="1905761"/>
            <a:ext cx="134620" cy="2664460"/>
          </a:xfrm>
          <a:custGeom>
            <a:avLst/>
            <a:gdLst/>
            <a:ahLst/>
            <a:cxnLst/>
            <a:rect l="l" t="t" r="r" b="b"/>
            <a:pathLst>
              <a:path w="134619" h="2664460">
                <a:moveTo>
                  <a:pt x="16256" y="2531999"/>
                </a:moveTo>
                <a:lnTo>
                  <a:pt x="9397" y="2536063"/>
                </a:lnTo>
                <a:lnTo>
                  <a:pt x="2412" y="2540000"/>
                </a:lnTo>
                <a:lnTo>
                  <a:pt x="0" y="2548890"/>
                </a:lnTo>
                <a:lnTo>
                  <a:pt x="66801" y="2664333"/>
                </a:lnTo>
                <a:lnTo>
                  <a:pt x="83644" y="2635758"/>
                </a:lnTo>
                <a:lnTo>
                  <a:pt x="52450" y="2635631"/>
                </a:lnTo>
                <a:lnTo>
                  <a:pt x="52665" y="2582019"/>
                </a:lnTo>
                <a:lnTo>
                  <a:pt x="29082" y="2541270"/>
                </a:lnTo>
                <a:lnTo>
                  <a:pt x="25145" y="2534412"/>
                </a:lnTo>
                <a:lnTo>
                  <a:pt x="16256" y="2531999"/>
                </a:lnTo>
                <a:close/>
              </a:path>
              <a:path w="134619" h="2664460">
                <a:moveTo>
                  <a:pt x="52665" y="2582019"/>
                </a:moveTo>
                <a:lnTo>
                  <a:pt x="52450" y="2635631"/>
                </a:lnTo>
                <a:lnTo>
                  <a:pt x="81406" y="2635758"/>
                </a:lnTo>
                <a:lnTo>
                  <a:pt x="81436" y="2628392"/>
                </a:lnTo>
                <a:lnTo>
                  <a:pt x="54482" y="2628265"/>
                </a:lnTo>
                <a:lnTo>
                  <a:pt x="67054" y="2606883"/>
                </a:lnTo>
                <a:lnTo>
                  <a:pt x="52665" y="2582019"/>
                </a:lnTo>
                <a:close/>
              </a:path>
              <a:path w="134619" h="2664460">
                <a:moveTo>
                  <a:pt x="118363" y="2532507"/>
                </a:moveTo>
                <a:lnTo>
                  <a:pt x="109474" y="2534793"/>
                </a:lnTo>
                <a:lnTo>
                  <a:pt x="105409" y="2541651"/>
                </a:lnTo>
                <a:lnTo>
                  <a:pt x="81621" y="2582109"/>
                </a:lnTo>
                <a:lnTo>
                  <a:pt x="81406" y="2635758"/>
                </a:lnTo>
                <a:lnTo>
                  <a:pt x="83644" y="2635758"/>
                </a:lnTo>
                <a:lnTo>
                  <a:pt x="130428" y="2556383"/>
                </a:lnTo>
                <a:lnTo>
                  <a:pt x="134493" y="2549398"/>
                </a:lnTo>
                <a:lnTo>
                  <a:pt x="132206" y="2540508"/>
                </a:lnTo>
                <a:lnTo>
                  <a:pt x="118363" y="2532507"/>
                </a:lnTo>
                <a:close/>
              </a:path>
              <a:path w="134619" h="2664460">
                <a:moveTo>
                  <a:pt x="67054" y="2606883"/>
                </a:moveTo>
                <a:lnTo>
                  <a:pt x="54482" y="2628265"/>
                </a:lnTo>
                <a:lnTo>
                  <a:pt x="79501" y="2628392"/>
                </a:lnTo>
                <a:lnTo>
                  <a:pt x="67054" y="2606883"/>
                </a:lnTo>
                <a:close/>
              </a:path>
              <a:path w="134619" h="2664460">
                <a:moveTo>
                  <a:pt x="81621" y="2582109"/>
                </a:moveTo>
                <a:lnTo>
                  <a:pt x="67054" y="2606883"/>
                </a:lnTo>
                <a:lnTo>
                  <a:pt x="79501" y="2628392"/>
                </a:lnTo>
                <a:lnTo>
                  <a:pt x="81436" y="2628392"/>
                </a:lnTo>
                <a:lnTo>
                  <a:pt x="81621" y="2582109"/>
                </a:lnTo>
                <a:close/>
              </a:path>
              <a:path w="134619" h="2664460">
                <a:moveTo>
                  <a:pt x="91947" y="0"/>
                </a:moveTo>
                <a:lnTo>
                  <a:pt x="62991" y="0"/>
                </a:lnTo>
                <a:lnTo>
                  <a:pt x="52833" y="2540000"/>
                </a:lnTo>
                <a:lnTo>
                  <a:pt x="52717" y="2582109"/>
                </a:lnTo>
                <a:lnTo>
                  <a:pt x="67054" y="2606883"/>
                </a:lnTo>
                <a:lnTo>
                  <a:pt x="81621" y="2582109"/>
                </a:lnTo>
                <a:lnTo>
                  <a:pt x="91947" y="0"/>
                </a:lnTo>
                <a:close/>
              </a:path>
            </a:pathLst>
          </a:custGeom>
          <a:solidFill>
            <a:srgbClr val="6F2F9F"/>
          </a:solidFill>
        </p:spPr>
        <p:txBody>
          <a:bodyPr wrap="square" lIns="0" tIns="0" rIns="0" bIns="0" rtlCol="0"/>
          <a:lstStyle/>
          <a:p/>
        </p:txBody>
      </p:sp>
      <p:sp>
        <p:nvSpPr>
          <p:cNvPr id="8" name="object 8"/>
          <p:cNvSpPr/>
          <p:nvPr/>
        </p:nvSpPr>
        <p:spPr>
          <a:xfrm>
            <a:off x="2569464" y="4560823"/>
            <a:ext cx="1089025" cy="1383665"/>
          </a:xfrm>
          <a:custGeom>
            <a:avLst/>
            <a:gdLst/>
            <a:ahLst/>
            <a:cxnLst/>
            <a:rect l="l" t="t" r="r" b="b"/>
            <a:pathLst>
              <a:path w="1089025" h="1383664">
                <a:moveTo>
                  <a:pt x="975613" y="1307109"/>
                </a:moveTo>
                <a:lnTo>
                  <a:pt x="967232" y="1310741"/>
                </a:lnTo>
                <a:lnTo>
                  <a:pt x="964311" y="1318171"/>
                </a:lnTo>
                <a:lnTo>
                  <a:pt x="961263" y="1325600"/>
                </a:lnTo>
                <a:lnTo>
                  <a:pt x="964946" y="1334020"/>
                </a:lnTo>
                <a:lnTo>
                  <a:pt x="1088898" y="1383220"/>
                </a:lnTo>
                <a:lnTo>
                  <a:pt x="1087011" y="1369555"/>
                </a:lnTo>
                <a:lnTo>
                  <a:pt x="1059814" y="1369555"/>
                </a:lnTo>
                <a:lnTo>
                  <a:pt x="1026744" y="1327374"/>
                </a:lnTo>
                <a:lnTo>
                  <a:pt x="975613" y="1307109"/>
                </a:lnTo>
                <a:close/>
              </a:path>
              <a:path w="1089025" h="1383664">
                <a:moveTo>
                  <a:pt x="1026744" y="1327374"/>
                </a:moveTo>
                <a:lnTo>
                  <a:pt x="1059814" y="1369555"/>
                </a:lnTo>
                <a:lnTo>
                  <a:pt x="1068685" y="1362583"/>
                </a:lnTo>
                <a:lnTo>
                  <a:pt x="1056894" y="1362583"/>
                </a:lnTo>
                <a:lnTo>
                  <a:pt x="1053508" y="1337996"/>
                </a:lnTo>
                <a:lnTo>
                  <a:pt x="1026744" y="1327374"/>
                </a:lnTo>
                <a:close/>
              </a:path>
              <a:path w="1089025" h="1383664">
                <a:moveTo>
                  <a:pt x="1063371" y="1245552"/>
                </a:moveTo>
                <a:lnTo>
                  <a:pt x="1047623" y="1247736"/>
                </a:lnTo>
                <a:lnTo>
                  <a:pt x="1042035" y="1255039"/>
                </a:lnTo>
                <a:lnTo>
                  <a:pt x="1043177" y="1262964"/>
                </a:lnTo>
                <a:lnTo>
                  <a:pt x="1049608" y="1309670"/>
                </a:lnTo>
                <a:lnTo>
                  <a:pt x="1082548" y="1351686"/>
                </a:lnTo>
                <a:lnTo>
                  <a:pt x="1059814" y="1369555"/>
                </a:lnTo>
                <a:lnTo>
                  <a:pt x="1087011" y="1369555"/>
                </a:lnTo>
                <a:lnTo>
                  <a:pt x="1071752" y="1259014"/>
                </a:lnTo>
                <a:lnTo>
                  <a:pt x="1070737" y="1251089"/>
                </a:lnTo>
                <a:lnTo>
                  <a:pt x="1063371" y="1245552"/>
                </a:lnTo>
                <a:close/>
              </a:path>
              <a:path w="1089025" h="1383664">
                <a:moveTo>
                  <a:pt x="1053508" y="1337996"/>
                </a:moveTo>
                <a:lnTo>
                  <a:pt x="1056894" y="1362583"/>
                </a:lnTo>
                <a:lnTo>
                  <a:pt x="1076578" y="1347152"/>
                </a:lnTo>
                <a:lnTo>
                  <a:pt x="1053508" y="1337996"/>
                </a:lnTo>
                <a:close/>
              </a:path>
              <a:path w="1089025" h="1383664">
                <a:moveTo>
                  <a:pt x="1049608" y="1309670"/>
                </a:moveTo>
                <a:lnTo>
                  <a:pt x="1053508" y="1337996"/>
                </a:lnTo>
                <a:lnTo>
                  <a:pt x="1076578" y="1347152"/>
                </a:lnTo>
                <a:lnTo>
                  <a:pt x="1056894" y="1362583"/>
                </a:lnTo>
                <a:lnTo>
                  <a:pt x="1068685" y="1362583"/>
                </a:lnTo>
                <a:lnTo>
                  <a:pt x="1082548" y="1351686"/>
                </a:lnTo>
                <a:lnTo>
                  <a:pt x="1049608" y="1309670"/>
                </a:lnTo>
                <a:close/>
              </a:path>
              <a:path w="1089025" h="1383664">
                <a:moveTo>
                  <a:pt x="22860" y="0"/>
                </a:moveTo>
                <a:lnTo>
                  <a:pt x="0" y="17780"/>
                </a:lnTo>
                <a:lnTo>
                  <a:pt x="1026744" y="1327374"/>
                </a:lnTo>
                <a:lnTo>
                  <a:pt x="1053508" y="1337996"/>
                </a:lnTo>
                <a:lnTo>
                  <a:pt x="1049608" y="1309670"/>
                </a:lnTo>
                <a:lnTo>
                  <a:pt x="22860" y="0"/>
                </a:lnTo>
                <a:close/>
              </a:path>
            </a:pathLst>
          </a:custGeom>
          <a:solidFill>
            <a:srgbClr val="6F2F9F"/>
          </a:solidFill>
        </p:spPr>
        <p:txBody>
          <a:bodyPr wrap="square" lIns="0" tIns="0" rIns="0" bIns="0" rtlCol="0"/>
          <a:lstStyle/>
          <a:p/>
        </p:txBody>
      </p:sp>
      <p:sp>
        <p:nvSpPr>
          <p:cNvPr id="9" name="object 9"/>
          <p:cNvSpPr/>
          <p:nvPr/>
        </p:nvSpPr>
        <p:spPr>
          <a:xfrm>
            <a:off x="6697853" y="1981835"/>
            <a:ext cx="134620" cy="2597785"/>
          </a:xfrm>
          <a:custGeom>
            <a:avLst/>
            <a:gdLst/>
            <a:ahLst/>
            <a:cxnLst/>
            <a:rect l="l" t="t" r="r" b="b"/>
            <a:pathLst>
              <a:path w="134620" h="2597785">
                <a:moveTo>
                  <a:pt x="16255" y="2465197"/>
                </a:moveTo>
                <a:lnTo>
                  <a:pt x="9398" y="2469134"/>
                </a:lnTo>
                <a:lnTo>
                  <a:pt x="2413" y="2473071"/>
                </a:lnTo>
                <a:lnTo>
                  <a:pt x="0" y="2481960"/>
                </a:lnTo>
                <a:lnTo>
                  <a:pt x="4064" y="2488946"/>
                </a:lnTo>
                <a:lnTo>
                  <a:pt x="66421" y="2597658"/>
                </a:lnTo>
                <a:lnTo>
                  <a:pt x="83384" y="2569083"/>
                </a:lnTo>
                <a:lnTo>
                  <a:pt x="81152" y="2569083"/>
                </a:lnTo>
                <a:lnTo>
                  <a:pt x="52197" y="2568829"/>
                </a:lnTo>
                <a:lnTo>
                  <a:pt x="52577" y="2515436"/>
                </a:lnTo>
                <a:lnTo>
                  <a:pt x="25146" y="2467610"/>
                </a:lnTo>
                <a:lnTo>
                  <a:pt x="16255" y="2465197"/>
                </a:lnTo>
                <a:close/>
              </a:path>
              <a:path w="134620" h="2597785">
                <a:moveTo>
                  <a:pt x="52577" y="2515436"/>
                </a:moveTo>
                <a:lnTo>
                  <a:pt x="52197" y="2568829"/>
                </a:lnTo>
                <a:lnTo>
                  <a:pt x="81152" y="2569083"/>
                </a:lnTo>
                <a:lnTo>
                  <a:pt x="81205" y="2561716"/>
                </a:lnTo>
                <a:lnTo>
                  <a:pt x="54228" y="2561590"/>
                </a:lnTo>
                <a:lnTo>
                  <a:pt x="66832" y="2540291"/>
                </a:lnTo>
                <a:lnTo>
                  <a:pt x="52577" y="2515436"/>
                </a:lnTo>
                <a:close/>
              </a:path>
              <a:path w="134620" h="2597785">
                <a:moveTo>
                  <a:pt x="118364" y="2465959"/>
                </a:moveTo>
                <a:lnTo>
                  <a:pt x="109600" y="2468117"/>
                </a:lnTo>
                <a:lnTo>
                  <a:pt x="105410" y="2475103"/>
                </a:lnTo>
                <a:lnTo>
                  <a:pt x="81534" y="2515447"/>
                </a:lnTo>
                <a:lnTo>
                  <a:pt x="81152" y="2569083"/>
                </a:lnTo>
                <a:lnTo>
                  <a:pt x="83384" y="2569083"/>
                </a:lnTo>
                <a:lnTo>
                  <a:pt x="134493" y="2482977"/>
                </a:lnTo>
                <a:lnTo>
                  <a:pt x="132206" y="2474087"/>
                </a:lnTo>
                <a:lnTo>
                  <a:pt x="125349" y="2470022"/>
                </a:lnTo>
                <a:lnTo>
                  <a:pt x="118364" y="2465959"/>
                </a:lnTo>
                <a:close/>
              </a:path>
              <a:path w="134620" h="2597785">
                <a:moveTo>
                  <a:pt x="66832" y="2540291"/>
                </a:moveTo>
                <a:lnTo>
                  <a:pt x="54228" y="2561590"/>
                </a:lnTo>
                <a:lnTo>
                  <a:pt x="79121" y="2561716"/>
                </a:lnTo>
                <a:lnTo>
                  <a:pt x="66832" y="2540291"/>
                </a:lnTo>
                <a:close/>
              </a:path>
              <a:path w="134620" h="2597785">
                <a:moveTo>
                  <a:pt x="81534" y="2515447"/>
                </a:moveTo>
                <a:lnTo>
                  <a:pt x="66832" y="2540291"/>
                </a:lnTo>
                <a:lnTo>
                  <a:pt x="79121" y="2561716"/>
                </a:lnTo>
                <a:lnTo>
                  <a:pt x="81205" y="2561716"/>
                </a:lnTo>
                <a:lnTo>
                  <a:pt x="81534" y="2515447"/>
                </a:lnTo>
                <a:close/>
              </a:path>
              <a:path w="134620" h="2597785">
                <a:moveTo>
                  <a:pt x="70485" y="0"/>
                </a:moveTo>
                <a:lnTo>
                  <a:pt x="52583" y="2515447"/>
                </a:lnTo>
                <a:lnTo>
                  <a:pt x="66832" y="2540291"/>
                </a:lnTo>
                <a:lnTo>
                  <a:pt x="81534" y="2515436"/>
                </a:lnTo>
                <a:lnTo>
                  <a:pt x="99441" y="253"/>
                </a:lnTo>
                <a:lnTo>
                  <a:pt x="70485" y="0"/>
                </a:lnTo>
                <a:close/>
              </a:path>
            </a:pathLst>
          </a:custGeom>
          <a:solidFill>
            <a:srgbClr val="6F2F9F"/>
          </a:solidFill>
        </p:spPr>
        <p:txBody>
          <a:bodyPr wrap="square" lIns="0" tIns="0" rIns="0" bIns="0" rtlCol="0"/>
          <a:lstStyle/>
          <a:p/>
        </p:txBody>
      </p:sp>
      <p:sp>
        <p:nvSpPr>
          <p:cNvPr id="10" name="object 10"/>
          <p:cNvSpPr/>
          <p:nvPr/>
        </p:nvSpPr>
        <p:spPr>
          <a:xfrm>
            <a:off x="5715761" y="4570095"/>
            <a:ext cx="1059815" cy="1374140"/>
          </a:xfrm>
          <a:custGeom>
            <a:avLst/>
            <a:gdLst/>
            <a:ahLst/>
            <a:cxnLst/>
            <a:rect l="l" t="t" r="r" b="b"/>
            <a:pathLst>
              <a:path w="1059815" h="1374139">
                <a:moveTo>
                  <a:pt x="24129" y="1235811"/>
                </a:moveTo>
                <a:lnTo>
                  <a:pt x="16890" y="1241424"/>
                </a:lnTo>
                <a:lnTo>
                  <a:pt x="0" y="1373733"/>
                </a:lnTo>
                <a:lnTo>
                  <a:pt x="34155" y="1359776"/>
                </a:lnTo>
                <a:lnTo>
                  <a:pt x="28955" y="1359776"/>
                </a:lnTo>
                <a:lnTo>
                  <a:pt x="5968" y="1342135"/>
                </a:lnTo>
                <a:lnTo>
                  <a:pt x="38651" y="1299584"/>
                </a:lnTo>
                <a:lnTo>
                  <a:pt x="45592" y="1245082"/>
                </a:lnTo>
                <a:lnTo>
                  <a:pt x="40004" y="1237830"/>
                </a:lnTo>
                <a:lnTo>
                  <a:pt x="24129" y="1235811"/>
                </a:lnTo>
                <a:close/>
              </a:path>
              <a:path w="1059815" h="1374139">
                <a:moveTo>
                  <a:pt x="38651" y="1299584"/>
                </a:moveTo>
                <a:lnTo>
                  <a:pt x="5968" y="1342135"/>
                </a:lnTo>
                <a:lnTo>
                  <a:pt x="28955" y="1359776"/>
                </a:lnTo>
                <a:lnTo>
                  <a:pt x="34329" y="1352778"/>
                </a:lnTo>
                <a:lnTo>
                  <a:pt x="31876" y="1352778"/>
                </a:lnTo>
                <a:lnTo>
                  <a:pt x="11937" y="1337538"/>
                </a:lnTo>
                <a:lnTo>
                  <a:pt x="35018" y="1328111"/>
                </a:lnTo>
                <a:lnTo>
                  <a:pt x="38651" y="1299584"/>
                </a:lnTo>
                <a:close/>
              </a:path>
              <a:path w="1059815" h="1374139">
                <a:moveTo>
                  <a:pt x="112522" y="1296492"/>
                </a:moveTo>
                <a:lnTo>
                  <a:pt x="61614" y="1317247"/>
                </a:lnTo>
                <a:lnTo>
                  <a:pt x="28955" y="1359776"/>
                </a:lnTo>
                <a:lnTo>
                  <a:pt x="34155" y="1359776"/>
                </a:lnTo>
                <a:lnTo>
                  <a:pt x="123443" y="1323289"/>
                </a:lnTo>
                <a:lnTo>
                  <a:pt x="127000" y="1314843"/>
                </a:lnTo>
                <a:lnTo>
                  <a:pt x="120903" y="1300035"/>
                </a:lnTo>
                <a:lnTo>
                  <a:pt x="112522" y="1296492"/>
                </a:lnTo>
                <a:close/>
              </a:path>
              <a:path w="1059815" h="1374139">
                <a:moveTo>
                  <a:pt x="35018" y="1328111"/>
                </a:moveTo>
                <a:lnTo>
                  <a:pt x="11937" y="1337538"/>
                </a:lnTo>
                <a:lnTo>
                  <a:pt x="31876" y="1352778"/>
                </a:lnTo>
                <a:lnTo>
                  <a:pt x="35018" y="1328111"/>
                </a:lnTo>
                <a:close/>
              </a:path>
              <a:path w="1059815" h="1374139">
                <a:moveTo>
                  <a:pt x="61614" y="1317247"/>
                </a:moveTo>
                <a:lnTo>
                  <a:pt x="35018" y="1328111"/>
                </a:lnTo>
                <a:lnTo>
                  <a:pt x="31876" y="1352778"/>
                </a:lnTo>
                <a:lnTo>
                  <a:pt x="34329" y="1352778"/>
                </a:lnTo>
                <a:lnTo>
                  <a:pt x="61614" y="1317247"/>
                </a:lnTo>
                <a:close/>
              </a:path>
              <a:path w="1059815" h="1374139">
                <a:moveTo>
                  <a:pt x="1036828" y="0"/>
                </a:moveTo>
                <a:lnTo>
                  <a:pt x="38705" y="1299514"/>
                </a:lnTo>
                <a:lnTo>
                  <a:pt x="38594" y="1300035"/>
                </a:lnTo>
                <a:lnTo>
                  <a:pt x="35018" y="1328111"/>
                </a:lnTo>
                <a:lnTo>
                  <a:pt x="61614" y="1317247"/>
                </a:lnTo>
                <a:lnTo>
                  <a:pt x="1059688" y="17525"/>
                </a:lnTo>
                <a:lnTo>
                  <a:pt x="1036828" y="0"/>
                </a:lnTo>
                <a:close/>
              </a:path>
            </a:pathLst>
          </a:custGeom>
          <a:solidFill>
            <a:srgbClr val="6F2F9F"/>
          </a:solidFill>
        </p:spPr>
        <p:txBody>
          <a:bodyPr wrap="square" lIns="0" tIns="0" rIns="0" bIns="0" rtlCol="0"/>
          <a:lstStyle/>
          <a:p/>
        </p:txBody>
      </p:sp>
      <p:sp>
        <p:nvSpPr>
          <p:cNvPr id="11" name="object 11"/>
          <p:cNvSpPr txBox="1"/>
          <p:nvPr/>
        </p:nvSpPr>
        <p:spPr>
          <a:xfrm>
            <a:off x="4041775" y="6267399"/>
            <a:ext cx="125095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Flat</a:t>
            </a:r>
            <a:r>
              <a:rPr sz="1800" spc="-60" dirty="0">
                <a:latin typeface="Calibri"/>
                <a:cs typeface="Calibri"/>
              </a:rPr>
              <a:t> </a:t>
            </a:r>
            <a:r>
              <a:rPr sz="1800" spc="-5" dirty="0">
                <a:latin typeface="Calibri"/>
                <a:cs typeface="Calibri"/>
              </a:rPr>
              <a:t>absorber</a:t>
            </a:r>
            <a:endParaRPr sz="1800">
              <a:latin typeface="Calibri"/>
              <a:cs typeface="Calibri"/>
            </a:endParaRPr>
          </a:p>
        </p:txBody>
      </p:sp>
      <p:sp>
        <p:nvSpPr>
          <p:cNvPr id="12" name="object 12"/>
          <p:cNvSpPr txBox="1"/>
          <p:nvPr/>
        </p:nvSpPr>
        <p:spPr>
          <a:xfrm>
            <a:off x="7319009" y="4895469"/>
            <a:ext cx="863600"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Calibri"/>
                <a:cs typeface="Calibri"/>
              </a:rPr>
              <a:t>Reflector</a:t>
            </a:r>
            <a:endParaRPr sz="1800">
              <a:latin typeface="Calibri"/>
              <a:cs typeface="Calibri"/>
            </a:endParaRPr>
          </a:p>
        </p:txBody>
      </p:sp>
      <p:sp>
        <p:nvSpPr>
          <p:cNvPr id="13" name="object 13"/>
          <p:cNvSpPr txBox="1"/>
          <p:nvPr/>
        </p:nvSpPr>
        <p:spPr>
          <a:xfrm>
            <a:off x="3051175" y="2228215"/>
            <a:ext cx="125476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Incident</a:t>
            </a:r>
            <a:r>
              <a:rPr sz="1800" spc="-60" dirty="0">
                <a:latin typeface="Calibri"/>
                <a:cs typeface="Calibri"/>
              </a:rPr>
              <a:t> </a:t>
            </a:r>
            <a:r>
              <a:rPr sz="1800" spc="-15" dirty="0">
                <a:latin typeface="Calibri"/>
                <a:cs typeface="Calibri"/>
              </a:rPr>
              <a:t>Rays</a:t>
            </a:r>
            <a:endParaRPr sz="18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7133" y="461899"/>
            <a:ext cx="7873365" cy="696595"/>
          </a:xfrm>
          <a:prstGeom prst="rect">
            <a:avLst/>
          </a:prstGeom>
        </p:spPr>
        <p:txBody>
          <a:bodyPr vert="horz" wrap="square" lIns="0" tIns="13335" rIns="0" bIns="0" rtlCol="0">
            <a:spAutoFit/>
          </a:bodyPr>
          <a:lstStyle/>
          <a:p>
            <a:pPr marL="12700">
              <a:lnSpc>
                <a:spcPct val="100000"/>
              </a:lnSpc>
              <a:spcBef>
                <a:spcPts val="105"/>
              </a:spcBef>
            </a:pPr>
            <a:r>
              <a:rPr sz="4400" dirty="0"/>
              <a:t>Compound </a:t>
            </a:r>
            <a:r>
              <a:rPr sz="4400" spc="-20" dirty="0"/>
              <a:t>Parabolic</a:t>
            </a:r>
            <a:r>
              <a:rPr sz="4400" spc="-15" dirty="0"/>
              <a:t> </a:t>
            </a:r>
            <a:r>
              <a:rPr sz="4400" spc="-20" dirty="0"/>
              <a:t>Concentrator</a:t>
            </a:r>
            <a:endParaRPr sz="4400"/>
          </a:p>
        </p:txBody>
      </p:sp>
      <p:sp>
        <p:nvSpPr>
          <p:cNvPr id="3" name="object 3"/>
          <p:cNvSpPr/>
          <p:nvPr/>
        </p:nvSpPr>
        <p:spPr>
          <a:xfrm>
            <a:off x="2647950" y="1926920"/>
            <a:ext cx="3914775" cy="4409161"/>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4571238" y="1297686"/>
            <a:ext cx="1905" cy="5562600"/>
          </a:xfrm>
          <a:custGeom>
            <a:avLst/>
            <a:gdLst/>
            <a:ahLst/>
            <a:cxnLst/>
            <a:rect l="l" t="t" r="r" b="b"/>
            <a:pathLst>
              <a:path w="1904" h="5562600">
                <a:moveTo>
                  <a:pt x="1650" y="0"/>
                </a:moveTo>
                <a:lnTo>
                  <a:pt x="0" y="5562599"/>
                </a:lnTo>
              </a:path>
            </a:pathLst>
          </a:custGeom>
          <a:ln w="19812">
            <a:solidFill>
              <a:srgbClr val="6F2F9F"/>
            </a:solidFill>
            <a:prstDash val="lgDash"/>
          </a:ln>
        </p:spPr>
        <p:txBody>
          <a:bodyPr wrap="square" lIns="0" tIns="0" rIns="0" bIns="0" rtlCol="0"/>
          <a:lstStyle/>
          <a:p/>
        </p:txBody>
      </p:sp>
      <p:sp>
        <p:nvSpPr>
          <p:cNvPr id="5" name="object 5"/>
          <p:cNvSpPr txBox="1"/>
          <p:nvPr/>
        </p:nvSpPr>
        <p:spPr>
          <a:xfrm>
            <a:off x="4803775" y="1542034"/>
            <a:ext cx="110744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Optical</a:t>
            </a:r>
            <a:r>
              <a:rPr sz="1800" spc="-50" dirty="0">
                <a:latin typeface="Calibri"/>
                <a:cs typeface="Calibri"/>
              </a:rPr>
              <a:t> </a:t>
            </a:r>
            <a:r>
              <a:rPr sz="1800" dirty="0">
                <a:latin typeface="Calibri"/>
                <a:cs typeface="Calibri"/>
              </a:rPr>
              <a:t>Axis</a:t>
            </a:r>
            <a:endParaRPr sz="1800">
              <a:latin typeface="Calibri"/>
              <a:cs typeface="Calibri"/>
            </a:endParaRPr>
          </a:p>
        </p:txBody>
      </p:sp>
      <p:sp>
        <p:nvSpPr>
          <p:cNvPr id="6" name="object 6"/>
          <p:cNvSpPr txBox="1"/>
          <p:nvPr/>
        </p:nvSpPr>
        <p:spPr>
          <a:xfrm>
            <a:off x="6556629" y="1465834"/>
            <a:ext cx="858519"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Ap</a:t>
            </a:r>
            <a:r>
              <a:rPr sz="1800" spc="5" dirty="0">
                <a:latin typeface="Calibri"/>
                <a:cs typeface="Calibri"/>
              </a:rPr>
              <a:t>e</a:t>
            </a:r>
            <a:r>
              <a:rPr sz="1800" dirty="0">
                <a:latin typeface="Calibri"/>
                <a:cs typeface="Calibri"/>
              </a:rPr>
              <a:t>r</a:t>
            </a:r>
            <a:r>
              <a:rPr sz="1800" spc="-10" dirty="0">
                <a:latin typeface="Calibri"/>
                <a:cs typeface="Calibri"/>
              </a:rPr>
              <a:t>t</a:t>
            </a:r>
            <a:r>
              <a:rPr sz="1800" spc="-5" dirty="0">
                <a:latin typeface="Calibri"/>
                <a:cs typeface="Calibri"/>
              </a:rPr>
              <a:t>u</a:t>
            </a:r>
            <a:r>
              <a:rPr sz="1800" spc="-30" dirty="0">
                <a:latin typeface="Calibri"/>
                <a:cs typeface="Calibri"/>
              </a:rPr>
              <a:t>r</a:t>
            </a:r>
            <a:r>
              <a:rPr sz="1800" dirty="0">
                <a:latin typeface="Calibri"/>
                <a:cs typeface="Calibri"/>
              </a:rPr>
              <a:t>e</a:t>
            </a:r>
            <a:endParaRPr sz="1800">
              <a:latin typeface="Calibri"/>
              <a:cs typeface="Calibri"/>
            </a:endParaRPr>
          </a:p>
        </p:txBody>
      </p:sp>
      <p:sp>
        <p:nvSpPr>
          <p:cNvPr id="7" name="object 7"/>
          <p:cNvSpPr/>
          <p:nvPr/>
        </p:nvSpPr>
        <p:spPr>
          <a:xfrm>
            <a:off x="6096000" y="1626997"/>
            <a:ext cx="384810" cy="278130"/>
          </a:xfrm>
          <a:custGeom>
            <a:avLst/>
            <a:gdLst/>
            <a:ahLst/>
            <a:cxnLst/>
            <a:rect l="l" t="t" r="r" b="b"/>
            <a:pathLst>
              <a:path w="384810" h="278130">
                <a:moveTo>
                  <a:pt x="45720" y="182752"/>
                </a:moveTo>
                <a:lnTo>
                  <a:pt x="42037" y="184150"/>
                </a:lnTo>
                <a:lnTo>
                  <a:pt x="40512" y="187325"/>
                </a:lnTo>
                <a:lnTo>
                  <a:pt x="0" y="277749"/>
                </a:lnTo>
                <a:lnTo>
                  <a:pt x="23299" y="275589"/>
                </a:lnTo>
                <a:lnTo>
                  <a:pt x="13970" y="275589"/>
                </a:lnTo>
                <a:lnTo>
                  <a:pt x="6476" y="265302"/>
                </a:lnTo>
                <a:lnTo>
                  <a:pt x="25650" y="251585"/>
                </a:lnTo>
                <a:lnTo>
                  <a:pt x="52197" y="192531"/>
                </a:lnTo>
                <a:lnTo>
                  <a:pt x="53594" y="189356"/>
                </a:lnTo>
                <a:lnTo>
                  <a:pt x="52197" y="185547"/>
                </a:lnTo>
                <a:lnTo>
                  <a:pt x="48895" y="184150"/>
                </a:lnTo>
                <a:lnTo>
                  <a:pt x="45720" y="182752"/>
                </a:lnTo>
                <a:close/>
              </a:path>
              <a:path w="384810" h="278130">
                <a:moveTo>
                  <a:pt x="25650" y="251585"/>
                </a:moveTo>
                <a:lnTo>
                  <a:pt x="6476" y="265302"/>
                </a:lnTo>
                <a:lnTo>
                  <a:pt x="13970" y="275589"/>
                </a:lnTo>
                <a:lnTo>
                  <a:pt x="17520" y="273050"/>
                </a:lnTo>
                <a:lnTo>
                  <a:pt x="16001" y="273050"/>
                </a:lnTo>
                <a:lnTo>
                  <a:pt x="9651" y="264160"/>
                </a:lnTo>
                <a:lnTo>
                  <a:pt x="20454" y="263145"/>
                </a:lnTo>
                <a:lnTo>
                  <a:pt x="25650" y="251585"/>
                </a:lnTo>
                <a:close/>
              </a:path>
              <a:path w="384810" h="278130">
                <a:moveTo>
                  <a:pt x="100964" y="255650"/>
                </a:moveTo>
                <a:lnTo>
                  <a:pt x="97536" y="255904"/>
                </a:lnTo>
                <a:lnTo>
                  <a:pt x="33017" y="261965"/>
                </a:lnTo>
                <a:lnTo>
                  <a:pt x="13970" y="275589"/>
                </a:lnTo>
                <a:lnTo>
                  <a:pt x="23299" y="275589"/>
                </a:lnTo>
                <a:lnTo>
                  <a:pt x="98678" y="268604"/>
                </a:lnTo>
                <a:lnTo>
                  <a:pt x="102108" y="268224"/>
                </a:lnTo>
                <a:lnTo>
                  <a:pt x="104663" y="265302"/>
                </a:lnTo>
                <a:lnTo>
                  <a:pt x="104553" y="263145"/>
                </a:lnTo>
                <a:lnTo>
                  <a:pt x="104012" y="258190"/>
                </a:lnTo>
                <a:lnTo>
                  <a:pt x="100964" y="255650"/>
                </a:lnTo>
                <a:close/>
              </a:path>
              <a:path w="384810" h="278130">
                <a:moveTo>
                  <a:pt x="20454" y="263145"/>
                </a:moveTo>
                <a:lnTo>
                  <a:pt x="9651" y="264160"/>
                </a:lnTo>
                <a:lnTo>
                  <a:pt x="16001" y="273050"/>
                </a:lnTo>
                <a:lnTo>
                  <a:pt x="20454" y="263145"/>
                </a:lnTo>
                <a:close/>
              </a:path>
              <a:path w="384810" h="278130">
                <a:moveTo>
                  <a:pt x="33017" y="261965"/>
                </a:moveTo>
                <a:lnTo>
                  <a:pt x="20454" y="263145"/>
                </a:lnTo>
                <a:lnTo>
                  <a:pt x="16001" y="273050"/>
                </a:lnTo>
                <a:lnTo>
                  <a:pt x="17520" y="273050"/>
                </a:lnTo>
                <a:lnTo>
                  <a:pt x="33017" y="261965"/>
                </a:lnTo>
                <a:close/>
              </a:path>
              <a:path w="384810" h="278130">
                <a:moveTo>
                  <a:pt x="377316" y="0"/>
                </a:moveTo>
                <a:lnTo>
                  <a:pt x="25650" y="251585"/>
                </a:lnTo>
                <a:lnTo>
                  <a:pt x="20454" y="263145"/>
                </a:lnTo>
                <a:lnTo>
                  <a:pt x="33017" y="261965"/>
                </a:lnTo>
                <a:lnTo>
                  <a:pt x="384683" y="10413"/>
                </a:lnTo>
                <a:lnTo>
                  <a:pt x="377316" y="0"/>
                </a:lnTo>
                <a:close/>
              </a:path>
            </a:pathLst>
          </a:custGeom>
          <a:solidFill>
            <a:srgbClr val="497DBA"/>
          </a:solidFill>
        </p:spPr>
        <p:txBody>
          <a:bodyPr wrap="square" lIns="0" tIns="0" rIns="0" bIns="0" rtlCol="0"/>
          <a:lstStyle/>
          <a:p/>
        </p:txBody>
      </p:sp>
      <p:sp>
        <p:nvSpPr>
          <p:cNvPr id="8" name="object 8"/>
          <p:cNvSpPr txBox="1"/>
          <p:nvPr/>
        </p:nvSpPr>
        <p:spPr>
          <a:xfrm>
            <a:off x="6861429" y="3904869"/>
            <a:ext cx="199898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Section of </a:t>
            </a:r>
            <a:r>
              <a:rPr sz="1800" spc="-15" dirty="0">
                <a:latin typeface="Calibri"/>
                <a:cs typeface="Calibri"/>
              </a:rPr>
              <a:t>Parabola</a:t>
            </a:r>
            <a:r>
              <a:rPr sz="1800" spc="-30" dirty="0">
                <a:latin typeface="Calibri"/>
                <a:cs typeface="Calibri"/>
              </a:rPr>
              <a:t> </a:t>
            </a:r>
            <a:r>
              <a:rPr sz="1800" dirty="0">
                <a:latin typeface="Calibri"/>
                <a:cs typeface="Calibri"/>
              </a:rPr>
              <a:t>A</a:t>
            </a:r>
            <a:endParaRPr sz="1800">
              <a:latin typeface="Calibri"/>
              <a:cs typeface="Calibri"/>
            </a:endParaRPr>
          </a:p>
        </p:txBody>
      </p:sp>
      <p:sp>
        <p:nvSpPr>
          <p:cNvPr id="9" name="object 9"/>
          <p:cNvSpPr txBox="1"/>
          <p:nvPr/>
        </p:nvSpPr>
        <p:spPr>
          <a:xfrm>
            <a:off x="535940" y="3828669"/>
            <a:ext cx="199072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Section of </a:t>
            </a:r>
            <a:r>
              <a:rPr sz="1800" spc="-15" dirty="0">
                <a:latin typeface="Calibri"/>
                <a:cs typeface="Calibri"/>
              </a:rPr>
              <a:t>Parabola</a:t>
            </a:r>
            <a:r>
              <a:rPr sz="1800" spc="-30" dirty="0">
                <a:latin typeface="Calibri"/>
                <a:cs typeface="Calibri"/>
              </a:rPr>
              <a:t> </a:t>
            </a:r>
            <a:r>
              <a:rPr sz="1800" dirty="0">
                <a:latin typeface="Calibri"/>
                <a:cs typeface="Calibri"/>
              </a:rPr>
              <a:t>B</a:t>
            </a:r>
            <a:endParaRPr sz="1800">
              <a:latin typeface="Calibri"/>
              <a:cs typeface="Calibri"/>
            </a:endParaRPr>
          </a:p>
        </p:txBody>
      </p:sp>
      <p:sp>
        <p:nvSpPr>
          <p:cNvPr id="10" name="object 10"/>
          <p:cNvSpPr/>
          <p:nvPr/>
        </p:nvSpPr>
        <p:spPr>
          <a:xfrm>
            <a:off x="3377438" y="4800600"/>
            <a:ext cx="103505" cy="838835"/>
          </a:xfrm>
          <a:custGeom>
            <a:avLst/>
            <a:gdLst/>
            <a:ahLst/>
            <a:cxnLst/>
            <a:rect l="l" t="t" r="r" b="b"/>
            <a:pathLst>
              <a:path w="103504" h="838835">
                <a:moveTo>
                  <a:pt x="7112" y="742061"/>
                </a:moveTo>
                <a:lnTo>
                  <a:pt x="1015" y="745616"/>
                </a:lnTo>
                <a:lnTo>
                  <a:pt x="0" y="749554"/>
                </a:lnTo>
                <a:lnTo>
                  <a:pt x="1777" y="752475"/>
                </a:lnTo>
                <a:lnTo>
                  <a:pt x="51562" y="838225"/>
                </a:lnTo>
                <a:lnTo>
                  <a:pt x="58927" y="825639"/>
                </a:lnTo>
                <a:lnTo>
                  <a:pt x="45212" y="825614"/>
                </a:lnTo>
                <a:lnTo>
                  <a:pt x="45258" y="802131"/>
                </a:lnTo>
                <a:lnTo>
                  <a:pt x="11049" y="743077"/>
                </a:lnTo>
                <a:lnTo>
                  <a:pt x="7112" y="742061"/>
                </a:lnTo>
                <a:close/>
              </a:path>
              <a:path w="103504" h="838835">
                <a:moveTo>
                  <a:pt x="45258" y="802131"/>
                </a:moveTo>
                <a:lnTo>
                  <a:pt x="45212" y="825614"/>
                </a:lnTo>
                <a:lnTo>
                  <a:pt x="57912" y="825639"/>
                </a:lnTo>
                <a:lnTo>
                  <a:pt x="57918" y="822439"/>
                </a:lnTo>
                <a:lnTo>
                  <a:pt x="46100" y="822413"/>
                </a:lnTo>
                <a:lnTo>
                  <a:pt x="51582" y="813048"/>
                </a:lnTo>
                <a:lnTo>
                  <a:pt x="45258" y="802131"/>
                </a:lnTo>
                <a:close/>
              </a:path>
              <a:path w="103504" h="838835">
                <a:moveTo>
                  <a:pt x="96392" y="742315"/>
                </a:moveTo>
                <a:lnTo>
                  <a:pt x="92456" y="743331"/>
                </a:lnTo>
                <a:lnTo>
                  <a:pt x="90677" y="746252"/>
                </a:lnTo>
                <a:lnTo>
                  <a:pt x="57972" y="802131"/>
                </a:lnTo>
                <a:lnTo>
                  <a:pt x="57912" y="825639"/>
                </a:lnTo>
                <a:lnTo>
                  <a:pt x="58927" y="825639"/>
                </a:lnTo>
                <a:lnTo>
                  <a:pt x="103377" y="749681"/>
                </a:lnTo>
                <a:lnTo>
                  <a:pt x="102362" y="745744"/>
                </a:lnTo>
                <a:lnTo>
                  <a:pt x="99440" y="744093"/>
                </a:lnTo>
                <a:lnTo>
                  <a:pt x="96392" y="742315"/>
                </a:lnTo>
                <a:close/>
              </a:path>
              <a:path w="103504" h="838835">
                <a:moveTo>
                  <a:pt x="51582" y="813048"/>
                </a:moveTo>
                <a:lnTo>
                  <a:pt x="46100" y="822413"/>
                </a:lnTo>
                <a:lnTo>
                  <a:pt x="57023" y="822439"/>
                </a:lnTo>
                <a:lnTo>
                  <a:pt x="51582" y="813048"/>
                </a:lnTo>
                <a:close/>
              </a:path>
              <a:path w="103504" h="838835">
                <a:moveTo>
                  <a:pt x="57958" y="802154"/>
                </a:moveTo>
                <a:lnTo>
                  <a:pt x="51582" y="813048"/>
                </a:lnTo>
                <a:lnTo>
                  <a:pt x="57023" y="822439"/>
                </a:lnTo>
                <a:lnTo>
                  <a:pt x="57918" y="822439"/>
                </a:lnTo>
                <a:lnTo>
                  <a:pt x="57958" y="802154"/>
                </a:lnTo>
                <a:close/>
              </a:path>
              <a:path w="103504" h="838835">
                <a:moveTo>
                  <a:pt x="59562" y="0"/>
                </a:moveTo>
                <a:lnTo>
                  <a:pt x="46862" y="0"/>
                </a:lnTo>
                <a:lnTo>
                  <a:pt x="45271" y="802154"/>
                </a:lnTo>
                <a:lnTo>
                  <a:pt x="51582" y="813048"/>
                </a:lnTo>
                <a:lnTo>
                  <a:pt x="57958" y="802154"/>
                </a:lnTo>
                <a:lnTo>
                  <a:pt x="59562" y="0"/>
                </a:lnTo>
                <a:close/>
              </a:path>
            </a:pathLst>
          </a:custGeom>
          <a:solidFill>
            <a:srgbClr val="FFFF00"/>
          </a:solidFill>
        </p:spPr>
        <p:txBody>
          <a:bodyPr wrap="square" lIns="0" tIns="0" rIns="0" bIns="0" rtlCol="0"/>
          <a:lstStyle/>
          <a:p/>
        </p:txBody>
      </p:sp>
      <p:sp>
        <p:nvSpPr>
          <p:cNvPr id="11" name="object 11"/>
          <p:cNvSpPr/>
          <p:nvPr/>
        </p:nvSpPr>
        <p:spPr>
          <a:xfrm>
            <a:off x="5739638" y="4800600"/>
            <a:ext cx="103505" cy="838835"/>
          </a:xfrm>
          <a:custGeom>
            <a:avLst/>
            <a:gdLst/>
            <a:ahLst/>
            <a:cxnLst/>
            <a:rect l="l" t="t" r="r" b="b"/>
            <a:pathLst>
              <a:path w="103504" h="838835">
                <a:moveTo>
                  <a:pt x="7112" y="742061"/>
                </a:moveTo>
                <a:lnTo>
                  <a:pt x="1015" y="745616"/>
                </a:lnTo>
                <a:lnTo>
                  <a:pt x="0" y="749554"/>
                </a:lnTo>
                <a:lnTo>
                  <a:pt x="1777" y="752475"/>
                </a:lnTo>
                <a:lnTo>
                  <a:pt x="51562" y="838225"/>
                </a:lnTo>
                <a:lnTo>
                  <a:pt x="58927" y="825639"/>
                </a:lnTo>
                <a:lnTo>
                  <a:pt x="45212" y="825614"/>
                </a:lnTo>
                <a:lnTo>
                  <a:pt x="45258" y="802131"/>
                </a:lnTo>
                <a:lnTo>
                  <a:pt x="11049" y="743077"/>
                </a:lnTo>
                <a:lnTo>
                  <a:pt x="7112" y="742061"/>
                </a:lnTo>
                <a:close/>
              </a:path>
              <a:path w="103504" h="838835">
                <a:moveTo>
                  <a:pt x="45258" y="802131"/>
                </a:moveTo>
                <a:lnTo>
                  <a:pt x="45212" y="825614"/>
                </a:lnTo>
                <a:lnTo>
                  <a:pt x="57912" y="825639"/>
                </a:lnTo>
                <a:lnTo>
                  <a:pt x="57918" y="822439"/>
                </a:lnTo>
                <a:lnTo>
                  <a:pt x="46100" y="822413"/>
                </a:lnTo>
                <a:lnTo>
                  <a:pt x="51582" y="813048"/>
                </a:lnTo>
                <a:lnTo>
                  <a:pt x="45258" y="802131"/>
                </a:lnTo>
                <a:close/>
              </a:path>
              <a:path w="103504" h="838835">
                <a:moveTo>
                  <a:pt x="96392" y="742315"/>
                </a:moveTo>
                <a:lnTo>
                  <a:pt x="92456" y="743331"/>
                </a:lnTo>
                <a:lnTo>
                  <a:pt x="90677" y="746252"/>
                </a:lnTo>
                <a:lnTo>
                  <a:pt x="57972" y="802131"/>
                </a:lnTo>
                <a:lnTo>
                  <a:pt x="57912" y="825639"/>
                </a:lnTo>
                <a:lnTo>
                  <a:pt x="58927" y="825639"/>
                </a:lnTo>
                <a:lnTo>
                  <a:pt x="103377" y="749681"/>
                </a:lnTo>
                <a:lnTo>
                  <a:pt x="102362" y="745744"/>
                </a:lnTo>
                <a:lnTo>
                  <a:pt x="99440" y="744093"/>
                </a:lnTo>
                <a:lnTo>
                  <a:pt x="96392" y="742315"/>
                </a:lnTo>
                <a:close/>
              </a:path>
              <a:path w="103504" h="838835">
                <a:moveTo>
                  <a:pt x="51582" y="813048"/>
                </a:moveTo>
                <a:lnTo>
                  <a:pt x="46100" y="822413"/>
                </a:lnTo>
                <a:lnTo>
                  <a:pt x="57023" y="822439"/>
                </a:lnTo>
                <a:lnTo>
                  <a:pt x="51582" y="813048"/>
                </a:lnTo>
                <a:close/>
              </a:path>
              <a:path w="103504" h="838835">
                <a:moveTo>
                  <a:pt x="57958" y="802154"/>
                </a:moveTo>
                <a:lnTo>
                  <a:pt x="51582" y="813048"/>
                </a:lnTo>
                <a:lnTo>
                  <a:pt x="57023" y="822439"/>
                </a:lnTo>
                <a:lnTo>
                  <a:pt x="57918" y="822439"/>
                </a:lnTo>
                <a:lnTo>
                  <a:pt x="57958" y="802154"/>
                </a:lnTo>
                <a:close/>
              </a:path>
              <a:path w="103504" h="838835">
                <a:moveTo>
                  <a:pt x="59562" y="0"/>
                </a:moveTo>
                <a:lnTo>
                  <a:pt x="46862" y="0"/>
                </a:lnTo>
                <a:lnTo>
                  <a:pt x="45271" y="802154"/>
                </a:lnTo>
                <a:lnTo>
                  <a:pt x="51582" y="813048"/>
                </a:lnTo>
                <a:lnTo>
                  <a:pt x="57958" y="802154"/>
                </a:lnTo>
                <a:lnTo>
                  <a:pt x="59562" y="0"/>
                </a:lnTo>
                <a:close/>
              </a:path>
            </a:pathLst>
          </a:custGeom>
          <a:solidFill>
            <a:srgbClr val="FFFF00"/>
          </a:solidFill>
        </p:spPr>
        <p:txBody>
          <a:bodyPr wrap="square" lIns="0" tIns="0" rIns="0" bIns="0" rtlCol="0"/>
          <a:lstStyle/>
          <a:p/>
        </p:txBody>
      </p:sp>
      <p:sp>
        <p:nvSpPr>
          <p:cNvPr id="12" name="object 12"/>
          <p:cNvSpPr txBox="1"/>
          <p:nvPr/>
        </p:nvSpPr>
        <p:spPr>
          <a:xfrm>
            <a:off x="2974594" y="3904869"/>
            <a:ext cx="101219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Focus </a:t>
            </a:r>
            <a:r>
              <a:rPr sz="1800" spc="-5" dirty="0">
                <a:solidFill>
                  <a:srgbClr val="FFFFFF"/>
                </a:solidFill>
                <a:latin typeface="Calibri"/>
                <a:cs typeface="Calibri"/>
              </a:rPr>
              <a:t>of  </a:t>
            </a:r>
            <a:r>
              <a:rPr sz="1800" spc="-15" dirty="0">
                <a:solidFill>
                  <a:srgbClr val="FFFFFF"/>
                </a:solidFill>
                <a:latin typeface="Calibri"/>
                <a:cs typeface="Calibri"/>
              </a:rPr>
              <a:t>Parabola</a:t>
            </a:r>
            <a:r>
              <a:rPr sz="1800" spc="-55" dirty="0">
                <a:solidFill>
                  <a:srgbClr val="FFFFFF"/>
                </a:solidFill>
                <a:latin typeface="Calibri"/>
                <a:cs typeface="Calibri"/>
              </a:rPr>
              <a:t> </a:t>
            </a:r>
            <a:r>
              <a:rPr sz="1800" dirty="0">
                <a:solidFill>
                  <a:srgbClr val="FFFFFF"/>
                </a:solidFill>
                <a:latin typeface="Calibri"/>
                <a:cs typeface="Calibri"/>
              </a:rPr>
              <a:t>B</a:t>
            </a:r>
            <a:endParaRPr sz="1800">
              <a:latin typeface="Calibri"/>
              <a:cs typeface="Calibri"/>
            </a:endParaRPr>
          </a:p>
        </p:txBody>
      </p:sp>
      <p:sp>
        <p:nvSpPr>
          <p:cNvPr id="13" name="object 13"/>
          <p:cNvSpPr txBox="1"/>
          <p:nvPr/>
        </p:nvSpPr>
        <p:spPr>
          <a:xfrm>
            <a:off x="5032375" y="3981069"/>
            <a:ext cx="1020444"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Focus </a:t>
            </a:r>
            <a:r>
              <a:rPr sz="1800" spc="-5" dirty="0">
                <a:solidFill>
                  <a:srgbClr val="FFFFFF"/>
                </a:solidFill>
                <a:latin typeface="Calibri"/>
                <a:cs typeface="Calibri"/>
              </a:rPr>
              <a:t>of  </a:t>
            </a:r>
            <a:r>
              <a:rPr sz="1800" spc="-15" dirty="0">
                <a:solidFill>
                  <a:srgbClr val="FFFFFF"/>
                </a:solidFill>
                <a:latin typeface="Calibri"/>
                <a:cs typeface="Calibri"/>
              </a:rPr>
              <a:t>Parabola</a:t>
            </a:r>
            <a:r>
              <a:rPr sz="1800" spc="-55" dirty="0">
                <a:solidFill>
                  <a:srgbClr val="FFFFFF"/>
                </a:solidFill>
                <a:latin typeface="Calibri"/>
                <a:cs typeface="Calibri"/>
              </a:rPr>
              <a:t> </a:t>
            </a:r>
            <a:r>
              <a:rPr sz="1800" dirty="0">
                <a:solidFill>
                  <a:srgbClr val="FFFFFF"/>
                </a:solidFill>
                <a:latin typeface="Calibri"/>
                <a:cs typeface="Calibri"/>
              </a:rPr>
              <a:t>A</a:t>
            </a:r>
            <a:endParaRPr sz="1800">
              <a:latin typeface="Calibri"/>
              <a:cs typeface="Calibri"/>
            </a:endParaRPr>
          </a:p>
        </p:txBody>
      </p:sp>
      <p:sp>
        <p:nvSpPr>
          <p:cNvPr id="14" name="object 14"/>
          <p:cNvSpPr txBox="1"/>
          <p:nvPr/>
        </p:nvSpPr>
        <p:spPr>
          <a:xfrm>
            <a:off x="6023228" y="6191199"/>
            <a:ext cx="225552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Flat Receiver</a:t>
            </a:r>
            <a:r>
              <a:rPr sz="1800" spc="-35" dirty="0">
                <a:latin typeface="Calibri"/>
                <a:cs typeface="Calibri"/>
              </a:rPr>
              <a:t> </a:t>
            </a:r>
            <a:r>
              <a:rPr sz="1800" spc="-5" dirty="0">
                <a:latin typeface="Calibri"/>
                <a:cs typeface="Calibri"/>
              </a:rPr>
              <a:t>(Absorber)</a:t>
            </a:r>
            <a:endParaRPr sz="18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8985" y="461645"/>
            <a:ext cx="7217410" cy="690245"/>
          </a:xfrm>
          <a:prstGeom prst="rect">
            <a:avLst/>
          </a:prstGeom>
        </p:spPr>
        <p:txBody>
          <a:bodyPr vert="horz" wrap="square" lIns="0" tIns="13335" rIns="0" bIns="0" rtlCol="0">
            <a:spAutoFit/>
          </a:bodyPr>
          <a:lstStyle/>
          <a:p>
            <a:pPr marL="12700">
              <a:lnSpc>
                <a:spcPct val="100000"/>
              </a:lnSpc>
              <a:spcBef>
                <a:spcPts val="105"/>
              </a:spcBef>
            </a:pPr>
            <a:r>
              <a:rPr sz="4400" spc="-15" dirty="0"/>
              <a:t>Concentrating</a:t>
            </a:r>
            <a:r>
              <a:rPr sz="4400" spc="-50" dirty="0"/>
              <a:t> </a:t>
            </a:r>
            <a:r>
              <a:rPr sz="4400" spc="-15" dirty="0"/>
              <a:t>Collectors</a:t>
            </a:r>
            <a:endParaRPr sz="4400"/>
          </a:p>
        </p:txBody>
      </p:sp>
      <p:sp>
        <p:nvSpPr>
          <p:cNvPr id="3" name="object 3"/>
          <p:cNvSpPr txBox="1"/>
          <p:nvPr/>
        </p:nvSpPr>
        <p:spPr>
          <a:xfrm>
            <a:off x="535940" y="1509941"/>
            <a:ext cx="6331585" cy="2367915"/>
          </a:xfrm>
          <a:prstGeom prst="rect">
            <a:avLst/>
          </a:prstGeom>
        </p:spPr>
        <p:txBody>
          <a:bodyPr vert="horz" wrap="square" lIns="0" tIns="110489" rIns="0" bIns="0" rtlCol="0">
            <a:spAutoFit/>
          </a:bodyPr>
          <a:lstStyle/>
          <a:p>
            <a:pPr marL="355600" indent="-342900">
              <a:lnSpc>
                <a:spcPct val="100000"/>
              </a:lnSpc>
              <a:spcBef>
                <a:spcPts val="870"/>
              </a:spcBef>
              <a:buFont typeface="Arial"/>
              <a:buChar char="•"/>
              <a:tabLst>
                <a:tab pos="354965" algn="l"/>
                <a:tab pos="355600" algn="l"/>
              </a:tabLst>
            </a:pPr>
            <a:r>
              <a:rPr sz="3200" spc="-15" dirty="0">
                <a:latin typeface="Calibri"/>
                <a:cs typeface="Calibri"/>
              </a:rPr>
              <a:t>Parabolic </a:t>
            </a:r>
            <a:r>
              <a:rPr sz="3200" spc="-45" dirty="0">
                <a:latin typeface="Calibri"/>
                <a:cs typeface="Calibri"/>
              </a:rPr>
              <a:t>Trough</a:t>
            </a:r>
            <a:r>
              <a:rPr sz="3200" spc="25" dirty="0">
                <a:latin typeface="Calibri"/>
                <a:cs typeface="Calibri"/>
              </a:rPr>
              <a:t> </a:t>
            </a:r>
            <a:r>
              <a:rPr sz="3200" spc="-15" dirty="0">
                <a:latin typeface="Calibri"/>
                <a:cs typeface="Calibri"/>
              </a:rPr>
              <a:t>Concentrator</a:t>
            </a:r>
            <a:endParaRPr sz="3200">
              <a:latin typeface="Calibri"/>
              <a:cs typeface="Calibri"/>
            </a:endParaRPr>
          </a:p>
          <a:p>
            <a:pPr marL="355600" indent="-342900">
              <a:lnSpc>
                <a:spcPct val="100000"/>
              </a:lnSpc>
              <a:spcBef>
                <a:spcPts val="770"/>
              </a:spcBef>
              <a:buFont typeface="Arial"/>
              <a:buChar char="•"/>
              <a:tabLst>
                <a:tab pos="354965" algn="l"/>
                <a:tab pos="355600" algn="l"/>
              </a:tabLst>
            </a:pPr>
            <a:r>
              <a:rPr sz="3200" spc="-15" dirty="0">
                <a:latin typeface="Calibri"/>
                <a:cs typeface="Calibri"/>
              </a:rPr>
              <a:t>Central </a:t>
            </a:r>
            <a:r>
              <a:rPr sz="3200" spc="-10" dirty="0">
                <a:latin typeface="Calibri"/>
                <a:cs typeface="Calibri"/>
              </a:rPr>
              <a:t>Receiver </a:t>
            </a:r>
            <a:r>
              <a:rPr sz="3200" dirty="0">
                <a:latin typeface="Calibri"/>
                <a:cs typeface="Calibri"/>
              </a:rPr>
              <a:t>with </a:t>
            </a:r>
            <a:r>
              <a:rPr sz="3200" spc="-15" dirty="0">
                <a:latin typeface="Calibri"/>
                <a:cs typeface="Calibri"/>
              </a:rPr>
              <a:t>Heliostat </a:t>
            </a:r>
            <a:r>
              <a:rPr sz="3200" spc="-5" dirty="0">
                <a:latin typeface="Calibri"/>
                <a:cs typeface="Calibri"/>
              </a:rPr>
              <a:t>Field</a:t>
            </a:r>
            <a:endParaRPr sz="3200">
              <a:latin typeface="Calibri"/>
              <a:cs typeface="Calibri"/>
            </a:endParaRPr>
          </a:p>
          <a:p>
            <a:pPr marL="355600" indent="-342900">
              <a:lnSpc>
                <a:spcPct val="100000"/>
              </a:lnSpc>
              <a:spcBef>
                <a:spcPts val="770"/>
              </a:spcBef>
              <a:buFont typeface="Arial"/>
              <a:buChar char="•"/>
              <a:tabLst>
                <a:tab pos="354965" algn="l"/>
                <a:tab pos="355600" algn="l"/>
              </a:tabLst>
            </a:pPr>
            <a:r>
              <a:rPr sz="3200" spc="-15" dirty="0">
                <a:latin typeface="Calibri"/>
                <a:cs typeface="Calibri"/>
              </a:rPr>
              <a:t>Parabolic </a:t>
            </a:r>
            <a:r>
              <a:rPr sz="3200" spc="-5" dirty="0">
                <a:latin typeface="Calibri"/>
                <a:cs typeface="Calibri"/>
              </a:rPr>
              <a:t>Disc</a:t>
            </a:r>
            <a:r>
              <a:rPr sz="3200" spc="5" dirty="0">
                <a:latin typeface="Calibri"/>
                <a:cs typeface="Calibri"/>
              </a:rPr>
              <a:t> </a:t>
            </a:r>
            <a:r>
              <a:rPr sz="3200" spc="-15" dirty="0">
                <a:latin typeface="Calibri"/>
                <a:cs typeface="Calibri"/>
              </a:rPr>
              <a:t>Concentrator</a:t>
            </a:r>
            <a:endParaRPr sz="3200">
              <a:latin typeface="Calibri"/>
              <a:cs typeface="Calibri"/>
            </a:endParaRPr>
          </a:p>
          <a:p>
            <a:pPr marL="355600" indent="-342900">
              <a:lnSpc>
                <a:spcPct val="100000"/>
              </a:lnSpc>
              <a:spcBef>
                <a:spcPts val="770"/>
              </a:spcBef>
              <a:buFont typeface="Arial"/>
              <a:buChar char="•"/>
              <a:tabLst>
                <a:tab pos="354965" algn="l"/>
                <a:tab pos="355600" algn="l"/>
              </a:tabLst>
            </a:pPr>
            <a:r>
              <a:rPr sz="3200" spc="-5" dirty="0">
                <a:latin typeface="Calibri"/>
                <a:cs typeface="Calibri"/>
              </a:rPr>
              <a:t>Fresnel Lens</a:t>
            </a:r>
            <a:r>
              <a:rPr sz="3200" spc="-25" dirty="0">
                <a:latin typeface="Calibri"/>
                <a:cs typeface="Calibri"/>
              </a:rPr>
              <a:t> </a:t>
            </a:r>
            <a:r>
              <a:rPr sz="3200" spc="-15" dirty="0">
                <a:latin typeface="Calibri"/>
                <a:cs typeface="Calibri"/>
              </a:rPr>
              <a:t>Concentrator</a:t>
            </a:r>
            <a:endParaRPr sz="32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0"/>
            <a:ext cx="8151495" cy="567055"/>
          </a:xfrm>
          <a:prstGeom prst="rect">
            <a:avLst/>
          </a:prstGeom>
        </p:spPr>
        <p:txBody>
          <a:bodyPr vert="horz" wrap="square" lIns="0" tIns="13335" rIns="0" bIns="0" rtlCol="0">
            <a:spAutoFit/>
          </a:bodyPr>
          <a:lstStyle/>
          <a:p>
            <a:pPr marL="12700">
              <a:lnSpc>
                <a:spcPct val="100000"/>
              </a:lnSpc>
              <a:spcBef>
                <a:spcPts val="105"/>
              </a:spcBef>
            </a:pPr>
            <a:r>
              <a:rPr sz="3600" spc="-10" dirty="0"/>
              <a:t>Cylindrical </a:t>
            </a:r>
            <a:r>
              <a:rPr sz="3600" spc="-15" dirty="0"/>
              <a:t>Parabolic</a:t>
            </a:r>
            <a:r>
              <a:rPr sz="3600" spc="25" dirty="0"/>
              <a:t> </a:t>
            </a:r>
            <a:r>
              <a:rPr sz="3600" spc="-20" dirty="0"/>
              <a:t>Concentrator</a:t>
            </a:r>
            <a:endParaRPr sz="3600" spc="-20" dirty="0"/>
          </a:p>
        </p:txBody>
      </p:sp>
      <p:sp>
        <p:nvSpPr>
          <p:cNvPr id="3" name="object 3"/>
          <p:cNvSpPr/>
          <p:nvPr/>
        </p:nvSpPr>
        <p:spPr>
          <a:xfrm>
            <a:off x="228600" y="685800"/>
            <a:ext cx="3590544" cy="3011424"/>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4343400" y="838200"/>
            <a:ext cx="4381500" cy="2942844"/>
          </a:xfrm>
          <a:prstGeom prst="rect">
            <a:avLst/>
          </a:prstGeom>
          <a:blipFill>
            <a:blip r:embed="rId2" cstate="print"/>
            <a:stretch>
              <a:fillRect/>
            </a:stretch>
          </a:blipFill>
        </p:spPr>
        <p:txBody>
          <a:bodyPr wrap="square" lIns="0" tIns="0" rIns="0" bIns="0" rtlCol="0"/>
          <a:lstStyle/>
          <a:p/>
        </p:txBody>
      </p:sp>
      <p:sp>
        <p:nvSpPr>
          <p:cNvPr id="5" name="Rectangle 20"/>
          <p:cNvSpPr>
            <a:spLocks noChangeArrowheads="1"/>
          </p:cNvSpPr>
          <p:nvPr/>
        </p:nvSpPr>
        <p:spPr bwMode="auto">
          <a:xfrm>
            <a:off x="1447800" y="4419600"/>
            <a:ext cx="6477000" cy="2362200"/>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nvGrpSpPr>
          <p:cNvPr id="6" name="Group 6"/>
          <p:cNvGrpSpPr/>
          <p:nvPr/>
        </p:nvGrpSpPr>
        <p:grpSpPr bwMode="auto">
          <a:xfrm>
            <a:off x="1690688" y="4729163"/>
            <a:ext cx="3154362" cy="1862137"/>
            <a:chOff x="1590" y="9352"/>
            <a:chExt cx="4968" cy="2933"/>
          </a:xfrm>
        </p:grpSpPr>
        <p:sp>
          <p:nvSpPr>
            <p:cNvPr id="7" name="Oval 7"/>
            <p:cNvSpPr>
              <a:spLocks noChangeArrowheads="1"/>
            </p:cNvSpPr>
            <p:nvPr/>
          </p:nvSpPr>
          <p:spPr bwMode="auto">
            <a:xfrm>
              <a:off x="3303" y="10141"/>
              <a:ext cx="1470" cy="1410"/>
            </a:xfrm>
            <a:prstGeom prst="ellipse">
              <a:avLst/>
            </a:prstGeom>
            <a:solidFill>
              <a:srgbClr val="FFFFFF"/>
            </a:solidFill>
            <a:ln w="9525">
              <a:solidFill>
                <a:srgbClr val="000000"/>
              </a:solidFill>
              <a:round/>
            </a:ln>
          </p:spPr>
          <p:txBody>
            <a:bodyPr/>
            <a:lstStyle/>
            <a:p>
              <a:endParaRPr lang="en-US"/>
            </a:p>
          </p:txBody>
        </p:sp>
        <p:sp>
          <p:nvSpPr>
            <p:cNvPr id="8" name="Oval 8"/>
            <p:cNvSpPr>
              <a:spLocks noChangeArrowheads="1"/>
            </p:cNvSpPr>
            <p:nvPr/>
          </p:nvSpPr>
          <p:spPr bwMode="auto">
            <a:xfrm>
              <a:off x="3663" y="10469"/>
              <a:ext cx="780" cy="750"/>
            </a:xfrm>
            <a:prstGeom prst="ellipse">
              <a:avLst/>
            </a:prstGeom>
            <a:solidFill>
              <a:srgbClr val="FFFFFF"/>
            </a:solidFill>
            <a:ln w="25400">
              <a:solidFill>
                <a:srgbClr val="000000"/>
              </a:solidFill>
              <a:round/>
            </a:ln>
          </p:spPr>
          <p:txBody>
            <a:bodyPr/>
            <a:lstStyle/>
            <a:p>
              <a:endParaRPr lang="en-US"/>
            </a:p>
          </p:txBody>
        </p:sp>
        <p:sp>
          <p:nvSpPr>
            <p:cNvPr id="9" name="Line 9"/>
            <p:cNvSpPr>
              <a:spLocks noChangeShapeType="1"/>
            </p:cNvSpPr>
            <p:nvPr/>
          </p:nvSpPr>
          <p:spPr bwMode="auto">
            <a:xfrm flipH="1" flipV="1">
              <a:off x="4377" y="11116"/>
              <a:ext cx="525" cy="555"/>
            </a:xfrm>
            <a:prstGeom prst="line">
              <a:avLst/>
            </a:prstGeom>
            <a:noFill/>
            <a:ln w="9525">
              <a:solidFill>
                <a:srgbClr val="000000"/>
              </a:solidFill>
              <a:round/>
              <a:tailEnd type="triangle" w="sm" len="med"/>
            </a:ln>
          </p:spPr>
          <p:txBody>
            <a:bodyPr/>
            <a:lstStyle/>
            <a:p>
              <a:endParaRPr lang="en-US"/>
            </a:p>
          </p:txBody>
        </p:sp>
        <p:sp>
          <p:nvSpPr>
            <p:cNvPr id="10" name="Text Box 10"/>
            <p:cNvSpPr txBox="1">
              <a:spLocks noChangeArrowheads="1"/>
            </p:cNvSpPr>
            <p:nvPr/>
          </p:nvSpPr>
          <p:spPr bwMode="auto">
            <a:xfrm>
              <a:off x="4833" y="11520"/>
              <a:ext cx="1725" cy="765"/>
            </a:xfrm>
            <a:prstGeom prst="rect">
              <a:avLst/>
            </a:prstGeom>
            <a:noFill/>
            <a:ln w="9525">
              <a:noFill/>
              <a:miter lim="800000"/>
            </a:ln>
          </p:spPr>
          <p:txBody>
            <a:bodyPr/>
            <a:lstStyle/>
            <a:p>
              <a:r>
                <a:rPr lang="en-US" sz="1200">
                  <a:solidFill>
                    <a:schemeClr val="bg1"/>
                  </a:solidFill>
                  <a:latin typeface="Arial" panose="02080604020202020204" pitchFamily="34" charset="0"/>
                </a:rPr>
                <a:t>Receiver tube</a:t>
              </a:r>
              <a:endParaRPr lang="en-US">
                <a:solidFill>
                  <a:schemeClr val="bg1"/>
                </a:solidFill>
              </a:endParaRPr>
            </a:p>
          </p:txBody>
        </p:sp>
        <p:sp>
          <p:nvSpPr>
            <p:cNvPr id="11" name="Line 11"/>
            <p:cNvSpPr>
              <a:spLocks noChangeShapeType="1"/>
            </p:cNvSpPr>
            <p:nvPr/>
          </p:nvSpPr>
          <p:spPr bwMode="auto">
            <a:xfrm>
              <a:off x="2382" y="10005"/>
              <a:ext cx="975" cy="585"/>
            </a:xfrm>
            <a:prstGeom prst="line">
              <a:avLst/>
            </a:prstGeom>
            <a:noFill/>
            <a:ln w="9525">
              <a:solidFill>
                <a:srgbClr val="000000"/>
              </a:solidFill>
              <a:round/>
              <a:tailEnd type="triangle" w="sm" len="med"/>
            </a:ln>
          </p:spPr>
          <p:txBody>
            <a:bodyPr/>
            <a:lstStyle/>
            <a:p>
              <a:endParaRPr lang="en-US"/>
            </a:p>
          </p:txBody>
        </p:sp>
        <p:sp>
          <p:nvSpPr>
            <p:cNvPr id="12" name="Text Box 12"/>
            <p:cNvSpPr txBox="1">
              <a:spLocks noChangeArrowheads="1"/>
            </p:cNvSpPr>
            <p:nvPr/>
          </p:nvSpPr>
          <p:spPr bwMode="auto">
            <a:xfrm>
              <a:off x="1590" y="9552"/>
              <a:ext cx="1380" cy="940"/>
            </a:xfrm>
            <a:prstGeom prst="rect">
              <a:avLst/>
            </a:prstGeom>
            <a:noFill/>
            <a:ln w="9525">
              <a:noFill/>
              <a:miter lim="800000"/>
            </a:ln>
          </p:spPr>
          <p:txBody>
            <a:bodyPr/>
            <a:lstStyle/>
            <a:p>
              <a:r>
                <a:rPr lang="en-US" sz="1200" dirty="0">
                  <a:solidFill>
                    <a:schemeClr val="bg1"/>
                  </a:solidFill>
                  <a:latin typeface="Arial" panose="02080604020202020204" pitchFamily="34" charset="0"/>
                </a:rPr>
                <a:t>Glass cover</a:t>
              </a:r>
              <a:endParaRPr lang="en-US" dirty="0">
                <a:solidFill>
                  <a:schemeClr val="bg1"/>
                </a:solidFill>
              </a:endParaRPr>
            </a:p>
          </p:txBody>
        </p:sp>
        <p:sp>
          <p:nvSpPr>
            <p:cNvPr id="13" name="Text Box 13"/>
            <p:cNvSpPr txBox="1">
              <a:spLocks noChangeArrowheads="1"/>
            </p:cNvSpPr>
            <p:nvPr/>
          </p:nvSpPr>
          <p:spPr bwMode="auto">
            <a:xfrm>
              <a:off x="2940" y="9352"/>
              <a:ext cx="2265" cy="390"/>
            </a:xfrm>
            <a:prstGeom prst="rect">
              <a:avLst/>
            </a:prstGeom>
            <a:noFill/>
            <a:ln w="9525">
              <a:noFill/>
              <a:miter lim="800000"/>
            </a:ln>
          </p:spPr>
          <p:txBody>
            <a:bodyPr/>
            <a:lstStyle/>
            <a:p>
              <a:r>
                <a:rPr lang="en-US" sz="1200" b="1" dirty="0">
                  <a:solidFill>
                    <a:schemeClr val="bg1"/>
                  </a:solidFill>
                  <a:latin typeface="Arial" panose="02080604020202020204" pitchFamily="34" charset="0"/>
                </a:rPr>
                <a:t>Receiver detail</a:t>
              </a:r>
              <a:endParaRPr lang="en-US" dirty="0">
                <a:solidFill>
                  <a:schemeClr val="bg1"/>
                </a:solidFill>
              </a:endParaRPr>
            </a:p>
          </p:txBody>
        </p:sp>
      </p:grpSp>
      <p:grpSp>
        <p:nvGrpSpPr>
          <p:cNvPr id="14" name="Group 14"/>
          <p:cNvGrpSpPr/>
          <p:nvPr/>
        </p:nvGrpSpPr>
        <p:grpSpPr bwMode="auto">
          <a:xfrm>
            <a:off x="4495800" y="4418965"/>
            <a:ext cx="2891790" cy="1647190"/>
            <a:chOff x="1328" y="6589"/>
            <a:chExt cx="4448" cy="2591"/>
          </a:xfrm>
        </p:grpSpPr>
        <p:pic>
          <p:nvPicPr>
            <p:cNvPr id="15" name="Picture 15" descr="133"/>
            <p:cNvPicPr>
              <a:picLocks noChangeAspect="1" noChangeArrowheads="1"/>
            </p:cNvPicPr>
            <p:nvPr/>
          </p:nvPicPr>
          <p:blipFill>
            <a:blip r:embed="rId3" cstate="print"/>
            <a:srcRect/>
            <a:stretch>
              <a:fillRect/>
            </a:stretch>
          </p:blipFill>
          <p:spPr bwMode="auto">
            <a:xfrm>
              <a:off x="2121" y="6991"/>
              <a:ext cx="3145" cy="2189"/>
            </a:xfrm>
            <a:prstGeom prst="rect">
              <a:avLst/>
            </a:prstGeom>
            <a:noFill/>
            <a:ln w="9525">
              <a:noFill/>
              <a:miter lim="800000"/>
              <a:headEnd/>
              <a:tailEnd/>
            </a:ln>
          </p:spPr>
        </p:pic>
        <p:sp>
          <p:nvSpPr>
            <p:cNvPr id="16" name="Text Box 16"/>
            <p:cNvSpPr txBox="1">
              <a:spLocks noChangeArrowheads="1"/>
            </p:cNvSpPr>
            <p:nvPr/>
          </p:nvSpPr>
          <p:spPr bwMode="auto">
            <a:xfrm>
              <a:off x="4341" y="7030"/>
              <a:ext cx="1435" cy="375"/>
            </a:xfrm>
            <a:prstGeom prst="rect">
              <a:avLst/>
            </a:prstGeom>
            <a:solidFill>
              <a:srgbClr val="FFFFFF"/>
            </a:solidFill>
            <a:ln w="9525">
              <a:noFill/>
              <a:miter lim="800000"/>
            </a:ln>
          </p:spPr>
          <p:txBody>
            <a:bodyPr/>
            <a:lstStyle/>
            <a:p>
              <a:r>
                <a:rPr lang="en-US" sz="1200" dirty="0"/>
                <a:t>Receiver</a:t>
              </a:r>
              <a:endParaRPr lang="en-US" dirty="0"/>
            </a:p>
          </p:txBody>
        </p:sp>
        <p:sp>
          <p:nvSpPr>
            <p:cNvPr id="17" name="Text Box 17"/>
            <p:cNvSpPr txBox="1">
              <a:spLocks noChangeArrowheads="1"/>
            </p:cNvSpPr>
            <p:nvPr/>
          </p:nvSpPr>
          <p:spPr bwMode="auto">
            <a:xfrm>
              <a:off x="3302" y="6589"/>
              <a:ext cx="1585" cy="450"/>
            </a:xfrm>
            <a:prstGeom prst="rect">
              <a:avLst/>
            </a:prstGeom>
            <a:solidFill>
              <a:srgbClr val="FFFFFF"/>
            </a:solidFill>
            <a:ln w="9525">
              <a:noFill/>
              <a:miter lim="800000"/>
            </a:ln>
          </p:spPr>
          <p:txBody>
            <a:bodyPr/>
            <a:lstStyle/>
            <a:p>
              <a:r>
                <a:rPr lang="en-US" sz="1200" dirty="0"/>
                <a:t>Sun rays</a:t>
              </a:r>
              <a:endParaRPr lang="en-US" dirty="0"/>
            </a:p>
          </p:txBody>
        </p:sp>
        <p:sp>
          <p:nvSpPr>
            <p:cNvPr id="18" name="Text Box 18"/>
            <p:cNvSpPr txBox="1">
              <a:spLocks noChangeArrowheads="1"/>
            </p:cNvSpPr>
            <p:nvPr/>
          </p:nvSpPr>
          <p:spPr bwMode="auto">
            <a:xfrm>
              <a:off x="1328" y="8387"/>
              <a:ext cx="1413" cy="732"/>
            </a:xfrm>
            <a:prstGeom prst="rect">
              <a:avLst/>
            </a:prstGeom>
            <a:solidFill>
              <a:srgbClr val="FFFFFF"/>
            </a:solidFill>
            <a:ln w="9525">
              <a:noFill/>
              <a:miter lim="800000"/>
            </a:ln>
          </p:spPr>
          <p:txBody>
            <a:bodyPr/>
            <a:lstStyle/>
            <a:p>
              <a:r>
                <a:rPr lang="en-US" sz="1200">
                  <a:solidFill>
                    <a:schemeClr val="bg1"/>
                  </a:solidFill>
                </a:rPr>
                <a:t>Tracking mechanism</a:t>
              </a:r>
              <a:endParaRPr lang="en-US">
                <a:solidFill>
                  <a:schemeClr val="bg1"/>
                </a:solidFill>
              </a:endParaRPr>
            </a:p>
          </p:txBody>
        </p:sp>
        <p:sp>
          <p:nvSpPr>
            <p:cNvPr id="19" name="Text Box 19"/>
            <p:cNvSpPr txBox="1">
              <a:spLocks noChangeArrowheads="1"/>
            </p:cNvSpPr>
            <p:nvPr/>
          </p:nvSpPr>
          <p:spPr bwMode="auto">
            <a:xfrm>
              <a:off x="1408" y="7092"/>
              <a:ext cx="1375" cy="510"/>
            </a:xfrm>
            <a:prstGeom prst="rect">
              <a:avLst/>
            </a:prstGeom>
            <a:solidFill>
              <a:srgbClr val="FFFFFF"/>
            </a:solidFill>
            <a:ln w="9525">
              <a:noFill/>
              <a:miter lim="800000"/>
            </a:ln>
          </p:spPr>
          <p:txBody>
            <a:bodyPr/>
            <a:lstStyle/>
            <a:p>
              <a:pPr algn="r"/>
              <a:r>
                <a:rPr lang="en-US" sz="1200">
                  <a:solidFill>
                    <a:schemeClr val="bg1"/>
                  </a:solidFill>
                </a:rPr>
                <a:t>Parabola</a:t>
              </a:r>
              <a:endParaRPr lang="en-US">
                <a:solidFill>
                  <a:schemeClr val="bg1"/>
                </a:solidFil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762000" y="0"/>
            <a:ext cx="7772400" cy="1143000"/>
          </a:xfrm>
        </p:spPr>
        <p:txBody>
          <a:bodyPr/>
          <a:lstStyle/>
          <a:p>
            <a:pPr>
              <a:defRPr/>
            </a:pPr>
            <a:r>
              <a:rPr lang="en-US" smtClean="0"/>
              <a:t>Parabolic trough collectors</a:t>
            </a:r>
            <a:endParaRPr lang="en-GB" smtClean="0"/>
          </a:p>
        </p:txBody>
      </p:sp>
      <p:pic>
        <p:nvPicPr>
          <p:cNvPr id="51205" name="Picture 3" descr="12d"/>
          <p:cNvPicPr>
            <a:picLocks noGrp="1" noChangeAspect="1" noChangeArrowheads="1"/>
          </p:cNvPicPr>
          <p:nvPr>
            <p:ph idx="1"/>
          </p:nvPr>
        </p:nvPicPr>
        <p:blipFill>
          <a:blip r:embed="rId1" cstate="print"/>
          <a:srcRect/>
          <a:stretch>
            <a:fillRect/>
          </a:stretch>
        </p:blipFill>
        <p:spPr>
          <a:xfrm>
            <a:off x="2590800" y="1066800"/>
            <a:ext cx="4002088" cy="579120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3"/>
          <p:cNvSpPr>
            <a:spLocks noChangeArrowheads="1"/>
          </p:cNvSpPr>
          <p:nvPr/>
        </p:nvSpPr>
        <p:spPr bwMode="auto">
          <a:xfrm>
            <a:off x="685800" y="2133600"/>
            <a:ext cx="8001000" cy="3200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04804" name="Rectangle 4"/>
          <p:cNvSpPr>
            <a:spLocks noGrp="1" noChangeArrowheads="1"/>
          </p:cNvSpPr>
          <p:nvPr>
            <p:ph type="title"/>
          </p:nvPr>
        </p:nvSpPr>
        <p:spPr/>
        <p:txBody>
          <a:bodyPr/>
          <a:lstStyle/>
          <a:p>
            <a:pPr>
              <a:defRPr/>
            </a:pPr>
            <a:r>
              <a:rPr lang="en-GB" sz="4000" b="0" smtClean="0"/>
              <a:t>Linear Fresnel Reflector (LFR)</a:t>
            </a:r>
            <a:endParaRPr lang="en-US" sz="4000" b="0" smtClean="0"/>
          </a:p>
        </p:txBody>
      </p:sp>
      <p:grpSp>
        <p:nvGrpSpPr>
          <p:cNvPr id="2" name="Group 6"/>
          <p:cNvGrpSpPr/>
          <p:nvPr/>
        </p:nvGrpSpPr>
        <p:grpSpPr bwMode="auto">
          <a:xfrm>
            <a:off x="914400" y="2286000"/>
            <a:ext cx="7315200" cy="2819400"/>
            <a:chOff x="2498" y="1540"/>
            <a:chExt cx="7200" cy="2774"/>
          </a:xfrm>
        </p:grpSpPr>
        <p:grpSp>
          <p:nvGrpSpPr>
            <p:cNvPr id="3" name="Group 7"/>
            <p:cNvGrpSpPr/>
            <p:nvPr/>
          </p:nvGrpSpPr>
          <p:grpSpPr bwMode="auto">
            <a:xfrm>
              <a:off x="2498" y="1540"/>
              <a:ext cx="7200" cy="2771"/>
              <a:chOff x="2498" y="1540"/>
              <a:chExt cx="7200" cy="2771"/>
            </a:xfrm>
          </p:grpSpPr>
          <p:sp>
            <p:nvSpPr>
              <p:cNvPr id="53258" name="Line 8"/>
              <p:cNvSpPr>
                <a:spLocks noChangeShapeType="1"/>
              </p:cNvSpPr>
              <p:nvPr/>
            </p:nvSpPr>
            <p:spPr bwMode="auto">
              <a:xfrm>
                <a:off x="2498" y="4310"/>
                <a:ext cx="7200" cy="0"/>
              </a:xfrm>
              <a:prstGeom prst="line">
                <a:avLst/>
              </a:prstGeom>
              <a:noFill/>
              <a:ln w="9525">
                <a:solidFill>
                  <a:srgbClr val="000000"/>
                </a:solidFill>
                <a:round/>
              </a:ln>
            </p:spPr>
            <p:txBody>
              <a:bodyPr/>
              <a:lstStyle/>
              <a:p>
                <a:endParaRPr lang="en-US"/>
              </a:p>
            </p:txBody>
          </p:sp>
          <p:sp>
            <p:nvSpPr>
              <p:cNvPr id="53259" name="Line 9"/>
              <p:cNvSpPr>
                <a:spLocks noChangeShapeType="1"/>
              </p:cNvSpPr>
              <p:nvPr/>
            </p:nvSpPr>
            <p:spPr bwMode="auto">
              <a:xfrm flipV="1">
                <a:off x="6098" y="2150"/>
                <a:ext cx="0" cy="2160"/>
              </a:xfrm>
              <a:prstGeom prst="line">
                <a:avLst/>
              </a:prstGeom>
              <a:noFill/>
              <a:ln w="38100">
                <a:solidFill>
                  <a:srgbClr val="000000"/>
                </a:solidFill>
                <a:round/>
              </a:ln>
            </p:spPr>
            <p:txBody>
              <a:bodyPr/>
              <a:lstStyle/>
              <a:p>
                <a:endParaRPr lang="en-US"/>
              </a:p>
            </p:txBody>
          </p:sp>
          <p:sp>
            <p:nvSpPr>
              <p:cNvPr id="53260" name="Line 10"/>
              <p:cNvSpPr>
                <a:spLocks noChangeShapeType="1"/>
              </p:cNvSpPr>
              <p:nvPr/>
            </p:nvSpPr>
            <p:spPr bwMode="auto">
              <a:xfrm>
                <a:off x="5918" y="2150"/>
                <a:ext cx="360" cy="0"/>
              </a:xfrm>
              <a:prstGeom prst="line">
                <a:avLst/>
              </a:prstGeom>
              <a:noFill/>
              <a:ln w="9525">
                <a:solidFill>
                  <a:srgbClr val="000000"/>
                </a:solidFill>
                <a:round/>
              </a:ln>
            </p:spPr>
            <p:txBody>
              <a:bodyPr/>
              <a:lstStyle/>
              <a:p>
                <a:endParaRPr lang="en-US"/>
              </a:p>
            </p:txBody>
          </p:sp>
          <p:sp>
            <p:nvSpPr>
              <p:cNvPr id="53261" name="Line 11"/>
              <p:cNvSpPr>
                <a:spLocks noChangeShapeType="1"/>
              </p:cNvSpPr>
              <p:nvPr/>
            </p:nvSpPr>
            <p:spPr bwMode="auto">
              <a:xfrm flipV="1">
                <a:off x="5918" y="1970"/>
                <a:ext cx="104" cy="180"/>
              </a:xfrm>
              <a:prstGeom prst="line">
                <a:avLst/>
              </a:prstGeom>
              <a:noFill/>
              <a:ln w="9525">
                <a:solidFill>
                  <a:srgbClr val="000000"/>
                </a:solidFill>
                <a:round/>
              </a:ln>
            </p:spPr>
            <p:txBody>
              <a:bodyPr/>
              <a:lstStyle/>
              <a:p>
                <a:endParaRPr lang="en-US"/>
              </a:p>
            </p:txBody>
          </p:sp>
          <p:sp>
            <p:nvSpPr>
              <p:cNvPr id="53262" name="Line 12"/>
              <p:cNvSpPr>
                <a:spLocks noChangeShapeType="1"/>
              </p:cNvSpPr>
              <p:nvPr/>
            </p:nvSpPr>
            <p:spPr bwMode="auto">
              <a:xfrm flipH="1" flipV="1">
                <a:off x="6174" y="1970"/>
                <a:ext cx="104" cy="180"/>
              </a:xfrm>
              <a:prstGeom prst="line">
                <a:avLst/>
              </a:prstGeom>
              <a:noFill/>
              <a:ln w="9525">
                <a:solidFill>
                  <a:srgbClr val="000000"/>
                </a:solidFill>
                <a:round/>
              </a:ln>
            </p:spPr>
            <p:txBody>
              <a:bodyPr/>
              <a:lstStyle/>
              <a:p>
                <a:endParaRPr lang="en-US"/>
              </a:p>
            </p:txBody>
          </p:sp>
          <p:sp>
            <p:nvSpPr>
              <p:cNvPr id="53263" name="Line 13"/>
              <p:cNvSpPr>
                <a:spLocks noChangeShapeType="1"/>
              </p:cNvSpPr>
              <p:nvPr/>
            </p:nvSpPr>
            <p:spPr bwMode="auto">
              <a:xfrm>
                <a:off x="6149" y="2165"/>
                <a:ext cx="510" cy="2100"/>
              </a:xfrm>
              <a:prstGeom prst="line">
                <a:avLst/>
              </a:prstGeom>
              <a:noFill/>
              <a:ln w="9525">
                <a:solidFill>
                  <a:srgbClr val="000000"/>
                </a:solidFill>
                <a:round/>
                <a:headEnd type="triangle" w="sm" len="lg"/>
                <a:tailEnd type="none" w="sm" len="lg"/>
              </a:ln>
            </p:spPr>
            <p:txBody>
              <a:bodyPr/>
              <a:lstStyle/>
              <a:p>
                <a:endParaRPr lang="en-US"/>
              </a:p>
            </p:txBody>
          </p:sp>
          <p:sp>
            <p:nvSpPr>
              <p:cNvPr id="53264" name="Line 14"/>
              <p:cNvSpPr>
                <a:spLocks noChangeShapeType="1"/>
              </p:cNvSpPr>
              <p:nvPr/>
            </p:nvSpPr>
            <p:spPr bwMode="auto">
              <a:xfrm>
                <a:off x="6194" y="2159"/>
                <a:ext cx="1253" cy="2115"/>
              </a:xfrm>
              <a:prstGeom prst="line">
                <a:avLst/>
              </a:prstGeom>
              <a:noFill/>
              <a:ln w="9525">
                <a:solidFill>
                  <a:srgbClr val="000000"/>
                </a:solidFill>
                <a:round/>
                <a:headEnd type="triangle" w="sm" len="lg"/>
              </a:ln>
            </p:spPr>
            <p:txBody>
              <a:bodyPr/>
              <a:lstStyle/>
              <a:p>
                <a:endParaRPr lang="en-US"/>
              </a:p>
            </p:txBody>
          </p:sp>
          <p:sp>
            <p:nvSpPr>
              <p:cNvPr id="53265" name="Line 15"/>
              <p:cNvSpPr>
                <a:spLocks noChangeShapeType="1"/>
              </p:cNvSpPr>
              <p:nvPr/>
            </p:nvSpPr>
            <p:spPr bwMode="auto">
              <a:xfrm flipV="1">
                <a:off x="7445" y="2480"/>
                <a:ext cx="0" cy="1767"/>
              </a:xfrm>
              <a:prstGeom prst="line">
                <a:avLst/>
              </a:prstGeom>
              <a:noFill/>
              <a:ln w="9525">
                <a:solidFill>
                  <a:srgbClr val="000000"/>
                </a:solidFill>
                <a:round/>
                <a:headEnd type="triangle" w="sm" len="lg"/>
                <a:tailEnd type="none" w="sm" len="med"/>
              </a:ln>
            </p:spPr>
            <p:txBody>
              <a:bodyPr/>
              <a:lstStyle/>
              <a:p>
                <a:endParaRPr lang="en-US"/>
              </a:p>
            </p:txBody>
          </p:sp>
          <p:sp>
            <p:nvSpPr>
              <p:cNvPr id="53266" name="Line 16"/>
              <p:cNvSpPr>
                <a:spLocks noChangeShapeType="1"/>
              </p:cNvSpPr>
              <p:nvPr/>
            </p:nvSpPr>
            <p:spPr bwMode="auto">
              <a:xfrm flipV="1">
                <a:off x="6665" y="2492"/>
                <a:ext cx="0" cy="1767"/>
              </a:xfrm>
              <a:prstGeom prst="line">
                <a:avLst/>
              </a:prstGeom>
              <a:noFill/>
              <a:ln w="9525">
                <a:solidFill>
                  <a:srgbClr val="000000"/>
                </a:solidFill>
                <a:round/>
                <a:headEnd type="triangle" w="sm" len="lg"/>
                <a:tailEnd type="none" w="sm" len="med"/>
              </a:ln>
            </p:spPr>
            <p:txBody>
              <a:bodyPr/>
              <a:lstStyle/>
              <a:p>
                <a:endParaRPr lang="en-US"/>
              </a:p>
            </p:txBody>
          </p:sp>
          <p:sp>
            <p:nvSpPr>
              <p:cNvPr id="53267" name="Line 17"/>
              <p:cNvSpPr>
                <a:spLocks noChangeShapeType="1"/>
              </p:cNvSpPr>
              <p:nvPr/>
            </p:nvSpPr>
            <p:spPr bwMode="auto">
              <a:xfrm flipV="1">
                <a:off x="3947" y="2492"/>
                <a:ext cx="0" cy="1759"/>
              </a:xfrm>
              <a:prstGeom prst="line">
                <a:avLst/>
              </a:prstGeom>
              <a:noFill/>
              <a:ln w="9525">
                <a:solidFill>
                  <a:srgbClr val="000000"/>
                </a:solidFill>
                <a:round/>
                <a:headEnd type="triangle" w="sm" len="lg"/>
                <a:tailEnd type="none" w="sm" len="med"/>
              </a:ln>
            </p:spPr>
            <p:txBody>
              <a:bodyPr/>
              <a:lstStyle/>
              <a:p>
                <a:endParaRPr lang="en-US"/>
              </a:p>
            </p:txBody>
          </p:sp>
          <p:sp>
            <p:nvSpPr>
              <p:cNvPr id="53268" name="Line 18"/>
              <p:cNvSpPr>
                <a:spLocks noChangeShapeType="1"/>
              </p:cNvSpPr>
              <p:nvPr/>
            </p:nvSpPr>
            <p:spPr bwMode="auto">
              <a:xfrm flipH="1" flipV="1">
                <a:off x="5458" y="4261"/>
                <a:ext cx="174" cy="45"/>
              </a:xfrm>
              <a:prstGeom prst="line">
                <a:avLst/>
              </a:prstGeom>
              <a:noFill/>
              <a:ln w="15875">
                <a:solidFill>
                  <a:srgbClr val="000000"/>
                </a:solidFill>
                <a:round/>
              </a:ln>
            </p:spPr>
            <p:txBody>
              <a:bodyPr/>
              <a:lstStyle/>
              <a:p>
                <a:endParaRPr lang="en-US"/>
              </a:p>
            </p:txBody>
          </p:sp>
          <p:sp>
            <p:nvSpPr>
              <p:cNvPr id="53269" name="Line 19"/>
              <p:cNvSpPr>
                <a:spLocks noChangeShapeType="1"/>
              </p:cNvSpPr>
              <p:nvPr/>
            </p:nvSpPr>
            <p:spPr bwMode="auto">
              <a:xfrm flipH="1" flipV="1">
                <a:off x="4940" y="4238"/>
                <a:ext cx="145" cy="67"/>
              </a:xfrm>
              <a:prstGeom prst="line">
                <a:avLst/>
              </a:prstGeom>
              <a:noFill/>
              <a:ln w="15875">
                <a:solidFill>
                  <a:srgbClr val="000000"/>
                </a:solidFill>
                <a:round/>
              </a:ln>
            </p:spPr>
            <p:txBody>
              <a:bodyPr/>
              <a:lstStyle/>
              <a:p>
                <a:endParaRPr lang="en-US"/>
              </a:p>
            </p:txBody>
          </p:sp>
          <p:sp>
            <p:nvSpPr>
              <p:cNvPr id="53270" name="Line 20"/>
              <p:cNvSpPr>
                <a:spLocks noChangeShapeType="1"/>
              </p:cNvSpPr>
              <p:nvPr/>
            </p:nvSpPr>
            <p:spPr bwMode="auto">
              <a:xfrm flipH="1" flipV="1">
                <a:off x="5191" y="4246"/>
                <a:ext cx="177" cy="51"/>
              </a:xfrm>
              <a:prstGeom prst="line">
                <a:avLst/>
              </a:prstGeom>
              <a:noFill/>
              <a:ln w="15875">
                <a:solidFill>
                  <a:srgbClr val="000000"/>
                </a:solidFill>
                <a:round/>
              </a:ln>
            </p:spPr>
            <p:txBody>
              <a:bodyPr/>
              <a:lstStyle/>
              <a:p>
                <a:endParaRPr lang="en-US"/>
              </a:p>
            </p:txBody>
          </p:sp>
          <p:sp>
            <p:nvSpPr>
              <p:cNvPr id="53271" name="Line 21"/>
              <p:cNvSpPr>
                <a:spLocks noChangeShapeType="1"/>
              </p:cNvSpPr>
              <p:nvPr/>
            </p:nvSpPr>
            <p:spPr bwMode="auto">
              <a:xfrm flipH="1" flipV="1">
                <a:off x="4690" y="4225"/>
                <a:ext cx="138" cy="69"/>
              </a:xfrm>
              <a:prstGeom prst="line">
                <a:avLst/>
              </a:prstGeom>
              <a:noFill/>
              <a:ln w="15875">
                <a:solidFill>
                  <a:srgbClr val="000000"/>
                </a:solidFill>
                <a:round/>
              </a:ln>
            </p:spPr>
            <p:txBody>
              <a:bodyPr/>
              <a:lstStyle/>
              <a:p>
                <a:endParaRPr lang="en-US"/>
              </a:p>
            </p:txBody>
          </p:sp>
          <p:sp>
            <p:nvSpPr>
              <p:cNvPr id="53272" name="Line 22"/>
              <p:cNvSpPr>
                <a:spLocks noChangeShapeType="1"/>
              </p:cNvSpPr>
              <p:nvPr/>
            </p:nvSpPr>
            <p:spPr bwMode="auto">
              <a:xfrm flipH="1" flipV="1">
                <a:off x="4461" y="4212"/>
                <a:ext cx="137" cy="92"/>
              </a:xfrm>
              <a:prstGeom prst="line">
                <a:avLst/>
              </a:prstGeom>
              <a:noFill/>
              <a:ln w="15875">
                <a:solidFill>
                  <a:srgbClr val="000000"/>
                </a:solidFill>
                <a:round/>
              </a:ln>
            </p:spPr>
            <p:txBody>
              <a:bodyPr/>
              <a:lstStyle/>
              <a:p>
                <a:endParaRPr lang="en-US"/>
              </a:p>
            </p:txBody>
          </p:sp>
          <p:sp>
            <p:nvSpPr>
              <p:cNvPr id="53273" name="Line 23"/>
              <p:cNvSpPr>
                <a:spLocks noChangeShapeType="1"/>
              </p:cNvSpPr>
              <p:nvPr/>
            </p:nvSpPr>
            <p:spPr bwMode="auto">
              <a:xfrm flipH="1" flipV="1">
                <a:off x="4201" y="4219"/>
                <a:ext cx="134" cy="89"/>
              </a:xfrm>
              <a:prstGeom prst="line">
                <a:avLst/>
              </a:prstGeom>
              <a:noFill/>
              <a:ln w="15875">
                <a:solidFill>
                  <a:srgbClr val="000000"/>
                </a:solidFill>
                <a:round/>
              </a:ln>
            </p:spPr>
            <p:txBody>
              <a:bodyPr/>
              <a:lstStyle/>
              <a:p>
                <a:endParaRPr lang="en-US"/>
              </a:p>
            </p:txBody>
          </p:sp>
          <p:sp>
            <p:nvSpPr>
              <p:cNvPr id="53274" name="Line 24"/>
              <p:cNvSpPr>
                <a:spLocks noChangeShapeType="1"/>
              </p:cNvSpPr>
              <p:nvPr/>
            </p:nvSpPr>
            <p:spPr bwMode="auto">
              <a:xfrm flipH="1" flipV="1">
                <a:off x="3872" y="4199"/>
                <a:ext cx="157" cy="100"/>
              </a:xfrm>
              <a:prstGeom prst="line">
                <a:avLst/>
              </a:prstGeom>
              <a:noFill/>
              <a:ln w="15875">
                <a:solidFill>
                  <a:srgbClr val="000000"/>
                </a:solidFill>
                <a:round/>
              </a:ln>
            </p:spPr>
            <p:txBody>
              <a:bodyPr/>
              <a:lstStyle/>
              <a:p>
                <a:endParaRPr lang="en-US"/>
              </a:p>
            </p:txBody>
          </p:sp>
          <p:sp>
            <p:nvSpPr>
              <p:cNvPr id="53275" name="Line 25"/>
              <p:cNvSpPr>
                <a:spLocks noChangeShapeType="1"/>
              </p:cNvSpPr>
              <p:nvPr/>
            </p:nvSpPr>
            <p:spPr bwMode="auto">
              <a:xfrm flipH="1" flipV="1">
                <a:off x="3576" y="4191"/>
                <a:ext cx="153" cy="120"/>
              </a:xfrm>
              <a:prstGeom prst="line">
                <a:avLst/>
              </a:prstGeom>
              <a:noFill/>
              <a:ln w="15875">
                <a:solidFill>
                  <a:srgbClr val="000000"/>
                </a:solidFill>
                <a:round/>
              </a:ln>
            </p:spPr>
            <p:txBody>
              <a:bodyPr/>
              <a:lstStyle/>
              <a:p>
                <a:endParaRPr lang="en-US"/>
              </a:p>
            </p:txBody>
          </p:sp>
          <p:sp>
            <p:nvSpPr>
              <p:cNvPr id="53276" name="Line 26"/>
              <p:cNvSpPr>
                <a:spLocks noChangeShapeType="1"/>
              </p:cNvSpPr>
              <p:nvPr/>
            </p:nvSpPr>
            <p:spPr bwMode="auto">
              <a:xfrm flipV="1">
                <a:off x="3945" y="2172"/>
                <a:ext cx="2031" cy="2073"/>
              </a:xfrm>
              <a:prstGeom prst="line">
                <a:avLst/>
              </a:prstGeom>
              <a:noFill/>
              <a:ln w="9525">
                <a:solidFill>
                  <a:srgbClr val="000000"/>
                </a:solidFill>
                <a:round/>
                <a:tailEnd type="triangle" w="sm" len="lg"/>
              </a:ln>
            </p:spPr>
            <p:txBody>
              <a:bodyPr/>
              <a:lstStyle/>
              <a:p>
                <a:endParaRPr lang="en-US"/>
              </a:p>
            </p:txBody>
          </p:sp>
          <p:sp>
            <p:nvSpPr>
              <p:cNvPr id="53277" name="Line 27"/>
              <p:cNvSpPr>
                <a:spLocks noChangeShapeType="1"/>
              </p:cNvSpPr>
              <p:nvPr/>
            </p:nvSpPr>
            <p:spPr bwMode="auto">
              <a:xfrm flipH="1" flipV="1">
                <a:off x="3195" y="4167"/>
                <a:ext cx="159" cy="141"/>
              </a:xfrm>
              <a:prstGeom prst="line">
                <a:avLst/>
              </a:prstGeom>
              <a:noFill/>
              <a:ln w="15875">
                <a:solidFill>
                  <a:srgbClr val="000000"/>
                </a:solidFill>
                <a:round/>
              </a:ln>
            </p:spPr>
            <p:txBody>
              <a:bodyPr/>
              <a:lstStyle/>
              <a:p>
                <a:endParaRPr lang="en-US"/>
              </a:p>
            </p:txBody>
          </p:sp>
          <p:sp>
            <p:nvSpPr>
              <p:cNvPr id="53278" name="Line 28"/>
              <p:cNvSpPr>
                <a:spLocks noChangeShapeType="1"/>
              </p:cNvSpPr>
              <p:nvPr/>
            </p:nvSpPr>
            <p:spPr bwMode="auto">
              <a:xfrm flipH="1" flipV="1">
                <a:off x="2829" y="4176"/>
                <a:ext cx="138" cy="135"/>
              </a:xfrm>
              <a:prstGeom prst="line">
                <a:avLst/>
              </a:prstGeom>
              <a:noFill/>
              <a:ln w="15875">
                <a:solidFill>
                  <a:srgbClr val="000000"/>
                </a:solidFill>
                <a:round/>
              </a:ln>
            </p:spPr>
            <p:txBody>
              <a:bodyPr/>
              <a:lstStyle/>
              <a:p>
                <a:endParaRPr lang="en-US"/>
              </a:p>
            </p:txBody>
          </p:sp>
          <p:sp>
            <p:nvSpPr>
              <p:cNvPr id="53279" name="Line 29"/>
              <p:cNvSpPr>
                <a:spLocks noChangeShapeType="1"/>
              </p:cNvSpPr>
              <p:nvPr/>
            </p:nvSpPr>
            <p:spPr bwMode="auto">
              <a:xfrm rot="10677058" flipV="1">
                <a:off x="6579" y="4251"/>
                <a:ext cx="174" cy="45"/>
              </a:xfrm>
              <a:prstGeom prst="line">
                <a:avLst/>
              </a:prstGeom>
              <a:noFill/>
              <a:ln w="15875">
                <a:solidFill>
                  <a:srgbClr val="000000"/>
                </a:solidFill>
                <a:round/>
              </a:ln>
            </p:spPr>
            <p:txBody>
              <a:bodyPr/>
              <a:lstStyle/>
              <a:p>
                <a:endParaRPr lang="en-US"/>
              </a:p>
            </p:txBody>
          </p:sp>
          <p:sp>
            <p:nvSpPr>
              <p:cNvPr id="53280" name="Line 30"/>
              <p:cNvSpPr>
                <a:spLocks noChangeShapeType="1"/>
              </p:cNvSpPr>
              <p:nvPr/>
            </p:nvSpPr>
            <p:spPr bwMode="auto">
              <a:xfrm rot="10677058" flipV="1">
                <a:off x="7125" y="4232"/>
                <a:ext cx="145" cy="67"/>
              </a:xfrm>
              <a:prstGeom prst="line">
                <a:avLst/>
              </a:prstGeom>
              <a:noFill/>
              <a:ln w="15875">
                <a:solidFill>
                  <a:srgbClr val="000000"/>
                </a:solidFill>
                <a:round/>
              </a:ln>
            </p:spPr>
            <p:txBody>
              <a:bodyPr/>
              <a:lstStyle/>
              <a:p>
                <a:endParaRPr lang="en-US"/>
              </a:p>
            </p:txBody>
          </p:sp>
          <p:sp>
            <p:nvSpPr>
              <p:cNvPr id="53281" name="Line 31"/>
              <p:cNvSpPr>
                <a:spLocks noChangeShapeType="1"/>
              </p:cNvSpPr>
              <p:nvPr/>
            </p:nvSpPr>
            <p:spPr bwMode="auto">
              <a:xfrm rot="10677058" flipV="1">
                <a:off x="6842" y="4250"/>
                <a:ext cx="177" cy="51"/>
              </a:xfrm>
              <a:prstGeom prst="line">
                <a:avLst/>
              </a:prstGeom>
              <a:noFill/>
              <a:ln w="15875">
                <a:solidFill>
                  <a:srgbClr val="000000"/>
                </a:solidFill>
                <a:round/>
              </a:ln>
            </p:spPr>
            <p:txBody>
              <a:bodyPr/>
              <a:lstStyle/>
              <a:p>
                <a:endParaRPr lang="en-US"/>
              </a:p>
            </p:txBody>
          </p:sp>
          <p:sp>
            <p:nvSpPr>
              <p:cNvPr id="53282" name="Line 32"/>
              <p:cNvSpPr>
                <a:spLocks noChangeShapeType="1"/>
              </p:cNvSpPr>
              <p:nvPr/>
            </p:nvSpPr>
            <p:spPr bwMode="auto">
              <a:xfrm rot="10677058" flipV="1">
                <a:off x="7383" y="4234"/>
                <a:ext cx="138" cy="69"/>
              </a:xfrm>
              <a:prstGeom prst="line">
                <a:avLst/>
              </a:prstGeom>
              <a:noFill/>
              <a:ln w="15875">
                <a:solidFill>
                  <a:srgbClr val="000000"/>
                </a:solidFill>
                <a:round/>
              </a:ln>
            </p:spPr>
            <p:txBody>
              <a:bodyPr/>
              <a:lstStyle/>
              <a:p>
                <a:endParaRPr lang="en-US"/>
              </a:p>
            </p:txBody>
          </p:sp>
          <p:sp>
            <p:nvSpPr>
              <p:cNvPr id="53283" name="Line 33"/>
              <p:cNvSpPr>
                <a:spLocks noChangeShapeType="1"/>
              </p:cNvSpPr>
              <p:nvPr/>
            </p:nvSpPr>
            <p:spPr bwMode="auto">
              <a:xfrm rot="10677058" flipV="1">
                <a:off x="7624" y="4214"/>
                <a:ext cx="137" cy="92"/>
              </a:xfrm>
              <a:prstGeom prst="line">
                <a:avLst/>
              </a:prstGeom>
              <a:noFill/>
              <a:ln w="15875">
                <a:solidFill>
                  <a:srgbClr val="000000"/>
                </a:solidFill>
                <a:round/>
              </a:ln>
            </p:spPr>
            <p:txBody>
              <a:bodyPr/>
              <a:lstStyle/>
              <a:p>
                <a:endParaRPr lang="en-US"/>
              </a:p>
            </p:txBody>
          </p:sp>
          <p:sp>
            <p:nvSpPr>
              <p:cNvPr id="53284" name="Line 34"/>
              <p:cNvSpPr>
                <a:spLocks noChangeShapeType="1"/>
              </p:cNvSpPr>
              <p:nvPr/>
            </p:nvSpPr>
            <p:spPr bwMode="auto">
              <a:xfrm rot="10677058" flipV="1">
                <a:off x="7876" y="4218"/>
                <a:ext cx="134" cy="89"/>
              </a:xfrm>
              <a:prstGeom prst="line">
                <a:avLst/>
              </a:prstGeom>
              <a:noFill/>
              <a:ln w="15875">
                <a:solidFill>
                  <a:srgbClr val="000000"/>
                </a:solidFill>
                <a:round/>
              </a:ln>
            </p:spPr>
            <p:txBody>
              <a:bodyPr/>
              <a:lstStyle/>
              <a:p>
                <a:endParaRPr lang="en-US"/>
              </a:p>
            </p:txBody>
          </p:sp>
          <p:sp>
            <p:nvSpPr>
              <p:cNvPr id="53285" name="Line 35"/>
              <p:cNvSpPr>
                <a:spLocks noChangeShapeType="1"/>
              </p:cNvSpPr>
              <p:nvPr/>
            </p:nvSpPr>
            <p:spPr bwMode="auto">
              <a:xfrm rot="10677058" flipV="1">
                <a:off x="8181" y="4201"/>
                <a:ext cx="157" cy="100"/>
              </a:xfrm>
              <a:prstGeom prst="line">
                <a:avLst/>
              </a:prstGeom>
              <a:noFill/>
              <a:ln w="15875">
                <a:solidFill>
                  <a:srgbClr val="000000"/>
                </a:solidFill>
                <a:round/>
              </a:ln>
            </p:spPr>
            <p:txBody>
              <a:bodyPr/>
              <a:lstStyle/>
              <a:p>
                <a:endParaRPr lang="en-US"/>
              </a:p>
            </p:txBody>
          </p:sp>
          <p:sp>
            <p:nvSpPr>
              <p:cNvPr id="53286" name="Line 36"/>
              <p:cNvSpPr>
                <a:spLocks noChangeShapeType="1"/>
              </p:cNvSpPr>
              <p:nvPr/>
            </p:nvSpPr>
            <p:spPr bwMode="auto">
              <a:xfrm rot="10677058" flipV="1">
                <a:off x="8481" y="4179"/>
                <a:ext cx="153" cy="120"/>
              </a:xfrm>
              <a:prstGeom prst="line">
                <a:avLst/>
              </a:prstGeom>
              <a:noFill/>
              <a:ln w="15875">
                <a:solidFill>
                  <a:srgbClr val="000000"/>
                </a:solidFill>
                <a:round/>
              </a:ln>
            </p:spPr>
            <p:txBody>
              <a:bodyPr/>
              <a:lstStyle/>
              <a:p>
                <a:endParaRPr lang="en-US"/>
              </a:p>
            </p:txBody>
          </p:sp>
          <p:sp>
            <p:nvSpPr>
              <p:cNvPr id="53287" name="Line 37"/>
              <p:cNvSpPr>
                <a:spLocks noChangeShapeType="1"/>
              </p:cNvSpPr>
              <p:nvPr/>
            </p:nvSpPr>
            <p:spPr bwMode="auto">
              <a:xfrm rot="10677058" flipV="1">
                <a:off x="8856" y="4167"/>
                <a:ext cx="159" cy="141"/>
              </a:xfrm>
              <a:prstGeom prst="line">
                <a:avLst/>
              </a:prstGeom>
              <a:noFill/>
              <a:ln w="15875">
                <a:solidFill>
                  <a:srgbClr val="000000"/>
                </a:solidFill>
                <a:round/>
              </a:ln>
            </p:spPr>
            <p:txBody>
              <a:bodyPr/>
              <a:lstStyle/>
              <a:p>
                <a:endParaRPr lang="en-US"/>
              </a:p>
            </p:txBody>
          </p:sp>
          <p:sp>
            <p:nvSpPr>
              <p:cNvPr id="53288" name="Line 38"/>
              <p:cNvSpPr>
                <a:spLocks noChangeShapeType="1"/>
              </p:cNvSpPr>
              <p:nvPr/>
            </p:nvSpPr>
            <p:spPr bwMode="auto">
              <a:xfrm rot="10677058" flipV="1">
                <a:off x="9222" y="4172"/>
                <a:ext cx="138" cy="135"/>
              </a:xfrm>
              <a:prstGeom prst="line">
                <a:avLst/>
              </a:prstGeom>
              <a:noFill/>
              <a:ln w="15875">
                <a:solidFill>
                  <a:srgbClr val="000000"/>
                </a:solidFill>
                <a:round/>
              </a:ln>
            </p:spPr>
            <p:txBody>
              <a:bodyPr/>
              <a:lstStyle/>
              <a:p>
                <a:endParaRPr lang="en-US"/>
              </a:p>
            </p:txBody>
          </p:sp>
          <p:sp>
            <p:nvSpPr>
              <p:cNvPr id="53289" name="Text Box 39"/>
              <p:cNvSpPr txBox="1">
                <a:spLocks noChangeArrowheads="1"/>
              </p:cNvSpPr>
              <p:nvPr/>
            </p:nvSpPr>
            <p:spPr bwMode="auto">
              <a:xfrm>
                <a:off x="6530" y="2120"/>
                <a:ext cx="1470" cy="450"/>
              </a:xfrm>
              <a:prstGeom prst="rect">
                <a:avLst/>
              </a:prstGeom>
              <a:noFill/>
              <a:ln w="9525">
                <a:noFill/>
                <a:miter lim="800000"/>
              </a:ln>
            </p:spPr>
            <p:txBody>
              <a:bodyPr/>
              <a:lstStyle/>
              <a:p>
                <a:r>
                  <a:rPr lang="en-US" sz="1600"/>
                  <a:t>Sun rays</a:t>
                </a:r>
                <a:endParaRPr lang="en-US" sz="3200"/>
              </a:p>
            </p:txBody>
          </p:sp>
          <p:sp>
            <p:nvSpPr>
              <p:cNvPr id="53290" name="Text Box 40"/>
              <p:cNvSpPr txBox="1">
                <a:spLocks noChangeArrowheads="1"/>
              </p:cNvSpPr>
              <p:nvPr/>
            </p:nvSpPr>
            <p:spPr bwMode="auto">
              <a:xfrm>
                <a:off x="5680" y="1540"/>
                <a:ext cx="1470" cy="450"/>
              </a:xfrm>
              <a:prstGeom prst="rect">
                <a:avLst/>
              </a:prstGeom>
              <a:noFill/>
              <a:ln w="9525">
                <a:noFill/>
                <a:miter lim="800000"/>
              </a:ln>
            </p:spPr>
            <p:txBody>
              <a:bodyPr/>
              <a:lstStyle/>
              <a:p>
                <a:r>
                  <a:rPr lang="en-US" sz="1600"/>
                  <a:t>Receiver</a:t>
                </a:r>
                <a:endParaRPr lang="en-US" sz="3200"/>
              </a:p>
            </p:txBody>
          </p:sp>
          <p:sp>
            <p:nvSpPr>
              <p:cNvPr id="53291" name="Text Box 41"/>
              <p:cNvSpPr txBox="1">
                <a:spLocks noChangeArrowheads="1"/>
              </p:cNvSpPr>
              <p:nvPr/>
            </p:nvSpPr>
            <p:spPr bwMode="auto">
              <a:xfrm>
                <a:off x="5240" y="3080"/>
                <a:ext cx="1080" cy="450"/>
              </a:xfrm>
              <a:prstGeom prst="rect">
                <a:avLst/>
              </a:prstGeom>
              <a:noFill/>
              <a:ln w="9525">
                <a:noFill/>
                <a:miter lim="800000"/>
              </a:ln>
            </p:spPr>
            <p:txBody>
              <a:bodyPr/>
              <a:lstStyle/>
              <a:p>
                <a:r>
                  <a:rPr lang="en-US" sz="1600"/>
                  <a:t>Tower</a:t>
                </a:r>
                <a:endParaRPr lang="en-US" sz="3200"/>
              </a:p>
            </p:txBody>
          </p:sp>
        </p:grpSp>
        <p:sp>
          <p:nvSpPr>
            <p:cNvPr id="53257" name="Text Box 42"/>
            <p:cNvSpPr txBox="1">
              <a:spLocks noChangeArrowheads="1"/>
            </p:cNvSpPr>
            <p:nvPr/>
          </p:nvSpPr>
          <p:spPr bwMode="auto">
            <a:xfrm>
              <a:off x="7934" y="3771"/>
              <a:ext cx="1267" cy="543"/>
            </a:xfrm>
            <a:prstGeom prst="rect">
              <a:avLst/>
            </a:prstGeom>
            <a:noFill/>
            <a:ln w="9525">
              <a:noFill/>
              <a:miter lim="800000"/>
            </a:ln>
          </p:spPr>
          <p:txBody>
            <a:bodyPr/>
            <a:lstStyle/>
            <a:p>
              <a:r>
                <a:rPr lang="en-US" sz="1600"/>
                <a:t>Mirrors</a:t>
              </a:r>
              <a:endParaRPr lang="en-US" sz="3200"/>
            </a:p>
          </p:txBody>
        </p:sp>
      </p:grpSp>
      <p:sp>
        <p:nvSpPr>
          <p:cNvPr id="53255" name="Line 44"/>
          <p:cNvSpPr>
            <a:spLocks noChangeShapeType="1"/>
          </p:cNvSpPr>
          <p:nvPr/>
        </p:nvSpPr>
        <p:spPr bwMode="auto">
          <a:xfrm>
            <a:off x="4500563" y="2724150"/>
            <a:ext cx="152400" cy="0"/>
          </a:xfrm>
          <a:prstGeom prst="line">
            <a:avLst/>
          </a:prstGeom>
          <a:noFill/>
          <a:ln w="12700">
            <a:solidFill>
              <a:schemeClr val="bg2"/>
            </a:solidFill>
            <a:round/>
            <a:headEnd type="none" w="sm" len="sm"/>
            <a:tailEnd type="none" w="sm" len="sm"/>
          </a:ln>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52"/>
          <p:cNvSpPr>
            <a:spLocks noChangeArrowheads="1"/>
          </p:cNvSpPr>
          <p:nvPr/>
        </p:nvSpPr>
        <p:spPr bwMode="auto">
          <a:xfrm>
            <a:off x="533400" y="2362200"/>
            <a:ext cx="8382000" cy="32766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06852" name="Rectangle 4"/>
          <p:cNvSpPr>
            <a:spLocks noGrp="1" noChangeArrowheads="1"/>
          </p:cNvSpPr>
          <p:nvPr>
            <p:ph type="title"/>
          </p:nvPr>
        </p:nvSpPr>
        <p:spPr/>
        <p:txBody>
          <a:bodyPr/>
          <a:lstStyle/>
          <a:p>
            <a:pPr>
              <a:defRPr/>
            </a:pPr>
            <a:r>
              <a:rPr lang="en-GB" sz="3600" b="0" smtClean="0"/>
              <a:t>Schematic diagram showing interleaving of mirrors in a CLFR with reduced shading between mirrors</a:t>
            </a:r>
            <a:endParaRPr lang="en-US" sz="3600" b="0" smtClean="0"/>
          </a:p>
        </p:txBody>
      </p:sp>
      <p:grpSp>
        <p:nvGrpSpPr>
          <p:cNvPr id="2" name="Group 6"/>
          <p:cNvGrpSpPr/>
          <p:nvPr/>
        </p:nvGrpSpPr>
        <p:grpSpPr bwMode="auto">
          <a:xfrm>
            <a:off x="685800" y="2514600"/>
            <a:ext cx="8007350" cy="2838450"/>
            <a:chOff x="2150" y="5590"/>
            <a:chExt cx="7718" cy="2736"/>
          </a:xfrm>
        </p:grpSpPr>
        <p:grpSp>
          <p:nvGrpSpPr>
            <p:cNvPr id="3" name="Group 7"/>
            <p:cNvGrpSpPr/>
            <p:nvPr/>
          </p:nvGrpSpPr>
          <p:grpSpPr bwMode="auto">
            <a:xfrm>
              <a:off x="2150" y="5590"/>
              <a:ext cx="7718" cy="2736"/>
              <a:chOff x="2150" y="5590"/>
              <a:chExt cx="7718" cy="2736"/>
            </a:xfrm>
          </p:grpSpPr>
          <p:grpSp>
            <p:nvGrpSpPr>
              <p:cNvPr id="4" name="Group 8"/>
              <p:cNvGrpSpPr/>
              <p:nvPr/>
            </p:nvGrpSpPr>
            <p:grpSpPr bwMode="auto">
              <a:xfrm>
                <a:off x="2668" y="5980"/>
                <a:ext cx="7200" cy="2346"/>
                <a:chOff x="2498" y="5346"/>
                <a:chExt cx="7200" cy="2346"/>
              </a:xfrm>
            </p:grpSpPr>
            <p:sp>
              <p:nvSpPr>
                <p:cNvPr id="54287" name="Line 9"/>
                <p:cNvSpPr>
                  <a:spLocks noChangeShapeType="1"/>
                </p:cNvSpPr>
                <p:nvPr/>
              </p:nvSpPr>
              <p:spPr bwMode="auto">
                <a:xfrm flipV="1">
                  <a:off x="2879" y="5532"/>
                  <a:ext cx="0" cy="2160"/>
                </a:xfrm>
                <a:prstGeom prst="line">
                  <a:avLst/>
                </a:prstGeom>
                <a:noFill/>
                <a:ln w="38100">
                  <a:solidFill>
                    <a:srgbClr val="000000"/>
                  </a:solidFill>
                  <a:round/>
                </a:ln>
              </p:spPr>
              <p:txBody>
                <a:bodyPr/>
                <a:lstStyle/>
                <a:p>
                  <a:endParaRPr lang="en-US"/>
                </a:p>
              </p:txBody>
            </p:sp>
            <p:sp>
              <p:nvSpPr>
                <p:cNvPr id="54288" name="Line 10"/>
                <p:cNvSpPr>
                  <a:spLocks noChangeShapeType="1"/>
                </p:cNvSpPr>
                <p:nvPr/>
              </p:nvSpPr>
              <p:spPr bwMode="auto">
                <a:xfrm>
                  <a:off x="2699" y="5532"/>
                  <a:ext cx="360" cy="0"/>
                </a:xfrm>
                <a:prstGeom prst="line">
                  <a:avLst/>
                </a:prstGeom>
                <a:noFill/>
                <a:ln w="9525">
                  <a:solidFill>
                    <a:srgbClr val="000000"/>
                  </a:solidFill>
                  <a:round/>
                </a:ln>
              </p:spPr>
              <p:txBody>
                <a:bodyPr/>
                <a:lstStyle/>
                <a:p>
                  <a:endParaRPr lang="en-US"/>
                </a:p>
              </p:txBody>
            </p:sp>
            <p:sp>
              <p:nvSpPr>
                <p:cNvPr id="54289" name="Line 11"/>
                <p:cNvSpPr>
                  <a:spLocks noChangeShapeType="1"/>
                </p:cNvSpPr>
                <p:nvPr/>
              </p:nvSpPr>
              <p:spPr bwMode="auto">
                <a:xfrm flipV="1">
                  <a:off x="2699" y="5352"/>
                  <a:ext cx="104" cy="180"/>
                </a:xfrm>
                <a:prstGeom prst="line">
                  <a:avLst/>
                </a:prstGeom>
                <a:noFill/>
                <a:ln w="9525">
                  <a:solidFill>
                    <a:srgbClr val="000000"/>
                  </a:solidFill>
                  <a:round/>
                </a:ln>
              </p:spPr>
              <p:txBody>
                <a:bodyPr/>
                <a:lstStyle/>
                <a:p>
                  <a:endParaRPr lang="en-US"/>
                </a:p>
              </p:txBody>
            </p:sp>
            <p:sp>
              <p:nvSpPr>
                <p:cNvPr id="54290" name="Line 12"/>
                <p:cNvSpPr>
                  <a:spLocks noChangeShapeType="1"/>
                </p:cNvSpPr>
                <p:nvPr/>
              </p:nvSpPr>
              <p:spPr bwMode="auto">
                <a:xfrm flipH="1" flipV="1">
                  <a:off x="2955" y="5352"/>
                  <a:ext cx="104" cy="180"/>
                </a:xfrm>
                <a:prstGeom prst="line">
                  <a:avLst/>
                </a:prstGeom>
                <a:noFill/>
                <a:ln w="9525">
                  <a:solidFill>
                    <a:srgbClr val="000000"/>
                  </a:solidFill>
                  <a:round/>
                </a:ln>
              </p:spPr>
              <p:txBody>
                <a:bodyPr/>
                <a:lstStyle/>
                <a:p>
                  <a:endParaRPr lang="en-US"/>
                </a:p>
              </p:txBody>
            </p:sp>
            <p:sp>
              <p:nvSpPr>
                <p:cNvPr id="54291" name="Line 13"/>
                <p:cNvSpPr>
                  <a:spLocks noChangeShapeType="1"/>
                </p:cNvSpPr>
                <p:nvPr/>
              </p:nvSpPr>
              <p:spPr bwMode="auto">
                <a:xfrm>
                  <a:off x="2808" y="5352"/>
                  <a:ext cx="148" cy="1"/>
                </a:xfrm>
                <a:prstGeom prst="line">
                  <a:avLst/>
                </a:prstGeom>
                <a:noFill/>
                <a:ln w="9525">
                  <a:solidFill>
                    <a:srgbClr val="000000"/>
                  </a:solidFill>
                  <a:round/>
                </a:ln>
              </p:spPr>
              <p:txBody>
                <a:bodyPr/>
                <a:lstStyle/>
                <a:p>
                  <a:endParaRPr lang="en-US"/>
                </a:p>
              </p:txBody>
            </p:sp>
            <p:sp>
              <p:nvSpPr>
                <p:cNvPr id="54292" name="Line 14"/>
                <p:cNvSpPr>
                  <a:spLocks noChangeShapeType="1"/>
                </p:cNvSpPr>
                <p:nvPr/>
              </p:nvSpPr>
              <p:spPr bwMode="auto">
                <a:xfrm flipV="1">
                  <a:off x="9049" y="5532"/>
                  <a:ext cx="0" cy="2160"/>
                </a:xfrm>
                <a:prstGeom prst="line">
                  <a:avLst/>
                </a:prstGeom>
                <a:noFill/>
                <a:ln w="38100">
                  <a:solidFill>
                    <a:srgbClr val="000000"/>
                  </a:solidFill>
                  <a:round/>
                </a:ln>
              </p:spPr>
              <p:txBody>
                <a:bodyPr/>
                <a:lstStyle/>
                <a:p>
                  <a:endParaRPr lang="en-US"/>
                </a:p>
              </p:txBody>
            </p:sp>
            <p:sp>
              <p:nvSpPr>
                <p:cNvPr id="54293" name="Line 15"/>
                <p:cNvSpPr>
                  <a:spLocks noChangeShapeType="1"/>
                </p:cNvSpPr>
                <p:nvPr/>
              </p:nvSpPr>
              <p:spPr bwMode="auto">
                <a:xfrm>
                  <a:off x="8869" y="5532"/>
                  <a:ext cx="360" cy="0"/>
                </a:xfrm>
                <a:prstGeom prst="line">
                  <a:avLst/>
                </a:prstGeom>
                <a:noFill/>
                <a:ln w="9525">
                  <a:solidFill>
                    <a:srgbClr val="000000"/>
                  </a:solidFill>
                  <a:round/>
                </a:ln>
              </p:spPr>
              <p:txBody>
                <a:bodyPr/>
                <a:lstStyle/>
                <a:p>
                  <a:endParaRPr lang="en-US"/>
                </a:p>
              </p:txBody>
            </p:sp>
            <p:sp>
              <p:nvSpPr>
                <p:cNvPr id="54294" name="Line 16"/>
                <p:cNvSpPr>
                  <a:spLocks noChangeShapeType="1"/>
                </p:cNvSpPr>
                <p:nvPr/>
              </p:nvSpPr>
              <p:spPr bwMode="auto">
                <a:xfrm flipV="1">
                  <a:off x="8869" y="5352"/>
                  <a:ext cx="104" cy="180"/>
                </a:xfrm>
                <a:prstGeom prst="line">
                  <a:avLst/>
                </a:prstGeom>
                <a:noFill/>
                <a:ln w="9525">
                  <a:solidFill>
                    <a:srgbClr val="000000"/>
                  </a:solidFill>
                  <a:round/>
                </a:ln>
              </p:spPr>
              <p:txBody>
                <a:bodyPr/>
                <a:lstStyle/>
                <a:p>
                  <a:endParaRPr lang="en-US"/>
                </a:p>
              </p:txBody>
            </p:sp>
            <p:sp>
              <p:nvSpPr>
                <p:cNvPr id="54295" name="Line 17"/>
                <p:cNvSpPr>
                  <a:spLocks noChangeShapeType="1"/>
                </p:cNvSpPr>
                <p:nvPr/>
              </p:nvSpPr>
              <p:spPr bwMode="auto">
                <a:xfrm flipH="1" flipV="1">
                  <a:off x="9125" y="5352"/>
                  <a:ext cx="104" cy="180"/>
                </a:xfrm>
                <a:prstGeom prst="line">
                  <a:avLst/>
                </a:prstGeom>
                <a:noFill/>
                <a:ln w="9525">
                  <a:solidFill>
                    <a:srgbClr val="000000"/>
                  </a:solidFill>
                  <a:round/>
                </a:ln>
              </p:spPr>
              <p:txBody>
                <a:bodyPr/>
                <a:lstStyle/>
                <a:p>
                  <a:endParaRPr lang="en-US"/>
                </a:p>
              </p:txBody>
            </p:sp>
            <p:sp>
              <p:nvSpPr>
                <p:cNvPr id="54296" name="Line 18"/>
                <p:cNvSpPr>
                  <a:spLocks noChangeShapeType="1"/>
                </p:cNvSpPr>
                <p:nvPr/>
              </p:nvSpPr>
              <p:spPr bwMode="auto">
                <a:xfrm>
                  <a:off x="8974" y="5346"/>
                  <a:ext cx="148" cy="1"/>
                </a:xfrm>
                <a:prstGeom prst="line">
                  <a:avLst/>
                </a:prstGeom>
                <a:noFill/>
                <a:ln w="9525">
                  <a:solidFill>
                    <a:srgbClr val="000000"/>
                  </a:solidFill>
                  <a:round/>
                </a:ln>
              </p:spPr>
              <p:txBody>
                <a:bodyPr/>
                <a:lstStyle/>
                <a:p>
                  <a:endParaRPr lang="en-US"/>
                </a:p>
              </p:txBody>
            </p:sp>
            <p:sp>
              <p:nvSpPr>
                <p:cNvPr id="54297" name="Line 19"/>
                <p:cNvSpPr>
                  <a:spLocks noChangeShapeType="1"/>
                </p:cNvSpPr>
                <p:nvPr/>
              </p:nvSpPr>
              <p:spPr bwMode="auto">
                <a:xfrm>
                  <a:off x="2498" y="7690"/>
                  <a:ext cx="7200" cy="0"/>
                </a:xfrm>
                <a:prstGeom prst="line">
                  <a:avLst/>
                </a:prstGeom>
                <a:noFill/>
                <a:ln w="9525">
                  <a:solidFill>
                    <a:srgbClr val="000000"/>
                  </a:solidFill>
                  <a:round/>
                </a:ln>
              </p:spPr>
              <p:txBody>
                <a:bodyPr/>
                <a:lstStyle/>
                <a:p>
                  <a:endParaRPr lang="en-US"/>
                </a:p>
              </p:txBody>
            </p:sp>
            <p:sp>
              <p:nvSpPr>
                <p:cNvPr id="54298" name="Line 20"/>
                <p:cNvSpPr>
                  <a:spLocks noChangeShapeType="1"/>
                </p:cNvSpPr>
                <p:nvPr/>
              </p:nvSpPr>
              <p:spPr bwMode="auto">
                <a:xfrm rot="10677058" flipV="1">
                  <a:off x="3239" y="7632"/>
                  <a:ext cx="174" cy="45"/>
                </a:xfrm>
                <a:prstGeom prst="line">
                  <a:avLst/>
                </a:prstGeom>
                <a:noFill/>
                <a:ln w="15875">
                  <a:solidFill>
                    <a:srgbClr val="000000"/>
                  </a:solidFill>
                  <a:round/>
                </a:ln>
              </p:spPr>
              <p:txBody>
                <a:bodyPr/>
                <a:lstStyle/>
                <a:p>
                  <a:endParaRPr lang="en-US"/>
                </a:p>
              </p:txBody>
            </p:sp>
            <p:sp>
              <p:nvSpPr>
                <p:cNvPr id="54299" name="Line 21"/>
                <p:cNvSpPr>
                  <a:spLocks noChangeShapeType="1"/>
                </p:cNvSpPr>
                <p:nvPr/>
              </p:nvSpPr>
              <p:spPr bwMode="auto">
                <a:xfrm rot="10677058" flipV="1">
                  <a:off x="3785" y="7613"/>
                  <a:ext cx="145" cy="67"/>
                </a:xfrm>
                <a:prstGeom prst="line">
                  <a:avLst/>
                </a:prstGeom>
                <a:noFill/>
                <a:ln w="15875">
                  <a:solidFill>
                    <a:srgbClr val="000000"/>
                  </a:solidFill>
                  <a:round/>
                </a:ln>
              </p:spPr>
              <p:txBody>
                <a:bodyPr/>
                <a:lstStyle/>
                <a:p>
                  <a:endParaRPr lang="en-US"/>
                </a:p>
              </p:txBody>
            </p:sp>
            <p:sp>
              <p:nvSpPr>
                <p:cNvPr id="54300" name="Line 22"/>
                <p:cNvSpPr>
                  <a:spLocks noChangeShapeType="1"/>
                </p:cNvSpPr>
                <p:nvPr/>
              </p:nvSpPr>
              <p:spPr bwMode="auto">
                <a:xfrm rot="10677058" flipV="1">
                  <a:off x="3502" y="7631"/>
                  <a:ext cx="177" cy="51"/>
                </a:xfrm>
                <a:prstGeom prst="line">
                  <a:avLst/>
                </a:prstGeom>
                <a:noFill/>
                <a:ln w="15875">
                  <a:solidFill>
                    <a:srgbClr val="000000"/>
                  </a:solidFill>
                  <a:round/>
                </a:ln>
              </p:spPr>
              <p:txBody>
                <a:bodyPr/>
                <a:lstStyle/>
                <a:p>
                  <a:endParaRPr lang="en-US"/>
                </a:p>
              </p:txBody>
            </p:sp>
            <p:sp>
              <p:nvSpPr>
                <p:cNvPr id="54301" name="Line 23"/>
                <p:cNvSpPr>
                  <a:spLocks noChangeShapeType="1"/>
                </p:cNvSpPr>
                <p:nvPr/>
              </p:nvSpPr>
              <p:spPr bwMode="auto">
                <a:xfrm rot="10677058" flipV="1">
                  <a:off x="4043" y="7615"/>
                  <a:ext cx="138" cy="69"/>
                </a:xfrm>
                <a:prstGeom prst="line">
                  <a:avLst/>
                </a:prstGeom>
                <a:noFill/>
                <a:ln w="15875">
                  <a:solidFill>
                    <a:srgbClr val="000000"/>
                  </a:solidFill>
                  <a:round/>
                </a:ln>
              </p:spPr>
              <p:txBody>
                <a:bodyPr/>
                <a:lstStyle/>
                <a:p>
                  <a:endParaRPr lang="en-US"/>
                </a:p>
              </p:txBody>
            </p:sp>
            <p:sp>
              <p:nvSpPr>
                <p:cNvPr id="54302" name="Line 24"/>
                <p:cNvSpPr>
                  <a:spLocks noChangeShapeType="1"/>
                </p:cNvSpPr>
                <p:nvPr/>
              </p:nvSpPr>
              <p:spPr bwMode="auto">
                <a:xfrm rot="10677058" flipV="1">
                  <a:off x="4284" y="7595"/>
                  <a:ext cx="137" cy="92"/>
                </a:xfrm>
                <a:prstGeom prst="line">
                  <a:avLst/>
                </a:prstGeom>
                <a:noFill/>
                <a:ln w="15875">
                  <a:solidFill>
                    <a:srgbClr val="000000"/>
                  </a:solidFill>
                  <a:round/>
                </a:ln>
              </p:spPr>
              <p:txBody>
                <a:bodyPr/>
                <a:lstStyle/>
                <a:p>
                  <a:endParaRPr lang="en-US"/>
                </a:p>
              </p:txBody>
            </p:sp>
            <p:sp>
              <p:nvSpPr>
                <p:cNvPr id="54303" name="Line 25"/>
                <p:cNvSpPr>
                  <a:spLocks noChangeShapeType="1"/>
                </p:cNvSpPr>
                <p:nvPr/>
              </p:nvSpPr>
              <p:spPr bwMode="auto">
                <a:xfrm rot="10677058" flipV="1">
                  <a:off x="4527" y="7599"/>
                  <a:ext cx="134" cy="89"/>
                </a:xfrm>
                <a:prstGeom prst="line">
                  <a:avLst/>
                </a:prstGeom>
                <a:noFill/>
                <a:ln w="15875">
                  <a:solidFill>
                    <a:srgbClr val="000000"/>
                  </a:solidFill>
                  <a:round/>
                </a:ln>
              </p:spPr>
              <p:txBody>
                <a:bodyPr/>
                <a:lstStyle/>
                <a:p>
                  <a:endParaRPr lang="en-US"/>
                </a:p>
              </p:txBody>
            </p:sp>
            <p:sp>
              <p:nvSpPr>
                <p:cNvPr id="54304" name="Line 26"/>
                <p:cNvSpPr>
                  <a:spLocks noChangeShapeType="1"/>
                </p:cNvSpPr>
                <p:nvPr/>
              </p:nvSpPr>
              <p:spPr bwMode="auto">
                <a:xfrm rot="10677058" flipV="1">
                  <a:off x="4793" y="7582"/>
                  <a:ext cx="157" cy="100"/>
                </a:xfrm>
                <a:prstGeom prst="line">
                  <a:avLst/>
                </a:prstGeom>
                <a:noFill/>
                <a:ln w="15875">
                  <a:solidFill>
                    <a:srgbClr val="000000"/>
                  </a:solidFill>
                  <a:round/>
                </a:ln>
              </p:spPr>
              <p:txBody>
                <a:bodyPr/>
                <a:lstStyle/>
                <a:p>
                  <a:endParaRPr lang="en-US"/>
                </a:p>
              </p:txBody>
            </p:sp>
            <p:sp>
              <p:nvSpPr>
                <p:cNvPr id="54305" name="Line 27"/>
                <p:cNvSpPr>
                  <a:spLocks noChangeShapeType="1"/>
                </p:cNvSpPr>
                <p:nvPr/>
              </p:nvSpPr>
              <p:spPr bwMode="auto">
                <a:xfrm rot="10677058" flipV="1">
                  <a:off x="5102" y="7563"/>
                  <a:ext cx="153" cy="120"/>
                </a:xfrm>
                <a:prstGeom prst="line">
                  <a:avLst/>
                </a:prstGeom>
                <a:noFill/>
                <a:ln w="15875">
                  <a:solidFill>
                    <a:srgbClr val="000000"/>
                  </a:solidFill>
                  <a:round/>
                </a:ln>
              </p:spPr>
              <p:txBody>
                <a:bodyPr/>
                <a:lstStyle/>
                <a:p>
                  <a:endParaRPr lang="en-US"/>
                </a:p>
              </p:txBody>
            </p:sp>
            <p:sp>
              <p:nvSpPr>
                <p:cNvPr id="54306" name="Line 28"/>
                <p:cNvSpPr>
                  <a:spLocks noChangeShapeType="1"/>
                </p:cNvSpPr>
                <p:nvPr/>
              </p:nvSpPr>
              <p:spPr bwMode="auto">
                <a:xfrm rot="10677058" flipV="1">
                  <a:off x="5618" y="7545"/>
                  <a:ext cx="159" cy="141"/>
                </a:xfrm>
                <a:prstGeom prst="line">
                  <a:avLst/>
                </a:prstGeom>
                <a:noFill/>
                <a:ln w="15875">
                  <a:solidFill>
                    <a:srgbClr val="000000"/>
                  </a:solidFill>
                  <a:round/>
                </a:ln>
              </p:spPr>
              <p:txBody>
                <a:bodyPr/>
                <a:lstStyle/>
                <a:p>
                  <a:endParaRPr lang="en-US"/>
                </a:p>
              </p:txBody>
            </p:sp>
            <p:sp>
              <p:nvSpPr>
                <p:cNvPr id="54307" name="Line 29"/>
                <p:cNvSpPr>
                  <a:spLocks noChangeShapeType="1"/>
                </p:cNvSpPr>
                <p:nvPr/>
              </p:nvSpPr>
              <p:spPr bwMode="auto">
                <a:xfrm rot="10677058" flipV="1">
                  <a:off x="6200" y="7550"/>
                  <a:ext cx="138" cy="135"/>
                </a:xfrm>
                <a:prstGeom prst="line">
                  <a:avLst/>
                </a:prstGeom>
                <a:noFill/>
                <a:ln w="15875">
                  <a:solidFill>
                    <a:srgbClr val="000000"/>
                  </a:solidFill>
                  <a:round/>
                </a:ln>
              </p:spPr>
              <p:txBody>
                <a:bodyPr/>
                <a:lstStyle/>
                <a:p>
                  <a:endParaRPr lang="en-US"/>
                </a:p>
              </p:txBody>
            </p:sp>
            <p:sp>
              <p:nvSpPr>
                <p:cNvPr id="54308" name="Line 30"/>
                <p:cNvSpPr>
                  <a:spLocks noChangeShapeType="1"/>
                </p:cNvSpPr>
                <p:nvPr/>
              </p:nvSpPr>
              <p:spPr bwMode="auto">
                <a:xfrm rot="122942" flipH="1" flipV="1">
                  <a:off x="8488" y="7635"/>
                  <a:ext cx="174" cy="45"/>
                </a:xfrm>
                <a:prstGeom prst="line">
                  <a:avLst/>
                </a:prstGeom>
                <a:noFill/>
                <a:ln w="15875">
                  <a:solidFill>
                    <a:srgbClr val="000000"/>
                  </a:solidFill>
                  <a:round/>
                </a:ln>
              </p:spPr>
              <p:txBody>
                <a:bodyPr/>
                <a:lstStyle/>
                <a:p>
                  <a:endParaRPr lang="en-US"/>
                </a:p>
              </p:txBody>
            </p:sp>
            <p:sp>
              <p:nvSpPr>
                <p:cNvPr id="54309" name="Line 31"/>
                <p:cNvSpPr>
                  <a:spLocks noChangeShapeType="1"/>
                </p:cNvSpPr>
                <p:nvPr/>
              </p:nvSpPr>
              <p:spPr bwMode="auto">
                <a:xfrm rot="122942" flipH="1" flipV="1">
                  <a:off x="7952" y="7611"/>
                  <a:ext cx="145" cy="67"/>
                </a:xfrm>
                <a:prstGeom prst="line">
                  <a:avLst/>
                </a:prstGeom>
                <a:noFill/>
                <a:ln w="15875">
                  <a:solidFill>
                    <a:srgbClr val="000000"/>
                  </a:solidFill>
                  <a:round/>
                </a:ln>
              </p:spPr>
              <p:txBody>
                <a:bodyPr/>
                <a:lstStyle/>
                <a:p>
                  <a:endParaRPr lang="en-US"/>
                </a:p>
              </p:txBody>
            </p:sp>
            <p:sp>
              <p:nvSpPr>
                <p:cNvPr id="54310" name="Line 32"/>
                <p:cNvSpPr>
                  <a:spLocks noChangeShapeType="1"/>
                </p:cNvSpPr>
                <p:nvPr/>
              </p:nvSpPr>
              <p:spPr bwMode="auto">
                <a:xfrm rot="122942" flipH="1" flipV="1">
                  <a:off x="8209" y="7627"/>
                  <a:ext cx="177" cy="51"/>
                </a:xfrm>
                <a:prstGeom prst="line">
                  <a:avLst/>
                </a:prstGeom>
                <a:noFill/>
                <a:ln w="15875">
                  <a:solidFill>
                    <a:srgbClr val="000000"/>
                  </a:solidFill>
                  <a:round/>
                </a:ln>
              </p:spPr>
              <p:txBody>
                <a:bodyPr/>
                <a:lstStyle/>
                <a:p>
                  <a:endParaRPr lang="en-US"/>
                </a:p>
              </p:txBody>
            </p:sp>
            <p:sp>
              <p:nvSpPr>
                <p:cNvPr id="54311" name="Line 33"/>
                <p:cNvSpPr>
                  <a:spLocks noChangeShapeType="1"/>
                </p:cNvSpPr>
                <p:nvPr/>
              </p:nvSpPr>
              <p:spPr bwMode="auto">
                <a:xfrm rot="122942" flipH="1" flipV="1">
                  <a:off x="7684" y="7607"/>
                  <a:ext cx="138" cy="69"/>
                </a:xfrm>
                <a:prstGeom prst="line">
                  <a:avLst/>
                </a:prstGeom>
                <a:noFill/>
                <a:ln w="15875">
                  <a:solidFill>
                    <a:srgbClr val="000000"/>
                  </a:solidFill>
                  <a:round/>
                </a:ln>
              </p:spPr>
              <p:txBody>
                <a:bodyPr/>
                <a:lstStyle/>
                <a:p>
                  <a:endParaRPr lang="en-US"/>
                </a:p>
              </p:txBody>
            </p:sp>
            <p:sp>
              <p:nvSpPr>
                <p:cNvPr id="54312" name="Line 34"/>
                <p:cNvSpPr>
                  <a:spLocks noChangeShapeType="1"/>
                </p:cNvSpPr>
                <p:nvPr/>
              </p:nvSpPr>
              <p:spPr bwMode="auto">
                <a:xfrm rot="122942" flipH="1" flipV="1">
                  <a:off x="7437" y="7593"/>
                  <a:ext cx="137" cy="92"/>
                </a:xfrm>
                <a:prstGeom prst="line">
                  <a:avLst/>
                </a:prstGeom>
                <a:noFill/>
                <a:ln w="15875">
                  <a:solidFill>
                    <a:srgbClr val="000000"/>
                  </a:solidFill>
                  <a:round/>
                </a:ln>
              </p:spPr>
              <p:txBody>
                <a:bodyPr/>
                <a:lstStyle/>
                <a:p>
                  <a:endParaRPr lang="en-US"/>
                </a:p>
              </p:txBody>
            </p:sp>
            <p:sp>
              <p:nvSpPr>
                <p:cNvPr id="54313" name="Line 35"/>
                <p:cNvSpPr>
                  <a:spLocks noChangeShapeType="1"/>
                </p:cNvSpPr>
                <p:nvPr/>
              </p:nvSpPr>
              <p:spPr bwMode="auto">
                <a:xfrm rot="122942" flipH="1" flipV="1">
                  <a:off x="7174" y="7588"/>
                  <a:ext cx="134" cy="89"/>
                </a:xfrm>
                <a:prstGeom prst="line">
                  <a:avLst/>
                </a:prstGeom>
                <a:noFill/>
                <a:ln w="15875">
                  <a:solidFill>
                    <a:srgbClr val="000000"/>
                  </a:solidFill>
                  <a:round/>
                </a:ln>
              </p:spPr>
              <p:txBody>
                <a:bodyPr/>
                <a:lstStyle/>
                <a:p>
                  <a:endParaRPr lang="en-US"/>
                </a:p>
              </p:txBody>
            </p:sp>
            <p:sp>
              <p:nvSpPr>
                <p:cNvPr id="54314" name="Line 36"/>
                <p:cNvSpPr>
                  <a:spLocks noChangeShapeType="1"/>
                </p:cNvSpPr>
                <p:nvPr/>
              </p:nvSpPr>
              <p:spPr bwMode="auto">
                <a:xfrm rot="122942" flipH="1" flipV="1">
                  <a:off x="6851" y="7577"/>
                  <a:ext cx="157" cy="100"/>
                </a:xfrm>
                <a:prstGeom prst="line">
                  <a:avLst/>
                </a:prstGeom>
                <a:noFill/>
                <a:ln w="15875">
                  <a:solidFill>
                    <a:srgbClr val="000000"/>
                  </a:solidFill>
                  <a:round/>
                </a:ln>
              </p:spPr>
              <p:txBody>
                <a:bodyPr/>
                <a:lstStyle/>
                <a:p>
                  <a:endParaRPr lang="en-US"/>
                </a:p>
              </p:txBody>
            </p:sp>
            <p:sp>
              <p:nvSpPr>
                <p:cNvPr id="54315" name="Line 37"/>
                <p:cNvSpPr>
                  <a:spLocks noChangeShapeType="1"/>
                </p:cNvSpPr>
                <p:nvPr/>
              </p:nvSpPr>
              <p:spPr bwMode="auto">
                <a:xfrm rot="122942" flipH="1" flipV="1">
                  <a:off x="5358" y="7564"/>
                  <a:ext cx="153" cy="120"/>
                </a:xfrm>
                <a:prstGeom prst="line">
                  <a:avLst/>
                </a:prstGeom>
                <a:noFill/>
                <a:ln w="15875">
                  <a:solidFill>
                    <a:srgbClr val="000000"/>
                  </a:solidFill>
                  <a:round/>
                </a:ln>
              </p:spPr>
              <p:txBody>
                <a:bodyPr/>
                <a:lstStyle/>
                <a:p>
                  <a:endParaRPr lang="en-US"/>
                </a:p>
              </p:txBody>
            </p:sp>
            <p:sp>
              <p:nvSpPr>
                <p:cNvPr id="54316" name="Line 38"/>
                <p:cNvSpPr>
                  <a:spLocks noChangeShapeType="1"/>
                </p:cNvSpPr>
                <p:nvPr/>
              </p:nvSpPr>
              <p:spPr bwMode="auto">
                <a:xfrm rot="122942" flipH="1" flipV="1">
                  <a:off x="5877" y="7545"/>
                  <a:ext cx="159" cy="141"/>
                </a:xfrm>
                <a:prstGeom prst="line">
                  <a:avLst/>
                </a:prstGeom>
                <a:noFill/>
                <a:ln w="15875">
                  <a:solidFill>
                    <a:srgbClr val="000000"/>
                  </a:solidFill>
                  <a:round/>
                </a:ln>
              </p:spPr>
              <p:txBody>
                <a:bodyPr/>
                <a:lstStyle/>
                <a:p>
                  <a:endParaRPr lang="en-US"/>
                </a:p>
              </p:txBody>
            </p:sp>
            <p:sp>
              <p:nvSpPr>
                <p:cNvPr id="54317" name="Line 39"/>
                <p:cNvSpPr>
                  <a:spLocks noChangeShapeType="1"/>
                </p:cNvSpPr>
                <p:nvPr/>
              </p:nvSpPr>
              <p:spPr bwMode="auto">
                <a:xfrm rot="122942" flipH="1" flipV="1">
                  <a:off x="6489" y="7554"/>
                  <a:ext cx="138" cy="135"/>
                </a:xfrm>
                <a:prstGeom prst="line">
                  <a:avLst/>
                </a:prstGeom>
                <a:noFill/>
                <a:ln w="15875">
                  <a:solidFill>
                    <a:srgbClr val="000000"/>
                  </a:solidFill>
                  <a:round/>
                </a:ln>
              </p:spPr>
              <p:txBody>
                <a:bodyPr/>
                <a:lstStyle/>
                <a:p>
                  <a:endParaRPr lang="en-US"/>
                </a:p>
              </p:txBody>
            </p:sp>
            <p:sp>
              <p:nvSpPr>
                <p:cNvPr id="54318" name="Line 40"/>
                <p:cNvSpPr>
                  <a:spLocks noChangeShapeType="1"/>
                </p:cNvSpPr>
                <p:nvPr/>
              </p:nvSpPr>
              <p:spPr bwMode="auto">
                <a:xfrm>
                  <a:off x="5166" y="5933"/>
                  <a:ext cx="0" cy="1690"/>
                </a:xfrm>
                <a:prstGeom prst="line">
                  <a:avLst/>
                </a:prstGeom>
                <a:noFill/>
                <a:ln w="9525">
                  <a:solidFill>
                    <a:srgbClr val="000000"/>
                  </a:solidFill>
                  <a:round/>
                  <a:tailEnd type="triangle" w="sm" len="lg"/>
                </a:ln>
              </p:spPr>
              <p:txBody>
                <a:bodyPr/>
                <a:lstStyle/>
                <a:p>
                  <a:endParaRPr lang="en-US"/>
                </a:p>
              </p:txBody>
            </p:sp>
            <p:sp>
              <p:nvSpPr>
                <p:cNvPr id="54319" name="Line 41"/>
                <p:cNvSpPr>
                  <a:spLocks noChangeShapeType="1"/>
                </p:cNvSpPr>
                <p:nvPr/>
              </p:nvSpPr>
              <p:spPr bwMode="auto">
                <a:xfrm flipH="1" flipV="1">
                  <a:off x="3003" y="5554"/>
                  <a:ext cx="2157" cy="2066"/>
                </a:xfrm>
                <a:prstGeom prst="line">
                  <a:avLst/>
                </a:prstGeom>
                <a:noFill/>
                <a:ln w="9525">
                  <a:solidFill>
                    <a:srgbClr val="000000"/>
                  </a:solidFill>
                  <a:round/>
                  <a:tailEnd type="triangle" w="sm" len="lg"/>
                </a:ln>
              </p:spPr>
              <p:txBody>
                <a:bodyPr/>
                <a:lstStyle/>
                <a:p>
                  <a:endParaRPr lang="en-US"/>
                </a:p>
              </p:txBody>
            </p:sp>
            <p:sp>
              <p:nvSpPr>
                <p:cNvPr id="54320" name="Line 42"/>
                <p:cNvSpPr>
                  <a:spLocks noChangeShapeType="1"/>
                </p:cNvSpPr>
                <p:nvPr/>
              </p:nvSpPr>
              <p:spPr bwMode="auto">
                <a:xfrm>
                  <a:off x="5426" y="5927"/>
                  <a:ext cx="0" cy="1690"/>
                </a:xfrm>
                <a:prstGeom prst="line">
                  <a:avLst/>
                </a:prstGeom>
                <a:noFill/>
                <a:ln w="9525">
                  <a:solidFill>
                    <a:srgbClr val="000000"/>
                  </a:solidFill>
                  <a:round/>
                  <a:tailEnd type="triangle" w="sm" len="lg"/>
                </a:ln>
              </p:spPr>
              <p:txBody>
                <a:bodyPr/>
                <a:lstStyle/>
                <a:p>
                  <a:endParaRPr lang="en-US"/>
                </a:p>
              </p:txBody>
            </p:sp>
            <p:sp>
              <p:nvSpPr>
                <p:cNvPr id="54321" name="Line 43"/>
                <p:cNvSpPr>
                  <a:spLocks noChangeShapeType="1"/>
                </p:cNvSpPr>
                <p:nvPr/>
              </p:nvSpPr>
              <p:spPr bwMode="auto">
                <a:xfrm flipV="1">
                  <a:off x="5420" y="5538"/>
                  <a:ext cx="3537" cy="2079"/>
                </a:xfrm>
                <a:prstGeom prst="line">
                  <a:avLst/>
                </a:prstGeom>
                <a:noFill/>
                <a:ln w="9525">
                  <a:solidFill>
                    <a:srgbClr val="000000"/>
                  </a:solidFill>
                  <a:round/>
                  <a:tailEnd type="triangle" w="sm" len="lg"/>
                </a:ln>
              </p:spPr>
              <p:txBody>
                <a:bodyPr/>
                <a:lstStyle/>
                <a:p>
                  <a:endParaRPr lang="en-US"/>
                </a:p>
              </p:txBody>
            </p:sp>
            <p:sp>
              <p:nvSpPr>
                <p:cNvPr id="54322" name="Line 44"/>
                <p:cNvSpPr>
                  <a:spLocks noChangeShapeType="1"/>
                </p:cNvSpPr>
                <p:nvPr/>
              </p:nvSpPr>
              <p:spPr bwMode="auto">
                <a:xfrm>
                  <a:off x="4108" y="5948"/>
                  <a:ext cx="0" cy="1690"/>
                </a:xfrm>
                <a:prstGeom prst="line">
                  <a:avLst/>
                </a:prstGeom>
                <a:noFill/>
                <a:ln w="9525">
                  <a:solidFill>
                    <a:srgbClr val="000000"/>
                  </a:solidFill>
                  <a:round/>
                  <a:tailEnd type="triangle" w="sm" len="lg"/>
                </a:ln>
              </p:spPr>
              <p:txBody>
                <a:bodyPr/>
                <a:lstStyle/>
                <a:p>
                  <a:endParaRPr lang="en-US"/>
                </a:p>
              </p:txBody>
            </p:sp>
            <p:sp>
              <p:nvSpPr>
                <p:cNvPr id="54323" name="Line 45"/>
                <p:cNvSpPr>
                  <a:spLocks noChangeShapeType="1"/>
                </p:cNvSpPr>
                <p:nvPr/>
              </p:nvSpPr>
              <p:spPr bwMode="auto">
                <a:xfrm flipH="1" flipV="1">
                  <a:off x="2953" y="5559"/>
                  <a:ext cx="1146" cy="2076"/>
                </a:xfrm>
                <a:prstGeom prst="line">
                  <a:avLst/>
                </a:prstGeom>
                <a:noFill/>
                <a:ln w="9525">
                  <a:solidFill>
                    <a:srgbClr val="000000"/>
                  </a:solidFill>
                  <a:round/>
                  <a:tailEnd type="triangle" w="sm" len="lg"/>
                </a:ln>
              </p:spPr>
              <p:txBody>
                <a:bodyPr/>
                <a:lstStyle/>
                <a:p>
                  <a:endParaRPr lang="en-US"/>
                </a:p>
              </p:txBody>
            </p:sp>
          </p:grpSp>
          <p:sp>
            <p:nvSpPr>
              <p:cNvPr id="54282" name="Text Box 46"/>
              <p:cNvSpPr txBox="1">
                <a:spLocks noChangeArrowheads="1"/>
              </p:cNvSpPr>
              <p:nvPr/>
            </p:nvSpPr>
            <p:spPr bwMode="auto">
              <a:xfrm>
                <a:off x="2600" y="5590"/>
                <a:ext cx="1170" cy="450"/>
              </a:xfrm>
              <a:prstGeom prst="rect">
                <a:avLst/>
              </a:prstGeom>
              <a:noFill/>
              <a:ln w="9525">
                <a:noFill/>
                <a:miter lim="800000"/>
              </a:ln>
            </p:spPr>
            <p:txBody>
              <a:bodyPr/>
              <a:lstStyle/>
              <a:p>
                <a:r>
                  <a:rPr lang="en-US" sz="1600"/>
                  <a:t>Receiver</a:t>
                </a:r>
                <a:endParaRPr lang="en-US" sz="3200"/>
              </a:p>
            </p:txBody>
          </p:sp>
          <p:sp>
            <p:nvSpPr>
              <p:cNvPr id="54283" name="Text Box 47"/>
              <p:cNvSpPr txBox="1">
                <a:spLocks noChangeArrowheads="1"/>
              </p:cNvSpPr>
              <p:nvPr/>
            </p:nvSpPr>
            <p:spPr bwMode="auto">
              <a:xfrm>
                <a:off x="8630" y="5590"/>
                <a:ext cx="1170" cy="450"/>
              </a:xfrm>
              <a:prstGeom prst="rect">
                <a:avLst/>
              </a:prstGeom>
              <a:noFill/>
              <a:ln w="9525">
                <a:noFill/>
                <a:miter lim="800000"/>
              </a:ln>
            </p:spPr>
            <p:txBody>
              <a:bodyPr/>
              <a:lstStyle/>
              <a:p>
                <a:r>
                  <a:rPr lang="en-US" sz="1600"/>
                  <a:t>Receiver</a:t>
                </a:r>
                <a:endParaRPr lang="en-US" sz="3200"/>
              </a:p>
            </p:txBody>
          </p:sp>
          <p:sp>
            <p:nvSpPr>
              <p:cNvPr id="54284" name="Text Box 48"/>
              <p:cNvSpPr txBox="1">
                <a:spLocks noChangeArrowheads="1"/>
              </p:cNvSpPr>
              <p:nvPr/>
            </p:nvSpPr>
            <p:spPr bwMode="auto">
              <a:xfrm>
                <a:off x="2150" y="7030"/>
                <a:ext cx="980" cy="450"/>
              </a:xfrm>
              <a:prstGeom prst="rect">
                <a:avLst/>
              </a:prstGeom>
              <a:noFill/>
              <a:ln w="9525">
                <a:noFill/>
                <a:miter lim="800000"/>
              </a:ln>
            </p:spPr>
            <p:txBody>
              <a:bodyPr/>
              <a:lstStyle/>
              <a:p>
                <a:r>
                  <a:rPr lang="en-US" sz="1600"/>
                  <a:t>Tower</a:t>
                </a:r>
                <a:endParaRPr lang="en-US" sz="3200"/>
              </a:p>
            </p:txBody>
          </p:sp>
          <p:sp>
            <p:nvSpPr>
              <p:cNvPr id="54285" name="Text Box 49"/>
              <p:cNvSpPr txBox="1">
                <a:spLocks noChangeArrowheads="1"/>
              </p:cNvSpPr>
              <p:nvPr/>
            </p:nvSpPr>
            <p:spPr bwMode="auto">
              <a:xfrm>
                <a:off x="8330" y="7030"/>
                <a:ext cx="980" cy="450"/>
              </a:xfrm>
              <a:prstGeom prst="rect">
                <a:avLst/>
              </a:prstGeom>
              <a:noFill/>
              <a:ln w="9525">
                <a:noFill/>
                <a:miter lim="800000"/>
              </a:ln>
            </p:spPr>
            <p:txBody>
              <a:bodyPr/>
              <a:lstStyle/>
              <a:p>
                <a:r>
                  <a:rPr lang="en-US" sz="1600"/>
                  <a:t>Tower</a:t>
                </a:r>
                <a:endParaRPr lang="en-US" sz="3200"/>
              </a:p>
            </p:txBody>
          </p:sp>
          <p:sp>
            <p:nvSpPr>
              <p:cNvPr id="54286" name="Text Box 50"/>
              <p:cNvSpPr txBox="1">
                <a:spLocks noChangeArrowheads="1"/>
              </p:cNvSpPr>
              <p:nvPr/>
            </p:nvSpPr>
            <p:spPr bwMode="auto">
              <a:xfrm>
                <a:off x="4400" y="6070"/>
                <a:ext cx="1720" cy="450"/>
              </a:xfrm>
              <a:prstGeom prst="rect">
                <a:avLst/>
              </a:prstGeom>
              <a:noFill/>
              <a:ln w="9525">
                <a:noFill/>
                <a:miter lim="800000"/>
              </a:ln>
            </p:spPr>
            <p:txBody>
              <a:bodyPr/>
              <a:lstStyle/>
              <a:p>
                <a:r>
                  <a:rPr lang="en-US" sz="1600"/>
                  <a:t>Sun rays</a:t>
                </a:r>
                <a:endParaRPr lang="en-US" sz="3200"/>
              </a:p>
            </p:txBody>
          </p:sp>
        </p:grpSp>
        <p:sp>
          <p:nvSpPr>
            <p:cNvPr id="54280" name="Text Box 51"/>
            <p:cNvSpPr txBox="1">
              <a:spLocks noChangeArrowheads="1"/>
            </p:cNvSpPr>
            <p:nvPr/>
          </p:nvSpPr>
          <p:spPr bwMode="auto">
            <a:xfrm>
              <a:off x="7029" y="7753"/>
              <a:ext cx="1267" cy="543"/>
            </a:xfrm>
            <a:prstGeom prst="rect">
              <a:avLst/>
            </a:prstGeom>
            <a:noFill/>
            <a:ln w="9525">
              <a:noFill/>
              <a:miter lim="800000"/>
            </a:ln>
          </p:spPr>
          <p:txBody>
            <a:bodyPr/>
            <a:lstStyle/>
            <a:p>
              <a:r>
                <a:rPr lang="en-US" sz="1600"/>
                <a:t>Mirrors</a:t>
              </a:r>
              <a:endParaRPr lang="en-US" sz="320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5098" y="461899"/>
            <a:ext cx="7211059" cy="696595"/>
          </a:xfrm>
          <a:prstGeom prst="rect">
            <a:avLst/>
          </a:prstGeom>
        </p:spPr>
        <p:txBody>
          <a:bodyPr vert="horz" wrap="square" lIns="0" tIns="13335" rIns="0" bIns="0" rtlCol="0">
            <a:spAutoFit/>
          </a:bodyPr>
          <a:lstStyle/>
          <a:p>
            <a:pPr marL="12700">
              <a:lnSpc>
                <a:spcPct val="100000"/>
              </a:lnSpc>
              <a:spcBef>
                <a:spcPts val="105"/>
              </a:spcBef>
            </a:pPr>
            <a:r>
              <a:rPr sz="4400" spc="-30" dirty="0"/>
              <a:t>Fixed </a:t>
            </a:r>
            <a:r>
              <a:rPr sz="4400" spc="-15" dirty="0"/>
              <a:t>Mirror </a:t>
            </a:r>
            <a:r>
              <a:rPr sz="4400" dirty="0"/>
              <a:t>Solar</a:t>
            </a:r>
            <a:r>
              <a:rPr sz="4400" spc="40" dirty="0"/>
              <a:t> </a:t>
            </a:r>
            <a:r>
              <a:rPr sz="4400" spc="-20" dirty="0"/>
              <a:t>Concentrator</a:t>
            </a:r>
            <a:endParaRPr sz="4400"/>
          </a:p>
        </p:txBody>
      </p:sp>
      <p:sp>
        <p:nvSpPr>
          <p:cNvPr id="3" name="object 3"/>
          <p:cNvSpPr/>
          <p:nvPr/>
        </p:nvSpPr>
        <p:spPr>
          <a:xfrm>
            <a:off x="4469891" y="3352798"/>
            <a:ext cx="4674108" cy="350520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152490" y="1524000"/>
            <a:ext cx="4317401" cy="320040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9285" y="461645"/>
            <a:ext cx="6610350" cy="690245"/>
          </a:xfrm>
          <a:prstGeom prst="rect">
            <a:avLst/>
          </a:prstGeom>
        </p:spPr>
        <p:txBody>
          <a:bodyPr vert="horz" wrap="square" lIns="0" tIns="13335" rIns="0" bIns="0" rtlCol="0">
            <a:spAutoFit/>
          </a:bodyPr>
          <a:lstStyle/>
          <a:p>
            <a:pPr marL="12700">
              <a:lnSpc>
                <a:spcPct val="100000"/>
              </a:lnSpc>
              <a:spcBef>
                <a:spcPts val="105"/>
              </a:spcBef>
            </a:pPr>
            <a:r>
              <a:rPr sz="4400" dirty="0"/>
              <a:t>Solar </a:t>
            </a:r>
            <a:r>
              <a:rPr sz="4400" spc="-5" dirty="0"/>
              <a:t>Thermal</a:t>
            </a:r>
            <a:r>
              <a:rPr sz="4400" spc="-35" dirty="0"/>
              <a:t> </a:t>
            </a:r>
            <a:r>
              <a:rPr sz="4400" spc="-10" dirty="0"/>
              <a:t>Collector</a:t>
            </a:r>
            <a:endParaRPr sz="4400"/>
          </a:p>
        </p:txBody>
      </p:sp>
      <p:sp>
        <p:nvSpPr>
          <p:cNvPr id="3" name="object 3"/>
          <p:cNvSpPr txBox="1"/>
          <p:nvPr/>
        </p:nvSpPr>
        <p:spPr>
          <a:xfrm>
            <a:off x="383540" y="1509941"/>
            <a:ext cx="8340725" cy="2953385"/>
          </a:xfrm>
          <a:prstGeom prst="rect">
            <a:avLst/>
          </a:prstGeom>
        </p:spPr>
        <p:txBody>
          <a:bodyPr vert="horz" wrap="square" lIns="0" tIns="110489" rIns="0" bIns="0" rtlCol="0">
            <a:spAutoFit/>
          </a:bodyPr>
          <a:lstStyle/>
          <a:p>
            <a:pPr marL="355600" indent="-342900">
              <a:lnSpc>
                <a:spcPct val="100000"/>
              </a:lnSpc>
              <a:spcBef>
                <a:spcPts val="870"/>
              </a:spcBef>
              <a:buFont typeface="Arial"/>
              <a:buChar char="•"/>
              <a:tabLst>
                <a:tab pos="354965" algn="l"/>
                <a:tab pos="355600" algn="l"/>
              </a:tabLst>
            </a:pPr>
            <a:r>
              <a:rPr sz="3200" spc="-5" dirty="0">
                <a:latin typeface="Calibri"/>
                <a:cs typeface="Calibri"/>
              </a:rPr>
              <a:t>Low density per unit </a:t>
            </a:r>
            <a:r>
              <a:rPr sz="3200" spc="-10" dirty="0">
                <a:latin typeface="Calibri"/>
                <a:cs typeface="Calibri"/>
              </a:rPr>
              <a:t>area </a:t>
            </a:r>
            <a:r>
              <a:rPr sz="3200" dirty="0">
                <a:latin typeface="Calibri"/>
                <a:cs typeface="Calibri"/>
              </a:rPr>
              <a:t>(1kW/m</a:t>
            </a:r>
            <a:r>
              <a:rPr sz="3150" baseline="25000" dirty="0">
                <a:latin typeface="Calibri"/>
                <a:cs typeface="Calibri"/>
              </a:rPr>
              <a:t>2 </a:t>
            </a:r>
            <a:r>
              <a:rPr sz="3200" dirty="0">
                <a:latin typeface="Calibri"/>
                <a:cs typeface="Calibri"/>
              </a:rPr>
              <a:t>–</a:t>
            </a:r>
            <a:r>
              <a:rPr sz="3200" spc="-185" dirty="0">
                <a:latin typeface="Calibri"/>
                <a:cs typeface="Calibri"/>
              </a:rPr>
              <a:t> </a:t>
            </a:r>
            <a:r>
              <a:rPr sz="3200" dirty="0">
                <a:latin typeface="Calibri"/>
                <a:cs typeface="Calibri"/>
              </a:rPr>
              <a:t>0.1kW/m</a:t>
            </a:r>
            <a:r>
              <a:rPr sz="3150" baseline="25000" dirty="0">
                <a:latin typeface="Calibri"/>
                <a:cs typeface="Calibri"/>
              </a:rPr>
              <a:t>2</a:t>
            </a:r>
            <a:r>
              <a:rPr sz="3200" dirty="0">
                <a:latin typeface="Calibri"/>
                <a:cs typeface="Calibri"/>
              </a:rPr>
              <a:t>)</a:t>
            </a:r>
            <a:endParaRPr sz="3200" dirty="0">
              <a:latin typeface="Calibri"/>
              <a:cs typeface="Calibri"/>
            </a:endParaRPr>
          </a:p>
          <a:p>
            <a:pPr marL="355600" indent="-342900">
              <a:lnSpc>
                <a:spcPct val="100000"/>
              </a:lnSpc>
              <a:spcBef>
                <a:spcPts val="770"/>
              </a:spcBef>
              <a:buFont typeface="Arial"/>
              <a:buChar char="•"/>
              <a:tabLst>
                <a:tab pos="354965" algn="l"/>
                <a:tab pos="355600" algn="l"/>
              </a:tabLst>
            </a:pPr>
            <a:r>
              <a:rPr sz="3200" spc="-10" dirty="0">
                <a:latin typeface="Calibri"/>
                <a:cs typeface="Calibri"/>
              </a:rPr>
              <a:t>Collected </a:t>
            </a:r>
            <a:r>
              <a:rPr sz="3200" spc="-5" dirty="0">
                <a:latin typeface="Calibri"/>
                <a:cs typeface="Calibri"/>
              </a:rPr>
              <a:t>by </a:t>
            </a:r>
            <a:r>
              <a:rPr sz="3200" spc="-10" dirty="0">
                <a:latin typeface="Calibri"/>
                <a:cs typeface="Calibri"/>
              </a:rPr>
              <a:t>covering </a:t>
            </a:r>
            <a:r>
              <a:rPr sz="3200" spc="-15" dirty="0">
                <a:latin typeface="Calibri"/>
                <a:cs typeface="Calibri"/>
              </a:rPr>
              <a:t>large</a:t>
            </a:r>
            <a:r>
              <a:rPr sz="3200" spc="-5" dirty="0">
                <a:latin typeface="Calibri"/>
                <a:cs typeface="Calibri"/>
              </a:rPr>
              <a:t> </a:t>
            </a:r>
            <a:r>
              <a:rPr sz="3200" spc="-10" dirty="0">
                <a:latin typeface="Calibri"/>
                <a:cs typeface="Calibri"/>
              </a:rPr>
              <a:t>area</a:t>
            </a:r>
            <a:endParaRPr sz="3200" dirty="0">
              <a:latin typeface="Calibri"/>
              <a:cs typeface="Calibri"/>
            </a:endParaRPr>
          </a:p>
          <a:p>
            <a:pPr marL="355600" indent="-342900">
              <a:lnSpc>
                <a:spcPct val="100000"/>
              </a:lnSpc>
              <a:spcBef>
                <a:spcPts val="770"/>
              </a:spcBef>
              <a:buFont typeface="Arial"/>
              <a:buChar char="•"/>
              <a:tabLst>
                <a:tab pos="354965" algn="l"/>
                <a:tab pos="355600" algn="l"/>
              </a:tabLst>
            </a:pPr>
            <a:r>
              <a:rPr sz="3200" spc="-5" dirty="0">
                <a:latin typeface="Calibri"/>
                <a:cs typeface="Calibri"/>
              </a:rPr>
              <a:t>Solar </a:t>
            </a:r>
            <a:r>
              <a:rPr sz="3200" spc="-10" dirty="0">
                <a:latin typeface="Calibri"/>
                <a:cs typeface="Calibri"/>
              </a:rPr>
              <a:t>energy </a:t>
            </a:r>
            <a:r>
              <a:rPr sz="3200" dirty="0">
                <a:latin typeface="Calibri"/>
                <a:cs typeface="Calibri"/>
              </a:rPr>
              <a:t>as</a:t>
            </a:r>
            <a:r>
              <a:rPr sz="3200" spc="5" dirty="0">
                <a:latin typeface="Calibri"/>
                <a:cs typeface="Calibri"/>
              </a:rPr>
              <a:t> </a:t>
            </a:r>
            <a:r>
              <a:rPr sz="3200" spc="-10" dirty="0">
                <a:latin typeface="Calibri"/>
                <a:cs typeface="Calibri"/>
              </a:rPr>
              <a:t>heat</a:t>
            </a:r>
            <a:endParaRPr sz="3200" dirty="0">
              <a:latin typeface="Calibri"/>
              <a:cs typeface="Calibri"/>
            </a:endParaRPr>
          </a:p>
          <a:p>
            <a:pPr marL="355600" indent="-342900">
              <a:lnSpc>
                <a:spcPct val="100000"/>
              </a:lnSpc>
              <a:spcBef>
                <a:spcPts val="770"/>
              </a:spcBef>
              <a:buFont typeface="Arial"/>
              <a:buChar char="•"/>
              <a:tabLst>
                <a:tab pos="354965" algn="l"/>
                <a:tab pos="355600" algn="l"/>
              </a:tabLst>
            </a:pPr>
            <a:r>
              <a:rPr sz="3200" spc="-50" dirty="0">
                <a:latin typeface="Calibri"/>
                <a:cs typeface="Calibri"/>
              </a:rPr>
              <a:t>Transfer </a:t>
            </a:r>
            <a:r>
              <a:rPr sz="3200" spc="-25" dirty="0">
                <a:latin typeface="Calibri"/>
                <a:cs typeface="Calibri"/>
              </a:rPr>
              <a:t>to </a:t>
            </a:r>
            <a:r>
              <a:rPr sz="3200" spc="-10" dirty="0">
                <a:latin typeface="Calibri"/>
                <a:cs typeface="Calibri"/>
              </a:rPr>
              <a:t>heat transport</a:t>
            </a:r>
            <a:r>
              <a:rPr sz="3200" spc="80" dirty="0">
                <a:latin typeface="Calibri"/>
                <a:cs typeface="Calibri"/>
              </a:rPr>
              <a:t> </a:t>
            </a:r>
            <a:r>
              <a:rPr sz="3200" spc="-5" dirty="0">
                <a:latin typeface="Calibri"/>
                <a:cs typeface="Calibri"/>
              </a:rPr>
              <a:t>fluid</a:t>
            </a:r>
            <a:endParaRPr sz="3200" dirty="0">
              <a:latin typeface="Calibri"/>
              <a:cs typeface="Calibri"/>
            </a:endParaRPr>
          </a:p>
          <a:p>
            <a:pPr marL="355600" indent="-342900">
              <a:lnSpc>
                <a:spcPct val="100000"/>
              </a:lnSpc>
              <a:spcBef>
                <a:spcPts val="770"/>
              </a:spcBef>
              <a:buFont typeface="Arial"/>
              <a:buChar char="•"/>
              <a:tabLst>
                <a:tab pos="354965" algn="l"/>
                <a:tab pos="355600" algn="l"/>
              </a:tabLst>
            </a:pPr>
            <a:r>
              <a:rPr sz="3200" spc="-5" dirty="0">
                <a:latin typeface="Calibri"/>
                <a:cs typeface="Calibri"/>
              </a:rPr>
              <a:t>Thermal </a:t>
            </a:r>
            <a:r>
              <a:rPr sz="3200" spc="-25" dirty="0">
                <a:latin typeface="Calibri"/>
                <a:cs typeface="Calibri"/>
              </a:rPr>
              <a:t>storage </a:t>
            </a:r>
            <a:r>
              <a:rPr sz="3200" spc="-5" dirty="0">
                <a:latin typeface="Calibri"/>
                <a:cs typeface="Calibri"/>
              </a:rPr>
              <a:t>tank/boiler/heat</a:t>
            </a:r>
            <a:r>
              <a:rPr sz="3200" spc="20" dirty="0">
                <a:latin typeface="Calibri"/>
                <a:cs typeface="Calibri"/>
              </a:rPr>
              <a:t> </a:t>
            </a:r>
            <a:r>
              <a:rPr sz="3200" spc="-15" dirty="0">
                <a:latin typeface="Calibri"/>
                <a:cs typeface="Calibri"/>
              </a:rPr>
              <a:t>exchanger</a:t>
            </a:r>
            <a:endParaRPr sz="3200" dirty="0">
              <a:latin typeface="Calibri"/>
              <a:cs typeface="Calibri"/>
            </a:endParaRPr>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6875780" y="4392930"/>
              <a:ext cx="17780" cy="360"/>
            </p14:xfrm>
          </p:contentPart>
        </mc:Choice>
        <mc:Fallback xmlns="">
          <p:pic>
            <p:nvPicPr>
              <p:cNvPr id="5" name="Ink 4"/>
            </p:nvPicPr>
            <p:blipFill>
              <a:blip r:embed="rId2"/>
            </p:blipFill>
            <p:spPr>
              <a:xfrm>
                <a:off x="6875780" y="4392930"/>
                <a:ext cx="17780" cy="360"/>
              </a:xfrm>
              <a:prstGeom prst="rect"/>
            </p:spPr>
          </p:pic>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635" y="233045"/>
            <a:ext cx="8426450" cy="690245"/>
          </a:xfrm>
          <a:prstGeom prst="rect">
            <a:avLst/>
          </a:prstGeom>
        </p:spPr>
        <p:txBody>
          <a:bodyPr vert="horz" wrap="square" lIns="0" tIns="13335" rIns="0" bIns="0" rtlCol="0">
            <a:spAutoFit/>
          </a:bodyPr>
          <a:lstStyle/>
          <a:p>
            <a:pPr marL="12700">
              <a:lnSpc>
                <a:spcPct val="100000"/>
              </a:lnSpc>
              <a:spcBef>
                <a:spcPts val="105"/>
              </a:spcBef>
            </a:pPr>
            <a:r>
              <a:rPr sz="4400" spc="-5" dirty="0"/>
              <a:t>Linear Fresnel Lens</a:t>
            </a:r>
            <a:r>
              <a:rPr sz="4400" spc="-65" dirty="0"/>
              <a:t> </a:t>
            </a:r>
            <a:r>
              <a:rPr sz="4400" spc="-10" dirty="0"/>
              <a:t>Collector</a:t>
            </a:r>
            <a:endParaRPr sz="4400"/>
          </a:p>
        </p:txBody>
      </p:sp>
      <p:sp>
        <p:nvSpPr>
          <p:cNvPr id="3" name="object 3"/>
          <p:cNvSpPr/>
          <p:nvPr/>
        </p:nvSpPr>
        <p:spPr>
          <a:xfrm>
            <a:off x="7048500" y="2286000"/>
            <a:ext cx="2095499" cy="426720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0" y="1295399"/>
            <a:ext cx="6995159" cy="5562599"/>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3"/>
          <p:cNvSpPr>
            <a:spLocks noChangeArrowheads="1"/>
          </p:cNvSpPr>
          <p:nvPr/>
        </p:nvSpPr>
        <p:spPr bwMode="auto">
          <a:xfrm>
            <a:off x="2057400" y="1828800"/>
            <a:ext cx="5181600" cy="4343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08900" name="Rectangle 4"/>
          <p:cNvSpPr>
            <a:spLocks noGrp="1" noChangeArrowheads="1"/>
          </p:cNvSpPr>
          <p:nvPr>
            <p:ph type="title"/>
          </p:nvPr>
        </p:nvSpPr>
        <p:spPr/>
        <p:txBody>
          <a:bodyPr/>
          <a:lstStyle/>
          <a:p>
            <a:pPr>
              <a:defRPr/>
            </a:pPr>
            <a:r>
              <a:rPr lang="en-GB" sz="4000" smtClean="0"/>
              <a:t>Schematic of a parabolic dish collector</a:t>
            </a:r>
            <a:endParaRPr lang="en-US" sz="4000" smtClean="0"/>
          </a:p>
        </p:txBody>
      </p:sp>
      <p:grpSp>
        <p:nvGrpSpPr>
          <p:cNvPr id="2" name="Group 6"/>
          <p:cNvGrpSpPr/>
          <p:nvPr/>
        </p:nvGrpSpPr>
        <p:grpSpPr bwMode="auto">
          <a:xfrm>
            <a:off x="2590800" y="2057400"/>
            <a:ext cx="4648200" cy="3876675"/>
            <a:chOff x="2817" y="9786"/>
            <a:chExt cx="6201" cy="5168"/>
          </a:xfrm>
        </p:grpSpPr>
        <p:grpSp>
          <p:nvGrpSpPr>
            <p:cNvPr id="3" name="Group 7"/>
            <p:cNvGrpSpPr/>
            <p:nvPr/>
          </p:nvGrpSpPr>
          <p:grpSpPr bwMode="auto">
            <a:xfrm>
              <a:off x="2817" y="9786"/>
              <a:ext cx="6201" cy="4609"/>
              <a:chOff x="2817" y="9786"/>
              <a:chExt cx="6201" cy="4609"/>
            </a:xfrm>
          </p:grpSpPr>
          <p:grpSp>
            <p:nvGrpSpPr>
              <p:cNvPr id="4" name="Group 8"/>
              <p:cNvGrpSpPr/>
              <p:nvPr/>
            </p:nvGrpSpPr>
            <p:grpSpPr bwMode="auto">
              <a:xfrm>
                <a:off x="2817" y="9786"/>
                <a:ext cx="6201" cy="4158"/>
                <a:chOff x="2817" y="9786"/>
                <a:chExt cx="6201" cy="4158"/>
              </a:xfrm>
            </p:grpSpPr>
            <p:sp>
              <p:nvSpPr>
                <p:cNvPr id="55314" name="Line 9"/>
                <p:cNvSpPr>
                  <a:spLocks noChangeShapeType="1"/>
                </p:cNvSpPr>
                <p:nvPr/>
              </p:nvSpPr>
              <p:spPr bwMode="auto">
                <a:xfrm flipH="1" flipV="1">
                  <a:off x="6784" y="12856"/>
                  <a:ext cx="585" cy="565"/>
                </a:xfrm>
                <a:prstGeom prst="line">
                  <a:avLst/>
                </a:prstGeom>
                <a:noFill/>
                <a:ln w="9525">
                  <a:solidFill>
                    <a:srgbClr val="000000"/>
                  </a:solidFill>
                  <a:round/>
                  <a:tailEnd type="triangle" w="sm" len="lg"/>
                </a:ln>
              </p:spPr>
              <p:txBody>
                <a:bodyPr/>
                <a:lstStyle/>
                <a:p>
                  <a:endParaRPr lang="en-US"/>
                </a:p>
              </p:txBody>
            </p:sp>
            <p:sp>
              <p:nvSpPr>
                <p:cNvPr id="55315" name="Text Box 10"/>
                <p:cNvSpPr txBox="1">
                  <a:spLocks noChangeArrowheads="1"/>
                </p:cNvSpPr>
                <p:nvPr/>
              </p:nvSpPr>
              <p:spPr bwMode="auto">
                <a:xfrm>
                  <a:off x="7282" y="13233"/>
                  <a:ext cx="1736" cy="711"/>
                </a:xfrm>
                <a:prstGeom prst="rect">
                  <a:avLst/>
                </a:prstGeom>
                <a:noFill/>
                <a:ln w="9525">
                  <a:noFill/>
                  <a:miter lim="800000"/>
                </a:ln>
              </p:spPr>
              <p:txBody>
                <a:bodyPr/>
                <a:lstStyle/>
                <a:p>
                  <a:r>
                    <a:rPr lang="en-US" sz="1600"/>
                    <a:t>Parabola</a:t>
                  </a:r>
                  <a:endParaRPr lang="en-US" sz="3200"/>
                </a:p>
              </p:txBody>
            </p:sp>
            <p:grpSp>
              <p:nvGrpSpPr>
                <p:cNvPr id="5" name="Group 11"/>
                <p:cNvGrpSpPr/>
                <p:nvPr/>
              </p:nvGrpSpPr>
              <p:grpSpPr bwMode="auto">
                <a:xfrm>
                  <a:off x="2817" y="9786"/>
                  <a:ext cx="5582" cy="3818"/>
                  <a:chOff x="2817" y="9786"/>
                  <a:chExt cx="5582" cy="3818"/>
                </a:xfrm>
              </p:grpSpPr>
              <p:sp>
                <p:nvSpPr>
                  <p:cNvPr id="55317" name="Text Box 12"/>
                  <p:cNvSpPr txBox="1">
                    <a:spLocks noChangeArrowheads="1"/>
                  </p:cNvSpPr>
                  <p:nvPr/>
                </p:nvSpPr>
                <p:spPr bwMode="auto">
                  <a:xfrm>
                    <a:off x="3127" y="9960"/>
                    <a:ext cx="1757" cy="712"/>
                  </a:xfrm>
                  <a:prstGeom prst="rect">
                    <a:avLst/>
                  </a:prstGeom>
                  <a:noFill/>
                  <a:ln w="9525">
                    <a:noFill/>
                    <a:miter lim="800000"/>
                  </a:ln>
                </p:spPr>
                <p:txBody>
                  <a:bodyPr/>
                  <a:lstStyle/>
                  <a:p>
                    <a:r>
                      <a:rPr lang="en-US" sz="1600"/>
                      <a:t>Sun rays</a:t>
                    </a:r>
                    <a:endParaRPr lang="en-US" sz="3200"/>
                  </a:p>
                </p:txBody>
              </p:sp>
              <p:sp>
                <p:nvSpPr>
                  <p:cNvPr id="55318" name="Arc 13"/>
                  <p:cNvSpPr/>
                  <p:nvPr/>
                </p:nvSpPr>
                <p:spPr bwMode="auto">
                  <a:xfrm rot="8054008">
                    <a:off x="3667" y="9696"/>
                    <a:ext cx="3818" cy="3998"/>
                  </a:xfrm>
                  <a:custGeom>
                    <a:avLst/>
                    <a:gdLst>
                      <a:gd name="T0" fmla="*/ 0 w 23697"/>
                      <a:gd name="T1" fmla="*/ 16 h 24772"/>
                      <a:gd name="T2" fmla="*/ 3780 w 23697"/>
                      <a:gd name="T3" fmla="*/ 3998 h 24772"/>
                      <a:gd name="T4" fmla="*/ 338 w 23697"/>
                      <a:gd name="T5" fmla="*/ 3486 h 24772"/>
                      <a:gd name="T6" fmla="*/ 0 60000 65536"/>
                      <a:gd name="T7" fmla="*/ 0 60000 65536"/>
                      <a:gd name="T8" fmla="*/ 0 60000 65536"/>
                      <a:gd name="T9" fmla="*/ 0 w 23697"/>
                      <a:gd name="T10" fmla="*/ 0 h 24772"/>
                      <a:gd name="T11" fmla="*/ 23697 w 23697"/>
                      <a:gd name="T12" fmla="*/ 24772 h 24772"/>
                    </a:gdLst>
                    <a:ahLst/>
                    <a:cxnLst>
                      <a:cxn ang="T6">
                        <a:pos x="T0" y="T1"/>
                      </a:cxn>
                      <a:cxn ang="T7">
                        <a:pos x="T2" y="T3"/>
                      </a:cxn>
                      <a:cxn ang="T8">
                        <a:pos x="T4" y="T5"/>
                      </a:cxn>
                    </a:cxnLst>
                    <a:rect l="T9" t="T10" r="T11" b="T12"/>
                    <a:pathLst>
                      <a:path w="23697" h="24772" fill="none" extrusionOk="0">
                        <a:moveTo>
                          <a:pt x="0" y="102"/>
                        </a:moveTo>
                        <a:cubicBezTo>
                          <a:pt x="696" y="34"/>
                          <a:pt x="1396" y="-1"/>
                          <a:pt x="2097" y="0"/>
                        </a:cubicBezTo>
                        <a:cubicBezTo>
                          <a:pt x="14026" y="0"/>
                          <a:pt x="23697" y="9670"/>
                          <a:pt x="23697" y="21600"/>
                        </a:cubicBezTo>
                        <a:cubicBezTo>
                          <a:pt x="23697" y="22661"/>
                          <a:pt x="23618" y="23721"/>
                          <a:pt x="23462" y="24771"/>
                        </a:cubicBezTo>
                      </a:path>
                      <a:path w="23697" h="24772" stroke="0" extrusionOk="0">
                        <a:moveTo>
                          <a:pt x="0" y="102"/>
                        </a:moveTo>
                        <a:cubicBezTo>
                          <a:pt x="696" y="34"/>
                          <a:pt x="1396" y="-1"/>
                          <a:pt x="2097" y="0"/>
                        </a:cubicBezTo>
                        <a:cubicBezTo>
                          <a:pt x="14026" y="0"/>
                          <a:pt x="23697" y="9670"/>
                          <a:pt x="23697" y="21600"/>
                        </a:cubicBezTo>
                        <a:cubicBezTo>
                          <a:pt x="23697" y="22661"/>
                          <a:pt x="23618" y="23721"/>
                          <a:pt x="23462" y="24771"/>
                        </a:cubicBezTo>
                        <a:lnTo>
                          <a:pt x="2097" y="21600"/>
                        </a:lnTo>
                        <a:close/>
                      </a:path>
                    </a:pathLst>
                  </a:custGeom>
                  <a:noFill/>
                  <a:ln w="25400">
                    <a:solidFill>
                      <a:srgbClr val="000000"/>
                    </a:solidFill>
                    <a:round/>
                  </a:ln>
                </p:spPr>
                <p:txBody>
                  <a:bodyPr/>
                  <a:lstStyle/>
                  <a:p>
                    <a:endParaRPr lang="en-US"/>
                  </a:p>
                </p:txBody>
              </p:sp>
              <p:sp>
                <p:nvSpPr>
                  <p:cNvPr id="55319" name="Oval 14"/>
                  <p:cNvSpPr>
                    <a:spLocks noChangeArrowheads="1"/>
                  </p:cNvSpPr>
                  <p:nvPr/>
                </p:nvSpPr>
                <p:spPr bwMode="auto">
                  <a:xfrm>
                    <a:off x="2817" y="10855"/>
                    <a:ext cx="5582" cy="1381"/>
                  </a:xfrm>
                  <a:prstGeom prst="ellipse">
                    <a:avLst/>
                  </a:prstGeom>
                  <a:solidFill>
                    <a:srgbClr val="FFFFFF"/>
                  </a:solidFill>
                  <a:ln w="25400">
                    <a:solidFill>
                      <a:srgbClr val="000000"/>
                    </a:solidFill>
                    <a:round/>
                  </a:ln>
                </p:spPr>
                <p:txBody>
                  <a:bodyPr/>
                  <a:lstStyle/>
                  <a:p>
                    <a:endParaRPr lang="en-US"/>
                  </a:p>
                </p:txBody>
              </p:sp>
              <p:sp>
                <p:nvSpPr>
                  <p:cNvPr id="55320" name="Oval 15"/>
                  <p:cNvSpPr>
                    <a:spLocks noChangeArrowheads="1"/>
                  </p:cNvSpPr>
                  <p:nvPr/>
                </p:nvSpPr>
                <p:spPr bwMode="auto">
                  <a:xfrm>
                    <a:off x="5386" y="11202"/>
                    <a:ext cx="452" cy="209"/>
                  </a:xfrm>
                  <a:prstGeom prst="ellipse">
                    <a:avLst/>
                  </a:prstGeom>
                  <a:solidFill>
                    <a:srgbClr val="FFFFFF"/>
                  </a:solidFill>
                  <a:ln w="25400">
                    <a:solidFill>
                      <a:srgbClr val="000000"/>
                    </a:solidFill>
                    <a:round/>
                  </a:ln>
                </p:spPr>
                <p:txBody>
                  <a:bodyPr/>
                  <a:lstStyle/>
                  <a:p>
                    <a:endParaRPr lang="en-US"/>
                  </a:p>
                </p:txBody>
              </p:sp>
              <p:sp>
                <p:nvSpPr>
                  <p:cNvPr id="55321" name="Line 16"/>
                  <p:cNvSpPr>
                    <a:spLocks noChangeShapeType="1"/>
                  </p:cNvSpPr>
                  <p:nvPr/>
                </p:nvSpPr>
                <p:spPr bwMode="auto">
                  <a:xfrm>
                    <a:off x="5524" y="11486"/>
                    <a:ext cx="0" cy="758"/>
                  </a:xfrm>
                  <a:prstGeom prst="line">
                    <a:avLst/>
                  </a:prstGeom>
                  <a:noFill/>
                  <a:ln w="9525">
                    <a:solidFill>
                      <a:srgbClr val="000000"/>
                    </a:solidFill>
                    <a:round/>
                  </a:ln>
                </p:spPr>
                <p:txBody>
                  <a:bodyPr/>
                  <a:lstStyle/>
                  <a:p>
                    <a:endParaRPr lang="en-US"/>
                  </a:p>
                </p:txBody>
              </p:sp>
              <p:sp>
                <p:nvSpPr>
                  <p:cNvPr id="55322" name="Line 17"/>
                  <p:cNvSpPr>
                    <a:spLocks noChangeShapeType="1"/>
                  </p:cNvSpPr>
                  <p:nvPr/>
                </p:nvSpPr>
                <p:spPr bwMode="auto">
                  <a:xfrm>
                    <a:off x="5708" y="11486"/>
                    <a:ext cx="9" cy="765"/>
                  </a:xfrm>
                  <a:prstGeom prst="line">
                    <a:avLst/>
                  </a:prstGeom>
                  <a:noFill/>
                  <a:ln w="9525">
                    <a:solidFill>
                      <a:srgbClr val="000000"/>
                    </a:solidFill>
                    <a:round/>
                  </a:ln>
                </p:spPr>
                <p:txBody>
                  <a:bodyPr/>
                  <a:lstStyle/>
                  <a:p>
                    <a:endParaRPr lang="en-US"/>
                  </a:p>
                </p:txBody>
              </p:sp>
              <p:sp>
                <p:nvSpPr>
                  <p:cNvPr id="55323" name="Arc 18"/>
                  <p:cNvSpPr/>
                  <p:nvPr/>
                </p:nvSpPr>
                <p:spPr bwMode="auto">
                  <a:xfrm rot="8126064">
                    <a:off x="5429" y="11223"/>
                    <a:ext cx="349" cy="351"/>
                  </a:xfrm>
                  <a:custGeom>
                    <a:avLst/>
                    <a:gdLst>
                      <a:gd name="T0" fmla="*/ 4 w 21571"/>
                      <a:gd name="T1" fmla="*/ 0 h 21598"/>
                      <a:gd name="T2" fmla="*/ 349 w 21571"/>
                      <a:gd name="T3" fmla="*/ 333 h 21598"/>
                      <a:gd name="T4" fmla="*/ 0 w 21571"/>
                      <a:gd name="T5" fmla="*/ 351 h 21598"/>
                      <a:gd name="T6" fmla="*/ 0 60000 65536"/>
                      <a:gd name="T7" fmla="*/ 0 60000 65536"/>
                      <a:gd name="T8" fmla="*/ 0 60000 65536"/>
                      <a:gd name="T9" fmla="*/ 0 w 21571"/>
                      <a:gd name="T10" fmla="*/ 0 h 21598"/>
                      <a:gd name="T11" fmla="*/ 21571 w 21571"/>
                      <a:gd name="T12" fmla="*/ 21598 h 21598"/>
                    </a:gdLst>
                    <a:ahLst/>
                    <a:cxnLst>
                      <a:cxn ang="T6">
                        <a:pos x="T0" y="T1"/>
                      </a:cxn>
                      <a:cxn ang="T7">
                        <a:pos x="T2" y="T3"/>
                      </a:cxn>
                      <a:cxn ang="T8">
                        <a:pos x="T4" y="T5"/>
                      </a:cxn>
                    </a:cxnLst>
                    <a:rect l="T9" t="T10" r="T11" b="T12"/>
                    <a:pathLst>
                      <a:path w="21571" h="21598" fill="none" extrusionOk="0">
                        <a:moveTo>
                          <a:pt x="274" y="-1"/>
                        </a:moveTo>
                        <a:cubicBezTo>
                          <a:pt x="11661" y="144"/>
                          <a:pt x="20979" y="9104"/>
                          <a:pt x="21570" y="20477"/>
                        </a:cubicBezTo>
                      </a:path>
                      <a:path w="21571" h="21598" stroke="0" extrusionOk="0">
                        <a:moveTo>
                          <a:pt x="274" y="-1"/>
                        </a:moveTo>
                        <a:cubicBezTo>
                          <a:pt x="11661" y="144"/>
                          <a:pt x="20979" y="9104"/>
                          <a:pt x="21570" y="20477"/>
                        </a:cubicBezTo>
                        <a:lnTo>
                          <a:pt x="0" y="21598"/>
                        </a:lnTo>
                        <a:close/>
                      </a:path>
                    </a:pathLst>
                  </a:custGeom>
                  <a:noFill/>
                  <a:ln w="25400">
                    <a:solidFill>
                      <a:srgbClr val="000000"/>
                    </a:solidFill>
                    <a:round/>
                  </a:ln>
                </p:spPr>
                <p:txBody>
                  <a:bodyPr/>
                  <a:lstStyle/>
                  <a:p>
                    <a:endParaRPr lang="en-US"/>
                  </a:p>
                </p:txBody>
              </p:sp>
              <p:sp>
                <p:nvSpPr>
                  <p:cNvPr id="55324" name="Line 19"/>
                  <p:cNvSpPr>
                    <a:spLocks noChangeShapeType="1"/>
                  </p:cNvSpPr>
                  <p:nvPr/>
                </p:nvSpPr>
                <p:spPr bwMode="auto">
                  <a:xfrm>
                    <a:off x="5386" y="11302"/>
                    <a:ext cx="0" cy="130"/>
                  </a:xfrm>
                  <a:prstGeom prst="line">
                    <a:avLst/>
                  </a:prstGeom>
                  <a:noFill/>
                  <a:ln w="25400">
                    <a:solidFill>
                      <a:srgbClr val="000000"/>
                    </a:solidFill>
                    <a:round/>
                  </a:ln>
                </p:spPr>
                <p:txBody>
                  <a:bodyPr/>
                  <a:lstStyle/>
                  <a:p>
                    <a:endParaRPr lang="en-US"/>
                  </a:p>
                </p:txBody>
              </p:sp>
              <p:sp>
                <p:nvSpPr>
                  <p:cNvPr id="55325" name="Line 20"/>
                  <p:cNvSpPr>
                    <a:spLocks noChangeShapeType="1"/>
                  </p:cNvSpPr>
                  <p:nvPr/>
                </p:nvSpPr>
                <p:spPr bwMode="auto">
                  <a:xfrm>
                    <a:off x="5838" y="11311"/>
                    <a:ext cx="0" cy="117"/>
                  </a:xfrm>
                  <a:prstGeom prst="line">
                    <a:avLst/>
                  </a:prstGeom>
                  <a:noFill/>
                  <a:ln w="25400">
                    <a:solidFill>
                      <a:srgbClr val="000000"/>
                    </a:solidFill>
                    <a:round/>
                  </a:ln>
                </p:spPr>
                <p:txBody>
                  <a:bodyPr/>
                  <a:lstStyle/>
                  <a:p>
                    <a:endParaRPr lang="en-US"/>
                  </a:p>
                </p:txBody>
              </p:sp>
              <p:sp>
                <p:nvSpPr>
                  <p:cNvPr id="55326" name="Line 21"/>
                  <p:cNvSpPr>
                    <a:spLocks noChangeShapeType="1"/>
                  </p:cNvSpPr>
                  <p:nvPr/>
                </p:nvSpPr>
                <p:spPr bwMode="auto">
                  <a:xfrm flipV="1">
                    <a:off x="3966" y="11522"/>
                    <a:ext cx="1482" cy="1026"/>
                  </a:xfrm>
                  <a:prstGeom prst="line">
                    <a:avLst/>
                  </a:prstGeom>
                  <a:noFill/>
                  <a:ln w="9525">
                    <a:solidFill>
                      <a:srgbClr val="000000"/>
                    </a:solidFill>
                    <a:round/>
                    <a:tailEnd type="triangle" w="sm" len="lg"/>
                  </a:ln>
                </p:spPr>
                <p:txBody>
                  <a:bodyPr/>
                  <a:lstStyle/>
                  <a:p>
                    <a:endParaRPr lang="en-US"/>
                  </a:p>
                </p:txBody>
              </p:sp>
              <p:sp>
                <p:nvSpPr>
                  <p:cNvPr id="55327" name="Line 22"/>
                  <p:cNvSpPr>
                    <a:spLocks noChangeShapeType="1"/>
                  </p:cNvSpPr>
                  <p:nvPr/>
                </p:nvSpPr>
                <p:spPr bwMode="auto">
                  <a:xfrm>
                    <a:off x="3931" y="10453"/>
                    <a:ext cx="0" cy="2105"/>
                  </a:xfrm>
                  <a:prstGeom prst="line">
                    <a:avLst/>
                  </a:prstGeom>
                  <a:noFill/>
                  <a:ln w="9525">
                    <a:solidFill>
                      <a:srgbClr val="000000"/>
                    </a:solidFill>
                    <a:round/>
                    <a:tailEnd type="triangle" w="sm" len="lg"/>
                  </a:ln>
                </p:spPr>
                <p:txBody>
                  <a:bodyPr/>
                  <a:lstStyle/>
                  <a:p>
                    <a:endParaRPr lang="en-US"/>
                  </a:p>
                </p:txBody>
              </p:sp>
              <p:sp>
                <p:nvSpPr>
                  <p:cNvPr id="55328" name="Text Box 23"/>
                  <p:cNvSpPr txBox="1">
                    <a:spLocks noChangeArrowheads="1"/>
                  </p:cNvSpPr>
                  <p:nvPr/>
                </p:nvSpPr>
                <p:spPr bwMode="auto">
                  <a:xfrm>
                    <a:off x="5888" y="11007"/>
                    <a:ext cx="1737" cy="711"/>
                  </a:xfrm>
                  <a:prstGeom prst="rect">
                    <a:avLst/>
                  </a:prstGeom>
                  <a:noFill/>
                  <a:ln w="9525">
                    <a:noFill/>
                    <a:miter lim="800000"/>
                  </a:ln>
                </p:spPr>
                <p:txBody>
                  <a:bodyPr/>
                  <a:lstStyle/>
                  <a:p>
                    <a:r>
                      <a:rPr lang="en-US" sz="1000"/>
                      <a:t>Receiver</a:t>
                    </a:r>
                    <a:endParaRPr lang="en-US"/>
                  </a:p>
                </p:txBody>
              </p:sp>
            </p:grpSp>
          </p:grpSp>
          <p:grpSp>
            <p:nvGrpSpPr>
              <p:cNvPr id="6" name="Group 24"/>
              <p:cNvGrpSpPr/>
              <p:nvPr/>
            </p:nvGrpSpPr>
            <p:grpSpPr bwMode="auto">
              <a:xfrm>
                <a:off x="5205" y="13022"/>
                <a:ext cx="881" cy="1373"/>
                <a:chOff x="5205" y="13022"/>
                <a:chExt cx="881" cy="1373"/>
              </a:xfrm>
            </p:grpSpPr>
            <p:sp>
              <p:nvSpPr>
                <p:cNvPr id="55308" name="Line 25"/>
                <p:cNvSpPr>
                  <a:spLocks noChangeShapeType="1"/>
                </p:cNvSpPr>
                <p:nvPr/>
              </p:nvSpPr>
              <p:spPr bwMode="auto">
                <a:xfrm>
                  <a:off x="5481" y="13022"/>
                  <a:ext cx="0" cy="907"/>
                </a:xfrm>
                <a:prstGeom prst="line">
                  <a:avLst/>
                </a:prstGeom>
                <a:noFill/>
                <a:ln w="9525">
                  <a:solidFill>
                    <a:srgbClr val="000000"/>
                  </a:solidFill>
                  <a:round/>
                </a:ln>
              </p:spPr>
              <p:txBody>
                <a:bodyPr wrap="none"/>
                <a:lstStyle/>
                <a:p>
                  <a:endParaRPr lang="en-US"/>
                </a:p>
              </p:txBody>
            </p:sp>
            <p:sp>
              <p:nvSpPr>
                <p:cNvPr id="55309" name="Line 26"/>
                <p:cNvSpPr>
                  <a:spLocks noChangeShapeType="1"/>
                </p:cNvSpPr>
                <p:nvPr/>
              </p:nvSpPr>
              <p:spPr bwMode="auto">
                <a:xfrm>
                  <a:off x="5799" y="13022"/>
                  <a:ext cx="0" cy="907"/>
                </a:xfrm>
                <a:prstGeom prst="line">
                  <a:avLst/>
                </a:prstGeom>
                <a:noFill/>
                <a:ln w="9525">
                  <a:solidFill>
                    <a:srgbClr val="000000"/>
                  </a:solidFill>
                  <a:round/>
                </a:ln>
              </p:spPr>
              <p:txBody>
                <a:bodyPr wrap="none"/>
                <a:lstStyle/>
                <a:p>
                  <a:endParaRPr lang="en-US"/>
                </a:p>
              </p:txBody>
            </p:sp>
            <p:sp>
              <p:nvSpPr>
                <p:cNvPr id="55310" name="Line 27"/>
                <p:cNvSpPr>
                  <a:spLocks noChangeShapeType="1"/>
                </p:cNvSpPr>
                <p:nvPr/>
              </p:nvSpPr>
              <p:spPr bwMode="auto">
                <a:xfrm>
                  <a:off x="5205" y="13939"/>
                  <a:ext cx="880" cy="0"/>
                </a:xfrm>
                <a:prstGeom prst="line">
                  <a:avLst/>
                </a:prstGeom>
                <a:noFill/>
                <a:ln w="19050">
                  <a:solidFill>
                    <a:srgbClr val="000000"/>
                  </a:solidFill>
                  <a:round/>
                </a:ln>
              </p:spPr>
              <p:txBody>
                <a:bodyPr wrap="none"/>
                <a:lstStyle/>
                <a:p>
                  <a:endParaRPr lang="en-US"/>
                </a:p>
              </p:txBody>
            </p:sp>
            <p:sp>
              <p:nvSpPr>
                <p:cNvPr id="55311" name="Line 28"/>
                <p:cNvSpPr>
                  <a:spLocks noChangeShapeType="1"/>
                </p:cNvSpPr>
                <p:nvPr/>
              </p:nvSpPr>
              <p:spPr bwMode="auto">
                <a:xfrm flipV="1">
                  <a:off x="5208" y="13937"/>
                  <a:ext cx="0" cy="452"/>
                </a:xfrm>
                <a:prstGeom prst="line">
                  <a:avLst/>
                </a:prstGeom>
                <a:noFill/>
                <a:ln w="19050">
                  <a:solidFill>
                    <a:srgbClr val="000000"/>
                  </a:solidFill>
                  <a:round/>
                </a:ln>
              </p:spPr>
              <p:txBody>
                <a:bodyPr wrap="none"/>
                <a:lstStyle/>
                <a:p>
                  <a:endParaRPr lang="en-US"/>
                </a:p>
              </p:txBody>
            </p:sp>
            <p:sp>
              <p:nvSpPr>
                <p:cNvPr id="55312" name="Line 29"/>
                <p:cNvSpPr>
                  <a:spLocks noChangeShapeType="1"/>
                </p:cNvSpPr>
                <p:nvPr/>
              </p:nvSpPr>
              <p:spPr bwMode="auto">
                <a:xfrm flipV="1">
                  <a:off x="6086" y="13937"/>
                  <a:ext cx="0" cy="452"/>
                </a:xfrm>
                <a:prstGeom prst="line">
                  <a:avLst/>
                </a:prstGeom>
                <a:noFill/>
                <a:ln w="19050">
                  <a:solidFill>
                    <a:srgbClr val="000000"/>
                  </a:solidFill>
                  <a:round/>
                </a:ln>
              </p:spPr>
              <p:txBody>
                <a:bodyPr wrap="none"/>
                <a:lstStyle/>
                <a:p>
                  <a:endParaRPr lang="en-US"/>
                </a:p>
              </p:txBody>
            </p:sp>
            <p:sp>
              <p:nvSpPr>
                <p:cNvPr id="55313" name="Line 30"/>
                <p:cNvSpPr>
                  <a:spLocks noChangeShapeType="1"/>
                </p:cNvSpPr>
                <p:nvPr/>
              </p:nvSpPr>
              <p:spPr bwMode="auto">
                <a:xfrm>
                  <a:off x="5205" y="14395"/>
                  <a:ext cx="880" cy="0"/>
                </a:xfrm>
                <a:prstGeom prst="line">
                  <a:avLst/>
                </a:prstGeom>
                <a:noFill/>
                <a:ln w="19050">
                  <a:solidFill>
                    <a:srgbClr val="000000"/>
                  </a:solidFill>
                  <a:round/>
                </a:ln>
              </p:spPr>
              <p:txBody>
                <a:bodyPr wrap="none"/>
                <a:lstStyle/>
                <a:p>
                  <a:endParaRPr lang="en-US"/>
                </a:p>
              </p:txBody>
            </p:sp>
          </p:grpSp>
        </p:grpSp>
        <p:sp>
          <p:nvSpPr>
            <p:cNvPr id="55304" name="Text Box 31"/>
            <p:cNvSpPr txBox="1">
              <a:spLocks noChangeArrowheads="1"/>
            </p:cNvSpPr>
            <p:nvPr/>
          </p:nvSpPr>
          <p:spPr bwMode="auto">
            <a:xfrm>
              <a:off x="7032" y="13782"/>
              <a:ext cx="1736" cy="1172"/>
            </a:xfrm>
            <a:prstGeom prst="rect">
              <a:avLst/>
            </a:prstGeom>
            <a:noFill/>
            <a:ln w="9525">
              <a:noFill/>
              <a:miter lim="800000"/>
            </a:ln>
          </p:spPr>
          <p:txBody>
            <a:bodyPr/>
            <a:lstStyle/>
            <a:p>
              <a:r>
                <a:rPr lang="en-US" sz="1600"/>
                <a:t>Two-axes tracking mechanism</a:t>
              </a:r>
              <a:endParaRPr lang="en-US" sz="3200"/>
            </a:p>
          </p:txBody>
        </p:sp>
        <p:sp>
          <p:nvSpPr>
            <p:cNvPr id="55305" name="Line 32"/>
            <p:cNvSpPr>
              <a:spLocks noChangeShapeType="1"/>
            </p:cNvSpPr>
            <p:nvPr/>
          </p:nvSpPr>
          <p:spPr bwMode="auto">
            <a:xfrm flipH="1">
              <a:off x="6128" y="14063"/>
              <a:ext cx="1018" cy="62"/>
            </a:xfrm>
            <a:prstGeom prst="line">
              <a:avLst/>
            </a:prstGeom>
            <a:noFill/>
            <a:ln w="9525">
              <a:solidFill>
                <a:srgbClr val="000000"/>
              </a:solidFill>
              <a:round/>
              <a:tailEnd type="triangle" w="sm" len="lg"/>
            </a:ln>
          </p:spPr>
          <p:txBody>
            <a:bodyPr/>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80870" y="461645"/>
            <a:ext cx="6427470" cy="1367155"/>
          </a:xfrm>
          <a:prstGeom prst="rect">
            <a:avLst/>
          </a:prstGeom>
        </p:spPr>
        <p:txBody>
          <a:bodyPr vert="horz" wrap="square" lIns="0" tIns="13335" rIns="0" bIns="0" rtlCol="0">
            <a:spAutoFit/>
          </a:bodyPr>
          <a:lstStyle/>
          <a:p>
            <a:pPr marL="12700">
              <a:lnSpc>
                <a:spcPct val="100000"/>
              </a:lnSpc>
              <a:spcBef>
                <a:spcPts val="105"/>
              </a:spcBef>
            </a:pPr>
            <a:r>
              <a:rPr sz="4400" spc="-20" dirty="0"/>
              <a:t>Parabolic </a:t>
            </a:r>
            <a:r>
              <a:rPr sz="4400" spc="-5" dirty="0"/>
              <a:t>Dish</a:t>
            </a:r>
            <a:r>
              <a:rPr sz="4400" spc="-30" dirty="0"/>
              <a:t> </a:t>
            </a:r>
            <a:r>
              <a:rPr sz="4400" spc="-10" dirty="0"/>
              <a:t>Collector</a:t>
            </a:r>
            <a:endParaRPr sz="4400"/>
          </a:p>
        </p:txBody>
      </p:sp>
      <p:sp>
        <p:nvSpPr>
          <p:cNvPr id="3" name="object 3"/>
          <p:cNvSpPr/>
          <p:nvPr/>
        </p:nvSpPr>
        <p:spPr>
          <a:xfrm>
            <a:off x="4343400" y="1752600"/>
            <a:ext cx="3810000" cy="422910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665480" y="2298700"/>
            <a:ext cx="3492500" cy="4303395"/>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4294967295"/>
          </p:nvPr>
        </p:nvSpPr>
        <p:spPr>
          <a:xfrm>
            <a:off x="457200" y="6477000"/>
            <a:ext cx="2514600" cy="381000"/>
          </a:xfrm>
          <a:prstGeom prst="rect">
            <a:avLst/>
          </a:prstGeom>
        </p:spPr>
        <p:txBody>
          <a:bodyPr/>
          <a:lstStyle/>
          <a:p>
            <a:pPr>
              <a:defRPr/>
            </a:pPr>
            <a:r>
              <a:rPr lang="en-US"/>
              <a:t>TEI Patra: 3-18 July 2006</a:t>
            </a:r>
            <a:endParaRPr lang="en-US"/>
          </a:p>
        </p:txBody>
      </p:sp>
      <p:sp>
        <p:nvSpPr>
          <p:cNvPr id="5" name="Footer Placeholder 5"/>
          <p:cNvSpPr>
            <a:spLocks noGrp="1"/>
          </p:cNvSpPr>
          <p:nvPr>
            <p:ph type="ftr" sz="quarter" idx="4294967295"/>
          </p:nvPr>
        </p:nvSpPr>
        <p:spPr>
          <a:xfrm>
            <a:off x="3810000" y="6477000"/>
            <a:ext cx="5181600" cy="381000"/>
          </a:xfrm>
          <a:prstGeom prst="rect">
            <a:avLst/>
          </a:prstGeom>
        </p:spPr>
        <p:txBody>
          <a:bodyPr/>
          <a:lstStyle/>
          <a:p>
            <a:pPr>
              <a:defRPr/>
            </a:pPr>
            <a:r>
              <a:rPr lang="en-US"/>
              <a:t>Intensive program:</a:t>
            </a:r>
            <a:r>
              <a:rPr lang="en-US" b="0"/>
              <a:t> ICT tools in PV-systems Engineering</a:t>
            </a:r>
            <a:endParaRPr lang="en-US" b="0"/>
          </a:p>
        </p:txBody>
      </p:sp>
      <p:sp>
        <p:nvSpPr>
          <p:cNvPr id="210948" name="Rectangle 4"/>
          <p:cNvSpPr>
            <a:spLocks noGrp="1" noChangeArrowheads="1"/>
          </p:cNvSpPr>
          <p:nvPr>
            <p:ph type="title"/>
          </p:nvPr>
        </p:nvSpPr>
        <p:spPr/>
        <p:txBody>
          <a:bodyPr/>
          <a:lstStyle/>
          <a:p>
            <a:pPr>
              <a:defRPr/>
            </a:pPr>
            <a:r>
              <a:rPr lang="en-GB" sz="4000" smtClean="0"/>
              <a:t>Schematic of central receiver system</a:t>
            </a:r>
            <a:endParaRPr lang="en-US" sz="4000" smtClean="0"/>
          </a:p>
        </p:txBody>
      </p:sp>
      <p:pic>
        <p:nvPicPr>
          <p:cNvPr id="56325" name="Picture 6" descr="75"/>
          <p:cNvPicPr>
            <a:picLocks noGrp="1" noChangeAspect="1" noChangeArrowheads="1"/>
          </p:cNvPicPr>
          <p:nvPr>
            <p:ph idx="1"/>
          </p:nvPr>
        </p:nvPicPr>
        <p:blipFill>
          <a:blip r:embed="rId1" cstate="print"/>
          <a:srcRect/>
          <a:stretch>
            <a:fillRect/>
          </a:stretch>
        </p:blipFill>
        <p:spPr>
          <a:xfrm>
            <a:off x="1905000" y="1600200"/>
            <a:ext cx="5638800" cy="4635500"/>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4148" y="461899"/>
            <a:ext cx="5234305" cy="696595"/>
          </a:xfrm>
          <a:prstGeom prst="rect">
            <a:avLst/>
          </a:prstGeom>
        </p:spPr>
        <p:txBody>
          <a:bodyPr vert="horz" wrap="square" lIns="0" tIns="13335" rIns="0" bIns="0" rtlCol="0">
            <a:spAutoFit/>
          </a:bodyPr>
          <a:lstStyle/>
          <a:p>
            <a:pPr marL="12700">
              <a:lnSpc>
                <a:spcPct val="100000"/>
              </a:lnSpc>
              <a:spcBef>
                <a:spcPts val="105"/>
              </a:spcBef>
            </a:pPr>
            <a:r>
              <a:rPr sz="4400" spc="-20" dirty="0"/>
              <a:t>Central </a:t>
            </a:r>
            <a:r>
              <a:rPr sz="4400" spc="-90" dirty="0"/>
              <a:t>Tower</a:t>
            </a:r>
            <a:r>
              <a:rPr sz="4400" spc="-50" dirty="0"/>
              <a:t> </a:t>
            </a:r>
            <a:r>
              <a:rPr sz="4400" spc="-15" dirty="0"/>
              <a:t>Receiver</a:t>
            </a:r>
            <a:endParaRPr sz="4400"/>
          </a:p>
        </p:txBody>
      </p:sp>
      <p:sp>
        <p:nvSpPr>
          <p:cNvPr id="3" name="object 3"/>
          <p:cNvSpPr/>
          <p:nvPr/>
        </p:nvSpPr>
        <p:spPr>
          <a:xfrm>
            <a:off x="0" y="2057400"/>
            <a:ext cx="4572000" cy="4029456"/>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4858511" y="2057400"/>
            <a:ext cx="4285488" cy="403860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32"/>
          <p:cNvSpPr>
            <a:spLocks noChangeArrowheads="1"/>
          </p:cNvSpPr>
          <p:nvPr/>
        </p:nvSpPr>
        <p:spPr bwMode="auto">
          <a:xfrm>
            <a:off x="457200" y="1524000"/>
            <a:ext cx="8305800" cy="4419600"/>
          </a:xfrm>
          <a:prstGeom prst="rect">
            <a:avLst/>
          </a:prstGeom>
          <a:solidFill>
            <a:schemeClr val="tx2"/>
          </a:solidFill>
          <a:ln w="12700">
            <a:solidFill>
              <a:schemeClr val="tx1"/>
            </a:solidFill>
            <a:miter lim="800000"/>
            <a:headEnd type="none" w="sm" len="sm"/>
            <a:tailEnd type="none" w="sm" len="sm"/>
          </a:ln>
        </p:spPr>
        <p:txBody>
          <a:bodyPr wrap="none" anchor="ctr"/>
          <a:lstStyle/>
          <a:p>
            <a:endParaRPr lang="en-US"/>
          </a:p>
        </p:txBody>
      </p:sp>
      <p:sp>
        <p:nvSpPr>
          <p:cNvPr id="168962" name="Rectangle 2"/>
          <p:cNvSpPr>
            <a:spLocks noGrp="1" noChangeArrowheads="1"/>
          </p:cNvSpPr>
          <p:nvPr>
            <p:ph type="title"/>
          </p:nvPr>
        </p:nvSpPr>
        <p:spPr/>
        <p:txBody>
          <a:bodyPr/>
          <a:lstStyle/>
          <a:p>
            <a:pPr>
              <a:defRPr/>
            </a:pPr>
            <a:r>
              <a:rPr lang="en-US" smtClean="0"/>
              <a:t>Types of solar collectors</a:t>
            </a:r>
            <a:endParaRPr lang="en-US" smtClean="0"/>
          </a:p>
        </p:txBody>
      </p:sp>
      <p:graphicFrame>
        <p:nvGraphicFramePr>
          <p:cNvPr id="169295" name="Group 335"/>
          <p:cNvGraphicFramePr>
            <a:graphicFrameLocks noGrp="1"/>
          </p:cNvGraphicFramePr>
          <p:nvPr>
            <p:ph type="tbl" idx="1"/>
          </p:nvPr>
        </p:nvGraphicFramePr>
        <p:xfrm>
          <a:off x="685800" y="1828800"/>
          <a:ext cx="7772400" cy="3825558"/>
        </p:xfrm>
        <a:graphic>
          <a:graphicData uri="http://schemas.openxmlformats.org/drawingml/2006/table">
            <a:tbl>
              <a:tblPr/>
              <a:tblGrid>
                <a:gridCol w="1044575"/>
                <a:gridCol w="3305175"/>
                <a:gridCol w="901700"/>
                <a:gridCol w="1314450"/>
                <a:gridCol w="1206500"/>
              </a:tblGrid>
              <a:tr h="7302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Motion</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Collector type</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Absorber type</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Concentration ratio</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Indicative temperature range (°C)</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1625">
                <a:tc row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Stationary</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Flat plate collector (FPC)</a:t>
                      </a:r>
                      <a:endParaRPr kumimoji="0" lang="en-GB" sz="28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Flat</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1</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30-80</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1625">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Evacuated tube collector (ETC)</a:t>
                      </a:r>
                      <a:endParaRPr kumimoji="0" lang="en-GB" sz="28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Flat</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1</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50-200</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0038">
                <a:tc vMerge="1">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Compound parabolic collector (CPC)</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Tubular</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1-5</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60-240</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0038">
                <a:tc rowSpan="4">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Single-axis tracking</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vMerge="1">
                  <a:tcPr/>
                </a:tc>
                <a:tc v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5-15</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60-300</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1625">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Linear Fresnel reflector (LFR)</a:t>
                      </a:r>
                      <a:endParaRPr kumimoji="0" lang="en-GB" sz="28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Tubular</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10-40</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60-250</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1625">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Parabolic trough collector (PTC)</a:t>
                      </a:r>
                      <a:endParaRPr kumimoji="0" lang="en-GB" sz="28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Tubular</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15-45</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60-300</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1625">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Cylindrical trough collector (CTC)</a:t>
                      </a:r>
                      <a:endParaRPr kumimoji="0" lang="en-GB" sz="28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Tubular</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10-50</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60-300</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3213">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Two-axes tracking</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Parabolic dish reflector (PDR)</a:t>
                      </a:r>
                      <a:endParaRPr kumimoji="0" lang="en-GB" sz="28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Point</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100-1000</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100-500</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1625">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Heliostat field collector (HFC)</a:t>
                      </a:r>
                      <a:endParaRPr kumimoji="0" lang="en-GB" sz="28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Point</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100-1500</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1400" b="0" i="0" u="none" strike="noStrike" cap="none" normalizeH="0" baseline="0" smtClean="0">
                          <a:ln>
                            <a:noFill/>
                          </a:ln>
                          <a:solidFill>
                            <a:schemeClr val="bg1"/>
                          </a:solidFill>
                          <a:effectLst/>
                          <a:latin typeface="Times New Roman" pitchFamily="18" charset="0"/>
                          <a:cs typeface="Times New Roman" pitchFamily="18" charset="0"/>
                        </a:rPr>
                        <a:t>150-2000</a:t>
                      </a:r>
                      <a:endParaRPr kumimoji="0" lang="en-GB" sz="2800" b="0"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50838">
                <a:tc gridSpan="5">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200" b="1" i="0" u="none" strike="noStrike" cap="none" normalizeH="0" baseline="0" smtClean="0">
                          <a:ln>
                            <a:noFill/>
                          </a:ln>
                          <a:solidFill>
                            <a:schemeClr val="bg1"/>
                          </a:solidFill>
                          <a:effectLst/>
                          <a:latin typeface="Times New Roman" pitchFamily="18" charset="0"/>
                          <a:cs typeface="Times New Roman" pitchFamily="18" charset="0"/>
                        </a:rPr>
                        <a:t>Note:</a:t>
                      </a:r>
                      <a:r>
                        <a:rPr kumimoji="0" lang="en-GB" sz="1200" b="0" i="0" u="none" strike="noStrike" cap="none" normalizeH="0" baseline="0" smtClean="0">
                          <a:ln>
                            <a:noFill/>
                          </a:ln>
                          <a:solidFill>
                            <a:schemeClr val="bg1"/>
                          </a:solidFill>
                          <a:effectLst/>
                          <a:latin typeface="Times New Roman" pitchFamily="18" charset="0"/>
                          <a:cs typeface="Times New Roman" pitchFamily="18" charset="0"/>
                        </a:rPr>
                        <a:t> Concentration ratio is defined as the aperture area divided by the receiver/absorber area of the collector.</a:t>
                      </a:r>
                      <a:endParaRPr kumimoji="0" lang="en-GB"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cPr/>
                </a:tc>
                <a:tc hMerge="1">
                  <a:tcPr/>
                </a:tc>
                <a:tc hMerge="1">
                  <a:tcPr/>
                </a:tc>
                <a:tc hMerge="1">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9010" y="461645"/>
            <a:ext cx="6512560" cy="690245"/>
          </a:xfrm>
          <a:prstGeom prst="rect">
            <a:avLst/>
          </a:prstGeom>
        </p:spPr>
        <p:txBody>
          <a:bodyPr vert="horz" wrap="square" lIns="0" tIns="13335" rIns="0" bIns="0" rtlCol="0">
            <a:spAutoFit/>
          </a:bodyPr>
          <a:lstStyle/>
          <a:p>
            <a:pPr marL="12700">
              <a:lnSpc>
                <a:spcPct val="100000"/>
              </a:lnSpc>
              <a:spcBef>
                <a:spcPts val="105"/>
              </a:spcBef>
            </a:pPr>
            <a:r>
              <a:rPr sz="4400" spc="-20" dirty="0"/>
              <a:t>Performance</a:t>
            </a:r>
            <a:r>
              <a:rPr sz="4400" spc="-70" dirty="0"/>
              <a:t> </a:t>
            </a:r>
            <a:r>
              <a:rPr sz="4400" dirty="0"/>
              <a:t>Indices</a:t>
            </a:r>
            <a:endParaRPr sz="4400"/>
          </a:p>
        </p:txBody>
      </p:sp>
      <p:sp>
        <p:nvSpPr>
          <p:cNvPr id="3" name="object 3"/>
          <p:cNvSpPr txBox="1"/>
          <p:nvPr/>
        </p:nvSpPr>
        <p:spPr>
          <a:xfrm>
            <a:off x="535940" y="1221994"/>
            <a:ext cx="8073390" cy="4324350"/>
          </a:xfrm>
          <a:prstGeom prst="rect">
            <a:avLst/>
          </a:prstGeom>
        </p:spPr>
        <p:txBody>
          <a:bodyPr vert="horz" wrap="square" lIns="0" tIns="104140" rIns="0" bIns="0" rtlCol="0">
            <a:spAutoFit/>
          </a:bodyPr>
          <a:lstStyle/>
          <a:p>
            <a:pPr marL="355600" marR="5080" indent="-342900" algn="just">
              <a:lnSpc>
                <a:spcPct val="80000"/>
              </a:lnSpc>
              <a:spcBef>
                <a:spcPts val="820"/>
              </a:spcBef>
              <a:buFont typeface="Arial"/>
              <a:buChar char="•"/>
              <a:tabLst>
                <a:tab pos="355600" algn="l"/>
              </a:tabLst>
            </a:pPr>
            <a:r>
              <a:rPr sz="3000" spc="-10" dirty="0">
                <a:solidFill>
                  <a:srgbClr val="C00000"/>
                </a:solidFill>
                <a:latin typeface="Calibri"/>
                <a:cs typeface="Calibri"/>
              </a:rPr>
              <a:t>Collector efficiency: </a:t>
            </a:r>
            <a:r>
              <a:rPr sz="3000" spc="-10" dirty="0">
                <a:latin typeface="Calibri"/>
                <a:cs typeface="Calibri"/>
              </a:rPr>
              <a:t>Ratio </a:t>
            </a:r>
            <a:r>
              <a:rPr sz="3000" dirty="0">
                <a:latin typeface="Calibri"/>
                <a:cs typeface="Calibri"/>
              </a:rPr>
              <a:t>of the </a:t>
            </a:r>
            <a:r>
              <a:rPr sz="3000" spc="-10" dirty="0">
                <a:latin typeface="Calibri"/>
                <a:cs typeface="Calibri"/>
              </a:rPr>
              <a:t>energy </a:t>
            </a:r>
            <a:r>
              <a:rPr sz="3000" spc="-5" dirty="0">
                <a:latin typeface="Calibri"/>
                <a:cs typeface="Calibri"/>
              </a:rPr>
              <a:t>actually  </a:t>
            </a:r>
            <a:r>
              <a:rPr sz="3000" dirty="0">
                <a:latin typeface="Calibri"/>
                <a:cs typeface="Calibri"/>
              </a:rPr>
              <a:t>absorbed and </a:t>
            </a:r>
            <a:r>
              <a:rPr sz="3000" spc="-20" dirty="0">
                <a:latin typeface="Calibri"/>
                <a:cs typeface="Calibri"/>
              </a:rPr>
              <a:t>transferred to </a:t>
            </a:r>
            <a:r>
              <a:rPr sz="3000" dirty="0">
                <a:latin typeface="Calibri"/>
                <a:cs typeface="Calibri"/>
              </a:rPr>
              <a:t>the </a:t>
            </a:r>
            <a:r>
              <a:rPr sz="3000" spc="-10" dirty="0">
                <a:latin typeface="Calibri"/>
                <a:cs typeface="Calibri"/>
              </a:rPr>
              <a:t>heat-transport  </a:t>
            </a:r>
            <a:r>
              <a:rPr sz="3000" spc="-5" dirty="0">
                <a:latin typeface="Calibri"/>
                <a:cs typeface="Calibri"/>
              </a:rPr>
              <a:t>fluid </a:t>
            </a:r>
            <a:r>
              <a:rPr sz="3000" spc="-10" dirty="0">
                <a:latin typeface="Calibri"/>
                <a:cs typeface="Calibri"/>
              </a:rPr>
              <a:t>by </a:t>
            </a:r>
            <a:r>
              <a:rPr sz="3000" dirty="0">
                <a:latin typeface="Calibri"/>
                <a:cs typeface="Calibri"/>
              </a:rPr>
              <a:t>the </a:t>
            </a:r>
            <a:r>
              <a:rPr sz="3000" spc="-10" dirty="0">
                <a:latin typeface="Calibri"/>
                <a:cs typeface="Calibri"/>
              </a:rPr>
              <a:t>collector (useful energy) </a:t>
            </a:r>
            <a:r>
              <a:rPr sz="3000" spc="-15" dirty="0">
                <a:latin typeface="Calibri"/>
                <a:cs typeface="Calibri"/>
              </a:rPr>
              <a:t>to  </a:t>
            </a:r>
            <a:r>
              <a:rPr sz="3000" spc="-5" dirty="0">
                <a:latin typeface="Calibri"/>
                <a:cs typeface="Calibri"/>
              </a:rPr>
              <a:t>the  </a:t>
            </a:r>
            <a:r>
              <a:rPr sz="3000" spc="-10" dirty="0">
                <a:latin typeface="Calibri"/>
                <a:cs typeface="Calibri"/>
              </a:rPr>
              <a:t>energy incident </a:t>
            </a:r>
            <a:r>
              <a:rPr sz="3000" dirty="0">
                <a:latin typeface="Calibri"/>
                <a:cs typeface="Calibri"/>
              </a:rPr>
              <a:t>on the</a:t>
            </a:r>
            <a:r>
              <a:rPr sz="3000" spc="-20" dirty="0">
                <a:latin typeface="Calibri"/>
                <a:cs typeface="Calibri"/>
              </a:rPr>
              <a:t> </a:t>
            </a:r>
            <a:r>
              <a:rPr sz="3000" spc="-40" dirty="0">
                <a:latin typeface="Calibri"/>
                <a:cs typeface="Calibri"/>
              </a:rPr>
              <a:t>collector.</a:t>
            </a:r>
            <a:endParaRPr sz="3000">
              <a:latin typeface="Calibri"/>
              <a:cs typeface="Calibri"/>
            </a:endParaRPr>
          </a:p>
          <a:p>
            <a:pPr marL="355600" marR="5080" indent="-342900" algn="just">
              <a:lnSpc>
                <a:spcPct val="80000"/>
              </a:lnSpc>
              <a:spcBef>
                <a:spcPts val="720"/>
              </a:spcBef>
              <a:buFont typeface="Arial"/>
              <a:buChar char="•"/>
              <a:tabLst>
                <a:tab pos="355600" algn="l"/>
              </a:tabLst>
            </a:pPr>
            <a:r>
              <a:rPr sz="3000" spc="-10" dirty="0">
                <a:solidFill>
                  <a:srgbClr val="C00000"/>
                </a:solidFill>
                <a:latin typeface="Calibri"/>
                <a:cs typeface="Calibri"/>
              </a:rPr>
              <a:t>Concentration </a:t>
            </a:r>
            <a:r>
              <a:rPr sz="3000" spc="-20" dirty="0">
                <a:solidFill>
                  <a:srgbClr val="C00000"/>
                </a:solidFill>
                <a:latin typeface="Calibri"/>
                <a:cs typeface="Calibri"/>
              </a:rPr>
              <a:t>ratio: </a:t>
            </a:r>
            <a:r>
              <a:rPr sz="3000" spc="-20" dirty="0">
                <a:latin typeface="Calibri"/>
                <a:cs typeface="Calibri"/>
              </a:rPr>
              <a:t>ratio </a:t>
            </a:r>
            <a:r>
              <a:rPr sz="3000" spc="-5" dirty="0">
                <a:latin typeface="Calibri"/>
                <a:cs typeface="Calibri"/>
              </a:rPr>
              <a:t>of </a:t>
            </a:r>
            <a:r>
              <a:rPr sz="3000" dirty="0">
                <a:latin typeface="Calibri"/>
                <a:cs typeface="Calibri"/>
              </a:rPr>
              <a:t>the </a:t>
            </a:r>
            <a:r>
              <a:rPr sz="3000" spc="-15" dirty="0">
                <a:latin typeface="Calibri"/>
                <a:cs typeface="Calibri"/>
              </a:rPr>
              <a:t>area </a:t>
            </a:r>
            <a:r>
              <a:rPr sz="3000" dirty="0">
                <a:latin typeface="Calibri"/>
                <a:cs typeface="Calibri"/>
              </a:rPr>
              <a:t>of </a:t>
            </a:r>
            <a:r>
              <a:rPr sz="3000" spc="-10" dirty="0">
                <a:latin typeface="Calibri"/>
                <a:cs typeface="Calibri"/>
              </a:rPr>
              <a:t>aperture  </a:t>
            </a:r>
            <a:r>
              <a:rPr sz="3000" dirty="0">
                <a:latin typeface="Calibri"/>
                <a:cs typeface="Calibri"/>
              </a:rPr>
              <a:t>of the </a:t>
            </a:r>
            <a:r>
              <a:rPr sz="3000" spc="-30" dirty="0">
                <a:latin typeface="Calibri"/>
                <a:cs typeface="Calibri"/>
              </a:rPr>
              <a:t>system </a:t>
            </a:r>
            <a:r>
              <a:rPr sz="3000" spc="-15" dirty="0">
                <a:latin typeface="Calibri"/>
                <a:cs typeface="Calibri"/>
              </a:rPr>
              <a:t>to  </a:t>
            </a:r>
            <a:r>
              <a:rPr sz="3000" dirty="0">
                <a:latin typeface="Calibri"/>
                <a:cs typeface="Calibri"/>
              </a:rPr>
              <a:t>the </a:t>
            </a:r>
            <a:r>
              <a:rPr sz="3000" spc="-15" dirty="0">
                <a:latin typeface="Calibri"/>
                <a:cs typeface="Calibri"/>
              </a:rPr>
              <a:t>area</a:t>
            </a:r>
            <a:r>
              <a:rPr sz="3000" spc="645" dirty="0">
                <a:latin typeface="Calibri"/>
                <a:cs typeface="Calibri"/>
              </a:rPr>
              <a:t> </a:t>
            </a:r>
            <a:r>
              <a:rPr sz="3000" dirty="0">
                <a:latin typeface="Calibri"/>
                <a:cs typeface="Calibri"/>
              </a:rPr>
              <a:t>of the </a:t>
            </a:r>
            <a:r>
              <a:rPr sz="3000" spc="-50" dirty="0">
                <a:latin typeface="Calibri"/>
                <a:cs typeface="Calibri"/>
              </a:rPr>
              <a:t>receiver.  </a:t>
            </a:r>
            <a:r>
              <a:rPr sz="3000" spc="-5" dirty="0">
                <a:latin typeface="Calibri"/>
                <a:cs typeface="Calibri"/>
              </a:rPr>
              <a:t>Aperture </a:t>
            </a:r>
            <a:r>
              <a:rPr sz="3000" dirty="0">
                <a:latin typeface="Calibri"/>
                <a:cs typeface="Calibri"/>
              </a:rPr>
              <a:t>of the </a:t>
            </a:r>
            <a:r>
              <a:rPr sz="3000" spc="-30" dirty="0">
                <a:latin typeface="Calibri"/>
                <a:cs typeface="Calibri"/>
              </a:rPr>
              <a:t>system </a:t>
            </a:r>
            <a:r>
              <a:rPr sz="3000" spc="-5" dirty="0">
                <a:latin typeface="Calibri"/>
                <a:cs typeface="Calibri"/>
              </a:rPr>
              <a:t>is the </a:t>
            </a:r>
            <a:r>
              <a:rPr sz="3000" spc="-15" dirty="0">
                <a:latin typeface="Calibri"/>
                <a:cs typeface="Calibri"/>
              </a:rPr>
              <a:t>projected </a:t>
            </a:r>
            <a:r>
              <a:rPr sz="3000" spc="-10" dirty="0">
                <a:latin typeface="Calibri"/>
                <a:cs typeface="Calibri"/>
              </a:rPr>
              <a:t>area </a:t>
            </a:r>
            <a:r>
              <a:rPr sz="3000" dirty="0">
                <a:latin typeface="Calibri"/>
                <a:cs typeface="Calibri"/>
              </a:rPr>
              <a:t>of  the </a:t>
            </a:r>
            <a:r>
              <a:rPr sz="3000" spc="-10" dirty="0">
                <a:latin typeface="Calibri"/>
                <a:cs typeface="Calibri"/>
              </a:rPr>
              <a:t>collector facing </a:t>
            </a:r>
            <a:r>
              <a:rPr sz="3000" dirty="0">
                <a:latin typeface="Calibri"/>
                <a:cs typeface="Calibri"/>
              </a:rPr>
              <a:t>the</a:t>
            </a:r>
            <a:r>
              <a:rPr sz="3000" spc="-60" dirty="0">
                <a:latin typeface="Calibri"/>
                <a:cs typeface="Calibri"/>
              </a:rPr>
              <a:t> </a:t>
            </a:r>
            <a:r>
              <a:rPr sz="3000" spc="-5" dirty="0">
                <a:latin typeface="Calibri"/>
                <a:cs typeface="Calibri"/>
              </a:rPr>
              <a:t>beam.</a:t>
            </a:r>
            <a:endParaRPr sz="3000">
              <a:latin typeface="Calibri"/>
              <a:cs typeface="Calibri"/>
            </a:endParaRPr>
          </a:p>
          <a:p>
            <a:pPr marL="355600" marR="5080" indent="-342900" algn="just">
              <a:lnSpc>
                <a:spcPct val="80000"/>
              </a:lnSpc>
              <a:spcBef>
                <a:spcPts val="720"/>
              </a:spcBef>
              <a:buFont typeface="Arial"/>
              <a:buChar char="•"/>
              <a:tabLst>
                <a:tab pos="355600" algn="l"/>
              </a:tabLst>
            </a:pPr>
            <a:r>
              <a:rPr sz="3000" spc="-40" dirty="0">
                <a:solidFill>
                  <a:srgbClr val="C00000"/>
                </a:solidFill>
                <a:latin typeface="Calibri"/>
                <a:cs typeface="Calibri"/>
              </a:rPr>
              <a:t>Temperature</a:t>
            </a:r>
            <a:r>
              <a:rPr sz="3000" spc="595" dirty="0">
                <a:solidFill>
                  <a:srgbClr val="C00000"/>
                </a:solidFill>
                <a:latin typeface="Calibri"/>
                <a:cs typeface="Calibri"/>
              </a:rPr>
              <a:t> </a:t>
            </a:r>
            <a:r>
              <a:rPr sz="3000" spc="-20" dirty="0">
                <a:solidFill>
                  <a:srgbClr val="C00000"/>
                </a:solidFill>
                <a:latin typeface="Calibri"/>
                <a:cs typeface="Calibri"/>
              </a:rPr>
              <a:t>range: </a:t>
            </a:r>
            <a:r>
              <a:rPr sz="3000" spc="-20" dirty="0">
                <a:latin typeface="Calibri"/>
                <a:cs typeface="Calibri"/>
              </a:rPr>
              <a:t>range </a:t>
            </a:r>
            <a:r>
              <a:rPr sz="3000" dirty="0">
                <a:latin typeface="Calibri"/>
                <a:cs typeface="Calibri"/>
              </a:rPr>
              <a:t>of </a:t>
            </a:r>
            <a:r>
              <a:rPr sz="3000" spc="-20" dirty="0">
                <a:latin typeface="Calibri"/>
                <a:cs typeface="Calibri"/>
              </a:rPr>
              <a:t>temperature </a:t>
            </a:r>
            <a:r>
              <a:rPr sz="3000" spc="-25" dirty="0">
                <a:latin typeface="Calibri"/>
                <a:cs typeface="Calibri"/>
              </a:rPr>
              <a:t>to  </a:t>
            </a:r>
            <a:r>
              <a:rPr sz="3000" dirty="0">
                <a:latin typeface="Calibri"/>
                <a:cs typeface="Calibri"/>
              </a:rPr>
              <a:t>which the </a:t>
            </a:r>
            <a:r>
              <a:rPr sz="3000" spc="-15" dirty="0">
                <a:latin typeface="Calibri"/>
                <a:cs typeface="Calibri"/>
              </a:rPr>
              <a:t>heat-transport </a:t>
            </a:r>
            <a:r>
              <a:rPr sz="3000" spc="-5" dirty="0">
                <a:latin typeface="Calibri"/>
                <a:cs typeface="Calibri"/>
              </a:rPr>
              <a:t>fluid is </a:t>
            </a:r>
            <a:r>
              <a:rPr sz="3000" spc="-20" dirty="0">
                <a:latin typeface="Calibri"/>
                <a:cs typeface="Calibri"/>
              </a:rPr>
              <a:t>heated </a:t>
            </a:r>
            <a:r>
              <a:rPr sz="3000" spc="-5" dirty="0">
                <a:latin typeface="Calibri"/>
                <a:cs typeface="Calibri"/>
              </a:rPr>
              <a:t>up </a:t>
            </a:r>
            <a:r>
              <a:rPr sz="3000" spc="-10" dirty="0">
                <a:latin typeface="Calibri"/>
                <a:cs typeface="Calibri"/>
              </a:rPr>
              <a:t>by </a:t>
            </a:r>
            <a:r>
              <a:rPr sz="3000" dirty="0">
                <a:latin typeface="Calibri"/>
                <a:cs typeface="Calibri"/>
              </a:rPr>
              <a:t>the  </a:t>
            </a:r>
            <a:r>
              <a:rPr sz="3000" spc="-40" dirty="0">
                <a:latin typeface="Calibri"/>
                <a:cs typeface="Calibri"/>
              </a:rPr>
              <a:t>collector.</a:t>
            </a:r>
            <a:endParaRPr sz="30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52533" y="800100"/>
            <a:ext cx="7258422" cy="50673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101975" marR="5080" indent="-2811145">
              <a:lnSpc>
                <a:spcPct val="100000"/>
              </a:lnSpc>
              <a:spcBef>
                <a:spcPts val="95"/>
              </a:spcBef>
            </a:pPr>
            <a:r>
              <a:rPr spc="-20" dirty="0"/>
              <a:t>Performance </a:t>
            </a:r>
            <a:r>
              <a:rPr spc="-25" dirty="0"/>
              <a:t>Evaluation </a:t>
            </a:r>
            <a:r>
              <a:rPr spc="-5" dirty="0"/>
              <a:t>of </a:t>
            </a:r>
            <a:r>
              <a:rPr spc="-15" dirty="0"/>
              <a:t>Flat </a:t>
            </a:r>
            <a:r>
              <a:rPr spc="-25" dirty="0"/>
              <a:t>Plate  </a:t>
            </a:r>
            <a:r>
              <a:rPr spc="-10" dirty="0"/>
              <a:t>Collector</a:t>
            </a:r>
            <a:endParaRPr spc="-10" dirty="0"/>
          </a:p>
        </p:txBody>
      </p:sp>
      <p:sp>
        <p:nvSpPr>
          <p:cNvPr id="3" name="object 3"/>
          <p:cNvSpPr/>
          <p:nvPr/>
        </p:nvSpPr>
        <p:spPr>
          <a:xfrm>
            <a:off x="609600" y="2514600"/>
            <a:ext cx="8077200" cy="714755"/>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8145018" y="3143249"/>
            <a:ext cx="577850" cy="360680"/>
          </a:xfrm>
          <a:prstGeom prst="rect">
            <a:avLst/>
          </a:prstGeom>
        </p:spPr>
        <p:txBody>
          <a:bodyPr vert="horz" wrap="square" lIns="0" tIns="12065" rIns="0" bIns="0" rtlCol="0">
            <a:spAutoFit/>
          </a:bodyPr>
          <a:lstStyle/>
          <a:p>
            <a:pPr marL="12700">
              <a:lnSpc>
                <a:spcPct val="100000"/>
              </a:lnSpc>
              <a:spcBef>
                <a:spcPts val="95"/>
              </a:spcBef>
            </a:pPr>
            <a:r>
              <a:rPr sz="2200" spc="-75" dirty="0">
                <a:latin typeface="Calibri"/>
                <a:cs typeface="Calibri"/>
              </a:rPr>
              <a:t>W</a:t>
            </a:r>
            <a:r>
              <a:rPr sz="2200" spc="-25" dirty="0">
                <a:latin typeface="Calibri"/>
                <a:cs typeface="Calibri"/>
              </a:rPr>
              <a:t>a</a:t>
            </a:r>
            <a:r>
              <a:rPr sz="2200" spc="-45" dirty="0">
                <a:latin typeface="Calibri"/>
                <a:cs typeface="Calibri"/>
              </a:rPr>
              <a:t>t</a:t>
            </a:r>
            <a:r>
              <a:rPr sz="2200" spc="-5" dirty="0">
                <a:latin typeface="Calibri"/>
                <a:cs typeface="Calibri"/>
              </a:rPr>
              <a:t>t</a:t>
            </a:r>
            <a:endParaRPr sz="2200">
              <a:latin typeface="Calibri"/>
              <a:cs typeface="Calibri"/>
            </a:endParaRPr>
          </a:p>
        </p:txBody>
      </p:sp>
      <p:sp>
        <p:nvSpPr>
          <p:cNvPr id="5" name="object 5"/>
          <p:cNvSpPr txBox="1"/>
          <p:nvPr/>
        </p:nvSpPr>
        <p:spPr>
          <a:xfrm>
            <a:off x="840739" y="1841957"/>
            <a:ext cx="7740650" cy="391795"/>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The </a:t>
            </a:r>
            <a:r>
              <a:rPr sz="2400" spc="-10" dirty="0">
                <a:latin typeface="Calibri"/>
                <a:cs typeface="Calibri"/>
              </a:rPr>
              <a:t>useful heat </a:t>
            </a:r>
            <a:r>
              <a:rPr sz="2400" spc="-5" dirty="0">
                <a:latin typeface="Calibri"/>
                <a:cs typeface="Calibri"/>
              </a:rPr>
              <a:t>output </a:t>
            </a:r>
            <a:r>
              <a:rPr sz="2400" spc="-10" dirty="0">
                <a:latin typeface="Calibri"/>
                <a:cs typeface="Calibri"/>
              </a:rPr>
              <a:t>of </a:t>
            </a:r>
            <a:r>
              <a:rPr sz="2400" dirty="0">
                <a:latin typeface="Calibri"/>
                <a:cs typeface="Calibri"/>
              </a:rPr>
              <a:t>a </a:t>
            </a:r>
            <a:r>
              <a:rPr sz="2400" spc="-10" dirty="0">
                <a:latin typeface="Calibri"/>
                <a:cs typeface="Calibri"/>
              </a:rPr>
              <a:t>flat-plate </a:t>
            </a:r>
            <a:r>
              <a:rPr sz="2400" spc="-5" dirty="0">
                <a:latin typeface="Calibri"/>
                <a:cs typeface="Calibri"/>
              </a:rPr>
              <a:t>solar </a:t>
            </a:r>
            <a:r>
              <a:rPr sz="2400" spc="-10" dirty="0">
                <a:latin typeface="Calibri"/>
                <a:cs typeface="Calibri"/>
              </a:rPr>
              <a:t>collector </a:t>
            </a:r>
            <a:r>
              <a:rPr sz="2400" dirty="0">
                <a:latin typeface="Calibri"/>
                <a:cs typeface="Calibri"/>
              </a:rPr>
              <a:t>is </a:t>
            </a:r>
            <a:r>
              <a:rPr sz="2400" spc="-10" dirty="0">
                <a:latin typeface="Calibri"/>
                <a:cs typeface="Calibri"/>
              </a:rPr>
              <a:t>given</a:t>
            </a:r>
            <a:r>
              <a:rPr sz="2400" spc="20" dirty="0">
                <a:latin typeface="Calibri"/>
                <a:cs typeface="Calibri"/>
              </a:rPr>
              <a:t> </a:t>
            </a:r>
            <a:r>
              <a:rPr sz="2400" spc="-10" dirty="0">
                <a:latin typeface="Calibri"/>
                <a:cs typeface="Calibri"/>
              </a:rPr>
              <a:t>by</a:t>
            </a:r>
            <a:endParaRPr sz="2400">
              <a:latin typeface="Calibri"/>
              <a:cs typeface="Calibri"/>
            </a:endParaRPr>
          </a:p>
        </p:txBody>
      </p:sp>
      <p:sp>
        <p:nvSpPr>
          <p:cNvPr id="6" name="object 6"/>
          <p:cNvSpPr/>
          <p:nvPr/>
        </p:nvSpPr>
        <p:spPr>
          <a:xfrm>
            <a:off x="621791" y="3505200"/>
            <a:ext cx="8522208" cy="1447800"/>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685800" y="5029200"/>
            <a:ext cx="8139683" cy="1371600"/>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0630" y="461899"/>
            <a:ext cx="7075170" cy="696595"/>
          </a:xfrm>
          <a:prstGeom prst="rect">
            <a:avLst/>
          </a:prstGeom>
        </p:spPr>
        <p:txBody>
          <a:bodyPr vert="horz" wrap="square" lIns="0" tIns="13335" rIns="0" bIns="0" rtlCol="0">
            <a:spAutoFit/>
          </a:bodyPr>
          <a:lstStyle/>
          <a:p>
            <a:pPr marL="12700">
              <a:lnSpc>
                <a:spcPct val="100000"/>
              </a:lnSpc>
              <a:spcBef>
                <a:spcPts val="105"/>
              </a:spcBef>
            </a:pPr>
            <a:r>
              <a:rPr sz="4400" spc="-25" dirty="0"/>
              <a:t>Efficiency </a:t>
            </a:r>
            <a:r>
              <a:rPr sz="4400" spc="-5" dirty="0"/>
              <a:t>of </a:t>
            </a:r>
            <a:r>
              <a:rPr sz="4400" dirty="0"/>
              <a:t>the </a:t>
            </a:r>
            <a:r>
              <a:rPr sz="4400" spc="-5" dirty="0"/>
              <a:t>Solar </a:t>
            </a:r>
            <a:r>
              <a:rPr sz="4400" spc="-10" dirty="0"/>
              <a:t>Collector</a:t>
            </a:r>
            <a:endParaRPr sz="4400"/>
          </a:p>
        </p:txBody>
      </p:sp>
      <p:sp>
        <p:nvSpPr>
          <p:cNvPr id="3" name="object 3"/>
          <p:cNvSpPr/>
          <p:nvPr/>
        </p:nvSpPr>
        <p:spPr>
          <a:xfrm>
            <a:off x="1181110" y="1781175"/>
            <a:ext cx="6610711" cy="80010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1066800" y="2895600"/>
            <a:ext cx="3124200" cy="1045463"/>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93"/>
          <p:cNvSpPr>
            <a:spLocks noChangeArrowheads="1"/>
          </p:cNvSpPr>
          <p:nvPr/>
        </p:nvSpPr>
        <p:spPr bwMode="auto">
          <a:xfrm>
            <a:off x="457200" y="1752600"/>
            <a:ext cx="8229600" cy="3581400"/>
          </a:xfrm>
          <a:prstGeom prst="rect">
            <a:avLst/>
          </a:prstGeom>
          <a:solidFill>
            <a:schemeClr val="tx2"/>
          </a:solidFill>
          <a:ln w="12700">
            <a:solidFill>
              <a:schemeClr val="tx1"/>
            </a:solidFill>
            <a:miter lim="800000"/>
            <a:headEnd type="none" w="sm" len="sm"/>
            <a:tailEnd type="none" w="sm" len="sm"/>
          </a:ln>
        </p:spPr>
        <p:txBody>
          <a:bodyPr wrap="none" anchor="ctr"/>
          <a:lstStyle/>
          <a:p>
            <a:endParaRPr lang="en-US"/>
          </a:p>
        </p:txBody>
      </p:sp>
      <p:sp>
        <p:nvSpPr>
          <p:cNvPr id="173058" name="Rectangle 2"/>
          <p:cNvSpPr>
            <a:spLocks noGrp="1" noChangeArrowheads="1"/>
          </p:cNvSpPr>
          <p:nvPr>
            <p:ph type="title"/>
          </p:nvPr>
        </p:nvSpPr>
        <p:spPr/>
        <p:txBody>
          <a:bodyPr/>
          <a:lstStyle/>
          <a:p>
            <a:pPr>
              <a:defRPr/>
            </a:pPr>
            <a:r>
              <a:rPr lang="en-GB" sz="3600" smtClean="0"/>
              <a:t>Comparison of energy absorbed for various modes of tracking</a:t>
            </a:r>
            <a:r>
              <a:rPr lang="en-US" sz="4000" smtClean="0"/>
              <a:t> </a:t>
            </a:r>
            <a:endParaRPr lang="en-US" sz="4000" smtClean="0"/>
          </a:p>
        </p:txBody>
      </p:sp>
      <p:graphicFrame>
        <p:nvGraphicFramePr>
          <p:cNvPr id="173348" name="Group 292"/>
          <p:cNvGraphicFramePr>
            <a:graphicFrameLocks noGrp="1"/>
          </p:cNvGraphicFramePr>
          <p:nvPr>
            <p:ph type="tbl" idx="1"/>
          </p:nvPr>
        </p:nvGraphicFramePr>
        <p:xfrm>
          <a:off x="685800" y="1981200"/>
          <a:ext cx="7772400" cy="3124200"/>
        </p:xfrm>
        <a:graphic>
          <a:graphicData uri="http://schemas.openxmlformats.org/drawingml/2006/table">
            <a:tbl>
              <a:tblPr/>
              <a:tblGrid>
                <a:gridCol w="2046288"/>
                <a:gridCol w="912812"/>
                <a:gridCol w="913130"/>
                <a:gridCol w="912495"/>
                <a:gridCol w="911225"/>
                <a:gridCol w="1038225"/>
                <a:gridCol w="1038225"/>
              </a:tblGrid>
              <a:tr h="4921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 Tracking mode</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Solar energy (kWh/m</a:t>
                      </a:r>
                      <a:r>
                        <a:rPr kumimoji="0" lang="en-GB" sz="1800" b="0" i="0" u="none" strike="noStrike" cap="none" normalizeH="0" baseline="30000" smtClean="0">
                          <a:ln>
                            <a:noFill/>
                          </a:ln>
                          <a:solidFill>
                            <a:schemeClr val="bg1"/>
                          </a:solidFill>
                          <a:effectLst/>
                          <a:latin typeface="Times New Roman" pitchFamily="18" charset="0"/>
                          <a:ea typeface="Times New Roman" pitchFamily="18" charset="0"/>
                          <a:cs typeface="Dutch"/>
                        </a:rPr>
                        <a:t>2</a:t>
                      </a: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cPr/>
                </a:tc>
                <a:tc hMerge="1">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Percent to full tracking</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cPr/>
                </a:tc>
                <a:tc hMerge="1">
                  <a:tcPr/>
                </a:tc>
              </a:tr>
              <a:tr h="422275">
                <a:tc v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E</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SS</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WS</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E</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SS</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WS</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 Full tracking</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8.43</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10.60</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5.70</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100.0</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100.0</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100.0</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 E-W Polar</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8.43</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9.73</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5.23</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100.0</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91.7</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91.7</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 N-S Horizontal</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6.22</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7.85</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4.91</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73.8</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74.0</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86.2</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 E-W Horizontal</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7.51</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10.36</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4.47</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89.1</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97.7</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60.9</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57200">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800" b="0" i="0" u="none" strike="noStrike" cap="none" normalizeH="0" baseline="0" smtClean="0">
                          <a:ln>
                            <a:noFill/>
                          </a:ln>
                          <a:solidFill>
                            <a:schemeClr val="bg1"/>
                          </a:solidFill>
                          <a:effectLst/>
                          <a:latin typeface="Times New Roman" pitchFamily="18" charset="0"/>
                          <a:ea typeface="Times New Roman" pitchFamily="18" charset="0"/>
                          <a:cs typeface="Dutch"/>
                        </a:rPr>
                        <a:t>Note: E - Equinoxes, SS - Summer Solstice, WS - Winter Solstice</a:t>
                      </a:r>
                      <a:endParaRPr kumimoji="0" lang="en-GB" sz="3600" b="0" i="0" u="none" strike="noStrike" cap="none" normalizeH="0" baseline="0" smtClean="0">
                        <a:ln>
                          <a:noFill/>
                        </a:ln>
                        <a:solidFill>
                          <a:schemeClr val="bg1"/>
                        </a:solidFill>
                        <a:effectLst/>
                        <a:latin typeface="Times New Roman" pitchFamily="18" charset="0"/>
                        <a:ea typeface="Times New Roman" pitchFamily="18" charset="0"/>
                        <a:cs typeface="Dutch"/>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cPr/>
                </a:tc>
                <a:tc hMerge="1">
                  <a:tcPr/>
                </a:tc>
                <a:tc hMerge="1">
                  <a:tcPr/>
                </a:tc>
                <a:tc hMerge="1">
                  <a:tcPr/>
                </a:tc>
                <a:tc hMerge="1">
                  <a:tcPr/>
                </a:tc>
                <a:tc hMerge="1">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143125" marR="5080" indent="-1818640">
              <a:lnSpc>
                <a:spcPct val="100000"/>
              </a:lnSpc>
              <a:spcBef>
                <a:spcPts val="95"/>
              </a:spcBef>
            </a:pPr>
            <a:r>
              <a:rPr spc="-10" dirty="0"/>
              <a:t>The </a:t>
            </a:r>
            <a:r>
              <a:rPr spc="-15" dirty="0"/>
              <a:t>Outlet </a:t>
            </a:r>
            <a:r>
              <a:rPr spc="-50" dirty="0"/>
              <a:t>Temperature </a:t>
            </a:r>
            <a:r>
              <a:rPr spc="-5" dirty="0"/>
              <a:t>of the </a:t>
            </a:r>
            <a:r>
              <a:rPr spc="-10" dirty="0"/>
              <a:t>Fluid  </a:t>
            </a:r>
            <a:r>
              <a:rPr spc="-20" dirty="0"/>
              <a:t>from </a:t>
            </a:r>
            <a:r>
              <a:rPr spc="-5" dirty="0"/>
              <a:t>the</a:t>
            </a:r>
            <a:r>
              <a:rPr spc="10" dirty="0"/>
              <a:t> </a:t>
            </a:r>
            <a:r>
              <a:rPr spc="-15" dirty="0"/>
              <a:t>Collector</a:t>
            </a:r>
            <a:endParaRPr spc="-15" dirty="0"/>
          </a:p>
        </p:txBody>
      </p:sp>
      <p:sp>
        <p:nvSpPr>
          <p:cNvPr id="3" name="object 3"/>
          <p:cNvSpPr/>
          <p:nvPr/>
        </p:nvSpPr>
        <p:spPr>
          <a:xfrm>
            <a:off x="1828800" y="1676400"/>
            <a:ext cx="4803648" cy="129540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1124687" y="3057566"/>
            <a:ext cx="7933595" cy="1458027"/>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2169" y="461899"/>
            <a:ext cx="6438265" cy="696595"/>
          </a:xfrm>
          <a:prstGeom prst="rect">
            <a:avLst/>
          </a:prstGeom>
        </p:spPr>
        <p:txBody>
          <a:bodyPr vert="horz" wrap="square" lIns="0" tIns="13335" rIns="0" bIns="0" rtlCol="0">
            <a:spAutoFit/>
          </a:bodyPr>
          <a:lstStyle/>
          <a:p>
            <a:pPr marL="12700">
              <a:lnSpc>
                <a:spcPct val="100000"/>
              </a:lnSpc>
              <a:spcBef>
                <a:spcPts val="105"/>
              </a:spcBef>
            </a:pPr>
            <a:r>
              <a:rPr sz="4400" spc="-5" dirty="0"/>
              <a:t>The </a:t>
            </a:r>
            <a:r>
              <a:rPr sz="4400" spc="-10" dirty="0"/>
              <a:t>Stagnating</a:t>
            </a:r>
            <a:r>
              <a:rPr sz="4400" spc="-15" dirty="0"/>
              <a:t> </a:t>
            </a:r>
            <a:r>
              <a:rPr sz="4400" spc="-55" dirty="0"/>
              <a:t>Temperature</a:t>
            </a:r>
            <a:endParaRPr sz="4400"/>
          </a:p>
        </p:txBody>
      </p:sp>
      <p:sp>
        <p:nvSpPr>
          <p:cNvPr id="3" name="object 3"/>
          <p:cNvSpPr/>
          <p:nvPr/>
        </p:nvSpPr>
        <p:spPr>
          <a:xfrm>
            <a:off x="1066800" y="1905000"/>
            <a:ext cx="7118604" cy="17526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918"/>
            <a:ext cx="7706995" cy="1119505"/>
          </a:xfrm>
          <a:prstGeom prst="rect">
            <a:avLst/>
          </a:prstGeom>
        </p:spPr>
        <p:txBody>
          <a:bodyPr vert="horz" wrap="square" lIns="0" tIns="12065" rIns="0" bIns="0" rtlCol="0">
            <a:spAutoFit/>
          </a:bodyPr>
          <a:lstStyle/>
          <a:p>
            <a:pPr marL="12700" marR="5080">
              <a:lnSpc>
                <a:spcPct val="100000"/>
              </a:lnSpc>
              <a:spcBef>
                <a:spcPts val="95"/>
              </a:spcBef>
            </a:pPr>
            <a:r>
              <a:rPr sz="3600" spc="-5" dirty="0"/>
              <a:t>A </a:t>
            </a:r>
            <a:r>
              <a:rPr sz="3600" spc="-15" dirty="0"/>
              <a:t>flat </a:t>
            </a:r>
            <a:r>
              <a:rPr sz="3600" spc="-25" dirty="0"/>
              <a:t>plate </a:t>
            </a:r>
            <a:r>
              <a:rPr sz="3600" spc="-15" dirty="0"/>
              <a:t>collector </a:t>
            </a:r>
            <a:r>
              <a:rPr sz="3600" spc="-5" dirty="0"/>
              <a:t>is </a:t>
            </a:r>
            <a:r>
              <a:rPr sz="3600" spc="-15" dirty="0"/>
              <a:t>working </a:t>
            </a:r>
            <a:r>
              <a:rPr sz="3600" spc="-5" dirty="0"/>
              <a:t>under  the </a:t>
            </a:r>
            <a:r>
              <a:rPr sz="3600" spc="-15" dirty="0"/>
              <a:t>following</a:t>
            </a:r>
            <a:r>
              <a:rPr sz="3600" spc="-10" dirty="0"/>
              <a:t> conditions:</a:t>
            </a:r>
            <a:endParaRPr sz="3600" spc="-10" dirty="0"/>
          </a:p>
        </p:txBody>
      </p:sp>
      <p:sp>
        <p:nvSpPr>
          <p:cNvPr id="3" name="object 3"/>
          <p:cNvSpPr txBox="1"/>
          <p:nvPr/>
        </p:nvSpPr>
        <p:spPr>
          <a:xfrm>
            <a:off x="176530" y="1088390"/>
            <a:ext cx="8847455" cy="4218940"/>
          </a:xfrm>
          <a:prstGeom prst="rect">
            <a:avLst/>
          </a:prstGeom>
        </p:spPr>
        <p:txBody>
          <a:bodyPr vert="horz" wrap="square" lIns="0" tIns="13335" rIns="0" bIns="0" rtlCol="0">
            <a:spAutoFit/>
          </a:bodyPr>
          <a:lstStyle/>
          <a:p>
            <a:pPr marL="263525" indent="-250825">
              <a:lnSpc>
                <a:spcPct val="100000"/>
              </a:lnSpc>
              <a:spcBef>
                <a:spcPts val="105"/>
              </a:spcBef>
              <a:buAutoNum type="arabicPeriod"/>
              <a:tabLst>
                <a:tab pos="264160" algn="l"/>
              </a:tabLst>
            </a:pPr>
            <a:r>
              <a:rPr sz="2000" spc="-5" dirty="0">
                <a:latin typeface="Calibri"/>
                <a:cs typeface="Calibri"/>
              </a:rPr>
              <a:t>The </a:t>
            </a:r>
            <a:r>
              <a:rPr sz="2000" spc="-10" dirty="0">
                <a:latin typeface="Calibri"/>
                <a:cs typeface="Calibri"/>
              </a:rPr>
              <a:t>intensity </a:t>
            </a:r>
            <a:r>
              <a:rPr sz="2000" spc="-5" dirty="0">
                <a:latin typeface="Calibri"/>
                <a:cs typeface="Calibri"/>
              </a:rPr>
              <a:t>of solar </a:t>
            </a:r>
            <a:r>
              <a:rPr sz="2000" spc="-10" dirty="0">
                <a:latin typeface="Calibri"/>
                <a:cs typeface="Calibri"/>
              </a:rPr>
              <a:t>radiation </a:t>
            </a:r>
            <a:r>
              <a:rPr sz="2000" spc="-5" dirty="0">
                <a:latin typeface="Calibri"/>
                <a:cs typeface="Calibri"/>
              </a:rPr>
              <a:t>of </a:t>
            </a:r>
            <a:r>
              <a:rPr sz="2000" dirty="0">
                <a:latin typeface="Calibri"/>
                <a:cs typeface="Calibri"/>
              </a:rPr>
              <a:t>the </a:t>
            </a:r>
            <a:r>
              <a:rPr sz="2000" spc="-10" dirty="0">
                <a:latin typeface="Calibri"/>
                <a:cs typeface="Calibri"/>
              </a:rPr>
              <a:t>collector surface </a:t>
            </a:r>
            <a:r>
              <a:rPr sz="2000" dirty="0">
                <a:latin typeface="Calibri"/>
                <a:cs typeface="Calibri"/>
              </a:rPr>
              <a:t>=</a:t>
            </a:r>
            <a:r>
              <a:rPr sz="2000" spc="105" dirty="0">
                <a:latin typeface="Calibri"/>
                <a:cs typeface="Calibri"/>
              </a:rPr>
              <a:t> </a:t>
            </a:r>
            <a:r>
              <a:rPr sz="2000" spc="5" dirty="0">
                <a:latin typeface="Calibri"/>
                <a:cs typeface="Calibri"/>
              </a:rPr>
              <a:t>760W/m</a:t>
            </a:r>
            <a:r>
              <a:rPr sz="1950" spc="7" baseline="26000" dirty="0">
                <a:latin typeface="Calibri"/>
                <a:cs typeface="Calibri"/>
              </a:rPr>
              <a:t>2</a:t>
            </a:r>
            <a:endParaRPr sz="1950" baseline="26000">
              <a:latin typeface="Calibri"/>
              <a:cs typeface="Calibri"/>
            </a:endParaRPr>
          </a:p>
          <a:p>
            <a:pPr marL="206375" indent="-193675">
              <a:lnSpc>
                <a:spcPct val="100000"/>
              </a:lnSpc>
              <a:spcBef>
                <a:spcPts val="1595"/>
              </a:spcBef>
              <a:buAutoNum type="arabicPeriod"/>
              <a:tabLst>
                <a:tab pos="207010" algn="l"/>
              </a:tabLst>
            </a:pPr>
            <a:r>
              <a:rPr sz="2000" spc="-5" dirty="0">
                <a:latin typeface="Calibri"/>
                <a:cs typeface="Calibri"/>
              </a:rPr>
              <a:t>Inlet </a:t>
            </a:r>
            <a:r>
              <a:rPr sz="2000" spc="-15" dirty="0">
                <a:latin typeface="Calibri"/>
                <a:cs typeface="Calibri"/>
              </a:rPr>
              <a:t>temperature </a:t>
            </a:r>
            <a:r>
              <a:rPr sz="2000" spc="-5" dirty="0">
                <a:latin typeface="Calibri"/>
                <a:cs typeface="Calibri"/>
              </a:rPr>
              <a:t>of </a:t>
            </a:r>
            <a:r>
              <a:rPr sz="2000" dirty="0">
                <a:latin typeface="Calibri"/>
                <a:cs typeface="Calibri"/>
              </a:rPr>
              <a:t>the fluid = 43 ˚C</a:t>
            </a:r>
            <a:endParaRPr sz="2000">
              <a:latin typeface="Calibri"/>
              <a:cs typeface="Calibri"/>
            </a:endParaRPr>
          </a:p>
          <a:p>
            <a:pPr marL="12700" marR="3920490">
              <a:lnSpc>
                <a:spcPct val="200000"/>
              </a:lnSpc>
              <a:buAutoNum type="arabicPeriod"/>
              <a:tabLst>
                <a:tab pos="207645" algn="l"/>
              </a:tabLst>
            </a:pPr>
            <a:r>
              <a:rPr sz="2000" spc="-5" dirty="0">
                <a:latin typeface="Calibri"/>
                <a:cs typeface="Calibri"/>
              </a:rPr>
              <a:t>Ambient </a:t>
            </a:r>
            <a:r>
              <a:rPr sz="2000" spc="-25" dirty="0">
                <a:latin typeface="Calibri"/>
                <a:cs typeface="Calibri"/>
              </a:rPr>
              <a:t>Temperature </a:t>
            </a:r>
            <a:r>
              <a:rPr sz="2000" dirty="0">
                <a:latin typeface="Calibri"/>
                <a:cs typeface="Calibri"/>
              </a:rPr>
              <a:t>= 26 ˚C  </a:t>
            </a:r>
            <a:r>
              <a:rPr sz="2000" spc="-15" dirty="0">
                <a:latin typeface="Calibri"/>
                <a:cs typeface="Calibri"/>
              </a:rPr>
              <a:t>4.Effecvtive </a:t>
            </a:r>
            <a:r>
              <a:rPr sz="2000" spc="-5" dirty="0">
                <a:latin typeface="Calibri"/>
                <a:cs typeface="Calibri"/>
              </a:rPr>
              <a:t>optical </a:t>
            </a:r>
            <a:r>
              <a:rPr sz="2000" spc="-10" dirty="0">
                <a:latin typeface="Calibri"/>
                <a:cs typeface="Calibri"/>
              </a:rPr>
              <a:t>efficiency </a:t>
            </a:r>
            <a:r>
              <a:rPr lang="en-US" sz="2000" spc="-10" dirty="0">
                <a:latin typeface="Calibri"/>
                <a:cs typeface="Calibri"/>
              </a:rPr>
              <a:t>= 0</a:t>
            </a:r>
            <a:r>
              <a:rPr sz="2000" dirty="0">
                <a:latin typeface="Calibri"/>
                <a:cs typeface="Calibri"/>
              </a:rPr>
              <a:t>.82</a:t>
            </a:r>
            <a:endParaRPr sz="2050">
              <a:latin typeface="Times New Roman"/>
              <a:cs typeface="Times New Roman"/>
            </a:endParaRPr>
          </a:p>
          <a:p>
            <a:pPr marL="263525" indent="-250825">
              <a:lnSpc>
                <a:spcPct val="100000"/>
              </a:lnSpc>
              <a:buAutoNum type="arabicPeriod" startAt="5"/>
              <a:tabLst>
                <a:tab pos="264160" algn="l"/>
              </a:tabLst>
            </a:pPr>
            <a:r>
              <a:rPr sz="2000" spc="-20" dirty="0">
                <a:latin typeface="Calibri"/>
                <a:cs typeface="Calibri"/>
              </a:rPr>
              <a:t>Effective </a:t>
            </a:r>
            <a:r>
              <a:rPr sz="2000" spc="-10" dirty="0">
                <a:latin typeface="Calibri"/>
                <a:cs typeface="Calibri"/>
              </a:rPr>
              <a:t>heat </a:t>
            </a:r>
            <a:r>
              <a:rPr sz="2000" dirty="0">
                <a:latin typeface="Calibri"/>
                <a:cs typeface="Calibri"/>
              </a:rPr>
              <a:t>loss </a:t>
            </a:r>
            <a:r>
              <a:rPr sz="2000" spc="-10" dirty="0">
                <a:latin typeface="Calibri"/>
                <a:cs typeface="Calibri"/>
              </a:rPr>
              <a:t>coefficient </a:t>
            </a:r>
            <a:r>
              <a:rPr sz="2000" dirty="0">
                <a:latin typeface="Calibri"/>
                <a:cs typeface="Calibri"/>
              </a:rPr>
              <a:t>=</a:t>
            </a:r>
            <a:r>
              <a:rPr sz="2000" spc="40" dirty="0">
                <a:latin typeface="Calibri"/>
                <a:cs typeface="Calibri"/>
              </a:rPr>
              <a:t> </a:t>
            </a:r>
            <a:r>
              <a:rPr sz="2000" dirty="0">
                <a:latin typeface="Calibri"/>
                <a:cs typeface="Calibri"/>
              </a:rPr>
              <a:t>2.1</a:t>
            </a:r>
            <a:endParaRPr sz="2000">
              <a:latin typeface="Calibri"/>
              <a:cs typeface="Calibri"/>
            </a:endParaRPr>
          </a:p>
          <a:p>
            <a:pPr marL="12700" marR="3072130">
              <a:lnSpc>
                <a:spcPct val="200000"/>
              </a:lnSpc>
              <a:buAutoNum type="arabicPeriod" startAt="5"/>
              <a:tabLst>
                <a:tab pos="264160" algn="l"/>
              </a:tabLst>
            </a:pPr>
            <a:r>
              <a:rPr sz="2000" spc="-5" dirty="0">
                <a:latin typeface="Calibri"/>
                <a:cs typeface="Calibri"/>
              </a:rPr>
              <a:t>Mass </a:t>
            </a:r>
            <a:r>
              <a:rPr sz="2000" spc="-10" dirty="0">
                <a:latin typeface="Calibri"/>
                <a:cs typeface="Calibri"/>
              </a:rPr>
              <a:t>flow </a:t>
            </a:r>
            <a:r>
              <a:rPr sz="2000" spc="-25" dirty="0">
                <a:latin typeface="Calibri"/>
                <a:cs typeface="Calibri"/>
              </a:rPr>
              <a:t>rate </a:t>
            </a:r>
            <a:r>
              <a:rPr sz="2000" spc="-5" dirty="0">
                <a:latin typeface="Calibri"/>
                <a:cs typeface="Calibri"/>
              </a:rPr>
              <a:t>of </a:t>
            </a:r>
            <a:r>
              <a:rPr sz="2000" spc="-15" dirty="0">
                <a:latin typeface="Calibri"/>
                <a:cs typeface="Calibri"/>
              </a:rPr>
              <a:t>water </a:t>
            </a:r>
            <a:r>
              <a:rPr sz="2000" dirty="0">
                <a:latin typeface="Calibri"/>
                <a:cs typeface="Calibri"/>
              </a:rPr>
              <a:t>= 0.017 </a:t>
            </a:r>
            <a:r>
              <a:rPr sz="2000" spc="5" dirty="0">
                <a:latin typeface="Calibri"/>
                <a:cs typeface="Calibri"/>
              </a:rPr>
              <a:t>kg/s/m</a:t>
            </a:r>
            <a:r>
              <a:rPr sz="1950" spc="7" baseline="26000" dirty="0">
                <a:latin typeface="Calibri"/>
                <a:cs typeface="Calibri"/>
              </a:rPr>
              <a:t>2</a:t>
            </a:r>
            <a:r>
              <a:rPr sz="2000" spc="5" dirty="0">
                <a:latin typeface="Calibri"/>
                <a:cs typeface="Calibri"/>
              </a:rPr>
              <a:t>d </a:t>
            </a:r>
            <a:endParaRPr sz="2000" spc="5" dirty="0">
              <a:latin typeface="Calibri"/>
              <a:cs typeface="Calibri"/>
            </a:endParaRPr>
          </a:p>
          <a:p>
            <a:pPr marL="12700" marR="3072130">
              <a:lnSpc>
                <a:spcPct val="200000"/>
              </a:lnSpc>
              <a:buAutoNum type="arabicPeriod" startAt="5"/>
              <a:tabLst>
                <a:tab pos="264160" algn="l"/>
              </a:tabLst>
            </a:pPr>
            <a:r>
              <a:rPr sz="2000" spc="-5" dirty="0">
                <a:latin typeface="Calibri"/>
                <a:cs typeface="Calibri"/>
              </a:rPr>
              <a:t> C</a:t>
            </a:r>
            <a:r>
              <a:rPr sz="1950" spc="-7" baseline="-21000" dirty="0">
                <a:latin typeface="Calibri"/>
                <a:cs typeface="Calibri"/>
              </a:rPr>
              <a:t>p </a:t>
            </a:r>
            <a:r>
              <a:rPr sz="2000" spc="-5" dirty="0">
                <a:latin typeface="Calibri"/>
                <a:cs typeface="Calibri"/>
              </a:rPr>
              <a:t>of </a:t>
            </a:r>
            <a:r>
              <a:rPr sz="2000" dirty="0">
                <a:latin typeface="Calibri"/>
                <a:cs typeface="Calibri"/>
              </a:rPr>
              <a:t>the </a:t>
            </a:r>
            <a:r>
              <a:rPr sz="2000" spc="-15" dirty="0">
                <a:latin typeface="Calibri"/>
                <a:cs typeface="Calibri"/>
              </a:rPr>
              <a:t>water </a:t>
            </a:r>
            <a:r>
              <a:rPr sz="2000" dirty="0">
                <a:latin typeface="Calibri"/>
                <a:cs typeface="Calibri"/>
              </a:rPr>
              <a:t>= 4187</a:t>
            </a:r>
            <a:r>
              <a:rPr sz="2000" spc="-165" dirty="0">
                <a:latin typeface="Calibri"/>
                <a:cs typeface="Calibri"/>
              </a:rPr>
              <a:t> </a:t>
            </a:r>
            <a:r>
              <a:rPr sz="2000" dirty="0">
                <a:latin typeface="Calibri"/>
                <a:cs typeface="Calibri"/>
              </a:rPr>
              <a:t>J/kg</a:t>
            </a:r>
            <a:endParaRPr sz="2050">
              <a:latin typeface="Times New Roman"/>
              <a:cs typeface="Times New Roman"/>
            </a:endParaRPr>
          </a:p>
          <a:p>
            <a:pPr marL="12700" marR="5080">
              <a:lnSpc>
                <a:spcPct val="100000"/>
              </a:lnSpc>
            </a:pPr>
            <a:r>
              <a:rPr sz="2000" spc="-10" dirty="0">
                <a:latin typeface="Calibri"/>
                <a:cs typeface="Calibri"/>
              </a:rPr>
              <a:t>Calculate </a:t>
            </a:r>
            <a:r>
              <a:rPr sz="2000" spc="-5" dirty="0">
                <a:latin typeface="Calibri"/>
                <a:cs typeface="Calibri"/>
              </a:rPr>
              <a:t>outlet </a:t>
            </a:r>
            <a:r>
              <a:rPr sz="2000" spc="-10" dirty="0">
                <a:latin typeface="Calibri"/>
                <a:cs typeface="Calibri"/>
              </a:rPr>
              <a:t>temperature </a:t>
            </a:r>
            <a:r>
              <a:rPr sz="2000" spc="-5" dirty="0">
                <a:latin typeface="Calibri"/>
                <a:cs typeface="Calibri"/>
              </a:rPr>
              <a:t>of </a:t>
            </a:r>
            <a:r>
              <a:rPr sz="2000" spc="-45" dirty="0">
                <a:latin typeface="Calibri"/>
                <a:cs typeface="Calibri"/>
              </a:rPr>
              <a:t>water, </a:t>
            </a:r>
            <a:r>
              <a:rPr sz="2000" spc="-10" dirty="0">
                <a:latin typeface="Calibri"/>
                <a:cs typeface="Calibri"/>
              </a:rPr>
              <a:t>stagnation temperature </a:t>
            </a:r>
            <a:r>
              <a:rPr sz="2000" dirty="0">
                <a:latin typeface="Calibri"/>
                <a:cs typeface="Calibri"/>
              </a:rPr>
              <a:t>and </a:t>
            </a:r>
            <a:r>
              <a:rPr sz="2000" spc="-5" dirty="0">
                <a:latin typeface="Calibri"/>
                <a:cs typeface="Calibri"/>
              </a:rPr>
              <a:t>useful  </a:t>
            </a:r>
            <a:r>
              <a:rPr sz="2000" spc="-10" dirty="0">
                <a:latin typeface="Calibri"/>
                <a:cs typeface="Calibri"/>
              </a:rPr>
              <a:t>heat</a:t>
            </a:r>
            <a:r>
              <a:rPr sz="2000" spc="-5" dirty="0">
                <a:latin typeface="Calibri"/>
                <a:cs typeface="Calibri"/>
              </a:rPr>
              <a:t> </a:t>
            </a:r>
            <a:r>
              <a:rPr sz="2000" dirty="0">
                <a:latin typeface="Calibri"/>
                <a:cs typeface="Calibri"/>
              </a:rPr>
              <a:t>output</a:t>
            </a:r>
            <a:endParaRPr sz="20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592580" marR="5080" indent="-291465">
              <a:lnSpc>
                <a:spcPct val="100000"/>
              </a:lnSpc>
              <a:spcBef>
                <a:spcPts val="95"/>
              </a:spcBef>
            </a:pPr>
            <a:r>
              <a:rPr spc="-20" dirty="0"/>
              <a:t>Performance </a:t>
            </a:r>
            <a:r>
              <a:rPr spc="-25" dirty="0"/>
              <a:t>Evaluation </a:t>
            </a:r>
            <a:r>
              <a:rPr spc="-10" dirty="0"/>
              <a:t>of  </a:t>
            </a:r>
            <a:r>
              <a:rPr spc="-15" dirty="0"/>
              <a:t>Concentrating</a:t>
            </a:r>
            <a:r>
              <a:rPr spc="-35" dirty="0"/>
              <a:t> </a:t>
            </a:r>
            <a:r>
              <a:rPr spc="-10" dirty="0"/>
              <a:t>Collector</a:t>
            </a:r>
            <a:endParaRPr spc="-10" dirty="0"/>
          </a:p>
        </p:txBody>
      </p:sp>
      <p:sp>
        <p:nvSpPr>
          <p:cNvPr id="3" name="object 3"/>
          <p:cNvSpPr/>
          <p:nvPr/>
        </p:nvSpPr>
        <p:spPr>
          <a:xfrm>
            <a:off x="952477" y="2133649"/>
            <a:ext cx="7781568" cy="2524665"/>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7185" y="461645"/>
            <a:ext cx="4928235" cy="690245"/>
          </a:xfrm>
          <a:prstGeom prst="rect">
            <a:avLst/>
          </a:prstGeom>
        </p:spPr>
        <p:txBody>
          <a:bodyPr vert="horz" wrap="square" lIns="0" tIns="13335" rIns="0" bIns="0" rtlCol="0">
            <a:spAutoFit/>
          </a:bodyPr>
          <a:lstStyle/>
          <a:p>
            <a:pPr marL="12700">
              <a:lnSpc>
                <a:spcPct val="100000"/>
              </a:lnSpc>
              <a:spcBef>
                <a:spcPts val="105"/>
              </a:spcBef>
            </a:pPr>
            <a:r>
              <a:rPr sz="4400" spc="-10" dirty="0"/>
              <a:t>Optical</a:t>
            </a:r>
            <a:r>
              <a:rPr sz="4400" spc="-60" dirty="0"/>
              <a:t> </a:t>
            </a:r>
            <a:r>
              <a:rPr sz="4400" spc="-10" dirty="0"/>
              <a:t>efficiency</a:t>
            </a:r>
            <a:endParaRPr sz="4400"/>
          </a:p>
        </p:txBody>
      </p:sp>
      <p:sp>
        <p:nvSpPr>
          <p:cNvPr id="3" name="object 3"/>
          <p:cNvSpPr/>
          <p:nvPr/>
        </p:nvSpPr>
        <p:spPr>
          <a:xfrm>
            <a:off x="1209675" y="1438284"/>
            <a:ext cx="7038975" cy="5115668"/>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6240" y="461645"/>
            <a:ext cx="6724015" cy="1367155"/>
          </a:xfrm>
          <a:prstGeom prst="rect">
            <a:avLst/>
          </a:prstGeom>
        </p:spPr>
        <p:txBody>
          <a:bodyPr vert="horz" wrap="square" lIns="0" tIns="13335" rIns="0" bIns="0" rtlCol="0">
            <a:spAutoFit/>
          </a:bodyPr>
          <a:lstStyle/>
          <a:p>
            <a:pPr marL="12700">
              <a:lnSpc>
                <a:spcPct val="100000"/>
              </a:lnSpc>
              <a:spcBef>
                <a:spcPts val="105"/>
              </a:spcBef>
            </a:pPr>
            <a:r>
              <a:rPr sz="4400" spc="-25" dirty="0"/>
              <a:t>Efficiency </a:t>
            </a:r>
            <a:r>
              <a:rPr sz="4400" spc="-5" dirty="0"/>
              <a:t>of </a:t>
            </a:r>
            <a:r>
              <a:rPr sz="4400" dirty="0"/>
              <a:t>the</a:t>
            </a:r>
            <a:r>
              <a:rPr sz="4400" spc="-25" dirty="0"/>
              <a:t> </a:t>
            </a:r>
            <a:r>
              <a:rPr sz="4400" spc="-10" dirty="0"/>
              <a:t>Collector</a:t>
            </a:r>
            <a:endParaRPr sz="4400"/>
          </a:p>
        </p:txBody>
      </p:sp>
      <p:sp>
        <p:nvSpPr>
          <p:cNvPr id="3" name="object 3"/>
          <p:cNvSpPr/>
          <p:nvPr/>
        </p:nvSpPr>
        <p:spPr>
          <a:xfrm>
            <a:off x="1905000" y="2105025"/>
            <a:ext cx="5638800" cy="234315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087880" marR="5080" indent="-1233170">
              <a:lnSpc>
                <a:spcPct val="100000"/>
              </a:lnSpc>
              <a:spcBef>
                <a:spcPts val="95"/>
              </a:spcBef>
            </a:pPr>
            <a:r>
              <a:rPr spc="-5" dirty="0"/>
              <a:t>Comparison of </a:t>
            </a:r>
            <a:r>
              <a:rPr spc="-15" dirty="0"/>
              <a:t>performance </a:t>
            </a:r>
            <a:r>
              <a:rPr dirty="0"/>
              <a:t>of  </a:t>
            </a:r>
            <a:r>
              <a:rPr spc="-25" dirty="0"/>
              <a:t>different</a:t>
            </a:r>
            <a:r>
              <a:rPr spc="-15" dirty="0"/>
              <a:t> </a:t>
            </a:r>
            <a:r>
              <a:rPr spc="-20" dirty="0"/>
              <a:t>collectors</a:t>
            </a:r>
            <a:endParaRPr spc="-20" dirty="0"/>
          </a:p>
        </p:txBody>
      </p:sp>
      <p:graphicFrame>
        <p:nvGraphicFramePr>
          <p:cNvPr id="3" name="object 3"/>
          <p:cNvGraphicFramePr>
            <a:graphicFrameLocks noGrp="1"/>
          </p:cNvGraphicFramePr>
          <p:nvPr/>
        </p:nvGraphicFramePr>
        <p:xfrm>
          <a:off x="222250" y="1746250"/>
          <a:ext cx="8789033" cy="2392677"/>
        </p:xfrm>
        <a:graphic>
          <a:graphicData uri="http://schemas.openxmlformats.org/drawingml/2006/table">
            <a:tbl>
              <a:tblPr firstRow="1" bandRow="1">
                <a:tableStyleId>{2D5ABB26-0587-4C30-8999-92F81FD0307C}</a:tableStyleId>
              </a:tblPr>
              <a:tblGrid>
                <a:gridCol w="614680"/>
                <a:gridCol w="3429000"/>
                <a:gridCol w="1054735"/>
                <a:gridCol w="1307464"/>
                <a:gridCol w="1219200"/>
                <a:gridCol w="1163954"/>
              </a:tblGrid>
              <a:tr h="640079">
                <a:tc>
                  <a:txBody>
                    <a:bodyPr/>
                    <a:lstStyle/>
                    <a:p>
                      <a:pPr marL="90805">
                        <a:lnSpc>
                          <a:spcPct val="100000"/>
                        </a:lnSpc>
                        <a:spcBef>
                          <a:spcPts val="240"/>
                        </a:spcBef>
                      </a:pPr>
                      <a:r>
                        <a:rPr sz="1800" b="1" dirty="0">
                          <a:solidFill>
                            <a:srgbClr val="FFFFFF"/>
                          </a:solidFill>
                          <a:latin typeface="Calibri"/>
                          <a:cs typeface="Calibri"/>
                        </a:rPr>
                        <a:t>S.N.</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240"/>
                        </a:spcBef>
                      </a:pPr>
                      <a:r>
                        <a:rPr sz="1800" b="1" spc="-20" dirty="0">
                          <a:solidFill>
                            <a:srgbClr val="FFFFFF"/>
                          </a:solidFill>
                          <a:latin typeface="Calibri"/>
                          <a:cs typeface="Calibri"/>
                        </a:rPr>
                        <a:t>Type</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141605">
                        <a:lnSpc>
                          <a:spcPct val="100000"/>
                        </a:lnSpc>
                        <a:spcBef>
                          <a:spcPts val="240"/>
                        </a:spcBef>
                      </a:pPr>
                      <a:r>
                        <a:rPr sz="1800" b="1" spc="-50" dirty="0">
                          <a:solidFill>
                            <a:srgbClr val="FFFFFF"/>
                          </a:solidFill>
                          <a:latin typeface="Calibri"/>
                          <a:cs typeface="Calibri"/>
                        </a:rPr>
                        <a:t>E</a:t>
                      </a:r>
                      <a:r>
                        <a:rPr sz="1800" b="1" spc="-5" dirty="0">
                          <a:solidFill>
                            <a:srgbClr val="FFFFFF"/>
                          </a:solidFill>
                          <a:latin typeface="Calibri"/>
                          <a:cs typeface="Calibri"/>
                        </a:rPr>
                        <a:t>f</a:t>
                      </a:r>
                      <a:r>
                        <a:rPr sz="1800" b="1" spc="-50" dirty="0">
                          <a:solidFill>
                            <a:srgbClr val="FFFFFF"/>
                          </a:solidFill>
                          <a:latin typeface="Calibri"/>
                          <a:cs typeface="Calibri"/>
                        </a:rPr>
                        <a:t>f</a:t>
                      </a:r>
                      <a:r>
                        <a:rPr sz="1800" b="1" dirty="0">
                          <a:solidFill>
                            <a:srgbClr val="FFFFFF"/>
                          </a:solidFill>
                          <a:latin typeface="Calibri"/>
                          <a:cs typeface="Calibri"/>
                        </a:rPr>
                        <a:t>e</a:t>
                      </a:r>
                      <a:r>
                        <a:rPr sz="1800" b="1" spc="-5" dirty="0">
                          <a:solidFill>
                            <a:srgbClr val="FFFFFF"/>
                          </a:solidFill>
                          <a:latin typeface="Calibri"/>
                          <a:cs typeface="Calibri"/>
                        </a:rPr>
                        <a:t>cti</a:t>
                      </a:r>
                      <a:r>
                        <a:rPr sz="1800" b="1" spc="-10" dirty="0">
                          <a:solidFill>
                            <a:srgbClr val="FFFFFF"/>
                          </a:solidFill>
                          <a:latin typeface="Calibri"/>
                          <a:cs typeface="Calibri"/>
                        </a:rPr>
                        <a:t>v</a:t>
                      </a:r>
                      <a:r>
                        <a:rPr sz="1800" b="1" dirty="0">
                          <a:solidFill>
                            <a:srgbClr val="FFFFFF"/>
                          </a:solidFill>
                          <a:latin typeface="Calibri"/>
                          <a:cs typeface="Calibri"/>
                        </a:rPr>
                        <a:t>e  </a:t>
                      </a:r>
                      <a:r>
                        <a:rPr sz="1800" b="1" spc="-5" dirty="0">
                          <a:solidFill>
                            <a:srgbClr val="FFFFFF"/>
                          </a:solidFill>
                          <a:latin typeface="Calibri"/>
                          <a:cs typeface="Calibri"/>
                        </a:rPr>
                        <a:t>Opt.</a:t>
                      </a:r>
                      <a:r>
                        <a:rPr sz="1800" b="1" spc="-45" dirty="0">
                          <a:solidFill>
                            <a:srgbClr val="FFFFFF"/>
                          </a:solidFill>
                          <a:latin typeface="Calibri"/>
                          <a:cs typeface="Calibri"/>
                        </a:rPr>
                        <a:t> Eff.</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342900">
                        <a:lnSpc>
                          <a:spcPct val="100000"/>
                        </a:lnSpc>
                        <a:spcBef>
                          <a:spcPts val="240"/>
                        </a:spcBef>
                      </a:pPr>
                      <a:r>
                        <a:rPr sz="1800" b="1" spc="-45" dirty="0">
                          <a:solidFill>
                            <a:srgbClr val="FFFFFF"/>
                          </a:solidFill>
                          <a:latin typeface="Calibri"/>
                          <a:cs typeface="Calibri"/>
                        </a:rPr>
                        <a:t>Eff. </a:t>
                      </a:r>
                      <a:r>
                        <a:rPr sz="1800" b="1" spc="-5" dirty="0">
                          <a:solidFill>
                            <a:srgbClr val="FFFFFF"/>
                          </a:solidFill>
                          <a:latin typeface="Calibri"/>
                          <a:cs typeface="Calibri"/>
                        </a:rPr>
                        <a:t>Heat  </a:t>
                      </a:r>
                      <a:r>
                        <a:rPr sz="1800" b="1" dirty="0">
                          <a:solidFill>
                            <a:srgbClr val="FFFFFF"/>
                          </a:solidFill>
                          <a:latin typeface="Calibri"/>
                          <a:cs typeface="Calibri"/>
                        </a:rPr>
                        <a:t>loss</a:t>
                      </a:r>
                      <a:r>
                        <a:rPr sz="1800" b="1" spc="-105" dirty="0">
                          <a:solidFill>
                            <a:srgbClr val="FFFFFF"/>
                          </a:solidFill>
                          <a:latin typeface="Calibri"/>
                          <a:cs typeface="Calibri"/>
                        </a:rPr>
                        <a:t> </a:t>
                      </a:r>
                      <a:r>
                        <a:rPr sz="1800" b="1" spc="-25" dirty="0">
                          <a:solidFill>
                            <a:srgbClr val="FFFFFF"/>
                          </a:solidFill>
                          <a:latin typeface="Calibri"/>
                          <a:cs typeface="Calibri"/>
                        </a:rPr>
                        <a:t>coef.</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172720">
                        <a:lnSpc>
                          <a:spcPct val="100000"/>
                        </a:lnSpc>
                        <a:spcBef>
                          <a:spcPts val="240"/>
                        </a:spcBef>
                      </a:pPr>
                      <a:r>
                        <a:rPr sz="1800" b="1" spc="-5" dirty="0">
                          <a:solidFill>
                            <a:srgbClr val="FFFFFF"/>
                          </a:solidFill>
                          <a:latin typeface="Calibri"/>
                          <a:cs typeface="Calibri"/>
                        </a:rPr>
                        <a:t>Op</a:t>
                      </a:r>
                      <a:r>
                        <a:rPr sz="1800" b="1" dirty="0">
                          <a:solidFill>
                            <a:srgbClr val="FFFFFF"/>
                          </a:solidFill>
                          <a:latin typeface="Calibri"/>
                          <a:cs typeface="Calibri"/>
                        </a:rPr>
                        <a:t>e</a:t>
                      </a:r>
                      <a:r>
                        <a:rPr sz="1800" b="1" spc="-45" dirty="0">
                          <a:solidFill>
                            <a:srgbClr val="FFFFFF"/>
                          </a:solidFill>
                          <a:latin typeface="Calibri"/>
                          <a:cs typeface="Calibri"/>
                        </a:rPr>
                        <a:t>r</a:t>
                      </a:r>
                      <a:r>
                        <a:rPr sz="1800" b="1" spc="-15" dirty="0">
                          <a:solidFill>
                            <a:srgbClr val="FFFFFF"/>
                          </a:solidFill>
                          <a:latin typeface="Calibri"/>
                          <a:cs typeface="Calibri"/>
                        </a:rPr>
                        <a:t>a</a:t>
                      </a:r>
                      <a:r>
                        <a:rPr sz="1800" b="1" dirty="0">
                          <a:solidFill>
                            <a:srgbClr val="FFFFFF"/>
                          </a:solidFill>
                          <a:latin typeface="Calibri"/>
                          <a:cs typeface="Calibri"/>
                        </a:rPr>
                        <a:t>ti</a:t>
                      </a:r>
                      <a:r>
                        <a:rPr sz="1800" b="1" spc="-5" dirty="0">
                          <a:solidFill>
                            <a:srgbClr val="FFFFFF"/>
                          </a:solidFill>
                          <a:latin typeface="Calibri"/>
                          <a:cs typeface="Calibri"/>
                        </a:rPr>
                        <a:t>n</a:t>
                      </a:r>
                      <a:r>
                        <a:rPr sz="1800" b="1" dirty="0">
                          <a:solidFill>
                            <a:srgbClr val="FFFFFF"/>
                          </a:solidFill>
                          <a:latin typeface="Calibri"/>
                          <a:cs typeface="Calibri"/>
                        </a:rPr>
                        <a:t>g  </a:t>
                      </a:r>
                      <a:r>
                        <a:rPr sz="1800" b="1" spc="-45" dirty="0">
                          <a:solidFill>
                            <a:srgbClr val="FFFFFF"/>
                          </a:solidFill>
                          <a:latin typeface="Calibri"/>
                          <a:cs typeface="Calibri"/>
                        </a:rPr>
                        <a:t>Temp</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710">
                        <a:lnSpc>
                          <a:spcPct val="100000"/>
                        </a:lnSpc>
                        <a:spcBef>
                          <a:spcPts val="240"/>
                        </a:spcBef>
                      </a:pPr>
                      <a:r>
                        <a:rPr sz="1800" b="1" spc="-10" dirty="0">
                          <a:solidFill>
                            <a:srgbClr val="FFFFFF"/>
                          </a:solidFill>
                          <a:latin typeface="Calibri"/>
                          <a:cs typeface="Calibri"/>
                        </a:rPr>
                        <a:t>Cost</a:t>
                      </a:r>
                      <a:endParaRPr sz="1800">
                        <a:latin typeface="Calibri"/>
                        <a:cs typeface="Calibri"/>
                      </a:endParaRPr>
                    </a:p>
                    <a:p>
                      <a:pPr marL="92710">
                        <a:lnSpc>
                          <a:spcPct val="100000"/>
                        </a:lnSpc>
                        <a:spcBef>
                          <a:spcPts val="5"/>
                        </a:spcBef>
                      </a:pPr>
                      <a:r>
                        <a:rPr sz="1800" b="1" spc="-5" dirty="0">
                          <a:solidFill>
                            <a:srgbClr val="FFFFFF"/>
                          </a:solidFill>
                          <a:latin typeface="Calibri"/>
                          <a:cs typeface="Calibri"/>
                        </a:rPr>
                        <a:t>$/m</a:t>
                      </a:r>
                      <a:r>
                        <a:rPr sz="1800" b="1" spc="-7" baseline="25000" dirty="0">
                          <a:solidFill>
                            <a:srgbClr val="FFFFFF"/>
                          </a:solidFill>
                          <a:latin typeface="Calibri"/>
                          <a:cs typeface="Calibri"/>
                        </a:rPr>
                        <a:t>2</a:t>
                      </a:r>
                      <a:endParaRPr sz="1800" baseline="250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370840">
                <a:tc>
                  <a:txBody>
                    <a:bodyPr/>
                    <a:lstStyle/>
                    <a:p>
                      <a:pPr marL="90805">
                        <a:lnSpc>
                          <a:spcPct val="100000"/>
                        </a:lnSpc>
                        <a:spcBef>
                          <a:spcPts val="245"/>
                        </a:spcBef>
                      </a:pPr>
                      <a:r>
                        <a:rPr sz="1800" dirty="0">
                          <a:latin typeface="Calibri"/>
                          <a:cs typeface="Calibri"/>
                        </a:rPr>
                        <a:t>1</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45"/>
                        </a:spcBef>
                      </a:pPr>
                      <a:r>
                        <a:rPr sz="1800" spc="-10" dirty="0">
                          <a:latin typeface="Calibri"/>
                          <a:cs typeface="Calibri"/>
                        </a:rPr>
                        <a:t>Flat </a:t>
                      </a:r>
                      <a:r>
                        <a:rPr sz="1800" spc="-15" dirty="0">
                          <a:latin typeface="Calibri"/>
                          <a:cs typeface="Calibri"/>
                        </a:rPr>
                        <a:t>plate </a:t>
                      </a:r>
                      <a:r>
                        <a:rPr sz="1800" spc="-10" dirty="0">
                          <a:latin typeface="Calibri"/>
                          <a:cs typeface="Calibri"/>
                        </a:rPr>
                        <a:t>collector </a:t>
                      </a:r>
                      <a:r>
                        <a:rPr sz="1800" spc="-5" dirty="0">
                          <a:latin typeface="Calibri"/>
                          <a:cs typeface="Calibri"/>
                        </a:rPr>
                        <a:t>with no</a:t>
                      </a:r>
                      <a:r>
                        <a:rPr sz="1800" spc="75" dirty="0">
                          <a:latin typeface="Calibri"/>
                          <a:cs typeface="Calibri"/>
                        </a:rPr>
                        <a:t> </a:t>
                      </a:r>
                      <a:r>
                        <a:rPr sz="1800" spc="-10" dirty="0">
                          <a:latin typeface="Calibri"/>
                          <a:cs typeface="Calibri"/>
                        </a:rPr>
                        <a:t>cover</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5"/>
                        </a:spcBef>
                      </a:pPr>
                      <a:r>
                        <a:rPr sz="1800" dirty="0">
                          <a:latin typeface="Calibri"/>
                          <a:cs typeface="Calibri"/>
                        </a:rPr>
                        <a:t>0.9</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5"/>
                        </a:spcBef>
                      </a:pPr>
                      <a:r>
                        <a:rPr sz="1800" spc="-5" dirty="0">
                          <a:latin typeface="Calibri"/>
                          <a:cs typeface="Calibri"/>
                        </a:rPr>
                        <a:t>15-20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5"/>
                        </a:spcBef>
                      </a:pPr>
                      <a:r>
                        <a:rPr sz="1800" spc="-5" dirty="0">
                          <a:latin typeface="Calibri"/>
                          <a:cs typeface="Calibri"/>
                        </a:rPr>
                        <a:t>30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45"/>
                        </a:spcBef>
                      </a:pPr>
                      <a:r>
                        <a:rPr sz="1800" spc="-5" dirty="0">
                          <a:latin typeface="Calibri"/>
                          <a:cs typeface="Calibri"/>
                        </a:rPr>
                        <a:t>120-170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640079">
                <a:tc>
                  <a:txBody>
                    <a:bodyPr/>
                    <a:lstStyle/>
                    <a:p>
                      <a:pPr marL="90805">
                        <a:lnSpc>
                          <a:spcPct val="100000"/>
                        </a:lnSpc>
                        <a:spcBef>
                          <a:spcPts val="245"/>
                        </a:spcBef>
                      </a:pPr>
                      <a:r>
                        <a:rPr sz="1800" dirty="0">
                          <a:latin typeface="Calibri"/>
                          <a:cs typeface="Calibri"/>
                        </a:rPr>
                        <a:t>2</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marR="558165">
                        <a:lnSpc>
                          <a:spcPct val="100000"/>
                        </a:lnSpc>
                        <a:spcBef>
                          <a:spcPts val="245"/>
                        </a:spcBef>
                      </a:pPr>
                      <a:r>
                        <a:rPr sz="1800" spc="-10" dirty="0">
                          <a:latin typeface="Calibri"/>
                          <a:cs typeface="Calibri"/>
                        </a:rPr>
                        <a:t>Flat </a:t>
                      </a:r>
                      <a:r>
                        <a:rPr sz="1800" spc="-15" dirty="0">
                          <a:latin typeface="Calibri"/>
                          <a:cs typeface="Calibri"/>
                        </a:rPr>
                        <a:t>plate </a:t>
                      </a:r>
                      <a:r>
                        <a:rPr sz="1800" spc="-10" dirty="0">
                          <a:latin typeface="Calibri"/>
                          <a:cs typeface="Calibri"/>
                        </a:rPr>
                        <a:t>collector </a:t>
                      </a:r>
                      <a:r>
                        <a:rPr sz="1800" spc="-5" dirty="0">
                          <a:latin typeface="Calibri"/>
                          <a:cs typeface="Calibri"/>
                        </a:rPr>
                        <a:t>with single  </a:t>
                      </a:r>
                      <a:r>
                        <a:rPr sz="1800" spc="-10" dirty="0">
                          <a:latin typeface="Calibri"/>
                          <a:cs typeface="Calibri"/>
                        </a:rPr>
                        <a:t>cover</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5"/>
                        </a:spcBef>
                      </a:pPr>
                      <a:r>
                        <a:rPr sz="1800" dirty="0">
                          <a:latin typeface="Calibri"/>
                          <a:cs typeface="Calibri"/>
                        </a:rPr>
                        <a:t>0.8</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5"/>
                        </a:spcBef>
                      </a:pPr>
                      <a:r>
                        <a:rPr sz="1800" spc="-5" dirty="0">
                          <a:latin typeface="Calibri"/>
                          <a:cs typeface="Calibri"/>
                        </a:rPr>
                        <a:t>35-40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5"/>
                        </a:spcBef>
                      </a:pPr>
                      <a:r>
                        <a:rPr sz="1800" spc="-5" dirty="0">
                          <a:latin typeface="Calibri"/>
                          <a:cs typeface="Calibri"/>
                        </a:rPr>
                        <a:t>&lt;100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710">
                        <a:lnSpc>
                          <a:spcPct val="100000"/>
                        </a:lnSpc>
                        <a:spcBef>
                          <a:spcPts val="245"/>
                        </a:spcBef>
                      </a:pPr>
                      <a:r>
                        <a:rPr sz="1800" spc="-5" dirty="0">
                          <a:latin typeface="Calibri"/>
                          <a:cs typeface="Calibri"/>
                        </a:rPr>
                        <a:t>300-500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70839">
                <a:tc>
                  <a:txBody>
                    <a:bodyPr/>
                    <a:lstStyle/>
                    <a:p>
                      <a:pPr marL="90805">
                        <a:lnSpc>
                          <a:spcPct val="100000"/>
                        </a:lnSpc>
                        <a:spcBef>
                          <a:spcPts val="245"/>
                        </a:spcBef>
                      </a:pPr>
                      <a:r>
                        <a:rPr sz="1800" dirty="0">
                          <a:latin typeface="Calibri"/>
                          <a:cs typeface="Calibri"/>
                        </a:rPr>
                        <a:t>3</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45"/>
                        </a:spcBef>
                      </a:pPr>
                      <a:r>
                        <a:rPr sz="1800" spc="-15" dirty="0">
                          <a:latin typeface="Calibri"/>
                          <a:cs typeface="Calibri"/>
                        </a:rPr>
                        <a:t>Evacuated </a:t>
                      </a:r>
                      <a:r>
                        <a:rPr sz="1800" dirty="0">
                          <a:latin typeface="Calibri"/>
                          <a:cs typeface="Calibri"/>
                        </a:rPr>
                        <a:t>tube</a:t>
                      </a:r>
                      <a:r>
                        <a:rPr sz="1800" spc="30" dirty="0">
                          <a:latin typeface="Calibri"/>
                          <a:cs typeface="Calibri"/>
                        </a:rPr>
                        <a:t> </a:t>
                      </a:r>
                      <a:r>
                        <a:rPr sz="1800" spc="-10" dirty="0">
                          <a:latin typeface="Calibri"/>
                          <a:cs typeface="Calibri"/>
                        </a:rPr>
                        <a:t>collector</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5"/>
                        </a:spcBef>
                      </a:pPr>
                      <a:r>
                        <a:rPr sz="1800" dirty="0">
                          <a:latin typeface="Calibri"/>
                          <a:cs typeface="Calibri"/>
                        </a:rPr>
                        <a:t>0.7</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5"/>
                        </a:spcBef>
                      </a:pPr>
                      <a:r>
                        <a:rPr sz="1800" dirty="0">
                          <a:latin typeface="Calibri"/>
                          <a:cs typeface="Calibri"/>
                        </a:rPr>
                        <a:t>1.5-1.8</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5"/>
                        </a:spcBef>
                      </a:pPr>
                      <a:r>
                        <a:rPr sz="1800" spc="-5" dirty="0">
                          <a:latin typeface="Calibri"/>
                          <a:cs typeface="Calibri"/>
                        </a:rPr>
                        <a:t>&lt;250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45"/>
                        </a:spcBef>
                      </a:pPr>
                      <a:r>
                        <a:rPr sz="1800" spc="-5" dirty="0">
                          <a:latin typeface="Calibri"/>
                          <a:cs typeface="Calibri"/>
                        </a:rPr>
                        <a:t>700-1000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70840">
                <a:tc>
                  <a:txBody>
                    <a:bodyPr/>
                    <a:lstStyle/>
                    <a:p>
                      <a:pPr marL="90805">
                        <a:lnSpc>
                          <a:spcPct val="100000"/>
                        </a:lnSpc>
                        <a:spcBef>
                          <a:spcPts val="245"/>
                        </a:spcBef>
                      </a:pPr>
                      <a:r>
                        <a:rPr sz="1800" dirty="0">
                          <a:latin typeface="Calibri"/>
                          <a:cs typeface="Calibri"/>
                        </a:rPr>
                        <a:t>4</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45"/>
                        </a:spcBef>
                      </a:pPr>
                      <a:r>
                        <a:rPr sz="1800" spc="-15" dirty="0">
                          <a:latin typeface="Calibri"/>
                          <a:cs typeface="Calibri"/>
                        </a:rPr>
                        <a:t>Parabolic </a:t>
                      </a:r>
                      <a:r>
                        <a:rPr sz="1800" spc="-10" dirty="0">
                          <a:latin typeface="Calibri"/>
                          <a:cs typeface="Calibri"/>
                        </a:rPr>
                        <a:t>trough</a:t>
                      </a:r>
                      <a:r>
                        <a:rPr sz="1800" spc="20" dirty="0">
                          <a:latin typeface="Calibri"/>
                          <a:cs typeface="Calibri"/>
                        </a:rPr>
                        <a:t> </a:t>
                      </a:r>
                      <a:r>
                        <a:rPr sz="1800" spc="-10" dirty="0">
                          <a:latin typeface="Calibri"/>
                          <a:cs typeface="Calibri"/>
                        </a:rPr>
                        <a:t>collector</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5"/>
                        </a:spcBef>
                      </a:pPr>
                      <a:r>
                        <a:rPr sz="1800" dirty="0">
                          <a:latin typeface="Calibri"/>
                          <a:cs typeface="Calibri"/>
                        </a:rPr>
                        <a:t>0.8</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5"/>
                        </a:spcBef>
                      </a:pPr>
                      <a:r>
                        <a:rPr sz="1800" dirty="0">
                          <a:latin typeface="Calibri"/>
                          <a:cs typeface="Calibri"/>
                        </a:rPr>
                        <a:t>0.2-0.7</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5"/>
                        </a:spcBef>
                      </a:pPr>
                      <a:r>
                        <a:rPr sz="1800" spc="-5" dirty="0">
                          <a:latin typeface="Calibri"/>
                          <a:cs typeface="Calibri"/>
                        </a:rPr>
                        <a:t>400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710">
                        <a:lnSpc>
                          <a:spcPct val="100000"/>
                        </a:lnSpc>
                        <a:spcBef>
                          <a:spcPts val="245"/>
                        </a:spcBef>
                      </a:pPr>
                      <a:r>
                        <a:rPr sz="1800" spc="-5" dirty="0">
                          <a:latin typeface="Calibri"/>
                          <a:cs typeface="Calibri"/>
                        </a:rPr>
                        <a:t>700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1190" y="461645"/>
            <a:ext cx="7273290" cy="3867150"/>
          </a:xfrm>
          <a:prstGeom prst="rect">
            <a:avLst/>
          </a:prstGeom>
        </p:spPr>
        <p:txBody>
          <a:bodyPr vert="horz" wrap="square" lIns="0" tIns="13335" rIns="0" bIns="0" rtlCol="0">
            <a:spAutoFit/>
          </a:bodyPr>
          <a:lstStyle/>
          <a:p>
            <a:pPr marL="1090295">
              <a:lnSpc>
                <a:spcPct val="100000"/>
              </a:lnSpc>
              <a:spcBef>
                <a:spcPts val="105"/>
              </a:spcBef>
            </a:pPr>
            <a:r>
              <a:rPr sz="4400" dirty="0">
                <a:latin typeface="Calibri"/>
                <a:cs typeface="Calibri"/>
              </a:rPr>
              <a:t>Solar </a:t>
            </a:r>
            <a:r>
              <a:rPr sz="4400" spc="-45" dirty="0">
                <a:latin typeface="Calibri"/>
                <a:cs typeface="Calibri"/>
              </a:rPr>
              <a:t>Water</a:t>
            </a:r>
            <a:r>
              <a:rPr sz="4400" spc="-20" dirty="0">
                <a:latin typeface="Calibri"/>
                <a:cs typeface="Calibri"/>
              </a:rPr>
              <a:t> </a:t>
            </a:r>
            <a:r>
              <a:rPr sz="4400" spc="-15" dirty="0">
                <a:latin typeface="Calibri"/>
                <a:cs typeface="Calibri"/>
              </a:rPr>
              <a:t>Heater</a:t>
            </a:r>
            <a:endParaRPr sz="4400">
              <a:latin typeface="Calibri"/>
              <a:cs typeface="Calibri"/>
            </a:endParaRPr>
          </a:p>
          <a:p>
            <a:pPr marL="12700" marR="5080">
              <a:lnSpc>
                <a:spcPct val="100000"/>
              </a:lnSpc>
              <a:spcBef>
                <a:spcPts val="3655"/>
              </a:spcBef>
            </a:pPr>
            <a:r>
              <a:rPr sz="4400" spc="-5" dirty="0">
                <a:latin typeface="Calibri"/>
                <a:cs typeface="Calibri"/>
              </a:rPr>
              <a:t>Swimming pool </a:t>
            </a:r>
            <a:r>
              <a:rPr sz="4400" dirty="0">
                <a:latin typeface="Calibri"/>
                <a:cs typeface="Calibri"/>
              </a:rPr>
              <a:t>23 -28˚C  </a:t>
            </a:r>
            <a:r>
              <a:rPr sz="4400" spc="-5" dirty="0">
                <a:latin typeface="Calibri"/>
                <a:cs typeface="Calibri"/>
              </a:rPr>
              <a:t>Domestic hot </a:t>
            </a:r>
            <a:r>
              <a:rPr sz="4400" spc="-25" dirty="0">
                <a:latin typeface="Calibri"/>
                <a:cs typeface="Calibri"/>
              </a:rPr>
              <a:t>water </a:t>
            </a:r>
            <a:r>
              <a:rPr sz="4400" dirty="0">
                <a:latin typeface="Calibri"/>
                <a:cs typeface="Calibri"/>
              </a:rPr>
              <a:t>45-60</a:t>
            </a:r>
            <a:r>
              <a:rPr sz="4400" spc="-80" dirty="0">
                <a:latin typeface="Calibri"/>
                <a:cs typeface="Calibri"/>
              </a:rPr>
              <a:t> </a:t>
            </a:r>
            <a:r>
              <a:rPr sz="4400" dirty="0">
                <a:latin typeface="Calibri"/>
                <a:cs typeface="Calibri"/>
              </a:rPr>
              <a:t>˚C  </a:t>
            </a:r>
            <a:r>
              <a:rPr sz="4400" spc="-5" dirty="0">
                <a:latin typeface="Calibri"/>
                <a:cs typeface="Calibri"/>
              </a:rPr>
              <a:t>Space heating </a:t>
            </a:r>
            <a:r>
              <a:rPr sz="4400" spc="5" dirty="0">
                <a:latin typeface="Calibri"/>
                <a:cs typeface="Calibri"/>
              </a:rPr>
              <a:t>30-90</a:t>
            </a:r>
            <a:r>
              <a:rPr sz="4400" spc="-45" dirty="0">
                <a:latin typeface="Calibri"/>
                <a:cs typeface="Calibri"/>
              </a:rPr>
              <a:t> </a:t>
            </a:r>
            <a:r>
              <a:rPr sz="4400" dirty="0">
                <a:latin typeface="Calibri"/>
                <a:cs typeface="Calibri"/>
              </a:rPr>
              <a:t>˚C</a:t>
            </a:r>
            <a:endParaRPr sz="44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00200" y="609600"/>
            <a:ext cx="6172200" cy="5664708"/>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53000" y="1447800"/>
            <a:ext cx="3759707" cy="28194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381000" y="1676400"/>
            <a:ext cx="4191000" cy="2793492"/>
          </a:xfrm>
          <a:prstGeom prst="rect">
            <a:avLst/>
          </a:prstGeom>
          <a:blipFill>
            <a:blip r:embed="rId2" cstate="print"/>
            <a:stretch>
              <a:fillRect/>
            </a:stretch>
          </a:blipFill>
        </p:spPr>
        <p:txBody>
          <a:bodyPr wrap="square" lIns="0" tIns="0" rIns="0" bIns="0" rtlCol="0"/>
          <a:lstStyle/>
          <a:p/>
        </p:txBody>
      </p:sp>
      <p:sp>
        <p:nvSpPr>
          <p:cNvPr id="4" name="object 4"/>
          <p:cNvSpPr txBox="1">
            <a:spLocks noGrp="1"/>
          </p:cNvSpPr>
          <p:nvPr>
            <p:ph type="title"/>
          </p:nvPr>
        </p:nvSpPr>
        <p:spPr>
          <a:xfrm>
            <a:off x="905510" y="497205"/>
            <a:ext cx="7940675" cy="442595"/>
          </a:xfrm>
          <a:prstGeom prst="rect">
            <a:avLst/>
          </a:prstGeom>
        </p:spPr>
        <p:txBody>
          <a:bodyPr vert="horz" wrap="square" lIns="0" tIns="12065" rIns="0" bIns="0" rtlCol="0">
            <a:spAutoFit/>
          </a:bodyPr>
          <a:lstStyle/>
          <a:p>
            <a:pPr marL="12700">
              <a:lnSpc>
                <a:spcPct val="100000"/>
              </a:lnSpc>
              <a:spcBef>
                <a:spcPts val="95"/>
              </a:spcBef>
            </a:pPr>
            <a:r>
              <a:rPr sz="2800" spc="-5" dirty="0"/>
              <a:t>Compact </a:t>
            </a:r>
            <a:r>
              <a:rPr sz="2800" spc="-30" dirty="0"/>
              <a:t>Systems </a:t>
            </a:r>
            <a:r>
              <a:rPr sz="2800" spc="-20" dirty="0"/>
              <a:t>(Passive</a:t>
            </a:r>
            <a:r>
              <a:rPr sz="2800" spc="-25" dirty="0"/>
              <a:t> Systems)</a:t>
            </a:r>
            <a:endParaRPr sz="2800" spc="-25" dirty="0"/>
          </a:p>
        </p:txBody>
      </p:sp>
      <p:sp>
        <p:nvSpPr>
          <p:cNvPr id="5" name="object 5"/>
          <p:cNvSpPr txBox="1"/>
          <p:nvPr/>
        </p:nvSpPr>
        <p:spPr>
          <a:xfrm>
            <a:off x="383540" y="4514469"/>
            <a:ext cx="8291830" cy="1671955"/>
          </a:xfrm>
          <a:prstGeom prst="rect">
            <a:avLst/>
          </a:prstGeom>
        </p:spPr>
        <p:txBody>
          <a:bodyPr vert="horz" wrap="square" lIns="0" tIns="12700" rIns="0" bIns="0" rtlCol="0">
            <a:spAutoFit/>
          </a:bodyPr>
          <a:lstStyle/>
          <a:p>
            <a:pPr marL="243840" indent="-231140">
              <a:lnSpc>
                <a:spcPct val="100000"/>
              </a:lnSpc>
              <a:spcBef>
                <a:spcPts val="100"/>
              </a:spcBef>
              <a:buFont typeface="Arial"/>
              <a:buChar char="•"/>
              <a:tabLst>
                <a:tab pos="243840" algn="l"/>
                <a:tab pos="244475" algn="l"/>
              </a:tabLst>
            </a:pPr>
            <a:r>
              <a:rPr sz="1800" dirty="0">
                <a:latin typeface="Calibri"/>
                <a:cs typeface="Calibri"/>
              </a:rPr>
              <a:t>A </a:t>
            </a:r>
            <a:r>
              <a:rPr sz="1800" spc="-5" dirty="0">
                <a:latin typeface="Calibri"/>
                <a:cs typeface="Calibri"/>
              </a:rPr>
              <a:t>compact </a:t>
            </a:r>
            <a:r>
              <a:rPr sz="1800" spc="-20" dirty="0">
                <a:latin typeface="Calibri"/>
                <a:cs typeface="Calibri"/>
              </a:rPr>
              <a:t>system </a:t>
            </a:r>
            <a:r>
              <a:rPr sz="1800" spc="-10" dirty="0">
                <a:latin typeface="Calibri"/>
                <a:cs typeface="Calibri"/>
              </a:rPr>
              <a:t>can save </a:t>
            </a:r>
            <a:r>
              <a:rPr sz="1800" spc="-5" dirty="0">
                <a:latin typeface="Calibri"/>
                <a:cs typeface="Calibri"/>
              </a:rPr>
              <a:t>up </a:t>
            </a:r>
            <a:r>
              <a:rPr sz="1800" spc="-10" dirty="0">
                <a:latin typeface="Calibri"/>
                <a:cs typeface="Calibri"/>
              </a:rPr>
              <a:t>to </a:t>
            </a:r>
            <a:r>
              <a:rPr sz="1800" dirty="0">
                <a:latin typeface="Calibri"/>
                <a:cs typeface="Calibri"/>
              </a:rPr>
              <a:t>4.5</a:t>
            </a:r>
            <a:r>
              <a:rPr sz="1800" spc="50" dirty="0">
                <a:latin typeface="Calibri"/>
                <a:cs typeface="Calibri"/>
              </a:rPr>
              <a:t> </a:t>
            </a:r>
            <a:r>
              <a:rPr sz="1800" spc="-5" dirty="0">
                <a:latin typeface="Calibri"/>
                <a:cs typeface="Calibri"/>
              </a:rPr>
              <a:t>tonnes</a:t>
            </a:r>
            <a:endParaRPr sz="1800">
              <a:latin typeface="Calibri"/>
              <a:cs typeface="Calibri"/>
            </a:endParaRPr>
          </a:p>
          <a:p>
            <a:pPr marL="243840" indent="-231140">
              <a:lnSpc>
                <a:spcPct val="100000"/>
              </a:lnSpc>
              <a:buFont typeface="Arial"/>
              <a:buChar char="•"/>
              <a:tabLst>
                <a:tab pos="243840" algn="l"/>
                <a:tab pos="244475" algn="l"/>
              </a:tabLst>
            </a:pPr>
            <a:r>
              <a:rPr sz="1800" spc="-5" dirty="0">
                <a:latin typeface="Calibri"/>
                <a:cs typeface="Calibri"/>
              </a:rPr>
              <a:t>Some </a:t>
            </a:r>
            <a:r>
              <a:rPr sz="1800" spc="-15" dirty="0">
                <a:latin typeface="Calibri"/>
                <a:cs typeface="Calibri"/>
              </a:rPr>
              <a:t>systems </a:t>
            </a:r>
            <a:r>
              <a:rPr sz="1800" spc="-10" dirty="0">
                <a:latin typeface="Calibri"/>
                <a:cs typeface="Calibri"/>
              </a:rPr>
              <a:t>can work </a:t>
            </a:r>
            <a:r>
              <a:rPr sz="1800" spc="-15" dirty="0">
                <a:latin typeface="Calibri"/>
                <a:cs typeface="Calibri"/>
              </a:rPr>
              <a:t>for </a:t>
            </a:r>
            <a:r>
              <a:rPr sz="1800" spc="-5" dirty="0">
                <a:latin typeface="Calibri"/>
                <a:cs typeface="Calibri"/>
              </a:rPr>
              <a:t>up </a:t>
            </a:r>
            <a:r>
              <a:rPr sz="1800" spc="-10" dirty="0">
                <a:latin typeface="Calibri"/>
                <a:cs typeface="Calibri"/>
              </a:rPr>
              <a:t>to </a:t>
            </a:r>
            <a:r>
              <a:rPr sz="1800" dirty="0">
                <a:latin typeface="Calibri"/>
                <a:cs typeface="Calibri"/>
              </a:rPr>
              <a:t>25 </a:t>
            </a:r>
            <a:r>
              <a:rPr sz="1800" spc="-15" dirty="0">
                <a:latin typeface="Calibri"/>
                <a:cs typeface="Calibri"/>
              </a:rPr>
              <a:t>years </a:t>
            </a:r>
            <a:r>
              <a:rPr sz="1800" spc="-5" dirty="0">
                <a:latin typeface="Calibri"/>
                <a:cs typeface="Calibri"/>
              </a:rPr>
              <a:t>with minimum</a:t>
            </a:r>
            <a:r>
              <a:rPr sz="1800" spc="114" dirty="0">
                <a:latin typeface="Calibri"/>
                <a:cs typeface="Calibri"/>
              </a:rPr>
              <a:t> </a:t>
            </a:r>
            <a:r>
              <a:rPr sz="1800" spc="-5" dirty="0">
                <a:latin typeface="Calibri"/>
                <a:cs typeface="Calibri"/>
              </a:rPr>
              <a:t>maintenance</a:t>
            </a:r>
            <a:endParaRPr sz="1800">
              <a:latin typeface="Calibri"/>
              <a:cs typeface="Calibri"/>
            </a:endParaRPr>
          </a:p>
          <a:p>
            <a:pPr marL="243840" marR="16510" indent="-231140">
              <a:lnSpc>
                <a:spcPct val="100000"/>
              </a:lnSpc>
              <a:buFont typeface="Arial"/>
              <a:buChar char="•"/>
              <a:tabLst>
                <a:tab pos="243840" algn="l"/>
                <a:tab pos="244475" algn="l"/>
              </a:tabLst>
            </a:pPr>
            <a:r>
              <a:rPr sz="1800" spc="-5" dirty="0">
                <a:latin typeface="Calibri"/>
                <a:cs typeface="Calibri"/>
              </a:rPr>
              <a:t>These kinds of </a:t>
            </a:r>
            <a:r>
              <a:rPr sz="1800" spc="-15" dirty="0">
                <a:latin typeface="Calibri"/>
                <a:cs typeface="Calibri"/>
              </a:rPr>
              <a:t>systems </a:t>
            </a:r>
            <a:r>
              <a:rPr sz="1800" spc="-10" dirty="0">
                <a:latin typeface="Calibri"/>
                <a:cs typeface="Calibri"/>
              </a:rPr>
              <a:t>can </a:t>
            </a:r>
            <a:r>
              <a:rPr sz="1800" spc="-5" dirty="0">
                <a:latin typeface="Calibri"/>
                <a:cs typeface="Calibri"/>
              </a:rPr>
              <a:t>be redeemed in six </a:t>
            </a:r>
            <a:r>
              <a:rPr sz="1800" spc="-15" dirty="0">
                <a:latin typeface="Calibri"/>
                <a:cs typeface="Calibri"/>
              </a:rPr>
              <a:t>years, </a:t>
            </a:r>
            <a:r>
              <a:rPr sz="1800" dirty="0">
                <a:latin typeface="Calibri"/>
                <a:cs typeface="Calibri"/>
              </a:rPr>
              <a:t>and </a:t>
            </a:r>
            <a:r>
              <a:rPr sz="1800" spc="-5" dirty="0">
                <a:latin typeface="Calibri"/>
                <a:cs typeface="Calibri"/>
              </a:rPr>
              <a:t>achieve </a:t>
            </a:r>
            <a:r>
              <a:rPr sz="1800" dirty="0">
                <a:latin typeface="Calibri"/>
                <a:cs typeface="Calibri"/>
              </a:rPr>
              <a:t>a </a:t>
            </a:r>
            <a:r>
              <a:rPr sz="1800" spc="-5" dirty="0">
                <a:latin typeface="Calibri"/>
                <a:cs typeface="Calibri"/>
              </a:rPr>
              <a:t>positive </a:t>
            </a:r>
            <a:r>
              <a:rPr sz="1800" dirty="0">
                <a:latin typeface="Calibri"/>
                <a:cs typeface="Calibri"/>
              </a:rPr>
              <a:t>balance </a:t>
            </a:r>
            <a:r>
              <a:rPr sz="1800" spc="-5" dirty="0">
                <a:latin typeface="Calibri"/>
                <a:cs typeface="Calibri"/>
              </a:rPr>
              <a:t>of  energy </a:t>
            </a:r>
            <a:r>
              <a:rPr sz="1800" spc="-10" dirty="0">
                <a:latin typeface="Calibri"/>
                <a:cs typeface="Calibri"/>
              </a:rPr>
              <a:t>(energy </a:t>
            </a:r>
            <a:r>
              <a:rPr sz="1800" spc="-5" dirty="0">
                <a:latin typeface="Calibri"/>
                <a:cs typeface="Calibri"/>
              </a:rPr>
              <a:t>they </a:t>
            </a:r>
            <a:r>
              <a:rPr sz="1800" spc="-10" dirty="0">
                <a:latin typeface="Calibri"/>
                <a:cs typeface="Calibri"/>
              </a:rPr>
              <a:t>save </a:t>
            </a:r>
            <a:r>
              <a:rPr sz="1800" dirty="0">
                <a:latin typeface="Calibri"/>
                <a:cs typeface="Calibri"/>
              </a:rPr>
              <a:t>minus </a:t>
            </a:r>
            <a:r>
              <a:rPr sz="1800" spc="-5" dirty="0">
                <a:latin typeface="Calibri"/>
                <a:cs typeface="Calibri"/>
              </a:rPr>
              <a:t>energy used </a:t>
            </a:r>
            <a:r>
              <a:rPr sz="1800" spc="-10" dirty="0">
                <a:latin typeface="Calibri"/>
                <a:cs typeface="Calibri"/>
              </a:rPr>
              <a:t>to </a:t>
            </a:r>
            <a:r>
              <a:rPr sz="1800" spc="-5" dirty="0">
                <a:latin typeface="Calibri"/>
                <a:cs typeface="Calibri"/>
              </a:rPr>
              <a:t>build </a:t>
            </a:r>
            <a:r>
              <a:rPr sz="1800" dirty="0">
                <a:latin typeface="Calibri"/>
                <a:cs typeface="Calibri"/>
              </a:rPr>
              <a:t>them) </a:t>
            </a:r>
            <a:r>
              <a:rPr sz="1800" spc="-5" dirty="0">
                <a:latin typeface="Calibri"/>
                <a:cs typeface="Calibri"/>
              </a:rPr>
              <a:t>of </a:t>
            </a:r>
            <a:r>
              <a:rPr sz="1800" dirty="0">
                <a:latin typeface="Calibri"/>
                <a:cs typeface="Calibri"/>
              </a:rPr>
              <a:t>1.5</a:t>
            </a:r>
            <a:r>
              <a:rPr sz="1800" spc="90" dirty="0">
                <a:latin typeface="Calibri"/>
                <a:cs typeface="Calibri"/>
              </a:rPr>
              <a:t> </a:t>
            </a:r>
            <a:r>
              <a:rPr sz="1800" spc="-15" dirty="0">
                <a:latin typeface="Calibri"/>
                <a:cs typeface="Calibri"/>
              </a:rPr>
              <a:t>years</a:t>
            </a:r>
            <a:endParaRPr sz="1800">
              <a:latin typeface="Calibri"/>
              <a:cs typeface="Calibri"/>
            </a:endParaRPr>
          </a:p>
          <a:p>
            <a:pPr marL="243840" marR="5080" indent="-231140">
              <a:lnSpc>
                <a:spcPct val="100000"/>
              </a:lnSpc>
              <a:buFont typeface="Arial"/>
              <a:buChar char="•"/>
              <a:tabLst>
                <a:tab pos="243840" algn="l"/>
                <a:tab pos="244475" algn="l"/>
              </a:tabLst>
            </a:pPr>
            <a:r>
              <a:rPr sz="1800" spc="-10" dirty="0">
                <a:latin typeface="Calibri"/>
                <a:cs typeface="Calibri"/>
              </a:rPr>
              <a:t>Most </a:t>
            </a:r>
            <a:r>
              <a:rPr sz="1800" spc="-5" dirty="0">
                <a:latin typeface="Calibri"/>
                <a:cs typeface="Calibri"/>
              </a:rPr>
              <a:t>part of </a:t>
            </a:r>
            <a:r>
              <a:rPr sz="1800" dirty="0">
                <a:latin typeface="Calibri"/>
                <a:cs typeface="Calibri"/>
              </a:rPr>
              <a:t>the </a:t>
            </a:r>
            <a:r>
              <a:rPr sz="1800" spc="-40" dirty="0">
                <a:latin typeface="Calibri"/>
                <a:cs typeface="Calibri"/>
              </a:rPr>
              <a:t>year, </a:t>
            </a:r>
            <a:r>
              <a:rPr sz="1800" dirty="0">
                <a:latin typeface="Calibri"/>
                <a:cs typeface="Calibri"/>
              </a:rPr>
              <a:t>when the </a:t>
            </a:r>
            <a:r>
              <a:rPr sz="1800" spc="-5" dirty="0">
                <a:latin typeface="Calibri"/>
                <a:cs typeface="Calibri"/>
              </a:rPr>
              <a:t>electric heating element is not working, </a:t>
            </a:r>
            <a:r>
              <a:rPr sz="1800" dirty="0">
                <a:latin typeface="Calibri"/>
                <a:cs typeface="Calibri"/>
              </a:rPr>
              <a:t>these </a:t>
            </a:r>
            <a:r>
              <a:rPr sz="1800" spc="-15" dirty="0">
                <a:latin typeface="Calibri"/>
                <a:cs typeface="Calibri"/>
              </a:rPr>
              <a:t>systems  </a:t>
            </a:r>
            <a:r>
              <a:rPr sz="1800" spc="-5" dirty="0">
                <a:latin typeface="Calibri"/>
                <a:cs typeface="Calibri"/>
              </a:rPr>
              <a:t>do not use </a:t>
            </a:r>
            <a:r>
              <a:rPr sz="1800" spc="-10" dirty="0">
                <a:latin typeface="Calibri"/>
                <a:cs typeface="Calibri"/>
              </a:rPr>
              <a:t>any external source </a:t>
            </a:r>
            <a:r>
              <a:rPr sz="1800" spc="-15" dirty="0">
                <a:latin typeface="Calibri"/>
                <a:cs typeface="Calibri"/>
              </a:rPr>
              <a:t>for</a:t>
            </a:r>
            <a:r>
              <a:rPr sz="1800" spc="60" dirty="0">
                <a:latin typeface="Calibri"/>
                <a:cs typeface="Calibri"/>
              </a:rPr>
              <a:t> </a:t>
            </a:r>
            <a:r>
              <a:rPr sz="1800" spc="-10" dirty="0">
                <a:latin typeface="Calibri"/>
                <a:cs typeface="Calibri"/>
              </a:rPr>
              <a:t>power</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00630" y="621665"/>
            <a:ext cx="4834255" cy="690245"/>
          </a:xfrm>
          <a:prstGeom prst="rect">
            <a:avLst/>
          </a:prstGeom>
        </p:spPr>
        <p:txBody>
          <a:bodyPr vert="horz" wrap="square" lIns="0" tIns="13335" rIns="0" bIns="0" rtlCol="0">
            <a:spAutoFit/>
          </a:bodyPr>
          <a:lstStyle/>
          <a:p>
            <a:pPr marL="12700">
              <a:lnSpc>
                <a:spcPct val="100000"/>
              </a:lnSpc>
              <a:spcBef>
                <a:spcPts val="105"/>
              </a:spcBef>
            </a:pPr>
            <a:r>
              <a:rPr sz="4400" spc="-10" dirty="0"/>
              <a:t>Classifications</a:t>
            </a:r>
            <a:endParaRPr sz="4400"/>
          </a:p>
        </p:txBody>
      </p:sp>
      <p:sp>
        <p:nvSpPr>
          <p:cNvPr id="3" name="object 3"/>
          <p:cNvSpPr/>
          <p:nvPr/>
        </p:nvSpPr>
        <p:spPr>
          <a:xfrm>
            <a:off x="2500883" y="2569464"/>
            <a:ext cx="4443984" cy="710184"/>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1251203" y="1844039"/>
            <a:ext cx="6457188" cy="900684"/>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3268980" y="1948180"/>
            <a:ext cx="3675380" cy="474345"/>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latin typeface="Calibri"/>
                <a:cs typeface="Calibri"/>
              </a:rPr>
              <a:t>Solar</a:t>
            </a:r>
            <a:r>
              <a:rPr sz="3000" spc="-55" dirty="0">
                <a:solidFill>
                  <a:srgbClr val="FFFFFF"/>
                </a:solidFill>
                <a:latin typeface="Calibri"/>
                <a:cs typeface="Calibri"/>
              </a:rPr>
              <a:t> </a:t>
            </a:r>
            <a:r>
              <a:rPr sz="3000" spc="-15" dirty="0">
                <a:solidFill>
                  <a:srgbClr val="FFFFFF"/>
                </a:solidFill>
                <a:latin typeface="Calibri"/>
                <a:cs typeface="Calibri"/>
              </a:rPr>
              <a:t>Collectors</a:t>
            </a:r>
            <a:endParaRPr sz="3000">
              <a:latin typeface="Calibri"/>
              <a:cs typeface="Calibri"/>
            </a:endParaRPr>
          </a:p>
        </p:txBody>
      </p:sp>
      <p:sp>
        <p:nvSpPr>
          <p:cNvPr id="6" name="object 6"/>
          <p:cNvSpPr/>
          <p:nvPr/>
        </p:nvSpPr>
        <p:spPr>
          <a:xfrm>
            <a:off x="281940" y="3212592"/>
            <a:ext cx="4469892" cy="900684"/>
          </a:xfrm>
          <a:prstGeom prst="rect">
            <a:avLst/>
          </a:prstGeom>
          <a:blipFill>
            <a:blip r:embed="rId3" cstate="print"/>
            <a:stretch>
              <a:fillRect/>
            </a:stretch>
          </a:blipFill>
        </p:spPr>
        <p:txBody>
          <a:bodyPr wrap="square" lIns="0" tIns="0" rIns="0" bIns="0" rtlCol="0"/>
          <a:lstStyle/>
          <a:p/>
        </p:txBody>
      </p:sp>
      <p:sp>
        <p:nvSpPr>
          <p:cNvPr id="7" name="object 7"/>
          <p:cNvSpPr txBox="1"/>
          <p:nvPr/>
        </p:nvSpPr>
        <p:spPr>
          <a:xfrm>
            <a:off x="546100" y="3321685"/>
            <a:ext cx="4330065" cy="38163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Calibri"/>
                <a:cs typeface="Calibri"/>
              </a:rPr>
              <a:t>Non – </a:t>
            </a:r>
            <a:r>
              <a:rPr sz="2400" spc="-15" dirty="0">
                <a:solidFill>
                  <a:srgbClr val="FFFFFF"/>
                </a:solidFill>
                <a:latin typeface="Calibri"/>
                <a:cs typeface="Calibri"/>
              </a:rPr>
              <a:t>concentrating</a:t>
            </a:r>
            <a:r>
              <a:rPr sz="2400" spc="-80" dirty="0">
                <a:solidFill>
                  <a:srgbClr val="FFFFFF"/>
                </a:solidFill>
                <a:latin typeface="Calibri"/>
                <a:cs typeface="Calibri"/>
              </a:rPr>
              <a:t> </a:t>
            </a:r>
            <a:r>
              <a:rPr sz="2400" spc="-5" dirty="0">
                <a:solidFill>
                  <a:srgbClr val="FFFFFF"/>
                </a:solidFill>
                <a:latin typeface="Calibri"/>
                <a:cs typeface="Calibri"/>
              </a:rPr>
              <a:t>type</a:t>
            </a:r>
            <a:endParaRPr sz="2400" spc="-5" dirty="0">
              <a:solidFill>
                <a:srgbClr val="FFFFFF"/>
              </a:solidFill>
              <a:latin typeface="Calibri"/>
              <a:cs typeface="Calibri"/>
            </a:endParaRPr>
          </a:p>
        </p:txBody>
      </p:sp>
      <p:sp>
        <p:nvSpPr>
          <p:cNvPr id="8" name="object 8"/>
          <p:cNvSpPr/>
          <p:nvPr/>
        </p:nvSpPr>
        <p:spPr>
          <a:xfrm>
            <a:off x="5126990" y="3212465"/>
            <a:ext cx="3604260" cy="1368425"/>
          </a:xfrm>
          <a:prstGeom prst="rect">
            <a:avLst/>
          </a:prstGeom>
          <a:blipFill>
            <a:blip r:embed="rId4" cstate="print"/>
            <a:stretch>
              <a:fillRect/>
            </a:stretch>
          </a:blipFill>
        </p:spPr>
        <p:txBody>
          <a:bodyPr wrap="square" lIns="0" tIns="0" rIns="0" bIns="0" rtlCol="0"/>
          <a:lstStyle/>
          <a:p/>
        </p:txBody>
      </p:sp>
      <p:sp>
        <p:nvSpPr>
          <p:cNvPr id="9" name="object 9"/>
          <p:cNvSpPr txBox="1"/>
          <p:nvPr/>
        </p:nvSpPr>
        <p:spPr>
          <a:xfrm>
            <a:off x="5440171" y="3321811"/>
            <a:ext cx="2978150" cy="381635"/>
          </a:xfrm>
          <a:prstGeom prst="rect">
            <a:avLst/>
          </a:prstGeom>
        </p:spPr>
        <p:txBody>
          <a:bodyPr vert="horz" wrap="square" lIns="0" tIns="12700" rIns="0" bIns="0" rtlCol="0">
            <a:spAutoFit/>
          </a:bodyPr>
          <a:lstStyle/>
          <a:p>
            <a:pPr marL="12700">
              <a:lnSpc>
                <a:spcPct val="100000"/>
              </a:lnSpc>
              <a:spcBef>
                <a:spcPts val="100"/>
              </a:spcBef>
            </a:pPr>
            <a:r>
              <a:rPr sz="2400" spc="-15" dirty="0">
                <a:solidFill>
                  <a:srgbClr val="FFFFFF"/>
                </a:solidFill>
                <a:latin typeface="Calibri"/>
                <a:cs typeface="Calibri"/>
              </a:rPr>
              <a:t>Concentrating</a:t>
            </a:r>
            <a:r>
              <a:rPr sz="2400" spc="-40" dirty="0">
                <a:solidFill>
                  <a:srgbClr val="FFFFFF"/>
                </a:solidFill>
                <a:latin typeface="Calibri"/>
                <a:cs typeface="Calibri"/>
              </a:rPr>
              <a:t> </a:t>
            </a:r>
            <a:r>
              <a:rPr sz="2400" spc="-5" dirty="0">
                <a:solidFill>
                  <a:srgbClr val="FFFFFF"/>
                </a:solidFill>
                <a:latin typeface="Calibri"/>
                <a:cs typeface="Calibri"/>
              </a:rPr>
              <a:t>type</a:t>
            </a:r>
            <a:endParaRPr sz="2400" spc="-5" dirty="0">
              <a:solidFill>
                <a:srgbClr val="FFFFFF"/>
              </a:solidFill>
              <a:latin typeface="Calibri"/>
              <a:cs typeface="Calibri"/>
            </a:endParaRPr>
          </a:p>
        </p:txBody>
      </p:sp>
      <p:sp>
        <p:nvSpPr>
          <p:cNvPr id="10" name="object 10"/>
          <p:cNvSpPr txBox="1"/>
          <p:nvPr/>
        </p:nvSpPr>
        <p:spPr>
          <a:xfrm>
            <a:off x="688340" y="4209669"/>
            <a:ext cx="3166110" cy="574040"/>
          </a:xfrm>
          <a:prstGeom prst="rect">
            <a:avLst/>
          </a:prstGeom>
        </p:spPr>
        <p:txBody>
          <a:bodyPr vert="horz" wrap="square" lIns="0" tIns="12700" rIns="0" bIns="0" rtlCol="0">
            <a:spAutoFit/>
          </a:bodyPr>
          <a:lstStyle/>
          <a:p>
            <a:pPr marL="355600" indent="-342900">
              <a:lnSpc>
                <a:spcPct val="100000"/>
              </a:lnSpc>
              <a:spcBef>
                <a:spcPts val="100"/>
              </a:spcBef>
              <a:buAutoNum type="alphaLcParenBoth"/>
              <a:tabLst>
                <a:tab pos="356235" algn="l"/>
              </a:tabLst>
            </a:pPr>
            <a:r>
              <a:rPr sz="1800" spc="-5" dirty="0">
                <a:latin typeface="Calibri"/>
                <a:cs typeface="Calibri"/>
              </a:rPr>
              <a:t>Liquid </a:t>
            </a:r>
            <a:r>
              <a:rPr sz="1800" spc="-10" dirty="0">
                <a:latin typeface="Calibri"/>
                <a:cs typeface="Calibri"/>
              </a:rPr>
              <a:t>flat-plate</a:t>
            </a:r>
            <a:r>
              <a:rPr sz="1800" spc="20" dirty="0">
                <a:latin typeface="Calibri"/>
                <a:cs typeface="Calibri"/>
              </a:rPr>
              <a:t> </a:t>
            </a:r>
            <a:r>
              <a:rPr sz="1800" spc="-10" dirty="0">
                <a:latin typeface="Calibri"/>
                <a:cs typeface="Calibri"/>
              </a:rPr>
              <a:t>collector</a:t>
            </a:r>
            <a:endParaRPr sz="1800">
              <a:latin typeface="Calibri"/>
              <a:cs typeface="Calibri"/>
            </a:endParaRPr>
          </a:p>
          <a:p>
            <a:pPr marL="355600" indent="-342900">
              <a:lnSpc>
                <a:spcPct val="100000"/>
              </a:lnSpc>
              <a:buAutoNum type="alphaLcParenBoth"/>
              <a:tabLst>
                <a:tab pos="356235" algn="l"/>
              </a:tabLst>
            </a:pPr>
            <a:r>
              <a:rPr sz="1800" spc="-10" dirty="0">
                <a:latin typeface="Calibri"/>
                <a:cs typeface="Calibri"/>
              </a:rPr>
              <a:t>Flat-plate </a:t>
            </a:r>
            <a:r>
              <a:rPr sz="1800" spc="-5" dirty="0">
                <a:latin typeface="Calibri"/>
                <a:cs typeface="Calibri"/>
              </a:rPr>
              <a:t>air-heating</a:t>
            </a:r>
            <a:r>
              <a:rPr sz="1800" spc="-20" dirty="0">
                <a:latin typeface="Calibri"/>
                <a:cs typeface="Calibri"/>
              </a:rPr>
              <a:t> </a:t>
            </a:r>
            <a:r>
              <a:rPr sz="1800" spc="-10" dirty="0">
                <a:latin typeface="Calibri"/>
                <a:cs typeface="Calibri"/>
              </a:rPr>
              <a:t>collector</a:t>
            </a:r>
            <a:endParaRPr sz="180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3025" rIns="0" bIns="0" rtlCol="0">
            <a:spAutoFit/>
          </a:bodyPr>
          <a:lstStyle/>
          <a:p>
            <a:pPr algn="ctr">
              <a:lnSpc>
                <a:spcPct val="100000"/>
              </a:lnSpc>
              <a:spcBef>
                <a:spcPts val="95"/>
              </a:spcBef>
            </a:pPr>
            <a:r>
              <a:rPr spc="-10" dirty="0"/>
              <a:t>Solar </a:t>
            </a:r>
            <a:r>
              <a:rPr spc="-50" dirty="0"/>
              <a:t>Water </a:t>
            </a:r>
            <a:r>
              <a:rPr spc="-20" dirty="0"/>
              <a:t>Heater</a:t>
            </a:r>
            <a:r>
              <a:rPr spc="35" dirty="0"/>
              <a:t> </a:t>
            </a:r>
            <a:r>
              <a:rPr spc="-10" dirty="0"/>
              <a:t>Design:</a:t>
            </a:r>
            <a:endParaRPr spc="-10" dirty="0"/>
          </a:p>
          <a:p>
            <a:pPr algn="ctr">
              <a:lnSpc>
                <a:spcPct val="100000"/>
              </a:lnSpc>
              <a:spcBef>
                <a:spcPts val="55"/>
              </a:spcBef>
            </a:pPr>
            <a:r>
              <a:rPr sz="3200" spc="-5" dirty="0"/>
              <a:t>The </a:t>
            </a:r>
            <a:r>
              <a:rPr sz="3200" spc="-10" dirty="0"/>
              <a:t>heat quantity </a:t>
            </a:r>
            <a:r>
              <a:rPr sz="3200" spc="-5" dirty="0"/>
              <a:t>of hot </a:t>
            </a:r>
            <a:r>
              <a:rPr sz="3200" spc="-20" dirty="0"/>
              <a:t>water </a:t>
            </a:r>
            <a:r>
              <a:rPr sz="3200" spc="-5" dirty="0"/>
              <a:t>per month</a:t>
            </a:r>
            <a:r>
              <a:rPr sz="3200" spc="55" dirty="0"/>
              <a:t> </a:t>
            </a:r>
            <a:r>
              <a:rPr sz="3200" dirty="0"/>
              <a:t>is</a:t>
            </a:r>
            <a:endParaRPr sz="3200"/>
          </a:p>
        </p:txBody>
      </p:sp>
      <p:sp>
        <p:nvSpPr>
          <p:cNvPr id="3" name="object 3"/>
          <p:cNvSpPr/>
          <p:nvPr/>
        </p:nvSpPr>
        <p:spPr>
          <a:xfrm>
            <a:off x="780415" y="1899920"/>
            <a:ext cx="7583424" cy="68580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1229360" y="2788920"/>
            <a:ext cx="5405755" cy="279781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341370" marR="5080" indent="-2975610">
              <a:lnSpc>
                <a:spcPct val="100000"/>
              </a:lnSpc>
              <a:spcBef>
                <a:spcPts val="95"/>
              </a:spcBef>
            </a:pPr>
            <a:r>
              <a:rPr spc="-15" dirty="0"/>
              <a:t>Heat </a:t>
            </a:r>
            <a:r>
              <a:rPr spc="-20" dirty="0"/>
              <a:t>required </a:t>
            </a:r>
            <a:r>
              <a:rPr spc="-30" dirty="0"/>
              <a:t>for </a:t>
            </a:r>
            <a:r>
              <a:rPr spc="-10" dirty="0"/>
              <a:t>space heating per  month</a:t>
            </a:r>
            <a:endParaRPr spc="-10" dirty="0"/>
          </a:p>
        </p:txBody>
      </p:sp>
      <p:sp>
        <p:nvSpPr>
          <p:cNvPr id="3" name="object 3"/>
          <p:cNvSpPr/>
          <p:nvPr/>
        </p:nvSpPr>
        <p:spPr>
          <a:xfrm>
            <a:off x="1447800" y="2244725"/>
            <a:ext cx="6187440" cy="68580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974721" y="3227089"/>
            <a:ext cx="7133851" cy="2400649"/>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5045" y="496950"/>
            <a:ext cx="7757159" cy="635000"/>
          </a:xfrm>
          <a:prstGeom prst="rect">
            <a:avLst/>
          </a:prstGeom>
        </p:spPr>
        <p:txBody>
          <a:bodyPr vert="horz" wrap="square" lIns="0" tIns="12065" rIns="0" bIns="0" rtlCol="0">
            <a:spAutoFit/>
          </a:bodyPr>
          <a:lstStyle/>
          <a:p>
            <a:pPr marL="12700">
              <a:lnSpc>
                <a:spcPct val="100000"/>
              </a:lnSpc>
              <a:spcBef>
                <a:spcPts val="95"/>
              </a:spcBef>
            </a:pPr>
            <a:r>
              <a:rPr spc="-15" dirty="0"/>
              <a:t>Surface </a:t>
            </a:r>
            <a:r>
              <a:rPr spc="-20" dirty="0"/>
              <a:t>Area </a:t>
            </a:r>
            <a:r>
              <a:rPr spc="-5" dirty="0"/>
              <a:t>of the </a:t>
            </a:r>
            <a:r>
              <a:rPr spc="-15" dirty="0"/>
              <a:t>collector</a:t>
            </a:r>
            <a:r>
              <a:rPr dirty="0"/>
              <a:t> </a:t>
            </a:r>
            <a:r>
              <a:rPr spc="-15" dirty="0"/>
              <a:t>required</a:t>
            </a:r>
            <a:endParaRPr spc="-15" dirty="0"/>
          </a:p>
        </p:txBody>
      </p:sp>
      <p:sp>
        <p:nvSpPr>
          <p:cNvPr id="3" name="object 3"/>
          <p:cNvSpPr/>
          <p:nvPr/>
        </p:nvSpPr>
        <p:spPr>
          <a:xfrm>
            <a:off x="1085868" y="4438724"/>
            <a:ext cx="6725382" cy="829324"/>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1419217" y="5734050"/>
            <a:ext cx="5943246" cy="342900"/>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3057459" y="1238220"/>
            <a:ext cx="2123895" cy="942682"/>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1762148" y="2571854"/>
            <a:ext cx="5686768" cy="1343517"/>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5045" y="496950"/>
            <a:ext cx="7757159" cy="635000"/>
          </a:xfrm>
          <a:prstGeom prst="rect">
            <a:avLst/>
          </a:prstGeom>
        </p:spPr>
        <p:txBody>
          <a:bodyPr vert="horz" wrap="square" lIns="0" tIns="12065" rIns="0" bIns="0" rtlCol="0">
            <a:spAutoFit/>
          </a:bodyPr>
          <a:lstStyle/>
          <a:p>
            <a:pPr marL="12700">
              <a:lnSpc>
                <a:spcPct val="100000"/>
              </a:lnSpc>
              <a:spcBef>
                <a:spcPts val="95"/>
              </a:spcBef>
            </a:pPr>
            <a:r>
              <a:rPr spc="-15" dirty="0"/>
              <a:t>Surface </a:t>
            </a:r>
            <a:r>
              <a:rPr spc="-20" dirty="0"/>
              <a:t>Area </a:t>
            </a:r>
            <a:r>
              <a:rPr spc="-5" dirty="0"/>
              <a:t>of the </a:t>
            </a:r>
            <a:r>
              <a:rPr spc="-15" dirty="0"/>
              <a:t>collector</a:t>
            </a:r>
            <a:r>
              <a:rPr dirty="0"/>
              <a:t> </a:t>
            </a:r>
            <a:r>
              <a:rPr spc="-15" dirty="0"/>
              <a:t>required</a:t>
            </a:r>
            <a:endParaRPr spc="-15" dirty="0"/>
          </a:p>
        </p:txBody>
      </p:sp>
      <p:sp>
        <p:nvSpPr>
          <p:cNvPr id="3" name="object 3"/>
          <p:cNvSpPr/>
          <p:nvPr/>
        </p:nvSpPr>
        <p:spPr>
          <a:xfrm>
            <a:off x="2009782" y="1847850"/>
            <a:ext cx="4762843" cy="32385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1390669" y="2705196"/>
            <a:ext cx="6163381" cy="343073"/>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1981200" y="3981378"/>
            <a:ext cx="4895850" cy="323605"/>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4169" y="192150"/>
            <a:ext cx="8055660" cy="996950"/>
          </a:xfrm>
          <a:prstGeom prst="rect">
            <a:avLst/>
          </a:prstGeom>
        </p:spPr>
        <p:txBody>
          <a:bodyPr vert="horz" wrap="square" lIns="0" tIns="12065" rIns="0" bIns="0" rtlCol="0">
            <a:spAutoFit/>
          </a:bodyPr>
          <a:lstStyle/>
          <a:p>
            <a:pPr marL="1143635" marR="5080" indent="-1131570">
              <a:lnSpc>
                <a:spcPct val="100000"/>
              </a:lnSpc>
              <a:spcBef>
                <a:spcPts val="95"/>
              </a:spcBef>
            </a:pPr>
            <a:r>
              <a:rPr sz="3200" spc="-10" dirty="0"/>
              <a:t>The </a:t>
            </a:r>
            <a:r>
              <a:rPr sz="3200" spc="-20" dirty="0"/>
              <a:t>following </a:t>
            </a:r>
            <a:r>
              <a:rPr sz="3200" spc="-25" dirty="0"/>
              <a:t>data may </a:t>
            </a:r>
            <a:r>
              <a:rPr sz="3200" spc="-5" dirty="0"/>
              <a:t>be </a:t>
            </a:r>
            <a:r>
              <a:rPr sz="3200" spc="-10" dirty="0"/>
              <a:t>used </a:t>
            </a:r>
            <a:r>
              <a:rPr sz="3200" spc="-35" dirty="0"/>
              <a:t>for </a:t>
            </a:r>
            <a:r>
              <a:rPr sz="3200" spc="-5" dirty="0"/>
              <a:t>the  </a:t>
            </a:r>
            <a:r>
              <a:rPr sz="3200" spc="-10" dirty="0"/>
              <a:t>design </a:t>
            </a:r>
            <a:r>
              <a:rPr sz="3200" spc="-5" dirty="0"/>
              <a:t>of </a:t>
            </a:r>
            <a:r>
              <a:rPr sz="3200" spc="-10" dirty="0"/>
              <a:t>solar </a:t>
            </a:r>
            <a:r>
              <a:rPr sz="3200" spc="-30" dirty="0"/>
              <a:t>water</a:t>
            </a:r>
            <a:r>
              <a:rPr sz="3200" spc="15" dirty="0"/>
              <a:t> </a:t>
            </a:r>
            <a:r>
              <a:rPr sz="3200" spc="-20" dirty="0"/>
              <a:t>heater</a:t>
            </a:r>
            <a:endParaRPr sz="3200" spc="-20" dirty="0"/>
          </a:p>
        </p:txBody>
      </p:sp>
      <p:sp>
        <p:nvSpPr>
          <p:cNvPr id="3" name="object 3"/>
          <p:cNvSpPr txBox="1"/>
          <p:nvPr/>
        </p:nvSpPr>
        <p:spPr>
          <a:xfrm>
            <a:off x="535940" y="1212469"/>
            <a:ext cx="7862570" cy="4782185"/>
          </a:xfrm>
          <a:prstGeom prst="rect">
            <a:avLst/>
          </a:prstGeom>
        </p:spPr>
        <p:txBody>
          <a:bodyPr vert="horz" wrap="square" lIns="0" tIns="58419" rIns="0" bIns="0" rtlCol="0">
            <a:spAutoFit/>
          </a:bodyPr>
          <a:lstStyle/>
          <a:p>
            <a:pPr marL="355600" indent="-342900">
              <a:lnSpc>
                <a:spcPct val="100000"/>
              </a:lnSpc>
              <a:spcBef>
                <a:spcPts val="460"/>
              </a:spcBef>
              <a:buFont typeface="Arial"/>
              <a:buChar char="•"/>
              <a:tabLst>
                <a:tab pos="354965" algn="l"/>
                <a:tab pos="355600" algn="l"/>
              </a:tabLst>
            </a:pPr>
            <a:r>
              <a:rPr sz="3000" dirty="0">
                <a:latin typeface="Calibri"/>
                <a:cs typeface="Calibri"/>
              </a:rPr>
              <a:t>Solar </a:t>
            </a:r>
            <a:r>
              <a:rPr sz="3000" spc="-10" dirty="0">
                <a:latin typeface="Calibri"/>
                <a:cs typeface="Calibri"/>
              </a:rPr>
              <a:t>radiation </a:t>
            </a:r>
            <a:r>
              <a:rPr sz="3000" dirty="0">
                <a:latin typeface="Calibri"/>
                <a:cs typeface="Calibri"/>
              </a:rPr>
              <a:t>= 5 </a:t>
            </a:r>
            <a:r>
              <a:rPr sz="3000" spc="-10" dirty="0">
                <a:latin typeface="Calibri"/>
                <a:cs typeface="Calibri"/>
              </a:rPr>
              <a:t>kW/m</a:t>
            </a:r>
            <a:r>
              <a:rPr sz="3000" spc="-15" baseline="25000" dirty="0">
                <a:latin typeface="Calibri"/>
                <a:cs typeface="Calibri"/>
              </a:rPr>
              <a:t>2</a:t>
            </a:r>
            <a:r>
              <a:rPr sz="3000" spc="-10" dirty="0">
                <a:latin typeface="Calibri"/>
                <a:cs typeface="Calibri"/>
              </a:rPr>
              <a:t>/day</a:t>
            </a:r>
            <a:endParaRPr sz="3000">
              <a:latin typeface="Calibri"/>
              <a:cs typeface="Calibri"/>
            </a:endParaRPr>
          </a:p>
          <a:p>
            <a:pPr marL="355600" indent="-342900">
              <a:lnSpc>
                <a:spcPct val="100000"/>
              </a:lnSpc>
              <a:spcBef>
                <a:spcPts val="365"/>
              </a:spcBef>
              <a:buFont typeface="Arial"/>
              <a:buChar char="•"/>
              <a:tabLst>
                <a:tab pos="354965" algn="l"/>
                <a:tab pos="355600" algn="l"/>
              </a:tabLst>
            </a:pPr>
            <a:r>
              <a:rPr sz="3000" dirty="0">
                <a:latin typeface="Calibri"/>
                <a:cs typeface="Calibri"/>
              </a:rPr>
              <a:t>Hot </a:t>
            </a:r>
            <a:r>
              <a:rPr sz="3000" spc="-20" dirty="0">
                <a:latin typeface="Calibri"/>
                <a:cs typeface="Calibri"/>
              </a:rPr>
              <a:t>water </a:t>
            </a:r>
            <a:r>
              <a:rPr sz="3000" spc="-15" dirty="0">
                <a:latin typeface="Calibri"/>
                <a:cs typeface="Calibri"/>
              </a:rPr>
              <a:t>required </a:t>
            </a:r>
            <a:r>
              <a:rPr sz="3000" dirty="0">
                <a:latin typeface="Calibri"/>
                <a:cs typeface="Calibri"/>
              </a:rPr>
              <a:t>= 1000</a:t>
            </a:r>
            <a:r>
              <a:rPr sz="3000" spc="25" dirty="0">
                <a:latin typeface="Calibri"/>
                <a:cs typeface="Calibri"/>
              </a:rPr>
              <a:t> </a:t>
            </a:r>
            <a:r>
              <a:rPr sz="3000" spc="10" dirty="0">
                <a:latin typeface="Calibri"/>
                <a:cs typeface="Calibri"/>
              </a:rPr>
              <a:t>kg/day</a:t>
            </a:r>
            <a:endParaRPr sz="3000">
              <a:latin typeface="Calibri"/>
              <a:cs typeface="Calibri"/>
            </a:endParaRPr>
          </a:p>
          <a:p>
            <a:pPr marL="355600" indent="-342900">
              <a:lnSpc>
                <a:spcPct val="100000"/>
              </a:lnSpc>
              <a:spcBef>
                <a:spcPts val="360"/>
              </a:spcBef>
              <a:buFont typeface="Arial"/>
              <a:buChar char="•"/>
              <a:tabLst>
                <a:tab pos="354965" algn="l"/>
                <a:tab pos="355600" algn="l"/>
              </a:tabLst>
            </a:pPr>
            <a:r>
              <a:rPr sz="3000" dirty="0">
                <a:latin typeface="Calibri"/>
                <a:cs typeface="Calibri"/>
              </a:rPr>
              <a:t>Hot </a:t>
            </a:r>
            <a:r>
              <a:rPr sz="3000" spc="-20" dirty="0">
                <a:latin typeface="Calibri"/>
                <a:cs typeface="Calibri"/>
              </a:rPr>
              <a:t>water </a:t>
            </a:r>
            <a:r>
              <a:rPr sz="3000" spc="-15" dirty="0">
                <a:latin typeface="Calibri"/>
                <a:cs typeface="Calibri"/>
              </a:rPr>
              <a:t>temperature </a:t>
            </a:r>
            <a:r>
              <a:rPr sz="3000" dirty="0">
                <a:latin typeface="Calibri"/>
                <a:cs typeface="Calibri"/>
              </a:rPr>
              <a:t>= 45 </a:t>
            </a:r>
            <a:r>
              <a:rPr sz="3000" spc="-5" dirty="0">
                <a:latin typeface="Calibri"/>
                <a:cs typeface="Calibri"/>
              </a:rPr>
              <a:t>deg.</a:t>
            </a:r>
            <a:r>
              <a:rPr sz="3000" spc="-10" dirty="0">
                <a:latin typeface="Calibri"/>
                <a:cs typeface="Calibri"/>
              </a:rPr>
              <a:t> </a:t>
            </a:r>
            <a:r>
              <a:rPr sz="3000" dirty="0">
                <a:latin typeface="Calibri"/>
                <a:cs typeface="Calibri"/>
              </a:rPr>
              <a:t>C</a:t>
            </a:r>
            <a:endParaRPr sz="3000">
              <a:latin typeface="Calibri"/>
              <a:cs typeface="Calibri"/>
            </a:endParaRPr>
          </a:p>
          <a:p>
            <a:pPr marL="355600" indent="-342900">
              <a:lnSpc>
                <a:spcPct val="100000"/>
              </a:lnSpc>
              <a:spcBef>
                <a:spcPts val="360"/>
              </a:spcBef>
              <a:buFont typeface="Arial"/>
              <a:buChar char="•"/>
              <a:tabLst>
                <a:tab pos="354965" algn="l"/>
                <a:tab pos="355600" algn="l"/>
              </a:tabLst>
            </a:pPr>
            <a:r>
              <a:rPr sz="3000" spc="-5" dirty="0">
                <a:latin typeface="Calibri"/>
                <a:cs typeface="Calibri"/>
              </a:rPr>
              <a:t>Cold </a:t>
            </a:r>
            <a:r>
              <a:rPr sz="3000" spc="-20" dirty="0">
                <a:latin typeface="Calibri"/>
                <a:cs typeface="Calibri"/>
              </a:rPr>
              <a:t>water </a:t>
            </a:r>
            <a:r>
              <a:rPr sz="3000" spc="-15" dirty="0">
                <a:latin typeface="Calibri"/>
                <a:cs typeface="Calibri"/>
              </a:rPr>
              <a:t>temperature </a:t>
            </a:r>
            <a:r>
              <a:rPr sz="3000" dirty="0">
                <a:latin typeface="Calibri"/>
                <a:cs typeface="Calibri"/>
              </a:rPr>
              <a:t>= 14 </a:t>
            </a:r>
            <a:r>
              <a:rPr sz="3000" spc="-5" dirty="0">
                <a:latin typeface="Calibri"/>
                <a:cs typeface="Calibri"/>
              </a:rPr>
              <a:t>deg.</a:t>
            </a:r>
            <a:r>
              <a:rPr sz="3000" spc="25" dirty="0">
                <a:latin typeface="Calibri"/>
                <a:cs typeface="Calibri"/>
              </a:rPr>
              <a:t> </a:t>
            </a:r>
            <a:r>
              <a:rPr sz="3000" dirty="0">
                <a:latin typeface="Calibri"/>
                <a:cs typeface="Calibri"/>
              </a:rPr>
              <a:t>C</a:t>
            </a:r>
            <a:endParaRPr sz="3000">
              <a:latin typeface="Calibri"/>
              <a:cs typeface="Calibri"/>
            </a:endParaRPr>
          </a:p>
          <a:p>
            <a:pPr marL="355600" indent="-342900">
              <a:lnSpc>
                <a:spcPct val="100000"/>
              </a:lnSpc>
              <a:spcBef>
                <a:spcPts val="360"/>
              </a:spcBef>
              <a:buFont typeface="Arial"/>
              <a:buChar char="•"/>
              <a:tabLst>
                <a:tab pos="354965" algn="l"/>
                <a:tab pos="355600" algn="l"/>
              </a:tabLst>
            </a:pPr>
            <a:r>
              <a:rPr sz="3000" spc="-5" dirty="0">
                <a:latin typeface="Calibri"/>
                <a:cs typeface="Calibri"/>
              </a:rPr>
              <a:t>C</a:t>
            </a:r>
            <a:r>
              <a:rPr sz="3000" spc="-7" baseline="-21000" dirty="0">
                <a:latin typeface="Calibri"/>
                <a:cs typeface="Calibri"/>
              </a:rPr>
              <a:t>pw </a:t>
            </a:r>
            <a:r>
              <a:rPr sz="3000" dirty="0">
                <a:latin typeface="Calibri"/>
                <a:cs typeface="Calibri"/>
              </a:rPr>
              <a:t>= 1.163</a:t>
            </a:r>
            <a:r>
              <a:rPr sz="3000" spc="-235" dirty="0">
                <a:latin typeface="Calibri"/>
                <a:cs typeface="Calibri"/>
              </a:rPr>
              <a:t> </a:t>
            </a:r>
            <a:r>
              <a:rPr sz="3000" spc="-5" dirty="0">
                <a:latin typeface="Calibri"/>
                <a:cs typeface="Calibri"/>
              </a:rPr>
              <a:t>Wh/kg-K</a:t>
            </a:r>
            <a:endParaRPr sz="3000">
              <a:latin typeface="Calibri"/>
              <a:cs typeface="Calibri"/>
            </a:endParaRPr>
          </a:p>
          <a:p>
            <a:pPr marL="355600" indent="-342900">
              <a:lnSpc>
                <a:spcPct val="100000"/>
              </a:lnSpc>
              <a:spcBef>
                <a:spcPts val="360"/>
              </a:spcBef>
              <a:buFont typeface="Arial"/>
              <a:buChar char="•"/>
              <a:tabLst>
                <a:tab pos="354965" algn="l"/>
                <a:tab pos="355600" algn="l"/>
              </a:tabLst>
            </a:pPr>
            <a:r>
              <a:rPr sz="3000" dirty="0">
                <a:latin typeface="Calibri"/>
                <a:cs typeface="Calibri"/>
              </a:rPr>
              <a:t>Mean </a:t>
            </a:r>
            <a:r>
              <a:rPr sz="3000" spc="-15" dirty="0">
                <a:latin typeface="Calibri"/>
                <a:cs typeface="Calibri"/>
              </a:rPr>
              <a:t>Efficiency </a:t>
            </a:r>
            <a:r>
              <a:rPr sz="3000" spc="-5" dirty="0">
                <a:latin typeface="Calibri"/>
                <a:cs typeface="Calibri"/>
              </a:rPr>
              <a:t>of </a:t>
            </a:r>
            <a:r>
              <a:rPr sz="3000" dirty="0">
                <a:latin typeface="Calibri"/>
                <a:cs typeface="Calibri"/>
              </a:rPr>
              <a:t>the </a:t>
            </a:r>
            <a:r>
              <a:rPr sz="3000" spc="-20" dirty="0">
                <a:latin typeface="Calibri"/>
                <a:cs typeface="Calibri"/>
              </a:rPr>
              <a:t>water </a:t>
            </a:r>
            <a:r>
              <a:rPr sz="3000" spc="-15" dirty="0">
                <a:latin typeface="Calibri"/>
                <a:cs typeface="Calibri"/>
              </a:rPr>
              <a:t>heater </a:t>
            </a:r>
            <a:r>
              <a:rPr sz="3000" dirty="0">
                <a:latin typeface="Calibri"/>
                <a:cs typeface="Calibri"/>
              </a:rPr>
              <a:t>=</a:t>
            </a:r>
            <a:r>
              <a:rPr sz="3000" spc="-35" dirty="0">
                <a:latin typeface="Calibri"/>
                <a:cs typeface="Calibri"/>
              </a:rPr>
              <a:t> </a:t>
            </a:r>
            <a:r>
              <a:rPr sz="3000" dirty="0">
                <a:latin typeface="Calibri"/>
                <a:cs typeface="Calibri"/>
              </a:rPr>
              <a:t>48%</a:t>
            </a:r>
            <a:endParaRPr sz="3000">
              <a:latin typeface="Calibri"/>
              <a:cs typeface="Calibri"/>
            </a:endParaRPr>
          </a:p>
          <a:p>
            <a:pPr marL="12700" marR="5080">
              <a:lnSpc>
                <a:spcPct val="90000"/>
              </a:lnSpc>
              <a:spcBef>
                <a:spcPts val="720"/>
              </a:spcBef>
            </a:pPr>
            <a:r>
              <a:rPr sz="3000" spc="-10" dirty="0">
                <a:latin typeface="Calibri"/>
                <a:cs typeface="Calibri"/>
              </a:rPr>
              <a:t>Piping </a:t>
            </a:r>
            <a:r>
              <a:rPr sz="3000" dirty="0">
                <a:latin typeface="Calibri"/>
                <a:cs typeface="Calibri"/>
              </a:rPr>
              <a:t>and </a:t>
            </a:r>
            <a:r>
              <a:rPr sz="3000" spc="-25" dirty="0">
                <a:latin typeface="Calibri"/>
                <a:cs typeface="Calibri"/>
              </a:rPr>
              <a:t>storage </a:t>
            </a:r>
            <a:r>
              <a:rPr sz="3000" spc="-15" dirty="0">
                <a:latin typeface="Calibri"/>
                <a:cs typeface="Calibri"/>
              </a:rPr>
              <a:t>heat </a:t>
            </a:r>
            <a:r>
              <a:rPr sz="3000" dirty="0">
                <a:latin typeface="Calibri"/>
                <a:cs typeface="Calibri"/>
              </a:rPr>
              <a:t>loss </a:t>
            </a:r>
            <a:r>
              <a:rPr sz="3000" spc="-20" dirty="0">
                <a:latin typeface="Calibri"/>
                <a:cs typeface="Calibri"/>
              </a:rPr>
              <a:t>may </a:t>
            </a:r>
            <a:r>
              <a:rPr sz="3000" spc="-5" dirty="0">
                <a:latin typeface="Calibri"/>
                <a:cs typeface="Calibri"/>
              </a:rPr>
              <a:t>be </a:t>
            </a:r>
            <a:r>
              <a:rPr sz="3000" spc="-10" dirty="0">
                <a:latin typeface="Calibri"/>
                <a:cs typeface="Calibri"/>
              </a:rPr>
              <a:t>neglected. </a:t>
            </a:r>
            <a:r>
              <a:rPr sz="3000" dirty="0">
                <a:latin typeface="Calibri"/>
                <a:cs typeface="Calibri"/>
              </a:rPr>
              <a:t>If a  </a:t>
            </a:r>
            <a:r>
              <a:rPr sz="3000" spc="-5" dirty="0">
                <a:latin typeface="Calibri"/>
                <a:cs typeface="Calibri"/>
              </a:rPr>
              <a:t>single </a:t>
            </a:r>
            <a:r>
              <a:rPr sz="3000" spc="-10" dirty="0">
                <a:latin typeface="Calibri"/>
                <a:cs typeface="Calibri"/>
              </a:rPr>
              <a:t>plant </a:t>
            </a:r>
            <a:r>
              <a:rPr sz="3000" spc="-5" dirty="0">
                <a:latin typeface="Calibri"/>
                <a:cs typeface="Calibri"/>
              </a:rPr>
              <a:t>has </a:t>
            </a:r>
            <a:r>
              <a:rPr sz="3000" dirty="0">
                <a:latin typeface="Calibri"/>
                <a:cs typeface="Calibri"/>
              </a:rPr>
              <a:t>an </a:t>
            </a:r>
            <a:r>
              <a:rPr sz="3000" spc="-15" dirty="0">
                <a:latin typeface="Calibri"/>
                <a:cs typeface="Calibri"/>
              </a:rPr>
              <a:t>area </a:t>
            </a:r>
            <a:r>
              <a:rPr sz="3000" spc="-5" dirty="0">
                <a:latin typeface="Calibri"/>
                <a:cs typeface="Calibri"/>
              </a:rPr>
              <a:t>of </a:t>
            </a:r>
            <a:r>
              <a:rPr sz="3000" dirty="0">
                <a:latin typeface="Calibri"/>
                <a:cs typeface="Calibri"/>
              </a:rPr>
              <a:t>2.2m</a:t>
            </a:r>
            <a:r>
              <a:rPr sz="3000" baseline="25000" dirty="0">
                <a:latin typeface="Calibri"/>
                <a:cs typeface="Calibri"/>
              </a:rPr>
              <a:t>2</a:t>
            </a:r>
            <a:r>
              <a:rPr sz="3000" dirty="0">
                <a:latin typeface="Calibri"/>
                <a:cs typeface="Calibri"/>
              </a:rPr>
              <a:t>, </a:t>
            </a:r>
            <a:r>
              <a:rPr sz="3000" spc="-5" dirty="0">
                <a:latin typeface="Calibri"/>
                <a:cs typeface="Calibri"/>
              </a:rPr>
              <a:t>find </a:t>
            </a:r>
            <a:r>
              <a:rPr sz="3000" dirty="0">
                <a:latin typeface="Calibri"/>
                <a:cs typeface="Calibri"/>
              </a:rPr>
              <a:t>out </a:t>
            </a:r>
            <a:r>
              <a:rPr sz="3000" spc="-5" dirty="0">
                <a:latin typeface="Calibri"/>
                <a:cs typeface="Calibri"/>
              </a:rPr>
              <a:t>the </a:t>
            </a:r>
            <a:r>
              <a:rPr sz="3000" spc="-15" dirty="0">
                <a:latin typeface="Calibri"/>
                <a:cs typeface="Calibri"/>
              </a:rPr>
              <a:t>total  </a:t>
            </a:r>
            <a:r>
              <a:rPr sz="3000" spc="-10" dirty="0">
                <a:latin typeface="Calibri"/>
                <a:cs typeface="Calibri"/>
              </a:rPr>
              <a:t>area </a:t>
            </a:r>
            <a:r>
              <a:rPr sz="3000" spc="-15" dirty="0">
                <a:latin typeface="Calibri"/>
                <a:cs typeface="Calibri"/>
              </a:rPr>
              <a:t>required </a:t>
            </a:r>
            <a:r>
              <a:rPr sz="3000" dirty="0">
                <a:latin typeface="Calibri"/>
                <a:cs typeface="Calibri"/>
              </a:rPr>
              <a:t>and </a:t>
            </a:r>
            <a:r>
              <a:rPr sz="3000" spc="-10" dirty="0">
                <a:latin typeface="Calibri"/>
                <a:cs typeface="Calibri"/>
              </a:rPr>
              <a:t>number </a:t>
            </a:r>
            <a:r>
              <a:rPr sz="3000" spc="-5" dirty="0">
                <a:latin typeface="Calibri"/>
                <a:cs typeface="Calibri"/>
              </a:rPr>
              <a:t>of solar </a:t>
            </a:r>
            <a:r>
              <a:rPr sz="3000" spc="-10" dirty="0">
                <a:latin typeface="Calibri"/>
                <a:cs typeface="Calibri"/>
              </a:rPr>
              <a:t>collector  </a:t>
            </a:r>
            <a:r>
              <a:rPr sz="3000" spc="-5" dirty="0">
                <a:latin typeface="Calibri"/>
                <a:cs typeface="Calibri"/>
              </a:rPr>
              <a:t>module.</a:t>
            </a:r>
            <a:endParaRPr sz="300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5162" y="80899"/>
            <a:ext cx="7714615" cy="505460"/>
          </a:xfrm>
          <a:prstGeom prst="rect">
            <a:avLst/>
          </a:prstGeom>
        </p:spPr>
        <p:txBody>
          <a:bodyPr vert="horz" wrap="square" lIns="0" tIns="13335" rIns="0" bIns="0" rtlCol="0">
            <a:spAutoFit/>
          </a:bodyPr>
          <a:lstStyle/>
          <a:p>
            <a:pPr marL="12700">
              <a:lnSpc>
                <a:spcPct val="100000"/>
              </a:lnSpc>
              <a:spcBef>
                <a:spcPts val="105"/>
              </a:spcBef>
            </a:pPr>
            <a:r>
              <a:rPr sz="3200" dirty="0"/>
              <a:t>Pumped </a:t>
            </a:r>
            <a:r>
              <a:rPr sz="3200" spc="-25" dirty="0"/>
              <a:t>Systems </a:t>
            </a:r>
            <a:r>
              <a:rPr sz="3200" spc="-15" dirty="0"/>
              <a:t>(Active</a:t>
            </a:r>
            <a:r>
              <a:rPr sz="3200" spc="-25" dirty="0"/>
              <a:t> Systems)</a:t>
            </a:r>
            <a:endParaRPr sz="3200" spc="-25" dirty="0"/>
          </a:p>
        </p:txBody>
      </p:sp>
      <p:sp>
        <p:nvSpPr>
          <p:cNvPr id="3" name="object 3"/>
          <p:cNvSpPr txBox="1"/>
          <p:nvPr/>
        </p:nvSpPr>
        <p:spPr>
          <a:xfrm>
            <a:off x="5080" y="787400"/>
            <a:ext cx="4490085" cy="5896610"/>
          </a:xfrm>
          <a:prstGeom prst="rect">
            <a:avLst/>
          </a:prstGeom>
        </p:spPr>
        <p:txBody>
          <a:bodyPr vert="horz" wrap="square" lIns="0" tIns="12065" rIns="0" bIns="0" rtlCol="0">
            <a:spAutoFit/>
          </a:bodyPr>
          <a:lstStyle/>
          <a:p>
            <a:pPr marL="355600" indent="-342900">
              <a:lnSpc>
                <a:spcPct val="150000"/>
              </a:lnSpc>
              <a:spcBef>
                <a:spcPts val="95"/>
              </a:spcBef>
              <a:buFont typeface="Arial"/>
              <a:buChar char="•"/>
              <a:tabLst>
                <a:tab pos="354965" algn="l"/>
                <a:tab pos="355600" algn="l"/>
              </a:tabLst>
            </a:pPr>
            <a:r>
              <a:rPr spc="-5" dirty="0">
                <a:latin typeface="Calibri"/>
                <a:cs typeface="Calibri"/>
              </a:rPr>
              <a:t>electricity </a:t>
            </a:r>
            <a:r>
              <a:rPr spc="-20" dirty="0">
                <a:latin typeface="Calibri"/>
                <a:cs typeface="Calibri"/>
              </a:rPr>
              <a:t>to </a:t>
            </a:r>
            <a:r>
              <a:rPr spc="-15" dirty="0">
                <a:latin typeface="Calibri"/>
                <a:cs typeface="Calibri"/>
              </a:rPr>
              <a:t>circulate </a:t>
            </a:r>
            <a:r>
              <a:rPr spc="-5" dirty="0">
                <a:latin typeface="Calibri"/>
                <a:cs typeface="Calibri"/>
              </a:rPr>
              <a:t>the</a:t>
            </a:r>
            <a:r>
              <a:rPr spc="235" dirty="0">
                <a:latin typeface="Calibri"/>
                <a:cs typeface="Calibri"/>
              </a:rPr>
              <a:t> </a:t>
            </a:r>
            <a:r>
              <a:rPr spc="-10" dirty="0">
                <a:latin typeface="Calibri"/>
                <a:cs typeface="Calibri"/>
              </a:rPr>
              <a:t>fluid</a:t>
            </a:r>
            <a:endParaRPr>
              <a:latin typeface="Calibri"/>
              <a:cs typeface="Calibri"/>
            </a:endParaRPr>
          </a:p>
          <a:p>
            <a:pPr marL="355600">
              <a:lnSpc>
                <a:spcPct val="150000"/>
              </a:lnSpc>
            </a:pPr>
            <a:r>
              <a:rPr spc="-10" dirty="0">
                <a:latin typeface="Calibri"/>
                <a:cs typeface="Calibri"/>
              </a:rPr>
              <a:t>through </a:t>
            </a:r>
            <a:r>
              <a:rPr spc="-5" dirty="0">
                <a:latin typeface="Calibri"/>
                <a:cs typeface="Calibri"/>
              </a:rPr>
              <a:t>the</a:t>
            </a:r>
            <a:r>
              <a:rPr spc="5" dirty="0">
                <a:latin typeface="Calibri"/>
                <a:cs typeface="Calibri"/>
              </a:rPr>
              <a:t> </a:t>
            </a:r>
            <a:r>
              <a:rPr spc="-15" dirty="0">
                <a:latin typeface="Calibri"/>
                <a:cs typeface="Calibri"/>
              </a:rPr>
              <a:t>collector</a:t>
            </a:r>
            <a:endParaRPr>
              <a:latin typeface="Calibri"/>
              <a:cs typeface="Calibri"/>
            </a:endParaRPr>
          </a:p>
          <a:p>
            <a:pPr marL="355600" marR="5080" indent="-342900" algn="just">
              <a:lnSpc>
                <a:spcPct val="150000"/>
              </a:lnSpc>
              <a:spcBef>
                <a:spcPts val="530"/>
              </a:spcBef>
              <a:buFont typeface="Arial"/>
              <a:buChar char="•"/>
              <a:tabLst>
                <a:tab pos="355600" algn="l"/>
              </a:tabLst>
            </a:pPr>
            <a:r>
              <a:rPr spc="-10" dirty="0">
                <a:latin typeface="Calibri"/>
                <a:cs typeface="Calibri"/>
              </a:rPr>
              <a:t>The electronic </a:t>
            </a:r>
            <a:r>
              <a:rPr spc="-15" dirty="0">
                <a:latin typeface="Calibri"/>
                <a:cs typeface="Calibri"/>
              </a:rPr>
              <a:t>controllers </a:t>
            </a:r>
            <a:r>
              <a:rPr spc="-10" dirty="0">
                <a:latin typeface="Calibri"/>
                <a:cs typeface="Calibri"/>
              </a:rPr>
              <a:t>used  by </a:t>
            </a:r>
            <a:r>
              <a:rPr dirty="0">
                <a:latin typeface="Calibri"/>
                <a:cs typeface="Calibri"/>
              </a:rPr>
              <a:t>some </a:t>
            </a:r>
            <a:r>
              <a:rPr spc="-15" dirty="0">
                <a:latin typeface="Calibri"/>
                <a:cs typeface="Calibri"/>
              </a:rPr>
              <a:t>systems </a:t>
            </a:r>
            <a:r>
              <a:rPr spc="-5" dirty="0">
                <a:latin typeface="Calibri"/>
                <a:cs typeface="Calibri"/>
              </a:rPr>
              <a:t>permit a wide  </a:t>
            </a:r>
            <a:r>
              <a:rPr spc="-20" dirty="0">
                <a:latin typeface="Calibri"/>
                <a:cs typeface="Calibri"/>
              </a:rPr>
              <a:t>range </a:t>
            </a:r>
            <a:r>
              <a:rPr spc="5" dirty="0">
                <a:latin typeface="Calibri"/>
                <a:cs typeface="Calibri"/>
              </a:rPr>
              <a:t>of </a:t>
            </a:r>
            <a:r>
              <a:rPr spc="-5" dirty="0">
                <a:latin typeface="Calibri"/>
                <a:cs typeface="Calibri"/>
              </a:rPr>
              <a:t>functionality </a:t>
            </a:r>
            <a:r>
              <a:rPr spc="-10" dirty="0">
                <a:latin typeface="Calibri"/>
                <a:cs typeface="Calibri"/>
              </a:rPr>
              <a:t>such </a:t>
            </a:r>
            <a:r>
              <a:rPr spc="-5" dirty="0">
                <a:latin typeface="Calibri"/>
                <a:cs typeface="Calibri"/>
              </a:rPr>
              <a:t>as  </a:t>
            </a:r>
            <a:r>
              <a:rPr spc="-10" dirty="0">
                <a:latin typeface="Calibri"/>
                <a:cs typeface="Calibri"/>
              </a:rPr>
              <a:t>measurement </a:t>
            </a:r>
            <a:r>
              <a:rPr dirty="0">
                <a:latin typeface="Calibri"/>
                <a:cs typeface="Calibri"/>
              </a:rPr>
              <a:t>of </a:t>
            </a:r>
            <a:r>
              <a:rPr spc="-5" dirty="0">
                <a:latin typeface="Calibri"/>
                <a:cs typeface="Calibri"/>
              </a:rPr>
              <a:t>the </a:t>
            </a:r>
            <a:r>
              <a:rPr spc="-10" dirty="0">
                <a:latin typeface="Calibri"/>
                <a:cs typeface="Calibri"/>
              </a:rPr>
              <a:t>energy  produced; more </a:t>
            </a:r>
            <a:r>
              <a:rPr spc="-15" dirty="0">
                <a:latin typeface="Calibri"/>
                <a:cs typeface="Calibri"/>
              </a:rPr>
              <a:t>sophisticated  </a:t>
            </a:r>
            <a:r>
              <a:rPr spc="-20" dirty="0">
                <a:latin typeface="Calibri"/>
                <a:cs typeface="Calibri"/>
              </a:rPr>
              <a:t>safety </a:t>
            </a:r>
            <a:r>
              <a:rPr spc="-5" dirty="0">
                <a:latin typeface="Calibri"/>
                <a:cs typeface="Calibri"/>
              </a:rPr>
              <a:t>functions; </a:t>
            </a:r>
            <a:r>
              <a:rPr spc="-10" dirty="0">
                <a:latin typeface="Calibri"/>
                <a:cs typeface="Calibri"/>
              </a:rPr>
              <a:t>thermostatic  </a:t>
            </a:r>
            <a:r>
              <a:rPr spc="-5" dirty="0">
                <a:latin typeface="Calibri"/>
                <a:cs typeface="Calibri"/>
              </a:rPr>
              <a:t>and time-clock </a:t>
            </a:r>
            <a:r>
              <a:rPr spc="-15" dirty="0">
                <a:latin typeface="Calibri"/>
                <a:cs typeface="Calibri"/>
              </a:rPr>
              <a:t>control </a:t>
            </a:r>
            <a:r>
              <a:rPr dirty="0">
                <a:latin typeface="Calibri"/>
                <a:cs typeface="Calibri"/>
              </a:rPr>
              <a:t>of  </a:t>
            </a:r>
            <a:r>
              <a:rPr spc="-5" dirty="0">
                <a:latin typeface="Calibri"/>
                <a:cs typeface="Calibri"/>
              </a:rPr>
              <a:t>auxiliary </a:t>
            </a:r>
            <a:r>
              <a:rPr spc="-10" dirty="0">
                <a:latin typeface="Calibri"/>
                <a:cs typeface="Calibri"/>
              </a:rPr>
              <a:t>heat, hot </a:t>
            </a:r>
            <a:r>
              <a:rPr spc="-20" dirty="0">
                <a:latin typeface="Calibri"/>
                <a:cs typeface="Calibri"/>
              </a:rPr>
              <a:t>water  </a:t>
            </a:r>
            <a:r>
              <a:rPr spc="-10" dirty="0">
                <a:latin typeface="Calibri"/>
                <a:cs typeface="Calibri"/>
              </a:rPr>
              <a:t>circulation loops, </a:t>
            </a:r>
            <a:r>
              <a:rPr dirty="0">
                <a:latin typeface="Calibri"/>
                <a:cs typeface="Calibri"/>
              </a:rPr>
              <a:t>or </a:t>
            </a:r>
            <a:r>
              <a:rPr spc="-15" dirty="0">
                <a:latin typeface="Calibri"/>
                <a:cs typeface="Calibri"/>
              </a:rPr>
              <a:t>others;  display </a:t>
            </a:r>
            <a:r>
              <a:rPr dirty="0">
                <a:latin typeface="Calibri"/>
                <a:cs typeface="Calibri"/>
              </a:rPr>
              <a:t>or </a:t>
            </a:r>
            <a:r>
              <a:rPr spc="-20" dirty="0">
                <a:latin typeface="Calibri"/>
                <a:cs typeface="Calibri"/>
              </a:rPr>
              <a:t>transfer </a:t>
            </a:r>
            <a:r>
              <a:rPr dirty="0">
                <a:latin typeface="Calibri"/>
                <a:cs typeface="Calibri"/>
              </a:rPr>
              <a:t>of </a:t>
            </a:r>
            <a:r>
              <a:rPr spc="-10" dirty="0">
                <a:latin typeface="Calibri"/>
                <a:cs typeface="Calibri"/>
              </a:rPr>
              <a:t>error  </a:t>
            </a:r>
            <a:r>
              <a:rPr spc="-5" dirty="0">
                <a:latin typeface="Calibri"/>
                <a:cs typeface="Calibri"/>
              </a:rPr>
              <a:t>messages </a:t>
            </a:r>
            <a:r>
              <a:rPr dirty="0">
                <a:latin typeface="Calibri"/>
                <a:cs typeface="Calibri"/>
              </a:rPr>
              <a:t>or </a:t>
            </a:r>
            <a:r>
              <a:rPr spc="-5" dirty="0">
                <a:latin typeface="Calibri"/>
                <a:cs typeface="Calibri"/>
              </a:rPr>
              <a:t>alarms; </a:t>
            </a:r>
            <a:r>
              <a:rPr spc="-10" dirty="0">
                <a:latin typeface="Calibri"/>
                <a:cs typeface="Calibri"/>
              </a:rPr>
              <a:t>remote  </a:t>
            </a:r>
            <a:r>
              <a:rPr spc="-15" dirty="0">
                <a:latin typeface="Calibri"/>
                <a:cs typeface="Calibri"/>
              </a:rPr>
              <a:t>display </a:t>
            </a:r>
            <a:r>
              <a:rPr spc="-10" dirty="0">
                <a:latin typeface="Calibri"/>
                <a:cs typeface="Calibri"/>
              </a:rPr>
              <a:t>panels; </a:t>
            </a:r>
            <a:r>
              <a:rPr spc="-5" dirty="0">
                <a:latin typeface="Calibri"/>
                <a:cs typeface="Calibri"/>
              </a:rPr>
              <a:t>and </a:t>
            </a:r>
            <a:r>
              <a:rPr spc="-15" dirty="0">
                <a:latin typeface="Calibri"/>
                <a:cs typeface="Calibri"/>
              </a:rPr>
              <a:t>remote </a:t>
            </a:r>
            <a:r>
              <a:rPr dirty="0">
                <a:latin typeface="Calibri"/>
                <a:cs typeface="Calibri"/>
              </a:rPr>
              <a:t>or  </a:t>
            </a:r>
            <a:r>
              <a:rPr spc="-10" dirty="0">
                <a:latin typeface="Calibri"/>
                <a:cs typeface="Calibri"/>
              </a:rPr>
              <a:t>local </a:t>
            </a:r>
            <a:r>
              <a:rPr spc="-5" dirty="0">
                <a:latin typeface="Calibri"/>
                <a:cs typeface="Calibri"/>
              </a:rPr>
              <a:t>datalogging.</a:t>
            </a:r>
            <a:endParaRPr spc="-5" dirty="0">
              <a:latin typeface="Calibri"/>
              <a:cs typeface="Calibri"/>
            </a:endParaRPr>
          </a:p>
        </p:txBody>
      </p:sp>
      <p:sp>
        <p:nvSpPr>
          <p:cNvPr id="4" name="object 4"/>
          <p:cNvSpPr/>
          <p:nvPr/>
        </p:nvSpPr>
        <p:spPr>
          <a:xfrm>
            <a:off x="4572000" y="1047750"/>
            <a:ext cx="4511675" cy="511175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28800" y="1033356"/>
            <a:ext cx="5471531" cy="4654169"/>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5"/>
          <p:cNvSpPr>
            <a:spLocks noGrp="1" noRot="1" noChangeArrowheads="1"/>
          </p:cNvSpPr>
          <p:nvPr>
            <p:ph type="title"/>
          </p:nvPr>
        </p:nvSpPr>
        <p:spPr>
          <a:xfrm>
            <a:off x="457200" y="253536"/>
            <a:ext cx="8229600" cy="1143000"/>
          </a:xfrm>
        </p:spPr>
        <p:txBody>
          <a:bodyPr/>
          <a:lstStyle/>
          <a:p>
            <a:pPr marL="54610" fontAlgn="auto">
              <a:spcAft>
                <a:spcPts val="0"/>
              </a:spcAft>
              <a:defRPr/>
            </a:pPr>
            <a:r>
              <a:rPr lang="en-US" smtClean="0">
                <a:solidFill>
                  <a:srgbClr val="F5F50D"/>
                </a:solidFill>
              </a:rPr>
              <a:t>Heating Water: Active System</a:t>
            </a:r>
            <a:endParaRPr lang="en-US" smtClean="0">
              <a:solidFill>
                <a:srgbClr val="F5F50D"/>
              </a:solidFill>
            </a:endParaRPr>
          </a:p>
        </p:txBody>
      </p:sp>
      <p:graphicFrame>
        <p:nvGraphicFramePr>
          <p:cNvPr id="3074" name="Object 6"/>
          <p:cNvGraphicFramePr>
            <a:graphicFrameLocks noChangeAspect="1"/>
          </p:cNvGraphicFramePr>
          <p:nvPr>
            <p:ph idx="1"/>
          </p:nvPr>
        </p:nvGraphicFramePr>
        <p:xfrm>
          <a:off x="2129366" y="1295400"/>
          <a:ext cx="4576233" cy="3581400"/>
        </p:xfrm>
        <a:graphic>
          <a:graphicData uri="http://schemas.openxmlformats.org/presentationml/2006/ole">
            <mc:AlternateContent xmlns:mc="http://schemas.openxmlformats.org/markup-compatibility/2006">
              <mc:Choice xmlns:v="urn:schemas-microsoft-com:vml" Requires="v">
                <p:oleObj spid="_x0000_s1025" name="Bitmap Image" r:id="rId1" imgW="2628900" imgH="2057400" progId="Paint.Picture">
                  <p:embed/>
                </p:oleObj>
              </mc:Choice>
              <mc:Fallback>
                <p:oleObj name="Bitmap Image" r:id="rId1" imgW="2628900" imgH="2057400" progId="Paint.Picture">
                  <p:embed/>
                  <p:pic>
                    <p:nvPicPr>
                      <p:cNvPr id="0" name="Object 6"/>
                      <p:cNvPicPr>
                        <a:picLocks noChangeAspect="1"/>
                      </p:cNvPicPr>
                      <p:nvPr/>
                    </p:nvPicPr>
                    <p:blipFill>
                      <a:blip r:embed="rId2"/>
                      <a:stretch>
                        <a:fillRect/>
                      </a:stretch>
                    </p:blipFill>
                    <p:spPr>
                      <a:xfrm>
                        <a:off x="2129366" y="1295400"/>
                        <a:ext cx="4576233" cy="3581400"/>
                      </a:xfrm>
                      <a:prstGeom prst="rect">
                        <a:avLst/>
                      </a:prstGeom>
                      <a:noFill/>
                      <a:ln w="9525">
                        <a:noFill/>
                      </a:ln>
                    </p:spPr>
                  </p:pic>
                </p:oleObj>
              </mc:Fallback>
            </mc:AlternateContent>
          </a:graphicData>
        </a:graphic>
      </p:graphicFrame>
      <p:sp>
        <p:nvSpPr>
          <p:cNvPr id="3076" name="Text Box 7"/>
          <p:cNvSpPr txBox="1">
            <a:spLocks noChangeArrowheads="1"/>
          </p:cNvSpPr>
          <p:nvPr/>
        </p:nvSpPr>
        <p:spPr bwMode="auto">
          <a:xfrm>
            <a:off x="533400" y="5638800"/>
            <a:ext cx="8153400" cy="822325"/>
          </a:xfrm>
          <a:prstGeom prst="rect">
            <a:avLst/>
          </a:prstGeom>
          <a:noFill/>
          <a:ln w="9525">
            <a:noFill/>
            <a:miter lim="800000"/>
          </a:ln>
        </p:spPr>
        <p:txBody>
          <a:bodyPr>
            <a:spAutoFit/>
          </a:bodyPr>
          <a:lstStyle/>
          <a:p>
            <a:pPr>
              <a:spcBef>
                <a:spcPct val="50000"/>
              </a:spcBef>
            </a:pPr>
            <a:r>
              <a:rPr lang="en-US" sz="2400">
                <a:solidFill>
                  <a:schemeClr val="tx1"/>
                </a:solidFill>
              </a:rPr>
              <a:t>Active System uses antifreeze so that the liquid does not freeze if outside temp. drops below freezing. </a:t>
            </a:r>
            <a:endParaRPr lang="en-US" sz="240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457200" y="214801"/>
            <a:ext cx="8229600" cy="813264"/>
          </a:xfrm>
        </p:spPr>
        <p:txBody>
          <a:bodyPr>
            <a:normAutofit/>
          </a:bodyPr>
          <a:lstStyle/>
          <a:p>
            <a:pPr marL="54610" fontAlgn="auto">
              <a:spcAft>
                <a:spcPts val="0"/>
              </a:spcAft>
              <a:defRPr/>
            </a:pPr>
            <a:r>
              <a:rPr lang="en-US" dirty="0" smtClean="0"/>
              <a:t>Heating Water—Last Thoughts</a:t>
            </a:r>
            <a:endParaRPr lang="en-US" dirty="0" smtClean="0"/>
          </a:p>
        </p:txBody>
      </p:sp>
      <p:sp>
        <p:nvSpPr>
          <p:cNvPr id="81923" name="Rectangle 3"/>
          <p:cNvSpPr>
            <a:spLocks noGrp="1" noChangeArrowheads="1"/>
          </p:cNvSpPr>
          <p:nvPr>
            <p:ph idx="1"/>
          </p:nvPr>
        </p:nvSpPr>
        <p:spPr>
          <a:xfrm>
            <a:off x="457200" y="1028065"/>
            <a:ext cx="8229600" cy="5334000"/>
          </a:xfrm>
        </p:spPr>
        <p:txBody>
          <a:bodyPr>
            <a:normAutofit fontScale="90000" lnSpcReduction="10000"/>
          </a:bodyPr>
          <a:lstStyle/>
          <a:p>
            <a:pPr fontAlgn="auto">
              <a:lnSpc>
                <a:spcPct val="100000"/>
              </a:lnSpc>
              <a:spcBef>
                <a:spcPts val="0"/>
              </a:spcBef>
              <a:spcAft>
                <a:spcPts val="0"/>
              </a:spcAft>
              <a:buFont typeface="Wingdings 2"/>
              <a:buChar char=""/>
              <a:defRPr/>
            </a:pPr>
            <a:r>
              <a:rPr lang="en-US" sz="2200" dirty="0" smtClean="0"/>
              <a:t>Efficiency of solar heating system is always less than 100% because:</a:t>
            </a:r>
            <a:endParaRPr lang="en-US" sz="2200" dirty="0" smtClean="0"/>
          </a:p>
          <a:p>
            <a:pPr marL="1188720" lvl="4" indent="-182880" fontAlgn="auto">
              <a:lnSpc>
                <a:spcPct val="100000"/>
              </a:lnSpc>
              <a:spcAft>
                <a:spcPts val="0"/>
              </a:spcAft>
              <a:buClr>
                <a:schemeClr val="accent3"/>
              </a:buClr>
              <a:buFont typeface="Wingdings 2"/>
              <a:buChar char=""/>
              <a:defRPr/>
            </a:pPr>
            <a:r>
              <a:rPr lang="en-US" sz="2200" dirty="0" smtClean="0"/>
              <a:t>% transmitted depends on angle of incidence,</a:t>
            </a:r>
            <a:endParaRPr lang="en-US" sz="2200" dirty="0" smtClean="0"/>
          </a:p>
          <a:p>
            <a:pPr marL="1188720" lvl="4" indent="-182880" fontAlgn="auto">
              <a:lnSpc>
                <a:spcPct val="100000"/>
              </a:lnSpc>
              <a:spcAft>
                <a:spcPts val="0"/>
              </a:spcAft>
              <a:buClr>
                <a:schemeClr val="accent3"/>
              </a:buClr>
              <a:buFont typeface="Wingdings 2"/>
              <a:buChar char=""/>
              <a:defRPr/>
            </a:pPr>
            <a:r>
              <a:rPr lang="en-US" sz="2200" dirty="0" smtClean="0"/>
              <a:t>Number of glass sheets (single glass sheet transmits 90-95%), and</a:t>
            </a:r>
            <a:endParaRPr lang="en-US" sz="2200" dirty="0" smtClean="0"/>
          </a:p>
          <a:p>
            <a:pPr marL="1188720" lvl="4" indent="-182880" fontAlgn="auto">
              <a:lnSpc>
                <a:spcPct val="100000"/>
              </a:lnSpc>
              <a:spcAft>
                <a:spcPts val="0"/>
              </a:spcAft>
              <a:buClr>
                <a:schemeClr val="accent3"/>
              </a:buClr>
              <a:buFont typeface="Wingdings 2"/>
              <a:buChar char=""/>
              <a:defRPr/>
            </a:pPr>
            <a:r>
              <a:rPr lang="en-US" sz="2200" dirty="0" smtClean="0"/>
              <a:t>Composition of the glass </a:t>
            </a:r>
            <a:endParaRPr lang="en-US" sz="2200" dirty="0" smtClean="0"/>
          </a:p>
          <a:p>
            <a:pPr fontAlgn="auto">
              <a:lnSpc>
                <a:spcPct val="100000"/>
              </a:lnSpc>
              <a:spcBef>
                <a:spcPts val="0"/>
              </a:spcBef>
              <a:spcAft>
                <a:spcPts val="0"/>
              </a:spcAft>
              <a:buFont typeface="Wingdings 2"/>
              <a:buChar char=""/>
              <a:defRPr/>
            </a:pPr>
            <a:r>
              <a:rPr lang="en-US" sz="2200" dirty="0" smtClean="0"/>
              <a:t>Solar water heating saves approx. 1000 megawatts of energy a yr, equivalent to eliminating the emissions from two medium sized coal burning power plants. </a:t>
            </a:r>
            <a:endParaRPr lang="en-US" sz="2200" dirty="0" smtClean="0"/>
          </a:p>
          <a:p>
            <a:pPr fontAlgn="auto">
              <a:lnSpc>
                <a:spcPct val="100000"/>
              </a:lnSpc>
              <a:spcBef>
                <a:spcPts val="0"/>
              </a:spcBef>
              <a:spcAft>
                <a:spcPts val="0"/>
              </a:spcAft>
              <a:buFont typeface="Wingdings 2"/>
              <a:buChar char=""/>
              <a:defRPr/>
            </a:pPr>
            <a:r>
              <a:rPr lang="en-US" sz="2200" dirty="0" smtClean="0"/>
              <a:t>By using solar water heating over gas water heater, a family will save 1200 pounds of pollution each year.  </a:t>
            </a:r>
            <a:endParaRPr lang="en-US" sz="2200" dirty="0" smtClean="0"/>
          </a:p>
          <a:p>
            <a:pPr fontAlgn="auto">
              <a:lnSpc>
                <a:spcPct val="100000"/>
              </a:lnSpc>
              <a:spcBef>
                <a:spcPts val="0"/>
              </a:spcBef>
              <a:spcAft>
                <a:spcPts val="0"/>
              </a:spcAft>
              <a:buFont typeface="Wingdings 2"/>
              <a:buChar char=""/>
              <a:defRPr/>
            </a:pPr>
            <a:r>
              <a:rPr lang="en-US" sz="2200" dirty="0" smtClean="0"/>
              <a:t>Market for flat plate collectors grew in 1980s because of increasing fossil fuels prices and federal tax credits.  But by 1985, when these credits were removed and fossil fuel prices were low, the demand for flat plate collectors shrunk quickly. </a:t>
            </a:r>
            <a:endParaRPr lang="en-US" sz="2200" dirty="0" smtClean="0"/>
          </a:p>
          <a:p>
            <a:pPr fontAlgn="auto">
              <a:lnSpc>
                <a:spcPct val="100000"/>
              </a:lnSpc>
              <a:spcBef>
                <a:spcPts val="0"/>
              </a:spcBef>
              <a:spcAft>
                <a:spcPts val="0"/>
              </a:spcAft>
              <a:buFont typeface="Wingdings 2"/>
              <a:buChar char=""/>
              <a:defRPr/>
            </a:pPr>
            <a:r>
              <a:rPr lang="en-US" sz="2200" dirty="0" smtClean="0"/>
              <a:t>While solar water heating is relatively low in the US, in other parts of the world such as Cyprus (90%) and Israel (65%), it proves to be the predominate form of water heating. </a:t>
            </a:r>
            <a:endParaRPr lang="en-US" sz="22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457200" y="253536"/>
            <a:ext cx="8229600" cy="615553"/>
          </a:xfrm>
        </p:spPr>
        <p:txBody>
          <a:bodyPr/>
          <a:lstStyle/>
          <a:p>
            <a:pPr marL="54610" fontAlgn="auto">
              <a:spcAft>
                <a:spcPts val="0"/>
              </a:spcAft>
              <a:defRPr/>
            </a:pPr>
            <a:r>
              <a:rPr lang="en-US" smtClean="0"/>
              <a:t>Heating Living Spaces</a:t>
            </a:r>
            <a:endParaRPr lang="en-US" smtClean="0"/>
          </a:p>
        </p:txBody>
      </p:sp>
      <p:sp>
        <p:nvSpPr>
          <p:cNvPr id="82947" name="Rectangle 3"/>
          <p:cNvSpPr>
            <a:spLocks noGrp="1" noChangeArrowheads="1"/>
          </p:cNvSpPr>
          <p:nvPr>
            <p:ph idx="1"/>
          </p:nvPr>
        </p:nvSpPr>
        <p:spPr>
          <a:xfrm>
            <a:off x="457200" y="1286510"/>
            <a:ext cx="8085455" cy="4925060"/>
          </a:xfrm>
        </p:spPr>
        <p:txBody>
          <a:bodyPr>
            <a:normAutofit fontScale="72500"/>
          </a:bodyPr>
          <a:lstStyle/>
          <a:p>
            <a:pPr fontAlgn="auto">
              <a:lnSpc>
                <a:spcPct val="150000"/>
              </a:lnSpc>
              <a:spcBef>
                <a:spcPts val="0"/>
              </a:spcBef>
              <a:spcAft>
                <a:spcPts val="0"/>
              </a:spcAft>
              <a:buFont typeface="Wingdings 2"/>
              <a:buChar char=""/>
              <a:defRPr/>
            </a:pPr>
            <a:r>
              <a:rPr lang="en-US" sz="2500" smtClean="0"/>
              <a:t>Best design of a building is for it to act as a solar collector and storage unit.  This is achieved through three elements: insulation, collection, and storage.</a:t>
            </a:r>
            <a:endParaRPr lang="en-US" sz="2500" smtClean="0"/>
          </a:p>
          <a:p>
            <a:pPr fontAlgn="auto">
              <a:lnSpc>
                <a:spcPct val="150000"/>
              </a:lnSpc>
              <a:spcBef>
                <a:spcPts val="0"/>
              </a:spcBef>
              <a:spcAft>
                <a:spcPts val="0"/>
              </a:spcAft>
              <a:buFont typeface="Wingdings 2"/>
              <a:buChar char=""/>
              <a:defRPr/>
            </a:pPr>
            <a:r>
              <a:rPr lang="en-US" sz="2500" smtClean="0"/>
              <a:t>Efficient heating starts with proper insulation on external walls, roof, and the floors.  The doors, windows, and vents must be designed to minimize heat loss. </a:t>
            </a:r>
            <a:endParaRPr lang="en-US" sz="2500" smtClean="0"/>
          </a:p>
          <a:p>
            <a:pPr fontAlgn="auto">
              <a:lnSpc>
                <a:spcPct val="150000"/>
              </a:lnSpc>
              <a:spcBef>
                <a:spcPts val="0"/>
              </a:spcBef>
              <a:spcAft>
                <a:spcPts val="0"/>
              </a:spcAft>
              <a:buFont typeface="Wingdings 2"/>
              <a:buChar char=""/>
              <a:defRPr/>
            </a:pPr>
            <a:r>
              <a:rPr lang="en-US" sz="2500" smtClean="0"/>
              <a:t>Collection: south-facing windows and appropriate landscaping.</a:t>
            </a:r>
            <a:endParaRPr lang="en-US" sz="2500" smtClean="0"/>
          </a:p>
          <a:p>
            <a:pPr fontAlgn="auto">
              <a:lnSpc>
                <a:spcPct val="150000"/>
              </a:lnSpc>
              <a:spcBef>
                <a:spcPts val="0"/>
              </a:spcBef>
              <a:spcAft>
                <a:spcPts val="0"/>
              </a:spcAft>
              <a:buFont typeface="Wingdings 2"/>
              <a:buChar char=""/>
              <a:defRPr/>
            </a:pPr>
            <a:r>
              <a:rPr lang="en-US" sz="2500" smtClean="0"/>
              <a:t>Storage:  Thermal mass—holds heat.  </a:t>
            </a:r>
            <a:endParaRPr lang="en-US" sz="2500" smtClean="0"/>
          </a:p>
          <a:p>
            <a:pPr marL="822960" lvl="2" indent="-191770" fontAlgn="auto">
              <a:lnSpc>
                <a:spcPct val="150000"/>
              </a:lnSpc>
              <a:spcAft>
                <a:spcPts val="0"/>
              </a:spcAft>
              <a:buClr>
                <a:schemeClr val="accent3"/>
              </a:buClr>
              <a:buFont typeface="Wingdings 2"/>
              <a:buChar char=""/>
              <a:defRPr/>
            </a:pPr>
            <a:r>
              <a:rPr lang="en-US" sz="2500" smtClean="0"/>
              <a:t>Water= 62 BTU per cubic foot per degree F.  </a:t>
            </a:r>
            <a:endParaRPr lang="en-US" sz="2500" smtClean="0"/>
          </a:p>
          <a:p>
            <a:pPr marL="822960" lvl="2" indent="-191770" fontAlgn="auto">
              <a:lnSpc>
                <a:spcPct val="150000"/>
              </a:lnSpc>
              <a:spcAft>
                <a:spcPts val="0"/>
              </a:spcAft>
              <a:buClr>
                <a:schemeClr val="accent3"/>
              </a:buClr>
              <a:buFont typeface="Wingdings 2"/>
              <a:buChar char=""/>
              <a:defRPr/>
            </a:pPr>
            <a:r>
              <a:rPr lang="en-US" sz="2500" smtClean="0"/>
              <a:t>Iron=54, Wood (oak) =29, Brick=25, concrete=22, and loose stone=20</a:t>
            </a:r>
            <a:endParaRPr lang="en-US" sz="25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54123" y="284988"/>
            <a:ext cx="5533644" cy="128778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2110739" y="377952"/>
            <a:ext cx="4817364" cy="119938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96795" y="304800"/>
            <a:ext cx="5448300" cy="120243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414527" y="2267711"/>
            <a:ext cx="2491740" cy="128778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137160" y="2359151"/>
            <a:ext cx="3044952" cy="1200912"/>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457200" y="2287523"/>
            <a:ext cx="2406396" cy="1202436"/>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3294888" y="2267711"/>
            <a:ext cx="2490216" cy="1287780"/>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3576828" y="2074164"/>
            <a:ext cx="1988820" cy="1770888"/>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3337559" y="2287523"/>
            <a:ext cx="2404872" cy="1202436"/>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6205728" y="2267711"/>
            <a:ext cx="2491739" cy="1287780"/>
          </a:xfrm>
          <a:prstGeom prst="rect">
            <a:avLst/>
          </a:prstGeom>
          <a:blipFill>
            <a:blip r:embed="rId4" cstate="print"/>
            <a:stretch>
              <a:fillRect/>
            </a:stretch>
          </a:blipFill>
        </p:spPr>
        <p:txBody>
          <a:bodyPr wrap="square" lIns="0" tIns="0" rIns="0" bIns="0" rtlCol="0"/>
          <a:lstStyle/>
          <a:p/>
        </p:txBody>
      </p:sp>
      <p:sp>
        <p:nvSpPr>
          <p:cNvPr id="12" name="object 12"/>
          <p:cNvSpPr/>
          <p:nvPr/>
        </p:nvSpPr>
        <p:spPr>
          <a:xfrm>
            <a:off x="5964935" y="2359151"/>
            <a:ext cx="2973323" cy="1200912"/>
          </a:xfrm>
          <a:prstGeom prst="rect">
            <a:avLst/>
          </a:prstGeom>
          <a:blipFill>
            <a:blip r:embed="rId9" cstate="print"/>
            <a:stretch>
              <a:fillRect/>
            </a:stretch>
          </a:blipFill>
        </p:spPr>
        <p:txBody>
          <a:bodyPr wrap="square" lIns="0" tIns="0" rIns="0" bIns="0" rtlCol="0"/>
          <a:lstStyle/>
          <a:p/>
        </p:txBody>
      </p:sp>
      <p:sp>
        <p:nvSpPr>
          <p:cNvPr id="13" name="object 13"/>
          <p:cNvSpPr/>
          <p:nvPr/>
        </p:nvSpPr>
        <p:spPr>
          <a:xfrm>
            <a:off x="6248400" y="2287523"/>
            <a:ext cx="2406396" cy="1202436"/>
          </a:xfrm>
          <a:prstGeom prst="rect">
            <a:avLst/>
          </a:prstGeom>
          <a:blipFill>
            <a:blip r:embed="rId10" cstate="print"/>
            <a:stretch>
              <a:fillRect/>
            </a:stretch>
          </a:blipFill>
        </p:spPr>
        <p:txBody>
          <a:bodyPr wrap="square" lIns="0" tIns="0" rIns="0" bIns="0" rtlCol="0"/>
          <a:lstStyle/>
          <a:p/>
        </p:txBody>
      </p:sp>
      <p:graphicFrame>
        <p:nvGraphicFramePr>
          <p:cNvPr id="14" name="object 14"/>
          <p:cNvGraphicFramePr>
            <a:graphicFrameLocks noGrp="1"/>
          </p:cNvGraphicFramePr>
          <p:nvPr/>
        </p:nvGraphicFramePr>
        <p:xfrm>
          <a:off x="457200" y="304800"/>
          <a:ext cx="8194671" cy="3185159"/>
        </p:xfrm>
        <a:graphic>
          <a:graphicData uri="http://schemas.openxmlformats.org/drawingml/2006/table">
            <a:tbl>
              <a:tblPr firstRow="1" bandRow="1">
                <a:tableStyleId>{2D5ABB26-0587-4C30-8999-92F81FD0307C}</a:tableStyleId>
              </a:tblPr>
              <a:tblGrid>
                <a:gridCol w="1202690"/>
                <a:gridCol w="137159"/>
                <a:gridCol w="1066800"/>
                <a:gridCol w="473710"/>
                <a:gridCol w="1182369"/>
                <a:gridCol w="1221739"/>
                <a:gridCol w="505460"/>
                <a:gridCol w="996315"/>
                <a:gridCol w="205104"/>
                <a:gridCol w="1203325"/>
              </a:tblGrid>
              <a:tr h="1202436">
                <a:tc gridSpan="2">
                  <a:txBody>
                    <a:bodyPr/>
                    <a:lstStyle/>
                    <a:p>
                      <a:pPr>
                        <a:lnSpc>
                          <a:spcPct val="100000"/>
                        </a:lnSpc>
                      </a:pPr>
                      <a:endParaRPr sz="1200" dirty="0">
                        <a:latin typeface="Times New Roman"/>
                        <a:cs typeface="Times New Roman"/>
                      </a:endParaRPr>
                    </a:p>
                  </a:txBody>
                  <a:tcPr marL="0" marR="0" marT="0" marB="0"/>
                </a:tc>
                <a:tc hMerge="1">
                  <a:tcPr marL="0" marR="0" marT="0" marB="0"/>
                </a:tc>
                <a:tc gridSpan="6">
                  <a:txBody>
                    <a:bodyPr/>
                    <a:lstStyle/>
                    <a:p>
                      <a:pPr marL="675640">
                        <a:lnSpc>
                          <a:spcPct val="100000"/>
                        </a:lnSpc>
                        <a:spcBef>
                          <a:spcPts val="1795"/>
                        </a:spcBef>
                      </a:pPr>
                      <a:r>
                        <a:rPr sz="2400" spc="-15" dirty="0">
                          <a:solidFill>
                            <a:srgbClr val="FFFFFF"/>
                          </a:solidFill>
                          <a:latin typeface="Calibri"/>
                          <a:cs typeface="Calibri"/>
                        </a:rPr>
                        <a:t>Concentrating</a:t>
                      </a:r>
                      <a:r>
                        <a:rPr sz="2400" spc="-50" dirty="0">
                          <a:solidFill>
                            <a:srgbClr val="FFFFFF"/>
                          </a:solidFill>
                          <a:latin typeface="Calibri"/>
                          <a:cs typeface="Calibri"/>
                        </a:rPr>
                        <a:t> </a:t>
                      </a:r>
                      <a:r>
                        <a:rPr sz="2400" spc="-45" dirty="0">
                          <a:solidFill>
                            <a:srgbClr val="FFFFFF"/>
                          </a:solidFill>
                          <a:latin typeface="Calibri"/>
                          <a:cs typeface="Calibri"/>
                        </a:rPr>
                        <a:t>Type</a:t>
                      </a:r>
                      <a:endParaRPr sz="2400" spc="-45" dirty="0">
                        <a:solidFill>
                          <a:srgbClr val="FFFFFF"/>
                        </a:solidFill>
                        <a:latin typeface="Calibri"/>
                        <a:cs typeface="Calibri"/>
                      </a:endParaRPr>
                    </a:p>
                  </a:txBody>
                  <a:tcPr marL="0" marR="0" marT="227965" marB="0"/>
                </a:tc>
                <a:tc hMerge="1">
                  <a:tcPr marL="0" marR="0" marT="0" marB="0"/>
                </a:tc>
                <a:tc hMerge="1">
                  <a:tcPr marL="0" marR="0" marT="0" marB="0"/>
                </a:tc>
                <a:tc hMerge="1">
                  <a:tcPr marL="0" marR="0" marT="0" marB="0"/>
                </a:tc>
                <a:tc hMerge="1">
                  <a:tcPr marL="0" marR="0" marT="0" marB="0"/>
                </a:tc>
                <a:tc hMerge="1">
                  <a:tcPr marL="0" marR="0" marT="0" marB="0"/>
                </a:tc>
                <a:tc gridSpan="2">
                  <a:txBody>
                    <a:bodyPr/>
                    <a:lstStyle/>
                    <a:p>
                      <a:pPr>
                        <a:lnSpc>
                          <a:spcPct val="100000"/>
                        </a:lnSpc>
                      </a:pPr>
                      <a:endParaRPr sz="1200">
                        <a:latin typeface="Times New Roman"/>
                        <a:cs typeface="Times New Roman"/>
                      </a:endParaRPr>
                    </a:p>
                  </a:txBody>
                  <a:tcPr marL="0" marR="0" marT="0" marB="0"/>
                </a:tc>
                <a:tc hMerge="1">
                  <a:tcPr marL="0" marR="0" marT="0" marB="0"/>
                </a:tc>
              </a:tr>
              <a:tr h="526541">
                <a:tc gridSpan="5">
                  <a:txBody>
                    <a:bodyPr/>
                    <a:lstStyle/>
                    <a:p>
                      <a:pPr>
                        <a:lnSpc>
                          <a:spcPct val="100000"/>
                        </a:lnSpc>
                      </a:pPr>
                      <a:endParaRPr sz="1200">
                        <a:latin typeface="Times New Roman"/>
                        <a:cs typeface="Times New Roman"/>
                      </a:endParaRPr>
                    </a:p>
                  </a:txBody>
                  <a:tcPr marL="0" marR="0" marT="0" marB="0">
                    <a:lnR w="9525">
                      <a:solidFill>
                        <a:srgbClr val="50ACC6"/>
                      </a:solidFill>
                      <a:prstDash val="solid"/>
                    </a:lnR>
                  </a:tcPr>
                </a:tc>
                <a:tc hMerge="1">
                  <a:tcPr marL="0" marR="0" marT="0" marB="0"/>
                </a:tc>
                <a:tc hMerge="1">
                  <a:tcPr marL="0" marR="0" marT="0" marB="0"/>
                </a:tc>
                <a:tc hMerge="1">
                  <a:tcPr marL="0" marR="0" marT="0" marB="0"/>
                </a:tc>
                <a:tc hMerge="1">
                  <a:tcPr marL="0" marR="0" marT="0" marB="0"/>
                </a:tc>
                <a:tc gridSpan="5">
                  <a:txBody>
                    <a:bodyPr/>
                    <a:lstStyle/>
                    <a:p>
                      <a:pPr>
                        <a:lnSpc>
                          <a:spcPct val="100000"/>
                        </a:lnSpc>
                      </a:pPr>
                      <a:endParaRPr sz="1200" dirty="0">
                        <a:latin typeface="Times New Roman"/>
                        <a:cs typeface="Times New Roman"/>
                      </a:endParaRPr>
                    </a:p>
                  </a:txBody>
                  <a:tcPr marL="0" marR="0" marT="0" marB="0">
                    <a:lnL w="9525">
                      <a:solidFill>
                        <a:srgbClr val="50ACC6"/>
                      </a:solidFill>
                      <a:prstDash val="solid"/>
                    </a:lnL>
                  </a:tcPr>
                </a:tc>
                <a:tc hMerge="1">
                  <a:tcPr marL="0" marR="0" marT="0" marB="0"/>
                </a:tc>
                <a:tc hMerge="1">
                  <a:tcPr marL="0" marR="0" marT="0" marB="0"/>
                </a:tc>
                <a:tc hMerge="1">
                  <a:tcPr marL="0" marR="0" marT="0" marB="0"/>
                </a:tc>
                <a:tc hMerge="1">
                  <a:tcPr marL="0" marR="0" marT="0" marB="0"/>
                </a:tc>
              </a:tr>
              <a:tr h="253746">
                <a:tc>
                  <a:txBody>
                    <a:bodyPr/>
                    <a:lstStyle/>
                    <a:p>
                      <a:pPr>
                        <a:lnSpc>
                          <a:spcPct val="100000"/>
                        </a:lnSpc>
                      </a:pPr>
                      <a:endParaRPr sz="800">
                        <a:latin typeface="Times New Roman"/>
                        <a:cs typeface="Times New Roman"/>
                      </a:endParaRPr>
                    </a:p>
                  </a:txBody>
                  <a:tcPr marL="0" marR="0" marT="0" marB="0">
                    <a:lnR w="9525">
                      <a:solidFill>
                        <a:srgbClr val="50ACC6"/>
                      </a:solidFill>
                      <a:prstDash val="solid"/>
                    </a:lnR>
                  </a:tcPr>
                </a:tc>
                <a:tc gridSpan="4">
                  <a:txBody>
                    <a:bodyPr/>
                    <a:lstStyle/>
                    <a:p>
                      <a:pPr>
                        <a:lnSpc>
                          <a:spcPct val="100000"/>
                        </a:lnSpc>
                      </a:pPr>
                      <a:endParaRPr sz="800">
                        <a:latin typeface="Times New Roman"/>
                        <a:cs typeface="Times New Roman"/>
                      </a:endParaRPr>
                    </a:p>
                  </a:txBody>
                  <a:tcPr marL="0" marR="0" marT="0" marB="0">
                    <a:lnL w="9525">
                      <a:solidFill>
                        <a:srgbClr val="50ACC6"/>
                      </a:solidFill>
                      <a:prstDash val="solid"/>
                    </a:lnL>
                    <a:lnT w="9525">
                      <a:solidFill>
                        <a:srgbClr val="50ACC6"/>
                      </a:solidFill>
                      <a:prstDash val="solid"/>
                    </a:lnT>
                  </a:tcPr>
                </a:tc>
                <a:tc hMerge="1">
                  <a:tcPr marL="0" marR="0" marT="0" marB="0"/>
                </a:tc>
                <a:tc hMerge="1">
                  <a:tcPr marL="0" marR="0" marT="0" marB="0"/>
                </a:tc>
                <a:tc hMerge="1">
                  <a:tcPr marL="0" marR="0" marT="0" marB="0"/>
                </a:tc>
                <a:tc gridSpan="4">
                  <a:txBody>
                    <a:bodyPr/>
                    <a:lstStyle/>
                    <a:p>
                      <a:pPr>
                        <a:lnSpc>
                          <a:spcPct val="100000"/>
                        </a:lnSpc>
                      </a:pPr>
                      <a:endParaRPr sz="800" dirty="0">
                        <a:latin typeface="Times New Roman"/>
                        <a:cs typeface="Times New Roman"/>
                      </a:endParaRPr>
                    </a:p>
                  </a:txBody>
                  <a:tcPr marL="0" marR="0" marT="0" marB="0">
                    <a:lnR w="9525">
                      <a:solidFill>
                        <a:srgbClr val="50ACC6"/>
                      </a:solidFill>
                      <a:prstDash val="solid"/>
                    </a:lnR>
                  </a:tcPr>
                </a:tc>
                <a:tc hMerge="1">
                  <a:tcPr marL="0" marR="0" marT="0" marB="0"/>
                </a:tc>
                <a:tc hMerge="1">
                  <a:tcPr marL="0" marR="0" marT="0" marB="0"/>
                </a:tc>
                <a:tc hMerge="1">
                  <a:tcPr marL="0" marR="0" marT="0" marB="0"/>
                </a:tc>
                <a:tc>
                  <a:txBody>
                    <a:bodyPr/>
                    <a:lstStyle/>
                    <a:p>
                      <a:pPr>
                        <a:lnSpc>
                          <a:spcPct val="100000"/>
                        </a:lnSpc>
                      </a:pPr>
                      <a:endParaRPr sz="800">
                        <a:latin typeface="Times New Roman"/>
                        <a:cs typeface="Times New Roman"/>
                      </a:endParaRPr>
                    </a:p>
                  </a:txBody>
                  <a:tcPr marL="0" marR="0" marT="0" marB="0">
                    <a:lnL w="9525">
                      <a:solidFill>
                        <a:srgbClr val="50ACC6"/>
                      </a:solidFill>
                      <a:prstDash val="solid"/>
                    </a:lnL>
                  </a:tcPr>
                </a:tc>
              </a:tr>
              <a:tr h="1202436">
                <a:tc gridSpan="3">
                  <a:txBody>
                    <a:bodyPr/>
                    <a:lstStyle/>
                    <a:p>
                      <a:pPr marL="41275">
                        <a:lnSpc>
                          <a:spcPct val="100000"/>
                        </a:lnSpc>
                        <a:spcBef>
                          <a:spcPts val="1790"/>
                        </a:spcBef>
                      </a:pPr>
                      <a:r>
                        <a:rPr sz="2400" spc="-15" dirty="0">
                          <a:solidFill>
                            <a:srgbClr val="FFFFFF"/>
                          </a:solidFill>
                          <a:latin typeface="Calibri"/>
                          <a:cs typeface="Calibri"/>
                        </a:rPr>
                        <a:t>Focus</a:t>
                      </a:r>
                      <a:r>
                        <a:rPr sz="2400" spc="-70" dirty="0">
                          <a:solidFill>
                            <a:srgbClr val="FFFFFF"/>
                          </a:solidFill>
                          <a:latin typeface="Calibri"/>
                          <a:cs typeface="Calibri"/>
                        </a:rPr>
                        <a:t> </a:t>
                      </a:r>
                      <a:r>
                        <a:rPr sz="2400" spc="-45" dirty="0">
                          <a:solidFill>
                            <a:srgbClr val="FFFFFF"/>
                          </a:solidFill>
                          <a:latin typeface="Calibri"/>
                          <a:cs typeface="Calibri"/>
                        </a:rPr>
                        <a:t>Type</a:t>
                      </a:r>
                      <a:endParaRPr sz="2400" spc="-45" dirty="0">
                        <a:solidFill>
                          <a:srgbClr val="FFFFFF"/>
                        </a:solidFill>
                        <a:latin typeface="Calibri"/>
                        <a:cs typeface="Calibri"/>
                      </a:endParaRPr>
                    </a:p>
                  </a:txBody>
                  <a:tcPr marL="0" marR="0" marT="227329" marB="0"/>
                </a:tc>
                <a:tc hMerge="1">
                  <a:tcPr marL="0" marR="0" marT="0" marB="0"/>
                </a:tc>
                <a:tc hMerge="1">
                  <a:tcPr marL="0" marR="0" marT="0" marB="0"/>
                </a:tc>
                <a:tc>
                  <a:txBody>
                    <a:bodyPr/>
                    <a:lstStyle/>
                    <a:p>
                      <a:pPr>
                        <a:lnSpc>
                          <a:spcPct val="100000"/>
                        </a:lnSpc>
                      </a:pPr>
                      <a:endParaRPr sz="1200">
                        <a:latin typeface="Times New Roman"/>
                        <a:cs typeface="Times New Roman"/>
                      </a:endParaRPr>
                    </a:p>
                  </a:txBody>
                  <a:tcPr marL="0" marR="0" marT="0" marB="0"/>
                </a:tc>
                <a:tc gridSpan="2">
                  <a:txBody>
                    <a:bodyPr/>
                    <a:lstStyle/>
                    <a:p>
                      <a:pPr marL="600710" marR="592455" indent="53340">
                        <a:lnSpc>
                          <a:spcPts val="4500"/>
                        </a:lnSpc>
                        <a:spcBef>
                          <a:spcPts val="40"/>
                        </a:spcBef>
                      </a:pPr>
                      <a:r>
                        <a:rPr sz="2400" spc="-30" dirty="0">
                          <a:solidFill>
                            <a:srgbClr val="FFFFFF"/>
                          </a:solidFill>
                          <a:latin typeface="Calibri"/>
                          <a:cs typeface="Calibri"/>
                        </a:rPr>
                        <a:t>Point  </a:t>
                      </a:r>
                      <a:r>
                        <a:rPr sz="2400" spc="-65" dirty="0">
                          <a:solidFill>
                            <a:srgbClr val="FFFFFF"/>
                          </a:solidFill>
                          <a:latin typeface="Calibri"/>
                          <a:cs typeface="Calibri"/>
                        </a:rPr>
                        <a:t>F</a:t>
                      </a:r>
                      <a:r>
                        <a:rPr sz="2400" spc="-5" dirty="0">
                          <a:solidFill>
                            <a:srgbClr val="FFFFFF"/>
                          </a:solidFill>
                          <a:latin typeface="Calibri"/>
                          <a:cs typeface="Calibri"/>
                        </a:rPr>
                        <a:t>ocus</a:t>
                      </a:r>
                      <a:endParaRPr sz="2400" spc="-5" dirty="0">
                        <a:solidFill>
                          <a:srgbClr val="FFFFFF"/>
                        </a:solidFill>
                        <a:latin typeface="Calibri"/>
                        <a:cs typeface="Calibri"/>
                      </a:endParaRPr>
                    </a:p>
                  </a:txBody>
                  <a:tcPr marL="0" marR="0" marT="5080" marB="0"/>
                </a:tc>
                <a:tc hMerge="1">
                  <a:tcPr marL="0" marR="0" marT="0" marB="0"/>
                </a:tc>
                <a:tc>
                  <a:txBody>
                    <a:bodyPr/>
                    <a:lstStyle/>
                    <a:p>
                      <a:pPr>
                        <a:lnSpc>
                          <a:spcPct val="100000"/>
                        </a:lnSpc>
                      </a:pPr>
                      <a:endParaRPr sz="1200">
                        <a:latin typeface="Times New Roman"/>
                        <a:cs typeface="Times New Roman"/>
                      </a:endParaRPr>
                    </a:p>
                  </a:txBody>
                  <a:tcPr marL="0" marR="0" marT="0" marB="0"/>
                </a:tc>
                <a:tc gridSpan="3">
                  <a:txBody>
                    <a:bodyPr/>
                    <a:lstStyle/>
                    <a:p>
                      <a:pPr marL="78740">
                        <a:lnSpc>
                          <a:spcPct val="100000"/>
                        </a:lnSpc>
                        <a:spcBef>
                          <a:spcPts val="1790"/>
                        </a:spcBef>
                      </a:pPr>
                      <a:r>
                        <a:rPr sz="2400" spc="-10" dirty="0">
                          <a:solidFill>
                            <a:srgbClr val="FFFFFF"/>
                          </a:solidFill>
                          <a:latin typeface="Calibri"/>
                          <a:cs typeface="Calibri"/>
                        </a:rPr>
                        <a:t>Non-Focus</a:t>
                      </a:r>
                      <a:endParaRPr sz="2400" spc="-10" dirty="0">
                        <a:solidFill>
                          <a:srgbClr val="FFFFFF"/>
                        </a:solidFill>
                        <a:latin typeface="Calibri"/>
                        <a:cs typeface="Calibri"/>
                      </a:endParaRPr>
                    </a:p>
                  </a:txBody>
                  <a:tcPr marL="0" marR="0" marT="227329" marB="0"/>
                </a:tc>
                <a:tc hMerge="1">
                  <a:tcPr marL="0" marR="0" marT="0" marB="0"/>
                </a:tc>
                <a:tc hMerge="1">
                  <a:tcPr marL="0" marR="0" marT="0" marB="0"/>
                </a:tc>
              </a:tr>
            </a:tbl>
          </a:graphicData>
        </a:graphic>
      </p:graphicFrame>
      <p:sp>
        <p:nvSpPr>
          <p:cNvPr id="15" name="object 15"/>
          <p:cNvSpPr txBox="1"/>
          <p:nvPr/>
        </p:nvSpPr>
        <p:spPr>
          <a:xfrm>
            <a:off x="228600" y="3657600"/>
            <a:ext cx="2667000" cy="2245360"/>
          </a:xfrm>
          <a:prstGeom prst="rect">
            <a:avLst/>
          </a:prstGeom>
          <a:solidFill>
            <a:srgbClr val="BEBEBE"/>
          </a:solidFill>
        </p:spPr>
        <p:txBody>
          <a:bodyPr vert="horz" wrap="square" lIns="0" tIns="29845" rIns="0" bIns="0" rtlCol="0">
            <a:spAutoFit/>
          </a:bodyPr>
          <a:lstStyle/>
          <a:p>
            <a:pPr marL="434340" marR="147320" indent="-342900">
              <a:lnSpc>
                <a:spcPct val="100000"/>
              </a:lnSpc>
              <a:spcBef>
                <a:spcPts val="235"/>
              </a:spcBef>
              <a:buAutoNum type="alphaLcParenBoth"/>
              <a:tabLst>
                <a:tab pos="434340" algn="l"/>
              </a:tabLst>
            </a:pPr>
            <a:r>
              <a:rPr spc="-5" dirty="0">
                <a:latin typeface="Calibri"/>
                <a:cs typeface="Calibri"/>
              </a:rPr>
              <a:t>Cylindrical</a:t>
            </a:r>
            <a:r>
              <a:rPr spc="-80" dirty="0">
                <a:latin typeface="Calibri"/>
                <a:cs typeface="Calibri"/>
              </a:rPr>
              <a:t> </a:t>
            </a:r>
            <a:r>
              <a:rPr spc="-5" dirty="0">
                <a:latin typeface="Calibri"/>
                <a:cs typeface="Calibri"/>
              </a:rPr>
              <a:t>parabolic  </a:t>
            </a:r>
            <a:r>
              <a:rPr spc="-10" dirty="0">
                <a:latin typeface="Calibri"/>
                <a:cs typeface="Calibri"/>
              </a:rPr>
              <a:t>concentrator</a:t>
            </a:r>
            <a:endParaRPr>
              <a:latin typeface="Calibri"/>
              <a:cs typeface="Calibri"/>
            </a:endParaRPr>
          </a:p>
          <a:p>
            <a:pPr marL="434340" marR="410845" indent="-342900">
              <a:lnSpc>
                <a:spcPct val="100000"/>
              </a:lnSpc>
              <a:buAutoNum type="alphaLcParenBoth"/>
              <a:tabLst>
                <a:tab pos="434340" algn="l"/>
              </a:tabLst>
            </a:pPr>
            <a:r>
              <a:rPr spc="-15" dirty="0">
                <a:latin typeface="Calibri"/>
                <a:cs typeface="Calibri"/>
              </a:rPr>
              <a:t>Fixed </a:t>
            </a:r>
            <a:r>
              <a:rPr spc="-10" dirty="0">
                <a:latin typeface="Calibri"/>
                <a:cs typeface="Calibri"/>
              </a:rPr>
              <a:t>mirror </a:t>
            </a:r>
            <a:r>
              <a:rPr spc="-5" dirty="0">
                <a:latin typeface="Calibri"/>
                <a:cs typeface="Calibri"/>
              </a:rPr>
              <a:t>solar  </a:t>
            </a:r>
            <a:r>
              <a:rPr spc="-10" dirty="0">
                <a:latin typeface="Calibri"/>
                <a:cs typeface="Calibri"/>
              </a:rPr>
              <a:t>concentrator</a:t>
            </a:r>
            <a:endParaRPr>
              <a:latin typeface="Calibri"/>
              <a:cs typeface="Calibri"/>
            </a:endParaRPr>
          </a:p>
          <a:p>
            <a:pPr marL="434340" marR="308610" indent="-342900">
              <a:lnSpc>
                <a:spcPct val="100000"/>
              </a:lnSpc>
              <a:buAutoNum type="alphaLcParenBoth"/>
              <a:tabLst>
                <a:tab pos="434340" algn="l"/>
              </a:tabLst>
            </a:pPr>
            <a:r>
              <a:rPr spc="-5" dirty="0">
                <a:latin typeface="Calibri"/>
                <a:cs typeface="Calibri"/>
              </a:rPr>
              <a:t>Linear Fresnel</a:t>
            </a:r>
            <a:r>
              <a:rPr spc="-55" dirty="0">
                <a:latin typeface="Calibri"/>
                <a:cs typeface="Calibri"/>
              </a:rPr>
              <a:t> </a:t>
            </a:r>
            <a:r>
              <a:rPr spc="-5" dirty="0">
                <a:latin typeface="Calibri"/>
                <a:cs typeface="Calibri"/>
              </a:rPr>
              <a:t>lens  </a:t>
            </a:r>
            <a:r>
              <a:rPr spc="-10" dirty="0">
                <a:latin typeface="Calibri"/>
                <a:cs typeface="Calibri"/>
              </a:rPr>
              <a:t>collector</a:t>
            </a:r>
            <a:endParaRPr spc="-10" dirty="0">
              <a:latin typeface="Calibri"/>
              <a:cs typeface="Calibri"/>
            </a:endParaRPr>
          </a:p>
        </p:txBody>
      </p:sp>
      <p:sp>
        <p:nvSpPr>
          <p:cNvPr id="16" name="object 16"/>
          <p:cNvSpPr txBox="1"/>
          <p:nvPr/>
        </p:nvSpPr>
        <p:spPr>
          <a:xfrm>
            <a:off x="3276600" y="3657600"/>
            <a:ext cx="2667000" cy="3077210"/>
          </a:xfrm>
          <a:prstGeom prst="rect">
            <a:avLst/>
          </a:prstGeom>
          <a:solidFill>
            <a:srgbClr val="BEBEBE"/>
          </a:solidFill>
        </p:spPr>
        <p:txBody>
          <a:bodyPr vert="horz" wrap="square" lIns="0" tIns="29845" rIns="0" bIns="0" rtlCol="0">
            <a:spAutoFit/>
          </a:bodyPr>
          <a:lstStyle/>
          <a:p>
            <a:pPr marL="434975" marR="795655" indent="-342900">
              <a:lnSpc>
                <a:spcPct val="100000"/>
              </a:lnSpc>
              <a:spcBef>
                <a:spcPts val="235"/>
              </a:spcBef>
              <a:buAutoNum type="alphaLcParenBoth"/>
              <a:tabLst>
                <a:tab pos="434975" algn="l"/>
              </a:tabLst>
            </a:pPr>
            <a:r>
              <a:rPr spc="-10" dirty="0">
                <a:latin typeface="Calibri"/>
                <a:cs typeface="Calibri"/>
              </a:rPr>
              <a:t>Parabolic</a:t>
            </a:r>
            <a:r>
              <a:rPr spc="-75" dirty="0">
                <a:latin typeface="Calibri"/>
                <a:cs typeface="Calibri"/>
              </a:rPr>
              <a:t> </a:t>
            </a:r>
            <a:r>
              <a:rPr spc="-5" dirty="0">
                <a:latin typeface="Calibri"/>
                <a:cs typeface="Calibri"/>
              </a:rPr>
              <a:t>dish  </a:t>
            </a:r>
            <a:r>
              <a:rPr spc="-10" dirty="0">
                <a:latin typeface="Calibri"/>
                <a:cs typeface="Calibri"/>
              </a:rPr>
              <a:t>collector</a:t>
            </a:r>
            <a:endParaRPr>
              <a:latin typeface="Calibri"/>
              <a:cs typeface="Calibri"/>
            </a:endParaRPr>
          </a:p>
          <a:p>
            <a:pPr marL="434975" marR="176530" indent="-342900">
              <a:lnSpc>
                <a:spcPct val="100000"/>
              </a:lnSpc>
              <a:buAutoNum type="alphaLcParenBoth"/>
              <a:tabLst>
                <a:tab pos="434975" algn="l"/>
              </a:tabLst>
            </a:pPr>
            <a:r>
              <a:rPr spc="-5" dirty="0">
                <a:latin typeface="Calibri"/>
                <a:cs typeface="Calibri"/>
              </a:rPr>
              <a:t>Hemispherical bowl  </a:t>
            </a:r>
            <a:r>
              <a:rPr spc="-10" dirty="0">
                <a:latin typeface="Calibri"/>
                <a:cs typeface="Calibri"/>
              </a:rPr>
              <a:t>mirror</a:t>
            </a:r>
            <a:r>
              <a:rPr spc="-75" dirty="0">
                <a:latin typeface="Calibri"/>
                <a:cs typeface="Calibri"/>
              </a:rPr>
              <a:t> </a:t>
            </a:r>
            <a:r>
              <a:rPr spc="-10" dirty="0">
                <a:latin typeface="Calibri"/>
                <a:cs typeface="Calibri"/>
              </a:rPr>
              <a:t>concentrator</a:t>
            </a:r>
            <a:endParaRPr>
              <a:latin typeface="Calibri"/>
              <a:cs typeface="Calibri"/>
            </a:endParaRPr>
          </a:p>
          <a:p>
            <a:pPr marL="434975" marR="154305" indent="-342900">
              <a:lnSpc>
                <a:spcPct val="100000"/>
              </a:lnSpc>
              <a:buAutoNum type="alphaLcParenBoth"/>
              <a:tabLst>
                <a:tab pos="434975" algn="l"/>
              </a:tabLst>
            </a:pPr>
            <a:r>
              <a:rPr spc="-5" dirty="0">
                <a:latin typeface="Calibri"/>
                <a:cs typeface="Calibri"/>
              </a:rPr>
              <a:t>Circular Fresnel</a:t>
            </a:r>
            <a:r>
              <a:rPr spc="-55" dirty="0">
                <a:latin typeface="Calibri"/>
                <a:cs typeface="Calibri"/>
              </a:rPr>
              <a:t> </a:t>
            </a:r>
            <a:r>
              <a:rPr spc="-5" dirty="0">
                <a:latin typeface="Calibri"/>
                <a:cs typeface="Calibri"/>
              </a:rPr>
              <a:t>lens  </a:t>
            </a:r>
            <a:r>
              <a:rPr spc="-10" dirty="0">
                <a:latin typeface="Calibri"/>
                <a:cs typeface="Calibri"/>
              </a:rPr>
              <a:t>collector</a:t>
            </a:r>
            <a:endParaRPr>
              <a:latin typeface="Calibri"/>
              <a:cs typeface="Calibri"/>
            </a:endParaRPr>
          </a:p>
          <a:p>
            <a:pPr marL="434975" marR="795655" indent="-342900">
              <a:lnSpc>
                <a:spcPct val="100000"/>
              </a:lnSpc>
              <a:spcBef>
                <a:spcPts val="5"/>
              </a:spcBef>
              <a:buAutoNum type="alphaLcParenBoth"/>
              <a:tabLst>
                <a:tab pos="434975" algn="l"/>
              </a:tabLst>
            </a:pPr>
            <a:r>
              <a:rPr spc="-10" dirty="0">
                <a:latin typeface="Calibri"/>
                <a:cs typeface="Calibri"/>
              </a:rPr>
              <a:t>Central</a:t>
            </a:r>
            <a:r>
              <a:rPr spc="-80" dirty="0">
                <a:latin typeface="Calibri"/>
                <a:cs typeface="Calibri"/>
              </a:rPr>
              <a:t> </a:t>
            </a:r>
            <a:r>
              <a:rPr spc="-45" dirty="0">
                <a:latin typeface="Calibri"/>
                <a:cs typeface="Calibri"/>
              </a:rPr>
              <a:t>Tower  </a:t>
            </a:r>
            <a:r>
              <a:rPr spc="-10" dirty="0">
                <a:latin typeface="Calibri"/>
                <a:cs typeface="Calibri"/>
              </a:rPr>
              <a:t>receiver</a:t>
            </a:r>
            <a:endParaRPr spc="-10" dirty="0">
              <a:latin typeface="Calibri"/>
              <a:cs typeface="Calibri"/>
            </a:endParaRPr>
          </a:p>
        </p:txBody>
      </p:sp>
      <p:sp>
        <p:nvSpPr>
          <p:cNvPr id="17" name="object 17"/>
          <p:cNvSpPr txBox="1"/>
          <p:nvPr/>
        </p:nvSpPr>
        <p:spPr>
          <a:xfrm>
            <a:off x="6248400" y="3657600"/>
            <a:ext cx="2514600" cy="1691640"/>
          </a:xfrm>
          <a:prstGeom prst="rect">
            <a:avLst/>
          </a:prstGeom>
          <a:solidFill>
            <a:srgbClr val="BEBEBE"/>
          </a:solidFill>
        </p:spPr>
        <p:txBody>
          <a:bodyPr vert="horz" wrap="square" lIns="0" tIns="29845" rIns="0" bIns="0" rtlCol="0">
            <a:spAutoFit/>
          </a:bodyPr>
          <a:lstStyle/>
          <a:p>
            <a:pPr marL="434975" marR="155575" indent="-342900">
              <a:lnSpc>
                <a:spcPct val="100000"/>
              </a:lnSpc>
              <a:spcBef>
                <a:spcPts val="235"/>
              </a:spcBef>
              <a:buAutoNum type="alphaLcParenBoth"/>
              <a:tabLst>
                <a:tab pos="434975" algn="l"/>
              </a:tabLst>
            </a:pPr>
            <a:r>
              <a:rPr dirty="0">
                <a:latin typeface="Calibri"/>
                <a:cs typeface="Calibri"/>
              </a:rPr>
              <a:t>Modified </a:t>
            </a:r>
            <a:r>
              <a:rPr spc="-10" dirty="0">
                <a:latin typeface="Calibri"/>
                <a:cs typeface="Calibri"/>
              </a:rPr>
              <a:t>flat</a:t>
            </a:r>
            <a:r>
              <a:rPr spc="-60" dirty="0">
                <a:latin typeface="Calibri"/>
                <a:cs typeface="Calibri"/>
              </a:rPr>
              <a:t> </a:t>
            </a:r>
            <a:r>
              <a:rPr spc="-15" dirty="0">
                <a:latin typeface="Calibri"/>
                <a:cs typeface="Calibri"/>
              </a:rPr>
              <a:t>plate  </a:t>
            </a:r>
            <a:r>
              <a:rPr spc="-10" dirty="0">
                <a:latin typeface="Calibri"/>
                <a:cs typeface="Calibri"/>
              </a:rPr>
              <a:t>collector</a:t>
            </a:r>
            <a:endParaRPr>
              <a:latin typeface="Calibri"/>
              <a:cs typeface="Calibri"/>
            </a:endParaRPr>
          </a:p>
          <a:p>
            <a:pPr marL="434975" marR="128905" indent="-342900">
              <a:lnSpc>
                <a:spcPct val="100000"/>
              </a:lnSpc>
              <a:buAutoNum type="alphaLcParenBoth"/>
              <a:tabLst>
                <a:tab pos="434975" algn="l"/>
              </a:tabLst>
            </a:pPr>
            <a:r>
              <a:rPr spc="-5" dirty="0">
                <a:latin typeface="Calibri"/>
                <a:cs typeface="Calibri"/>
              </a:rPr>
              <a:t>Compound  parabolic  </a:t>
            </a:r>
            <a:r>
              <a:rPr spc="-10" dirty="0">
                <a:latin typeface="Calibri"/>
                <a:cs typeface="Calibri"/>
              </a:rPr>
              <a:t>concentrating</a:t>
            </a:r>
            <a:r>
              <a:rPr spc="-60" dirty="0">
                <a:latin typeface="Calibri"/>
                <a:cs typeface="Calibri"/>
              </a:rPr>
              <a:t> </a:t>
            </a:r>
            <a:r>
              <a:rPr dirty="0">
                <a:latin typeface="Calibri"/>
                <a:cs typeface="Calibri"/>
              </a:rPr>
              <a:t>type</a:t>
            </a:r>
            <a:endParaRPr dirty="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a:xfrm>
            <a:off x="457200" y="274638"/>
            <a:ext cx="8229600" cy="615553"/>
          </a:xfrm>
        </p:spPr>
        <p:txBody>
          <a:bodyPr/>
          <a:lstStyle/>
          <a:p>
            <a:pPr marL="54610" fontAlgn="auto">
              <a:spcAft>
                <a:spcPts val="0"/>
              </a:spcAft>
              <a:defRPr/>
            </a:pPr>
            <a:r>
              <a:rPr lang="en-US" dirty="0" smtClean="0"/>
              <a:t>Heating Living Spaces</a:t>
            </a:r>
            <a:endParaRPr lang="en-US" dirty="0" smtClean="0"/>
          </a:p>
        </p:txBody>
      </p:sp>
      <p:graphicFrame>
        <p:nvGraphicFramePr>
          <p:cNvPr id="4098" name="Object 4"/>
          <p:cNvGraphicFramePr>
            <a:graphicFrameLocks noChangeAspect="1"/>
          </p:cNvGraphicFramePr>
          <p:nvPr>
            <p:ph sz="half" idx="1"/>
          </p:nvPr>
        </p:nvGraphicFramePr>
        <p:xfrm>
          <a:off x="381000" y="1371600"/>
          <a:ext cx="3276600" cy="2259013"/>
        </p:xfrm>
        <a:graphic>
          <a:graphicData uri="http://schemas.openxmlformats.org/presentationml/2006/ole">
            <mc:AlternateContent xmlns:mc="http://schemas.openxmlformats.org/markup-compatibility/2006">
              <mc:Choice xmlns:v="urn:schemas-microsoft-com:vml" Requires="v">
                <p:oleObj spid="_x0000_s2049" name="Bitmap Image" r:id="rId1" imgW="5553075" imgH="3829050" progId="Paint.Picture">
                  <p:embed/>
                </p:oleObj>
              </mc:Choice>
              <mc:Fallback>
                <p:oleObj name="Bitmap Image" r:id="rId1" imgW="5553075" imgH="3829050" progId="Paint.Picture">
                  <p:embed/>
                  <p:pic>
                    <p:nvPicPr>
                      <p:cNvPr id="0" name="Object 4"/>
                      <p:cNvPicPr>
                        <a:picLocks noChangeAspect="1"/>
                      </p:cNvPicPr>
                      <p:nvPr/>
                    </p:nvPicPr>
                    <p:blipFill>
                      <a:blip r:embed="rId2"/>
                      <a:stretch>
                        <a:fillRect/>
                      </a:stretch>
                    </p:blipFill>
                    <p:spPr>
                      <a:xfrm>
                        <a:off x="381000" y="1371600"/>
                        <a:ext cx="3276600" cy="2259013"/>
                      </a:xfrm>
                      <a:prstGeom prst="rect">
                        <a:avLst/>
                      </a:prstGeom>
                      <a:noFill/>
                      <a:ln w="9525">
                        <a:noFill/>
                      </a:ln>
                    </p:spPr>
                  </p:pic>
                </p:oleObj>
              </mc:Fallback>
            </mc:AlternateContent>
          </a:graphicData>
        </a:graphic>
      </p:graphicFrame>
      <p:graphicFrame>
        <p:nvGraphicFramePr>
          <p:cNvPr id="4099" name="Object 6"/>
          <p:cNvGraphicFramePr>
            <a:graphicFrameLocks noChangeAspect="1"/>
          </p:cNvGraphicFramePr>
          <p:nvPr>
            <p:ph sz="quarter" idx="2"/>
          </p:nvPr>
        </p:nvGraphicFramePr>
        <p:xfrm>
          <a:off x="5494338" y="1600200"/>
          <a:ext cx="2346325" cy="2185988"/>
        </p:xfrm>
        <a:graphic>
          <a:graphicData uri="http://schemas.openxmlformats.org/presentationml/2006/ole">
            <mc:AlternateContent xmlns:mc="http://schemas.openxmlformats.org/markup-compatibility/2006">
              <mc:Choice xmlns:v="urn:schemas-microsoft-com:vml" Requires="v">
                <p:oleObj spid="_x0000_s2051" name="Bitmap Image" r:id="rId3" imgW="4057650" imgH="3781425" progId="Paint.Picture">
                  <p:embed/>
                </p:oleObj>
              </mc:Choice>
              <mc:Fallback>
                <p:oleObj name="Bitmap Image" r:id="rId3" imgW="4057650" imgH="3781425" progId="Paint.Picture">
                  <p:embed/>
                  <p:pic>
                    <p:nvPicPr>
                      <p:cNvPr id="0" name="Object 6"/>
                      <p:cNvPicPr>
                        <a:picLocks noChangeAspect="1"/>
                      </p:cNvPicPr>
                      <p:nvPr/>
                    </p:nvPicPr>
                    <p:blipFill>
                      <a:blip r:embed="rId4"/>
                      <a:stretch>
                        <a:fillRect/>
                      </a:stretch>
                    </p:blipFill>
                    <p:spPr>
                      <a:xfrm>
                        <a:off x="5494338" y="1600200"/>
                        <a:ext cx="2346325" cy="2185988"/>
                      </a:xfrm>
                      <a:prstGeom prst="rect">
                        <a:avLst/>
                      </a:prstGeom>
                      <a:noFill/>
                      <a:ln w="9525">
                        <a:noFill/>
                      </a:ln>
                    </p:spPr>
                  </p:pic>
                </p:oleObj>
              </mc:Fallback>
            </mc:AlternateContent>
          </a:graphicData>
        </a:graphic>
      </p:graphicFrame>
      <p:pic>
        <p:nvPicPr>
          <p:cNvPr id="4101" name="Picture 11" descr="Chiras1psrev"/>
          <p:cNvPicPr>
            <a:picLocks noGrp="1" noChangeAspect="1" noChangeArrowheads="1"/>
          </p:cNvPicPr>
          <p:nvPr>
            <p:ph sz="quarter" idx="3"/>
          </p:nvPr>
        </p:nvPicPr>
        <p:blipFill>
          <a:blip r:embed="rId5" cstate="print"/>
          <a:srcRect/>
          <a:stretch>
            <a:fillRect/>
          </a:stretch>
        </p:blipFill>
        <p:spPr>
          <a:xfrm>
            <a:off x="457200" y="4267200"/>
            <a:ext cx="3086100" cy="2095500"/>
          </a:xfrm>
          <a:noFill/>
        </p:spPr>
      </p:pic>
      <p:sp>
        <p:nvSpPr>
          <p:cNvPr id="4102" name="Text Box 8"/>
          <p:cNvSpPr txBox="1">
            <a:spLocks noChangeArrowheads="1"/>
          </p:cNvSpPr>
          <p:nvPr/>
        </p:nvSpPr>
        <p:spPr bwMode="auto">
          <a:xfrm>
            <a:off x="457200" y="3733800"/>
            <a:ext cx="4191000" cy="457200"/>
          </a:xfrm>
          <a:prstGeom prst="rect">
            <a:avLst/>
          </a:prstGeom>
          <a:noFill/>
          <a:ln w="9525">
            <a:noFill/>
            <a:miter lim="800000"/>
          </a:ln>
        </p:spPr>
        <p:txBody>
          <a:bodyPr>
            <a:spAutoFit/>
          </a:bodyPr>
          <a:lstStyle/>
          <a:p>
            <a:pPr>
              <a:spcBef>
                <a:spcPct val="50000"/>
              </a:spcBef>
            </a:pPr>
            <a:r>
              <a:rPr lang="en-US" sz="2400" b="0">
                <a:solidFill>
                  <a:schemeClr val="tx1"/>
                </a:solidFill>
              </a:rPr>
              <a:t>Passive Solar</a:t>
            </a:r>
            <a:endParaRPr lang="en-US" sz="2400" b="0">
              <a:solidFill>
                <a:schemeClr val="tx1"/>
              </a:solidFill>
            </a:endParaRPr>
          </a:p>
        </p:txBody>
      </p:sp>
      <p:sp>
        <p:nvSpPr>
          <p:cNvPr id="4103" name="Text Box 9"/>
          <p:cNvSpPr txBox="1">
            <a:spLocks noChangeArrowheads="1"/>
          </p:cNvSpPr>
          <p:nvPr/>
        </p:nvSpPr>
        <p:spPr bwMode="auto">
          <a:xfrm>
            <a:off x="6019800" y="5029200"/>
            <a:ext cx="1755775" cy="457200"/>
          </a:xfrm>
          <a:prstGeom prst="rect">
            <a:avLst/>
          </a:prstGeom>
          <a:noFill/>
          <a:ln w="9525">
            <a:noFill/>
            <a:miter lim="800000"/>
          </a:ln>
        </p:spPr>
        <p:txBody>
          <a:bodyPr wrap="none">
            <a:spAutoFit/>
          </a:bodyPr>
          <a:lstStyle/>
          <a:p>
            <a:r>
              <a:rPr lang="en-US" sz="2400" b="0">
                <a:solidFill>
                  <a:schemeClr val="tx1"/>
                </a:solidFill>
              </a:rPr>
              <a:t>Trombe Wall</a:t>
            </a:r>
            <a:endParaRPr lang="en-US" sz="2400" b="0">
              <a:solidFill>
                <a:schemeClr val="tx1"/>
              </a:solidFill>
            </a:endParaRPr>
          </a:p>
        </p:txBody>
      </p:sp>
      <p:sp>
        <p:nvSpPr>
          <p:cNvPr id="4104" name="Text Box 13"/>
          <p:cNvSpPr txBox="1">
            <a:spLocks noChangeArrowheads="1"/>
          </p:cNvSpPr>
          <p:nvPr/>
        </p:nvSpPr>
        <p:spPr bwMode="auto">
          <a:xfrm>
            <a:off x="3581400" y="5410200"/>
            <a:ext cx="2819400" cy="822325"/>
          </a:xfrm>
          <a:prstGeom prst="rect">
            <a:avLst/>
          </a:prstGeom>
          <a:noFill/>
          <a:ln w="9525">
            <a:noFill/>
            <a:miter lim="800000"/>
          </a:ln>
        </p:spPr>
        <p:txBody>
          <a:bodyPr>
            <a:spAutoFit/>
          </a:bodyPr>
          <a:lstStyle/>
          <a:p>
            <a:pPr>
              <a:spcBef>
                <a:spcPct val="50000"/>
              </a:spcBef>
            </a:pPr>
            <a:r>
              <a:rPr lang="en-US" sz="2400" b="0">
                <a:solidFill>
                  <a:schemeClr val="tx1"/>
                </a:solidFill>
              </a:rPr>
              <a:t>Passively heated home in Colorado</a:t>
            </a:r>
            <a:endParaRPr lang="en-US" sz="2400" b="0">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22241" y="461899"/>
            <a:ext cx="701040" cy="696595"/>
          </a:xfrm>
          <a:prstGeom prst="rect">
            <a:avLst/>
          </a:prstGeom>
        </p:spPr>
        <p:txBody>
          <a:bodyPr vert="horz" wrap="square" lIns="0" tIns="13335" rIns="0" bIns="0" rtlCol="0">
            <a:spAutoFit/>
          </a:bodyPr>
          <a:lstStyle/>
          <a:p>
            <a:pPr marL="12700">
              <a:lnSpc>
                <a:spcPct val="100000"/>
              </a:lnSpc>
              <a:spcBef>
                <a:spcPts val="105"/>
              </a:spcBef>
            </a:pPr>
            <a:r>
              <a:rPr sz="4400" b="1" dirty="0">
                <a:latin typeface="Calibri"/>
                <a:cs typeface="Calibri"/>
              </a:rPr>
              <a:t>Air</a:t>
            </a:r>
            <a:endParaRPr sz="4400">
              <a:latin typeface="Calibri"/>
              <a:cs typeface="Calibri"/>
            </a:endParaRPr>
          </a:p>
        </p:txBody>
      </p:sp>
      <p:sp>
        <p:nvSpPr>
          <p:cNvPr id="3" name="object 3"/>
          <p:cNvSpPr/>
          <p:nvPr/>
        </p:nvSpPr>
        <p:spPr>
          <a:xfrm>
            <a:off x="1483695" y="1219200"/>
            <a:ext cx="6083404" cy="5078407"/>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a:xfrm>
            <a:off x="457200" y="253536"/>
            <a:ext cx="8229600" cy="615553"/>
          </a:xfrm>
        </p:spPr>
        <p:txBody>
          <a:bodyPr/>
          <a:lstStyle/>
          <a:p>
            <a:pPr marL="54610" fontAlgn="auto">
              <a:spcAft>
                <a:spcPts val="0"/>
              </a:spcAft>
              <a:defRPr/>
            </a:pPr>
            <a:r>
              <a:rPr lang="en-US" dirty="0" smtClean="0"/>
              <a:t>Heating Living Spaces</a:t>
            </a:r>
            <a:endParaRPr lang="en-US" dirty="0" smtClean="0"/>
          </a:p>
        </p:txBody>
      </p:sp>
      <p:sp>
        <p:nvSpPr>
          <p:cNvPr id="88067" name="Rectangle 3"/>
          <p:cNvSpPr>
            <a:spLocks noGrp="1" noChangeArrowheads="1"/>
          </p:cNvSpPr>
          <p:nvPr>
            <p:ph idx="1"/>
          </p:nvPr>
        </p:nvSpPr>
        <p:spPr>
          <a:xfrm>
            <a:off x="383540" y="1295400"/>
            <a:ext cx="7846060" cy="4554295"/>
          </a:xfrm>
        </p:spPr>
        <p:txBody>
          <a:bodyPr>
            <a:normAutofit/>
          </a:bodyPr>
          <a:lstStyle/>
          <a:p>
            <a:pPr fontAlgn="auto">
              <a:lnSpc>
                <a:spcPct val="90000"/>
              </a:lnSpc>
              <a:spcBef>
                <a:spcPts val="0"/>
              </a:spcBef>
              <a:spcAft>
                <a:spcPts val="0"/>
              </a:spcAft>
              <a:buFont typeface="Wingdings 2"/>
              <a:buChar char=""/>
              <a:defRPr/>
            </a:pPr>
            <a:r>
              <a:rPr lang="en-US" sz="2800" b="1" dirty="0" smtClean="0"/>
              <a:t>A passively heated home uses about 60-75% of the solar energy that hits its walls and windows.</a:t>
            </a:r>
            <a:endParaRPr lang="en-US" sz="2800" b="1" dirty="0" smtClean="0"/>
          </a:p>
          <a:p>
            <a:pPr fontAlgn="auto">
              <a:lnSpc>
                <a:spcPct val="90000"/>
              </a:lnSpc>
              <a:spcBef>
                <a:spcPts val="0"/>
              </a:spcBef>
              <a:spcAft>
                <a:spcPts val="0"/>
              </a:spcAft>
              <a:buFont typeface="Wingdings 2"/>
              <a:buChar char=""/>
              <a:defRPr/>
            </a:pPr>
            <a:r>
              <a:rPr lang="en-US" sz="2800" b="1" dirty="0" smtClean="0"/>
              <a:t>The Center for Renewable Resources estimates that in almost any climate, a well-designed passive solar home can reduce energy bills by 75% with an added construction cost of only 5-10%.  </a:t>
            </a:r>
            <a:endParaRPr lang="en-US" sz="2800" b="1" dirty="0" smtClean="0"/>
          </a:p>
          <a:p>
            <a:pPr fontAlgn="auto">
              <a:lnSpc>
                <a:spcPct val="90000"/>
              </a:lnSpc>
              <a:spcBef>
                <a:spcPts val="0"/>
              </a:spcBef>
              <a:spcAft>
                <a:spcPts val="0"/>
              </a:spcAft>
              <a:buFont typeface="Wingdings 2"/>
              <a:buChar char=""/>
              <a:defRPr/>
            </a:pPr>
            <a:r>
              <a:rPr lang="en-US" sz="2800" b="1" dirty="0" smtClean="0"/>
              <a:t>About 25% of energy is used for water and space heating.</a:t>
            </a:r>
            <a:endParaRPr lang="en-US" sz="2800" b="1" dirty="0" smtClean="0"/>
          </a:p>
          <a:p>
            <a:pPr fontAlgn="auto">
              <a:lnSpc>
                <a:spcPct val="90000"/>
              </a:lnSpc>
              <a:spcBef>
                <a:spcPts val="0"/>
              </a:spcBef>
              <a:spcAft>
                <a:spcPts val="0"/>
              </a:spcAft>
              <a:buFont typeface="Wingdings 2"/>
              <a:buChar char=""/>
              <a:defRPr/>
            </a:pPr>
            <a:r>
              <a:rPr lang="en-US" sz="2800" b="1" dirty="0" smtClean="0"/>
              <a:t>Major factor discouraging solar heating is low energy prices.</a:t>
            </a:r>
            <a:endParaRPr lang="en-US" sz="2800" b="1"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33980" y="461645"/>
            <a:ext cx="5862955" cy="690245"/>
          </a:xfrm>
          <a:prstGeom prst="rect">
            <a:avLst/>
          </a:prstGeom>
        </p:spPr>
        <p:txBody>
          <a:bodyPr vert="horz" wrap="square" lIns="0" tIns="13335" rIns="0" bIns="0" rtlCol="0">
            <a:spAutoFit/>
          </a:bodyPr>
          <a:lstStyle/>
          <a:p>
            <a:pPr marL="12700">
              <a:lnSpc>
                <a:spcPct val="100000"/>
              </a:lnSpc>
              <a:spcBef>
                <a:spcPts val="105"/>
              </a:spcBef>
            </a:pPr>
            <a:r>
              <a:rPr sz="4400" b="1" spc="-20" dirty="0">
                <a:latin typeface="Calibri"/>
                <a:cs typeface="Calibri"/>
              </a:rPr>
              <a:t>Pool </a:t>
            </a:r>
            <a:r>
              <a:rPr sz="4400" b="1" dirty="0">
                <a:latin typeface="Calibri"/>
                <a:cs typeface="Calibri"/>
              </a:rPr>
              <a:t>or</a:t>
            </a:r>
            <a:r>
              <a:rPr sz="4400" b="1" spc="-60" dirty="0">
                <a:latin typeface="Calibri"/>
                <a:cs typeface="Calibri"/>
              </a:rPr>
              <a:t> </a:t>
            </a:r>
            <a:r>
              <a:rPr sz="4400" b="1" spc="-15" dirty="0">
                <a:latin typeface="Calibri"/>
                <a:cs typeface="Calibri"/>
              </a:rPr>
              <a:t>unglazed</a:t>
            </a:r>
            <a:endParaRPr sz="4400">
              <a:latin typeface="Calibri"/>
              <a:cs typeface="Calibri"/>
            </a:endParaRPr>
          </a:p>
        </p:txBody>
      </p:sp>
      <p:sp>
        <p:nvSpPr>
          <p:cNvPr id="3" name="object 3"/>
          <p:cNvSpPr/>
          <p:nvPr/>
        </p:nvSpPr>
        <p:spPr>
          <a:xfrm>
            <a:off x="762000" y="1447800"/>
            <a:ext cx="7620000" cy="475488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457200" y="253536"/>
            <a:ext cx="8229600" cy="1143000"/>
          </a:xfrm>
        </p:spPr>
        <p:txBody>
          <a:bodyPr>
            <a:normAutofit fontScale="90000"/>
          </a:bodyPr>
          <a:lstStyle/>
          <a:p>
            <a:pPr marL="54610" fontAlgn="auto">
              <a:spcAft>
                <a:spcPts val="0"/>
              </a:spcAft>
              <a:defRPr/>
            </a:pPr>
            <a:r>
              <a:rPr lang="en-US" sz="4000" dirty="0" smtClean="0"/>
              <a:t>Solar-Thermal Electricity:</a:t>
            </a:r>
            <a:br>
              <a:rPr lang="en-US" sz="4000" dirty="0" smtClean="0"/>
            </a:br>
            <a:r>
              <a:rPr lang="en-US" sz="4000" dirty="0" smtClean="0"/>
              <a:t>Power Towers</a:t>
            </a:r>
            <a:endParaRPr lang="en-US" sz="4000" dirty="0" smtClean="0"/>
          </a:p>
        </p:txBody>
      </p:sp>
      <p:sp>
        <p:nvSpPr>
          <p:cNvPr id="89091" name="Rectangle 3"/>
          <p:cNvSpPr>
            <a:spLocks noGrp="1" noChangeArrowheads="1"/>
          </p:cNvSpPr>
          <p:nvPr>
            <p:ph idx="1"/>
          </p:nvPr>
        </p:nvSpPr>
        <p:spPr>
          <a:xfrm>
            <a:off x="457200" y="1600200"/>
            <a:ext cx="8305800" cy="4876800"/>
          </a:xfrm>
        </p:spPr>
        <p:txBody>
          <a:bodyPr>
            <a:normAutofit/>
          </a:bodyPr>
          <a:lstStyle/>
          <a:p>
            <a:pPr fontAlgn="auto">
              <a:lnSpc>
                <a:spcPct val="150000"/>
              </a:lnSpc>
              <a:spcBef>
                <a:spcPts val="0"/>
              </a:spcBef>
              <a:spcAft>
                <a:spcPts val="0"/>
              </a:spcAft>
              <a:buFont typeface="Wingdings 2"/>
              <a:buChar char=""/>
              <a:defRPr/>
            </a:pPr>
            <a:r>
              <a:rPr lang="en-US" sz="1600" dirty="0" smtClean="0"/>
              <a:t>General idea is to collect the light from many reflectors spread over a large area at one central point to achieve high temperature.</a:t>
            </a:r>
            <a:endParaRPr lang="en-US" sz="1600" dirty="0" smtClean="0"/>
          </a:p>
          <a:p>
            <a:pPr fontAlgn="auto">
              <a:lnSpc>
                <a:spcPct val="150000"/>
              </a:lnSpc>
              <a:spcBef>
                <a:spcPts val="0"/>
              </a:spcBef>
              <a:spcAft>
                <a:spcPts val="0"/>
              </a:spcAft>
              <a:buFont typeface="Wingdings 2"/>
              <a:buChar char=""/>
              <a:defRPr/>
            </a:pPr>
            <a:r>
              <a:rPr lang="en-US" sz="1600" dirty="0" smtClean="0"/>
              <a:t>Example is the 10-MW solar power plant in Barstow, CA.  </a:t>
            </a:r>
            <a:endParaRPr lang="en-US" sz="1600" dirty="0" smtClean="0"/>
          </a:p>
          <a:p>
            <a:pPr marL="822960" lvl="2" indent="-191770" fontAlgn="auto">
              <a:lnSpc>
                <a:spcPct val="150000"/>
              </a:lnSpc>
              <a:spcAft>
                <a:spcPts val="0"/>
              </a:spcAft>
              <a:buClr>
                <a:schemeClr val="accent3"/>
              </a:buClr>
              <a:buFont typeface="Wingdings 2"/>
              <a:buChar char=""/>
              <a:defRPr/>
            </a:pPr>
            <a:r>
              <a:rPr lang="en-US" sz="1600" dirty="0" smtClean="0"/>
              <a:t>1900 heliostats, each 20 ft by 20 ft</a:t>
            </a:r>
            <a:endParaRPr lang="en-US" sz="1600" dirty="0" smtClean="0"/>
          </a:p>
          <a:p>
            <a:pPr marL="822960" lvl="2" indent="-191770" fontAlgn="auto">
              <a:lnSpc>
                <a:spcPct val="150000"/>
              </a:lnSpc>
              <a:spcAft>
                <a:spcPts val="0"/>
              </a:spcAft>
              <a:buClr>
                <a:schemeClr val="accent3"/>
              </a:buClr>
              <a:buFont typeface="Wingdings 2"/>
              <a:buChar char=""/>
              <a:defRPr/>
            </a:pPr>
            <a:r>
              <a:rPr lang="en-US" sz="1600" dirty="0" smtClean="0"/>
              <a:t>a central 295 ft tower</a:t>
            </a:r>
            <a:endParaRPr lang="en-US" sz="1600" dirty="0" smtClean="0"/>
          </a:p>
          <a:p>
            <a:pPr fontAlgn="auto">
              <a:lnSpc>
                <a:spcPct val="150000"/>
              </a:lnSpc>
              <a:spcBef>
                <a:spcPts val="0"/>
              </a:spcBef>
              <a:spcAft>
                <a:spcPts val="0"/>
              </a:spcAft>
              <a:buFont typeface="Wingdings 2"/>
              <a:buChar char=""/>
              <a:defRPr/>
            </a:pPr>
            <a:r>
              <a:rPr lang="en-US" sz="1600" dirty="0" smtClean="0"/>
              <a:t>An energy storage system allows it to generate 7 MW of electric power without sunlight. </a:t>
            </a:r>
            <a:endParaRPr lang="en-US" sz="1600" dirty="0" smtClean="0"/>
          </a:p>
          <a:p>
            <a:pPr fontAlgn="auto">
              <a:lnSpc>
                <a:spcPct val="150000"/>
              </a:lnSpc>
              <a:spcBef>
                <a:spcPts val="0"/>
              </a:spcBef>
              <a:spcAft>
                <a:spcPts val="0"/>
              </a:spcAft>
              <a:buFont typeface="Wingdings 2"/>
              <a:buChar char=""/>
              <a:defRPr/>
            </a:pPr>
            <a:r>
              <a:rPr lang="en-US" sz="1600" dirty="0" smtClean="0"/>
              <a:t>Capital cost is greater than coal fired power plant, despite the no cost for fuel, ash disposal, and stack emissions.</a:t>
            </a:r>
            <a:endParaRPr lang="en-US" sz="1600" dirty="0" smtClean="0"/>
          </a:p>
          <a:p>
            <a:pPr fontAlgn="auto">
              <a:lnSpc>
                <a:spcPct val="150000"/>
              </a:lnSpc>
              <a:spcBef>
                <a:spcPts val="0"/>
              </a:spcBef>
              <a:spcAft>
                <a:spcPts val="0"/>
              </a:spcAft>
              <a:buFont typeface="Wingdings 2"/>
              <a:buChar char=""/>
              <a:defRPr/>
            </a:pPr>
            <a:r>
              <a:rPr lang="en-US" sz="1600" dirty="0" smtClean="0"/>
              <a:t>Capital costs are expected to decline as more and more power towers are built with greater technological advances.</a:t>
            </a:r>
            <a:endParaRPr lang="en-US" sz="1600" dirty="0" smtClean="0"/>
          </a:p>
          <a:p>
            <a:pPr fontAlgn="auto">
              <a:lnSpc>
                <a:spcPct val="150000"/>
              </a:lnSpc>
              <a:spcBef>
                <a:spcPts val="0"/>
              </a:spcBef>
              <a:spcAft>
                <a:spcPts val="0"/>
              </a:spcAft>
              <a:buFont typeface="Wingdings 2"/>
              <a:buChar char=""/>
              <a:defRPr/>
            </a:pPr>
            <a:r>
              <a:rPr lang="en-US" sz="1600" dirty="0" smtClean="0"/>
              <a:t>One way to reduce cost is to use the waste steam from the turbine for space heating or other industrial processes.   </a:t>
            </a:r>
            <a:endParaRPr lang="en-US" sz="160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457200" y="253536"/>
            <a:ext cx="8229600" cy="1143000"/>
          </a:xfrm>
        </p:spPr>
        <p:txBody>
          <a:bodyPr/>
          <a:lstStyle/>
          <a:p>
            <a:pPr marL="54610" fontAlgn="auto">
              <a:spcAft>
                <a:spcPts val="0"/>
              </a:spcAft>
              <a:defRPr/>
            </a:pPr>
            <a:r>
              <a:rPr lang="en-US" smtClean="0">
                <a:solidFill>
                  <a:srgbClr val="F5F50D"/>
                </a:solidFill>
              </a:rPr>
              <a:t>Power Towers</a:t>
            </a:r>
            <a:endParaRPr lang="en-US" smtClean="0">
              <a:solidFill>
                <a:srgbClr val="F5F50D"/>
              </a:solidFill>
            </a:endParaRPr>
          </a:p>
        </p:txBody>
      </p:sp>
      <p:graphicFrame>
        <p:nvGraphicFramePr>
          <p:cNvPr id="5122" name="Object 4"/>
          <p:cNvGraphicFramePr>
            <a:graphicFrameLocks noChangeAspect="1"/>
          </p:cNvGraphicFramePr>
          <p:nvPr>
            <p:ph idx="1"/>
          </p:nvPr>
        </p:nvGraphicFramePr>
        <p:xfrm>
          <a:off x="1676400" y="1295400"/>
          <a:ext cx="5705475" cy="4525963"/>
        </p:xfrm>
        <a:graphic>
          <a:graphicData uri="http://schemas.openxmlformats.org/presentationml/2006/ole">
            <mc:AlternateContent xmlns:mc="http://schemas.openxmlformats.org/markup-compatibility/2006">
              <mc:Choice xmlns:v="urn:schemas-microsoft-com:vml" Requires="v">
                <p:oleObj spid="_x0000_s3073" name="Bitmap Image" r:id="rId1" imgW="4286250" imgH="3400425" progId="Paint.Picture">
                  <p:embed/>
                </p:oleObj>
              </mc:Choice>
              <mc:Fallback>
                <p:oleObj name="Bitmap Image" r:id="rId1" imgW="4286250" imgH="3400425" progId="Paint.Picture">
                  <p:embed/>
                  <p:pic>
                    <p:nvPicPr>
                      <p:cNvPr id="0" name="Object 4"/>
                      <p:cNvPicPr>
                        <a:picLocks noChangeAspect="1"/>
                      </p:cNvPicPr>
                      <p:nvPr/>
                    </p:nvPicPr>
                    <p:blipFill>
                      <a:blip r:embed="rId2"/>
                      <a:stretch>
                        <a:fillRect/>
                      </a:stretch>
                    </p:blipFill>
                    <p:spPr>
                      <a:xfrm>
                        <a:off x="1676400" y="1295400"/>
                        <a:ext cx="5705475" cy="4525963"/>
                      </a:xfrm>
                      <a:prstGeom prst="rect">
                        <a:avLst/>
                      </a:prstGeom>
                      <a:noFill/>
                      <a:ln w="9525">
                        <a:noFill/>
                      </a:ln>
                    </p:spPr>
                  </p:pic>
                </p:oleObj>
              </mc:Fallback>
            </mc:AlternateContent>
          </a:graphicData>
        </a:graphic>
      </p:graphicFrame>
      <p:sp>
        <p:nvSpPr>
          <p:cNvPr id="5124" name="Text Box 5"/>
          <p:cNvSpPr txBox="1">
            <a:spLocks noChangeArrowheads="1"/>
          </p:cNvSpPr>
          <p:nvPr/>
        </p:nvSpPr>
        <p:spPr bwMode="auto">
          <a:xfrm>
            <a:off x="1828800" y="5943600"/>
            <a:ext cx="6248400" cy="519113"/>
          </a:xfrm>
          <a:prstGeom prst="rect">
            <a:avLst/>
          </a:prstGeom>
          <a:noFill/>
          <a:ln w="9525">
            <a:noFill/>
            <a:miter lim="800000"/>
          </a:ln>
        </p:spPr>
        <p:txBody>
          <a:bodyPr>
            <a:spAutoFit/>
          </a:bodyPr>
          <a:lstStyle/>
          <a:p>
            <a:pPr>
              <a:spcBef>
                <a:spcPct val="50000"/>
              </a:spcBef>
            </a:pPr>
            <a:r>
              <a:rPr lang="en-US" sz="2800">
                <a:solidFill>
                  <a:schemeClr val="tx1"/>
                </a:solidFill>
              </a:rPr>
              <a:t>Power tower in Barstow, California.</a:t>
            </a:r>
            <a:endParaRPr lang="en-US" sz="2800">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6450" y="461645"/>
            <a:ext cx="7633335" cy="690245"/>
          </a:xfrm>
          <a:prstGeom prst="rect">
            <a:avLst/>
          </a:prstGeom>
        </p:spPr>
        <p:txBody>
          <a:bodyPr vert="horz" wrap="square" lIns="0" tIns="13335" rIns="0" bIns="0" rtlCol="0">
            <a:spAutoFit/>
          </a:bodyPr>
          <a:lstStyle/>
          <a:p>
            <a:pPr marL="12700">
              <a:lnSpc>
                <a:spcPct val="100000"/>
              </a:lnSpc>
              <a:spcBef>
                <a:spcPts val="105"/>
              </a:spcBef>
            </a:pPr>
            <a:r>
              <a:rPr sz="4400" dirty="0"/>
              <a:t>Solar </a:t>
            </a:r>
            <a:r>
              <a:rPr sz="4400" spc="-20" dirty="0"/>
              <a:t>oven </a:t>
            </a:r>
            <a:r>
              <a:rPr sz="4400" dirty="0"/>
              <a:t>or Solar</a:t>
            </a:r>
            <a:r>
              <a:rPr sz="4400" spc="-20" dirty="0"/>
              <a:t> </a:t>
            </a:r>
            <a:r>
              <a:rPr sz="4400" spc="-30" dirty="0"/>
              <a:t>cooker</a:t>
            </a:r>
            <a:endParaRPr sz="4400"/>
          </a:p>
        </p:txBody>
      </p:sp>
      <p:sp>
        <p:nvSpPr>
          <p:cNvPr id="3" name="object 3"/>
          <p:cNvSpPr txBox="1"/>
          <p:nvPr/>
        </p:nvSpPr>
        <p:spPr>
          <a:xfrm>
            <a:off x="535940" y="1607261"/>
            <a:ext cx="7904480" cy="3441065"/>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dirty="0">
                <a:latin typeface="Calibri"/>
                <a:cs typeface="Calibri"/>
              </a:rPr>
              <a:t>A </a:t>
            </a:r>
            <a:r>
              <a:rPr sz="3200" b="1" dirty="0">
                <a:latin typeface="Calibri"/>
                <a:cs typeface="Calibri"/>
              </a:rPr>
              <a:t>solar </a:t>
            </a:r>
            <a:r>
              <a:rPr sz="3200" b="1" spc="-10" dirty="0">
                <a:latin typeface="Calibri"/>
                <a:cs typeface="Calibri"/>
              </a:rPr>
              <a:t>oven </a:t>
            </a:r>
            <a:r>
              <a:rPr sz="3200" dirty="0">
                <a:latin typeface="Calibri"/>
                <a:cs typeface="Calibri"/>
              </a:rPr>
              <a:t>or </a:t>
            </a:r>
            <a:r>
              <a:rPr sz="3200" b="1" dirty="0">
                <a:latin typeface="Calibri"/>
                <a:cs typeface="Calibri"/>
              </a:rPr>
              <a:t>solar </a:t>
            </a:r>
            <a:r>
              <a:rPr sz="3200" b="1" spc="-20" dirty="0">
                <a:latin typeface="Calibri"/>
                <a:cs typeface="Calibri"/>
              </a:rPr>
              <a:t>cooker </a:t>
            </a:r>
            <a:r>
              <a:rPr sz="3200" dirty="0">
                <a:latin typeface="Calibri"/>
                <a:cs typeface="Calibri"/>
              </a:rPr>
              <a:t>is a </a:t>
            </a:r>
            <a:r>
              <a:rPr sz="3200" spc="-5" dirty="0">
                <a:latin typeface="Calibri"/>
                <a:cs typeface="Calibri"/>
              </a:rPr>
              <a:t>device </a:t>
            </a:r>
            <a:r>
              <a:rPr sz="3200" dirty="0">
                <a:latin typeface="Calibri"/>
                <a:cs typeface="Calibri"/>
              </a:rPr>
              <a:t>which  </a:t>
            </a:r>
            <a:r>
              <a:rPr sz="3200" spc="-5" dirty="0">
                <a:latin typeface="Calibri"/>
                <a:cs typeface="Calibri"/>
              </a:rPr>
              <a:t>uses </a:t>
            </a:r>
            <a:r>
              <a:rPr sz="3200" spc="-10" dirty="0">
                <a:latin typeface="Calibri"/>
                <a:cs typeface="Calibri"/>
              </a:rPr>
              <a:t>sunlight </a:t>
            </a:r>
            <a:r>
              <a:rPr sz="3200" dirty="0">
                <a:latin typeface="Calibri"/>
                <a:cs typeface="Calibri"/>
              </a:rPr>
              <a:t>as its </a:t>
            </a:r>
            <a:r>
              <a:rPr sz="3200" spc="-10" dirty="0">
                <a:latin typeface="Calibri"/>
                <a:cs typeface="Calibri"/>
              </a:rPr>
              <a:t>energy source. </a:t>
            </a:r>
            <a:r>
              <a:rPr sz="3200" spc="-5" dirty="0">
                <a:latin typeface="Calibri"/>
                <a:cs typeface="Calibri"/>
              </a:rPr>
              <a:t>Because  they use no fuel </a:t>
            </a:r>
            <a:r>
              <a:rPr sz="3200" dirty="0">
                <a:latin typeface="Calibri"/>
                <a:cs typeface="Calibri"/>
              </a:rPr>
              <a:t>and </a:t>
            </a:r>
            <a:r>
              <a:rPr sz="3200" spc="-5" dirty="0">
                <a:latin typeface="Calibri"/>
                <a:cs typeface="Calibri"/>
              </a:rPr>
              <a:t>they </a:t>
            </a:r>
            <a:r>
              <a:rPr sz="3200" spc="-15" dirty="0">
                <a:latin typeface="Calibri"/>
                <a:cs typeface="Calibri"/>
              </a:rPr>
              <a:t>cost </a:t>
            </a:r>
            <a:r>
              <a:rPr sz="3200" spc="-5" dirty="0">
                <a:latin typeface="Calibri"/>
                <a:cs typeface="Calibri"/>
              </a:rPr>
              <a:t>nothing </a:t>
            </a:r>
            <a:r>
              <a:rPr sz="3200" spc="-20" dirty="0">
                <a:latin typeface="Calibri"/>
                <a:cs typeface="Calibri"/>
              </a:rPr>
              <a:t>to </a:t>
            </a:r>
            <a:r>
              <a:rPr sz="3200" dirty="0">
                <a:latin typeface="Calibri"/>
                <a:cs typeface="Calibri"/>
              </a:rPr>
              <a:t>run,  </a:t>
            </a:r>
            <a:r>
              <a:rPr sz="3200" spc="-15" dirty="0">
                <a:latin typeface="Calibri"/>
                <a:cs typeface="Calibri"/>
              </a:rPr>
              <a:t>many organizations are </a:t>
            </a:r>
            <a:r>
              <a:rPr sz="3200" spc="-10" dirty="0">
                <a:latin typeface="Calibri"/>
                <a:cs typeface="Calibri"/>
              </a:rPr>
              <a:t>promoting </a:t>
            </a:r>
            <a:r>
              <a:rPr sz="3200" dirty="0">
                <a:latin typeface="Calibri"/>
                <a:cs typeface="Calibri"/>
              </a:rPr>
              <a:t>their </a:t>
            </a:r>
            <a:r>
              <a:rPr sz="3200" spc="-5" dirty="0">
                <a:latin typeface="Calibri"/>
                <a:cs typeface="Calibri"/>
              </a:rPr>
              <a:t>use  worldwide </a:t>
            </a:r>
            <a:r>
              <a:rPr sz="3200" spc="-20" dirty="0">
                <a:latin typeface="Calibri"/>
                <a:cs typeface="Calibri"/>
              </a:rPr>
              <a:t>to </a:t>
            </a:r>
            <a:r>
              <a:rPr sz="3200" spc="-5" dirty="0">
                <a:latin typeface="Calibri"/>
                <a:cs typeface="Calibri"/>
              </a:rPr>
              <a:t>help slow </a:t>
            </a:r>
            <a:r>
              <a:rPr sz="3200" spc="-20" dirty="0">
                <a:latin typeface="Calibri"/>
                <a:cs typeface="Calibri"/>
              </a:rPr>
              <a:t>deforestation </a:t>
            </a:r>
            <a:r>
              <a:rPr sz="3200" dirty="0">
                <a:latin typeface="Calibri"/>
                <a:cs typeface="Calibri"/>
              </a:rPr>
              <a:t>and  </a:t>
            </a:r>
            <a:r>
              <a:rPr sz="3200" spc="-5" dirty="0">
                <a:latin typeface="Calibri"/>
                <a:cs typeface="Calibri"/>
              </a:rPr>
              <a:t>desertification, caused </a:t>
            </a:r>
            <a:r>
              <a:rPr sz="3200" spc="-10" dirty="0">
                <a:latin typeface="Calibri"/>
                <a:cs typeface="Calibri"/>
              </a:rPr>
              <a:t>by </a:t>
            </a:r>
            <a:r>
              <a:rPr sz="3200" spc="-5" dirty="0">
                <a:latin typeface="Calibri"/>
                <a:cs typeface="Calibri"/>
              </a:rPr>
              <a:t>using wood </a:t>
            </a:r>
            <a:r>
              <a:rPr sz="3200" dirty="0">
                <a:latin typeface="Calibri"/>
                <a:cs typeface="Calibri"/>
              </a:rPr>
              <a:t>as </a:t>
            </a:r>
            <a:r>
              <a:rPr sz="3200" spc="-5" dirty="0">
                <a:latin typeface="Calibri"/>
                <a:cs typeface="Calibri"/>
              </a:rPr>
              <a:t>fuel  </a:t>
            </a:r>
            <a:r>
              <a:rPr sz="3200" spc="-30" dirty="0">
                <a:latin typeface="Calibri"/>
                <a:cs typeface="Calibri"/>
              </a:rPr>
              <a:t>for</a:t>
            </a:r>
            <a:r>
              <a:rPr sz="3200" spc="-10" dirty="0">
                <a:latin typeface="Calibri"/>
                <a:cs typeface="Calibri"/>
              </a:rPr>
              <a:t> </a:t>
            </a:r>
            <a:r>
              <a:rPr sz="3200" spc="-5" dirty="0">
                <a:latin typeface="Calibri"/>
                <a:cs typeface="Calibri"/>
              </a:rPr>
              <a:t>cooking.</a:t>
            </a:r>
            <a:endParaRPr sz="32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0" y="457200"/>
            <a:ext cx="7772400" cy="58293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9240" y="503555"/>
            <a:ext cx="8605520" cy="874395"/>
          </a:xfrm>
          <a:prstGeom prst="rect">
            <a:avLst/>
          </a:prstGeom>
        </p:spPr>
        <p:txBody>
          <a:bodyPr vert="horz" wrap="square" lIns="0" tIns="12065" rIns="0" bIns="0" rtlCol="0">
            <a:spAutoFit/>
          </a:bodyPr>
          <a:lstStyle/>
          <a:p>
            <a:pPr marL="12700" marR="5080" algn="ctr">
              <a:lnSpc>
                <a:spcPct val="100000"/>
              </a:lnSpc>
              <a:spcBef>
                <a:spcPts val="95"/>
              </a:spcBef>
            </a:pPr>
            <a:r>
              <a:rPr sz="2800" spc="-5" dirty="0"/>
              <a:t>Solar </a:t>
            </a:r>
            <a:r>
              <a:rPr sz="2800" spc="-40" dirty="0"/>
              <a:t>cookers </a:t>
            </a:r>
            <a:r>
              <a:rPr sz="2800" spc="-20" dirty="0"/>
              <a:t>at </a:t>
            </a:r>
            <a:r>
              <a:rPr sz="2800" spc="-5" dirty="0"/>
              <a:t>the Iridimi </a:t>
            </a:r>
            <a:r>
              <a:rPr sz="2800" spc="-15" dirty="0"/>
              <a:t>camp </a:t>
            </a:r>
            <a:r>
              <a:rPr sz="2800" spc="-35" dirty="0"/>
              <a:t>for  </a:t>
            </a:r>
            <a:r>
              <a:rPr sz="2800" spc="-20" dirty="0"/>
              <a:t>refugees</a:t>
            </a:r>
            <a:endParaRPr sz="2800" spc="-20" dirty="0"/>
          </a:p>
          <a:p>
            <a:pPr marL="108585" algn="ctr">
              <a:lnSpc>
                <a:spcPct val="100000"/>
              </a:lnSpc>
              <a:spcBef>
                <a:spcPts val="5"/>
              </a:spcBef>
            </a:pPr>
            <a:r>
              <a:rPr sz="2800" spc="-20" dirty="0"/>
              <a:t>from </a:t>
            </a:r>
            <a:r>
              <a:rPr sz="2800" spc="-5" dirty="0"/>
              <a:t>the </a:t>
            </a:r>
            <a:r>
              <a:rPr sz="2800" spc="-10" dirty="0"/>
              <a:t>Darfur </a:t>
            </a:r>
            <a:r>
              <a:rPr sz="2800" spc="-15" dirty="0"/>
              <a:t>region </a:t>
            </a:r>
            <a:r>
              <a:rPr sz="2800" spc="-5" dirty="0"/>
              <a:t>of</a:t>
            </a:r>
            <a:r>
              <a:rPr sz="2800" spc="30" dirty="0"/>
              <a:t> </a:t>
            </a:r>
            <a:r>
              <a:rPr sz="2800" spc="-5" dirty="0"/>
              <a:t>Sudan</a:t>
            </a:r>
            <a:endParaRPr sz="2800" spc="-5" dirty="0"/>
          </a:p>
        </p:txBody>
      </p:sp>
      <p:sp>
        <p:nvSpPr>
          <p:cNvPr id="3" name="object 3"/>
          <p:cNvSpPr/>
          <p:nvPr/>
        </p:nvSpPr>
        <p:spPr>
          <a:xfrm>
            <a:off x="814070" y="1592580"/>
            <a:ext cx="7344410" cy="4398645"/>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4715" y="226060"/>
            <a:ext cx="2581910" cy="689610"/>
          </a:xfrm>
          <a:prstGeom prst="rect">
            <a:avLst/>
          </a:prstGeom>
        </p:spPr>
        <p:txBody>
          <a:bodyPr vert="horz" wrap="square" lIns="0" tIns="12700" rIns="0" bIns="0" rtlCol="0">
            <a:spAutoFit/>
          </a:bodyPr>
          <a:lstStyle/>
          <a:p>
            <a:pPr marL="12700">
              <a:lnSpc>
                <a:spcPct val="100000"/>
              </a:lnSpc>
              <a:spcBef>
                <a:spcPts val="100"/>
              </a:spcBef>
            </a:pPr>
            <a:r>
              <a:rPr sz="4400" spc="-204" dirty="0"/>
              <a:t>T</a:t>
            </a:r>
            <a:r>
              <a:rPr sz="4400" dirty="0"/>
              <a:t>ypes</a:t>
            </a:r>
            <a:endParaRPr sz="4400"/>
          </a:p>
        </p:txBody>
      </p:sp>
      <p:sp>
        <p:nvSpPr>
          <p:cNvPr id="3" name="object 3"/>
          <p:cNvSpPr txBox="1"/>
          <p:nvPr/>
        </p:nvSpPr>
        <p:spPr>
          <a:xfrm>
            <a:off x="498475" y="1299209"/>
            <a:ext cx="7700645" cy="2830830"/>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2000" spc="-10" dirty="0">
                <a:latin typeface="Calibri"/>
                <a:cs typeface="Calibri"/>
              </a:rPr>
              <a:t>There are </a:t>
            </a:r>
            <a:r>
              <a:rPr sz="2000" dirty="0">
                <a:latin typeface="Calibri"/>
                <a:cs typeface="Calibri"/>
              </a:rPr>
              <a:t>a </a:t>
            </a:r>
            <a:r>
              <a:rPr sz="2000" spc="-10" dirty="0">
                <a:latin typeface="Calibri"/>
                <a:cs typeface="Calibri"/>
              </a:rPr>
              <a:t>variety </a:t>
            </a:r>
            <a:r>
              <a:rPr sz="2000" spc="-5" dirty="0">
                <a:latin typeface="Calibri"/>
                <a:cs typeface="Calibri"/>
              </a:rPr>
              <a:t>of </a:t>
            </a:r>
            <a:r>
              <a:rPr sz="2000" dirty="0">
                <a:latin typeface="Calibri"/>
                <a:cs typeface="Calibri"/>
              </a:rPr>
              <a:t>types </a:t>
            </a:r>
            <a:r>
              <a:rPr sz="2000" spc="-5" dirty="0">
                <a:latin typeface="Calibri"/>
                <a:cs typeface="Calibri"/>
              </a:rPr>
              <a:t>of solar </a:t>
            </a:r>
            <a:r>
              <a:rPr sz="2000" spc="-20" dirty="0">
                <a:latin typeface="Calibri"/>
                <a:cs typeface="Calibri"/>
              </a:rPr>
              <a:t>cookers: </a:t>
            </a:r>
            <a:r>
              <a:rPr sz="2000" spc="-10" dirty="0">
                <a:latin typeface="Calibri"/>
                <a:cs typeface="Calibri"/>
              </a:rPr>
              <a:t>over </a:t>
            </a:r>
            <a:r>
              <a:rPr sz="2000" dirty="0">
                <a:latin typeface="Calibri"/>
                <a:cs typeface="Calibri"/>
              </a:rPr>
              <a:t>65 major designs and  </a:t>
            </a:r>
            <a:r>
              <a:rPr sz="2000" spc="-5" dirty="0">
                <a:latin typeface="Calibri"/>
                <a:cs typeface="Calibri"/>
              </a:rPr>
              <a:t>hundreds of variations of</a:t>
            </a:r>
            <a:r>
              <a:rPr sz="2000" spc="-20" dirty="0">
                <a:latin typeface="Calibri"/>
                <a:cs typeface="Calibri"/>
              </a:rPr>
              <a:t> </a:t>
            </a:r>
            <a:r>
              <a:rPr sz="2000" dirty="0">
                <a:latin typeface="Calibri"/>
                <a:cs typeface="Calibri"/>
              </a:rPr>
              <a:t>them.</a:t>
            </a:r>
            <a:endParaRPr sz="2000">
              <a:latin typeface="Calibri"/>
              <a:cs typeface="Calibri"/>
            </a:endParaRPr>
          </a:p>
          <a:p>
            <a:pPr marL="1323340" lvl="1" indent="-342900">
              <a:lnSpc>
                <a:spcPct val="100000"/>
              </a:lnSpc>
              <a:spcBef>
                <a:spcPts val="480"/>
              </a:spcBef>
              <a:buFont typeface="Arial"/>
              <a:buChar char="•"/>
              <a:tabLst>
                <a:tab pos="1323340" algn="l"/>
                <a:tab pos="1323975" algn="l"/>
              </a:tabLst>
            </a:pPr>
            <a:r>
              <a:rPr sz="2000" b="1" spc="-10" dirty="0">
                <a:latin typeface="Calibri"/>
                <a:cs typeface="Calibri"/>
              </a:rPr>
              <a:t>Concentrating</a:t>
            </a:r>
            <a:r>
              <a:rPr sz="2000" b="1" spc="-15" dirty="0">
                <a:latin typeface="Calibri"/>
                <a:cs typeface="Calibri"/>
              </a:rPr>
              <a:t> </a:t>
            </a:r>
            <a:r>
              <a:rPr sz="2000" b="1" spc="-5" dirty="0">
                <a:latin typeface="Calibri"/>
                <a:cs typeface="Calibri"/>
              </a:rPr>
              <a:t>sunlight</a:t>
            </a:r>
            <a:endParaRPr sz="2000">
              <a:latin typeface="Calibri"/>
              <a:cs typeface="Calibri"/>
            </a:endParaRPr>
          </a:p>
          <a:p>
            <a:pPr marL="1323340" lvl="1" indent="-342900">
              <a:lnSpc>
                <a:spcPct val="100000"/>
              </a:lnSpc>
              <a:spcBef>
                <a:spcPts val="480"/>
              </a:spcBef>
              <a:buFont typeface="Arial"/>
              <a:buChar char="•"/>
              <a:tabLst>
                <a:tab pos="1323340" algn="l"/>
                <a:tab pos="1323975" algn="l"/>
              </a:tabLst>
            </a:pPr>
            <a:r>
              <a:rPr sz="2000" b="1" spc="-10" dirty="0">
                <a:latin typeface="Calibri"/>
                <a:cs typeface="Calibri"/>
              </a:rPr>
              <a:t>Converting </a:t>
            </a:r>
            <a:r>
              <a:rPr sz="2000" b="1" spc="-5" dirty="0">
                <a:latin typeface="Calibri"/>
                <a:cs typeface="Calibri"/>
              </a:rPr>
              <a:t>light </a:t>
            </a:r>
            <a:r>
              <a:rPr sz="2000" b="1" spc="-15" dirty="0">
                <a:latin typeface="Calibri"/>
                <a:cs typeface="Calibri"/>
              </a:rPr>
              <a:t>to</a:t>
            </a:r>
            <a:r>
              <a:rPr sz="2000" b="1" spc="-35" dirty="0">
                <a:latin typeface="Calibri"/>
                <a:cs typeface="Calibri"/>
              </a:rPr>
              <a:t> </a:t>
            </a:r>
            <a:r>
              <a:rPr sz="2000" b="1" spc="-10" dirty="0">
                <a:latin typeface="Calibri"/>
                <a:cs typeface="Calibri"/>
              </a:rPr>
              <a:t>heat</a:t>
            </a:r>
            <a:endParaRPr sz="2000">
              <a:latin typeface="Calibri"/>
              <a:cs typeface="Calibri"/>
            </a:endParaRPr>
          </a:p>
          <a:p>
            <a:pPr marL="1323340" lvl="1" indent="-342900">
              <a:lnSpc>
                <a:spcPct val="100000"/>
              </a:lnSpc>
              <a:spcBef>
                <a:spcPts val="480"/>
              </a:spcBef>
              <a:buFont typeface="Arial"/>
              <a:buChar char="•"/>
              <a:tabLst>
                <a:tab pos="1323340" algn="l"/>
                <a:tab pos="1323975" algn="l"/>
              </a:tabLst>
            </a:pPr>
            <a:r>
              <a:rPr sz="2000" b="1" spc="-20" dirty="0">
                <a:latin typeface="Calibri"/>
                <a:cs typeface="Calibri"/>
              </a:rPr>
              <a:t>Trapping</a:t>
            </a:r>
            <a:r>
              <a:rPr sz="2000" b="1" spc="-10" dirty="0">
                <a:latin typeface="Calibri"/>
                <a:cs typeface="Calibri"/>
              </a:rPr>
              <a:t> heat</a:t>
            </a:r>
            <a:endParaRPr sz="2000">
              <a:latin typeface="Calibri"/>
              <a:cs typeface="Calibri"/>
            </a:endParaRPr>
          </a:p>
          <a:p>
            <a:pPr marL="1323340" lvl="1" indent="-342900">
              <a:lnSpc>
                <a:spcPct val="100000"/>
              </a:lnSpc>
              <a:spcBef>
                <a:spcPts val="480"/>
              </a:spcBef>
              <a:buFont typeface="Arial"/>
              <a:buChar char="•"/>
              <a:tabLst>
                <a:tab pos="1323340" algn="l"/>
                <a:tab pos="1323975" algn="l"/>
              </a:tabLst>
            </a:pPr>
            <a:r>
              <a:rPr sz="2000" b="1" spc="-10" dirty="0">
                <a:latin typeface="Calibri"/>
                <a:cs typeface="Calibri"/>
              </a:rPr>
              <a:t>Box </a:t>
            </a:r>
            <a:r>
              <a:rPr sz="2000" b="1" spc="-15" dirty="0">
                <a:latin typeface="Calibri"/>
                <a:cs typeface="Calibri"/>
              </a:rPr>
              <a:t>Cooker</a:t>
            </a:r>
            <a:endParaRPr sz="2000">
              <a:latin typeface="Calibri"/>
              <a:cs typeface="Calibri"/>
            </a:endParaRPr>
          </a:p>
          <a:p>
            <a:pPr marL="1323340" lvl="1" indent="-342900">
              <a:lnSpc>
                <a:spcPct val="100000"/>
              </a:lnSpc>
              <a:spcBef>
                <a:spcPts val="480"/>
              </a:spcBef>
              <a:buFont typeface="Arial"/>
              <a:buChar char="•"/>
              <a:tabLst>
                <a:tab pos="1323340" algn="l"/>
                <a:tab pos="1323975" algn="l"/>
              </a:tabLst>
            </a:pPr>
            <a:r>
              <a:rPr sz="2000" b="1" spc="-10" dirty="0">
                <a:latin typeface="Calibri"/>
                <a:cs typeface="Calibri"/>
              </a:rPr>
              <a:t>Panel</a:t>
            </a:r>
            <a:r>
              <a:rPr sz="2000" b="1" spc="-15" dirty="0">
                <a:latin typeface="Calibri"/>
                <a:cs typeface="Calibri"/>
              </a:rPr>
              <a:t> cooker</a:t>
            </a:r>
            <a:endParaRPr sz="2000">
              <a:latin typeface="Calibri"/>
              <a:cs typeface="Calibri"/>
            </a:endParaRPr>
          </a:p>
          <a:p>
            <a:pPr marL="1323340" lvl="1" indent="-342900">
              <a:lnSpc>
                <a:spcPct val="100000"/>
              </a:lnSpc>
              <a:spcBef>
                <a:spcPts val="485"/>
              </a:spcBef>
              <a:buFont typeface="Arial"/>
              <a:buChar char="•"/>
              <a:tabLst>
                <a:tab pos="1323340" algn="l"/>
                <a:tab pos="1323975" algn="l"/>
              </a:tabLst>
            </a:pPr>
            <a:r>
              <a:rPr sz="2000" b="1" dirty="0">
                <a:latin typeface="Calibri"/>
                <a:cs typeface="Calibri"/>
              </a:rPr>
              <a:t>Solar</a:t>
            </a:r>
            <a:r>
              <a:rPr sz="2000" b="1" spc="-15" dirty="0">
                <a:latin typeface="Calibri"/>
                <a:cs typeface="Calibri"/>
              </a:rPr>
              <a:t> kettles</a:t>
            </a:r>
            <a:endParaRPr sz="20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2455" y="461645"/>
            <a:ext cx="6511925" cy="628650"/>
          </a:xfrm>
          <a:prstGeom prst="rect">
            <a:avLst/>
          </a:prstGeom>
        </p:spPr>
        <p:txBody>
          <a:bodyPr vert="horz" wrap="square" lIns="0" tIns="13335" rIns="0" bIns="0" rtlCol="0">
            <a:spAutoFit/>
          </a:bodyPr>
          <a:lstStyle/>
          <a:p>
            <a:pPr marL="12700">
              <a:lnSpc>
                <a:spcPct val="100000"/>
              </a:lnSpc>
              <a:spcBef>
                <a:spcPts val="105"/>
              </a:spcBef>
            </a:pPr>
            <a:r>
              <a:rPr spc="-15" dirty="0"/>
              <a:t>Non-concentrating</a:t>
            </a:r>
            <a:r>
              <a:rPr spc="-50" dirty="0"/>
              <a:t> </a:t>
            </a:r>
            <a:r>
              <a:rPr dirty="0"/>
              <a:t>type</a:t>
            </a:r>
            <a:endParaRPr dirty="0"/>
          </a:p>
        </p:txBody>
      </p:sp>
      <p:sp>
        <p:nvSpPr>
          <p:cNvPr id="3" name="object 3"/>
          <p:cNvSpPr txBox="1"/>
          <p:nvPr/>
        </p:nvSpPr>
        <p:spPr>
          <a:xfrm>
            <a:off x="535940" y="1509941"/>
            <a:ext cx="7232650" cy="4123690"/>
          </a:xfrm>
          <a:prstGeom prst="rect">
            <a:avLst/>
          </a:prstGeom>
        </p:spPr>
        <p:txBody>
          <a:bodyPr vert="horz" wrap="square" lIns="0" tIns="110489" rIns="0" bIns="0" rtlCol="0">
            <a:spAutoFit/>
          </a:bodyPr>
          <a:lstStyle/>
          <a:p>
            <a:pPr marL="355600" indent="-342900">
              <a:lnSpc>
                <a:spcPct val="100000"/>
              </a:lnSpc>
              <a:spcBef>
                <a:spcPts val="870"/>
              </a:spcBef>
              <a:buFont typeface="Arial"/>
              <a:buChar char="•"/>
              <a:tabLst>
                <a:tab pos="354965" algn="l"/>
                <a:tab pos="355600" algn="l"/>
              </a:tabLst>
            </a:pPr>
            <a:r>
              <a:rPr sz="3200" spc="-5" dirty="0">
                <a:latin typeface="Calibri"/>
                <a:cs typeface="Calibri"/>
              </a:rPr>
              <a:t>Absorb </a:t>
            </a:r>
            <a:r>
              <a:rPr sz="3200" spc="-10" dirty="0">
                <a:latin typeface="Calibri"/>
                <a:cs typeface="Calibri"/>
              </a:rPr>
              <a:t>radiation received </a:t>
            </a:r>
            <a:r>
              <a:rPr sz="3200" dirty="0">
                <a:latin typeface="Calibri"/>
                <a:cs typeface="Calibri"/>
              </a:rPr>
              <a:t>on</a:t>
            </a:r>
            <a:r>
              <a:rPr sz="3200" spc="15" dirty="0">
                <a:latin typeface="Calibri"/>
                <a:cs typeface="Calibri"/>
              </a:rPr>
              <a:t> </a:t>
            </a:r>
            <a:r>
              <a:rPr sz="3200" spc="-15" dirty="0">
                <a:latin typeface="Calibri"/>
                <a:cs typeface="Calibri"/>
              </a:rPr>
              <a:t>surface</a:t>
            </a:r>
            <a:endParaRPr sz="3200">
              <a:latin typeface="Calibri"/>
              <a:cs typeface="Calibri"/>
            </a:endParaRPr>
          </a:p>
          <a:p>
            <a:pPr marL="355600" indent="-342900">
              <a:lnSpc>
                <a:spcPct val="100000"/>
              </a:lnSpc>
              <a:spcBef>
                <a:spcPts val="770"/>
              </a:spcBef>
              <a:buFont typeface="Arial"/>
              <a:buChar char="•"/>
              <a:tabLst>
                <a:tab pos="354965" algn="l"/>
                <a:tab pos="355600" algn="l"/>
              </a:tabLst>
            </a:pPr>
            <a:r>
              <a:rPr sz="3200" dirty="0">
                <a:latin typeface="Calibri"/>
                <a:cs typeface="Calibri"/>
              </a:rPr>
              <a:t>Both </a:t>
            </a:r>
            <a:r>
              <a:rPr sz="3200" spc="-5" dirty="0">
                <a:latin typeface="Calibri"/>
                <a:cs typeface="Calibri"/>
              </a:rPr>
              <a:t>beam </a:t>
            </a:r>
            <a:r>
              <a:rPr sz="3200" spc="-10" dirty="0">
                <a:latin typeface="Calibri"/>
                <a:cs typeface="Calibri"/>
              </a:rPr>
              <a:t>&amp;diffused</a:t>
            </a:r>
            <a:r>
              <a:rPr sz="3200" spc="30" dirty="0">
                <a:latin typeface="Calibri"/>
                <a:cs typeface="Calibri"/>
              </a:rPr>
              <a:t> </a:t>
            </a:r>
            <a:r>
              <a:rPr sz="3200" spc="-10" dirty="0">
                <a:latin typeface="Calibri"/>
                <a:cs typeface="Calibri"/>
              </a:rPr>
              <a:t>radiation</a:t>
            </a:r>
            <a:endParaRPr sz="3200">
              <a:latin typeface="Calibri"/>
              <a:cs typeface="Calibri"/>
            </a:endParaRPr>
          </a:p>
          <a:p>
            <a:pPr marL="355600" indent="-342900">
              <a:lnSpc>
                <a:spcPct val="100000"/>
              </a:lnSpc>
              <a:spcBef>
                <a:spcPts val="770"/>
              </a:spcBef>
              <a:buFont typeface="Arial"/>
              <a:buChar char="•"/>
              <a:tabLst>
                <a:tab pos="354965" algn="l"/>
                <a:tab pos="355600" algn="l"/>
              </a:tabLst>
            </a:pPr>
            <a:r>
              <a:rPr sz="3200" dirty="0">
                <a:latin typeface="Calibri"/>
                <a:cs typeface="Calibri"/>
              </a:rPr>
              <a:t>No </a:t>
            </a:r>
            <a:r>
              <a:rPr sz="3200" spc="-10" dirty="0">
                <a:latin typeface="Calibri"/>
                <a:cs typeface="Calibri"/>
              </a:rPr>
              <a:t>optical concentration</a:t>
            </a:r>
            <a:r>
              <a:rPr sz="3200" spc="5" dirty="0">
                <a:latin typeface="Calibri"/>
                <a:cs typeface="Calibri"/>
              </a:rPr>
              <a:t> </a:t>
            </a:r>
            <a:r>
              <a:rPr sz="3200" spc="-5" dirty="0">
                <a:latin typeface="Calibri"/>
                <a:cs typeface="Calibri"/>
              </a:rPr>
              <a:t>method</a:t>
            </a:r>
            <a:endParaRPr sz="3200">
              <a:latin typeface="Calibri"/>
              <a:cs typeface="Calibri"/>
            </a:endParaRPr>
          </a:p>
          <a:p>
            <a:pPr marL="355600" indent="-342900">
              <a:lnSpc>
                <a:spcPct val="100000"/>
              </a:lnSpc>
              <a:spcBef>
                <a:spcPts val="770"/>
              </a:spcBef>
              <a:buFont typeface="Arial"/>
              <a:buChar char="•"/>
              <a:tabLst>
                <a:tab pos="354965" algn="l"/>
                <a:tab pos="355600" algn="l"/>
              </a:tabLst>
            </a:pPr>
            <a:r>
              <a:rPr sz="3200" dirty="0">
                <a:latin typeface="Calibri"/>
                <a:cs typeface="Calibri"/>
              </a:rPr>
              <a:t>No </a:t>
            </a:r>
            <a:r>
              <a:rPr sz="3200" spc="-5" dirty="0">
                <a:latin typeface="Calibri"/>
                <a:cs typeface="Calibri"/>
              </a:rPr>
              <a:t>need </a:t>
            </a:r>
            <a:r>
              <a:rPr sz="3200" dirty="0">
                <a:latin typeface="Calibri"/>
                <a:cs typeface="Calibri"/>
              </a:rPr>
              <a:t>of </a:t>
            </a:r>
            <a:r>
              <a:rPr sz="3200" spc="-5" dirty="0">
                <a:latin typeface="Calibri"/>
                <a:cs typeface="Calibri"/>
              </a:rPr>
              <a:t>solar</a:t>
            </a:r>
            <a:r>
              <a:rPr sz="3200" spc="-25" dirty="0">
                <a:latin typeface="Calibri"/>
                <a:cs typeface="Calibri"/>
              </a:rPr>
              <a:t> </a:t>
            </a:r>
            <a:r>
              <a:rPr sz="3200" spc="-5" dirty="0">
                <a:latin typeface="Calibri"/>
                <a:cs typeface="Calibri"/>
              </a:rPr>
              <a:t>tracking</a:t>
            </a:r>
            <a:endParaRPr sz="3200">
              <a:latin typeface="Calibri"/>
              <a:cs typeface="Calibri"/>
            </a:endParaRPr>
          </a:p>
          <a:p>
            <a:pPr marL="355600" indent="-342900">
              <a:lnSpc>
                <a:spcPct val="100000"/>
              </a:lnSpc>
              <a:spcBef>
                <a:spcPts val="770"/>
              </a:spcBef>
              <a:buFont typeface="Arial"/>
              <a:buChar char="•"/>
              <a:tabLst>
                <a:tab pos="354965" algn="l"/>
                <a:tab pos="355600" algn="l"/>
              </a:tabLst>
            </a:pPr>
            <a:r>
              <a:rPr sz="3200" spc="-5" dirty="0">
                <a:latin typeface="Calibri"/>
                <a:cs typeface="Calibri"/>
              </a:rPr>
              <a:t>Simple </a:t>
            </a:r>
            <a:r>
              <a:rPr sz="3200" dirty="0">
                <a:latin typeface="Calibri"/>
                <a:cs typeface="Calibri"/>
              </a:rPr>
              <a:t>and </a:t>
            </a:r>
            <a:r>
              <a:rPr sz="3200" spc="-5" dirty="0">
                <a:latin typeface="Calibri"/>
                <a:cs typeface="Calibri"/>
              </a:rPr>
              <a:t>compact</a:t>
            </a:r>
            <a:r>
              <a:rPr sz="3200" spc="20" dirty="0">
                <a:latin typeface="Calibri"/>
                <a:cs typeface="Calibri"/>
              </a:rPr>
              <a:t> </a:t>
            </a:r>
            <a:r>
              <a:rPr sz="3200" spc="-5" dirty="0">
                <a:latin typeface="Calibri"/>
                <a:cs typeface="Calibri"/>
              </a:rPr>
              <a:t>construction</a:t>
            </a:r>
            <a:endParaRPr sz="3200">
              <a:latin typeface="Calibri"/>
              <a:cs typeface="Calibri"/>
            </a:endParaRPr>
          </a:p>
          <a:p>
            <a:pPr marL="355600" indent="-342900">
              <a:lnSpc>
                <a:spcPct val="100000"/>
              </a:lnSpc>
              <a:spcBef>
                <a:spcPts val="765"/>
              </a:spcBef>
              <a:buFont typeface="Arial"/>
              <a:buChar char="•"/>
              <a:tabLst>
                <a:tab pos="354965" algn="l"/>
                <a:tab pos="355600" algn="l"/>
              </a:tabLst>
            </a:pPr>
            <a:r>
              <a:rPr sz="3200" spc="-20" dirty="0">
                <a:latin typeface="Calibri"/>
                <a:cs typeface="Calibri"/>
              </a:rPr>
              <a:t>Fixed </a:t>
            </a:r>
            <a:r>
              <a:rPr sz="3200" spc="-5" dirty="0">
                <a:latin typeface="Calibri"/>
                <a:cs typeface="Calibri"/>
              </a:rPr>
              <a:t>on </a:t>
            </a:r>
            <a:r>
              <a:rPr sz="3200" dirty="0">
                <a:latin typeface="Calibri"/>
                <a:cs typeface="Calibri"/>
              </a:rPr>
              <a:t>rigid </a:t>
            </a:r>
            <a:r>
              <a:rPr sz="3200" spc="-20" dirty="0">
                <a:latin typeface="Calibri"/>
                <a:cs typeface="Calibri"/>
              </a:rPr>
              <a:t>platform- </a:t>
            </a:r>
            <a:r>
              <a:rPr sz="3200" spc="-10" dirty="0">
                <a:latin typeface="Calibri"/>
                <a:cs typeface="Calibri"/>
              </a:rPr>
              <a:t>maintanence</a:t>
            </a:r>
            <a:r>
              <a:rPr sz="3200" spc="125" dirty="0">
                <a:latin typeface="Calibri"/>
                <a:cs typeface="Calibri"/>
              </a:rPr>
              <a:t> </a:t>
            </a:r>
            <a:r>
              <a:rPr sz="3200" spc="-15" dirty="0">
                <a:latin typeface="Calibri"/>
                <a:cs typeface="Calibri"/>
              </a:rPr>
              <a:t>free</a:t>
            </a:r>
            <a:endParaRPr sz="3200">
              <a:latin typeface="Calibri"/>
              <a:cs typeface="Calibri"/>
            </a:endParaRPr>
          </a:p>
          <a:p>
            <a:pPr marL="355600" indent="-342900">
              <a:lnSpc>
                <a:spcPct val="100000"/>
              </a:lnSpc>
              <a:spcBef>
                <a:spcPts val="770"/>
              </a:spcBef>
              <a:buFont typeface="Arial"/>
              <a:buChar char="•"/>
              <a:tabLst>
                <a:tab pos="354965" algn="l"/>
                <a:tab pos="355600" algn="l"/>
              </a:tabLst>
            </a:pPr>
            <a:r>
              <a:rPr sz="3200" spc="-5" dirty="0">
                <a:latin typeface="Calibri"/>
                <a:cs typeface="Calibri"/>
              </a:rPr>
              <a:t>High </a:t>
            </a:r>
            <a:r>
              <a:rPr sz="3200" spc="-10" dirty="0">
                <a:latin typeface="Calibri"/>
                <a:cs typeface="Calibri"/>
              </a:rPr>
              <a:t>temp </a:t>
            </a:r>
            <a:r>
              <a:rPr sz="3200" spc="-5" dirty="0">
                <a:latin typeface="Calibri"/>
                <a:cs typeface="Calibri"/>
              </a:rPr>
              <a:t>cannot be</a:t>
            </a:r>
            <a:r>
              <a:rPr sz="3200" spc="40" dirty="0">
                <a:latin typeface="Calibri"/>
                <a:cs typeface="Calibri"/>
              </a:rPr>
              <a:t> </a:t>
            </a:r>
            <a:r>
              <a:rPr sz="3200" spc="-5" dirty="0">
                <a:latin typeface="Calibri"/>
                <a:cs typeface="Calibri"/>
              </a:rPr>
              <a:t>achieved</a:t>
            </a:r>
            <a:endParaRPr sz="3200">
              <a:latin typeface="Calibri"/>
              <a:cs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5005" y="461645"/>
            <a:ext cx="6146800" cy="567055"/>
          </a:xfrm>
          <a:prstGeom prst="rect">
            <a:avLst/>
          </a:prstGeom>
        </p:spPr>
        <p:txBody>
          <a:bodyPr vert="horz" wrap="square" lIns="0" tIns="13335" rIns="0" bIns="0" rtlCol="0">
            <a:spAutoFit/>
          </a:bodyPr>
          <a:lstStyle/>
          <a:p>
            <a:pPr marL="12700">
              <a:lnSpc>
                <a:spcPct val="100000"/>
              </a:lnSpc>
              <a:spcBef>
                <a:spcPts val="105"/>
              </a:spcBef>
            </a:pPr>
            <a:r>
              <a:rPr sz="3600" b="1" spc="-15" dirty="0">
                <a:latin typeface="Calibri"/>
                <a:cs typeface="Calibri"/>
              </a:rPr>
              <a:t>Concentrating</a:t>
            </a:r>
            <a:r>
              <a:rPr sz="3600" b="1" spc="-100" dirty="0">
                <a:latin typeface="Calibri"/>
                <a:cs typeface="Calibri"/>
              </a:rPr>
              <a:t> </a:t>
            </a:r>
            <a:r>
              <a:rPr sz="3600" b="1" spc="-10" dirty="0">
                <a:latin typeface="Calibri"/>
                <a:cs typeface="Calibri"/>
              </a:rPr>
              <a:t>sunlight</a:t>
            </a:r>
            <a:endParaRPr sz="3600" b="1" spc="-10" dirty="0">
              <a:latin typeface="Calibri"/>
              <a:cs typeface="Calibri"/>
            </a:endParaRPr>
          </a:p>
        </p:txBody>
      </p:sp>
      <p:sp>
        <p:nvSpPr>
          <p:cNvPr id="3" name="object 3"/>
          <p:cNvSpPr/>
          <p:nvPr/>
        </p:nvSpPr>
        <p:spPr>
          <a:xfrm>
            <a:off x="288797" y="1620252"/>
            <a:ext cx="3417443" cy="3224463"/>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4419600" y="1600200"/>
            <a:ext cx="4495800" cy="3200400"/>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383540" y="5429199"/>
            <a:ext cx="8514080" cy="84836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Some device, usually </a:t>
            </a:r>
            <a:r>
              <a:rPr sz="1800" dirty="0">
                <a:latin typeface="Calibri"/>
                <a:cs typeface="Calibri"/>
              </a:rPr>
              <a:t>a </a:t>
            </a:r>
            <a:r>
              <a:rPr sz="1800" spc="-10" dirty="0">
                <a:latin typeface="Calibri"/>
                <a:cs typeface="Calibri"/>
              </a:rPr>
              <a:t>mirror </a:t>
            </a:r>
            <a:r>
              <a:rPr sz="1800" spc="-5" dirty="0">
                <a:latin typeface="Calibri"/>
                <a:cs typeface="Calibri"/>
              </a:rPr>
              <a:t>or some </a:t>
            </a:r>
            <a:r>
              <a:rPr sz="1800" dirty="0">
                <a:latin typeface="Calibri"/>
                <a:cs typeface="Calibri"/>
              </a:rPr>
              <a:t>type </a:t>
            </a:r>
            <a:r>
              <a:rPr sz="1800" spc="-5" dirty="0">
                <a:latin typeface="Calibri"/>
                <a:cs typeface="Calibri"/>
              </a:rPr>
              <a:t>of </a:t>
            </a:r>
            <a:r>
              <a:rPr sz="1800" spc="-10" dirty="0">
                <a:latin typeface="Calibri"/>
                <a:cs typeface="Calibri"/>
              </a:rPr>
              <a:t>reflective metal, </a:t>
            </a:r>
            <a:r>
              <a:rPr sz="1800" spc="-5" dirty="0">
                <a:latin typeface="Calibri"/>
                <a:cs typeface="Calibri"/>
              </a:rPr>
              <a:t>is used </a:t>
            </a:r>
            <a:r>
              <a:rPr sz="1800" spc="-10" dirty="0">
                <a:latin typeface="Calibri"/>
                <a:cs typeface="Calibri"/>
              </a:rPr>
              <a:t>to </a:t>
            </a:r>
            <a:r>
              <a:rPr sz="1800" spc="-15" dirty="0">
                <a:latin typeface="Calibri"/>
                <a:cs typeface="Calibri"/>
              </a:rPr>
              <a:t>concentrate </a:t>
            </a:r>
            <a:r>
              <a:rPr sz="1800" spc="-5" dirty="0">
                <a:latin typeface="Calibri"/>
                <a:cs typeface="Calibri"/>
              </a:rPr>
              <a:t>light  </a:t>
            </a:r>
            <a:r>
              <a:rPr sz="1800" dirty="0">
                <a:latin typeface="Calibri"/>
                <a:cs typeface="Calibri"/>
              </a:rPr>
              <a:t>and </a:t>
            </a:r>
            <a:r>
              <a:rPr sz="1800" spc="-5" dirty="0">
                <a:latin typeface="Calibri"/>
                <a:cs typeface="Calibri"/>
              </a:rPr>
              <a:t>heat </a:t>
            </a:r>
            <a:r>
              <a:rPr sz="1800" spc="-10" dirty="0">
                <a:latin typeface="Calibri"/>
                <a:cs typeface="Calibri"/>
              </a:rPr>
              <a:t>from </a:t>
            </a:r>
            <a:r>
              <a:rPr sz="1800" dirty="0">
                <a:latin typeface="Calibri"/>
                <a:cs typeface="Calibri"/>
              </a:rPr>
              <a:t>the sun </a:t>
            </a:r>
            <a:r>
              <a:rPr sz="1800" spc="-10" dirty="0">
                <a:latin typeface="Calibri"/>
                <a:cs typeface="Calibri"/>
              </a:rPr>
              <a:t>into </a:t>
            </a:r>
            <a:r>
              <a:rPr sz="1800" dirty="0">
                <a:latin typeface="Calibri"/>
                <a:cs typeface="Calibri"/>
              </a:rPr>
              <a:t>a </a:t>
            </a:r>
            <a:r>
              <a:rPr sz="1800" spc="-5" dirty="0">
                <a:latin typeface="Calibri"/>
                <a:cs typeface="Calibri"/>
              </a:rPr>
              <a:t>small </a:t>
            </a:r>
            <a:r>
              <a:rPr sz="1800" spc="-10" dirty="0">
                <a:latin typeface="Calibri"/>
                <a:cs typeface="Calibri"/>
              </a:rPr>
              <a:t>cooking area, </a:t>
            </a:r>
            <a:r>
              <a:rPr sz="1800" spc="-5" dirty="0">
                <a:latin typeface="Calibri"/>
                <a:cs typeface="Calibri"/>
              </a:rPr>
              <a:t>making </a:t>
            </a:r>
            <a:r>
              <a:rPr sz="1800" dirty="0">
                <a:latin typeface="Calibri"/>
                <a:cs typeface="Calibri"/>
              </a:rPr>
              <a:t>the </a:t>
            </a:r>
            <a:r>
              <a:rPr sz="1800" spc="-5" dirty="0">
                <a:latin typeface="Calibri"/>
                <a:cs typeface="Calibri"/>
              </a:rPr>
              <a:t>energy </a:t>
            </a:r>
            <a:r>
              <a:rPr sz="1800" spc="-10" dirty="0">
                <a:latin typeface="Calibri"/>
                <a:cs typeface="Calibri"/>
              </a:rPr>
              <a:t>more </a:t>
            </a:r>
            <a:r>
              <a:rPr sz="1800" spc="-15" dirty="0">
                <a:latin typeface="Calibri"/>
                <a:cs typeface="Calibri"/>
              </a:rPr>
              <a:t>concentrated </a:t>
            </a:r>
            <a:r>
              <a:rPr sz="1800" dirty="0">
                <a:latin typeface="Calibri"/>
                <a:cs typeface="Calibri"/>
              </a:rPr>
              <a:t>and  </a:t>
            </a:r>
            <a:r>
              <a:rPr sz="1800" spc="-15" dirty="0">
                <a:latin typeface="Calibri"/>
                <a:cs typeface="Calibri"/>
              </a:rPr>
              <a:t>therefore </a:t>
            </a:r>
            <a:r>
              <a:rPr sz="1800" spc="-10" dirty="0">
                <a:latin typeface="Calibri"/>
                <a:cs typeface="Calibri"/>
              </a:rPr>
              <a:t>more</a:t>
            </a:r>
            <a:r>
              <a:rPr sz="1800" spc="25" dirty="0">
                <a:latin typeface="Calibri"/>
                <a:cs typeface="Calibri"/>
              </a:rPr>
              <a:t> </a:t>
            </a:r>
            <a:r>
              <a:rPr sz="1800" spc="-10" dirty="0">
                <a:latin typeface="Calibri"/>
                <a:cs typeface="Calibri"/>
              </a:rPr>
              <a:t>potent.</a:t>
            </a:r>
            <a:endParaRPr sz="1800">
              <a:latin typeface="Calibri"/>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Rectangle 6"/>
          <p:cNvSpPr>
            <a:spLocks noGrp="1" noRot="1" noChangeArrowheads="1"/>
          </p:cNvSpPr>
          <p:nvPr>
            <p:ph type="title"/>
          </p:nvPr>
        </p:nvSpPr>
        <p:spPr>
          <a:xfrm>
            <a:off x="457200" y="253536"/>
            <a:ext cx="8229600" cy="1143000"/>
          </a:xfrm>
        </p:spPr>
        <p:txBody>
          <a:bodyPr/>
          <a:lstStyle/>
          <a:p>
            <a:pPr marL="54610" fontAlgn="auto">
              <a:spcAft>
                <a:spcPts val="0"/>
              </a:spcAft>
              <a:defRPr/>
            </a:pPr>
            <a:r>
              <a:rPr lang="en-US" smtClean="0">
                <a:solidFill>
                  <a:srgbClr val="F5F50D"/>
                </a:solidFill>
              </a:rPr>
              <a:t>Parabolic Dishes and Troughs</a:t>
            </a:r>
            <a:endParaRPr lang="en-US" smtClean="0">
              <a:solidFill>
                <a:srgbClr val="F5F50D"/>
              </a:solidFill>
            </a:endParaRPr>
          </a:p>
        </p:txBody>
      </p:sp>
      <p:graphicFrame>
        <p:nvGraphicFramePr>
          <p:cNvPr id="6146" name="Object 7"/>
          <p:cNvGraphicFramePr>
            <a:graphicFrameLocks noChangeAspect="1"/>
          </p:cNvGraphicFramePr>
          <p:nvPr>
            <p:ph sz="half" idx="4294967295"/>
          </p:nvPr>
        </p:nvGraphicFramePr>
        <p:xfrm>
          <a:off x="381000" y="1219200"/>
          <a:ext cx="4038600" cy="4186238"/>
        </p:xfrm>
        <a:graphic>
          <a:graphicData uri="http://schemas.openxmlformats.org/presentationml/2006/ole">
            <mc:AlternateContent xmlns:mc="http://schemas.openxmlformats.org/markup-compatibility/2006">
              <mc:Choice xmlns:v="urn:schemas-microsoft-com:vml" Requires="v">
                <p:oleObj spid="_x0000_s4097" name="Bitmap Image" r:id="rId1" imgW="4171950" imgH="4324350" progId="Paint.Picture">
                  <p:embed/>
                </p:oleObj>
              </mc:Choice>
              <mc:Fallback>
                <p:oleObj name="Bitmap Image" r:id="rId1" imgW="4171950" imgH="4324350" progId="Paint.Picture">
                  <p:embed/>
                  <p:pic>
                    <p:nvPicPr>
                      <p:cNvPr id="0" name="Object 7"/>
                      <p:cNvPicPr>
                        <a:picLocks noChangeAspect="1"/>
                      </p:cNvPicPr>
                      <p:nvPr/>
                    </p:nvPicPr>
                    <p:blipFill>
                      <a:blip r:embed="rId2"/>
                      <a:stretch>
                        <a:fillRect/>
                      </a:stretch>
                    </p:blipFill>
                    <p:spPr>
                      <a:xfrm>
                        <a:off x="381000" y="1219200"/>
                        <a:ext cx="4038600" cy="4186238"/>
                      </a:xfrm>
                      <a:prstGeom prst="rect">
                        <a:avLst/>
                      </a:prstGeom>
                      <a:noFill/>
                      <a:ln w="9525">
                        <a:noFill/>
                      </a:ln>
                    </p:spPr>
                  </p:pic>
                </p:oleObj>
              </mc:Fallback>
            </mc:AlternateContent>
          </a:graphicData>
        </a:graphic>
      </p:graphicFrame>
      <p:graphicFrame>
        <p:nvGraphicFramePr>
          <p:cNvPr id="6147" name="Object 8"/>
          <p:cNvGraphicFramePr>
            <a:graphicFrameLocks noChangeAspect="1"/>
          </p:cNvGraphicFramePr>
          <p:nvPr>
            <p:ph sz="half" idx="2"/>
          </p:nvPr>
        </p:nvGraphicFramePr>
        <p:xfrm>
          <a:off x="4648200" y="1219200"/>
          <a:ext cx="4037013" cy="3197225"/>
        </p:xfrm>
        <a:graphic>
          <a:graphicData uri="http://schemas.openxmlformats.org/presentationml/2006/ole">
            <mc:AlternateContent xmlns:mc="http://schemas.openxmlformats.org/markup-compatibility/2006">
              <mc:Choice xmlns:v="urn:schemas-microsoft-com:vml" Requires="v">
                <p:oleObj spid="_x0000_s4099" name="Bitmap Image" r:id="rId3" imgW="4667250" imgH="3695700" progId="Paint.Picture">
                  <p:embed/>
                </p:oleObj>
              </mc:Choice>
              <mc:Fallback>
                <p:oleObj name="Bitmap Image" r:id="rId3" imgW="4667250" imgH="3695700" progId="Paint.Picture">
                  <p:embed/>
                  <p:pic>
                    <p:nvPicPr>
                      <p:cNvPr id="0" name="Object 8"/>
                      <p:cNvPicPr>
                        <a:picLocks noChangeAspect="1"/>
                      </p:cNvPicPr>
                      <p:nvPr/>
                    </p:nvPicPr>
                    <p:blipFill>
                      <a:blip r:embed="rId4"/>
                      <a:stretch>
                        <a:fillRect/>
                      </a:stretch>
                    </p:blipFill>
                    <p:spPr>
                      <a:xfrm>
                        <a:off x="4648200" y="1219200"/>
                        <a:ext cx="4037013" cy="3197225"/>
                      </a:xfrm>
                      <a:prstGeom prst="rect">
                        <a:avLst/>
                      </a:prstGeom>
                      <a:noFill/>
                      <a:ln w="9525">
                        <a:noFill/>
                      </a:ln>
                    </p:spPr>
                  </p:pic>
                </p:oleObj>
              </mc:Fallback>
            </mc:AlternateContent>
          </a:graphicData>
        </a:graphic>
      </p:graphicFrame>
      <p:sp>
        <p:nvSpPr>
          <p:cNvPr id="6149" name="Text Box 9"/>
          <p:cNvSpPr txBox="1">
            <a:spLocks noChangeArrowheads="1"/>
          </p:cNvSpPr>
          <p:nvPr/>
        </p:nvSpPr>
        <p:spPr bwMode="auto">
          <a:xfrm>
            <a:off x="685800" y="5410200"/>
            <a:ext cx="8001000" cy="1187450"/>
          </a:xfrm>
          <a:prstGeom prst="rect">
            <a:avLst/>
          </a:prstGeom>
          <a:noFill/>
          <a:ln w="9525">
            <a:noFill/>
            <a:miter lim="800000"/>
          </a:ln>
        </p:spPr>
        <p:txBody>
          <a:bodyPr>
            <a:spAutoFit/>
          </a:bodyPr>
          <a:lstStyle/>
          <a:p>
            <a:pPr>
              <a:spcBef>
                <a:spcPct val="50000"/>
              </a:spcBef>
            </a:pPr>
            <a:r>
              <a:rPr lang="en-US" sz="2400">
                <a:solidFill>
                  <a:schemeClr val="tx1"/>
                </a:solidFill>
              </a:rPr>
              <a:t>Because they work best under direct sunlight, parabolic dishes and troughs must be steered throughout the day in the direction of the sun.</a:t>
            </a:r>
            <a:endParaRPr lang="en-US" sz="2400">
              <a:solidFill>
                <a:schemeClr val="tx1"/>
              </a:solidFill>
            </a:endParaRPr>
          </a:p>
        </p:txBody>
      </p:sp>
      <p:sp>
        <p:nvSpPr>
          <p:cNvPr id="6150" name="Text Box 10"/>
          <p:cNvSpPr txBox="1">
            <a:spLocks noChangeArrowheads="1"/>
          </p:cNvSpPr>
          <p:nvPr/>
        </p:nvSpPr>
        <p:spPr bwMode="auto">
          <a:xfrm>
            <a:off x="4648200" y="4495800"/>
            <a:ext cx="3581400" cy="457200"/>
          </a:xfrm>
          <a:prstGeom prst="rect">
            <a:avLst/>
          </a:prstGeom>
          <a:noFill/>
          <a:ln w="9525">
            <a:noFill/>
            <a:miter lim="800000"/>
          </a:ln>
        </p:spPr>
        <p:txBody>
          <a:bodyPr wrap="none">
            <a:spAutoFit/>
          </a:bodyPr>
          <a:lstStyle/>
          <a:p>
            <a:r>
              <a:rPr lang="en-US" sz="2400">
                <a:solidFill>
                  <a:schemeClr val="tx1"/>
                </a:solidFill>
              </a:rPr>
              <a:t>Collectors in southern CA.</a:t>
            </a:r>
            <a:endParaRPr lang="en-US" sz="2400">
              <a:solidFill>
                <a:schemeClr val="tx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74876" y="1548383"/>
            <a:ext cx="5532120" cy="4325112"/>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1945004" y="271399"/>
            <a:ext cx="5253990" cy="696595"/>
          </a:xfrm>
          <a:prstGeom prst="rect">
            <a:avLst/>
          </a:prstGeom>
        </p:spPr>
        <p:txBody>
          <a:bodyPr vert="horz" wrap="square" lIns="0" tIns="12700" rIns="0" bIns="0" rtlCol="0">
            <a:spAutoFit/>
          </a:bodyPr>
          <a:lstStyle/>
          <a:p>
            <a:pPr marL="12700">
              <a:lnSpc>
                <a:spcPct val="100000"/>
              </a:lnSpc>
              <a:spcBef>
                <a:spcPts val="100"/>
              </a:spcBef>
            </a:pPr>
            <a:r>
              <a:rPr sz="4400" b="1" spc="-15" dirty="0">
                <a:latin typeface="Calibri"/>
                <a:cs typeface="Calibri"/>
              </a:rPr>
              <a:t>Concentrating</a:t>
            </a:r>
            <a:r>
              <a:rPr sz="4400" b="1" spc="-100" dirty="0">
                <a:latin typeface="Calibri"/>
                <a:cs typeface="Calibri"/>
              </a:rPr>
              <a:t> </a:t>
            </a:r>
            <a:r>
              <a:rPr sz="4400" b="1" spc="-10" dirty="0">
                <a:latin typeface="Calibri"/>
                <a:cs typeface="Calibri"/>
              </a:rPr>
              <a:t>sunlight</a:t>
            </a:r>
            <a:endParaRPr sz="4400">
              <a:latin typeface="Calibri"/>
              <a:cs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6107" y="474599"/>
            <a:ext cx="5411470" cy="567055"/>
          </a:xfrm>
          <a:prstGeom prst="rect">
            <a:avLst/>
          </a:prstGeom>
        </p:spPr>
        <p:txBody>
          <a:bodyPr vert="horz" wrap="square" lIns="0" tIns="13335" rIns="0" bIns="0" rtlCol="0">
            <a:spAutoFit/>
          </a:bodyPr>
          <a:lstStyle/>
          <a:p>
            <a:pPr marL="12700">
              <a:lnSpc>
                <a:spcPct val="100000"/>
              </a:lnSpc>
              <a:spcBef>
                <a:spcPts val="105"/>
              </a:spcBef>
            </a:pPr>
            <a:r>
              <a:rPr sz="3600" spc="-20" dirty="0"/>
              <a:t>Parabolic </a:t>
            </a:r>
            <a:r>
              <a:rPr sz="3600" spc="-15" dirty="0"/>
              <a:t>trough</a:t>
            </a:r>
            <a:r>
              <a:rPr sz="3600" spc="-35" dirty="0"/>
              <a:t> </a:t>
            </a:r>
            <a:r>
              <a:rPr sz="3600" spc="-30" dirty="0"/>
              <a:t>cooker</a:t>
            </a:r>
            <a:endParaRPr sz="3600" spc="-30" dirty="0"/>
          </a:p>
        </p:txBody>
      </p:sp>
      <p:sp>
        <p:nvSpPr>
          <p:cNvPr id="3" name="object 3"/>
          <p:cNvSpPr/>
          <p:nvPr/>
        </p:nvSpPr>
        <p:spPr>
          <a:xfrm>
            <a:off x="2883484" y="1435668"/>
            <a:ext cx="3927966" cy="504966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8364" y="461899"/>
            <a:ext cx="4826000" cy="696595"/>
          </a:xfrm>
          <a:prstGeom prst="rect">
            <a:avLst/>
          </a:prstGeom>
        </p:spPr>
        <p:txBody>
          <a:bodyPr vert="horz" wrap="square" lIns="0" tIns="13335" rIns="0" bIns="0" rtlCol="0">
            <a:spAutoFit/>
          </a:bodyPr>
          <a:lstStyle/>
          <a:p>
            <a:pPr marL="12700">
              <a:lnSpc>
                <a:spcPct val="100000"/>
              </a:lnSpc>
              <a:spcBef>
                <a:spcPts val="105"/>
              </a:spcBef>
            </a:pPr>
            <a:r>
              <a:rPr sz="4400" spc="-20" dirty="0"/>
              <a:t>Parabolic </a:t>
            </a:r>
            <a:r>
              <a:rPr sz="4400" spc="-5" dirty="0"/>
              <a:t>dish</a:t>
            </a:r>
            <a:r>
              <a:rPr sz="4400" spc="-40" dirty="0"/>
              <a:t> </a:t>
            </a:r>
            <a:r>
              <a:rPr sz="4400" spc="-30" dirty="0"/>
              <a:t>cooker</a:t>
            </a:r>
            <a:endParaRPr sz="4400"/>
          </a:p>
        </p:txBody>
      </p:sp>
      <p:sp>
        <p:nvSpPr>
          <p:cNvPr id="3" name="object 3"/>
          <p:cNvSpPr/>
          <p:nvPr/>
        </p:nvSpPr>
        <p:spPr>
          <a:xfrm>
            <a:off x="1981200" y="1295400"/>
            <a:ext cx="5401056" cy="5228844"/>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7915" y="461645"/>
            <a:ext cx="7110095" cy="690245"/>
          </a:xfrm>
          <a:prstGeom prst="rect">
            <a:avLst/>
          </a:prstGeom>
        </p:spPr>
        <p:txBody>
          <a:bodyPr vert="horz" wrap="square" lIns="0" tIns="13335" rIns="0" bIns="0" rtlCol="0">
            <a:spAutoFit/>
          </a:bodyPr>
          <a:lstStyle/>
          <a:p>
            <a:pPr marL="12700">
              <a:lnSpc>
                <a:spcPct val="100000"/>
              </a:lnSpc>
              <a:spcBef>
                <a:spcPts val="105"/>
              </a:spcBef>
            </a:pPr>
            <a:r>
              <a:rPr sz="4400" spc="-15" dirty="0"/>
              <a:t>Converting </a:t>
            </a:r>
            <a:r>
              <a:rPr sz="4400" spc="-10" dirty="0"/>
              <a:t>light </a:t>
            </a:r>
            <a:r>
              <a:rPr sz="4400" spc="-25" dirty="0"/>
              <a:t>to</a:t>
            </a:r>
            <a:r>
              <a:rPr sz="4400" spc="5" dirty="0"/>
              <a:t> </a:t>
            </a:r>
            <a:r>
              <a:rPr sz="4400" spc="-10" dirty="0"/>
              <a:t>heat</a:t>
            </a:r>
            <a:endParaRPr sz="4400"/>
          </a:p>
        </p:txBody>
      </p:sp>
      <p:sp>
        <p:nvSpPr>
          <p:cNvPr id="3" name="object 3"/>
          <p:cNvSpPr txBox="1"/>
          <p:nvPr/>
        </p:nvSpPr>
        <p:spPr>
          <a:xfrm>
            <a:off x="535940" y="1616709"/>
            <a:ext cx="5254625" cy="2465070"/>
          </a:xfrm>
          <a:prstGeom prst="rect">
            <a:avLst/>
          </a:prstGeom>
        </p:spPr>
        <p:txBody>
          <a:bodyPr vert="horz" wrap="square" lIns="0" tIns="13335" rIns="0" bIns="0" rtlCol="0">
            <a:spAutoFit/>
          </a:bodyPr>
          <a:lstStyle/>
          <a:p>
            <a:pPr marL="355600" marR="5080" indent="-342900" algn="just">
              <a:lnSpc>
                <a:spcPct val="100000"/>
              </a:lnSpc>
              <a:spcBef>
                <a:spcPts val="105"/>
              </a:spcBef>
              <a:buFont typeface="Arial"/>
              <a:buChar char="•"/>
              <a:tabLst>
                <a:tab pos="355600" algn="l"/>
              </a:tabLst>
            </a:pPr>
            <a:r>
              <a:rPr sz="2000" spc="-15" dirty="0">
                <a:latin typeface="Calibri"/>
                <a:cs typeface="Calibri"/>
              </a:rPr>
              <a:t>Any </a:t>
            </a:r>
            <a:r>
              <a:rPr sz="2000" spc="-5" dirty="0">
                <a:latin typeface="Calibri"/>
                <a:cs typeface="Calibri"/>
              </a:rPr>
              <a:t>black on </a:t>
            </a:r>
            <a:r>
              <a:rPr sz="2000" dirty="0">
                <a:latin typeface="Calibri"/>
                <a:cs typeface="Calibri"/>
              </a:rPr>
              <a:t>the </a:t>
            </a:r>
            <a:r>
              <a:rPr sz="2000" spc="-5" dirty="0">
                <a:latin typeface="Calibri"/>
                <a:cs typeface="Calibri"/>
              </a:rPr>
              <a:t>inside of </a:t>
            </a:r>
            <a:r>
              <a:rPr sz="2000" dirty="0">
                <a:latin typeface="Calibri"/>
                <a:cs typeface="Calibri"/>
              </a:rPr>
              <a:t>a </a:t>
            </a:r>
            <a:r>
              <a:rPr sz="2000" spc="-5" dirty="0">
                <a:latin typeface="Calibri"/>
                <a:cs typeface="Calibri"/>
              </a:rPr>
              <a:t>solar </a:t>
            </a:r>
            <a:r>
              <a:rPr sz="2000" spc="-40" dirty="0">
                <a:latin typeface="Calibri"/>
                <a:cs typeface="Calibri"/>
              </a:rPr>
              <a:t>cooker, </a:t>
            </a:r>
            <a:r>
              <a:rPr sz="2000" dirty="0">
                <a:latin typeface="Calibri"/>
                <a:cs typeface="Calibri"/>
              </a:rPr>
              <a:t>as  </a:t>
            </a:r>
            <a:r>
              <a:rPr sz="2000" spc="-5" dirty="0">
                <a:latin typeface="Calibri"/>
                <a:cs typeface="Calibri"/>
              </a:rPr>
              <a:t>well </a:t>
            </a:r>
            <a:r>
              <a:rPr sz="2000" dirty="0">
                <a:latin typeface="Calibri"/>
                <a:cs typeface="Calibri"/>
              </a:rPr>
              <a:t>as </a:t>
            </a:r>
            <a:r>
              <a:rPr sz="2000" spc="-5" dirty="0">
                <a:latin typeface="Calibri"/>
                <a:cs typeface="Calibri"/>
              </a:rPr>
              <a:t>certain materials </a:t>
            </a:r>
            <a:r>
              <a:rPr sz="2000" spc="-15" dirty="0">
                <a:latin typeface="Calibri"/>
                <a:cs typeface="Calibri"/>
              </a:rPr>
              <a:t>for </a:t>
            </a:r>
            <a:r>
              <a:rPr sz="2000" spc="-5" dirty="0">
                <a:latin typeface="Calibri"/>
                <a:cs typeface="Calibri"/>
              </a:rPr>
              <a:t>pots, will </a:t>
            </a:r>
            <a:r>
              <a:rPr sz="2000" spc="-15" dirty="0">
                <a:latin typeface="Calibri"/>
                <a:cs typeface="Calibri"/>
              </a:rPr>
              <a:t>improve  </a:t>
            </a:r>
            <a:r>
              <a:rPr sz="2000" dirty="0">
                <a:latin typeface="Calibri"/>
                <a:cs typeface="Calibri"/>
              </a:rPr>
              <a:t>the </a:t>
            </a:r>
            <a:r>
              <a:rPr sz="2000" spc="-10" dirty="0">
                <a:latin typeface="Calibri"/>
                <a:cs typeface="Calibri"/>
              </a:rPr>
              <a:t>effectiveness </a:t>
            </a:r>
            <a:r>
              <a:rPr sz="2000" spc="-5" dirty="0">
                <a:latin typeface="Calibri"/>
                <a:cs typeface="Calibri"/>
              </a:rPr>
              <a:t>of turning light </a:t>
            </a:r>
            <a:r>
              <a:rPr sz="2000" spc="-15" dirty="0">
                <a:latin typeface="Calibri"/>
                <a:cs typeface="Calibri"/>
              </a:rPr>
              <a:t>into </a:t>
            </a:r>
            <a:r>
              <a:rPr sz="2000" spc="-5" dirty="0">
                <a:latin typeface="Calibri"/>
                <a:cs typeface="Calibri"/>
              </a:rPr>
              <a:t>heat. </a:t>
            </a:r>
            <a:r>
              <a:rPr sz="2000" dirty="0">
                <a:latin typeface="Calibri"/>
                <a:cs typeface="Calibri"/>
              </a:rPr>
              <a:t>A  black </a:t>
            </a:r>
            <a:r>
              <a:rPr sz="2000" spc="-5" dirty="0">
                <a:latin typeface="Calibri"/>
                <a:cs typeface="Calibri"/>
              </a:rPr>
              <a:t>pan will absorb almost </a:t>
            </a:r>
            <a:r>
              <a:rPr sz="2000" dirty="0">
                <a:latin typeface="Calibri"/>
                <a:cs typeface="Calibri"/>
              </a:rPr>
              <a:t>all </a:t>
            </a:r>
            <a:r>
              <a:rPr sz="2000" spc="-5" dirty="0">
                <a:latin typeface="Calibri"/>
                <a:cs typeface="Calibri"/>
              </a:rPr>
              <a:t>of </a:t>
            </a:r>
            <a:r>
              <a:rPr sz="2000" dirty="0">
                <a:latin typeface="Calibri"/>
                <a:cs typeface="Calibri"/>
              </a:rPr>
              <a:t>the </a:t>
            </a:r>
            <a:r>
              <a:rPr sz="2000" spc="-5" dirty="0">
                <a:latin typeface="Calibri"/>
                <a:cs typeface="Calibri"/>
              </a:rPr>
              <a:t>sun's  light </a:t>
            </a:r>
            <a:r>
              <a:rPr sz="2000" dirty="0">
                <a:latin typeface="Calibri"/>
                <a:cs typeface="Calibri"/>
              </a:rPr>
              <a:t>and </a:t>
            </a:r>
            <a:r>
              <a:rPr sz="2000" spc="-5" dirty="0">
                <a:latin typeface="Calibri"/>
                <a:cs typeface="Calibri"/>
              </a:rPr>
              <a:t>turn it </a:t>
            </a:r>
            <a:r>
              <a:rPr sz="2000" spc="-15" dirty="0">
                <a:latin typeface="Calibri"/>
                <a:cs typeface="Calibri"/>
              </a:rPr>
              <a:t>into </a:t>
            </a:r>
            <a:r>
              <a:rPr sz="2000" spc="-10" dirty="0">
                <a:latin typeface="Calibri"/>
                <a:cs typeface="Calibri"/>
              </a:rPr>
              <a:t>heat, substantially  improving </a:t>
            </a:r>
            <a:r>
              <a:rPr sz="2000" dirty="0">
                <a:latin typeface="Calibri"/>
                <a:cs typeface="Calibri"/>
              </a:rPr>
              <a:t>the </a:t>
            </a:r>
            <a:r>
              <a:rPr sz="2000" spc="-10" dirty="0">
                <a:latin typeface="Calibri"/>
                <a:cs typeface="Calibri"/>
              </a:rPr>
              <a:t>effectiveness </a:t>
            </a:r>
            <a:r>
              <a:rPr sz="2000" spc="-5" dirty="0">
                <a:latin typeface="Calibri"/>
                <a:cs typeface="Calibri"/>
              </a:rPr>
              <a:t>of </a:t>
            </a:r>
            <a:r>
              <a:rPr sz="2000" dirty="0">
                <a:latin typeface="Calibri"/>
                <a:cs typeface="Calibri"/>
              </a:rPr>
              <a:t>the </a:t>
            </a:r>
            <a:r>
              <a:rPr sz="2000" spc="-45" dirty="0">
                <a:latin typeface="Calibri"/>
                <a:cs typeface="Calibri"/>
              </a:rPr>
              <a:t>cooker. </a:t>
            </a:r>
            <a:r>
              <a:rPr sz="2000" spc="-15" dirty="0">
                <a:latin typeface="Calibri"/>
                <a:cs typeface="Calibri"/>
              </a:rPr>
              <a:t>Also,  </a:t>
            </a:r>
            <a:r>
              <a:rPr sz="2000" dirty="0">
                <a:latin typeface="Calibri"/>
                <a:cs typeface="Calibri"/>
              </a:rPr>
              <a:t>the </a:t>
            </a:r>
            <a:r>
              <a:rPr sz="2000" spc="-10" dirty="0">
                <a:latin typeface="Calibri"/>
                <a:cs typeface="Calibri"/>
              </a:rPr>
              <a:t>better </a:t>
            </a:r>
            <a:r>
              <a:rPr sz="2000" dirty="0">
                <a:latin typeface="Calibri"/>
                <a:cs typeface="Calibri"/>
              </a:rPr>
              <a:t>a </a:t>
            </a:r>
            <a:r>
              <a:rPr sz="2000" spc="-5" dirty="0">
                <a:latin typeface="Calibri"/>
                <a:cs typeface="Calibri"/>
              </a:rPr>
              <a:t>pan conducts </a:t>
            </a:r>
            <a:r>
              <a:rPr sz="2000" spc="-10" dirty="0">
                <a:latin typeface="Calibri"/>
                <a:cs typeface="Calibri"/>
              </a:rPr>
              <a:t>heat, </a:t>
            </a:r>
            <a:r>
              <a:rPr sz="2000" dirty="0">
                <a:latin typeface="Calibri"/>
                <a:cs typeface="Calibri"/>
              </a:rPr>
              <a:t>the </a:t>
            </a:r>
            <a:r>
              <a:rPr sz="2000" spc="-15" dirty="0">
                <a:latin typeface="Calibri"/>
                <a:cs typeface="Calibri"/>
              </a:rPr>
              <a:t>faster </a:t>
            </a:r>
            <a:r>
              <a:rPr sz="2000" dirty="0">
                <a:latin typeface="Calibri"/>
                <a:cs typeface="Calibri"/>
              </a:rPr>
              <a:t>the  </a:t>
            </a:r>
            <a:r>
              <a:rPr sz="2000" spc="-10" dirty="0">
                <a:latin typeface="Calibri"/>
                <a:cs typeface="Calibri"/>
              </a:rPr>
              <a:t>oven </a:t>
            </a:r>
            <a:r>
              <a:rPr sz="2000" spc="-5" dirty="0">
                <a:latin typeface="Calibri"/>
                <a:cs typeface="Calibri"/>
              </a:rPr>
              <a:t>will</a:t>
            </a:r>
            <a:r>
              <a:rPr sz="2000" spc="5" dirty="0">
                <a:latin typeface="Calibri"/>
                <a:cs typeface="Calibri"/>
              </a:rPr>
              <a:t> </a:t>
            </a:r>
            <a:r>
              <a:rPr sz="2000" spc="-10" dirty="0">
                <a:latin typeface="Calibri"/>
                <a:cs typeface="Calibri"/>
              </a:rPr>
              <a:t>work.</a:t>
            </a:r>
            <a:endParaRPr sz="2000">
              <a:latin typeface="Calibri"/>
              <a:cs typeface="Calibri"/>
            </a:endParaRPr>
          </a:p>
        </p:txBody>
      </p:sp>
      <p:sp>
        <p:nvSpPr>
          <p:cNvPr id="4" name="object 4"/>
          <p:cNvSpPr/>
          <p:nvPr/>
        </p:nvSpPr>
        <p:spPr>
          <a:xfrm>
            <a:off x="5943600" y="1752600"/>
            <a:ext cx="2999231" cy="21336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8615" y="187325"/>
            <a:ext cx="4523740" cy="689610"/>
          </a:xfrm>
          <a:prstGeom prst="rect">
            <a:avLst/>
          </a:prstGeom>
        </p:spPr>
        <p:txBody>
          <a:bodyPr vert="horz" wrap="square" lIns="0" tIns="12700" rIns="0" bIns="0" rtlCol="0">
            <a:spAutoFit/>
          </a:bodyPr>
          <a:lstStyle/>
          <a:p>
            <a:pPr marL="12700">
              <a:lnSpc>
                <a:spcPct val="100000"/>
              </a:lnSpc>
              <a:spcBef>
                <a:spcPts val="100"/>
              </a:spcBef>
            </a:pPr>
            <a:r>
              <a:rPr sz="4400" spc="-45" dirty="0"/>
              <a:t>Trapping</a:t>
            </a:r>
            <a:r>
              <a:rPr sz="4400" spc="-75" dirty="0"/>
              <a:t> </a:t>
            </a:r>
            <a:r>
              <a:rPr sz="4400" spc="-5" dirty="0"/>
              <a:t>heat</a:t>
            </a:r>
            <a:endParaRPr sz="4400"/>
          </a:p>
        </p:txBody>
      </p:sp>
      <p:sp>
        <p:nvSpPr>
          <p:cNvPr id="3" name="object 3"/>
          <p:cNvSpPr txBox="1"/>
          <p:nvPr/>
        </p:nvSpPr>
        <p:spPr>
          <a:xfrm>
            <a:off x="459740" y="4895469"/>
            <a:ext cx="8270875" cy="1397635"/>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Isolating </a:t>
            </a:r>
            <a:r>
              <a:rPr sz="1800" dirty="0">
                <a:latin typeface="Calibri"/>
                <a:cs typeface="Calibri"/>
              </a:rPr>
              <a:t>the air </a:t>
            </a:r>
            <a:r>
              <a:rPr sz="1800" spc="-5" dirty="0">
                <a:latin typeface="Calibri"/>
                <a:cs typeface="Calibri"/>
              </a:rPr>
              <a:t>inside </a:t>
            </a:r>
            <a:r>
              <a:rPr sz="1800" dirty="0">
                <a:latin typeface="Calibri"/>
                <a:cs typeface="Calibri"/>
              </a:rPr>
              <a:t>the </a:t>
            </a:r>
            <a:r>
              <a:rPr sz="1800" spc="-20" dirty="0">
                <a:latin typeface="Calibri"/>
                <a:cs typeface="Calibri"/>
              </a:rPr>
              <a:t>cooker </a:t>
            </a:r>
            <a:r>
              <a:rPr sz="1800" spc="-10" dirty="0">
                <a:latin typeface="Calibri"/>
                <a:cs typeface="Calibri"/>
              </a:rPr>
              <a:t>from </a:t>
            </a:r>
            <a:r>
              <a:rPr sz="1800" dirty="0">
                <a:latin typeface="Calibri"/>
                <a:cs typeface="Calibri"/>
              </a:rPr>
              <a:t>the air </a:t>
            </a:r>
            <a:r>
              <a:rPr sz="1800" spc="-5" dirty="0">
                <a:latin typeface="Calibri"/>
                <a:cs typeface="Calibri"/>
              </a:rPr>
              <a:t>outside </a:t>
            </a:r>
            <a:r>
              <a:rPr sz="1800" dirty="0">
                <a:latin typeface="Calibri"/>
                <a:cs typeface="Calibri"/>
              </a:rPr>
              <a:t>the </a:t>
            </a:r>
            <a:r>
              <a:rPr sz="1800" spc="-20" dirty="0">
                <a:latin typeface="Calibri"/>
                <a:cs typeface="Calibri"/>
              </a:rPr>
              <a:t>cooker </a:t>
            </a:r>
            <a:r>
              <a:rPr sz="1800" spc="-15" dirty="0">
                <a:latin typeface="Calibri"/>
                <a:cs typeface="Calibri"/>
              </a:rPr>
              <a:t>makes </a:t>
            </a:r>
            <a:r>
              <a:rPr sz="1800" dirty="0">
                <a:latin typeface="Calibri"/>
                <a:cs typeface="Calibri"/>
              </a:rPr>
              <a:t>an </a:t>
            </a:r>
            <a:r>
              <a:rPr sz="1800" spc="-5" dirty="0">
                <a:latin typeface="Calibri"/>
                <a:cs typeface="Calibri"/>
              </a:rPr>
              <a:t>important  </a:t>
            </a:r>
            <a:r>
              <a:rPr sz="1800" spc="-10" dirty="0">
                <a:latin typeface="Calibri"/>
                <a:cs typeface="Calibri"/>
              </a:rPr>
              <a:t>difference. </a:t>
            </a:r>
            <a:r>
              <a:rPr sz="1800" spc="-5" dirty="0">
                <a:latin typeface="Calibri"/>
                <a:cs typeface="Calibri"/>
              </a:rPr>
              <a:t>Using </a:t>
            </a:r>
            <a:r>
              <a:rPr sz="1800" dirty="0">
                <a:latin typeface="Calibri"/>
                <a:cs typeface="Calibri"/>
              </a:rPr>
              <a:t>a </a:t>
            </a:r>
            <a:r>
              <a:rPr sz="1800" spc="-5" dirty="0">
                <a:latin typeface="Calibri"/>
                <a:cs typeface="Calibri"/>
              </a:rPr>
              <a:t>clear solid, </a:t>
            </a:r>
            <a:r>
              <a:rPr sz="1800" spc="-20" dirty="0">
                <a:latin typeface="Calibri"/>
                <a:cs typeface="Calibri"/>
              </a:rPr>
              <a:t>like </a:t>
            </a:r>
            <a:r>
              <a:rPr sz="1800" dirty="0">
                <a:latin typeface="Calibri"/>
                <a:cs typeface="Calibri"/>
              </a:rPr>
              <a:t>a </a:t>
            </a:r>
            <a:r>
              <a:rPr sz="1800" spc="-10" dirty="0">
                <a:latin typeface="Calibri"/>
                <a:cs typeface="Calibri"/>
              </a:rPr>
              <a:t>plastic </a:t>
            </a:r>
            <a:r>
              <a:rPr sz="1800" spc="-5" dirty="0">
                <a:latin typeface="Calibri"/>
                <a:cs typeface="Calibri"/>
              </a:rPr>
              <a:t>bag or </a:t>
            </a:r>
            <a:r>
              <a:rPr sz="1800" dirty="0">
                <a:latin typeface="Calibri"/>
                <a:cs typeface="Calibri"/>
              </a:rPr>
              <a:t>a glass </a:t>
            </a:r>
            <a:r>
              <a:rPr sz="1800" spc="-35" dirty="0">
                <a:latin typeface="Calibri"/>
                <a:cs typeface="Calibri"/>
              </a:rPr>
              <a:t>cover, </a:t>
            </a:r>
            <a:r>
              <a:rPr sz="1800" spc="-5" dirty="0">
                <a:latin typeface="Calibri"/>
                <a:cs typeface="Calibri"/>
              </a:rPr>
              <a:t>will </a:t>
            </a:r>
            <a:r>
              <a:rPr sz="1800" spc="-10" dirty="0">
                <a:latin typeface="Calibri"/>
                <a:cs typeface="Calibri"/>
              </a:rPr>
              <a:t>allow </a:t>
            </a:r>
            <a:r>
              <a:rPr sz="1800" spc="-5" dirty="0">
                <a:latin typeface="Calibri"/>
                <a:cs typeface="Calibri"/>
              </a:rPr>
              <a:t>light </a:t>
            </a:r>
            <a:r>
              <a:rPr sz="1800" spc="-10" dirty="0">
                <a:latin typeface="Calibri"/>
                <a:cs typeface="Calibri"/>
              </a:rPr>
              <a:t>to </a:t>
            </a:r>
            <a:r>
              <a:rPr sz="1800" spc="-35" dirty="0">
                <a:latin typeface="Calibri"/>
                <a:cs typeface="Calibri"/>
              </a:rPr>
              <a:t>enter,  </a:t>
            </a:r>
            <a:r>
              <a:rPr sz="1800" spc="-5" dirty="0">
                <a:latin typeface="Calibri"/>
                <a:cs typeface="Calibri"/>
              </a:rPr>
              <a:t>but once </a:t>
            </a:r>
            <a:r>
              <a:rPr sz="1800" dirty="0">
                <a:latin typeface="Calibri"/>
                <a:cs typeface="Calibri"/>
              </a:rPr>
              <a:t>the </a:t>
            </a:r>
            <a:r>
              <a:rPr sz="1800" spc="-5" dirty="0">
                <a:latin typeface="Calibri"/>
                <a:cs typeface="Calibri"/>
              </a:rPr>
              <a:t>light is absorbed </a:t>
            </a:r>
            <a:r>
              <a:rPr sz="1800" dirty="0">
                <a:latin typeface="Calibri"/>
                <a:cs typeface="Calibri"/>
              </a:rPr>
              <a:t>and </a:t>
            </a:r>
            <a:r>
              <a:rPr sz="1800" spc="-10" dirty="0">
                <a:latin typeface="Calibri"/>
                <a:cs typeface="Calibri"/>
              </a:rPr>
              <a:t>converted to </a:t>
            </a:r>
            <a:r>
              <a:rPr sz="1800" spc="-5" dirty="0">
                <a:latin typeface="Calibri"/>
                <a:cs typeface="Calibri"/>
              </a:rPr>
              <a:t>heat, </a:t>
            </a:r>
            <a:r>
              <a:rPr sz="1800" dirty="0">
                <a:latin typeface="Calibri"/>
                <a:cs typeface="Calibri"/>
              </a:rPr>
              <a:t>a </a:t>
            </a:r>
            <a:r>
              <a:rPr sz="1800" spc="-5" dirty="0">
                <a:latin typeface="Calibri"/>
                <a:cs typeface="Calibri"/>
              </a:rPr>
              <a:t>plastic bag or </a:t>
            </a:r>
            <a:r>
              <a:rPr sz="1800" dirty="0">
                <a:latin typeface="Calibri"/>
                <a:cs typeface="Calibri"/>
              </a:rPr>
              <a:t>glass </a:t>
            </a:r>
            <a:r>
              <a:rPr sz="1800" spc="-10" dirty="0">
                <a:latin typeface="Calibri"/>
                <a:cs typeface="Calibri"/>
              </a:rPr>
              <a:t>cover </a:t>
            </a:r>
            <a:r>
              <a:rPr sz="1800" spc="-5" dirty="0">
                <a:latin typeface="Calibri"/>
                <a:cs typeface="Calibri"/>
              </a:rPr>
              <a:t>will </a:t>
            </a:r>
            <a:r>
              <a:rPr sz="1800" spc="-15" dirty="0">
                <a:latin typeface="Calibri"/>
                <a:cs typeface="Calibri"/>
              </a:rPr>
              <a:t>trap  </a:t>
            </a:r>
            <a:r>
              <a:rPr sz="1800" dirty="0">
                <a:latin typeface="Calibri"/>
                <a:cs typeface="Calibri"/>
              </a:rPr>
              <a:t>the </a:t>
            </a:r>
            <a:r>
              <a:rPr sz="1800" spc="-5" dirty="0">
                <a:latin typeface="Calibri"/>
                <a:cs typeface="Calibri"/>
              </a:rPr>
              <a:t>heat inside. This </a:t>
            </a:r>
            <a:r>
              <a:rPr sz="1800" spc="-15" dirty="0">
                <a:latin typeface="Calibri"/>
                <a:cs typeface="Calibri"/>
              </a:rPr>
              <a:t>makes </a:t>
            </a:r>
            <a:r>
              <a:rPr sz="1800" spc="-5" dirty="0">
                <a:latin typeface="Calibri"/>
                <a:cs typeface="Calibri"/>
              </a:rPr>
              <a:t>it possible </a:t>
            </a:r>
            <a:r>
              <a:rPr sz="1800" spc="-10" dirty="0">
                <a:latin typeface="Calibri"/>
                <a:cs typeface="Calibri"/>
              </a:rPr>
              <a:t>to reach </a:t>
            </a:r>
            <a:r>
              <a:rPr sz="1800" spc="-5" dirty="0">
                <a:latin typeface="Calibri"/>
                <a:cs typeface="Calibri"/>
              </a:rPr>
              <a:t>similar </a:t>
            </a:r>
            <a:r>
              <a:rPr sz="1800" spc="-10" dirty="0">
                <a:latin typeface="Calibri"/>
                <a:cs typeface="Calibri"/>
              </a:rPr>
              <a:t>temperatures </a:t>
            </a:r>
            <a:r>
              <a:rPr sz="1800" spc="-5" dirty="0">
                <a:latin typeface="Calibri"/>
                <a:cs typeface="Calibri"/>
              </a:rPr>
              <a:t>on </a:t>
            </a:r>
            <a:r>
              <a:rPr sz="1800" spc="-10" dirty="0">
                <a:latin typeface="Calibri"/>
                <a:cs typeface="Calibri"/>
              </a:rPr>
              <a:t>cold </a:t>
            </a:r>
            <a:r>
              <a:rPr sz="1800" dirty="0">
                <a:latin typeface="Calibri"/>
                <a:cs typeface="Calibri"/>
              </a:rPr>
              <a:t>and </a:t>
            </a:r>
            <a:r>
              <a:rPr sz="1800" spc="-5" dirty="0">
                <a:latin typeface="Calibri"/>
                <a:cs typeface="Calibri"/>
              </a:rPr>
              <a:t>windy  </a:t>
            </a:r>
            <a:r>
              <a:rPr sz="1800" spc="-15" dirty="0">
                <a:latin typeface="Calibri"/>
                <a:cs typeface="Calibri"/>
              </a:rPr>
              <a:t>days </a:t>
            </a:r>
            <a:r>
              <a:rPr sz="1800" dirty="0">
                <a:latin typeface="Calibri"/>
                <a:cs typeface="Calibri"/>
              </a:rPr>
              <a:t>as </a:t>
            </a:r>
            <a:r>
              <a:rPr sz="1800" spc="-5" dirty="0">
                <a:latin typeface="Calibri"/>
                <a:cs typeface="Calibri"/>
              </a:rPr>
              <a:t>on hot</a:t>
            </a:r>
            <a:r>
              <a:rPr sz="1800" spc="10" dirty="0">
                <a:latin typeface="Calibri"/>
                <a:cs typeface="Calibri"/>
              </a:rPr>
              <a:t> </a:t>
            </a:r>
            <a:r>
              <a:rPr sz="1800" spc="-15" dirty="0">
                <a:latin typeface="Calibri"/>
                <a:cs typeface="Calibri"/>
              </a:rPr>
              <a:t>days.</a:t>
            </a:r>
            <a:endParaRPr sz="1800">
              <a:latin typeface="Calibri"/>
              <a:cs typeface="Calibri"/>
            </a:endParaRPr>
          </a:p>
        </p:txBody>
      </p:sp>
      <p:sp>
        <p:nvSpPr>
          <p:cNvPr id="4" name="object 4"/>
          <p:cNvSpPr/>
          <p:nvPr/>
        </p:nvSpPr>
        <p:spPr>
          <a:xfrm>
            <a:off x="2481072" y="1258996"/>
            <a:ext cx="4551680" cy="3363906"/>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81680" y="461645"/>
            <a:ext cx="4138295" cy="690245"/>
          </a:xfrm>
          <a:prstGeom prst="rect">
            <a:avLst/>
          </a:prstGeom>
        </p:spPr>
        <p:txBody>
          <a:bodyPr vert="horz" wrap="square" lIns="0" tIns="13335" rIns="0" bIns="0" rtlCol="0">
            <a:spAutoFit/>
          </a:bodyPr>
          <a:lstStyle/>
          <a:p>
            <a:pPr marL="12700">
              <a:lnSpc>
                <a:spcPct val="100000"/>
              </a:lnSpc>
              <a:spcBef>
                <a:spcPts val="105"/>
              </a:spcBef>
            </a:pPr>
            <a:r>
              <a:rPr sz="4400" spc="-25" dirty="0"/>
              <a:t>Box</a:t>
            </a:r>
            <a:r>
              <a:rPr sz="4400" spc="-95" dirty="0"/>
              <a:t> </a:t>
            </a:r>
            <a:r>
              <a:rPr sz="4400" spc="-25" dirty="0"/>
              <a:t>Cooker</a:t>
            </a:r>
            <a:endParaRPr sz="4400"/>
          </a:p>
        </p:txBody>
      </p:sp>
      <p:sp>
        <p:nvSpPr>
          <p:cNvPr id="3" name="object 3"/>
          <p:cNvSpPr/>
          <p:nvPr/>
        </p:nvSpPr>
        <p:spPr>
          <a:xfrm>
            <a:off x="1828800" y="1676400"/>
            <a:ext cx="6172200" cy="48768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73502" y="2308614"/>
            <a:ext cx="4983833" cy="2419227"/>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3281680" y="461645"/>
            <a:ext cx="3890645" cy="690245"/>
          </a:xfrm>
          <a:prstGeom prst="rect">
            <a:avLst/>
          </a:prstGeom>
        </p:spPr>
        <p:txBody>
          <a:bodyPr vert="horz" wrap="square" lIns="0" tIns="13335" rIns="0" bIns="0" rtlCol="0">
            <a:spAutoFit/>
          </a:bodyPr>
          <a:lstStyle/>
          <a:p>
            <a:pPr marL="12700">
              <a:lnSpc>
                <a:spcPct val="100000"/>
              </a:lnSpc>
              <a:spcBef>
                <a:spcPts val="105"/>
              </a:spcBef>
            </a:pPr>
            <a:r>
              <a:rPr sz="4400" spc="-25" dirty="0"/>
              <a:t>Box</a:t>
            </a:r>
            <a:r>
              <a:rPr sz="4400" spc="-95" dirty="0"/>
              <a:t> </a:t>
            </a:r>
            <a:r>
              <a:rPr sz="4400" spc="-25" dirty="0"/>
              <a:t>Cooker</a:t>
            </a:r>
            <a:endParaRPr sz="44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6673" y="461899"/>
            <a:ext cx="2929255" cy="696595"/>
          </a:xfrm>
          <a:prstGeom prst="rect">
            <a:avLst/>
          </a:prstGeom>
        </p:spPr>
        <p:txBody>
          <a:bodyPr vert="horz" wrap="square" lIns="0" tIns="13335" rIns="0" bIns="0" rtlCol="0">
            <a:spAutoFit/>
          </a:bodyPr>
          <a:lstStyle/>
          <a:p>
            <a:pPr marL="12700">
              <a:lnSpc>
                <a:spcPct val="100000"/>
              </a:lnSpc>
              <a:spcBef>
                <a:spcPts val="105"/>
              </a:spcBef>
            </a:pPr>
            <a:r>
              <a:rPr sz="4400" spc="-20" dirty="0"/>
              <a:t>Panel</a:t>
            </a:r>
            <a:r>
              <a:rPr sz="4400" spc="-80" dirty="0"/>
              <a:t> </a:t>
            </a:r>
            <a:r>
              <a:rPr sz="4400" spc="-30" dirty="0"/>
              <a:t>cooker</a:t>
            </a:r>
            <a:endParaRPr sz="4400"/>
          </a:p>
        </p:txBody>
      </p:sp>
      <p:sp>
        <p:nvSpPr>
          <p:cNvPr id="3" name="object 3"/>
          <p:cNvSpPr/>
          <p:nvPr/>
        </p:nvSpPr>
        <p:spPr>
          <a:xfrm>
            <a:off x="1676400" y="1219200"/>
            <a:ext cx="6096000" cy="4834128"/>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0140" y="461645"/>
            <a:ext cx="4925695" cy="505460"/>
          </a:xfrm>
          <a:prstGeom prst="rect">
            <a:avLst/>
          </a:prstGeom>
        </p:spPr>
        <p:txBody>
          <a:bodyPr vert="horz" wrap="square" lIns="0" tIns="13335" rIns="0" bIns="0" rtlCol="0">
            <a:spAutoFit/>
          </a:bodyPr>
          <a:lstStyle/>
          <a:p>
            <a:pPr marL="12700">
              <a:lnSpc>
                <a:spcPct val="100000"/>
              </a:lnSpc>
              <a:spcBef>
                <a:spcPts val="105"/>
              </a:spcBef>
            </a:pPr>
            <a:r>
              <a:rPr sz="3200" spc="-15" dirty="0"/>
              <a:t>Concentrating</a:t>
            </a:r>
            <a:r>
              <a:rPr sz="3200" spc="-50" dirty="0"/>
              <a:t> </a:t>
            </a:r>
            <a:r>
              <a:rPr sz="3200" dirty="0"/>
              <a:t>type</a:t>
            </a:r>
            <a:endParaRPr sz="3200" dirty="0"/>
          </a:p>
        </p:txBody>
      </p:sp>
      <p:sp>
        <p:nvSpPr>
          <p:cNvPr id="3" name="object 3"/>
          <p:cNvSpPr txBox="1"/>
          <p:nvPr/>
        </p:nvSpPr>
        <p:spPr>
          <a:xfrm>
            <a:off x="535940" y="1558493"/>
            <a:ext cx="7756525" cy="4172585"/>
          </a:xfrm>
          <a:prstGeom prst="rect">
            <a:avLst/>
          </a:prstGeom>
        </p:spPr>
        <p:txBody>
          <a:bodyPr vert="horz" wrap="square" lIns="0" tIns="67945" rIns="0" bIns="0" rtlCol="0">
            <a:spAutoFit/>
          </a:bodyPr>
          <a:lstStyle/>
          <a:p>
            <a:pPr marL="355600" marR="5080" indent="-342900">
              <a:lnSpc>
                <a:spcPts val="3460"/>
              </a:lnSpc>
              <a:spcBef>
                <a:spcPts val="535"/>
              </a:spcBef>
              <a:buFont typeface="Arial"/>
              <a:buChar char="•"/>
              <a:tabLst>
                <a:tab pos="354965" algn="l"/>
                <a:tab pos="355600" algn="l"/>
              </a:tabLst>
            </a:pPr>
            <a:r>
              <a:rPr sz="3200" spc="-15" dirty="0">
                <a:latin typeface="Calibri"/>
                <a:cs typeface="Calibri"/>
              </a:rPr>
              <a:t>Converging </a:t>
            </a:r>
            <a:r>
              <a:rPr sz="3200" spc="-5" dirty="0">
                <a:latin typeface="Calibri"/>
                <a:cs typeface="Calibri"/>
              </a:rPr>
              <a:t>solar </a:t>
            </a:r>
            <a:r>
              <a:rPr sz="3200" spc="-10" dirty="0">
                <a:latin typeface="Calibri"/>
                <a:cs typeface="Calibri"/>
              </a:rPr>
              <a:t>radiation </a:t>
            </a:r>
            <a:r>
              <a:rPr sz="3200" spc="-15" dirty="0">
                <a:latin typeface="Calibri"/>
                <a:cs typeface="Calibri"/>
              </a:rPr>
              <a:t>from large </a:t>
            </a:r>
            <a:r>
              <a:rPr sz="3200" spc="-10" dirty="0">
                <a:latin typeface="Calibri"/>
                <a:cs typeface="Calibri"/>
              </a:rPr>
              <a:t>area </a:t>
            </a:r>
            <a:r>
              <a:rPr sz="3200" spc="-20" dirty="0">
                <a:latin typeface="Calibri"/>
                <a:cs typeface="Calibri"/>
              </a:rPr>
              <a:t>to  </a:t>
            </a:r>
            <a:r>
              <a:rPr sz="3200" spc="-5" dirty="0">
                <a:latin typeface="Calibri"/>
                <a:cs typeface="Calibri"/>
              </a:rPr>
              <a:t>small</a:t>
            </a:r>
            <a:r>
              <a:rPr sz="3200" dirty="0">
                <a:latin typeface="Calibri"/>
                <a:cs typeface="Calibri"/>
              </a:rPr>
              <a:t> </a:t>
            </a:r>
            <a:r>
              <a:rPr sz="3200" spc="-10" dirty="0">
                <a:latin typeface="Calibri"/>
                <a:cs typeface="Calibri"/>
              </a:rPr>
              <a:t>area</a:t>
            </a:r>
            <a:endParaRPr sz="3200">
              <a:latin typeface="Calibri"/>
              <a:cs typeface="Calibri"/>
            </a:endParaRPr>
          </a:p>
          <a:p>
            <a:pPr marL="355600" indent="-342900">
              <a:lnSpc>
                <a:spcPct val="100000"/>
              </a:lnSpc>
              <a:spcBef>
                <a:spcPts val="335"/>
              </a:spcBef>
              <a:buFont typeface="Arial"/>
              <a:buChar char="•"/>
              <a:tabLst>
                <a:tab pos="354965" algn="l"/>
                <a:tab pos="355600" algn="l"/>
              </a:tabLst>
            </a:pPr>
            <a:r>
              <a:rPr sz="3200" dirty="0">
                <a:latin typeface="Calibri"/>
                <a:cs typeface="Calibri"/>
              </a:rPr>
              <a:t>Beam </a:t>
            </a:r>
            <a:r>
              <a:rPr sz="3200" spc="-10" dirty="0">
                <a:latin typeface="Calibri"/>
                <a:cs typeface="Calibri"/>
              </a:rPr>
              <a:t>radiation</a:t>
            </a:r>
            <a:r>
              <a:rPr sz="3200" spc="10" dirty="0">
                <a:latin typeface="Calibri"/>
                <a:cs typeface="Calibri"/>
              </a:rPr>
              <a:t> </a:t>
            </a:r>
            <a:r>
              <a:rPr sz="3200" spc="-15" dirty="0">
                <a:latin typeface="Calibri"/>
                <a:cs typeface="Calibri"/>
              </a:rPr>
              <a:t>utilized</a:t>
            </a:r>
            <a:endParaRPr sz="3200">
              <a:latin typeface="Calibri"/>
              <a:cs typeface="Calibri"/>
            </a:endParaRPr>
          </a:p>
          <a:p>
            <a:pPr marL="355600" indent="-342900">
              <a:lnSpc>
                <a:spcPct val="100000"/>
              </a:lnSpc>
              <a:spcBef>
                <a:spcPts val="380"/>
              </a:spcBef>
              <a:buFont typeface="Arial"/>
              <a:buChar char="•"/>
              <a:tabLst>
                <a:tab pos="354965" algn="l"/>
                <a:tab pos="355600" algn="l"/>
              </a:tabLst>
            </a:pPr>
            <a:r>
              <a:rPr sz="3200" spc="-10" dirty="0">
                <a:latin typeface="Calibri"/>
                <a:cs typeface="Calibri"/>
              </a:rPr>
              <a:t>Optical </a:t>
            </a:r>
            <a:r>
              <a:rPr sz="3200" dirty="0">
                <a:latin typeface="Calibri"/>
                <a:cs typeface="Calibri"/>
              </a:rPr>
              <a:t>methods(</a:t>
            </a:r>
            <a:r>
              <a:rPr sz="3200" spc="25" dirty="0">
                <a:latin typeface="Calibri"/>
                <a:cs typeface="Calibri"/>
              </a:rPr>
              <a:t> </a:t>
            </a:r>
            <a:r>
              <a:rPr sz="3200" spc="-10" dirty="0">
                <a:latin typeface="Calibri"/>
                <a:cs typeface="Calibri"/>
              </a:rPr>
              <a:t>reflection,refraction)</a:t>
            </a:r>
            <a:endParaRPr sz="3200">
              <a:latin typeface="Calibri"/>
              <a:cs typeface="Calibri"/>
            </a:endParaRPr>
          </a:p>
          <a:p>
            <a:pPr marL="355600" indent="-342900">
              <a:lnSpc>
                <a:spcPct val="100000"/>
              </a:lnSpc>
              <a:spcBef>
                <a:spcPts val="390"/>
              </a:spcBef>
              <a:buFont typeface="Arial"/>
              <a:buChar char="•"/>
              <a:tabLst>
                <a:tab pos="354965" algn="l"/>
                <a:tab pos="355600" algn="l"/>
              </a:tabLst>
            </a:pPr>
            <a:r>
              <a:rPr sz="3200" dirty="0">
                <a:latin typeface="Calibri"/>
                <a:cs typeface="Calibri"/>
              </a:rPr>
              <a:t>Solar </a:t>
            </a:r>
            <a:r>
              <a:rPr sz="3200" spc="-10" dirty="0">
                <a:latin typeface="Calibri"/>
                <a:cs typeface="Calibri"/>
              </a:rPr>
              <a:t>tracking</a:t>
            </a:r>
            <a:r>
              <a:rPr sz="3200" spc="5" dirty="0">
                <a:latin typeface="Calibri"/>
                <a:cs typeface="Calibri"/>
              </a:rPr>
              <a:t> </a:t>
            </a:r>
            <a:r>
              <a:rPr sz="3200" spc="-10" dirty="0">
                <a:latin typeface="Calibri"/>
                <a:cs typeface="Calibri"/>
              </a:rPr>
              <a:t>required</a:t>
            </a:r>
            <a:endParaRPr sz="3200">
              <a:latin typeface="Calibri"/>
              <a:cs typeface="Calibri"/>
            </a:endParaRPr>
          </a:p>
          <a:p>
            <a:pPr marL="355600" indent="-342900">
              <a:lnSpc>
                <a:spcPct val="100000"/>
              </a:lnSpc>
              <a:spcBef>
                <a:spcPts val="380"/>
              </a:spcBef>
              <a:buFont typeface="Arial"/>
              <a:buChar char="•"/>
              <a:tabLst>
                <a:tab pos="354965" algn="l"/>
                <a:tab pos="355600" algn="l"/>
              </a:tabLst>
            </a:pPr>
            <a:r>
              <a:rPr sz="3200" spc="-10" dirty="0">
                <a:latin typeface="Calibri"/>
                <a:cs typeface="Calibri"/>
              </a:rPr>
              <a:t>Diffused radiation </a:t>
            </a:r>
            <a:r>
              <a:rPr sz="3200" spc="-5" dirty="0">
                <a:latin typeface="Calibri"/>
                <a:cs typeface="Calibri"/>
              </a:rPr>
              <a:t>cannot be</a:t>
            </a:r>
            <a:r>
              <a:rPr sz="3200" spc="65" dirty="0">
                <a:latin typeface="Calibri"/>
                <a:cs typeface="Calibri"/>
              </a:rPr>
              <a:t> </a:t>
            </a:r>
            <a:r>
              <a:rPr sz="3200" spc="-15" dirty="0">
                <a:latin typeface="Calibri"/>
                <a:cs typeface="Calibri"/>
              </a:rPr>
              <a:t>concentrated</a:t>
            </a:r>
            <a:endParaRPr sz="3200">
              <a:latin typeface="Calibri"/>
              <a:cs typeface="Calibri"/>
            </a:endParaRPr>
          </a:p>
          <a:p>
            <a:pPr marL="355600" indent="-342900">
              <a:lnSpc>
                <a:spcPct val="100000"/>
              </a:lnSpc>
              <a:spcBef>
                <a:spcPts val="385"/>
              </a:spcBef>
              <a:buFont typeface="Arial"/>
              <a:buChar char="•"/>
              <a:tabLst>
                <a:tab pos="354965" algn="l"/>
                <a:tab pos="355600" algn="l"/>
              </a:tabLst>
            </a:pPr>
            <a:r>
              <a:rPr sz="3200" spc="-5" dirty="0">
                <a:latin typeface="Calibri"/>
                <a:cs typeface="Calibri"/>
              </a:rPr>
              <a:t>High </a:t>
            </a:r>
            <a:r>
              <a:rPr sz="3200" spc="-10" dirty="0">
                <a:latin typeface="Calibri"/>
                <a:cs typeface="Calibri"/>
              </a:rPr>
              <a:t>temp</a:t>
            </a:r>
            <a:r>
              <a:rPr sz="3200" spc="25" dirty="0">
                <a:latin typeface="Calibri"/>
                <a:cs typeface="Calibri"/>
              </a:rPr>
              <a:t> </a:t>
            </a:r>
            <a:r>
              <a:rPr sz="3200" spc="-15" dirty="0">
                <a:latin typeface="Calibri"/>
                <a:cs typeface="Calibri"/>
              </a:rPr>
              <a:t>attained.</a:t>
            </a:r>
            <a:endParaRPr sz="3200">
              <a:latin typeface="Calibri"/>
              <a:cs typeface="Calibri"/>
            </a:endParaRPr>
          </a:p>
          <a:p>
            <a:pPr marL="355600" indent="-342900">
              <a:lnSpc>
                <a:spcPct val="100000"/>
              </a:lnSpc>
              <a:spcBef>
                <a:spcPts val="390"/>
              </a:spcBef>
              <a:buFont typeface="Arial"/>
              <a:buChar char="•"/>
              <a:tabLst>
                <a:tab pos="354965" algn="l"/>
                <a:tab pos="355600" algn="l"/>
              </a:tabLst>
            </a:pPr>
            <a:r>
              <a:rPr sz="3200" spc="-10" dirty="0">
                <a:latin typeface="Calibri"/>
                <a:cs typeface="Calibri"/>
              </a:rPr>
              <a:t>Flexible</a:t>
            </a:r>
            <a:r>
              <a:rPr sz="3200" spc="-5" dirty="0">
                <a:latin typeface="Calibri"/>
                <a:cs typeface="Calibri"/>
              </a:rPr>
              <a:t> construction</a:t>
            </a:r>
            <a:endParaRPr sz="3200">
              <a:latin typeface="Calibri"/>
              <a:cs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56263" y="1600200"/>
            <a:ext cx="4772730" cy="4648200"/>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3106673" y="461899"/>
            <a:ext cx="2929255" cy="696595"/>
          </a:xfrm>
          <a:prstGeom prst="rect">
            <a:avLst/>
          </a:prstGeom>
        </p:spPr>
        <p:txBody>
          <a:bodyPr vert="horz" wrap="square" lIns="0" tIns="13335" rIns="0" bIns="0" rtlCol="0">
            <a:spAutoFit/>
          </a:bodyPr>
          <a:lstStyle/>
          <a:p>
            <a:pPr marL="12700">
              <a:lnSpc>
                <a:spcPct val="100000"/>
              </a:lnSpc>
              <a:spcBef>
                <a:spcPts val="105"/>
              </a:spcBef>
            </a:pPr>
            <a:r>
              <a:rPr sz="4400" spc="-20" dirty="0"/>
              <a:t>Panel</a:t>
            </a:r>
            <a:r>
              <a:rPr sz="4400" spc="-80" dirty="0"/>
              <a:t> </a:t>
            </a:r>
            <a:r>
              <a:rPr sz="4400" spc="-30" dirty="0"/>
              <a:t>cooker</a:t>
            </a:r>
            <a:endParaRPr sz="44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08910" y="199390"/>
            <a:ext cx="5243195" cy="690245"/>
          </a:xfrm>
          <a:prstGeom prst="rect">
            <a:avLst/>
          </a:prstGeom>
        </p:spPr>
        <p:txBody>
          <a:bodyPr vert="horz" wrap="square" lIns="0" tIns="13335" rIns="0" bIns="0" rtlCol="0">
            <a:spAutoFit/>
          </a:bodyPr>
          <a:lstStyle/>
          <a:p>
            <a:pPr marL="12700">
              <a:lnSpc>
                <a:spcPct val="100000"/>
              </a:lnSpc>
              <a:spcBef>
                <a:spcPts val="105"/>
              </a:spcBef>
            </a:pPr>
            <a:r>
              <a:rPr sz="4400" b="1" spc="-5" dirty="0">
                <a:latin typeface="Calibri"/>
                <a:cs typeface="Calibri"/>
              </a:rPr>
              <a:t>Solar</a:t>
            </a:r>
            <a:r>
              <a:rPr sz="4400" b="1" spc="-65" dirty="0">
                <a:latin typeface="Calibri"/>
                <a:cs typeface="Calibri"/>
              </a:rPr>
              <a:t> </a:t>
            </a:r>
            <a:r>
              <a:rPr sz="4400" b="1" spc="-30" dirty="0">
                <a:latin typeface="Calibri"/>
                <a:cs typeface="Calibri"/>
              </a:rPr>
              <a:t>kettles</a:t>
            </a:r>
            <a:endParaRPr sz="4400">
              <a:latin typeface="Calibri"/>
              <a:cs typeface="Calibri"/>
            </a:endParaRPr>
          </a:p>
        </p:txBody>
      </p:sp>
      <p:sp>
        <p:nvSpPr>
          <p:cNvPr id="3" name="object 3"/>
          <p:cNvSpPr txBox="1"/>
          <p:nvPr/>
        </p:nvSpPr>
        <p:spPr>
          <a:xfrm>
            <a:off x="383540" y="1163320"/>
            <a:ext cx="1198880" cy="320040"/>
          </a:xfrm>
          <a:prstGeom prst="rect">
            <a:avLst/>
          </a:prstGeom>
        </p:spPr>
        <p:txBody>
          <a:bodyPr vert="horz" wrap="square" lIns="0" tIns="12700" rIns="0" bIns="0" rtlCol="0">
            <a:spAutoFit/>
          </a:bodyPr>
          <a:lstStyle/>
          <a:p>
            <a:pPr marL="12700">
              <a:lnSpc>
                <a:spcPct val="100000"/>
              </a:lnSpc>
              <a:spcBef>
                <a:spcPts val="100"/>
              </a:spcBef>
            </a:pPr>
            <a:r>
              <a:rPr sz="2000" spc="-5" dirty="0">
                <a:latin typeface="Calibri"/>
                <a:cs typeface="Calibri"/>
              </a:rPr>
              <a:t>Solar</a:t>
            </a:r>
            <a:endParaRPr sz="2000" spc="-5" dirty="0">
              <a:latin typeface="Calibri"/>
              <a:cs typeface="Calibri"/>
            </a:endParaRPr>
          </a:p>
        </p:txBody>
      </p:sp>
      <p:sp>
        <p:nvSpPr>
          <p:cNvPr id="4" name="object 4"/>
          <p:cNvSpPr txBox="1"/>
          <p:nvPr/>
        </p:nvSpPr>
        <p:spPr>
          <a:xfrm>
            <a:off x="1581785" y="1163320"/>
            <a:ext cx="1279525" cy="381635"/>
          </a:xfrm>
          <a:prstGeom prst="rect">
            <a:avLst/>
          </a:prstGeom>
        </p:spPr>
        <p:txBody>
          <a:bodyPr vert="horz" wrap="square" lIns="0" tIns="12700" rIns="0" bIns="0" rtlCol="0">
            <a:spAutoFit/>
          </a:bodyPr>
          <a:lstStyle/>
          <a:p>
            <a:pPr marL="12700">
              <a:lnSpc>
                <a:spcPct val="100000"/>
              </a:lnSpc>
              <a:spcBef>
                <a:spcPts val="100"/>
              </a:spcBef>
            </a:pPr>
            <a:r>
              <a:rPr sz="2400" spc="-30" dirty="0">
                <a:latin typeface="Calibri"/>
                <a:cs typeface="Calibri"/>
              </a:rPr>
              <a:t>kettles</a:t>
            </a:r>
            <a:endParaRPr sz="2400" spc="-30" dirty="0">
              <a:latin typeface="Calibri"/>
              <a:cs typeface="Calibri"/>
            </a:endParaRPr>
          </a:p>
        </p:txBody>
      </p:sp>
      <p:sp>
        <p:nvSpPr>
          <p:cNvPr id="5" name="object 5"/>
          <p:cNvSpPr txBox="1"/>
          <p:nvPr/>
        </p:nvSpPr>
        <p:spPr>
          <a:xfrm>
            <a:off x="2861310" y="1154430"/>
            <a:ext cx="3274060" cy="381635"/>
          </a:xfrm>
          <a:prstGeom prst="rect">
            <a:avLst/>
          </a:prstGeom>
        </p:spPr>
        <p:txBody>
          <a:bodyPr vert="horz" wrap="square" lIns="0" tIns="12700" rIns="0" bIns="0" rtlCol="0">
            <a:spAutoFit/>
          </a:bodyPr>
          <a:lstStyle/>
          <a:p>
            <a:pPr marL="12700">
              <a:lnSpc>
                <a:spcPct val="100000"/>
              </a:lnSpc>
              <a:spcBef>
                <a:spcPts val="100"/>
              </a:spcBef>
              <a:tabLst>
                <a:tab pos="768350" algn="l"/>
                <a:tab pos="1754505" algn="l"/>
              </a:tabLst>
            </a:pPr>
            <a:r>
              <a:rPr sz="2400" spc="-15" dirty="0">
                <a:latin typeface="Calibri"/>
                <a:cs typeface="Calibri"/>
              </a:rPr>
              <a:t>are	</a:t>
            </a:r>
            <a:r>
              <a:rPr sz="2400" spc="-5" dirty="0">
                <a:latin typeface="Calibri"/>
                <a:cs typeface="Calibri"/>
              </a:rPr>
              <a:t>solar	</a:t>
            </a:r>
            <a:r>
              <a:rPr sz="2400" spc="-10" dirty="0">
                <a:latin typeface="Calibri"/>
                <a:cs typeface="Calibri"/>
              </a:rPr>
              <a:t>thermal</a:t>
            </a:r>
            <a:endParaRPr sz="2400" spc="-10" dirty="0">
              <a:latin typeface="Calibri"/>
              <a:cs typeface="Calibri"/>
            </a:endParaRPr>
          </a:p>
        </p:txBody>
      </p:sp>
      <p:sp>
        <p:nvSpPr>
          <p:cNvPr id="6" name="object 6"/>
          <p:cNvSpPr txBox="1">
            <a:spLocks noGrp="1"/>
          </p:cNvSpPr>
          <p:nvPr>
            <p:ph type="body" idx="1"/>
          </p:nvPr>
        </p:nvSpPr>
        <p:spPr>
          <a:xfrm>
            <a:off x="383540" y="1600276"/>
            <a:ext cx="5102860" cy="4224655"/>
          </a:xfrm>
          <a:prstGeom prst="rect">
            <a:avLst/>
          </a:prstGeom>
        </p:spPr>
        <p:txBody>
          <a:bodyPr vert="horz" wrap="square" lIns="0" tIns="95250" rIns="0" bIns="0" rtlCol="0">
            <a:spAutoFit/>
          </a:bodyPr>
          <a:lstStyle/>
          <a:p>
            <a:pPr marL="12700" marR="5080" algn="just">
              <a:lnSpc>
                <a:spcPct val="80000"/>
              </a:lnSpc>
              <a:spcBef>
                <a:spcPts val="750"/>
              </a:spcBef>
            </a:pPr>
            <a:r>
              <a:rPr sz="2400" spc="-5" dirty="0"/>
              <a:t>devices </a:t>
            </a:r>
            <a:r>
              <a:rPr sz="2400" spc="-15" dirty="0"/>
              <a:t>that  can</a:t>
            </a:r>
            <a:r>
              <a:rPr sz="2400" spc="580" dirty="0"/>
              <a:t> </a:t>
            </a:r>
            <a:r>
              <a:rPr sz="2400" spc="-15" dirty="0"/>
              <a:t>heat  </a:t>
            </a:r>
            <a:r>
              <a:rPr sz="2400" spc="-25" dirty="0"/>
              <a:t>water </a:t>
            </a:r>
            <a:r>
              <a:rPr sz="2400" spc="-30" dirty="0"/>
              <a:t>to  </a:t>
            </a:r>
            <a:r>
              <a:rPr sz="2400" spc="-5" dirty="0"/>
              <a:t>boiling </a:t>
            </a:r>
            <a:r>
              <a:rPr sz="2400" spc="-10" dirty="0"/>
              <a:t>point </a:t>
            </a:r>
            <a:r>
              <a:rPr sz="2400" spc="-15" dirty="0"/>
              <a:t>through </a:t>
            </a:r>
            <a:r>
              <a:rPr sz="2400" dirty="0"/>
              <a:t>the </a:t>
            </a:r>
            <a:r>
              <a:rPr sz="2400" spc="-10" dirty="0"/>
              <a:t>reliance  </a:t>
            </a:r>
            <a:r>
              <a:rPr sz="2400" dirty="0"/>
              <a:t>on </a:t>
            </a:r>
            <a:r>
              <a:rPr sz="2400" spc="-5" dirty="0"/>
              <a:t>solar </a:t>
            </a:r>
            <a:r>
              <a:rPr sz="2400" spc="-10" dirty="0"/>
              <a:t>energy </a:t>
            </a:r>
            <a:r>
              <a:rPr sz="2400" dirty="0"/>
              <a:t>alone. </a:t>
            </a:r>
            <a:r>
              <a:rPr sz="2400" spc="-20" dirty="0"/>
              <a:t>Typically </a:t>
            </a:r>
            <a:r>
              <a:rPr sz="2400" spc="-15" dirty="0"/>
              <a:t>they  </a:t>
            </a:r>
            <a:r>
              <a:rPr sz="2400" spc="-5" dirty="0"/>
              <a:t>use </a:t>
            </a:r>
            <a:r>
              <a:rPr sz="2400" spc="-20" dirty="0"/>
              <a:t>evacuated </a:t>
            </a:r>
            <a:r>
              <a:rPr sz="2400" spc="-5" dirty="0"/>
              <a:t>solar </a:t>
            </a:r>
            <a:r>
              <a:rPr sz="2400" dirty="0"/>
              <a:t>glass tube  </a:t>
            </a:r>
            <a:r>
              <a:rPr sz="2400" spc="-10" dirty="0"/>
              <a:t>technology </a:t>
            </a:r>
            <a:r>
              <a:rPr sz="2400" spc="-15" dirty="0"/>
              <a:t>to capture, </a:t>
            </a:r>
            <a:r>
              <a:rPr sz="2400" spc="-10" dirty="0"/>
              <a:t>accumulate  </a:t>
            </a:r>
            <a:r>
              <a:rPr sz="2400" dirty="0"/>
              <a:t>and </a:t>
            </a:r>
            <a:r>
              <a:rPr sz="2400" spc="-25" dirty="0"/>
              <a:t>store </a:t>
            </a:r>
            <a:r>
              <a:rPr sz="2400" spc="-5" dirty="0"/>
              <a:t>solar </a:t>
            </a:r>
            <a:r>
              <a:rPr sz="2400" spc="-15" dirty="0"/>
              <a:t>energy </a:t>
            </a:r>
            <a:r>
              <a:rPr sz="2400" spc="-10" dirty="0"/>
              <a:t>needed </a:t>
            </a:r>
            <a:r>
              <a:rPr sz="2400" spc="-30" dirty="0"/>
              <a:t>to  </a:t>
            </a:r>
            <a:r>
              <a:rPr sz="2400" spc="-10" dirty="0"/>
              <a:t>power </a:t>
            </a:r>
            <a:r>
              <a:rPr sz="2400" dirty="0"/>
              <a:t>the </a:t>
            </a:r>
            <a:r>
              <a:rPr sz="2400" spc="-25" dirty="0"/>
              <a:t>kettle. </a:t>
            </a:r>
            <a:r>
              <a:rPr sz="2400" spc="-5" dirty="0"/>
              <a:t>Besides </a:t>
            </a:r>
            <a:r>
              <a:rPr sz="2400" spc="-10" dirty="0"/>
              <a:t>heating  </a:t>
            </a:r>
            <a:r>
              <a:rPr sz="2400" dirty="0"/>
              <a:t>liquids, </a:t>
            </a:r>
            <a:r>
              <a:rPr sz="2400" spc="-5" dirty="0"/>
              <a:t>since </a:t>
            </a:r>
            <a:r>
              <a:rPr sz="2400" spc="-15" dirty="0"/>
              <a:t>the stagnating  </a:t>
            </a:r>
            <a:r>
              <a:rPr sz="2400" spc="-20" dirty="0"/>
              <a:t>temperature </a:t>
            </a:r>
            <a:r>
              <a:rPr sz="2400" dirty="0"/>
              <a:t>of </a:t>
            </a:r>
            <a:r>
              <a:rPr sz="2400" spc="-5" dirty="0"/>
              <a:t>solar </a:t>
            </a:r>
            <a:r>
              <a:rPr sz="2400" spc="-10" dirty="0"/>
              <a:t>vacuum </a:t>
            </a:r>
            <a:r>
              <a:rPr sz="2400" spc="-5" dirty="0"/>
              <a:t>glass  tubes </a:t>
            </a:r>
            <a:r>
              <a:rPr sz="2400" dirty="0"/>
              <a:t>is a </a:t>
            </a:r>
            <a:r>
              <a:rPr sz="2400" spc="-5" dirty="0"/>
              <a:t>high </a:t>
            </a:r>
            <a:r>
              <a:rPr sz="2400" spc="-10" dirty="0"/>
              <a:t>220 °C (425 </a:t>
            </a:r>
            <a:r>
              <a:rPr sz="2400" spc="-5" dirty="0"/>
              <a:t>°F), solar  </a:t>
            </a:r>
            <a:r>
              <a:rPr sz="2400" spc="-25" dirty="0"/>
              <a:t>kettles </a:t>
            </a:r>
            <a:r>
              <a:rPr sz="2400" spc="-15" dirty="0"/>
              <a:t>can </a:t>
            </a:r>
            <a:r>
              <a:rPr sz="2400" dirty="0"/>
              <a:t>also </a:t>
            </a:r>
            <a:r>
              <a:rPr sz="2400" spc="-10" dirty="0"/>
              <a:t>deliver </a:t>
            </a:r>
            <a:r>
              <a:rPr sz="2400" spc="-5" dirty="0"/>
              <a:t>dry </a:t>
            </a:r>
            <a:r>
              <a:rPr sz="2400" spc="-10" dirty="0"/>
              <a:t>heat </a:t>
            </a:r>
            <a:r>
              <a:rPr sz="2400" dirty="0"/>
              <a:t>and  </a:t>
            </a:r>
            <a:r>
              <a:rPr sz="2400" spc="-5" dirty="0"/>
              <a:t>function </a:t>
            </a:r>
            <a:r>
              <a:rPr sz="2400" dirty="0"/>
              <a:t>as </a:t>
            </a:r>
            <a:r>
              <a:rPr sz="2400" spc="-10" dirty="0"/>
              <a:t>ovens </a:t>
            </a:r>
            <a:r>
              <a:rPr sz="2400" dirty="0"/>
              <a:t>and</a:t>
            </a:r>
            <a:r>
              <a:rPr sz="2400" spc="-95" dirty="0"/>
              <a:t> </a:t>
            </a:r>
            <a:r>
              <a:rPr sz="2400" spc="-10" dirty="0"/>
              <a:t>autoclaves.</a:t>
            </a:r>
            <a:endParaRPr sz="2400" spc="-10" dirty="0"/>
          </a:p>
        </p:txBody>
      </p:sp>
      <p:sp>
        <p:nvSpPr>
          <p:cNvPr id="7" name="object 7"/>
          <p:cNvSpPr/>
          <p:nvPr/>
        </p:nvSpPr>
        <p:spPr>
          <a:xfrm>
            <a:off x="5867400" y="1600200"/>
            <a:ext cx="3276600" cy="2851404"/>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9560" y="461645"/>
            <a:ext cx="5089525" cy="690245"/>
          </a:xfrm>
          <a:prstGeom prst="rect">
            <a:avLst/>
          </a:prstGeom>
        </p:spPr>
        <p:txBody>
          <a:bodyPr vert="horz" wrap="square" lIns="0" tIns="13335" rIns="0" bIns="0" rtlCol="0">
            <a:spAutoFit/>
          </a:bodyPr>
          <a:lstStyle/>
          <a:p>
            <a:pPr marL="12700">
              <a:lnSpc>
                <a:spcPct val="100000"/>
              </a:lnSpc>
              <a:spcBef>
                <a:spcPts val="105"/>
              </a:spcBef>
            </a:pPr>
            <a:r>
              <a:rPr sz="4400" b="1" dirty="0">
                <a:latin typeface="Calibri"/>
                <a:cs typeface="Calibri"/>
              </a:rPr>
              <a:t>Hybrid</a:t>
            </a:r>
            <a:r>
              <a:rPr sz="4400" b="1" spc="-90" dirty="0">
                <a:latin typeface="Calibri"/>
                <a:cs typeface="Calibri"/>
              </a:rPr>
              <a:t> </a:t>
            </a:r>
            <a:r>
              <a:rPr sz="4400" b="1" spc="-30" dirty="0">
                <a:latin typeface="Calibri"/>
                <a:cs typeface="Calibri"/>
              </a:rPr>
              <a:t>cookers</a:t>
            </a:r>
            <a:endParaRPr sz="4400">
              <a:latin typeface="Calibri"/>
              <a:cs typeface="Calibri"/>
            </a:endParaRPr>
          </a:p>
        </p:txBody>
      </p:sp>
      <p:sp>
        <p:nvSpPr>
          <p:cNvPr id="3" name="object 3"/>
          <p:cNvSpPr/>
          <p:nvPr/>
        </p:nvSpPr>
        <p:spPr>
          <a:xfrm>
            <a:off x="457200" y="1371600"/>
            <a:ext cx="8235696" cy="38100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457200" y="274638"/>
            <a:ext cx="8229600" cy="715962"/>
          </a:xfrm>
        </p:spPr>
        <p:txBody>
          <a:bodyPr>
            <a:normAutofit/>
          </a:bodyPr>
          <a:lstStyle/>
          <a:p>
            <a:pPr marL="54610" fontAlgn="auto">
              <a:spcAft>
                <a:spcPts val="0"/>
              </a:spcAft>
              <a:defRPr/>
            </a:pPr>
            <a:r>
              <a:rPr lang="en-US" dirty="0" smtClean="0"/>
              <a:t>Solar Panels in Use</a:t>
            </a:r>
            <a:endParaRPr lang="en-US" dirty="0" smtClean="0"/>
          </a:p>
        </p:txBody>
      </p:sp>
      <p:sp>
        <p:nvSpPr>
          <p:cNvPr id="98307" name="Rectangle 3"/>
          <p:cNvSpPr>
            <a:spLocks noGrp="1" noChangeArrowheads="1"/>
          </p:cNvSpPr>
          <p:nvPr>
            <p:ph type="body" sz="half" idx="1"/>
          </p:nvPr>
        </p:nvSpPr>
        <p:spPr>
          <a:xfrm>
            <a:off x="143510" y="1165860"/>
            <a:ext cx="4876800" cy="4525963"/>
          </a:xfrm>
        </p:spPr>
        <p:txBody>
          <a:bodyPr>
            <a:normAutofit/>
          </a:bodyPr>
          <a:lstStyle/>
          <a:p>
            <a:pPr fontAlgn="auto">
              <a:lnSpc>
                <a:spcPct val="90000"/>
              </a:lnSpc>
              <a:spcBef>
                <a:spcPts val="0"/>
              </a:spcBef>
              <a:spcAft>
                <a:spcPts val="0"/>
              </a:spcAft>
              <a:buFont typeface="Wingdings 2"/>
              <a:buChar char=""/>
              <a:defRPr/>
            </a:pPr>
            <a:r>
              <a:rPr lang="en-US" sz="2000" b="1" dirty="0" smtClean="0"/>
              <a:t>Because of their current costs, only rural and other customers far away from power lines use solar panels because it is more cost effective than extending power lines.</a:t>
            </a:r>
            <a:endParaRPr lang="en-US" sz="2000" b="1" dirty="0" smtClean="0"/>
          </a:p>
          <a:p>
            <a:pPr fontAlgn="auto">
              <a:lnSpc>
                <a:spcPct val="90000"/>
              </a:lnSpc>
              <a:spcBef>
                <a:spcPts val="0"/>
              </a:spcBef>
              <a:spcAft>
                <a:spcPts val="0"/>
              </a:spcAft>
              <a:buFont typeface="Wingdings 2"/>
              <a:buChar char=""/>
              <a:defRPr/>
            </a:pPr>
            <a:r>
              <a:rPr lang="en-US" sz="2000" b="1" dirty="0" smtClean="0"/>
              <a:t>Note that utility companies are already purchasing, installing, and maintaining PV-home systems (Idaho Power Co.).</a:t>
            </a:r>
            <a:endParaRPr lang="en-US" sz="2000" b="1" dirty="0" smtClean="0"/>
          </a:p>
          <a:p>
            <a:pPr fontAlgn="auto">
              <a:lnSpc>
                <a:spcPct val="90000"/>
              </a:lnSpc>
              <a:spcBef>
                <a:spcPts val="0"/>
              </a:spcBef>
              <a:spcAft>
                <a:spcPts val="0"/>
              </a:spcAft>
              <a:buFont typeface="Wingdings 2"/>
              <a:buChar char=""/>
              <a:defRPr/>
            </a:pPr>
            <a:r>
              <a:rPr lang="en-US" sz="2000" b="1" dirty="0" smtClean="0"/>
              <a:t>Largest solar plant in US, sponsored by the DOE, served the Sacramento area, producing 2195 </a:t>
            </a:r>
            <a:r>
              <a:rPr lang="en-US" sz="2000" b="1" dirty="0" err="1" smtClean="0"/>
              <a:t>MWh</a:t>
            </a:r>
            <a:r>
              <a:rPr lang="en-US" sz="2000" b="1" dirty="0" smtClean="0"/>
              <a:t> of electric energy, making it cost competitive with fossil fuel plants.  </a:t>
            </a:r>
            <a:endParaRPr lang="en-US" sz="2000" b="1" dirty="0" smtClean="0"/>
          </a:p>
          <a:p>
            <a:pPr fontAlgn="auto">
              <a:lnSpc>
                <a:spcPct val="90000"/>
              </a:lnSpc>
              <a:spcBef>
                <a:spcPts val="0"/>
              </a:spcBef>
              <a:spcAft>
                <a:spcPts val="0"/>
              </a:spcAft>
              <a:buFont typeface="Wingdings 2"/>
              <a:buChar char=""/>
              <a:defRPr/>
            </a:pPr>
            <a:endParaRPr lang="en-US" sz="2000" b="1" dirty="0" smtClean="0"/>
          </a:p>
        </p:txBody>
      </p:sp>
      <p:graphicFrame>
        <p:nvGraphicFramePr>
          <p:cNvPr id="8194" name="Object 4"/>
          <p:cNvGraphicFramePr>
            <a:graphicFrameLocks noChangeAspect="1"/>
          </p:cNvGraphicFramePr>
          <p:nvPr>
            <p:ph sz="half" idx="2"/>
          </p:nvPr>
        </p:nvGraphicFramePr>
        <p:xfrm>
          <a:off x="5020310" y="2363470"/>
          <a:ext cx="4114800" cy="2701925"/>
        </p:xfrm>
        <a:graphic>
          <a:graphicData uri="http://schemas.openxmlformats.org/presentationml/2006/ole">
            <mc:AlternateContent xmlns:mc="http://schemas.openxmlformats.org/markup-compatibility/2006">
              <mc:Choice xmlns:v="urn:schemas-microsoft-com:vml" Requires="v">
                <p:oleObj spid="_x0000_s5121" name="Bitmap Image" r:id="rId1" imgW="3495675" imgH="2295525" progId="Paint.Picture">
                  <p:embed/>
                </p:oleObj>
              </mc:Choice>
              <mc:Fallback>
                <p:oleObj name="Bitmap Image" r:id="rId1" imgW="3495675" imgH="2295525" progId="Paint.Picture">
                  <p:embed/>
                  <p:pic>
                    <p:nvPicPr>
                      <p:cNvPr id="0" name="Object 4"/>
                      <p:cNvPicPr>
                        <a:picLocks noChangeAspect="1"/>
                      </p:cNvPicPr>
                      <p:nvPr/>
                    </p:nvPicPr>
                    <p:blipFill>
                      <a:blip r:embed="rId2"/>
                      <a:stretch>
                        <a:fillRect/>
                      </a:stretch>
                    </p:blipFill>
                    <p:spPr>
                      <a:xfrm>
                        <a:off x="5020310" y="2363470"/>
                        <a:ext cx="4114800" cy="27019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a:xfrm>
            <a:off x="457200" y="253536"/>
            <a:ext cx="8229600" cy="1143000"/>
          </a:xfrm>
        </p:spPr>
        <p:txBody>
          <a:bodyPr/>
          <a:lstStyle/>
          <a:p>
            <a:pPr marL="54610" fontAlgn="auto">
              <a:spcAft>
                <a:spcPts val="0"/>
              </a:spcAft>
              <a:defRPr/>
            </a:pPr>
            <a:r>
              <a:rPr lang="en-US" smtClean="0">
                <a:solidFill>
                  <a:schemeClr val="tx1"/>
                </a:solidFill>
              </a:rPr>
              <a:t>Efficiency and Disadvantages</a:t>
            </a:r>
            <a:endParaRPr lang="en-US" smtClean="0">
              <a:solidFill>
                <a:schemeClr val="tx1"/>
              </a:solidFill>
            </a:endParaRPr>
          </a:p>
        </p:txBody>
      </p:sp>
      <p:sp>
        <p:nvSpPr>
          <p:cNvPr id="99332" name="Rectangle 4"/>
          <p:cNvSpPr>
            <a:spLocks noGrp="1" noChangeArrowheads="1"/>
          </p:cNvSpPr>
          <p:nvPr>
            <p:ph sz="half" idx="4294967295"/>
          </p:nvPr>
        </p:nvSpPr>
        <p:spPr>
          <a:xfrm>
            <a:off x="457200" y="1112838"/>
            <a:ext cx="4038600" cy="4525962"/>
          </a:xfrm>
          <a:prstGeom prst="rect">
            <a:avLst/>
          </a:prstGeom>
        </p:spPr>
        <p:txBody>
          <a:bodyPr>
            <a:normAutofit/>
          </a:bodyPr>
          <a:lstStyle/>
          <a:p>
            <a:pPr fontAlgn="auto">
              <a:lnSpc>
                <a:spcPct val="80000"/>
              </a:lnSpc>
              <a:spcBef>
                <a:spcPts val="0"/>
              </a:spcBef>
              <a:spcAft>
                <a:spcPts val="0"/>
              </a:spcAft>
              <a:buFont typeface="Wingdings 2"/>
              <a:buChar char=""/>
              <a:defRPr/>
            </a:pPr>
            <a:r>
              <a:rPr lang="en-US" sz="2200" b="1" dirty="0" smtClean="0"/>
              <a:t>Efficiency is far lass than the 77% of solar spectrum with usable wavelengths.</a:t>
            </a:r>
            <a:endParaRPr lang="en-US" sz="2200" b="1" dirty="0" smtClean="0"/>
          </a:p>
          <a:p>
            <a:pPr fontAlgn="auto">
              <a:lnSpc>
                <a:spcPct val="80000"/>
              </a:lnSpc>
              <a:spcBef>
                <a:spcPts val="0"/>
              </a:spcBef>
              <a:spcAft>
                <a:spcPts val="0"/>
              </a:spcAft>
              <a:buFont typeface="Wingdings 2"/>
              <a:buChar char=""/>
              <a:defRPr/>
            </a:pPr>
            <a:r>
              <a:rPr lang="en-US" sz="2200" b="1" dirty="0" smtClean="0"/>
              <a:t>43% of photon energy is used to warm the crystal.</a:t>
            </a:r>
            <a:endParaRPr lang="en-US" sz="2200" b="1" dirty="0" smtClean="0"/>
          </a:p>
          <a:p>
            <a:pPr fontAlgn="auto">
              <a:lnSpc>
                <a:spcPct val="80000"/>
              </a:lnSpc>
              <a:spcBef>
                <a:spcPts val="0"/>
              </a:spcBef>
              <a:spcAft>
                <a:spcPts val="0"/>
              </a:spcAft>
              <a:buFont typeface="Wingdings 2"/>
              <a:buChar char=""/>
              <a:defRPr/>
            </a:pPr>
            <a:r>
              <a:rPr lang="en-US" sz="2200" b="1" dirty="0" smtClean="0"/>
              <a:t>Efficiency drops as temperature increases (from 24% at 0°C to 14% at 100°C.)</a:t>
            </a:r>
            <a:endParaRPr lang="en-US" sz="2200" b="1" dirty="0" smtClean="0"/>
          </a:p>
          <a:p>
            <a:pPr fontAlgn="auto">
              <a:lnSpc>
                <a:spcPct val="80000"/>
              </a:lnSpc>
              <a:spcBef>
                <a:spcPts val="0"/>
              </a:spcBef>
              <a:spcAft>
                <a:spcPts val="0"/>
              </a:spcAft>
              <a:buFont typeface="Wingdings 2"/>
              <a:buChar char=""/>
              <a:defRPr/>
            </a:pPr>
            <a:r>
              <a:rPr lang="en-US" sz="2200" b="1" dirty="0" smtClean="0"/>
              <a:t>Light is reflected off the front face and internal electrical resistance are other factors.</a:t>
            </a:r>
            <a:endParaRPr lang="en-US" sz="2200" b="1" dirty="0" smtClean="0"/>
          </a:p>
          <a:p>
            <a:pPr fontAlgn="auto">
              <a:lnSpc>
                <a:spcPct val="80000"/>
              </a:lnSpc>
              <a:spcBef>
                <a:spcPts val="0"/>
              </a:spcBef>
              <a:spcAft>
                <a:spcPts val="0"/>
              </a:spcAft>
              <a:buFont typeface="Wingdings 2"/>
              <a:buChar char=""/>
              <a:defRPr/>
            </a:pPr>
            <a:r>
              <a:rPr lang="en-US" sz="2200" b="1" dirty="0" smtClean="0"/>
              <a:t>Overall, the efficiency is about 10-14%.</a:t>
            </a:r>
            <a:endParaRPr lang="en-US" sz="2200" b="1" dirty="0" smtClean="0"/>
          </a:p>
        </p:txBody>
      </p:sp>
      <p:sp>
        <p:nvSpPr>
          <p:cNvPr id="99333" name="Rectangle 5"/>
          <p:cNvSpPr>
            <a:spLocks noGrp="1" noChangeArrowheads="1"/>
          </p:cNvSpPr>
          <p:nvPr>
            <p:ph sz="half" idx="2"/>
          </p:nvPr>
        </p:nvSpPr>
        <p:spPr>
          <a:xfrm>
            <a:off x="4648200" y="1036638"/>
            <a:ext cx="4038600" cy="4525962"/>
          </a:xfrm>
        </p:spPr>
        <p:txBody>
          <a:bodyPr>
            <a:normAutofit/>
          </a:bodyPr>
          <a:lstStyle/>
          <a:p>
            <a:pPr fontAlgn="auto">
              <a:lnSpc>
                <a:spcPct val="80000"/>
              </a:lnSpc>
              <a:spcBef>
                <a:spcPts val="0"/>
              </a:spcBef>
              <a:spcAft>
                <a:spcPts val="0"/>
              </a:spcAft>
              <a:buFont typeface="Wingdings 2"/>
              <a:buChar char=""/>
              <a:defRPr/>
            </a:pPr>
            <a:r>
              <a:rPr lang="en-US" sz="2000" b="1" smtClean="0"/>
              <a:t>Cost of electricity from coal-burning plants is anywhere b/w        8-20 cents/kWh, while photovoltaic power generation is anywhere b/w $0.50-1/kWh.</a:t>
            </a:r>
            <a:endParaRPr lang="en-US" sz="2000" b="1" smtClean="0"/>
          </a:p>
          <a:p>
            <a:pPr fontAlgn="auto">
              <a:lnSpc>
                <a:spcPct val="80000"/>
              </a:lnSpc>
              <a:spcBef>
                <a:spcPts val="0"/>
              </a:spcBef>
              <a:spcAft>
                <a:spcPts val="0"/>
              </a:spcAft>
              <a:buFont typeface="Wingdings 2"/>
              <a:buChar char=""/>
              <a:defRPr/>
            </a:pPr>
            <a:r>
              <a:rPr lang="en-US" sz="2000" b="1" smtClean="0"/>
              <a:t>Does not reflect the true costs of burning coal and its emissions to the nonpolluting method of the latter.</a:t>
            </a:r>
            <a:endParaRPr lang="en-US" sz="2000" b="1" smtClean="0"/>
          </a:p>
          <a:p>
            <a:pPr fontAlgn="auto">
              <a:lnSpc>
                <a:spcPct val="80000"/>
              </a:lnSpc>
              <a:spcBef>
                <a:spcPts val="0"/>
              </a:spcBef>
              <a:spcAft>
                <a:spcPts val="0"/>
              </a:spcAft>
              <a:buFont typeface="Wingdings 2"/>
              <a:buChar char=""/>
              <a:defRPr/>
            </a:pPr>
            <a:r>
              <a:rPr lang="en-US" sz="2000" b="1" smtClean="0"/>
              <a:t>Underlying problem is weighing efficiency against cost.</a:t>
            </a:r>
            <a:endParaRPr lang="en-US" sz="2000" b="1" smtClean="0"/>
          </a:p>
          <a:p>
            <a:pPr marL="640080" lvl="1" fontAlgn="auto">
              <a:lnSpc>
                <a:spcPct val="80000"/>
              </a:lnSpc>
              <a:spcAft>
                <a:spcPts val="0"/>
              </a:spcAft>
              <a:defRPr/>
            </a:pPr>
            <a:r>
              <a:rPr lang="en-US" sz="2000" b="1" smtClean="0"/>
              <a:t>Crystalline silicon-more efficient, more expensive to manufacture</a:t>
            </a:r>
            <a:endParaRPr lang="en-US" sz="2000" b="1" smtClean="0"/>
          </a:p>
          <a:p>
            <a:pPr marL="640080" lvl="1" fontAlgn="auto">
              <a:lnSpc>
                <a:spcPct val="80000"/>
              </a:lnSpc>
              <a:spcAft>
                <a:spcPts val="0"/>
              </a:spcAft>
              <a:defRPr/>
            </a:pPr>
            <a:r>
              <a:rPr lang="en-US" sz="2000" b="1" smtClean="0"/>
              <a:t>Amorphous silicon-half as efficient, less expensive to produce.</a:t>
            </a:r>
            <a:endParaRPr lang="en-US" sz="2000" b="1"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7895" y="461645"/>
            <a:ext cx="2861945" cy="690245"/>
          </a:xfrm>
          <a:prstGeom prst="rect">
            <a:avLst/>
          </a:prstGeom>
        </p:spPr>
        <p:txBody>
          <a:bodyPr vert="horz" wrap="square" lIns="0" tIns="13335" rIns="0" bIns="0" rtlCol="0">
            <a:spAutoFit/>
          </a:bodyPr>
          <a:lstStyle/>
          <a:p>
            <a:pPr marL="12700">
              <a:lnSpc>
                <a:spcPct val="100000"/>
              </a:lnSpc>
              <a:spcBef>
                <a:spcPts val="105"/>
              </a:spcBef>
            </a:pPr>
            <a:r>
              <a:rPr sz="4400" spc="-5" dirty="0"/>
              <a:t>Summa</a:t>
            </a:r>
            <a:r>
              <a:rPr sz="4400" spc="20" dirty="0"/>
              <a:t>r</a:t>
            </a:r>
            <a:r>
              <a:rPr sz="4400" dirty="0"/>
              <a:t>y</a:t>
            </a:r>
            <a:endParaRPr sz="4400"/>
          </a:p>
        </p:txBody>
      </p:sp>
      <p:sp>
        <p:nvSpPr>
          <p:cNvPr id="3" name="object 3"/>
          <p:cNvSpPr txBox="1"/>
          <p:nvPr/>
        </p:nvSpPr>
        <p:spPr>
          <a:xfrm>
            <a:off x="607695" y="1152016"/>
            <a:ext cx="7409815" cy="4141470"/>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700" spc="-5" dirty="0">
                <a:latin typeface="Calibri"/>
                <a:cs typeface="Calibri"/>
              </a:rPr>
              <a:t>Solar Thermal</a:t>
            </a:r>
            <a:r>
              <a:rPr sz="2700" spc="-20" dirty="0">
                <a:latin typeface="Calibri"/>
                <a:cs typeface="Calibri"/>
              </a:rPr>
              <a:t> </a:t>
            </a:r>
            <a:r>
              <a:rPr sz="2700" spc="-25" dirty="0">
                <a:latin typeface="Calibri"/>
                <a:cs typeface="Calibri"/>
              </a:rPr>
              <a:t>System</a:t>
            </a:r>
            <a:endParaRPr sz="2700">
              <a:latin typeface="Calibri"/>
              <a:cs typeface="Calibri"/>
            </a:endParaRPr>
          </a:p>
          <a:p>
            <a:pPr marL="355600" indent="-342900">
              <a:lnSpc>
                <a:spcPct val="100000"/>
              </a:lnSpc>
              <a:buFont typeface="Arial"/>
              <a:buChar char="•"/>
              <a:tabLst>
                <a:tab pos="354965" algn="l"/>
                <a:tab pos="355600" algn="l"/>
              </a:tabLst>
            </a:pPr>
            <a:r>
              <a:rPr sz="2700" spc="-10" dirty="0">
                <a:solidFill>
                  <a:srgbClr val="C00000"/>
                </a:solidFill>
                <a:latin typeface="Calibri"/>
                <a:cs typeface="Calibri"/>
              </a:rPr>
              <a:t>Introduction</a:t>
            </a:r>
            <a:endParaRPr sz="2700">
              <a:latin typeface="Calibri"/>
              <a:cs typeface="Calibri"/>
            </a:endParaRPr>
          </a:p>
          <a:p>
            <a:pPr marL="355600" indent="-342900">
              <a:lnSpc>
                <a:spcPct val="100000"/>
              </a:lnSpc>
              <a:buFont typeface="Arial"/>
              <a:buChar char="•"/>
              <a:tabLst>
                <a:tab pos="354965" algn="l"/>
                <a:tab pos="355600" algn="l"/>
              </a:tabLst>
            </a:pPr>
            <a:r>
              <a:rPr sz="2700" spc="-5" dirty="0">
                <a:latin typeface="Calibri"/>
                <a:cs typeface="Calibri"/>
              </a:rPr>
              <a:t>Classifications</a:t>
            </a:r>
            <a:endParaRPr sz="2700">
              <a:latin typeface="Calibri"/>
              <a:cs typeface="Calibri"/>
            </a:endParaRPr>
          </a:p>
          <a:p>
            <a:pPr marL="927100" lvl="1" indent="-571500">
              <a:lnSpc>
                <a:spcPct val="100000"/>
              </a:lnSpc>
              <a:buFont typeface="Arial"/>
              <a:buChar char="•"/>
              <a:tabLst>
                <a:tab pos="927100" algn="l"/>
                <a:tab pos="927735" algn="l"/>
              </a:tabLst>
            </a:pPr>
            <a:r>
              <a:rPr sz="2700" dirty="0">
                <a:solidFill>
                  <a:srgbClr val="00AFEF"/>
                </a:solidFill>
                <a:latin typeface="Calibri"/>
                <a:cs typeface="Calibri"/>
              </a:rPr>
              <a:t>Non – </a:t>
            </a:r>
            <a:r>
              <a:rPr sz="2700" spc="-15" dirty="0">
                <a:solidFill>
                  <a:srgbClr val="00AFEF"/>
                </a:solidFill>
                <a:latin typeface="Calibri"/>
                <a:cs typeface="Calibri"/>
              </a:rPr>
              <a:t>concentrating</a:t>
            </a:r>
            <a:r>
              <a:rPr sz="2700" spc="-45" dirty="0">
                <a:solidFill>
                  <a:srgbClr val="00AFEF"/>
                </a:solidFill>
                <a:latin typeface="Calibri"/>
                <a:cs typeface="Calibri"/>
              </a:rPr>
              <a:t> </a:t>
            </a:r>
            <a:r>
              <a:rPr sz="2700" dirty="0">
                <a:solidFill>
                  <a:srgbClr val="00AFEF"/>
                </a:solidFill>
                <a:latin typeface="Calibri"/>
                <a:cs typeface="Calibri"/>
              </a:rPr>
              <a:t>type</a:t>
            </a:r>
            <a:endParaRPr sz="2700">
              <a:latin typeface="Calibri"/>
              <a:cs typeface="Calibri"/>
            </a:endParaRPr>
          </a:p>
          <a:p>
            <a:pPr marL="927100" lvl="1" indent="-571500">
              <a:lnSpc>
                <a:spcPct val="100000"/>
              </a:lnSpc>
              <a:buFont typeface="Arial"/>
              <a:buChar char="•"/>
              <a:tabLst>
                <a:tab pos="927100" algn="l"/>
                <a:tab pos="927735" algn="l"/>
              </a:tabLst>
            </a:pPr>
            <a:r>
              <a:rPr sz="2700" spc="-15" dirty="0">
                <a:solidFill>
                  <a:srgbClr val="00AFEF"/>
                </a:solidFill>
                <a:latin typeface="Calibri"/>
                <a:cs typeface="Calibri"/>
              </a:rPr>
              <a:t>Concentrating</a:t>
            </a:r>
            <a:r>
              <a:rPr sz="2700" spc="-30" dirty="0">
                <a:solidFill>
                  <a:srgbClr val="00AFEF"/>
                </a:solidFill>
                <a:latin typeface="Calibri"/>
                <a:cs typeface="Calibri"/>
              </a:rPr>
              <a:t> </a:t>
            </a:r>
            <a:r>
              <a:rPr sz="2700" dirty="0">
                <a:solidFill>
                  <a:srgbClr val="00AFEF"/>
                </a:solidFill>
                <a:latin typeface="Calibri"/>
                <a:cs typeface="Calibri"/>
              </a:rPr>
              <a:t>type</a:t>
            </a:r>
            <a:endParaRPr sz="2700">
              <a:latin typeface="Calibri"/>
              <a:cs typeface="Calibri"/>
            </a:endParaRPr>
          </a:p>
          <a:p>
            <a:pPr marL="355600" indent="-342900">
              <a:lnSpc>
                <a:spcPct val="100000"/>
              </a:lnSpc>
              <a:spcBef>
                <a:spcPts val="5"/>
              </a:spcBef>
              <a:buFont typeface="Arial"/>
              <a:buChar char="•"/>
              <a:tabLst>
                <a:tab pos="354965" algn="l"/>
                <a:tab pos="355600" algn="l"/>
              </a:tabLst>
            </a:pPr>
            <a:r>
              <a:rPr sz="2700" spc="-15" dirty="0">
                <a:solidFill>
                  <a:srgbClr val="C00000"/>
                </a:solidFill>
                <a:latin typeface="Calibri"/>
                <a:cs typeface="Calibri"/>
              </a:rPr>
              <a:t>Performance Evaluation </a:t>
            </a:r>
            <a:r>
              <a:rPr sz="2700" spc="-5" dirty="0">
                <a:solidFill>
                  <a:srgbClr val="C00000"/>
                </a:solidFill>
                <a:latin typeface="Calibri"/>
                <a:cs typeface="Calibri"/>
              </a:rPr>
              <a:t>of </a:t>
            </a:r>
            <a:r>
              <a:rPr sz="2700" spc="-10" dirty="0">
                <a:solidFill>
                  <a:srgbClr val="C00000"/>
                </a:solidFill>
                <a:latin typeface="Calibri"/>
                <a:cs typeface="Calibri"/>
              </a:rPr>
              <a:t>Flat Plate</a:t>
            </a:r>
            <a:r>
              <a:rPr sz="2700" spc="-25" dirty="0">
                <a:solidFill>
                  <a:srgbClr val="C00000"/>
                </a:solidFill>
                <a:latin typeface="Calibri"/>
                <a:cs typeface="Calibri"/>
              </a:rPr>
              <a:t> </a:t>
            </a:r>
            <a:r>
              <a:rPr sz="2700" spc="-5" dirty="0">
                <a:solidFill>
                  <a:srgbClr val="C00000"/>
                </a:solidFill>
                <a:latin typeface="Calibri"/>
                <a:cs typeface="Calibri"/>
              </a:rPr>
              <a:t>Collector</a:t>
            </a:r>
            <a:endParaRPr sz="2700">
              <a:latin typeface="Calibri"/>
              <a:cs typeface="Calibri"/>
            </a:endParaRPr>
          </a:p>
          <a:p>
            <a:pPr marL="355600" indent="-342900">
              <a:lnSpc>
                <a:spcPct val="100000"/>
              </a:lnSpc>
              <a:buFont typeface="Arial"/>
              <a:buChar char="•"/>
              <a:tabLst>
                <a:tab pos="354965" algn="l"/>
                <a:tab pos="355600" algn="l"/>
              </a:tabLst>
            </a:pPr>
            <a:r>
              <a:rPr sz="2700" spc="-15" dirty="0">
                <a:latin typeface="Calibri"/>
                <a:cs typeface="Calibri"/>
              </a:rPr>
              <a:t>Performance Evaluation </a:t>
            </a:r>
            <a:r>
              <a:rPr sz="2700" spc="-5" dirty="0">
                <a:latin typeface="Calibri"/>
                <a:cs typeface="Calibri"/>
              </a:rPr>
              <a:t>of </a:t>
            </a:r>
            <a:r>
              <a:rPr sz="2700" spc="-10" dirty="0">
                <a:latin typeface="Calibri"/>
                <a:cs typeface="Calibri"/>
              </a:rPr>
              <a:t>Concentrating</a:t>
            </a:r>
            <a:r>
              <a:rPr sz="2700" spc="-50" dirty="0">
                <a:latin typeface="Calibri"/>
                <a:cs typeface="Calibri"/>
              </a:rPr>
              <a:t> </a:t>
            </a:r>
            <a:r>
              <a:rPr sz="2700" spc="-5" dirty="0">
                <a:latin typeface="Calibri"/>
                <a:cs typeface="Calibri"/>
              </a:rPr>
              <a:t>Collector</a:t>
            </a:r>
            <a:endParaRPr sz="2700">
              <a:latin typeface="Calibri"/>
              <a:cs typeface="Calibri"/>
            </a:endParaRPr>
          </a:p>
          <a:p>
            <a:pPr marL="355600" indent="-342900">
              <a:lnSpc>
                <a:spcPct val="100000"/>
              </a:lnSpc>
              <a:buFont typeface="Arial"/>
              <a:buChar char="•"/>
              <a:tabLst>
                <a:tab pos="354965" algn="l"/>
                <a:tab pos="355600" algn="l"/>
              </a:tabLst>
            </a:pPr>
            <a:r>
              <a:rPr sz="2700" dirty="0">
                <a:solidFill>
                  <a:srgbClr val="C00000"/>
                </a:solidFill>
                <a:latin typeface="Calibri"/>
                <a:cs typeface="Calibri"/>
              </a:rPr>
              <a:t>Comparison </a:t>
            </a:r>
            <a:r>
              <a:rPr sz="2700" spc="-5" dirty="0">
                <a:solidFill>
                  <a:srgbClr val="C00000"/>
                </a:solidFill>
                <a:latin typeface="Calibri"/>
                <a:cs typeface="Calibri"/>
              </a:rPr>
              <a:t>of </a:t>
            </a:r>
            <a:r>
              <a:rPr sz="2700" spc="-10" dirty="0">
                <a:solidFill>
                  <a:srgbClr val="C00000"/>
                </a:solidFill>
                <a:latin typeface="Calibri"/>
                <a:cs typeface="Calibri"/>
              </a:rPr>
              <a:t>performance </a:t>
            </a:r>
            <a:r>
              <a:rPr sz="2700" spc="-5" dirty="0">
                <a:solidFill>
                  <a:srgbClr val="C00000"/>
                </a:solidFill>
                <a:latin typeface="Calibri"/>
                <a:cs typeface="Calibri"/>
              </a:rPr>
              <a:t>of </a:t>
            </a:r>
            <a:r>
              <a:rPr sz="2700" spc="-20" dirty="0">
                <a:solidFill>
                  <a:srgbClr val="C00000"/>
                </a:solidFill>
                <a:latin typeface="Calibri"/>
                <a:cs typeface="Calibri"/>
              </a:rPr>
              <a:t>different</a:t>
            </a:r>
            <a:r>
              <a:rPr sz="2700" spc="-55" dirty="0">
                <a:solidFill>
                  <a:srgbClr val="C00000"/>
                </a:solidFill>
                <a:latin typeface="Calibri"/>
                <a:cs typeface="Calibri"/>
              </a:rPr>
              <a:t> </a:t>
            </a:r>
            <a:r>
              <a:rPr sz="2700" spc="-15" dirty="0">
                <a:solidFill>
                  <a:srgbClr val="C00000"/>
                </a:solidFill>
                <a:latin typeface="Calibri"/>
                <a:cs typeface="Calibri"/>
              </a:rPr>
              <a:t>collectors</a:t>
            </a:r>
            <a:endParaRPr sz="2700">
              <a:latin typeface="Calibri"/>
              <a:cs typeface="Calibri"/>
            </a:endParaRPr>
          </a:p>
          <a:p>
            <a:pPr marL="433070" indent="-420370">
              <a:lnSpc>
                <a:spcPct val="100000"/>
              </a:lnSpc>
              <a:buFont typeface="Arial"/>
              <a:buChar char="•"/>
              <a:tabLst>
                <a:tab pos="433070" algn="l"/>
                <a:tab pos="433705" algn="l"/>
              </a:tabLst>
            </a:pPr>
            <a:r>
              <a:rPr sz="2700" spc="-5" dirty="0">
                <a:latin typeface="Calibri"/>
                <a:cs typeface="Calibri"/>
              </a:rPr>
              <a:t>Solar </a:t>
            </a:r>
            <a:r>
              <a:rPr sz="2700" spc="-30" dirty="0">
                <a:latin typeface="Calibri"/>
                <a:cs typeface="Calibri"/>
              </a:rPr>
              <a:t>Water</a:t>
            </a:r>
            <a:r>
              <a:rPr sz="2700" spc="-40" dirty="0">
                <a:latin typeface="Calibri"/>
                <a:cs typeface="Calibri"/>
              </a:rPr>
              <a:t> </a:t>
            </a:r>
            <a:r>
              <a:rPr sz="2700" spc="-15" dirty="0">
                <a:latin typeface="Calibri"/>
                <a:cs typeface="Calibri"/>
              </a:rPr>
              <a:t>Heater</a:t>
            </a:r>
            <a:endParaRPr sz="2700">
              <a:latin typeface="Calibri"/>
              <a:cs typeface="Calibri"/>
            </a:endParaRPr>
          </a:p>
          <a:p>
            <a:pPr marL="355600" indent="-342900">
              <a:lnSpc>
                <a:spcPct val="100000"/>
              </a:lnSpc>
              <a:buFont typeface="Arial"/>
              <a:buChar char="•"/>
              <a:tabLst>
                <a:tab pos="354965" algn="l"/>
                <a:tab pos="355600" algn="l"/>
              </a:tabLst>
            </a:pPr>
            <a:r>
              <a:rPr sz="2700" spc="-5" dirty="0">
                <a:solidFill>
                  <a:srgbClr val="C00000"/>
                </a:solidFill>
                <a:latin typeface="Calibri"/>
                <a:cs typeface="Calibri"/>
              </a:rPr>
              <a:t>Solar </a:t>
            </a:r>
            <a:r>
              <a:rPr sz="2700" spc="-10" dirty="0">
                <a:solidFill>
                  <a:srgbClr val="C00000"/>
                </a:solidFill>
                <a:latin typeface="Calibri"/>
                <a:cs typeface="Calibri"/>
              </a:rPr>
              <a:t>oven </a:t>
            </a:r>
            <a:r>
              <a:rPr sz="2700" spc="-5" dirty="0">
                <a:solidFill>
                  <a:srgbClr val="C00000"/>
                </a:solidFill>
                <a:latin typeface="Calibri"/>
                <a:cs typeface="Calibri"/>
              </a:rPr>
              <a:t>or Solar </a:t>
            </a:r>
            <a:r>
              <a:rPr sz="2700" spc="-20" dirty="0">
                <a:solidFill>
                  <a:srgbClr val="C00000"/>
                </a:solidFill>
                <a:latin typeface="Calibri"/>
                <a:cs typeface="Calibri"/>
              </a:rPr>
              <a:t>cooker</a:t>
            </a:r>
            <a:endParaRPr sz="2700">
              <a:latin typeface="Calibri"/>
              <a:cs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990" y="205105"/>
            <a:ext cx="3938905" cy="2362835"/>
          </a:xfrm>
          <a:prstGeom prst="rect">
            <a:avLst/>
          </a:prstGeom>
          <a:blipFill>
            <a:blip r:embed="rId1" cstate="print"/>
            <a:stretch>
              <a:fillRect/>
            </a:stretch>
          </a:blipFill>
        </p:spPr>
        <p:txBody>
          <a:bodyPr wrap="square" lIns="0" tIns="0" rIns="0" bIns="0" rtlCol="0"/>
          <a:lstStyle/>
          <a:p/>
        </p:txBody>
      </p:sp>
      <p:sp>
        <p:nvSpPr>
          <p:cNvPr id="3" name="object 2"/>
          <p:cNvSpPr/>
          <p:nvPr/>
        </p:nvSpPr>
        <p:spPr>
          <a:xfrm>
            <a:off x="4356100" y="310515"/>
            <a:ext cx="3895725" cy="2341245"/>
          </a:xfrm>
          <a:prstGeom prst="rect">
            <a:avLst/>
          </a:prstGeom>
          <a:blipFill>
            <a:blip r:embed="rId2" cstate="print"/>
            <a:stretch>
              <a:fillRect/>
            </a:stretch>
          </a:blipFill>
        </p:spPr>
        <p:txBody>
          <a:bodyPr wrap="square" lIns="0" tIns="0" rIns="0" bIns="0" rtlCol="0"/>
          <a:p/>
        </p:txBody>
      </p:sp>
      <p:sp>
        <p:nvSpPr>
          <p:cNvPr id="4" name="object 2"/>
          <p:cNvSpPr/>
          <p:nvPr/>
        </p:nvSpPr>
        <p:spPr>
          <a:xfrm>
            <a:off x="3244215" y="3261360"/>
            <a:ext cx="2874645" cy="2446655"/>
          </a:xfrm>
          <a:prstGeom prst="rect">
            <a:avLst/>
          </a:prstGeom>
          <a:blipFill>
            <a:blip r:embed="rId3" cstate="print"/>
            <a:stretch>
              <a:fillRect/>
            </a:stretch>
          </a:blipFill>
        </p:spPr>
        <p:txBody>
          <a:bodyPr wrap="square" lIns="0" tIns="0" rIns="0" bIns="0" rtlCol="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2053208" y="2481452"/>
            <a:ext cx="5037582" cy="615315"/>
          </a:xfrm>
        </p:spPr>
        <p:txBody>
          <a:bodyPr/>
          <a:p>
            <a:pPr algn="ctr"/>
            <a:r>
              <a:rPr lang="" altLang="en-US"/>
              <a:t>Thank you</a:t>
            </a:r>
            <a:endParaRPr lang=""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5065" y="461645"/>
            <a:ext cx="5628005" cy="690245"/>
          </a:xfrm>
          <a:prstGeom prst="rect">
            <a:avLst/>
          </a:prstGeom>
        </p:spPr>
        <p:txBody>
          <a:bodyPr vert="horz" wrap="square" lIns="0" tIns="13335" rIns="0" bIns="0" rtlCol="0">
            <a:spAutoFit/>
          </a:bodyPr>
          <a:lstStyle/>
          <a:p>
            <a:pPr marL="12700">
              <a:lnSpc>
                <a:spcPct val="100000"/>
              </a:lnSpc>
              <a:spcBef>
                <a:spcPts val="105"/>
              </a:spcBef>
            </a:pPr>
            <a:r>
              <a:rPr sz="4400" spc="-10" dirty="0"/>
              <a:t>Flat </a:t>
            </a:r>
            <a:r>
              <a:rPr sz="4400" spc="-15" dirty="0"/>
              <a:t>Plate</a:t>
            </a:r>
            <a:r>
              <a:rPr sz="4400" spc="-60" dirty="0"/>
              <a:t> </a:t>
            </a:r>
            <a:r>
              <a:rPr sz="4400" spc="-10" dirty="0"/>
              <a:t>Collector</a:t>
            </a:r>
            <a:endParaRPr sz="4400"/>
          </a:p>
        </p:txBody>
      </p:sp>
      <p:sp>
        <p:nvSpPr>
          <p:cNvPr id="3" name="object 3"/>
          <p:cNvSpPr txBox="1"/>
          <p:nvPr/>
        </p:nvSpPr>
        <p:spPr>
          <a:xfrm>
            <a:off x="535940" y="1205230"/>
            <a:ext cx="7755890" cy="1193165"/>
          </a:xfrm>
          <a:prstGeom prst="rect">
            <a:avLst/>
          </a:prstGeom>
        </p:spPr>
        <p:txBody>
          <a:bodyPr vert="horz" wrap="square" lIns="0" tIns="110489" rIns="0" bIns="0" rtlCol="0">
            <a:spAutoFit/>
          </a:bodyPr>
          <a:lstStyle/>
          <a:p>
            <a:pPr marL="355600" indent="-342900">
              <a:lnSpc>
                <a:spcPct val="100000"/>
              </a:lnSpc>
              <a:spcBef>
                <a:spcPts val="870"/>
              </a:spcBef>
              <a:buFont typeface="Arial"/>
              <a:buChar char="•"/>
              <a:tabLst>
                <a:tab pos="354965" algn="l"/>
                <a:tab pos="355600" algn="l"/>
              </a:tabLst>
            </a:pPr>
            <a:r>
              <a:rPr sz="3200" spc="-5" dirty="0">
                <a:latin typeface="Calibri"/>
                <a:cs typeface="Calibri"/>
              </a:rPr>
              <a:t>Less </a:t>
            </a:r>
            <a:r>
              <a:rPr sz="3200" dirty="0">
                <a:latin typeface="Calibri"/>
                <a:cs typeface="Calibri"/>
              </a:rPr>
              <a:t>than</a:t>
            </a:r>
            <a:r>
              <a:rPr sz="3200" spc="20" dirty="0">
                <a:latin typeface="Calibri"/>
                <a:cs typeface="Calibri"/>
              </a:rPr>
              <a:t> </a:t>
            </a:r>
            <a:r>
              <a:rPr sz="3200" dirty="0">
                <a:latin typeface="Calibri"/>
                <a:cs typeface="Calibri"/>
              </a:rPr>
              <a:t>100˚C</a:t>
            </a:r>
            <a:endParaRPr sz="3200">
              <a:latin typeface="Calibri"/>
              <a:cs typeface="Calibri"/>
            </a:endParaRPr>
          </a:p>
          <a:p>
            <a:pPr marL="355600" indent="-342900">
              <a:lnSpc>
                <a:spcPct val="100000"/>
              </a:lnSpc>
              <a:spcBef>
                <a:spcPts val="770"/>
              </a:spcBef>
              <a:buFont typeface="Arial"/>
              <a:buChar char="•"/>
              <a:tabLst>
                <a:tab pos="354965" algn="l"/>
                <a:tab pos="355600" algn="l"/>
              </a:tabLst>
            </a:pPr>
            <a:r>
              <a:rPr sz="3200" dirty="0">
                <a:latin typeface="Calibri"/>
                <a:cs typeface="Calibri"/>
              </a:rPr>
              <a:t>Both </a:t>
            </a:r>
            <a:r>
              <a:rPr sz="3200" spc="-5" dirty="0">
                <a:latin typeface="Calibri"/>
                <a:cs typeface="Calibri"/>
              </a:rPr>
              <a:t>beam </a:t>
            </a:r>
            <a:r>
              <a:rPr sz="3200" dirty="0">
                <a:latin typeface="Calibri"/>
                <a:cs typeface="Calibri"/>
              </a:rPr>
              <a:t>and </a:t>
            </a:r>
            <a:r>
              <a:rPr sz="3200" spc="-10" dirty="0">
                <a:latin typeface="Calibri"/>
                <a:cs typeface="Calibri"/>
              </a:rPr>
              <a:t>diffused</a:t>
            </a:r>
            <a:r>
              <a:rPr sz="3200" spc="20" dirty="0">
                <a:latin typeface="Calibri"/>
                <a:cs typeface="Calibri"/>
              </a:rPr>
              <a:t> </a:t>
            </a:r>
            <a:r>
              <a:rPr sz="3200" spc="-10" dirty="0">
                <a:latin typeface="Calibri"/>
                <a:cs typeface="Calibri"/>
              </a:rPr>
              <a:t>radiation</a:t>
            </a:r>
            <a:endParaRPr sz="3200">
              <a:latin typeface="Calibri"/>
              <a:cs typeface="Calibri"/>
            </a:endParaRPr>
          </a:p>
        </p:txBody>
      </p:sp>
      <p:sp>
        <p:nvSpPr>
          <p:cNvPr id="4" name="object 4"/>
          <p:cNvSpPr/>
          <p:nvPr/>
        </p:nvSpPr>
        <p:spPr>
          <a:xfrm>
            <a:off x="1143000" y="2667000"/>
            <a:ext cx="6781800" cy="3962399"/>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15310</Words>
  <Application>WPS Presentation</Application>
  <PresentationFormat>On-screen Show (4:3)</PresentationFormat>
  <Paragraphs>772</Paragraphs>
  <Slides>87</Slides>
  <Notes>0</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7</vt:i4>
      </vt:variant>
      <vt:variant>
        <vt:lpstr>幻灯片标题</vt:lpstr>
      </vt:variant>
      <vt:variant>
        <vt:i4>87</vt:i4>
      </vt:variant>
    </vt:vector>
  </HeadingPairs>
  <TitlesOfParts>
    <vt:vector size="112" baseType="lpstr">
      <vt:lpstr>Arial</vt:lpstr>
      <vt:lpstr>SimSun</vt:lpstr>
      <vt:lpstr>Wingdings</vt:lpstr>
      <vt:lpstr>Calibri</vt:lpstr>
      <vt:lpstr>DejaVu Sans</vt:lpstr>
      <vt:lpstr>Arial</vt:lpstr>
      <vt:lpstr>Times New Roman</vt:lpstr>
      <vt:lpstr>Dutch</vt:lpstr>
      <vt:lpstr>Times New Roman</vt:lpstr>
      <vt:lpstr>Wingdings 2</vt:lpstr>
      <vt:lpstr>Gubbi</vt:lpstr>
      <vt:lpstr>微软雅黑</vt:lpstr>
      <vt:lpstr>Droid Sans Fallback</vt:lpstr>
      <vt:lpstr>Arial Unicode MS</vt:lpstr>
      <vt:lpstr>Calibri</vt:lpstr>
      <vt:lpstr>Abyssinica SIL</vt:lpstr>
      <vt:lpstr>MT Extra</vt:lpstr>
      <vt:lpstr>Office Theme</vt:lpstr>
      <vt:lpstr>Paint.Picture</vt:lpstr>
      <vt:lpstr>Paint.Picture</vt:lpstr>
      <vt:lpstr>Paint.Picture</vt:lpstr>
      <vt:lpstr>Paint.Picture</vt:lpstr>
      <vt:lpstr>Paint.Picture</vt:lpstr>
      <vt:lpstr>Paint.Picture</vt:lpstr>
      <vt:lpstr>Paint.Picture</vt:lpstr>
      <vt:lpstr>PowerPoint 演示文稿</vt:lpstr>
      <vt:lpstr>Introduction</vt:lpstr>
      <vt:lpstr>Solar Thermal Collector</vt:lpstr>
      <vt:lpstr>Comparison of energy absorbed for various modes of tracking </vt:lpstr>
      <vt:lpstr>Classifications</vt:lpstr>
      <vt:lpstr>PowerPoint 演示文稿</vt:lpstr>
      <vt:lpstr>Non-concentrating type</vt:lpstr>
      <vt:lpstr>Concentrating type</vt:lpstr>
      <vt:lpstr>Flat Plate Collector</vt:lpstr>
      <vt:lpstr>Flat-plate collector</vt:lpstr>
      <vt:lpstr>PowerPoint 演示文稿</vt:lpstr>
      <vt:lpstr>PowerPoint 演示文稿</vt:lpstr>
      <vt:lpstr>Flat-plate Collectors</vt:lpstr>
      <vt:lpstr>Types of flat-plate collectors Water systems</vt:lpstr>
      <vt:lpstr>Types of flat-plate collectors Air systems</vt:lpstr>
      <vt:lpstr>Schematic diagram of an evacuated tube collector</vt:lpstr>
      <vt:lpstr>PowerPoint 演示文稿</vt:lpstr>
      <vt:lpstr>PowerPoint 演示文稿</vt:lpstr>
      <vt:lpstr>PowerPoint 演示文稿</vt:lpstr>
      <vt:lpstr>Flat plate collector with flat reflectors</vt:lpstr>
      <vt:lpstr>Schematic diagram of a CPC collector</vt:lpstr>
      <vt:lpstr>Modified Flat Plate Collector</vt:lpstr>
      <vt:lpstr>Compound Parabolic Concentrator</vt:lpstr>
      <vt:lpstr>Concentrating Collectors</vt:lpstr>
      <vt:lpstr>Cylindrical Parabolic Concentrator</vt:lpstr>
      <vt:lpstr>Parabolic trough collectors</vt:lpstr>
      <vt:lpstr>Linear Fresnel Reflector (LFR)</vt:lpstr>
      <vt:lpstr>Schematic diagram showing interleaving of mirrors in a CLFR with reduced shading between mirrors</vt:lpstr>
      <vt:lpstr>Fixed Mirror Solar Concentrator</vt:lpstr>
      <vt:lpstr>Linear Fresnel Lens Collector</vt:lpstr>
      <vt:lpstr>Schematic of a parabolic dish collector</vt:lpstr>
      <vt:lpstr>Parabolic Dish Collector</vt:lpstr>
      <vt:lpstr>Schematic of central receiver system</vt:lpstr>
      <vt:lpstr>Central Tower Receiver</vt:lpstr>
      <vt:lpstr>Types of solar collectors</vt:lpstr>
      <vt:lpstr>Performance Indices</vt:lpstr>
      <vt:lpstr>PowerPoint 演示文稿</vt:lpstr>
      <vt:lpstr>Performance Evaluation of Flat Plate  Collector</vt:lpstr>
      <vt:lpstr>Efficiency of the Solar Collector</vt:lpstr>
      <vt:lpstr>The Outlet Temperature of the Fluid  from the Collector</vt:lpstr>
      <vt:lpstr>The Stagnating Temperature</vt:lpstr>
      <vt:lpstr>A flat plate collector is working under  the following conditions:</vt:lpstr>
      <vt:lpstr>Performance Evaluation of  Concentrating Collector</vt:lpstr>
      <vt:lpstr>Optical efficiency</vt:lpstr>
      <vt:lpstr>Efficiency of the Collector</vt:lpstr>
      <vt:lpstr>Comparison of performance of  different collectors</vt:lpstr>
      <vt:lpstr>PowerPoint 演示文稿</vt:lpstr>
      <vt:lpstr>PowerPoint 演示文稿</vt:lpstr>
      <vt:lpstr>Compact Systems (Passive Systems)</vt:lpstr>
      <vt:lpstr>The heat quantity of hot water per month is</vt:lpstr>
      <vt:lpstr>Heat required for space heating per  month</vt:lpstr>
      <vt:lpstr>Surface Area of the collector required</vt:lpstr>
      <vt:lpstr>Surface Area of the collector required</vt:lpstr>
      <vt:lpstr>The following data may be used for the  design of solar water heater</vt:lpstr>
      <vt:lpstr>Pumped Systems (Active Systems)</vt:lpstr>
      <vt:lpstr>PowerPoint 演示文稿</vt:lpstr>
      <vt:lpstr>Heating Water: Active System</vt:lpstr>
      <vt:lpstr>Heating Water—Last Thoughts</vt:lpstr>
      <vt:lpstr>Heating Living Spaces</vt:lpstr>
      <vt:lpstr>Heating Living Spaces</vt:lpstr>
      <vt:lpstr>PowerPoint 演示文稿</vt:lpstr>
      <vt:lpstr>Heating Living Spaces</vt:lpstr>
      <vt:lpstr>Pool or unglazed</vt:lpstr>
      <vt:lpstr>Solar-Thermal Electricity: Power Towers</vt:lpstr>
      <vt:lpstr>Power Towers</vt:lpstr>
      <vt:lpstr>Solar oven or Solar cooker</vt:lpstr>
      <vt:lpstr>PowerPoint 演示文稿</vt:lpstr>
      <vt:lpstr>from the Darfur region of Sudan</vt:lpstr>
      <vt:lpstr>Types</vt:lpstr>
      <vt:lpstr>Concentrating sunlight</vt:lpstr>
      <vt:lpstr>Parabolic Dishes and Troughs</vt:lpstr>
      <vt:lpstr>Concentrating sunlight</vt:lpstr>
      <vt:lpstr>Parabolic trough cooker</vt:lpstr>
      <vt:lpstr>Parabolic dish cooker</vt:lpstr>
      <vt:lpstr>Converting light to heat</vt:lpstr>
      <vt:lpstr>Trapping heat</vt:lpstr>
      <vt:lpstr>Box Cooker</vt:lpstr>
      <vt:lpstr>Box Cooker</vt:lpstr>
      <vt:lpstr>Panel cooker</vt:lpstr>
      <vt:lpstr>Panel cooker</vt:lpstr>
      <vt:lpstr>Solar kettles</vt:lpstr>
      <vt:lpstr>Hybrid cookers</vt:lpstr>
      <vt:lpstr>Solar Panels in Use</vt:lpstr>
      <vt:lpstr>Efficiency and Disadvantages</vt:lpstr>
      <vt:lpstr>Summary</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faculty</cp:lastModifiedBy>
  <cp:revision>22</cp:revision>
  <dcterms:created xsi:type="dcterms:W3CDTF">2021-08-16T05:04:42Z</dcterms:created>
  <dcterms:modified xsi:type="dcterms:W3CDTF">2021-08-16T05:04:42Z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1900-01-00T00:00:00Z</vt:filetime>
  </property>
  <property fmtid="{D5CDD505-2E9C-101B-9397-08002B2CF9AE}" pid="3" name="Creator">
    <vt:lpwstr>Microsoft® PowerPoint® 2013</vt:lpwstr>
  </property>
  <property fmtid="{D5CDD505-2E9C-101B-9397-08002B2CF9AE}" pid="4" name="LastSaved">
    <vt:filetime>1900-01-00T00:00:00Z</vt:filetime>
  </property>
  <property fmtid="{D5CDD505-2E9C-101B-9397-08002B2CF9AE}" pid="5" name="KSOProductBuildVer">
    <vt:lpwstr>1033-11.1.0.9080</vt:lpwstr>
  </property>
</Properties>
</file>