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Brakes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31371"/>
            <a:ext cx="5867399" cy="52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mbria" pitchFamily="18" charset="0"/>
              </a:rPr>
              <a:t>Hydraulic Brakes</a:t>
            </a:r>
            <a:endParaRPr lang="en-US" sz="4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1148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ambria" pitchFamily="18" charset="0"/>
              </a:rPr>
              <a:t>Master </a:t>
            </a:r>
            <a:r>
              <a:rPr lang="en-US" sz="4000" b="1" dirty="0" smtClean="0">
                <a:solidFill>
                  <a:schemeClr val="tx2"/>
                </a:solidFill>
                <a:latin typeface="Cambria" pitchFamily="18" charset="0"/>
              </a:rPr>
              <a:t>Cylinder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Cambria" pitchFamily="18" charset="0"/>
              </a:rPr>
              <a:t>It is the most important part of hydraulic braking system . It contains</a:t>
            </a:r>
          </a:p>
          <a:p>
            <a:pPr algn="just"/>
            <a:r>
              <a:rPr lang="en-US" sz="1800" dirty="0" smtClean="0">
                <a:latin typeface="Cambria" pitchFamily="18" charset="0"/>
              </a:rPr>
              <a:t>Two </a:t>
            </a:r>
            <a:r>
              <a:rPr lang="en-US" sz="1800" dirty="0" smtClean="0">
                <a:latin typeface="Cambria" pitchFamily="18" charset="0"/>
              </a:rPr>
              <a:t>main chambers .</a:t>
            </a:r>
          </a:p>
          <a:p>
            <a:pPr marL="514350" indent="-514350" algn="just">
              <a:buAutoNum type="romanLcParenBoth"/>
            </a:pPr>
            <a:r>
              <a:rPr lang="en-US" sz="1800" dirty="0" smtClean="0">
                <a:latin typeface="Cambria" pitchFamily="18" charset="0"/>
              </a:rPr>
              <a:t>Fluid </a:t>
            </a:r>
            <a:r>
              <a:rPr lang="en-US" sz="1800" dirty="0" smtClean="0">
                <a:latin typeface="Cambria" pitchFamily="18" charset="0"/>
              </a:rPr>
              <a:t>reservoir – which stores the brake fluid in </a:t>
            </a:r>
            <a:r>
              <a:rPr lang="en-US" sz="1800" dirty="0" smtClean="0">
                <a:latin typeface="Cambria" pitchFamily="18" charset="0"/>
              </a:rPr>
              <a:t>it</a:t>
            </a:r>
          </a:p>
          <a:p>
            <a:pPr marL="514350" indent="-514350" algn="just">
              <a:buAutoNum type="romanLcParenBoth"/>
            </a:pPr>
            <a:r>
              <a:rPr lang="en-US" sz="1800" dirty="0" smtClean="0">
                <a:latin typeface="Cambria" pitchFamily="18" charset="0"/>
              </a:rPr>
              <a:t>Barrel-which </a:t>
            </a:r>
            <a:r>
              <a:rPr lang="en-US" sz="1800" dirty="0" smtClean="0">
                <a:latin typeface="Cambria" pitchFamily="18" charset="0"/>
              </a:rPr>
              <a:t>is compressor and develops pressure in brake </a:t>
            </a:r>
            <a:r>
              <a:rPr lang="en-US" sz="1800" dirty="0" smtClean="0">
                <a:latin typeface="Cambria" pitchFamily="18" charset="0"/>
              </a:rPr>
              <a:t>fluid.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4098" name="Picture 2" descr="Z:\6th Sem\Auto Sys Engg\Brakes\633px-2008-04-21_1990_Geo_Storm_GSi_master_cyli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33400"/>
            <a:ext cx="4038600" cy="3821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Master cylinder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161"/>
          <a:stretch>
            <a:fillRect/>
          </a:stretch>
        </p:blipFill>
        <p:spPr bwMode="auto">
          <a:xfrm>
            <a:off x="381000" y="1143000"/>
            <a:ext cx="8153400" cy="45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1000" y="58674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(a) </a:t>
            </a:r>
            <a:r>
              <a:rPr lang="en-US" sz="2000" dirty="0" smtClean="0">
                <a:latin typeface="Cambria" pitchFamily="18" charset="0"/>
              </a:rPr>
              <a:t>Primary cup </a:t>
            </a:r>
            <a:r>
              <a:rPr lang="en-US" sz="2000" dirty="0" smtClean="0">
                <a:latin typeface="Cambria" pitchFamily="18" charset="0"/>
              </a:rPr>
              <a:t>(b) </a:t>
            </a:r>
            <a:r>
              <a:rPr lang="en-US" sz="2000" dirty="0" smtClean="0">
                <a:latin typeface="Cambria" pitchFamily="18" charset="0"/>
              </a:rPr>
              <a:t>Piston </a:t>
            </a:r>
            <a:r>
              <a:rPr lang="en-US" sz="2000" dirty="0" smtClean="0">
                <a:latin typeface="Cambria" pitchFamily="18" charset="0"/>
              </a:rPr>
              <a:t>(c) Secondary cup (d) Return spring (d) Return spring (</a:t>
            </a:r>
            <a:r>
              <a:rPr lang="en-US" sz="2000" dirty="0" smtClean="0">
                <a:latin typeface="Cambria" pitchFamily="18" charset="0"/>
              </a:rPr>
              <a:t>e) Check valve 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Bleeding of </a:t>
            </a:r>
            <a:r>
              <a:rPr lang="en-US" sz="3200" b="1" dirty="0" smtClean="0">
                <a:latin typeface="Cambria" pitchFamily="18" charset="0"/>
              </a:rPr>
              <a:t>Brakes </a:t>
            </a:r>
            <a:r>
              <a:rPr lang="en-US" sz="3200" b="1" dirty="0" smtClean="0">
                <a:latin typeface="Cambria" pitchFamily="18" charset="0"/>
              </a:rPr>
              <a:t>in Hydraulic brakes.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39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At </a:t>
            </a:r>
            <a:r>
              <a:rPr lang="en-US" sz="1800" dirty="0" smtClean="0">
                <a:latin typeface="Cambria" pitchFamily="18" charset="0"/>
              </a:rPr>
              <a:t>first check all the pipe lines and junction boxes from master </a:t>
            </a:r>
            <a:r>
              <a:rPr lang="en-US" sz="1800" dirty="0" smtClean="0">
                <a:latin typeface="Cambria" pitchFamily="18" charset="0"/>
              </a:rPr>
              <a:t>cylinder to </a:t>
            </a:r>
            <a:r>
              <a:rPr lang="en-US" sz="1800" dirty="0" smtClean="0">
                <a:latin typeface="Cambria" pitchFamily="18" charset="0"/>
              </a:rPr>
              <a:t>wheel cylinder. Whether there is any leak among them.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Ask </a:t>
            </a:r>
            <a:r>
              <a:rPr lang="en-US" sz="1800" dirty="0" smtClean="0">
                <a:latin typeface="Cambria" pitchFamily="18" charset="0"/>
              </a:rPr>
              <a:t>one person to pump the brake pedal and keep it in </a:t>
            </a:r>
            <a:r>
              <a:rPr lang="en-US" sz="1800" dirty="0" smtClean="0">
                <a:latin typeface="Cambria" pitchFamily="18" charset="0"/>
              </a:rPr>
              <a:t>pressing position</a:t>
            </a:r>
            <a:endParaRPr lang="en-US" sz="18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The </a:t>
            </a:r>
            <a:r>
              <a:rPr lang="en-US" sz="1800" dirty="0" smtClean="0">
                <a:latin typeface="Cambria" pitchFamily="18" charset="0"/>
              </a:rPr>
              <a:t>second person should loosen the bleeding </a:t>
            </a:r>
            <a:r>
              <a:rPr lang="en-US" sz="1800" dirty="0" smtClean="0">
                <a:latin typeface="Cambria" pitchFamily="18" charset="0"/>
              </a:rPr>
              <a:t>screw at </a:t>
            </a:r>
            <a:r>
              <a:rPr lang="en-US" sz="1800" dirty="0" smtClean="0">
                <a:latin typeface="Cambria" pitchFamily="18" charset="0"/>
              </a:rPr>
              <a:t>the </a:t>
            </a:r>
            <a:r>
              <a:rPr lang="en-US" sz="1800" dirty="0" smtClean="0">
                <a:latin typeface="Cambria" pitchFamily="18" charset="0"/>
              </a:rPr>
              <a:t>back plate </a:t>
            </a:r>
            <a:r>
              <a:rPr lang="en-US" sz="1800" dirty="0" smtClean="0">
                <a:latin typeface="Cambria" pitchFamily="18" charset="0"/>
              </a:rPr>
              <a:t>of the wheel cylinder position</a:t>
            </a:r>
            <a:r>
              <a:rPr lang="en-US" sz="1800" dirty="0" smtClean="0">
                <a:latin typeface="Cambria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Keep </a:t>
            </a:r>
            <a:r>
              <a:rPr lang="en-US" sz="1800" dirty="0" smtClean="0">
                <a:latin typeface="Cambria" pitchFamily="18" charset="0"/>
              </a:rPr>
              <a:t>the bleeding </a:t>
            </a:r>
            <a:r>
              <a:rPr lang="en-US" sz="1800" dirty="0" smtClean="0">
                <a:latin typeface="Cambria" pitchFamily="18" charset="0"/>
              </a:rPr>
              <a:t>screw in </a:t>
            </a:r>
            <a:r>
              <a:rPr lang="en-US" sz="1800" dirty="0" smtClean="0">
                <a:latin typeface="Cambria" pitchFamily="18" charset="0"/>
              </a:rPr>
              <a:t>open until the air bubbles disappear </a:t>
            </a:r>
            <a:r>
              <a:rPr lang="en-US" sz="1800" dirty="0" smtClean="0">
                <a:latin typeface="Cambria" pitchFamily="18" charset="0"/>
              </a:rPr>
              <a:t>and the </a:t>
            </a:r>
            <a:r>
              <a:rPr lang="en-US" sz="1800" dirty="0" smtClean="0">
                <a:latin typeface="Cambria" pitchFamily="18" charset="0"/>
              </a:rPr>
              <a:t>brake fluid comes out with a force . Collect the brake fluid in </a:t>
            </a:r>
            <a:r>
              <a:rPr lang="en-US" sz="1800" dirty="0" smtClean="0">
                <a:latin typeface="Cambria" pitchFamily="18" charset="0"/>
              </a:rPr>
              <a:t>a glass </a:t>
            </a:r>
            <a:r>
              <a:rPr lang="en-US" sz="1800" dirty="0" smtClean="0">
                <a:latin typeface="Cambria" pitchFamily="18" charset="0"/>
              </a:rPr>
              <a:t>tumbler.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Then </a:t>
            </a:r>
            <a:r>
              <a:rPr lang="en-US" sz="1800" dirty="0" smtClean="0">
                <a:latin typeface="Cambria" pitchFamily="18" charset="0"/>
              </a:rPr>
              <a:t>tighten the bleeding </a:t>
            </a:r>
            <a:r>
              <a:rPr lang="en-US" sz="1800" dirty="0" smtClean="0">
                <a:latin typeface="Cambria" pitchFamily="18" charset="0"/>
              </a:rPr>
              <a:t>screw.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Repeat </a:t>
            </a:r>
            <a:r>
              <a:rPr lang="en-US" sz="1800" dirty="0" smtClean="0">
                <a:latin typeface="Cambria" pitchFamily="18" charset="0"/>
              </a:rPr>
              <a:t>this process in all the wheel cylinders starting from </a:t>
            </a:r>
            <a:r>
              <a:rPr lang="en-US" sz="1800" dirty="0" smtClean="0">
                <a:latin typeface="Cambria" pitchFamily="18" charset="0"/>
              </a:rPr>
              <a:t>the farthest </a:t>
            </a:r>
            <a:r>
              <a:rPr lang="en-US" sz="1800" dirty="0" smtClean="0">
                <a:latin typeface="Cambria" pitchFamily="18" charset="0"/>
              </a:rPr>
              <a:t>wheel to the master cylinder and ending with the </a:t>
            </a:r>
            <a:r>
              <a:rPr lang="en-US" sz="1800" dirty="0" smtClean="0">
                <a:latin typeface="Cambria" pitchFamily="18" charset="0"/>
              </a:rPr>
              <a:t>nearest wheel</a:t>
            </a:r>
            <a:r>
              <a:rPr lang="en-US" sz="1800" dirty="0" smtClean="0">
                <a:latin typeface="Cambria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itchFamily="18" charset="0"/>
              </a:rPr>
              <a:t>Make </a:t>
            </a:r>
            <a:r>
              <a:rPr lang="en-US" sz="1800" dirty="0" smtClean="0">
                <a:latin typeface="Cambria" pitchFamily="18" charset="0"/>
              </a:rPr>
              <a:t>sure that the level of brake fluid in master cylinder is ¼ </a:t>
            </a:r>
            <a:r>
              <a:rPr lang="en-US" sz="1800" dirty="0" smtClean="0">
                <a:latin typeface="Cambria" pitchFamily="18" charset="0"/>
              </a:rPr>
              <a:t>less than </a:t>
            </a:r>
            <a:r>
              <a:rPr lang="en-US" sz="1800" dirty="0" smtClean="0">
                <a:latin typeface="Cambria" pitchFamily="18" charset="0"/>
              </a:rPr>
              <a:t>the top covers while filling it.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Bleeding of </a:t>
            </a:r>
            <a:r>
              <a:rPr lang="en-US" sz="3200" b="1" dirty="0" smtClean="0">
                <a:latin typeface="Cambria" pitchFamily="18" charset="0"/>
              </a:rPr>
              <a:t>Brakes </a:t>
            </a:r>
            <a:r>
              <a:rPr lang="en-US" sz="3200" b="1" dirty="0" smtClean="0">
                <a:latin typeface="Cambria" pitchFamily="18" charset="0"/>
              </a:rPr>
              <a:t>in Hydraulic brakes.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Air Brake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475581"/>
            <a:ext cx="71628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Z:\6th Sem\Auto Sys Engg\Brakes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08893"/>
            <a:ext cx="6096000" cy="456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Vacuum Brake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First Type 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Release condition piston are exposed to atmosphere.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Applying brake one side of piston is subjected to vacuum of engine which cause the differential pressure &amp; operates the linkage mechanism.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Second type: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Release </a:t>
            </a:r>
            <a:r>
              <a:rPr lang="en-US" sz="2000" dirty="0" smtClean="0">
                <a:latin typeface="Cambria" pitchFamily="18" charset="0"/>
              </a:rPr>
              <a:t>condition </a:t>
            </a:r>
            <a:r>
              <a:rPr lang="en-US" sz="2000" dirty="0" smtClean="0">
                <a:latin typeface="Cambria" pitchFamily="18" charset="0"/>
              </a:rPr>
              <a:t>both side of piston is subjected to vacuum.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To apply brake one side of piston will be exposed to atmosphere which provides desired force on the piston. </a:t>
            </a: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Functions of Brakes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To slow down or to stop the vehicle as and when required.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To control the vehicle when the vehicle is rolling down on a slope road down ward.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To travel smoothly and safely even in heavy flow of traffic by controlling the movement of the vehicle.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latin typeface="Cambria" pitchFamily="18" charset="0"/>
              </a:rPr>
              <a:t>Requirement of Automobile Brakes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The brakes must stop the vehicle within shortest possible distance.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These must be released suddenly after releasing them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Total control of the vehicle should be there.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Weight transfer During Braking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Z:\6th Sem\Auto Sys Engg\Brakes\800px-Rl-stopp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4038600" cy="2983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7244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Types of Brakes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4267200" cy="495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mbria" pitchFamily="18" charset="0"/>
              </a:rPr>
              <a:t>According method of Actuation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Mechanical brakes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Hydraulic brakes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Vacuum brakes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Air brakes</a:t>
            </a:r>
          </a:p>
          <a:p>
            <a:r>
              <a:rPr lang="en-US" sz="1800" dirty="0" smtClean="0">
                <a:latin typeface="Cambria" pitchFamily="18" charset="0"/>
              </a:rPr>
              <a:t>According to Construction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Drum brakes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Disc brakes</a:t>
            </a:r>
          </a:p>
          <a:p>
            <a:r>
              <a:rPr lang="en-US" sz="1800" dirty="0" smtClean="0">
                <a:latin typeface="Cambria" pitchFamily="18" charset="0"/>
              </a:rPr>
              <a:t>According to purpose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Service brake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Parking brake</a:t>
            </a:r>
          </a:p>
          <a:p>
            <a:r>
              <a:rPr lang="en-US" sz="1800" dirty="0" smtClean="0">
                <a:latin typeface="Cambria" pitchFamily="18" charset="0"/>
              </a:rPr>
              <a:t>According to extra braking effort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Servo or Power-operated brakes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2050" name="Picture 2" descr="Z:\6th Sem\Auto Sys Engg\Brakes\800px-Disk_brake_dsc03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4018"/>
            <a:ext cx="3815678" cy="3200400"/>
          </a:xfrm>
          <a:prstGeom prst="rect">
            <a:avLst/>
          </a:prstGeom>
          <a:noFill/>
        </p:spPr>
      </p:pic>
      <p:pic>
        <p:nvPicPr>
          <p:cNvPr id="2051" name="Picture 3" descr="Z:\6th Sem\Auto Sys Engg\Brakes\Drum_brake_testre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Drum Brakes</a:t>
            </a:r>
            <a:endParaRPr lang="en-US" sz="3600" b="1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4038600" cy="250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Z:\6th Sem\Auto Sys Engg\Brakes\Drum_brake_testre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038600" cy="3028950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4267200"/>
            <a:ext cx="8610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Cambria" pitchFamily="18" charset="0"/>
              </a:rPr>
              <a:t>Brake drum attached to axle hub.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Cambria" pitchFamily="18" charset="0"/>
              </a:rPr>
              <a:t>Back plate is attached on axle casing. It provides support for expander, anchor and brake shoes. It also protect the drum &amp; shoe from mud &amp; dust.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Moreover it also absorb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the torque reaction of shoe – torque plate.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baseline="0" dirty="0" smtClean="0">
                <a:latin typeface="Cambria" pitchFamily="18" charset="0"/>
              </a:rPr>
              <a:t>Friction lining is mounted on brake shoe.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One or two retracting spring is used to keep brake shoe away from drum  when brake is not applied.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Drum Brakes</a:t>
            </a:r>
            <a:endParaRPr lang="en-US" sz="3600" b="1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4038600" cy="250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Z:\6th Sem\Auto Sys Engg\Brakes\Drum_brake_testre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038600" cy="3028950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4267200"/>
            <a:ext cx="8610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Brake shoe are anchored at one end and on other end Force F is applied by means of actuating mechanism.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Adjuster is provided to compensate for</a:t>
            </a:r>
            <a:r>
              <a:rPr kumimoji="0" lang="en-US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wear of friction lining.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smtClean="0">
                <a:latin typeface="Cambria" pitchFamily="18" charset="0"/>
              </a:rPr>
              <a:t>Fixed</a:t>
            </a:r>
            <a:r>
              <a:rPr lang="en-US" dirty="0" smtClean="0">
                <a:latin typeface="Cambria" pitchFamily="18" charset="0"/>
              </a:rPr>
              <a:t> expander / Floating expander.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mbria" pitchFamily="18" charset="0"/>
              </a:rPr>
              <a:t>Fixed anchor / Floating anchor.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6th Sem\Auto Sys Engg\Brakes\800px-Disk_brake_dsc03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4038600" cy="32004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Disc Brakes</a:t>
            </a:r>
            <a:endParaRPr lang="en-US" sz="3600" b="1" dirty="0"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799"/>
            <a:ext cx="2971800" cy="32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4648200"/>
            <a:ext cx="8610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mbria" pitchFamily="18" charset="0"/>
              </a:rPr>
              <a:t>It  consists of </a:t>
            </a:r>
            <a:r>
              <a:rPr lang="en-US" b="1" dirty="0" smtClean="0">
                <a:latin typeface="Cambria" pitchFamily="18" charset="0"/>
              </a:rPr>
              <a:t>disc of cast iron </a:t>
            </a:r>
            <a:r>
              <a:rPr lang="en-US" dirty="0" smtClean="0">
                <a:latin typeface="Cambria" pitchFamily="18" charset="0"/>
              </a:rPr>
              <a:t>is bolted to wheel hub &amp; stationary housing called </a:t>
            </a:r>
            <a:r>
              <a:rPr lang="en-US" b="1" dirty="0" smtClean="0">
                <a:latin typeface="Cambria" pitchFamily="18" charset="0"/>
              </a:rPr>
              <a:t>caliper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mbria" pitchFamily="18" charset="0"/>
              </a:rPr>
              <a:t>Caliper is casted in two parts each containing piston.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mbria" pitchFamily="18" charset="0"/>
              </a:rPr>
              <a:t>Friction pad is provided between each piston and disc.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mbria" pitchFamily="18" charset="0"/>
              </a:rPr>
              <a:t>Passages are provided in caliper for fluid to enter or leave each housing.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mbria" pitchFamily="18" charset="0"/>
              </a:rPr>
              <a:t>These passage is also connected to another for bleeding.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535" y="2209800"/>
            <a:ext cx="810986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mbria" pitchFamily="18" charset="0"/>
              </a:rPr>
              <a:t>Hydraulic Brakes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2050" name="Picture 2" descr="Z:\6th Sem\Auto Sys Engg\Brakes\Hydraulic_disc_brake_diagra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791199" cy="560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618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Brakes</vt:lpstr>
      <vt:lpstr>Functions of Brakes</vt:lpstr>
      <vt:lpstr>Weight transfer During Braking</vt:lpstr>
      <vt:lpstr>Types of Brakes</vt:lpstr>
      <vt:lpstr>Drum Brakes</vt:lpstr>
      <vt:lpstr>Drum Brakes</vt:lpstr>
      <vt:lpstr>Disc Brakes</vt:lpstr>
      <vt:lpstr>Slide 8</vt:lpstr>
      <vt:lpstr>Hydraulic Brakes</vt:lpstr>
      <vt:lpstr>Hydraulic Brakes</vt:lpstr>
      <vt:lpstr>Master Cylinder</vt:lpstr>
      <vt:lpstr>Master cylinder</vt:lpstr>
      <vt:lpstr>Bleeding of Brakes in Hydraulic brakes.</vt:lpstr>
      <vt:lpstr>Bleeding of Brakes in Hydraulic brakes.</vt:lpstr>
      <vt:lpstr>Air Brake</vt:lpstr>
      <vt:lpstr>Slide 16</vt:lpstr>
      <vt:lpstr>Vacuum Brake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Brakes</dc:title>
  <dc:creator/>
  <cp:lastModifiedBy>madhusudanbarot</cp:lastModifiedBy>
  <cp:revision>39</cp:revision>
  <dcterms:created xsi:type="dcterms:W3CDTF">2006-08-16T00:00:00Z</dcterms:created>
  <dcterms:modified xsi:type="dcterms:W3CDTF">2016-04-21T05:32:18Z</dcterms:modified>
</cp:coreProperties>
</file>