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8" r:id="rId20"/>
    <p:sldId id="285" r:id="rId21"/>
    <p:sldId id="279" r:id="rId22"/>
    <p:sldId id="284" r:id="rId23"/>
    <p:sldId id="281" r:id="rId24"/>
    <p:sldId id="282" r:id="rId25"/>
    <p:sldId id="280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0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mbria" pitchFamily="18" charset="0"/>
              </a:rPr>
              <a:t>GEARBOXES </a:t>
            </a:r>
            <a:r>
              <a:rPr lang="en-US" sz="4000" b="1" i="1" dirty="0" smtClean="0">
                <a:solidFill>
                  <a:srgbClr val="0070C0"/>
                </a:solidFill>
                <a:latin typeface="Cambria" pitchFamily="18" charset="0"/>
              </a:rPr>
              <a:t>IN</a:t>
            </a:r>
            <a:r>
              <a:rPr lang="en-US" sz="4000" b="1" dirty="0" smtClean="0">
                <a:solidFill>
                  <a:srgbClr val="0070C0"/>
                </a:solidFill>
                <a:latin typeface="Cambria" pitchFamily="18" charset="0"/>
              </a:rPr>
              <a:t> AUTOMOBILES </a:t>
            </a:r>
            <a:endParaRPr lang="en-US" sz="40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Cambria" pitchFamily="18" charset="0"/>
              </a:rPr>
              <a:t>All the gears are always in mesh 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Gears on counter shaft are fixed to it 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Gears on main shaft are free to rotate on bearing.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Dog clutches can slide on the main shaft and rotate with it.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Dog clutches engage with gears on the main shaft to obtain desired speed </a:t>
            </a:r>
          </a:p>
          <a:p>
            <a:pPr algn="just"/>
            <a:endParaRPr lang="en-US" sz="2000" b="1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Cambria" pitchFamily="18" charset="0"/>
              </a:rPr>
              <a:t>Advantages over Sliding mesh Gearbox: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mbria" pitchFamily="18" charset="0"/>
              </a:rPr>
              <a:t>Since the gears are engaged by dog clutches, if any damage occurs while engaging the gears, the dog unit members get damaged and not the gear wheels. 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Constant Mesh Gearbox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3048000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mbria" pitchFamily="18" charset="0"/>
              </a:rPr>
              <a:t>Herringbone Gears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6146" name="Picture 2" descr="Z:\6th Sem\Auto Sys Engg\Gear Box\EB_Welded_Gear_1_-_resized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599"/>
            <a:ext cx="3810000" cy="3323617"/>
          </a:xfrm>
          <a:prstGeom prst="rect">
            <a:avLst/>
          </a:prstGeom>
          <a:noFill/>
        </p:spPr>
      </p:pic>
      <p:pic>
        <p:nvPicPr>
          <p:cNvPr id="6147" name="Picture 3" descr="Z:\6th Sem\Auto Sys Engg\Gear Box\main-qimg-c261202a905c453b44ec65286b2bf62a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38600" cy="3026368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Constant Mesh Gearbox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mbria" pitchFamily="18" charset="0"/>
              </a:rPr>
              <a:t>Helical and herringbone gear can be used in these gearboxes and therefore, constant mesh gearboxes are quieter.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pPr lvl="0" algn="ctr">
              <a:buNone/>
            </a:pPr>
            <a:r>
              <a:rPr lang="en-US" sz="2000" b="1" dirty="0" smtClean="0">
                <a:latin typeface="Cambria" pitchFamily="18" charset="0"/>
              </a:rPr>
              <a:t>Disadvantage of Constant Mesh </a:t>
            </a:r>
          </a:p>
          <a:p>
            <a:pPr lvl="0" algn="ctr">
              <a:buNone/>
            </a:pPr>
            <a:r>
              <a:rPr lang="en-US" sz="2000" b="1" dirty="0" smtClean="0">
                <a:latin typeface="Cambria" pitchFamily="18" charset="0"/>
              </a:rPr>
              <a:t>Type  Gearbox</a:t>
            </a:r>
          </a:p>
          <a:p>
            <a:pPr lvl="0" algn="ctr"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 algn="just"/>
            <a:r>
              <a:rPr lang="en-US" sz="2000" dirty="0" smtClean="0">
                <a:latin typeface="Cambria" pitchFamily="18" charset="0"/>
              </a:rPr>
              <a:t>It requires Double Declutching.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Necessary to wait until gears to be meshed are rotating with same speed before actual meshing takes place, otherwise it leads to failure of gear teeth.</a:t>
            </a:r>
          </a:p>
          <a:p>
            <a:pPr algn="just"/>
            <a:r>
              <a:rPr lang="en-US" sz="2000" dirty="0" smtClean="0">
                <a:latin typeface="Cambria" pitchFamily="18" charset="0"/>
              </a:rPr>
              <a:t>Gear shifting operation is requires considerable skill.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Synchromesh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7170" name="Picture 2" descr="Z:\6th Sem\Auto Sys Engg\Gear Box\synchromesh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1"/>
            <a:ext cx="4191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Synchromesh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8194" name="Picture 2" descr="Z:\6th Sem\Auto Sys Engg\Gear Box\T2010_1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550407" cy="3740162"/>
          </a:xfrm>
          <a:prstGeom prst="rect">
            <a:avLst/>
          </a:prstGeom>
          <a:noFill/>
        </p:spPr>
      </p:pic>
      <p:pic>
        <p:nvPicPr>
          <p:cNvPr id="8195" name="Picture 3" descr="Z:\6th Sem\Auto Sys Engg\Gear Box\main-qimg-26b23ef097295261b365c4e65f83515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4114800" cy="3105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5181600"/>
            <a:ext cx="3505200" cy="140176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1800" dirty="0" smtClean="0">
                <a:latin typeface="Cambria" pitchFamily="18" charset="0"/>
              </a:rPr>
              <a:t>I speed gear   </a:t>
            </a:r>
          </a:p>
          <a:p>
            <a:pPr>
              <a:buAutoNum type="arabicPeriod"/>
            </a:pPr>
            <a:r>
              <a:rPr lang="en-US" sz="1800" dirty="0" smtClean="0">
                <a:latin typeface="Cambria" pitchFamily="18" charset="0"/>
              </a:rPr>
              <a:t>II speed gear   </a:t>
            </a:r>
          </a:p>
          <a:p>
            <a:pPr>
              <a:buAutoNum type="arabicPeriod"/>
            </a:pPr>
            <a:r>
              <a:rPr lang="en-US" sz="1800" dirty="0" smtClean="0">
                <a:latin typeface="Cambria" pitchFamily="18" charset="0"/>
              </a:rPr>
              <a:t>main shaft   </a:t>
            </a:r>
          </a:p>
          <a:p>
            <a:pPr>
              <a:buAutoNum type="arabicPeriod"/>
            </a:pPr>
            <a:r>
              <a:rPr lang="en-US" sz="1800" dirty="0" smtClean="0">
                <a:latin typeface="Cambria" pitchFamily="18" charset="0"/>
              </a:rPr>
              <a:t>III speed gear   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334000" cy="32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Synchromesh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5. top and III speed engaging dogs   </a:t>
            </a:r>
          </a:p>
          <a:p>
            <a:r>
              <a:rPr lang="en-US" dirty="0" smtClean="0">
                <a:latin typeface="Cambria" pitchFamily="18" charset="0"/>
              </a:rPr>
              <a:t>6. top gear    </a:t>
            </a:r>
          </a:p>
          <a:p>
            <a:r>
              <a:rPr lang="en-US" dirty="0" smtClean="0">
                <a:latin typeface="Cambria" pitchFamily="18" charset="0"/>
              </a:rPr>
              <a:t>7. primary shaft or main drive gear   </a:t>
            </a:r>
          </a:p>
          <a:p>
            <a:r>
              <a:rPr lang="en-US" dirty="0" smtClean="0">
                <a:latin typeface="Cambria" pitchFamily="18" charset="0"/>
              </a:rPr>
              <a:t>8. counter shaft/cluster gear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Synchromesh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026" name="Picture 2" descr="Z:\6th Sem\Auto Sys Engg\Gear Box\Copy of C360_2016-03-08-11-41-56-166-picsa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209800" y="1371600"/>
            <a:ext cx="4876800" cy="3429000"/>
          </a:xfrm>
          <a:prstGeom prst="rect">
            <a:avLst/>
          </a:prstGeom>
          <a:noFill/>
        </p:spPr>
      </p:pic>
      <p:pic>
        <p:nvPicPr>
          <p:cNvPr id="1028" name="Picture 4" descr="Z:\6th Sem\Auto Sys Engg\Gear Box\C360_2016-03-08-11-41-56-166-picsay.jpg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840122" y="4953000"/>
            <a:ext cx="623707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:\6th Sem\Auto Sys Engg\Gear Box\C360_2016-03-08-11-42-34-562-pics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85800" y="1600200"/>
            <a:ext cx="7848600" cy="469292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Synchromesh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453559"/>
          <a:ext cx="8382000" cy="5236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/>
                <a:gridCol w="2794000"/>
                <a:gridCol w="2794000"/>
              </a:tblGrid>
              <a:tr h="4505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Sliding 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Constant 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Synchromesh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630777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Simplest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design of gearbox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Better design as compared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to </a:t>
                      </a:r>
                      <a:r>
                        <a:rPr lang="en-US" sz="1800" dirty="0" smtClean="0">
                          <a:latin typeface="Cambria" pitchFamily="18" charset="0"/>
                        </a:rPr>
                        <a:t>Sliding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Advanced design gearbox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9824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Gear shifting is takes place by sliding of gears on </a:t>
                      </a:r>
                      <a:r>
                        <a:rPr lang="en-US" sz="1800" dirty="0" err="1" smtClean="0">
                          <a:latin typeface="Cambria" pitchFamily="18" charset="0"/>
                        </a:rPr>
                        <a:t>splined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main shaft.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Gears of counter shaft are in constant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mesh with gears on main shaft. Gears on main shaft are free to rotate and is locked with main shaft with the help of dog clutch.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All the gears are also mesh with corresponding gears and locking with main shaft takes place gradually with synchronizer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provided on main shaft.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90481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Spur Gears are used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Helical Gears are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Helical Gears are used</a:t>
                      </a:r>
                    </a:p>
                  </a:txBody>
                  <a:tcPr/>
                </a:tc>
              </a:tr>
              <a:tr h="1712108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Gear changing is not smooth  and easy. It produce noise due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to spur gears. More chance to damage the gear teeth during meshing.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Less chance of damage to gear teeth during meshing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because dog clutch is used.</a:t>
                      </a:r>
                      <a:endParaRPr lang="en-US" sz="18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synchronizer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 unit makes gear changing easy, smooth and silent coupling. It also reduces the wear of gear.</a:t>
                      </a:r>
                      <a:endParaRPr lang="en-US" sz="18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Comparison Between Sliding Mesh, Constant Mesh and Synchromesh type Gearbox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453559"/>
          <a:ext cx="8382000" cy="5188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000"/>
                <a:gridCol w="2794000"/>
                <a:gridCol w="2794000"/>
              </a:tblGrid>
              <a:tr h="4262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Sliding 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Constant 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Synchromesh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2898469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Meshing gear must  be rotating with same speed otherwise gear will clash and not mesh easily. Therefore double declutching is require to change the gear without damaging gear teeth.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itchFamily="18" charset="0"/>
                        </a:rPr>
                        <a:t>Disadvantage of clashing are solved to certain extent.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mbria" pitchFamily="18" charset="0"/>
                        </a:rPr>
                        <a:t>Driver has to match speed of gears to be engaged by double declutching.</a:t>
                      </a:r>
                      <a:endParaRPr lang="en-US" sz="18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Due to synchronizer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 unit gear meshing done through rotation coincides by frictional force so that their speed make them easier to mesh.</a:t>
                      </a:r>
                    </a:p>
                    <a:p>
                      <a:pPr algn="just"/>
                      <a:r>
                        <a:rPr lang="en-US" sz="1800" baseline="0" dirty="0" smtClean="0">
                          <a:latin typeface="Cambria" pitchFamily="18" charset="0"/>
                        </a:rPr>
                        <a:t>Hence allow smooth and quick shifting of gears without damage to gear, noise and double declutching.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622527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Due to above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disadvantage it is not used in automobile.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It has been used in several two and three wheelers.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itchFamily="18" charset="0"/>
                        </a:rPr>
                        <a:t>Most advance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and has been adopted in most cars and other vehicles.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Comparison Between Sliding Mesh, Constant Mesh and Synchromesh type Gearbox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</a:rPr>
              <a:t>Gear Selector Mechanism </a:t>
            </a:r>
            <a:endParaRPr lang="en-US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t="3883"/>
          <a:stretch>
            <a:fillRect/>
          </a:stretch>
        </p:blipFill>
        <p:spPr bwMode="auto">
          <a:xfrm>
            <a:off x="990600" y="990600"/>
            <a:ext cx="7485498" cy="57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15212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Introduction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Gearbox is speed and torque changing device between engine and driving wheels.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Gearbox exchanges engine power for greater torque to drive the vehicle under different operating condition.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Gearbox disconnect the clutch shaft from driving wheel during gear in neutral position.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Gearbox changes direction of rotation of driving wheels when gear is meshed in reverse position and provides backward movement of vehicle.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6th Sem\Auto Sys Engg\Gear Box\Copy of DSC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" y="1524000"/>
            <a:ext cx="9144000" cy="2667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</a:rPr>
              <a:t>Gear Selector Mechanism </a:t>
            </a:r>
            <a:endParaRPr lang="en-US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>
                <a:latin typeface="Cambria" pitchFamily="18" charset="0"/>
              </a:rPr>
              <a:t>Operation of Interlocking Mechanism</a:t>
            </a:r>
          </a:p>
          <a:p>
            <a:pPr marL="342900" indent="-342900" algn="ctr"/>
            <a:endParaRPr lang="en-US" sz="2400" b="1" dirty="0" smtClean="0">
              <a:latin typeface="Cambria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400" dirty="0" smtClean="0">
                <a:latin typeface="Cambria" pitchFamily="18" charset="0"/>
              </a:rPr>
              <a:t>Selector rods 1 and 3 locked &amp; only rod 2 can be moved.</a:t>
            </a:r>
          </a:p>
          <a:p>
            <a:pPr marL="342900" indent="-342900" algn="just">
              <a:buFontTx/>
              <a:buAutoNum type="alphaLcPeriod"/>
            </a:pPr>
            <a:r>
              <a:rPr lang="en-US" sz="2400" dirty="0" smtClean="0">
                <a:latin typeface="Cambria" pitchFamily="18" charset="0"/>
              </a:rPr>
              <a:t>Selector </a:t>
            </a:r>
            <a:r>
              <a:rPr lang="en-US" sz="2400" dirty="0" smtClean="0">
                <a:latin typeface="Cambria" pitchFamily="18" charset="0"/>
              </a:rPr>
              <a:t>rods </a:t>
            </a:r>
            <a:r>
              <a:rPr lang="en-US" sz="2400" dirty="0" smtClean="0">
                <a:latin typeface="Cambria" pitchFamily="18" charset="0"/>
              </a:rPr>
              <a:t>2 </a:t>
            </a:r>
            <a:r>
              <a:rPr lang="en-US" sz="2400" dirty="0" smtClean="0">
                <a:latin typeface="Cambria" pitchFamily="18" charset="0"/>
              </a:rPr>
              <a:t>and 3 locked &amp; only rod </a:t>
            </a:r>
            <a:r>
              <a:rPr lang="en-US" sz="2400" dirty="0" smtClean="0">
                <a:latin typeface="Cambria" pitchFamily="18" charset="0"/>
              </a:rPr>
              <a:t>1can </a:t>
            </a:r>
            <a:r>
              <a:rPr lang="en-US" sz="2400" dirty="0" smtClean="0">
                <a:latin typeface="Cambria" pitchFamily="18" charset="0"/>
              </a:rPr>
              <a:t>be moved.</a:t>
            </a:r>
          </a:p>
          <a:p>
            <a:pPr marL="342900" indent="-342900" algn="just">
              <a:buFontTx/>
              <a:buAutoNum type="alphaLcPeriod"/>
            </a:pPr>
            <a:r>
              <a:rPr lang="en-US" sz="2400" dirty="0" smtClean="0">
                <a:latin typeface="Cambria" pitchFamily="18" charset="0"/>
              </a:rPr>
              <a:t>Selector </a:t>
            </a:r>
            <a:r>
              <a:rPr lang="en-US" sz="2400" dirty="0" smtClean="0">
                <a:latin typeface="Cambria" pitchFamily="18" charset="0"/>
              </a:rPr>
              <a:t>rods 1 and </a:t>
            </a:r>
            <a:r>
              <a:rPr lang="en-US" sz="2400" dirty="0" smtClean="0">
                <a:latin typeface="Cambria" pitchFamily="18" charset="0"/>
              </a:rPr>
              <a:t>2 </a:t>
            </a:r>
            <a:r>
              <a:rPr lang="en-US" sz="2400" dirty="0" smtClean="0">
                <a:latin typeface="Cambria" pitchFamily="18" charset="0"/>
              </a:rPr>
              <a:t>locked &amp; only rod </a:t>
            </a:r>
            <a:r>
              <a:rPr lang="en-US" sz="2400" dirty="0" smtClean="0">
                <a:latin typeface="Cambria" pitchFamily="18" charset="0"/>
              </a:rPr>
              <a:t>3 </a:t>
            </a:r>
            <a:r>
              <a:rPr lang="en-US" sz="2400" dirty="0" smtClean="0">
                <a:latin typeface="Cambria" pitchFamily="18" charset="0"/>
              </a:rPr>
              <a:t>can be moved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6th Sem\Auto Sys Engg\Gear Box\swivels-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309" cy="6834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Cambria" pitchFamily="18" charset="0"/>
              </a:rPr>
              <a:t>Interlocking Grooves on Selector rod</a:t>
            </a:r>
            <a:endParaRPr lang="en-US" sz="3600" b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6th Sem\Auto Sys Engg\Gear Box\PICT3847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97308" cy="607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 descr="Z:\6th Sem\Auto Sys Engg\Gear Box\swivels-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4232"/>
            <a:ext cx="7924799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Z:\6th Sem\Auto Sys Engg\Gear Box\Selector Sleev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6th Sem\Auto Sys Engg\Gear Box\image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b="6648"/>
          <a:stretch>
            <a:fillRect/>
          </a:stretch>
        </p:blipFill>
        <p:spPr bwMode="auto">
          <a:xfrm>
            <a:off x="304800" y="1143000"/>
            <a:ext cx="8001000" cy="4419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</a:rPr>
              <a:t>Gear Selector Mechanism </a:t>
            </a:r>
            <a:endParaRPr lang="en-US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</a:rPr>
              <a:t>Interlocking Mechanism to prevent two gears engagement at the same time.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Gearbox Trouble Shooting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19200"/>
          <a:ext cx="84582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555"/>
                <a:gridCol w="5928645"/>
              </a:tblGrid>
              <a:tr h="4483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Problem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Cause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rowSpan="4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Noisy Operation (When Vehicle is stationary)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Bearings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may be worn out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Countershaft may be worn or bent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Countershaft gears may be worn out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Shortage or incorrect grade of lubricant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mbria" pitchFamily="18" charset="0"/>
                        </a:rPr>
                        <a:t>Noisy Operation (When Vehicle is Moving)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Gears may be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worn out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Loose gear fitting on main shaft due to worn out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splines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Worn-out bearings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Mounting bolts may be loose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Insufficient lubricant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Gearbox Trouble Shooting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447800"/>
          <a:ext cx="84582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555"/>
                <a:gridCol w="5928645"/>
              </a:tblGrid>
              <a:tr h="4483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Problem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Cause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rowSpan="6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Hard Gear Shifting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Incorrect clutch adjustment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Misalignment of clutch &amp; gear box shaft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Gears tight on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splines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Synchromesh unit may be jammed or damaged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Gear ball lever joint may be binding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Gear shifting mechanism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may not be adjusted or lubricated properly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Gearbox Trouble Shooting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447800"/>
          <a:ext cx="84582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555"/>
                <a:gridCol w="5928645"/>
              </a:tblGrid>
              <a:tr h="4483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Problem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Cause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rowSpan="4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Gear Clash While Shifting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Incorrect clutch adjustment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Clutch linkage may be binding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Synchronizer assemblies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may be worn or damaged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Low lubricant level (check for leakage)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row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Gear locked in one gear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Selector rod/lever/fork may be bent, worn or broken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Teeth on any gear may be broken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Other parts of gear-train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assembly worn out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Gearbox Trouble Shooting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447800"/>
          <a:ext cx="84582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555"/>
                <a:gridCol w="5928645"/>
              </a:tblGrid>
              <a:tr h="4483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Problem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mbria" pitchFamily="18" charset="0"/>
                        </a:rPr>
                        <a:t>Cause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rowSpan="5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Gear Slipping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Loose gear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on main shaft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Gear teeth or dog clutch may be worn out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05054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Worn out bearings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Damaged clutch shaft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Misalignment of clutch housing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row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itchFamily="18" charset="0"/>
                        </a:rPr>
                        <a:t>Leakage of Gearbox Oil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Damaged oil seals/gaskets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Damaged drain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plug or </a:t>
                      </a:r>
                      <a:r>
                        <a:rPr lang="en-US" sz="2400" baseline="0" smtClean="0">
                          <a:latin typeface="Cambria" pitchFamily="18" charset="0"/>
                        </a:rPr>
                        <a:t>gearbox case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Loose bolts on gearbox cover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Oil used is thinner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then specified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4799">
                <a:tc>
                  <a:txBody>
                    <a:bodyPr/>
                    <a:lstStyle/>
                    <a:p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Cambria" pitchFamily="18" charset="0"/>
                        </a:rPr>
                        <a:t>Bent hole at the top may be blocked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Gearboxes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</a:rPr>
              <a:t>Sliding Mesh Gear box 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Constant Mesh Gear Box 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Synchromesh Gear Box 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Transaxle Gear Box 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Sequential gear box </a:t>
            </a:r>
          </a:p>
          <a:p>
            <a:pPr algn="just"/>
            <a:r>
              <a:rPr lang="en-US" sz="2800" dirty="0" smtClean="0">
                <a:latin typeface="Cambria" pitchFamily="18" charset="0"/>
              </a:rPr>
              <a:t>Automatic Gear Box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Sliding Mesh Gearbox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Cambria" pitchFamily="18" charset="0"/>
              </a:rPr>
              <a:t>Natural Gear Position </a:t>
            </a:r>
            <a:r>
              <a:rPr lang="en-US" sz="2400" dirty="0" smtClean="0">
                <a:latin typeface="Cambria" pitchFamily="18" charset="0"/>
              </a:rPr>
              <a:t> : Gears of main shaft are not in contact hence no power is transmitted from clutch shaft to main shaft.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Sliding Mesh Gearbox</a:t>
            </a:r>
            <a:endParaRPr lang="en-US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038600" cy="32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383" y="1447800"/>
            <a:ext cx="48346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5105401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Gear shift lever is applied such that Gear-6 slides on </a:t>
            </a:r>
            <a:r>
              <a:rPr lang="en-US" dirty="0" err="1" smtClean="0">
                <a:latin typeface="Cambria" pitchFamily="18" charset="0"/>
              </a:rPr>
              <a:t>splines</a:t>
            </a:r>
            <a:r>
              <a:rPr lang="en-US" dirty="0" smtClean="0">
                <a:latin typeface="Cambria" pitchFamily="18" charset="0"/>
              </a:rPr>
              <a:t> of main shaft and meshes with Gea-5.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Gear-1 is smaller than Gear-2 and Gear-5 is smaller than Gear-6. as a result of this  speed of main shaft is very much reduced and torque is increased during first gear position.</a:t>
            </a:r>
            <a:r>
              <a:rPr lang="en-US" sz="2400" dirty="0" smtClean="0">
                <a:latin typeface="Cambria" pitchFamily="18" charset="0"/>
              </a:rPr>
              <a:t>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648200"/>
            <a:ext cx="220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First Gear Position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24200" y="4343400"/>
            <a:ext cx="3163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Second Gear Position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Second gear position </a:t>
            </a:r>
            <a:endParaRPr 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038600" cy="271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38600" cy="24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33400" y="304800"/>
            <a:ext cx="82296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Sliding 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10540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Gear shift lever is applied such that Gear-4 slides on </a:t>
            </a:r>
            <a:r>
              <a:rPr lang="en-US" dirty="0" err="1" smtClean="0">
                <a:latin typeface="Cambria" pitchFamily="18" charset="0"/>
              </a:rPr>
              <a:t>splines</a:t>
            </a:r>
            <a:r>
              <a:rPr lang="en-US" dirty="0" smtClean="0">
                <a:latin typeface="Cambria" pitchFamily="18" charset="0"/>
              </a:rPr>
              <a:t> of main shaft and meshes with Gea-3.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Size of Gear-3 and Gear-4 is selected such that it gives high speed and less torque as compared to first gear.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44196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Third gear position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Second gear position 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810000" cy="33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038600" cy="251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304800"/>
            <a:ext cx="82296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Sliding 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10540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Gear-4 with dog clutch slides towards Gear-1, main shaft is directly couples with clutch shaft.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Therefore main shaft rotates with same speed as clutch. This position of gear is called TOP GEAR. 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2800" y="4724400"/>
            <a:ext cx="297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Reverse Gear Position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Second gear position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1"/>
            <a:ext cx="42672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304800"/>
            <a:ext cx="82296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Sliding Mesh Gearbox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257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Gear-6 mesh with intermediate (Idler) Gear-8.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Gear-8 is permanently mesh with Gear-7.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Speed reduction in reverse gear is same as that of first gear</a:t>
            </a:r>
            <a:r>
              <a:rPr lang="en-US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Constant Mesh Gearbox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1637"/>
            <a:ext cx="75438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1128</Words>
  <Application>Microsoft Office PowerPoint</Application>
  <PresentationFormat>On-screen Show (4:3)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GEARBOXES IN AUTOMOBILES </vt:lpstr>
      <vt:lpstr>Introduction</vt:lpstr>
      <vt:lpstr>Types of Gearboxes </vt:lpstr>
      <vt:lpstr>Sliding Mesh Gearbox </vt:lpstr>
      <vt:lpstr>Sliding Mesh Gearbox</vt:lpstr>
      <vt:lpstr>Slide 6</vt:lpstr>
      <vt:lpstr>Slide 7</vt:lpstr>
      <vt:lpstr>Slide 8</vt:lpstr>
      <vt:lpstr>Constant Mesh Gearbox </vt:lpstr>
      <vt:lpstr>Constant Mesh Gearbox </vt:lpstr>
      <vt:lpstr>Herringbone Gears</vt:lpstr>
      <vt:lpstr>Synchromesh Gearbox</vt:lpstr>
      <vt:lpstr>Synchromesh Gearbox</vt:lpstr>
      <vt:lpstr>Synchromesh Gearbox</vt:lpstr>
      <vt:lpstr>Synchromesh Gearbox</vt:lpstr>
      <vt:lpstr>Synchromesh Gearbox</vt:lpstr>
      <vt:lpstr>Comparison Between Sliding Mesh, Constant Mesh and Synchromesh type Gearbox</vt:lpstr>
      <vt:lpstr>Comparison Between Sliding Mesh, Constant Mesh and Synchromesh type Gearbox</vt:lpstr>
      <vt:lpstr>Gear Selector Mechanism </vt:lpstr>
      <vt:lpstr>Gear Selector Mechanism </vt:lpstr>
      <vt:lpstr>Slide 21</vt:lpstr>
      <vt:lpstr>Slide 22</vt:lpstr>
      <vt:lpstr>Slide 23</vt:lpstr>
      <vt:lpstr>Slide 24</vt:lpstr>
      <vt:lpstr>Gear Selector Mechanism </vt:lpstr>
      <vt:lpstr>Gearbox Trouble Shooting</vt:lpstr>
      <vt:lpstr>Gearbox Trouble Shooting</vt:lpstr>
      <vt:lpstr>Gearbox Trouble Shooting</vt:lpstr>
      <vt:lpstr>Gearbox Trouble Shooting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GEARBOXES IN AUTOMOBILES </dc:title>
  <dc:creator/>
  <cp:lastModifiedBy>madhusudanbarot</cp:lastModifiedBy>
  <cp:revision>59</cp:revision>
  <dcterms:created xsi:type="dcterms:W3CDTF">2006-08-16T00:00:00Z</dcterms:created>
  <dcterms:modified xsi:type="dcterms:W3CDTF">2016-03-29T05:36:13Z</dcterms:modified>
</cp:coreProperties>
</file>