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71" r:id="rId2"/>
    <p:sldId id="308" r:id="rId3"/>
    <p:sldId id="290" r:id="rId4"/>
    <p:sldId id="292" r:id="rId5"/>
    <p:sldId id="293" r:id="rId6"/>
    <p:sldId id="294" r:id="rId7"/>
    <p:sldId id="272" r:id="rId8"/>
    <p:sldId id="303" r:id="rId9"/>
    <p:sldId id="304" r:id="rId10"/>
    <p:sldId id="291" r:id="rId11"/>
    <p:sldId id="286" r:id="rId12"/>
    <p:sldId id="307" r:id="rId13"/>
    <p:sldId id="306" r:id="rId14"/>
    <p:sldId id="305" r:id="rId15"/>
    <p:sldId id="285" r:id="rId16"/>
    <p:sldId id="289" r:id="rId17"/>
    <p:sldId id="301" r:id="rId18"/>
    <p:sldId id="288" r:id="rId19"/>
    <p:sldId id="287" r:id="rId20"/>
    <p:sldId id="274" r:id="rId21"/>
    <p:sldId id="300" r:id="rId22"/>
    <p:sldId id="302" r:id="rId23"/>
    <p:sldId id="275" r:id="rId24"/>
    <p:sldId id="276" r:id="rId25"/>
    <p:sldId id="277" r:id="rId26"/>
    <p:sldId id="278" r:id="rId27"/>
    <p:sldId id="279" r:id="rId28"/>
    <p:sldId id="280" r:id="rId29"/>
    <p:sldId id="281" r:id="rId30"/>
    <p:sldId id="298" r:id="rId31"/>
    <p:sldId id="295" r:id="rId32"/>
    <p:sldId id="297" r:id="rId33"/>
    <p:sldId id="299" r:id="rId34"/>
    <p:sldId id="282" r:id="rId35"/>
    <p:sldId id="283" r:id="rId36"/>
  </p:sldIdLst>
  <p:sldSz cx="9144000" cy="6858000" type="screen4x3"/>
  <p:notesSz cx="6858000" cy="9144000"/>
  <p:defaultTextStyle>
    <a:defPPr>
      <a:defRPr lang="nb-NO"/>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chemeClr val="tx1"/>
    </p:penClr>
  </p:showPr>
  <p:clrMru>
    <a:srgbClr val="00FFFF"/>
    <a:srgbClr val="F7DC85"/>
    <a:srgbClr val="C19BE1"/>
    <a:srgbClr val="863CC4"/>
    <a:srgbClr val="40C092"/>
    <a:srgbClr val="FF0000"/>
    <a:srgbClr val="CCFFCC"/>
    <a:srgbClr val="FF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8175" autoAdjust="0"/>
    <p:restoredTop sz="96698" autoAdjust="0"/>
  </p:normalViewPr>
  <p:slideViewPr>
    <p:cSldViewPr>
      <p:cViewPr varScale="1">
        <p:scale>
          <a:sx n="65" d="100"/>
          <a:sy n="65" d="100"/>
        </p:scale>
        <p:origin x="-1044" y="-11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6.xml"/><Relationship Id="rId3" Type="http://schemas.openxmlformats.org/officeDocument/2006/relationships/slide" Target="slides/slide3.xml"/><Relationship Id="rId21" Type="http://schemas.openxmlformats.org/officeDocument/2006/relationships/slide" Target="slides/slide21.xml"/><Relationship Id="rId34" Type="http://schemas.openxmlformats.org/officeDocument/2006/relationships/slide" Target="slides/slide34.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5.xml"/><Relationship Id="rId33" Type="http://schemas.openxmlformats.org/officeDocument/2006/relationships/slide" Target="slides/slide33.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29" Type="http://schemas.openxmlformats.org/officeDocument/2006/relationships/slide" Target="slides/slide29.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4.xml"/><Relationship Id="rId32" Type="http://schemas.openxmlformats.org/officeDocument/2006/relationships/slide" Target="slides/slide32.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3.xml"/><Relationship Id="rId28" Type="http://schemas.openxmlformats.org/officeDocument/2006/relationships/slide" Target="slides/slide28.xml"/><Relationship Id="rId10" Type="http://schemas.openxmlformats.org/officeDocument/2006/relationships/slide" Target="slides/slide10.xml"/><Relationship Id="rId19" Type="http://schemas.openxmlformats.org/officeDocument/2006/relationships/slide" Target="slides/slide19.xml"/><Relationship Id="rId31" Type="http://schemas.openxmlformats.org/officeDocument/2006/relationships/slide" Target="slides/slide31.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2.xml"/><Relationship Id="rId27" Type="http://schemas.openxmlformats.org/officeDocument/2006/relationships/slide" Target="slides/slide27.xml"/><Relationship Id="rId30" Type="http://schemas.openxmlformats.org/officeDocument/2006/relationships/slide" Target="slides/slide30.xml"/><Relationship Id="rId35" Type="http://schemas.openxmlformats.org/officeDocument/2006/relationships/slide" Target="slides/slide3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4" Type="http://schemas.openxmlformats.org/officeDocument/2006/relationships/image" Target="../media/image39.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37.wmf"/><Relationship Id="rId5" Type="http://schemas.openxmlformats.org/officeDocument/2006/relationships/image" Target="../media/image46.wmf"/><Relationship Id="rId4" Type="http://schemas.openxmlformats.org/officeDocument/2006/relationships/image" Target="../media/image45.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 Id="rId5" Type="http://schemas.openxmlformats.org/officeDocument/2006/relationships/image" Target="../media/image54.wmf"/><Relationship Id="rId4" Type="http://schemas.openxmlformats.org/officeDocument/2006/relationships/image" Target="../media/image53.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 Id="rId4" Type="http://schemas.openxmlformats.org/officeDocument/2006/relationships/image" Target="../media/image58.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59.wmf"/><Relationship Id="rId5" Type="http://schemas.openxmlformats.org/officeDocument/2006/relationships/image" Target="../media/image63.wmf"/><Relationship Id="rId4" Type="http://schemas.openxmlformats.org/officeDocument/2006/relationships/image" Target="../media/image62.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65.wmf"/><Relationship Id="rId1" Type="http://schemas.openxmlformats.org/officeDocument/2006/relationships/image" Target="../media/image64.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68.wmf"/><Relationship Id="rId2" Type="http://schemas.openxmlformats.org/officeDocument/2006/relationships/image" Target="../media/image67.wmf"/><Relationship Id="rId1" Type="http://schemas.openxmlformats.org/officeDocument/2006/relationships/image" Target="../media/image66.wmf"/><Relationship Id="rId4" Type="http://schemas.openxmlformats.org/officeDocument/2006/relationships/image" Target="../media/image69.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77.wmf"/><Relationship Id="rId13" Type="http://schemas.openxmlformats.org/officeDocument/2006/relationships/image" Target="../media/image82.wmf"/><Relationship Id="rId3" Type="http://schemas.openxmlformats.org/officeDocument/2006/relationships/image" Target="../media/image72.wmf"/><Relationship Id="rId7" Type="http://schemas.openxmlformats.org/officeDocument/2006/relationships/image" Target="../media/image76.wmf"/><Relationship Id="rId12" Type="http://schemas.openxmlformats.org/officeDocument/2006/relationships/image" Target="../media/image81.wmf"/><Relationship Id="rId2" Type="http://schemas.openxmlformats.org/officeDocument/2006/relationships/image" Target="../media/image71.wmf"/><Relationship Id="rId1" Type="http://schemas.openxmlformats.org/officeDocument/2006/relationships/image" Target="../media/image70.wmf"/><Relationship Id="rId6" Type="http://schemas.openxmlformats.org/officeDocument/2006/relationships/image" Target="../media/image75.wmf"/><Relationship Id="rId11" Type="http://schemas.openxmlformats.org/officeDocument/2006/relationships/image" Target="../media/image80.wmf"/><Relationship Id="rId5" Type="http://schemas.openxmlformats.org/officeDocument/2006/relationships/image" Target="../media/image74.wmf"/><Relationship Id="rId15" Type="http://schemas.openxmlformats.org/officeDocument/2006/relationships/image" Target="../media/image84.wmf"/><Relationship Id="rId10" Type="http://schemas.openxmlformats.org/officeDocument/2006/relationships/image" Target="../media/image79.wmf"/><Relationship Id="rId4" Type="http://schemas.openxmlformats.org/officeDocument/2006/relationships/image" Target="../media/image73.wmf"/><Relationship Id="rId9" Type="http://schemas.openxmlformats.org/officeDocument/2006/relationships/image" Target="../media/image78.wmf"/><Relationship Id="rId14" Type="http://schemas.openxmlformats.org/officeDocument/2006/relationships/image" Target="../media/image8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87.wmf"/><Relationship Id="rId2" Type="http://schemas.openxmlformats.org/officeDocument/2006/relationships/image" Target="../media/image86.wmf"/><Relationship Id="rId1" Type="http://schemas.openxmlformats.org/officeDocument/2006/relationships/image" Target="../media/image85.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89.wmf"/><Relationship Id="rId1" Type="http://schemas.openxmlformats.org/officeDocument/2006/relationships/image" Target="../media/image88.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92.wmf"/><Relationship Id="rId2" Type="http://schemas.openxmlformats.org/officeDocument/2006/relationships/image" Target="../media/image91.wmf"/><Relationship Id="rId1" Type="http://schemas.openxmlformats.org/officeDocument/2006/relationships/image" Target="../media/image90.wmf"/><Relationship Id="rId4" Type="http://schemas.openxmlformats.org/officeDocument/2006/relationships/image" Target="../media/image93.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95.wmf"/><Relationship Id="rId1" Type="http://schemas.openxmlformats.org/officeDocument/2006/relationships/image" Target="../media/image94.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99.wmf"/><Relationship Id="rId2" Type="http://schemas.openxmlformats.org/officeDocument/2006/relationships/image" Target="../media/image98.wmf"/><Relationship Id="rId1" Type="http://schemas.openxmlformats.org/officeDocument/2006/relationships/image" Target="../media/image97.wmf"/><Relationship Id="rId5" Type="http://schemas.openxmlformats.org/officeDocument/2006/relationships/image" Target="../media/image101.wmf"/><Relationship Id="rId4" Type="http://schemas.openxmlformats.org/officeDocument/2006/relationships/image" Target="../media/image100.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104.wmf"/><Relationship Id="rId7" Type="http://schemas.openxmlformats.org/officeDocument/2006/relationships/image" Target="../media/image108.wmf"/><Relationship Id="rId2" Type="http://schemas.openxmlformats.org/officeDocument/2006/relationships/image" Target="../media/image103.wmf"/><Relationship Id="rId1" Type="http://schemas.openxmlformats.org/officeDocument/2006/relationships/image" Target="../media/image102.wmf"/><Relationship Id="rId6" Type="http://schemas.openxmlformats.org/officeDocument/2006/relationships/image" Target="../media/image107.wmf"/><Relationship Id="rId5" Type="http://schemas.openxmlformats.org/officeDocument/2006/relationships/image" Target="../media/image106.wmf"/><Relationship Id="rId4" Type="http://schemas.openxmlformats.org/officeDocument/2006/relationships/image" Target="../media/image105.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111.wmf"/><Relationship Id="rId2" Type="http://schemas.openxmlformats.org/officeDocument/2006/relationships/image" Target="../media/image110.wmf"/><Relationship Id="rId1" Type="http://schemas.openxmlformats.org/officeDocument/2006/relationships/image" Target="../media/image109.wmf"/><Relationship Id="rId4" Type="http://schemas.openxmlformats.org/officeDocument/2006/relationships/image" Target="../media/image112.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15.wmf"/><Relationship Id="rId2" Type="http://schemas.openxmlformats.org/officeDocument/2006/relationships/image" Target="../media/image114.wmf"/><Relationship Id="rId1" Type="http://schemas.openxmlformats.org/officeDocument/2006/relationships/image" Target="../media/image113.wmf"/><Relationship Id="rId5" Type="http://schemas.openxmlformats.org/officeDocument/2006/relationships/image" Target="../media/image117.wmf"/><Relationship Id="rId4" Type="http://schemas.openxmlformats.org/officeDocument/2006/relationships/image" Target="../media/image116.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1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5" Type="http://schemas.openxmlformats.org/officeDocument/2006/relationships/image" Target="../media/image14.wmf"/><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image" Target="../media/image25.wmf"/><Relationship Id="rId7" Type="http://schemas.openxmlformats.org/officeDocument/2006/relationships/image" Target="../media/image29.wmf"/><Relationship Id="rId2" Type="http://schemas.openxmlformats.org/officeDocument/2006/relationships/image" Target="../media/image24.wmf"/><Relationship Id="rId1" Type="http://schemas.openxmlformats.org/officeDocument/2006/relationships/image" Target="../media/image23.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5" Type="http://schemas.openxmlformats.org/officeDocument/2006/relationships/image" Target="../media/image35.wmf"/><Relationship Id="rId4" Type="http://schemas.openxmlformats.org/officeDocument/2006/relationships/image" Target="../media/image3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686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686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686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51EA298-6BA4-4314-8C7D-3688E5A3DDC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GB"/>
          </a:p>
        </p:txBody>
      </p:sp>
      <p:sp>
        <p:nvSpPr>
          <p:cNvPr id="4301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430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301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Klikk for å redigere tekststiler i malen</a:t>
            </a:r>
          </a:p>
          <a:p>
            <a:pPr lvl="1"/>
            <a:r>
              <a:rPr lang="en-GB" smtClean="0"/>
              <a:t>Andre nivå</a:t>
            </a:r>
          </a:p>
          <a:p>
            <a:pPr lvl="2"/>
            <a:r>
              <a:rPr lang="en-GB" smtClean="0"/>
              <a:t>Tredje nivå</a:t>
            </a:r>
          </a:p>
          <a:p>
            <a:pPr lvl="3"/>
            <a:r>
              <a:rPr lang="en-GB" smtClean="0"/>
              <a:t>Fjerde nivå</a:t>
            </a:r>
          </a:p>
          <a:p>
            <a:pPr lvl="4"/>
            <a:r>
              <a:rPr lang="en-GB" smtClean="0"/>
              <a:t>Femte nivå</a:t>
            </a:r>
          </a:p>
        </p:txBody>
      </p:sp>
      <p:sp>
        <p:nvSpPr>
          <p:cNvPr id="4301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GB"/>
          </a:p>
        </p:txBody>
      </p:sp>
      <p:sp>
        <p:nvSpPr>
          <p:cNvPr id="4301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804E7D8-196E-452A-B79A-0041A923709F}"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25FD0E-AF4F-41EE-8964-CD28BF962E86}" type="slidenum">
              <a:rPr lang="en-GB"/>
              <a:pPr/>
              <a:t>2</a:t>
            </a:fld>
            <a:endParaRPr lang="en-GB"/>
          </a:p>
        </p:txBody>
      </p:sp>
      <p:sp>
        <p:nvSpPr>
          <p:cNvPr id="120834" name="Rectangle 1026"/>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0835" name="Rectangle 1027"/>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3E9240-FDFA-4BBC-8A34-FD4199BE824B}" type="slidenum">
              <a:rPr lang="en-GB"/>
              <a:pPr/>
              <a:t>11</a:t>
            </a:fld>
            <a:endParaRPr lang="en-GB"/>
          </a:p>
        </p:txBody>
      </p:sp>
      <p:sp>
        <p:nvSpPr>
          <p:cNvPr id="75778"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577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8A8293-801F-4FCD-8C36-2FD597974E3F}" type="slidenum">
              <a:rPr lang="en-GB"/>
              <a:pPr/>
              <a:t>12</a:t>
            </a:fld>
            <a:endParaRPr lang="en-GB"/>
          </a:p>
        </p:txBody>
      </p:sp>
      <p:sp>
        <p:nvSpPr>
          <p:cNvPr id="11878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878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D63EB9-0DA5-4D38-9E53-BE59B8EA4257}" type="slidenum">
              <a:rPr lang="en-GB"/>
              <a:pPr/>
              <a:t>13</a:t>
            </a:fld>
            <a:endParaRPr lang="en-GB"/>
          </a:p>
        </p:txBody>
      </p:sp>
      <p:sp>
        <p:nvSpPr>
          <p:cNvPr id="116738"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673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00F071-5D4A-433E-AC0E-569890C1542A}" type="slidenum">
              <a:rPr lang="en-GB"/>
              <a:pPr/>
              <a:t>14</a:t>
            </a:fld>
            <a:endParaRPr lang="en-GB"/>
          </a:p>
        </p:txBody>
      </p:sp>
      <p:sp>
        <p:nvSpPr>
          <p:cNvPr id="11469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469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53B436-3B2E-4F6A-BD51-FADCC2BF1157}" type="slidenum">
              <a:rPr lang="en-GB"/>
              <a:pPr/>
              <a:t>15</a:t>
            </a:fld>
            <a:endParaRPr lang="en-GB"/>
          </a:p>
        </p:txBody>
      </p:sp>
      <p:sp>
        <p:nvSpPr>
          <p:cNvPr id="7373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373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B56BF4-5C08-46A4-8360-E8DC34FA8E95}" type="slidenum">
              <a:rPr lang="en-GB"/>
              <a:pPr/>
              <a:t>16</a:t>
            </a:fld>
            <a:endParaRPr lang="en-GB"/>
          </a:p>
        </p:txBody>
      </p:sp>
      <p:sp>
        <p:nvSpPr>
          <p:cNvPr id="8192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192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DE9F57-6F12-47C0-A9C9-FDEBA7058C11}" type="slidenum">
              <a:rPr lang="en-GB"/>
              <a:pPr/>
              <a:t>17</a:t>
            </a:fld>
            <a:endParaRPr lang="en-GB"/>
          </a:p>
        </p:txBody>
      </p:sp>
      <p:sp>
        <p:nvSpPr>
          <p:cNvPr id="106498"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649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04E240-F249-481F-8990-AC0C8EF846D6}" type="slidenum">
              <a:rPr lang="en-GB"/>
              <a:pPr/>
              <a:t>18</a:t>
            </a:fld>
            <a:endParaRPr lang="en-GB"/>
          </a:p>
        </p:txBody>
      </p:sp>
      <p:sp>
        <p:nvSpPr>
          <p:cNvPr id="79874"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987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8779FE-8335-4FF1-8395-23C50BA2E970}" type="slidenum">
              <a:rPr lang="en-GB"/>
              <a:pPr/>
              <a:t>19</a:t>
            </a:fld>
            <a:endParaRPr lang="en-GB"/>
          </a:p>
        </p:txBody>
      </p:sp>
      <p:sp>
        <p:nvSpPr>
          <p:cNvPr id="7782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782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8A3487-25EE-497E-8282-46A3A8481A81}" type="slidenum">
              <a:rPr lang="en-GB"/>
              <a:pPr/>
              <a:t>20</a:t>
            </a:fld>
            <a:endParaRPr lang="en-GB"/>
          </a:p>
        </p:txBody>
      </p:sp>
      <p:sp>
        <p:nvSpPr>
          <p:cNvPr id="5120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120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8FC08F-DE48-4B38-AB26-5A7724F43BB3}" type="slidenum">
              <a:rPr lang="en-GB"/>
              <a:pPr/>
              <a:t>3</a:t>
            </a:fld>
            <a:endParaRPr lang="en-GB"/>
          </a:p>
        </p:txBody>
      </p:sp>
      <p:sp>
        <p:nvSpPr>
          <p:cNvPr id="8397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397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1837E9-940B-43DB-B46B-800539164585}" type="slidenum">
              <a:rPr lang="en-GB"/>
              <a:pPr/>
              <a:t>21</a:t>
            </a:fld>
            <a:endParaRPr lang="en-GB"/>
          </a:p>
        </p:txBody>
      </p:sp>
      <p:sp>
        <p:nvSpPr>
          <p:cNvPr id="10445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445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EA7EFF-F3E4-49B6-9801-3B9C77874FB5}" type="slidenum">
              <a:rPr lang="en-GB"/>
              <a:pPr/>
              <a:t>22</a:t>
            </a:fld>
            <a:endParaRPr lang="en-GB"/>
          </a:p>
        </p:txBody>
      </p:sp>
      <p:sp>
        <p:nvSpPr>
          <p:cNvPr id="10854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854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2C4931-3C3C-4248-AEBD-F10C654F0274}" type="slidenum">
              <a:rPr lang="en-GB"/>
              <a:pPr/>
              <a:t>23</a:t>
            </a:fld>
            <a:endParaRPr lang="en-GB"/>
          </a:p>
        </p:txBody>
      </p:sp>
      <p:sp>
        <p:nvSpPr>
          <p:cNvPr id="5325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325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34EFBE-0E98-42D9-A600-BFE942E39C41}" type="slidenum">
              <a:rPr lang="en-GB"/>
              <a:pPr/>
              <a:t>24</a:t>
            </a:fld>
            <a:endParaRPr lang="en-GB"/>
          </a:p>
        </p:txBody>
      </p:sp>
      <p:sp>
        <p:nvSpPr>
          <p:cNvPr id="55298"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529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15BF08-1D30-4034-8EDF-647B1DF96B7F}" type="slidenum">
              <a:rPr lang="en-GB"/>
              <a:pPr/>
              <a:t>25</a:t>
            </a:fld>
            <a:endParaRPr lang="en-GB"/>
          </a:p>
        </p:txBody>
      </p:sp>
      <p:sp>
        <p:nvSpPr>
          <p:cNvPr id="5734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734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22B5BE-6D63-4BA9-A656-B1D6C8A5D5C0}" type="slidenum">
              <a:rPr lang="en-GB"/>
              <a:pPr/>
              <a:t>26</a:t>
            </a:fld>
            <a:endParaRPr lang="en-GB"/>
          </a:p>
        </p:txBody>
      </p:sp>
      <p:sp>
        <p:nvSpPr>
          <p:cNvPr id="59394"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939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CCBC87-5CC1-43F9-8AC9-95A3A53E114B}" type="slidenum">
              <a:rPr lang="en-GB"/>
              <a:pPr/>
              <a:t>27</a:t>
            </a:fld>
            <a:endParaRPr lang="en-GB"/>
          </a:p>
        </p:txBody>
      </p:sp>
      <p:sp>
        <p:nvSpPr>
          <p:cNvPr id="6144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144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338FB2-7024-4C63-A4A9-00CBAB787853}" type="slidenum">
              <a:rPr lang="en-GB"/>
              <a:pPr/>
              <a:t>28</a:t>
            </a:fld>
            <a:endParaRPr lang="en-GB"/>
          </a:p>
        </p:txBody>
      </p:sp>
      <p:sp>
        <p:nvSpPr>
          <p:cNvPr id="6349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349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4EE13E-5893-4B8A-81D0-1723E4452D6E}" type="slidenum">
              <a:rPr lang="en-GB"/>
              <a:pPr/>
              <a:t>29</a:t>
            </a:fld>
            <a:endParaRPr lang="en-GB"/>
          </a:p>
        </p:txBody>
      </p:sp>
      <p:sp>
        <p:nvSpPr>
          <p:cNvPr id="65538"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553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BA6BCF-8D23-41F4-8914-B065F2B23D73}" type="slidenum">
              <a:rPr lang="en-GB"/>
              <a:pPr/>
              <a:t>30</a:t>
            </a:fld>
            <a:endParaRPr lang="en-GB"/>
          </a:p>
        </p:txBody>
      </p:sp>
      <p:sp>
        <p:nvSpPr>
          <p:cNvPr id="100354"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035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94E2E4-7B5B-42D5-9BEF-A7AE31CF40E4}" type="slidenum">
              <a:rPr lang="en-GB"/>
              <a:pPr/>
              <a:t>4</a:t>
            </a:fld>
            <a:endParaRPr lang="en-GB"/>
          </a:p>
        </p:txBody>
      </p:sp>
      <p:sp>
        <p:nvSpPr>
          <p:cNvPr id="88066" name="Rectangle 2050"/>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8067" name="Rectangle 2051"/>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0B43B7-CD12-4261-851D-7AD3439F5D12}" type="slidenum">
              <a:rPr lang="en-GB"/>
              <a:pPr/>
              <a:t>31</a:t>
            </a:fld>
            <a:endParaRPr lang="en-GB"/>
          </a:p>
        </p:txBody>
      </p:sp>
      <p:sp>
        <p:nvSpPr>
          <p:cNvPr id="9421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421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772693-DE09-4365-B772-A0F7222255AE}" type="slidenum">
              <a:rPr lang="en-GB"/>
              <a:pPr/>
              <a:t>32</a:t>
            </a:fld>
            <a:endParaRPr lang="en-GB"/>
          </a:p>
        </p:txBody>
      </p:sp>
      <p:sp>
        <p:nvSpPr>
          <p:cNvPr id="9830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830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07F4F7-B9EF-461E-9ABA-6003EA08A887}" type="slidenum">
              <a:rPr lang="en-GB"/>
              <a:pPr/>
              <a:t>33</a:t>
            </a:fld>
            <a:endParaRPr lang="en-GB"/>
          </a:p>
        </p:txBody>
      </p:sp>
      <p:sp>
        <p:nvSpPr>
          <p:cNvPr id="10240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240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E0064D-9C09-4A1C-B0BD-DEEC2EEEDA90}" type="slidenum">
              <a:rPr lang="en-GB"/>
              <a:pPr/>
              <a:t>34</a:t>
            </a:fld>
            <a:endParaRPr lang="en-GB"/>
          </a:p>
        </p:txBody>
      </p:sp>
      <p:sp>
        <p:nvSpPr>
          <p:cNvPr id="6758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758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C99F01-C587-4362-A8CB-192656EC1F07}" type="slidenum">
              <a:rPr lang="en-GB"/>
              <a:pPr/>
              <a:t>35</a:t>
            </a:fld>
            <a:endParaRPr lang="en-GB"/>
          </a:p>
        </p:txBody>
      </p:sp>
      <p:sp>
        <p:nvSpPr>
          <p:cNvPr id="69634"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963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CEC825-B216-48D9-A4CA-7FA12F98ED71}" type="slidenum">
              <a:rPr lang="en-GB"/>
              <a:pPr/>
              <a:t>5</a:t>
            </a:fld>
            <a:endParaRPr lang="en-GB"/>
          </a:p>
        </p:txBody>
      </p:sp>
      <p:sp>
        <p:nvSpPr>
          <p:cNvPr id="90114" name="Rectangle 1026"/>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0115" name="Rectangle 1027"/>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B90B8F-D274-4C45-8370-65B565C8F5FA}" type="slidenum">
              <a:rPr lang="en-GB"/>
              <a:pPr/>
              <a:t>6</a:t>
            </a:fld>
            <a:endParaRPr lang="en-GB"/>
          </a:p>
        </p:txBody>
      </p:sp>
      <p:sp>
        <p:nvSpPr>
          <p:cNvPr id="92162" name="Rectangle 1026"/>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2163" name="Rectangle 1027"/>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55B307-BE15-470E-8812-903F4B1CEC0D}" type="slidenum">
              <a:rPr lang="en-GB"/>
              <a:pPr/>
              <a:t>7</a:t>
            </a:fld>
            <a:endParaRPr lang="en-GB"/>
          </a:p>
        </p:txBody>
      </p:sp>
      <p:sp>
        <p:nvSpPr>
          <p:cNvPr id="4710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710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555B4D-E681-471B-B83A-8D92960002E2}" type="slidenum">
              <a:rPr lang="en-GB"/>
              <a:pPr/>
              <a:t>8</a:t>
            </a:fld>
            <a:endParaRPr lang="en-GB"/>
          </a:p>
        </p:txBody>
      </p:sp>
      <p:sp>
        <p:nvSpPr>
          <p:cNvPr id="110594"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059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6B1B94-9448-4664-841E-DC3081FFA4A2}" type="slidenum">
              <a:rPr lang="en-GB"/>
              <a:pPr/>
              <a:t>9</a:t>
            </a:fld>
            <a:endParaRPr lang="en-GB"/>
          </a:p>
        </p:txBody>
      </p:sp>
      <p:sp>
        <p:nvSpPr>
          <p:cNvPr id="112642" name="Rectangle 2050"/>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2643" name="Rectangle 2051"/>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67D158-5683-4BD3-B37B-312F8F956387}" type="slidenum">
              <a:rPr lang="en-GB"/>
              <a:pPr/>
              <a:t>10</a:t>
            </a:fld>
            <a:endParaRPr lang="en-GB"/>
          </a:p>
        </p:txBody>
      </p:sp>
      <p:sp>
        <p:nvSpPr>
          <p:cNvPr id="86018"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601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163" name="Picture 91" descr="C:\Dropzone\PPDesign\Bakgr.jpg"/>
          <p:cNvPicPr>
            <a:picLocks noChangeAspect="1" noChangeArrowheads="1"/>
          </p:cNvPicPr>
          <p:nvPr userDrawn="1"/>
        </p:nvPicPr>
        <p:blipFill>
          <a:blip r:embed="rId2"/>
          <a:srcRect/>
          <a:stretch>
            <a:fillRect/>
          </a:stretch>
        </p:blipFill>
        <p:spPr bwMode="auto">
          <a:xfrm>
            <a:off x="0" y="0"/>
            <a:ext cx="9182100" cy="6886575"/>
          </a:xfrm>
          <a:prstGeom prst="rect">
            <a:avLst/>
          </a:prstGeom>
          <a:noFill/>
        </p:spPr>
      </p:pic>
      <p:sp>
        <p:nvSpPr>
          <p:cNvPr id="3164" name="Rectangle 92"/>
          <p:cNvSpPr>
            <a:spLocks noGrp="1" noChangeArrowheads="1"/>
          </p:cNvSpPr>
          <p:nvPr>
            <p:ph type="sldNum" sz="quarter" idx="4"/>
          </p:nvPr>
        </p:nvSpPr>
        <p:spPr bwMode="auto">
          <a:xfrm>
            <a:off x="1828800" y="1171575"/>
            <a:ext cx="7086600" cy="47244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r>
              <a:rPr lang="en-GB"/>
              <a:t>Innholdsfelt</a:t>
            </a:r>
          </a:p>
        </p:txBody>
      </p:sp>
      <p:sp>
        <p:nvSpPr>
          <p:cNvPr id="3165" name="Rectangle 93"/>
          <p:cNvSpPr>
            <a:spLocks noGrp="1" noChangeArrowheads="1"/>
          </p:cNvSpPr>
          <p:nvPr>
            <p:ph type="ctrTitle"/>
          </p:nvPr>
        </p:nvSpPr>
        <p:spPr>
          <a:xfrm>
            <a:off x="5105400" y="333375"/>
            <a:ext cx="3810000" cy="685800"/>
          </a:xfrm>
        </p:spPr>
        <p:txBody>
          <a:bodyPr/>
          <a:lstStyle>
            <a:lvl1pPr>
              <a:defRPr sz="4800">
                <a:solidFill>
                  <a:schemeClr val="bg1"/>
                </a:solidFill>
              </a:defRPr>
            </a:lvl1pPr>
          </a:lstStyle>
          <a:p>
            <a:r>
              <a:rPr lang="nb-NO"/>
              <a:t>Sett inn tittel på seksjon</a:t>
            </a:r>
            <a:endParaRPr lang="en-GB"/>
          </a:p>
        </p:txBody>
      </p:sp>
      <p:sp>
        <p:nvSpPr>
          <p:cNvPr id="3166" name="Rectangle 94"/>
          <p:cNvSpPr>
            <a:spLocks noChangeArrowheads="1"/>
          </p:cNvSpPr>
          <p:nvPr userDrawn="1"/>
        </p:nvSpPr>
        <p:spPr bwMode="auto">
          <a:xfrm>
            <a:off x="381000" y="5286375"/>
            <a:ext cx="1066800" cy="990600"/>
          </a:xfrm>
          <a:prstGeom prst="rect">
            <a:avLst/>
          </a:prstGeom>
          <a:noFill/>
          <a:ln w="9525">
            <a:noFill/>
            <a:miter lim="800000"/>
            <a:headEnd/>
            <a:tailEnd/>
          </a:ln>
          <a:effectLst/>
        </p:spPr>
        <p:txBody>
          <a:bodyPr lIns="92075" tIns="46038" rIns="92075" bIns="46038" anchor="b"/>
          <a:lstStyle/>
          <a:p>
            <a:r>
              <a:rPr lang="en-GB" sz="1200">
                <a:solidFill>
                  <a:schemeClr val="tx2"/>
                </a:solidFill>
                <a:latin typeface="Tahoma" pitchFamily="34" charset="0"/>
              </a:rPr>
              <a:t>Forfatter Fornavn</a:t>
            </a:r>
          </a:p>
          <a:p>
            <a:r>
              <a:rPr lang="en-GB" sz="1200">
                <a:solidFill>
                  <a:schemeClr val="tx2"/>
                </a:solidFill>
                <a:latin typeface="Tahoma" pitchFamily="34" charset="0"/>
              </a:rPr>
              <a:t>Etternavn</a:t>
            </a:r>
          </a:p>
          <a:p>
            <a:r>
              <a:rPr lang="en-GB" sz="1200">
                <a:solidFill>
                  <a:schemeClr val="tx2"/>
                </a:solidFill>
                <a:latin typeface="Tahoma" pitchFamily="34" charset="0"/>
              </a:rPr>
              <a:t>Institusjon</a:t>
            </a:r>
          </a:p>
        </p:txBody>
      </p:sp>
      <p:sp>
        <p:nvSpPr>
          <p:cNvPr id="3167" name="Text Box 95">
            <a:hlinkClick r:id="" action="ppaction://hlinkshowjump?jump=previousslide"/>
          </p:cNvPr>
          <p:cNvSpPr txBox="1">
            <a:spLocks noChangeArrowheads="1"/>
          </p:cNvSpPr>
          <p:nvPr userDrawn="1"/>
        </p:nvSpPr>
        <p:spPr bwMode="auto">
          <a:xfrm>
            <a:off x="8458200" y="6992938"/>
            <a:ext cx="381000" cy="274637"/>
          </a:xfrm>
          <a:prstGeom prst="rect">
            <a:avLst/>
          </a:prstGeom>
          <a:noFill/>
          <a:ln w="9525">
            <a:noFill/>
            <a:miter lim="800000"/>
            <a:headEnd/>
            <a:tailEnd/>
          </a:ln>
          <a:effectLst/>
        </p:spPr>
        <p:txBody>
          <a:bodyPr lIns="92075" tIns="46038" rIns="92075" bIns="46038" anchor="b">
            <a:spAutoFit/>
          </a:bodyPr>
          <a:lstStyle/>
          <a:p>
            <a:pPr>
              <a:spcBef>
                <a:spcPct val="50000"/>
              </a:spcBef>
            </a:pPr>
            <a:endParaRPr lang="en-GB" sz="1200">
              <a:solidFill>
                <a:schemeClr val="tx2"/>
              </a:solidFill>
              <a:latin typeface="Tahoma" pitchFamily="34" charset="0"/>
            </a:endParaRPr>
          </a:p>
        </p:txBody>
      </p:sp>
      <p:sp>
        <p:nvSpPr>
          <p:cNvPr id="3168" name="Text Box 96">
            <a:hlinkClick r:id="" action="ppaction://hlinkshowjump?jump=firstslide"/>
          </p:cNvPr>
          <p:cNvSpPr txBox="1">
            <a:spLocks noChangeArrowheads="1"/>
          </p:cNvSpPr>
          <p:nvPr userDrawn="1"/>
        </p:nvSpPr>
        <p:spPr bwMode="auto">
          <a:xfrm>
            <a:off x="8915400" y="6992938"/>
            <a:ext cx="762000" cy="274637"/>
          </a:xfrm>
          <a:prstGeom prst="rect">
            <a:avLst/>
          </a:prstGeom>
          <a:noFill/>
          <a:ln w="9525">
            <a:noFill/>
            <a:miter lim="800000"/>
            <a:headEnd/>
            <a:tailEnd/>
          </a:ln>
          <a:effectLst/>
        </p:spPr>
        <p:txBody>
          <a:bodyPr lIns="92075" tIns="46038" rIns="92075" bIns="46038" anchor="b">
            <a:spAutoFit/>
          </a:bodyPr>
          <a:lstStyle/>
          <a:p>
            <a:pPr>
              <a:spcBef>
                <a:spcPct val="50000"/>
              </a:spcBef>
            </a:pPr>
            <a:endParaRPr lang="en-GB" sz="1200">
              <a:solidFill>
                <a:schemeClr val="tx2"/>
              </a:solidFill>
              <a:latin typeface="Tahoma" pitchFamily="34" charset="0"/>
            </a:endParaRPr>
          </a:p>
        </p:txBody>
      </p:sp>
      <p:pic>
        <p:nvPicPr>
          <p:cNvPr id="3169" name="Picture 97" descr="C:\Mine dokumenter\A-Sommerprosjekt\gif\HiS-Logo\Standard_tittel_logo_test.bmp"/>
          <p:cNvPicPr>
            <a:picLocks noChangeAspect="1" noChangeArrowheads="1"/>
          </p:cNvPicPr>
          <p:nvPr userDrawn="1"/>
        </p:nvPicPr>
        <p:blipFill>
          <a:blip r:embed="rId3"/>
          <a:srcRect/>
          <a:stretch>
            <a:fillRect/>
          </a:stretch>
        </p:blipFill>
        <p:spPr bwMode="auto">
          <a:xfrm>
            <a:off x="188913" y="5086350"/>
            <a:ext cx="1554162" cy="1435100"/>
          </a:xfrm>
          <a:prstGeom prst="rect">
            <a:avLst/>
          </a:prstGeom>
          <a:noFill/>
        </p:spPr>
      </p:pic>
      <p:sp>
        <p:nvSpPr>
          <p:cNvPr id="3170" name="Rectangle 98"/>
          <p:cNvSpPr>
            <a:spLocks noChangeArrowheads="1"/>
          </p:cNvSpPr>
          <p:nvPr userDrawn="1"/>
        </p:nvSpPr>
        <p:spPr bwMode="auto">
          <a:xfrm>
            <a:off x="7924800" y="6581775"/>
            <a:ext cx="1219200" cy="271463"/>
          </a:xfrm>
          <a:prstGeom prst="rect">
            <a:avLst/>
          </a:prstGeom>
          <a:solidFill>
            <a:schemeClr val="bg1"/>
          </a:solidFill>
          <a:ln w="9525">
            <a:noFill/>
            <a:miter lim="800000"/>
            <a:headEnd/>
            <a:tailEnd/>
          </a:ln>
          <a:effectLst/>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4700" y="381000"/>
            <a:ext cx="1790700" cy="472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381000"/>
            <a:ext cx="5219700" cy="472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752600" y="381000"/>
            <a:ext cx="7162800" cy="5397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752600" y="990600"/>
            <a:ext cx="3505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410200" y="990600"/>
            <a:ext cx="3505200" cy="41148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990600"/>
            <a:ext cx="3505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10200" y="990600"/>
            <a:ext cx="3505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slide" Target="../slides/slide5.xml"/><Relationship Id="rId3" Type="http://schemas.openxmlformats.org/officeDocument/2006/relationships/slideLayout" Target="../slideLayouts/slideLayout3.xml"/><Relationship Id="rId21" Type="http://schemas.openxmlformats.org/officeDocument/2006/relationships/slide" Target="../slides/slide2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 Target="../slides/slide11.xml"/><Relationship Id="rId25" Type="http://schemas.openxmlformats.org/officeDocument/2006/relationships/slide" Target="../slides/slide34.xml"/><Relationship Id="rId2" Type="http://schemas.openxmlformats.org/officeDocument/2006/relationships/slideLayout" Target="../slideLayouts/slideLayout2.xml"/><Relationship Id="rId16" Type="http://schemas.openxmlformats.org/officeDocument/2006/relationships/slide" Target="../slides/slide4.xml"/><Relationship Id="rId20" Type="http://schemas.openxmlformats.org/officeDocument/2006/relationships/slide" Target="../slides/slide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 Target="../slides/slide28.xml"/><Relationship Id="rId5" Type="http://schemas.openxmlformats.org/officeDocument/2006/relationships/slideLayout" Target="../slideLayouts/slideLayout5.xml"/><Relationship Id="rId15" Type="http://schemas.openxmlformats.org/officeDocument/2006/relationships/slide" Target="../slides/slide1.xml"/><Relationship Id="rId23" Type="http://schemas.openxmlformats.org/officeDocument/2006/relationships/slide" Target="../slides/slide26.xml"/><Relationship Id="rId10" Type="http://schemas.openxmlformats.org/officeDocument/2006/relationships/slideLayout" Target="../slideLayouts/slideLayout10.xml"/><Relationship Id="rId19" Type="http://schemas.openxmlformats.org/officeDocument/2006/relationships/slide" Target="../slides/slide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 Id="rId22" Type="http://schemas.openxmlformats.org/officeDocument/2006/relationships/slide" Target="../slides/slide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49" name="Picture 125" descr="C:\Documents and Settings\veileder\Mine Dokumenter\Mal Testing\nu.gif"/>
          <p:cNvPicPr>
            <a:picLocks noChangeAspect="1" noChangeArrowheads="1"/>
          </p:cNvPicPr>
          <p:nvPr userDrawn="1"/>
        </p:nvPicPr>
        <p:blipFill>
          <a:blip r:embed="rId14"/>
          <a:srcRect/>
          <a:stretch>
            <a:fillRect/>
          </a:stretch>
        </p:blipFill>
        <p:spPr bwMode="auto">
          <a:xfrm>
            <a:off x="-17463" y="-12700"/>
            <a:ext cx="9180513" cy="6884988"/>
          </a:xfrm>
          <a:prstGeom prst="rect">
            <a:avLst/>
          </a:prstGeom>
          <a:noFill/>
        </p:spPr>
      </p:pic>
      <p:sp>
        <p:nvSpPr>
          <p:cNvPr id="1026" name="Rectangle 2"/>
          <p:cNvSpPr>
            <a:spLocks noGrp="1" noChangeArrowheads="1"/>
          </p:cNvSpPr>
          <p:nvPr>
            <p:ph type="title"/>
          </p:nvPr>
        </p:nvSpPr>
        <p:spPr bwMode="auto">
          <a:xfrm>
            <a:off x="1752600" y="381000"/>
            <a:ext cx="7162800" cy="5397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nb-NO" smtClean="0"/>
              <a:t>Title Area</a:t>
            </a:r>
          </a:p>
        </p:txBody>
      </p:sp>
      <p:sp>
        <p:nvSpPr>
          <p:cNvPr id="1027" name="Rectangle 3"/>
          <p:cNvSpPr>
            <a:spLocks noGrp="1" noChangeArrowheads="1"/>
          </p:cNvSpPr>
          <p:nvPr>
            <p:ph type="body" idx="1"/>
          </p:nvPr>
        </p:nvSpPr>
        <p:spPr bwMode="auto">
          <a:xfrm>
            <a:off x="1752600" y="990600"/>
            <a:ext cx="7162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smtClean="0"/>
              <a:t>Click text to change global settings</a:t>
            </a:r>
          </a:p>
          <a:p>
            <a:pPr lvl="1"/>
            <a:r>
              <a:rPr lang="nb-NO" smtClean="0"/>
              <a:t>Second level</a:t>
            </a:r>
          </a:p>
          <a:p>
            <a:pPr lvl="2"/>
            <a:r>
              <a:rPr lang="nb-NO" smtClean="0"/>
              <a:t>Third level</a:t>
            </a:r>
          </a:p>
          <a:p>
            <a:pPr lvl="3"/>
            <a:r>
              <a:rPr lang="nb-NO" smtClean="0"/>
              <a:t>Fourth level</a:t>
            </a:r>
          </a:p>
          <a:p>
            <a:pPr lvl="4"/>
            <a:r>
              <a:rPr lang="nb-NO" smtClean="0"/>
              <a:t>Fifth level</a:t>
            </a:r>
          </a:p>
        </p:txBody>
      </p:sp>
      <p:sp>
        <p:nvSpPr>
          <p:cNvPr id="1123" name="AutoShape 99">
            <a:hlinkClick r:id="rId15" action="ppaction://hlinksldjump" highlightClick="1"/>
          </p:cNvPr>
          <p:cNvSpPr>
            <a:spLocks noChangeArrowheads="1"/>
          </p:cNvSpPr>
          <p:nvPr userDrawn="1"/>
        </p:nvSpPr>
        <p:spPr bwMode="auto">
          <a:xfrm>
            <a:off x="85725" y="306388"/>
            <a:ext cx="395288" cy="395287"/>
          </a:xfrm>
          <a:prstGeom prst="actionButtonHome">
            <a:avLst/>
          </a:prstGeom>
          <a:solidFill>
            <a:schemeClr val="accent1"/>
          </a:solidFill>
          <a:ln w="9525">
            <a:solidFill>
              <a:schemeClr val="tx1"/>
            </a:solidFill>
            <a:miter lim="800000"/>
            <a:headEnd/>
            <a:tailEnd/>
          </a:ln>
          <a:effectLst/>
        </p:spPr>
        <p:txBody>
          <a:bodyPr wrap="none" anchor="ctr"/>
          <a:lstStyle/>
          <a:p>
            <a:endParaRPr lang="en-US"/>
          </a:p>
        </p:txBody>
      </p:sp>
      <p:sp>
        <p:nvSpPr>
          <p:cNvPr id="1124" name="AutoShape 100">
            <a:hlinkClick r:id="" action="ppaction://hlinkshowjump?jump=nextslide" highlightClick="1"/>
          </p:cNvPr>
          <p:cNvSpPr>
            <a:spLocks noChangeArrowheads="1"/>
          </p:cNvSpPr>
          <p:nvPr userDrawn="1"/>
        </p:nvSpPr>
        <p:spPr bwMode="auto">
          <a:xfrm rot="16200000">
            <a:off x="581025" y="304800"/>
            <a:ext cx="395288" cy="395288"/>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1133" name="Text Box 109"/>
          <p:cNvSpPr txBox="1">
            <a:spLocks noChangeArrowheads="1"/>
          </p:cNvSpPr>
          <p:nvPr userDrawn="1"/>
        </p:nvSpPr>
        <p:spPr bwMode="auto">
          <a:xfrm>
            <a:off x="584200" y="31750"/>
            <a:ext cx="473075" cy="304800"/>
          </a:xfrm>
          <a:prstGeom prst="rect">
            <a:avLst/>
          </a:prstGeom>
          <a:noFill/>
          <a:ln w="9525">
            <a:noFill/>
            <a:miter lim="800000"/>
            <a:headEnd/>
            <a:tailEnd/>
          </a:ln>
          <a:effectLst/>
        </p:spPr>
        <p:txBody>
          <a:bodyPr>
            <a:spAutoFit/>
          </a:bodyPr>
          <a:lstStyle/>
          <a:p>
            <a:pPr algn="l"/>
            <a:r>
              <a:rPr lang="en-US" sz="1400">
                <a:latin typeface="Arial" charset="0"/>
              </a:rPr>
              <a:t>Up</a:t>
            </a:r>
          </a:p>
        </p:txBody>
      </p:sp>
      <p:sp>
        <p:nvSpPr>
          <p:cNvPr id="1134" name="Text Box 110"/>
          <p:cNvSpPr txBox="1">
            <a:spLocks noChangeArrowheads="1"/>
          </p:cNvSpPr>
          <p:nvPr userDrawn="1"/>
        </p:nvSpPr>
        <p:spPr bwMode="auto">
          <a:xfrm>
            <a:off x="-28575" y="31750"/>
            <a:ext cx="657225" cy="304800"/>
          </a:xfrm>
          <a:prstGeom prst="rect">
            <a:avLst/>
          </a:prstGeom>
          <a:noFill/>
          <a:ln w="9525">
            <a:noFill/>
            <a:miter lim="800000"/>
            <a:headEnd/>
            <a:tailEnd/>
          </a:ln>
          <a:effectLst/>
        </p:spPr>
        <p:txBody>
          <a:bodyPr wrap="none">
            <a:spAutoFit/>
          </a:bodyPr>
          <a:lstStyle/>
          <a:p>
            <a:pPr algn="l"/>
            <a:r>
              <a:rPr lang="en-US" sz="1400">
                <a:latin typeface="Arial" charset="0"/>
              </a:rPr>
              <a:t>Home</a:t>
            </a:r>
          </a:p>
        </p:txBody>
      </p:sp>
      <p:sp>
        <p:nvSpPr>
          <p:cNvPr id="1136" name="Text Box 112">
            <a:hlinkClick r:id="rId16" action="ppaction://hlinksldjump"/>
          </p:cNvPr>
          <p:cNvSpPr txBox="1">
            <a:spLocks noChangeArrowheads="1"/>
          </p:cNvSpPr>
          <p:nvPr userDrawn="1"/>
        </p:nvSpPr>
        <p:spPr bwMode="auto">
          <a:xfrm>
            <a:off x="1738313" y="6553200"/>
            <a:ext cx="1295400" cy="304800"/>
          </a:xfrm>
          <a:prstGeom prst="rect">
            <a:avLst/>
          </a:prstGeom>
          <a:noFill/>
          <a:ln w="9525">
            <a:noFill/>
            <a:miter lim="800000"/>
            <a:headEnd/>
            <a:tailEnd/>
          </a:ln>
          <a:effectLst/>
        </p:spPr>
        <p:txBody>
          <a:bodyPr lIns="92075" tIns="46038" rIns="92075" bIns="46038" anchor="b">
            <a:spAutoFit/>
          </a:bodyPr>
          <a:lstStyle/>
          <a:p>
            <a:pPr algn="l">
              <a:spcBef>
                <a:spcPct val="50000"/>
              </a:spcBef>
            </a:pPr>
            <a:r>
              <a:rPr lang="en-US" sz="1400" b="1">
                <a:solidFill>
                  <a:schemeClr val="bg1"/>
                </a:solidFill>
                <a:latin typeface="Tahoma" pitchFamily="34" charset="0"/>
              </a:rPr>
              <a:t>Developers</a:t>
            </a:r>
            <a:endParaRPr lang="en-GB" sz="1400" b="1">
              <a:solidFill>
                <a:schemeClr val="bg1"/>
              </a:solidFill>
              <a:latin typeface="Tahoma" pitchFamily="34" charset="0"/>
            </a:endParaRPr>
          </a:p>
        </p:txBody>
      </p:sp>
      <p:sp>
        <p:nvSpPr>
          <p:cNvPr id="1137" name="Text Box 113">
            <a:hlinkClick r:id="rId17" action="ppaction://hlinksldjump"/>
          </p:cNvPr>
          <p:cNvSpPr txBox="1">
            <a:spLocks noChangeArrowheads="1"/>
          </p:cNvSpPr>
          <p:nvPr userDrawn="1"/>
        </p:nvSpPr>
        <p:spPr bwMode="auto">
          <a:xfrm>
            <a:off x="3262313" y="6553200"/>
            <a:ext cx="685800" cy="304800"/>
          </a:xfrm>
          <a:prstGeom prst="rect">
            <a:avLst/>
          </a:prstGeom>
          <a:noFill/>
          <a:ln w="9525">
            <a:noFill/>
            <a:miter lim="800000"/>
            <a:headEnd/>
            <a:tailEnd/>
          </a:ln>
          <a:effectLst/>
        </p:spPr>
        <p:txBody>
          <a:bodyPr lIns="92075" tIns="46038" rIns="92075" bIns="46038" anchor="b">
            <a:spAutoFit/>
          </a:bodyPr>
          <a:lstStyle/>
          <a:p>
            <a:pPr algn="l">
              <a:spcBef>
                <a:spcPct val="50000"/>
              </a:spcBef>
            </a:pPr>
            <a:r>
              <a:rPr lang="en-US" sz="1400" b="1">
                <a:solidFill>
                  <a:schemeClr val="bg1"/>
                </a:solidFill>
                <a:latin typeface="Tahoma" pitchFamily="34" charset="0"/>
              </a:rPr>
              <a:t>FAQ</a:t>
            </a:r>
            <a:endParaRPr lang="en-GB" sz="1400" b="1">
              <a:solidFill>
                <a:schemeClr val="bg1"/>
              </a:solidFill>
              <a:latin typeface="Tahoma" pitchFamily="34" charset="0"/>
            </a:endParaRPr>
          </a:p>
        </p:txBody>
      </p:sp>
      <p:sp>
        <p:nvSpPr>
          <p:cNvPr id="1138" name="Text Box 114">
            <a:hlinkClick r:id="rId18" action="ppaction://hlinksldjump"/>
          </p:cNvPr>
          <p:cNvSpPr txBox="1">
            <a:spLocks noChangeArrowheads="1"/>
          </p:cNvSpPr>
          <p:nvPr userDrawn="1"/>
        </p:nvSpPr>
        <p:spPr bwMode="auto">
          <a:xfrm>
            <a:off x="4176713" y="6553200"/>
            <a:ext cx="1295400" cy="304800"/>
          </a:xfrm>
          <a:prstGeom prst="rect">
            <a:avLst/>
          </a:prstGeom>
          <a:noFill/>
          <a:ln w="9525">
            <a:noFill/>
            <a:miter lim="800000"/>
            <a:headEnd/>
            <a:tailEnd/>
          </a:ln>
          <a:effectLst/>
        </p:spPr>
        <p:txBody>
          <a:bodyPr lIns="92075" tIns="46038" rIns="92075" bIns="46038" anchor="b">
            <a:spAutoFit/>
          </a:bodyPr>
          <a:lstStyle/>
          <a:p>
            <a:pPr algn="l">
              <a:spcBef>
                <a:spcPct val="50000"/>
              </a:spcBef>
            </a:pPr>
            <a:r>
              <a:rPr lang="en-US" sz="1400" b="1">
                <a:solidFill>
                  <a:schemeClr val="bg1"/>
                </a:solidFill>
                <a:latin typeface="Tahoma" pitchFamily="34" charset="0"/>
              </a:rPr>
              <a:t>References</a:t>
            </a:r>
            <a:endParaRPr lang="en-GB" sz="1400" b="1">
              <a:solidFill>
                <a:schemeClr val="bg1"/>
              </a:solidFill>
              <a:latin typeface="Tahoma" pitchFamily="34" charset="0"/>
            </a:endParaRPr>
          </a:p>
        </p:txBody>
      </p:sp>
      <p:sp>
        <p:nvSpPr>
          <p:cNvPr id="1139" name="Text Box 115">
            <a:hlinkClick r:id="rId19" action="ppaction://hlinksldjump"/>
          </p:cNvPr>
          <p:cNvSpPr txBox="1">
            <a:spLocks noChangeArrowheads="1"/>
          </p:cNvSpPr>
          <p:nvPr userDrawn="1"/>
        </p:nvSpPr>
        <p:spPr bwMode="auto">
          <a:xfrm>
            <a:off x="5548313" y="6553200"/>
            <a:ext cx="1295400" cy="304800"/>
          </a:xfrm>
          <a:prstGeom prst="rect">
            <a:avLst/>
          </a:prstGeom>
          <a:noFill/>
          <a:ln w="9525">
            <a:noFill/>
            <a:miter lim="800000"/>
            <a:headEnd/>
            <a:tailEnd/>
          </a:ln>
          <a:effectLst/>
        </p:spPr>
        <p:txBody>
          <a:bodyPr lIns="92075" tIns="46038" rIns="92075" bIns="46038" anchor="b">
            <a:spAutoFit/>
          </a:bodyPr>
          <a:lstStyle/>
          <a:p>
            <a:pPr algn="l">
              <a:spcBef>
                <a:spcPct val="50000"/>
              </a:spcBef>
            </a:pPr>
            <a:r>
              <a:rPr lang="en-US" sz="1400" b="1">
                <a:solidFill>
                  <a:schemeClr val="bg1"/>
                </a:solidFill>
                <a:latin typeface="Tahoma" pitchFamily="34" charset="0"/>
              </a:rPr>
              <a:t>Summary</a:t>
            </a:r>
            <a:endParaRPr lang="en-GB" sz="1400" b="1">
              <a:solidFill>
                <a:schemeClr val="bg1"/>
              </a:solidFill>
              <a:latin typeface="Tahoma" pitchFamily="34" charset="0"/>
            </a:endParaRPr>
          </a:p>
        </p:txBody>
      </p:sp>
      <p:sp>
        <p:nvSpPr>
          <p:cNvPr id="1140" name="Text Box 116">
            <a:hlinkClick r:id="rId20" action="ppaction://hlinksldjump"/>
          </p:cNvPr>
          <p:cNvSpPr txBox="1">
            <a:spLocks noChangeArrowheads="1"/>
          </p:cNvSpPr>
          <p:nvPr userDrawn="1"/>
        </p:nvSpPr>
        <p:spPr bwMode="auto">
          <a:xfrm>
            <a:off x="152400" y="838200"/>
            <a:ext cx="982663" cy="244475"/>
          </a:xfrm>
          <a:prstGeom prst="rect">
            <a:avLst/>
          </a:prstGeom>
          <a:noFill/>
          <a:ln w="9525">
            <a:noFill/>
            <a:miter lim="800000"/>
            <a:headEnd/>
            <a:tailEnd/>
          </a:ln>
          <a:effectLst/>
        </p:spPr>
        <p:txBody>
          <a:bodyPr wrap="none">
            <a:spAutoFit/>
          </a:bodyPr>
          <a:lstStyle/>
          <a:p>
            <a:pPr algn="l"/>
            <a:r>
              <a:rPr lang="en-US" sz="1000">
                <a:latin typeface="Tahoma" pitchFamily="34" charset="0"/>
              </a:rPr>
              <a:t>-Viscous fluids</a:t>
            </a:r>
          </a:p>
        </p:txBody>
      </p:sp>
      <p:sp>
        <p:nvSpPr>
          <p:cNvPr id="1141" name="Text Box 117">
            <a:hlinkClick r:id="rId21" action="ppaction://hlinksldjump"/>
          </p:cNvPr>
          <p:cNvSpPr txBox="1">
            <a:spLocks noChangeArrowheads="1"/>
          </p:cNvSpPr>
          <p:nvPr userDrawn="1"/>
        </p:nvSpPr>
        <p:spPr bwMode="auto">
          <a:xfrm>
            <a:off x="152400" y="1066800"/>
            <a:ext cx="1162050" cy="396875"/>
          </a:xfrm>
          <a:prstGeom prst="rect">
            <a:avLst/>
          </a:prstGeom>
          <a:noFill/>
          <a:ln w="9525">
            <a:noFill/>
            <a:miter lim="800000"/>
            <a:headEnd/>
            <a:tailEnd/>
          </a:ln>
          <a:effectLst/>
        </p:spPr>
        <p:txBody>
          <a:bodyPr>
            <a:spAutoFit/>
          </a:bodyPr>
          <a:lstStyle/>
          <a:p>
            <a:pPr algn="l"/>
            <a:r>
              <a:rPr lang="en-US" sz="1000">
                <a:latin typeface="Tahoma" pitchFamily="34" charset="0"/>
              </a:rPr>
              <a:t>-Fluid flow characteristics</a:t>
            </a:r>
          </a:p>
        </p:txBody>
      </p:sp>
      <p:sp>
        <p:nvSpPr>
          <p:cNvPr id="1142" name="Text Box 118">
            <a:hlinkClick r:id="rId22" action="ppaction://hlinksldjump"/>
          </p:cNvPr>
          <p:cNvSpPr txBox="1">
            <a:spLocks noChangeArrowheads="1"/>
          </p:cNvSpPr>
          <p:nvPr userDrawn="1"/>
        </p:nvSpPr>
        <p:spPr bwMode="auto">
          <a:xfrm>
            <a:off x="152400" y="1447800"/>
            <a:ext cx="1314450" cy="549275"/>
          </a:xfrm>
          <a:prstGeom prst="rect">
            <a:avLst/>
          </a:prstGeom>
          <a:noFill/>
          <a:ln w="9525">
            <a:noFill/>
            <a:miter lim="800000"/>
            <a:headEnd/>
            <a:tailEnd/>
          </a:ln>
          <a:effectLst/>
        </p:spPr>
        <p:txBody>
          <a:bodyPr>
            <a:spAutoFit/>
          </a:bodyPr>
          <a:lstStyle/>
          <a:p>
            <a:pPr algn="l"/>
            <a:r>
              <a:rPr lang="en-US" sz="1000">
                <a:latin typeface="Tahoma" pitchFamily="34" charset="0"/>
              </a:rPr>
              <a:t>-Dependency of viscosity on temperature</a:t>
            </a:r>
          </a:p>
        </p:txBody>
      </p:sp>
      <p:sp>
        <p:nvSpPr>
          <p:cNvPr id="1143" name="Text Box 119">
            <a:hlinkClick r:id="rId23" action="ppaction://hlinksldjump"/>
          </p:cNvPr>
          <p:cNvSpPr txBox="1">
            <a:spLocks noChangeArrowheads="1"/>
          </p:cNvSpPr>
          <p:nvPr userDrawn="1"/>
        </p:nvSpPr>
        <p:spPr bwMode="auto">
          <a:xfrm>
            <a:off x="152400" y="1981200"/>
            <a:ext cx="1143000" cy="396875"/>
          </a:xfrm>
          <a:prstGeom prst="rect">
            <a:avLst/>
          </a:prstGeom>
          <a:noFill/>
          <a:ln w="9525">
            <a:noFill/>
            <a:miter lim="800000"/>
            <a:headEnd/>
            <a:tailEnd/>
          </a:ln>
          <a:effectLst/>
        </p:spPr>
        <p:txBody>
          <a:bodyPr>
            <a:spAutoFit/>
          </a:bodyPr>
          <a:lstStyle/>
          <a:p>
            <a:pPr algn="l"/>
            <a:r>
              <a:rPr lang="en-US" sz="1000">
                <a:latin typeface="Tahoma" pitchFamily="34" charset="0"/>
              </a:rPr>
              <a:t>-Non-Newtonian fluids</a:t>
            </a:r>
          </a:p>
        </p:txBody>
      </p:sp>
      <p:sp>
        <p:nvSpPr>
          <p:cNvPr id="1144" name="Text Box 120">
            <a:hlinkClick r:id="rId24" action="ppaction://hlinksldjump"/>
          </p:cNvPr>
          <p:cNvSpPr txBox="1">
            <a:spLocks noChangeArrowheads="1"/>
          </p:cNvSpPr>
          <p:nvPr userDrawn="1"/>
        </p:nvSpPr>
        <p:spPr bwMode="auto">
          <a:xfrm>
            <a:off x="152400" y="2362200"/>
            <a:ext cx="760413" cy="244475"/>
          </a:xfrm>
          <a:prstGeom prst="rect">
            <a:avLst/>
          </a:prstGeom>
          <a:noFill/>
          <a:ln w="9525">
            <a:noFill/>
            <a:miter lim="800000"/>
            <a:headEnd/>
            <a:tailEnd/>
          </a:ln>
          <a:effectLst/>
        </p:spPr>
        <p:txBody>
          <a:bodyPr wrap="none">
            <a:spAutoFit/>
          </a:bodyPr>
          <a:lstStyle/>
          <a:p>
            <a:pPr algn="l"/>
            <a:r>
              <a:rPr lang="en-US" sz="1000">
                <a:latin typeface="Tahoma" pitchFamily="34" charset="0"/>
              </a:rPr>
              <a:t>-Examples</a:t>
            </a:r>
          </a:p>
        </p:txBody>
      </p:sp>
      <p:sp>
        <p:nvSpPr>
          <p:cNvPr id="1145" name="Text Box 121">
            <a:hlinkClick r:id="rId25" action="ppaction://hlinksldjump"/>
          </p:cNvPr>
          <p:cNvSpPr txBox="1">
            <a:spLocks noChangeArrowheads="1"/>
          </p:cNvSpPr>
          <p:nvPr userDrawn="1"/>
        </p:nvSpPr>
        <p:spPr bwMode="auto">
          <a:xfrm>
            <a:off x="152400" y="2590800"/>
            <a:ext cx="857250" cy="396875"/>
          </a:xfrm>
          <a:prstGeom prst="rect">
            <a:avLst/>
          </a:prstGeom>
          <a:noFill/>
          <a:ln w="9525">
            <a:noFill/>
            <a:miter lim="800000"/>
            <a:headEnd/>
            <a:tailEnd/>
          </a:ln>
          <a:effectLst/>
        </p:spPr>
        <p:txBody>
          <a:bodyPr>
            <a:spAutoFit/>
          </a:bodyPr>
          <a:lstStyle/>
          <a:p>
            <a:pPr algn="l"/>
            <a:r>
              <a:rPr lang="en-US" sz="1000">
                <a:latin typeface="Tahoma" pitchFamily="34" charset="0"/>
              </a:rPr>
              <a:t>-Laboratory exercise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fontAlgn="base">
        <a:spcBef>
          <a:spcPct val="0"/>
        </a:spcBef>
        <a:spcAft>
          <a:spcPct val="0"/>
        </a:spcAft>
        <a:defRPr sz="2000" b="1">
          <a:solidFill>
            <a:srgbClr val="0000FF"/>
          </a:solidFill>
          <a:latin typeface="+mj-lt"/>
          <a:ea typeface="+mj-ea"/>
          <a:cs typeface="+mj-cs"/>
        </a:defRPr>
      </a:lvl1pPr>
      <a:lvl2pPr algn="l" rtl="0" fontAlgn="base">
        <a:spcBef>
          <a:spcPct val="0"/>
        </a:spcBef>
        <a:spcAft>
          <a:spcPct val="0"/>
        </a:spcAft>
        <a:defRPr sz="2000" b="1">
          <a:solidFill>
            <a:srgbClr val="0000FF"/>
          </a:solidFill>
          <a:latin typeface="Tahoma" pitchFamily="34" charset="0"/>
        </a:defRPr>
      </a:lvl2pPr>
      <a:lvl3pPr algn="l" rtl="0" fontAlgn="base">
        <a:spcBef>
          <a:spcPct val="0"/>
        </a:spcBef>
        <a:spcAft>
          <a:spcPct val="0"/>
        </a:spcAft>
        <a:defRPr sz="2000" b="1">
          <a:solidFill>
            <a:srgbClr val="0000FF"/>
          </a:solidFill>
          <a:latin typeface="Tahoma" pitchFamily="34" charset="0"/>
        </a:defRPr>
      </a:lvl3pPr>
      <a:lvl4pPr algn="l" rtl="0" fontAlgn="base">
        <a:spcBef>
          <a:spcPct val="0"/>
        </a:spcBef>
        <a:spcAft>
          <a:spcPct val="0"/>
        </a:spcAft>
        <a:defRPr sz="2000" b="1">
          <a:solidFill>
            <a:srgbClr val="0000FF"/>
          </a:solidFill>
          <a:latin typeface="Tahoma" pitchFamily="34" charset="0"/>
        </a:defRPr>
      </a:lvl4pPr>
      <a:lvl5pPr algn="l" rtl="0" fontAlgn="base">
        <a:spcBef>
          <a:spcPct val="0"/>
        </a:spcBef>
        <a:spcAft>
          <a:spcPct val="0"/>
        </a:spcAft>
        <a:defRPr sz="2000" b="1">
          <a:solidFill>
            <a:srgbClr val="0000FF"/>
          </a:solidFill>
          <a:latin typeface="Tahoma" pitchFamily="34" charset="0"/>
        </a:defRPr>
      </a:lvl5pPr>
      <a:lvl6pPr marL="457200" algn="l" rtl="0" fontAlgn="base">
        <a:spcBef>
          <a:spcPct val="0"/>
        </a:spcBef>
        <a:spcAft>
          <a:spcPct val="0"/>
        </a:spcAft>
        <a:defRPr sz="2000" b="1">
          <a:solidFill>
            <a:srgbClr val="0000FF"/>
          </a:solidFill>
          <a:latin typeface="Tahoma" pitchFamily="34" charset="0"/>
        </a:defRPr>
      </a:lvl6pPr>
      <a:lvl7pPr marL="914400" algn="l" rtl="0" fontAlgn="base">
        <a:spcBef>
          <a:spcPct val="0"/>
        </a:spcBef>
        <a:spcAft>
          <a:spcPct val="0"/>
        </a:spcAft>
        <a:defRPr sz="2000" b="1">
          <a:solidFill>
            <a:srgbClr val="0000FF"/>
          </a:solidFill>
          <a:latin typeface="Tahoma" pitchFamily="34" charset="0"/>
        </a:defRPr>
      </a:lvl7pPr>
      <a:lvl8pPr marL="1371600" algn="l" rtl="0" fontAlgn="base">
        <a:spcBef>
          <a:spcPct val="0"/>
        </a:spcBef>
        <a:spcAft>
          <a:spcPct val="0"/>
        </a:spcAft>
        <a:defRPr sz="2000" b="1">
          <a:solidFill>
            <a:srgbClr val="0000FF"/>
          </a:solidFill>
          <a:latin typeface="Tahoma" pitchFamily="34" charset="0"/>
        </a:defRPr>
      </a:lvl8pPr>
      <a:lvl9pPr marL="1828800" algn="l" rtl="0" fontAlgn="base">
        <a:spcBef>
          <a:spcPct val="0"/>
        </a:spcBef>
        <a:spcAft>
          <a:spcPct val="0"/>
        </a:spcAft>
        <a:defRPr sz="2000" b="1">
          <a:solidFill>
            <a:srgbClr val="0000FF"/>
          </a:solidFill>
          <a:latin typeface="Tahoma" pitchFamily="34" charset="0"/>
        </a:defRPr>
      </a:lvl9pPr>
    </p:titleStyle>
    <p:bodyStyle>
      <a:lvl1pPr algn="l" rtl="0" fontAlgn="base">
        <a:spcBef>
          <a:spcPct val="20000"/>
        </a:spcBef>
        <a:spcAft>
          <a:spcPct val="0"/>
        </a:spcAft>
        <a:buClr>
          <a:schemeClr val="tx1"/>
        </a:buClr>
        <a:defRPr sz="2000">
          <a:solidFill>
            <a:schemeClr val="tx1"/>
          </a:solidFill>
          <a:latin typeface="+mn-lt"/>
          <a:ea typeface="+mn-ea"/>
          <a:cs typeface="+mn-cs"/>
        </a:defRPr>
      </a:lvl1pPr>
      <a:lvl2pPr marL="285750" algn="l" rtl="0" fontAlgn="base">
        <a:spcBef>
          <a:spcPct val="20000"/>
        </a:spcBef>
        <a:spcAft>
          <a:spcPct val="0"/>
        </a:spcAft>
        <a:buClr>
          <a:schemeClr val="tx1"/>
        </a:buClr>
        <a:defRPr>
          <a:solidFill>
            <a:schemeClr val="tx1"/>
          </a:solidFill>
          <a:latin typeface="Times New Roman" pitchFamily="18" charset="0"/>
        </a:defRPr>
      </a:lvl2pPr>
      <a:lvl3pPr marL="571500" algn="l" rtl="0" fontAlgn="base">
        <a:spcBef>
          <a:spcPct val="20000"/>
        </a:spcBef>
        <a:spcAft>
          <a:spcPct val="0"/>
        </a:spcAft>
        <a:buClr>
          <a:schemeClr val="tx1"/>
        </a:buClr>
        <a:buFont typeface="Lucida Bright Math Symbol" pitchFamily="2" charset="2"/>
        <a:defRPr sz="1600">
          <a:solidFill>
            <a:schemeClr val="tx1"/>
          </a:solidFill>
          <a:latin typeface="Times New Roman" pitchFamily="18" charset="0"/>
        </a:defRPr>
      </a:lvl3pPr>
      <a:lvl4pPr marL="857250" algn="l" rtl="0" fontAlgn="base">
        <a:spcBef>
          <a:spcPct val="20000"/>
        </a:spcBef>
        <a:spcAft>
          <a:spcPct val="0"/>
        </a:spcAft>
        <a:defRPr sz="1400">
          <a:solidFill>
            <a:schemeClr val="tx1"/>
          </a:solidFill>
          <a:latin typeface="Times New Roman" pitchFamily="18" charset="0"/>
        </a:defRPr>
      </a:lvl4pPr>
      <a:lvl5pPr marL="1143000" algn="l" rtl="0" fontAlgn="base">
        <a:spcBef>
          <a:spcPct val="20000"/>
        </a:spcBef>
        <a:spcAft>
          <a:spcPct val="0"/>
        </a:spcAft>
        <a:defRPr sz="1200">
          <a:solidFill>
            <a:schemeClr val="tx1"/>
          </a:solidFill>
          <a:latin typeface="Times New Roman" pitchFamily="18" charset="0"/>
        </a:defRPr>
      </a:lvl5pPr>
      <a:lvl6pPr marL="1600200" algn="l" rtl="0" fontAlgn="base">
        <a:spcBef>
          <a:spcPct val="20000"/>
        </a:spcBef>
        <a:spcAft>
          <a:spcPct val="0"/>
        </a:spcAft>
        <a:defRPr sz="1200">
          <a:solidFill>
            <a:schemeClr val="tx1"/>
          </a:solidFill>
          <a:latin typeface="Times New Roman" pitchFamily="18" charset="0"/>
        </a:defRPr>
      </a:lvl6pPr>
      <a:lvl7pPr marL="2057400" algn="l" rtl="0" fontAlgn="base">
        <a:spcBef>
          <a:spcPct val="20000"/>
        </a:spcBef>
        <a:spcAft>
          <a:spcPct val="0"/>
        </a:spcAft>
        <a:defRPr sz="1200">
          <a:solidFill>
            <a:schemeClr val="tx1"/>
          </a:solidFill>
          <a:latin typeface="Times New Roman" pitchFamily="18" charset="0"/>
        </a:defRPr>
      </a:lvl7pPr>
      <a:lvl8pPr marL="2514600" algn="l" rtl="0" fontAlgn="base">
        <a:spcBef>
          <a:spcPct val="20000"/>
        </a:spcBef>
        <a:spcAft>
          <a:spcPct val="0"/>
        </a:spcAft>
        <a:defRPr sz="1200">
          <a:solidFill>
            <a:schemeClr val="tx1"/>
          </a:solidFill>
          <a:latin typeface="Times New Roman" pitchFamily="18" charset="0"/>
        </a:defRPr>
      </a:lvl8pPr>
      <a:lvl9pPr marL="2971800" algn="l" rtl="0" fontAlgn="base">
        <a:spcBef>
          <a:spcPct val="20000"/>
        </a:spcBef>
        <a:spcAft>
          <a:spcPct val="0"/>
        </a:spcAft>
        <a:defRPr sz="12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image" Target="../media/image4.png"/><Relationship Id="rId7" Type="http://schemas.openxmlformats.org/officeDocument/2006/relationships/slide" Target="slide26.xml"/><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slide" Target="slide34.xml"/><Relationship Id="rId5" Type="http://schemas.openxmlformats.org/officeDocument/2006/relationships/slide" Target="slide24.xml"/><Relationship Id="rId4" Type="http://schemas.openxmlformats.org/officeDocument/2006/relationships/slide" Target="slide28.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9.xml"/><Relationship Id="rId7" Type="http://schemas.openxmlformats.org/officeDocument/2006/relationships/oleObject" Target="../embeddings/oleObject22.bin"/><Relationship Id="rId12" Type="http://schemas.openxmlformats.org/officeDocument/2006/relationships/slide" Target="slide2.xml"/><Relationship Id="rId2" Type="http://schemas.openxmlformats.org/officeDocument/2006/relationships/slideLayout" Target="../slideLayouts/slideLayout12.xml"/><Relationship Id="rId1" Type="http://schemas.openxmlformats.org/officeDocument/2006/relationships/vmlDrawing" Target="../drawings/vmlDrawing8.vml"/><Relationship Id="rId6" Type="http://schemas.openxmlformats.org/officeDocument/2006/relationships/oleObject" Target="../embeddings/oleObject21.bin"/><Relationship Id="rId11" Type="http://schemas.openxmlformats.org/officeDocument/2006/relationships/oleObject" Target="../embeddings/oleObject26.bin"/><Relationship Id="rId5" Type="http://schemas.openxmlformats.org/officeDocument/2006/relationships/oleObject" Target="../embeddings/oleObject20.bin"/><Relationship Id="rId10" Type="http://schemas.openxmlformats.org/officeDocument/2006/relationships/oleObject" Target="../embeddings/oleObject25.bin"/><Relationship Id="rId4" Type="http://schemas.openxmlformats.org/officeDocument/2006/relationships/oleObject" Target="../embeddings/oleObject19.bin"/><Relationship Id="rId9" Type="http://schemas.openxmlformats.org/officeDocument/2006/relationships/oleObject" Target="../embeddings/oleObject24.bin"/></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notesSlide" Target="../notesSlides/notesSlide11.xml"/><Relationship Id="rId7" Type="http://schemas.openxmlformats.org/officeDocument/2006/relationships/oleObject" Target="../embeddings/oleObject30.bin"/><Relationship Id="rId2" Type="http://schemas.openxmlformats.org/officeDocument/2006/relationships/slideLayout" Target="../slideLayouts/slideLayout12.xml"/><Relationship Id="rId1" Type="http://schemas.openxmlformats.org/officeDocument/2006/relationships/vmlDrawing" Target="../drawings/vmlDrawing9.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 Id="rId9" Type="http://schemas.openxmlformats.org/officeDocument/2006/relationships/slide" Target="slide2.xml"/></Relationships>
</file>

<file path=ppt/slides/_rels/slide1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notesSlide" Target="../notesSlides/notesSlide12.xml"/><Relationship Id="rId7" Type="http://schemas.openxmlformats.org/officeDocument/2006/relationships/oleObject" Target="../embeddings/oleObject35.bin"/><Relationship Id="rId2" Type="http://schemas.openxmlformats.org/officeDocument/2006/relationships/slideLayout" Target="../slideLayouts/slideLayout12.xml"/><Relationship Id="rId1" Type="http://schemas.openxmlformats.org/officeDocument/2006/relationships/vmlDrawing" Target="../drawings/vmlDrawing10.vml"/><Relationship Id="rId6" Type="http://schemas.openxmlformats.org/officeDocument/2006/relationships/oleObject" Target="../embeddings/oleObject34.bin"/><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slide" Target="slide2.xml"/><Relationship Id="rId2" Type="http://schemas.openxmlformats.org/officeDocument/2006/relationships/slideLayout" Target="../slideLayouts/slideLayout12.xml"/><Relationship Id="rId1" Type="http://schemas.openxmlformats.org/officeDocument/2006/relationships/vmlDrawing" Target="../drawings/vmlDrawing11.vml"/><Relationship Id="rId6" Type="http://schemas.openxmlformats.org/officeDocument/2006/relationships/oleObject" Target="../embeddings/oleObject38.bin"/><Relationship Id="rId5" Type="http://schemas.openxmlformats.org/officeDocument/2006/relationships/oleObject" Target="../embeddings/oleObject37.bin"/><Relationship Id="rId4" Type="http://schemas.openxmlformats.org/officeDocument/2006/relationships/oleObject" Target="../embeddings/oleObject36.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43.bin"/><Relationship Id="rId3" Type="http://schemas.openxmlformats.org/officeDocument/2006/relationships/notesSlide" Target="../notesSlides/notesSlide14.xml"/><Relationship Id="rId7" Type="http://schemas.openxmlformats.org/officeDocument/2006/relationships/oleObject" Target="../embeddings/oleObject42.bin"/><Relationship Id="rId2" Type="http://schemas.openxmlformats.org/officeDocument/2006/relationships/slideLayout" Target="../slideLayouts/slideLayout12.xml"/><Relationship Id="rId1" Type="http://schemas.openxmlformats.org/officeDocument/2006/relationships/vmlDrawing" Target="../drawings/vmlDrawing12.vml"/><Relationship Id="rId6" Type="http://schemas.openxmlformats.org/officeDocument/2006/relationships/oleObject" Target="../embeddings/oleObject41.bin"/><Relationship Id="rId5" Type="http://schemas.openxmlformats.org/officeDocument/2006/relationships/oleObject" Target="../embeddings/oleObject40.bin"/><Relationship Id="rId4" Type="http://schemas.openxmlformats.org/officeDocument/2006/relationships/oleObject" Target="../embeddings/oleObject39.bin"/><Relationship Id="rId9"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slide" Target="slide2.xml"/><Relationship Id="rId2" Type="http://schemas.openxmlformats.org/officeDocument/2006/relationships/slideLayout" Target="../slideLayouts/slideLayout12.xml"/><Relationship Id="rId1" Type="http://schemas.openxmlformats.org/officeDocument/2006/relationships/vmlDrawing" Target="../drawings/vmlDrawing13.vml"/><Relationship Id="rId6" Type="http://schemas.openxmlformats.org/officeDocument/2006/relationships/oleObject" Target="../embeddings/oleObject46.bin"/><Relationship Id="rId5" Type="http://schemas.openxmlformats.org/officeDocument/2006/relationships/oleObject" Target="../embeddings/oleObject45.bin"/><Relationship Id="rId4" Type="http://schemas.openxmlformats.org/officeDocument/2006/relationships/oleObject" Target="../embeddings/oleObject44.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51.bin"/><Relationship Id="rId3" Type="http://schemas.openxmlformats.org/officeDocument/2006/relationships/notesSlide" Target="../notesSlides/notesSlide16.xml"/><Relationship Id="rId7" Type="http://schemas.openxmlformats.org/officeDocument/2006/relationships/oleObject" Target="../embeddings/oleObject50.bin"/><Relationship Id="rId2" Type="http://schemas.openxmlformats.org/officeDocument/2006/relationships/slideLayout" Target="../slideLayouts/slideLayout12.xml"/><Relationship Id="rId1" Type="http://schemas.openxmlformats.org/officeDocument/2006/relationships/vmlDrawing" Target="../drawings/vmlDrawing14.vml"/><Relationship Id="rId6" Type="http://schemas.openxmlformats.org/officeDocument/2006/relationships/oleObject" Target="../embeddings/oleObject49.bin"/><Relationship Id="rId5" Type="http://schemas.openxmlformats.org/officeDocument/2006/relationships/oleObject" Target="../embeddings/oleObject48.bin"/><Relationship Id="rId4" Type="http://schemas.openxmlformats.org/officeDocument/2006/relationships/oleObject" Target="../embeddings/oleObject47.bin"/><Relationship Id="rId9" Type="http://schemas.openxmlformats.org/officeDocument/2006/relationships/slide" Target="slide2.xml"/></Relationships>
</file>

<file path=ppt/slides/_rels/slide18.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notesSlide" Target="../notesSlides/notesSlide17.xml"/><Relationship Id="rId7" Type="http://schemas.openxmlformats.org/officeDocument/2006/relationships/oleObject" Target="../embeddings/oleObject55.bin"/><Relationship Id="rId2" Type="http://schemas.openxmlformats.org/officeDocument/2006/relationships/slideLayout" Target="../slideLayouts/slideLayout12.xml"/><Relationship Id="rId1" Type="http://schemas.openxmlformats.org/officeDocument/2006/relationships/vmlDrawing" Target="../drawings/vmlDrawing15.vml"/><Relationship Id="rId6" Type="http://schemas.openxmlformats.org/officeDocument/2006/relationships/oleObject" Target="../embeddings/oleObject54.bin"/><Relationship Id="rId5" Type="http://schemas.openxmlformats.org/officeDocument/2006/relationships/oleObject" Target="../embeddings/oleObject53.bin"/><Relationship Id="rId4" Type="http://schemas.openxmlformats.org/officeDocument/2006/relationships/oleObject" Target="../embeddings/oleObject52.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60.bin"/><Relationship Id="rId3" Type="http://schemas.openxmlformats.org/officeDocument/2006/relationships/notesSlide" Target="../notesSlides/notesSlide18.xml"/><Relationship Id="rId7" Type="http://schemas.openxmlformats.org/officeDocument/2006/relationships/oleObject" Target="../embeddings/oleObject59.bin"/><Relationship Id="rId2" Type="http://schemas.openxmlformats.org/officeDocument/2006/relationships/slideLayout" Target="../slideLayouts/slideLayout12.xml"/><Relationship Id="rId1" Type="http://schemas.openxmlformats.org/officeDocument/2006/relationships/vmlDrawing" Target="../drawings/vmlDrawing16.vml"/><Relationship Id="rId6" Type="http://schemas.openxmlformats.org/officeDocument/2006/relationships/oleObject" Target="../embeddings/oleObject58.bin"/><Relationship Id="rId5" Type="http://schemas.openxmlformats.org/officeDocument/2006/relationships/oleObject" Target="../embeddings/oleObject57.bin"/><Relationship Id="rId4" Type="http://schemas.openxmlformats.org/officeDocument/2006/relationships/oleObject" Target="../embeddings/oleObject56.bin"/><Relationship Id="rId9"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xml"/><Relationship Id="rId7" Type="http://schemas.openxmlformats.org/officeDocument/2006/relationships/slide" Target="slide16.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slide" Target="slide11.xml"/><Relationship Id="rId5" Type="http://schemas.openxmlformats.org/officeDocument/2006/relationships/slide" Target="slide7.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vmlDrawing" Target="../drawings/vmlDrawing17.vml"/><Relationship Id="rId6" Type="http://schemas.openxmlformats.org/officeDocument/2006/relationships/slide" Target="slide1.xml"/><Relationship Id="rId5" Type="http://schemas.openxmlformats.org/officeDocument/2006/relationships/oleObject" Target="../embeddings/oleObject62.bin"/><Relationship Id="rId4" Type="http://schemas.openxmlformats.org/officeDocument/2006/relationships/oleObject" Target="../embeddings/oleObject61.bin"/></Relationships>
</file>

<file path=ppt/slides/_rels/slide21.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notesSlide" Target="../notesSlides/notesSlide20.xml"/><Relationship Id="rId7" Type="http://schemas.openxmlformats.org/officeDocument/2006/relationships/oleObject" Target="../embeddings/oleObject66.bin"/><Relationship Id="rId2" Type="http://schemas.openxmlformats.org/officeDocument/2006/relationships/slideLayout" Target="../slideLayouts/slideLayout12.xml"/><Relationship Id="rId1" Type="http://schemas.openxmlformats.org/officeDocument/2006/relationships/vmlDrawing" Target="../drawings/vmlDrawing18.vml"/><Relationship Id="rId6" Type="http://schemas.openxmlformats.org/officeDocument/2006/relationships/oleObject" Target="../embeddings/oleObject65.bin"/><Relationship Id="rId5" Type="http://schemas.openxmlformats.org/officeDocument/2006/relationships/oleObject" Target="../embeddings/oleObject64.bin"/><Relationship Id="rId4" Type="http://schemas.openxmlformats.org/officeDocument/2006/relationships/oleObject" Target="../embeddings/oleObject63.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71.bin"/><Relationship Id="rId13" Type="http://schemas.openxmlformats.org/officeDocument/2006/relationships/oleObject" Target="../embeddings/oleObject76.bin"/><Relationship Id="rId18" Type="http://schemas.openxmlformats.org/officeDocument/2006/relationships/oleObject" Target="../embeddings/oleObject81.bin"/><Relationship Id="rId3" Type="http://schemas.openxmlformats.org/officeDocument/2006/relationships/notesSlide" Target="../notesSlides/notesSlide21.xml"/><Relationship Id="rId21" Type="http://schemas.openxmlformats.org/officeDocument/2006/relationships/slide" Target="slide1.xml"/><Relationship Id="rId7" Type="http://schemas.openxmlformats.org/officeDocument/2006/relationships/oleObject" Target="../embeddings/oleObject70.bin"/><Relationship Id="rId12" Type="http://schemas.openxmlformats.org/officeDocument/2006/relationships/oleObject" Target="../embeddings/oleObject75.bin"/><Relationship Id="rId17" Type="http://schemas.openxmlformats.org/officeDocument/2006/relationships/oleObject" Target="../embeddings/oleObject80.bin"/><Relationship Id="rId2" Type="http://schemas.openxmlformats.org/officeDocument/2006/relationships/slideLayout" Target="../slideLayouts/slideLayout12.xml"/><Relationship Id="rId16" Type="http://schemas.openxmlformats.org/officeDocument/2006/relationships/oleObject" Target="../embeddings/oleObject79.bin"/><Relationship Id="rId20" Type="http://schemas.openxmlformats.org/officeDocument/2006/relationships/oleObject" Target="../embeddings/oleObject83.bin"/><Relationship Id="rId1" Type="http://schemas.openxmlformats.org/officeDocument/2006/relationships/vmlDrawing" Target="../drawings/vmlDrawing19.vml"/><Relationship Id="rId6" Type="http://schemas.openxmlformats.org/officeDocument/2006/relationships/oleObject" Target="../embeddings/oleObject69.bin"/><Relationship Id="rId11" Type="http://schemas.openxmlformats.org/officeDocument/2006/relationships/oleObject" Target="../embeddings/oleObject74.bin"/><Relationship Id="rId5" Type="http://schemas.openxmlformats.org/officeDocument/2006/relationships/oleObject" Target="../embeddings/oleObject68.bin"/><Relationship Id="rId15" Type="http://schemas.openxmlformats.org/officeDocument/2006/relationships/oleObject" Target="../embeddings/oleObject78.bin"/><Relationship Id="rId10" Type="http://schemas.openxmlformats.org/officeDocument/2006/relationships/oleObject" Target="../embeddings/oleObject73.bin"/><Relationship Id="rId19" Type="http://schemas.openxmlformats.org/officeDocument/2006/relationships/oleObject" Target="../embeddings/oleObject82.bin"/><Relationship Id="rId4" Type="http://schemas.openxmlformats.org/officeDocument/2006/relationships/oleObject" Target="../embeddings/oleObject67.bin"/><Relationship Id="rId9" Type="http://schemas.openxmlformats.org/officeDocument/2006/relationships/oleObject" Target="../embeddings/oleObject72.bin"/><Relationship Id="rId14" Type="http://schemas.openxmlformats.org/officeDocument/2006/relationships/oleObject" Target="../embeddings/oleObject77.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slide" Target="slide1.xml"/><Relationship Id="rId2" Type="http://schemas.openxmlformats.org/officeDocument/2006/relationships/slideLayout" Target="../slideLayouts/slideLayout12.xml"/><Relationship Id="rId1" Type="http://schemas.openxmlformats.org/officeDocument/2006/relationships/vmlDrawing" Target="../drawings/vmlDrawing20.vml"/><Relationship Id="rId6" Type="http://schemas.openxmlformats.org/officeDocument/2006/relationships/oleObject" Target="../embeddings/oleObject86.bin"/><Relationship Id="rId5" Type="http://schemas.openxmlformats.org/officeDocument/2006/relationships/oleObject" Target="../embeddings/oleObject85.bin"/><Relationship Id="rId4" Type="http://schemas.openxmlformats.org/officeDocument/2006/relationships/oleObject" Target="../embeddings/oleObject84.bin"/></Relationships>
</file>

<file path=ppt/slides/_rels/slide2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2.xml"/><Relationship Id="rId1" Type="http://schemas.openxmlformats.org/officeDocument/2006/relationships/vmlDrawing" Target="../drawings/vmlDrawing21.vml"/><Relationship Id="rId6" Type="http://schemas.openxmlformats.org/officeDocument/2006/relationships/slide" Target="slide1.xml"/><Relationship Id="rId5" Type="http://schemas.openxmlformats.org/officeDocument/2006/relationships/oleObject" Target="../embeddings/oleObject88.bin"/><Relationship Id="rId4" Type="http://schemas.openxmlformats.org/officeDocument/2006/relationships/oleObject" Target="../embeddings/oleObject87.bin"/></Relationships>
</file>

<file path=ppt/slides/_rels/slide26.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notesSlide" Target="../notesSlides/notesSlide25.xml"/><Relationship Id="rId7" Type="http://schemas.openxmlformats.org/officeDocument/2006/relationships/oleObject" Target="../embeddings/oleObject92.bin"/><Relationship Id="rId2" Type="http://schemas.openxmlformats.org/officeDocument/2006/relationships/slideLayout" Target="../slideLayouts/slideLayout12.xml"/><Relationship Id="rId1" Type="http://schemas.openxmlformats.org/officeDocument/2006/relationships/vmlDrawing" Target="../drawings/vmlDrawing22.vml"/><Relationship Id="rId6" Type="http://schemas.openxmlformats.org/officeDocument/2006/relationships/oleObject" Target="../embeddings/oleObject91.bin"/><Relationship Id="rId5" Type="http://schemas.openxmlformats.org/officeDocument/2006/relationships/oleObject" Target="../embeddings/oleObject90.bin"/><Relationship Id="rId4" Type="http://schemas.openxmlformats.org/officeDocument/2006/relationships/oleObject" Target="../embeddings/oleObject89.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2.xml"/><Relationship Id="rId1" Type="http://schemas.openxmlformats.org/officeDocument/2006/relationships/vmlDrawing" Target="../drawings/vmlDrawing23.vml"/><Relationship Id="rId6" Type="http://schemas.openxmlformats.org/officeDocument/2006/relationships/slide" Target="slide1.xml"/><Relationship Id="rId5" Type="http://schemas.openxmlformats.org/officeDocument/2006/relationships/oleObject" Target="../embeddings/oleObject94.bin"/><Relationship Id="rId4" Type="http://schemas.openxmlformats.org/officeDocument/2006/relationships/oleObject" Target="../embeddings/oleObject93.bin"/></Relationships>
</file>

<file path=ppt/slides/_rels/slide28.xml.rels><?xml version="1.0" encoding="UTF-8" standalone="yes"?>
<Relationships xmlns="http://schemas.openxmlformats.org/package/2006/relationships"><Relationship Id="rId3" Type="http://schemas.openxmlformats.org/officeDocument/2006/relationships/image" Target="../media/image96.wmf"/><Relationship Id="rId7" Type="http://schemas.openxmlformats.org/officeDocument/2006/relationships/slide" Target="slide1.xml"/><Relationship Id="rId2" Type="http://schemas.openxmlformats.org/officeDocument/2006/relationships/notesSlide" Target="../notesSlides/notesSlide27.xml"/><Relationship Id="rId1" Type="http://schemas.openxmlformats.org/officeDocument/2006/relationships/slideLayout" Target="../slideLayouts/slideLayout12.xml"/><Relationship Id="rId6" Type="http://schemas.openxmlformats.org/officeDocument/2006/relationships/slide" Target="slide30.xml"/><Relationship Id="rId5" Type="http://schemas.openxmlformats.org/officeDocument/2006/relationships/slide" Target="slide32.xml"/><Relationship Id="rId4" Type="http://schemas.openxmlformats.org/officeDocument/2006/relationships/slide" Target="slide29.xml"/></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98.bin"/><Relationship Id="rId3" Type="http://schemas.openxmlformats.org/officeDocument/2006/relationships/notesSlide" Target="../notesSlides/notesSlide28.xml"/><Relationship Id="rId7" Type="http://schemas.openxmlformats.org/officeDocument/2006/relationships/oleObject" Target="../embeddings/oleObject97.bin"/><Relationship Id="rId2" Type="http://schemas.openxmlformats.org/officeDocument/2006/relationships/slideLayout" Target="../slideLayouts/slideLayout12.xml"/><Relationship Id="rId1" Type="http://schemas.openxmlformats.org/officeDocument/2006/relationships/vmlDrawing" Target="../drawings/vmlDrawing24.vml"/><Relationship Id="rId6" Type="http://schemas.openxmlformats.org/officeDocument/2006/relationships/oleObject" Target="../embeddings/oleObject96.bin"/><Relationship Id="rId5" Type="http://schemas.openxmlformats.org/officeDocument/2006/relationships/oleObject" Target="../embeddings/oleObject95.bin"/><Relationship Id="rId4" Type="http://schemas.openxmlformats.org/officeDocument/2006/relationships/slide" Target="slide28.xml"/><Relationship Id="rId9" Type="http://schemas.openxmlformats.org/officeDocument/2006/relationships/oleObject" Target="../embeddings/oleObject99.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slide" Target="slide2.x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103.bin"/><Relationship Id="rId3" Type="http://schemas.openxmlformats.org/officeDocument/2006/relationships/notesSlide" Target="../notesSlides/notesSlide29.xml"/><Relationship Id="rId7" Type="http://schemas.openxmlformats.org/officeDocument/2006/relationships/oleObject" Target="../embeddings/oleObject102.bin"/><Relationship Id="rId2" Type="http://schemas.openxmlformats.org/officeDocument/2006/relationships/slideLayout" Target="../slideLayouts/slideLayout12.xml"/><Relationship Id="rId1" Type="http://schemas.openxmlformats.org/officeDocument/2006/relationships/vmlDrawing" Target="../drawings/vmlDrawing25.vml"/><Relationship Id="rId6" Type="http://schemas.openxmlformats.org/officeDocument/2006/relationships/slide" Target="slide28.xml"/><Relationship Id="rId11" Type="http://schemas.openxmlformats.org/officeDocument/2006/relationships/oleObject" Target="../embeddings/oleObject106.bin"/><Relationship Id="rId5" Type="http://schemas.openxmlformats.org/officeDocument/2006/relationships/oleObject" Target="../embeddings/oleObject101.bin"/><Relationship Id="rId10" Type="http://schemas.openxmlformats.org/officeDocument/2006/relationships/oleObject" Target="../embeddings/oleObject105.bin"/><Relationship Id="rId4" Type="http://schemas.openxmlformats.org/officeDocument/2006/relationships/oleObject" Target="../embeddings/oleObject100.bin"/><Relationship Id="rId9" Type="http://schemas.openxmlformats.org/officeDocument/2006/relationships/oleObject" Target="../embeddings/oleObject104.bin"/></Relationships>
</file>

<file path=ppt/slides/_rels/slide31.xml.rels><?xml version="1.0" encoding="UTF-8" standalone="yes"?>
<Relationships xmlns="http://schemas.openxmlformats.org/package/2006/relationships"><Relationship Id="rId8" Type="http://schemas.openxmlformats.org/officeDocument/2006/relationships/slide" Target="slide28.xml"/><Relationship Id="rId3" Type="http://schemas.openxmlformats.org/officeDocument/2006/relationships/notesSlide" Target="../notesSlides/notesSlide30.xml"/><Relationship Id="rId7" Type="http://schemas.openxmlformats.org/officeDocument/2006/relationships/oleObject" Target="../embeddings/oleObject110.bin"/><Relationship Id="rId2" Type="http://schemas.openxmlformats.org/officeDocument/2006/relationships/slideLayout" Target="../slideLayouts/slideLayout12.xml"/><Relationship Id="rId1" Type="http://schemas.openxmlformats.org/officeDocument/2006/relationships/vmlDrawing" Target="../drawings/vmlDrawing26.vml"/><Relationship Id="rId6" Type="http://schemas.openxmlformats.org/officeDocument/2006/relationships/oleObject" Target="../embeddings/oleObject109.bin"/><Relationship Id="rId5" Type="http://schemas.openxmlformats.org/officeDocument/2006/relationships/oleObject" Target="../embeddings/oleObject108.bin"/><Relationship Id="rId4" Type="http://schemas.openxmlformats.org/officeDocument/2006/relationships/oleObject" Target="../embeddings/oleObject107.bin"/></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114.bin"/><Relationship Id="rId3" Type="http://schemas.openxmlformats.org/officeDocument/2006/relationships/notesSlide" Target="../notesSlides/notesSlide31.xml"/><Relationship Id="rId7" Type="http://schemas.openxmlformats.org/officeDocument/2006/relationships/oleObject" Target="../embeddings/oleObject113.bin"/><Relationship Id="rId2" Type="http://schemas.openxmlformats.org/officeDocument/2006/relationships/slideLayout" Target="../slideLayouts/slideLayout12.xml"/><Relationship Id="rId1" Type="http://schemas.openxmlformats.org/officeDocument/2006/relationships/vmlDrawing" Target="../drawings/vmlDrawing27.vml"/><Relationship Id="rId6" Type="http://schemas.openxmlformats.org/officeDocument/2006/relationships/oleObject" Target="../embeddings/oleObject112.bin"/><Relationship Id="rId5" Type="http://schemas.openxmlformats.org/officeDocument/2006/relationships/slide" Target="slide28.xml"/><Relationship Id="rId4" Type="http://schemas.openxmlformats.org/officeDocument/2006/relationships/oleObject" Target="../embeddings/oleObject111.bin"/><Relationship Id="rId9" Type="http://schemas.openxmlformats.org/officeDocument/2006/relationships/oleObject" Target="../embeddings/oleObject115.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2.xml"/><Relationship Id="rId1" Type="http://schemas.openxmlformats.org/officeDocument/2006/relationships/vmlDrawing" Target="../drawings/vmlDrawing28.vml"/><Relationship Id="rId5" Type="http://schemas.openxmlformats.org/officeDocument/2006/relationships/slide" Target="slide28.xml"/><Relationship Id="rId4" Type="http://schemas.openxmlformats.org/officeDocument/2006/relationships/oleObject" Target="../embeddings/oleObject116.bin"/></Relationships>
</file>

<file path=ppt/slides/_rels/slide34.xml.rels><?xml version="1.0" encoding="UTF-8" standalone="yes"?>
<Relationships xmlns="http://schemas.openxmlformats.org/package/2006/relationships"><Relationship Id="rId3" Type="http://schemas.openxmlformats.org/officeDocument/2006/relationships/image" Target="../media/image119.jpeg"/><Relationship Id="rId2" Type="http://schemas.openxmlformats.org/officeDocument/2006/relationships/notesSlide" Target="../notesSlides/notesSlide33.xml"/><Relationship Id="rId1" Type="http://schemas.openxmlformats.org/officeDocument/2006/relationships/slideLayout" Target="../slideLayouts/slideLayout12.xml"/><Relationship Id="rId4" Type="http://schemas.openxmlformats.org/officeDocument/2006/relationships/slide" Target="slide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slide" Target="slide2.xml"/><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4.xml"/><Relationship Id="rId7" Type="http://schemas.openxmlformats.org/officeDocument/2006/relationships/oleObject" Target="../embeddings/oleObject9.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 Id="rId9"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slide" Target="slide2.xml"/><Relationship Id="rId4" Type="http://schemas.openxmlformats.org/officeDocument/2006/relationships/oleObject" Target="../embeddings/oleObject1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slide" Target="slide2.xml"/><Relationship Id="rId4" Type="http://schemas.openxmlformats.org/officeDocument/2006/relationships/oleObject" Target="../embeddings/oleObject1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6.vml"/><Relationship Id="rId6" Type="http://schemas.openxmlformats.org/officeDocument/2006/relationships/slide" Target="slide2.x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notesSlide" Target="../notesSlides/notesSlide8.xml"/><Relationship Id="rId7" Type="http://schemas.openxmlformats.org/officeDocument/2006/relationships/oleObject" Target="../embeddings/oleObject18.bin"/><Relationship Id="rId2" Type="http://schemas.openxmlformats.org/officeDocument/2006/relationships/slideLayout" Target="../slideLayouts/slideLayout12.xml"/><Relationship Id="rId1" Type="http://schemas.openxmlformats.org/officeDocument/2006/relationships/vmlDrawing" Target="../drawings/vmlDrawing7.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AutoShape 2"/>
          <p:cNvSpPr>
            <a:spLocks noChangeArrowheads="1"/>
          </p:cNvSpPr>
          <p:nvPr/>
        </p:nvSpPr>
        <p:spPr bwMode="auto">
          <a:xfrm>
            <a:off x="1752600" y="342900"/>
            <a:ext cx="7162800" cy="762000"/>
          </a:xfrm>
          <a:prstGeom prst="ellipseRibbon">
            <a:avLst>
              <a:gd name="adj1" fmla="val 25000"/>
              <a:gd name="adj2" fmla="val 50000"/>
              <a:gd name="adj3" fmla="val 12500"/>
            </a:avLst>
          </a:prstGeom>
          <a:gradFill rotWithShape="0">
            <a:gsLst>
              <a:gs pos="0">
                <a:srgbClr val="FFCC00">
                  <a:gamma/>
                  <a:shade val="46275"/>
                  <a:invGamma/>
                </a:srgbClr>
              </a:gs>
              <a:gs pos="50000">
                <a:srgbClr val="FFCC00"/>
              </a:gs>
              <a:gs pos="100000">
                <a:srgbClr val="FFCC00">
                  <a:gamma/>
                  <a:shade val="46275"/>
                  <a:invGamma/>
                </a:srgbClr>
              </a:gs>
            </a:gsLst>
            <a:lin ang="5400000" scaled="1"/>
          </a:gradFill>
          <a:ln w="9525">
            <a:solidFill>
              <a:srgbClr val="000000"/>
            </a:solidFill>
            <a:round/>
            <a:headEnd/>
            <a:tailEnd/>
          </a:ln>
          <a:effectLst>
            <a:outerShdw dist="107763" dir="2700000" algn="ctr" rotWithShape="0">
              <a:srgbClr val="000000">
                <a:alpha val="50000"/>
              </a:srgbClr>
            </a:outerShdw>
          </a:effectLst>
        </p:spPr>
        <p:txBody>
          <a:bodyPr wrap="none" anchor="ctr"/>
          <a:lstStyle/>
          <a:p>
            <a:endParaRPr lang="en-US"/>
          </a:p>
        </p:txBody>
      </p:sp>
      <p:sp>
        <p:nvSpPr>
          <p:cNvPr id="45059" name="Rectangle 3"/>
          <p:cNvSpPr>
            <a:spLocks noGrp="1" noChangeArrowheads="1"/>
          </p:cNvSpPr>
          <p:nvPr>
            <p:ph type="ctrTitle"/>
          </p:nvPr>
        </p:nvSpPr>
        <p:spPr>
          <a:xfrm>
            <a:off x="3771900" y="495300"/>
            <a:ext cx="3124200" cy="609600"/>
          </a:xfrm>
        </p:spPr>
        <p:txBody>
          <a:bodyPr/>
          <a:lstStyle/>
          <a:p>
            <a:pPr algn="ctr"/>
            <a:r>
              <a:rPr lang="en-GB" sz="4400" b="0">
                <a:solidFill>
                  <a:srgbClr val="000000"/>
                </a:solidFill>
                <a:latin typeface="Monotype Corsiva" pitchFamily="66" charset="0"/>
              </a:rPr>
              <a:t>Viscosity</a:t>
            </a:r>
          </a:p>
        </p:txBody>
      </p:sp>
      <p:pic>
        <p:nvPicPr>
          <p:cNvPr id="45060" name="Picture 4" descr="C:\Sommerprosjekt-2001\Skjeveland\Viscosity-Bilder-Animasjoner\Metallurgical-Viscometer.gif"/>
          <p:cNvPicPr>
            <a:picLocks noChangeAspect="1" noChangeArrowheads="1"/>
          </p:cNvPicPr>
          <p:nvPr/>
        </p:nvPicPr>
        <p:blipFill>
          <a:blip r:embed="rId3"/>
          <a:srcRect/>
          <a:stretch>
            <a:fillRect/>
          </a:stretch>
        </p:blipFill>
        <p:spPr bwMode="auto">
          <a:xfrm>
            <a:off x="4089400" y="876300"/>
            <a:ext cx="2505075" cy="5595938"/>
          </a:xfrm>
          <a:prstGeom prst="rect">
            <a:avLst/>
          </a:prstGeom>
          <a:noFill/>
          <a:ln w="9525">
            <a:noFill/>
            <a:miter lim="800000"/>
            <a:headEnd/>
            <a:tailEnd/>
          </a:ln>
        </p:spPr>
      </p:pic>
      <p:sp>
        <p:nvSpPr>
          <p:cNvPr id="45061" name="Oval 5">
            <a:hlinkClick r:id="" action="ppaction://hlinkshowjump?jump=nextslide"/>
          </p:cNvPr>
          <p:cNvSpPr>
            <a:spLocks noChangeArrowheads="1"/>
          </p:cNvSpPr>
          <p:nvPr/>
        </p:nvSpPr>
        <p:spPr bwMode="auto">
          <a:xfrm>
            <a:off x="1981200" y="1181100"/>
            <a:ext cx="1981200" cy="838200"/>
          </a:xfrm>
          <a:prstGeom prst="ellipse">
            <a:avLst/>
          </a:prstGeom>
          <a:gradFill rotWithShape="0">
            <a:gsLst>
              <a:gs pos="0">
                <a:srgbClr val="C0C0C0">
                  <a:gamma/>
                  <a:shade val="46275"/>
                  <a:invGamma/>
                </a:srgbClr>
              </a:gs>
              <a:gs pos="50000">
                <a:srgbClr val="C0C0C0"/>
              </a:gs>
              <a:gs pos="100000">
                <a:srgbClr val="C0C0C0">
                  <a:gamma/>
                  <a:shade val="46275"/>
                  <a:invGamma/>
                </a:srgbClr>
              </a:gs>
            </a:gsLst>
            <a:lin ang="5400000" scaled="1"/>
          </a:gradFill>
          <a:ln w="9525">
            <a:solidFill>
              <a:srgbClr val="000000"/>
            </a:solidFill>
            <a:round/>
            <a:headEnd/>
            <a:tailEnd/>
          </a:ln>
          <a:effectLst>
            <a:outerShdw dist="107763" dir="2700000" algn="ctr" rotWithShape="0">
              <a:srgbClr val="000000">
                <a:alpha val="50000"/>
              </a:srgbClr>
            </a:outerShdw>
          </a:effectLst>
        </p:spPr>
        <p:txBody>
          <a:bodyPr wrap="none" anchor="ctr"/>
          <a:lstStyle/>
          <a:p>
            <a:endParaRPr lang="en-US"/>
          </a:p>
        </p:txBody>
      </p:sp>
      <p:sp>
        <p:nvSpPr>
          <p:cNvPr id="45062" name="Text Box 6">
            <a:hlinkClick r:id="" action="ppaction://hlinkshowjump?jump=nextslide"/>
          </p:cNvPr>
          <p:cNvSpPr txBox="1">
            <a:spLocks noChangeArrowheads="1"/>
          </p:cNvSpPr>
          <p:nvPr/>
        </p:nvSpPr>
        <p:spPr bwMode="auto">
          <a:xfrm>
            <a:off x="2171700" y="1447800"/>
            <a:ext cx="1600200" cy="304800"/>
          </a:xfrm>
          <a:prstGeom prst="rect">
            <a:avLst/>
          </a:prstGeom>
          <a:noFill/>
          <a:ln w="9525">
            <a:noFill/>
            <a:miter lim="800000"/>
            <a:headEnd/>
            <a:tailEnd/>
          </a:ln>
          <a:effectLst/>
        </p:spPr>
        <p:txBody>
          <a:bodyPr>
            <a:spAutoFit/>
          </a:bodyPr>
          <a:lstStyle/>
          <a:p>
            <a:pPr>
              <a:spcBef>
                <a:spcPct val="50000"/>
              </a:spcBef>
            </a:pPr>
            <a:r>
              <a:rPr lang="en-GB" sz="1400" b="1">
                <a:solidFill>
                  <a:srgbClr val="000000"/>
                </a:solidFill>
                <a:latin typeface="Tahoma" pitchFamily="34" charset="0"/>
              </a:rPr>
              <a:t>Viscous Fluids</a:t>
            </a:r>
          </a:p>
        </p:txBody>
      </p:sp>
      <p:sp>
        <p:nvSpPr>
          <p:cNvPr id="45063" name="Oval 7">
            <a:hlinkClick r:id="rId4" action="ppaction://hlinksldjump"/>
          </p:cNvPr>
          <p:cNvSpPr>
            <a:spLocks noChangeArrowheads="1"/>
          </p:cNvSpPr>
          <p:nvPr/>
        </p:nvSpPr>
        <p:spPr bwMode="auto">
          <a:xfrm>
            <a:off x="1981200" y="4533900"/>
            <a:ext cx="1981200" cy="838200"/>
          </a:xfrm>
          <a:prstGeom prst="ellipse">
            <a:avLst/>
          </a:prstGeom>
          <a:gradFill rotWithShape="0">
            <a:gsLst>
              <a:gs pos="0">
                <a:srgbClr val="C0C0C0">
                  <a:gamma/>
                  <a:shade val="46275"/>
                  <a:invGamma/>
                </a:srgbClr>
              </a:gs>
              <a:gs pos="50000">
                <a:srgbClr val="C0C0C0"/>
              </a:gs>
              <a:gs pos="100000">
                <a:srgbClr val="C0C0C0">
                  <a:gamma/>
                  <a:shade val="46275"/>
                  <a:invGamma/>
                </a:srgbClr>
              </a:gs>
            </a:gsLst>
            <a:lin ang="5400000" scaled="1"/>
          </a:gradFill>
          <a:ln w="9525">
            <a:solidFill>
              <a:srgbClr val="000000"/>
            </a:solidFill>
            <a:round/>
            <a:headEnd/>
            <a:tailEnd/>
          </a:ln>
          <a:effectLst>
            <a:outerShdw dist="107763" dir="2700000" algn="ctr" rotWithShape="0">
              <a:srgbClr val="000000">
                <a:alpha val="50000"/>
              </a:srgbClr>
            </a:outerShdw>
          </a:effectLst>
        </p:spPr>
        <p:txBody>
          <a:bodyPr wrap="none" anchor="ctr"/>
          <a:lstStyle/>
          <a:p>
            <a:endParaRPr lang="en-US"/>
          </a:p>
        </p:txBody>
      </p:sp>
      <p:sp>
        <p:nvSpPr>
          <p:cNvPr id="45064" name="Text Box 8">
            <a:hlinkClick r:id="rId4" action="ppaction://hlinksldjump"/>
          </p:cNvPr>
          <p:cNvSpPr txBox="1">
            <a:spLocks noChangeArrowheads="1"/>
          </p:cNvSpPr>
          <p:nvPr/>
        </p:nvSpPr>
        <p:spPr bwMode="auto">
          <a:xfrm>
            <a:off x="2171700" y="4800600"/>
            <a:ext cx="1600200" cy="304800"/>
          </a:xfrm>
          <a:prstGeom prst="rect">
            <a:avLst/>
          </a:prstGeom>
          <a:noFill/>
          <a:ln w="9525">
            <a:noFill/>
            <a:miter lim="800000"/>
            <a:headEnd/>
            <a:tailEnd/>
          </a:ln>
          <a:effectLst/>
        </p:spPr>
        <p:txBody>
          <a:bodyPr>
            <a:spAutoFit/>
          </a:bodyPr>
          <a:lstStyle/>
          <a:p>
            <a:pPr>
              <a:spcBef>
                <a:spcPct val="50000"/>
              </a:spcBef>
            </a:pPr>
            <a:r>
              <a:rPr lang="en-GB" sz="1400" b="1">
                <a:solidFill>
                  <a:srgbClr val="000000"/>
                </a:solidFill>
                <a:latin typeface="Tahoma" pitchFamily="34" charset="0"/>
              </a:rPr>
              <a:t>Examples</a:t>
            </a:r>
          </a:p>
        </p:txBody>
      </p:sp>
      <p:sp>
        <p:nvSpPr>
          <p:cNvPr id="45065" name="Oval 9">
            <a:hlinkClick r:id="rId5" action="ppaction://hlinksldjump"/>
          </p:cNvPr>
          <p:cNvSpPr>
            <a:spLocks noChangeArrowheads="1"/>
          </p:cNvSpPr>
          <p:nvPr/>
        </p:nvSpPr>
        <p:spPr bwMode="auto">
          <a:xfrm>
            <a:off x="2019300" y="2936875"/>
            <a:ext cx="1981200" cy="838200"/>
          </a:xfrm>
          <a:prstGeom prst="ellipse">
            <a:avLst/>
          </a:prstGeom>
          <a:gradFill rotWithShape="0">
            <a:gsLst>
              <a:gs pos="0">
                <a:srgbClr val="C0C0C0">
                  <a:gamma/>
                  <a:shade val="46275"/>
                  <a:invGamma/>
                </a:srgbClr>
              </a:gs>
              <a:gs pos="50000">
                <a:srgbClr val="C0C0C0"/>
              </a:gs>
              <a:gs pos="100000">
                <a:srgbClr val="C0C0C0">
                  <a:gamma/>
                  <a:shade val="46275"/>
                  <a:invGamma/>
                </a:srgbClr>
              </a:gs>
            </a:gsLst>
            <a:lin ang="5400000" scaled="1"/>
          </a:gradFill>
          <a:ln w="9525">
            <a:solidFill>
              <a:srgbClr val="000000"/>
            </a:solidFill>
            <a:round/>
            <a:headEnd/>
            <a:tailEnd/>
          </a:ln>
          <a:effectLst>
            <a:outerShdw dist="107763" dir="2700000" algn="ctr" rotWithShape="0">
              <a:srgbClr val="000000">
                <a:alpha val="50000"/>
              </a:srgbClr>
            </a:outerShdw>
          </a:effectLst>
        </p:spPr>
        <p:txBody>
          <a:bodyPr wrap="none" anchor="ctr"/>
          <a:lstStyle/>
          <a:p>
            <a:endParaRPr lang="en-US"/>
          </a:p>
        </p:txBody>
      </p:sp>
      <p:sp>
        <p:nvSpPr>
          <p:cNvPr id="45066" name="Text Box 10">
            <a:hlinkClick r:id="rId5" action="ppaction://hlinksldjump"/>
          </p:cNvPr>
          <p:cNvSpPr txBox="1">
            <a:spLocks noChangeArrowheads="1"/>
          </p:cNvSpPr>
          <p:nvPr/>
        </p:nvSpPr>
        <p:spPr bwMode="auto">
          <a:xfrm>
            <a:off x="2057400" y="2990850"/>
            <a:ext cx="1905000" cy="730250"/>
          </a:xfrm>
          <a:prstGeom prst="rect">
            <a:avLst/>
          </a:prstGeom>
          <a:noFill/>
          <a:ln w="9525">
            <a:noFill/>
            <a:miter lim="800000"/>
            <a:headEnd/>
            <a:tailEnd/>
          </a:ln>
          <a:effectLst/>
        </p:spPr>
        <p:txBody>
          <a:bodyPr>
            <a:spAutoFit/>
          </a:bodyPr>
          <a:lstStyle/>
          <a:p>
            <a:pPr>
              <a:spcBef>
                <a:spcPct val="50000"/>
              </a:spcBef>
            </a:pPr>
            <a:r>
              <a:rPr lang="en-GB" sz="1400" b="1">
                <a:solidFill>
                  <a:srgbClr val="000000"/>
                </a:solidFill>
                <a:latin typeface="Tahoma" pitchFamily="34" charset="0"/>
              </a:rPr>
              <a:t>Dependency of Viscosity on Temperature</a:t>
            </a:r>
          </a:p>
        </p:txBody>
      </p:sp>
      <p:sp>
        <p:nvSpPr>
          <p:cNvPr id="45067" name="Oval 11">
            <a:hlinkClick r:id="rId6" action="ppaction://hlinksldjump"/>
          </p:cNvPr>
          <p:cNvSpPr>
            <a:spLocks noChangeArrowheads="1"/>
          </p:cNvSpPr>
          <p:nvPr/>
        </p:nvSpPr>
        <p:spPr bwMode="auto">
          <a:xfrm>
            <a:off x="6629400" y="4533900"/>
            <a:ext cx="1981200" cy="838200"/>
          </a:xfrm>
          <a:prstGeom prst="ellipse">
            <a:avLst/>
          </a:prstGeom>
          <a:gradFill rotWithShape="0">
            <a:gsLst>
              <a:gs pos="0">
                <a:srgbClr val="C0C0C0">
                  <a:gamma/>
                  <a:shade val="46275"/>
                  <a:invGamma/>
                </a:srgbClr>
              </a:gs>
              <a:gs pos="50000">
                <a:srgbClr val="C0C0C0"/>
              </a:gs>
              <a:gs pos="100000">
                <a:srgbClr val="C0C0C0">
                  <a:gamma/>
                  <a:shade val="46275"/>
                  <a:invGamma/>
                </a:srgbClr>
              </a:gs>
            </a:gsLst>
            <a:lin ang="5400000" scaled="1"/>
          </a:gradFill>
          <a:ln w="9525">
            <a:solidFill>
              <a:srgbClr val="000000"/>
            </a:solidFill>
            <a:round/>
            <a:headEnd/>
            <a:tailEnd/>
          </a:ln>
          <a:effectLst>
            <a:outerShdw dist="107763" dir="2700000" algn="ctr" rotWithShape="0">
              <a:srgbClr val="000000">
                <a:alpha val="50000"/>
              </a:srgbClr>
            </a:outerShdw>
          </a:effectLst>
        </p:spPr>
        <p:txBody>
          <a:bodyPr wrap="none" anchor="ctr"/>
          <a:lstStyle/>
          <a:p>
            <a:endParaRPr lang="en-US"/>
          </a:p>
        </p:txBody>
      </p:sp>
      <p:sp>
        <p:nvSpPr>
          <p:cNvPr id="45068" name="Text Box 12">
            <a:hlinkClick r:id="rId6" action="ppaction://hlinksldjump"/>
          </p:cNvPr>
          <p:cNvSpPr txBox="1">
            <a:spLocks noChangeArrowheads="1"/>
          </p:cNvSpPr>
          <p:nvPr/>
        </p:nvSpPr>
        <p:spPr bwMode="auto">
          <a:xfrm>
            <a:off x="6915150" y="4694238"/>
            <a:ext cx="1409700" cy="517525"/>
          </a:xfrm>
          <a:prstGeom prst="rect">
            <a:avLst/>
          </a:prstGeom>
          <a:noFill/>
          <a:ln w="9525">
            <a:noFill/>
            <a:miter lim="800000"/>
            <a:headEnd/>
            <a:tailEnd/>
          </a:ln>
          <a:effectLst/>
        </p:spPr>
        <p:txBody>
          <a:bodyPr>
            <a:spAutoFit/>
          </a:bodyPr>
          <a:lstStyle/>
          <a:p>
            <a:pPr>
              <a:spcBef>
                <a:spcPct val="50000"/>
              </a:spcBef>
            </a:pPr>
            <a:r>
              <a:rPr lang="en-GB" sz="1400" b="1">
                <a:solidFill>
                  <a:srgbClr val="000000"/>
                </a:solidFill>
                <a:latin typeface="Tahoma" pitchFamily="34" charset="0"/>
              </a:rPr>
              <a:t>Laboratory exercise</a:t>
            </a:r>
          </a:p>
        </p:txBody>
      </p:sp>
      <p:sp>
        <p:nvSpPr>
          <p:cNvPr id="45069" name="Oval 13">
            <a:hlinkClick r:id="rId7" action="ppaction://hlinksldjump"/>
          </p:cNvPr>
          <p:cNvSpPr>
            <a:spLocks noChangeArrowheads="1"/>
          </p:cNvSpPr>
          <p:nvPr/>
        </p:nvSpPr>
        <p:spPr bwMode="auto">
          <a:xfrm>
            <a:off x="6629400" y="2857500"/>
            <a:ext cx="1981200" cy="838200"/>
          </a:xfrm>
          <a:prstGeom prst="ellipse">
            <a:avLst/>
          </a:prstGeom>
          <a:gradFill rotWithShape="0">
            <a:gsLst>
              <a:gs pos="0">
                <a:srgbClr val="C0C0C0">
                  <a:gamma/>
                  <a:shade val="46275"/>
                  <a:invGamma/>
                </a:srgbClr>
              </a:gs>
              <a:gs pos="50000">
                <a:srgbClr val="C0C0C0"/>
              </a:gs>
              <a:gs pos="100000">
                <a:srgbClr val="C0C0C0">
                  <a:gamma/>
                  <a:shade val="46275"/>
                  <a:invGamma/>
                </a:srgbClr>
              </a:gs>
            </a:gsLst>
            <a:lin ang="5400000" scaled="1"/>
          </a:gradFill>
          <a:ln w="9525">
            <a:solidFill>
              <a:srgbClr val="000000"/>
            </a:solidFill>
            <a:round/>
            <a:headEnd/>
            <a:tailEnd/>
          </a:ln>
          <a:effectLst>
            <a:outerShdw dist="107763" dir="2700000" algn="ctr" rotWithShape="0">
              <a:srgbClr val="000000">
                <a:alpha val="50000"/>
              </a:srgbClr>
            </a:outerShdw>
          </a:effectLst>
        </p:spPr>
        <p:txBody>
          <a:bodyPr wrap="none" anchor="ctr"/>
          <a:lstStyle/>
          <a:p>
            <a:endParaRPr lang="en-US"/>
          </a:p>
        </p:txBody>
      </p:sp>
      <p:sp>
        <p:nvSpPr>
          <p:cNvPr id="45070" name="Text Box 14">
            <a:hlinkClick r:id="rId7" action="ppaction://hlinksldjump"/>
          </p:cNvPr>
          <p:cNvSpPr txBox="1">
            <a:spLocks noChangeArrowheads="1"/>
          </p:cNvSpPr>
          <p:nvPr/>
        </p:nvSpPr>
        <p:spPr bwMode="auto">
          <a:xfrm>
            <a:off x="6819900" y="3017838"/>
            <a:ext cx="1600200" cy="517525"/>
          </a:xfrm>
          <a:prstGeom prst="rect">
            <a:avLst/>
          </a:prstGeom>
          <a:noFill/>
          <a:ln w="9525">
            <a:noFill/>
            <a:miter lim="800000"/>
            <a:headEnd/>
            <a:tailEnd/>
          </a:ln>
          <a:effectLst/>
        </p:spPr>
        <p:txBody>
          <a:bodyPr>
            <a:spAutoFit/>
          </a:bodyPr>
          <a:lstStyle/>
          <a:p>
            <a:pPr>
              <a:spcBef>
                <a:spcPct val="50000"/>
              </a:spcBef>
            </a:pPr>
            <a:r>
              <a:rPr lang="en-GB" sz="1400" b="1">
                <a:solidFill>
                  <a:srgbClr val="000000"/>
                </a:solidFill>
                <a:latin typeface="Tahoma" pitchFamily="34" charset="0"/>
              </a:rPr>
              <a:t>Non-Newtonian</a:t>
            </a:r>
            <a:r>
              <a:rPr lang="nb-NO" sz="1400" b="1">
                <a:solidFill>
                  <a:srgbClr val="000000"/>
                </a:solidFill>
                <a:latin typeface="Tahoma" pitchFamily="34" charset="0"/>
              </a:rPr>
              <a:t> </a:t>
            </a:r>
            <a:r>
              <a:rPr lang="en-GB" sz="1400" b="1">
                <a:solidFill>
                  <a:srgbClr val="000000"/>
                </a:solidFill>
                <a:latin typeface="Tahoma" pitchFamily="34" charset="0"/>
              </a:rPr>
              <a:t>Fluids</a:t>
            </a:r>
          </a:p>
        </p:txBody>
      </p:sp>
      <p:sp>
        <p:nvSpPr>
          <p:cNvPr id="45071" name="Oval 15">
            <a:hlinkClick r:id="rId8" action="ppaction://hlinksldjump"/>
          </p:cNvPr>
          <p:cNvSpPr>
            <a:spLocks noChangeArrowheads="1"/>
          </p:cNvSpPr>
          <p:nvPr/>
        </p:nvSpPr>
        <p:spPr bwMode="auto">
          <a:xfrm>
            <a:off x="6629400" y="1181100"/>
            <a:ext cx="1981200" cy="838200"/>
          </a:xfrm>
          <a:prstGeom prst="ellipse">
            <a:avLst/>
          </a:prstGeom>
          <a:gradFill rotWithShape="0">
            <a:gsLst>
              <a:gs pos="0">
                <a:srgbClr val="C0C0C0">
                  <a:gamma/>
                  <a:shade val="46275"/>
                  <a:invGamma/>
                </a:srgbClr>
              </a:gs>
              <a:gs pos="50000">
                <a:srgbClr val="C0C0C0"/>
              </a:gs>
              <a:gs pos="100000">
                <a:srgbClr val="C0C0C0">
                  <a:gamma/>
                  <a:shade val="46275"/>
                  <a:invGamma/>
                </a:srgbClr>
              </a:gs>
            </a:gsLst>
            <a:lin ang="5400000" scaled="1"/>
          </a:gradFill>
          <a:ln w="9525">
            <a:solidFill>
              <a:srgbClr val="000000"/>
            </a:solidFill>
            <a:round/>
            <a:headEnd/>
            <a:tailEnd/>
          </a:ln>
          <a:effectLst>
            <a:outerShdw dist="107763" dir="2700000" algn="ctr" rotWithShape="0">
              <a:srgbClr val="000000">
                <a:alpha val="50000"/>
              </a:srgbClr>
            </a:outerShdw>
          </a:effectLst>
        </p:spPr>
        <p:txBody>
          <a:bodyPr wrap="none" anchor="ctr"/>
          <a:lstStyle/>
          <a:p>
            <a:endParaRPr lang="en-US"/>
          </a:p>
        </p:txBody>
      </p:sp>
      <p:sp>
        <p:nvSpPr>
          <p:cNvPr id="45072" name="Text Box 16">
            <a:hlinkClick r:id="rId8" action="ppaction://hlinksldjump"/>
          </p:cNvPr>
          <p:cNvSpPr txBox="1">
            <a:spLocks noChangeArrowheads="1"/>
          </p:cNvSpPr>
          <p:nvPr/>
        </p:nvSpPr>
        <p:spPr bwMode="auto">
          <a:xfrm>
            <a:off x="6858000" y="1341438"/>
            <a:ext cx="1524000" cy="517525"/>
          </a:xfrm>
          <a:prstGeom prst="rect">
            <a:avLst/>
          </a:prstGeom>
          <a:noFill/>
          <a:ln w="9525">
            <a:noFill/>
            <a:miter lim="800000"/>
            <a:headEnd/>
            <a:tailEnd/>
          </a:ln>
          <a:effectLst/>
        </p:spPr>
        <p:txBody>
          <a:bodyPr>
            <a:spAutoFit/>
          </a:bodyPr>
          <a:lstStyle/>
          <a:p>
            <a:pPr>
              <a:spcBef>
                <a:spcPct val="50000"/>
              </a:spcBef>
            </a:pPr>
            <a:r>
              <a:rPr lang="en-GB" sz="1400" b="1">
                <a:solidFill>
                  <a:srgbClr val="000000"/>
                </a:solidFill>
                <a:latin typeface="Tahoma" pitchFamily="34" charset="0"/>
              </a:rPr>
              <a:t>Fluid Flow Characteristics</a:t>
            </a:r>
          </a:p>
        </p:txBody>
      </p:sp>
      <p:sp>
        <p:nvSpPr>
          <p:cNvPr id="45073" name="AutoShape 17"/>
          <p:cNvSpPr>
            <a:spLocks noChangeArrowheads="1"/>
          </p:cNvSpPr>
          <p:nvPr/>
        </p:nvSpPr>
        <p:spPr bwMode="auto">
          <a:xfrm>
            <a:off x="4729163" y="5791200"/>
            <a:ext cx="1219200" cy="685800"/>
          </a:xfrm>
          <a:prstGeom prst="horizontalScroll">
            <a:avLst>
              <a:gd name="adj" fmla="val 12500"/>
            </a:avLst>
          </a:prstGeom>
          <a:gradFill rotWithShape="0">
            <a:gsLst>
              <a:gs pos="0">
                <a:srgbClr val="FFCC00">
                  <a:gamma/>
                  <a:shade val="46275"/>
                  <a:invGamma/>
                </a:srgbClr>
              </a:gs>
              <a:gs pos="50000">
                <a:srgbClr val="FFCC00"/>
              </a:gs>
              <a:gs pos="100000">
                <a:srgbClr val="FFCC00">
                  <a:gamma/>
                  <a:shade val="46275"/>
                  <a:invGamma/>
                </a:srgbClr>
              </a:gs>
            </a:gsLst>
            <a:lin ang="5400000" scaled="1"/>
          </a:gradFill>
          <a:ln w="9525">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45074" name="Text Box 18"/>
          <p:cNvSpPr txBox="1">
            <a:spLocks noChangeArrowheads="1"/>
          </p:cNvSpPr>
          <p:nvPr/>
        </p:nvSpPr>
        <p:spPr bwMode="auto">
          <a:xfrm>
            <a:off x="4765675" y="5951538"/>
            <a:ext cx="1143000" cy="366712"/>
          </a:xfrm>
          <a:prstGeom prst="rect">
            <a:avLst/>
          </a:prstGeom>
          <a:noFill/>
          <a:ln w="9525">
            <a:noFill/>
            <a:miter lim="800000"/>
            <a:headEnd/>
            <a:tailEnd/>
          </a:ln>
          <a:effectLst/>
        </p:spPr>
        <p:txBody>
          <a:bodyPr>
            <a:spAutoFit/>
          </a:bodyPr>
          <a:lstStyle/>
          <a:p>
            <a:pPr>
              <a:spcBef>
                <a:spcPct val="50000"/>
              </a:spcBef>
            </a:pPr>
            <a:r>
              <a:rPr lang="en-GB" b="1">
                <a:solidFill>
                  <a:srgbClr val="000000"/>
                </a:solidFill>
                <a:latin typeface="Monotype Corsiva" pitchFamily="66" charset="0"/>
              </a:rPr>
              <a:t>Viscometer</a:t>
            </a:r>
          </a:p>
        </p:txBody>
      </p:sp>
      <p:sp>
        <p:nvSpPr>
          <p:cNvPr id="45075" name="AutoShape 19"/>
          <p:cNvSpPr>
            <a:spLocks noChangeArrowheads="1"/>
          </p:cNvSpPr>
          <p:nvPr/>
        </p:nvSpPr>
        <p:spPr bwMode="auto">
          <a:xfrm>
            <a:off x="622300" y="3810000"/>
            <a:ext cx="1371600" cy="1257300"/>
          </a:xfrm>
          <a:prstGeom prst="cloudCallout">
            <a:avLst>
              <a:gd name="adj1" fmla="val -43750"/>
              <a:gd name="adj2" fmla="val 65782"/>
            </a:avLst>
          </a:prstGeom>
          <a:solidFill>
            <a:srgbClr val="FFFFFF"/>
          </a:solidFill>
          <a:ln w="9525">
            <a:solidFill>
              <a:srgbClr val="000000"/>
            </a:solidFill>
            <a:round/>
            <a:headEnd/>
            <a:tailEnd/>
          </a:ln>
          <a:effectLst>
            <a:outerShdw dist="107763" dir="2700000" algn="ctr" rotWithShape="0">
              <a:srgbClr val="000000">
                <a:alpha val="50000"/>
              </a:srgbClr>
            </a:outerShdw>
          </a:effectLst>
        </p:spPr>
        <p:txBody>
          <a:bodyPr/>
          <a:lstStyle/>
          <a:p>
            <a:pPr>
              <a:spcBef>
                <a:spcPct val="50000"/>
              </a:spcBef>
            </a:pPr>
            <a:r>
              <a:rPr lang="en-GB" b="1">
                <a:solidFill>
                  <a:srgbClr val="000000"/>
                </a:solidFill>
                <a:latin typeface="Monotype Corsiva" pitchFamily="66" charset="0"/>
              </a:rPr>
              <a:t>Select one subject!!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45059"/>
                                        </p:tgtEl>
                                        <p:attrNameLst>
                                          <p:attrName>style.visibility</p:attrName>
                                        </p:attrNameLst>
                                      </p:cBhvr>
                                      <p:to>
                                        <p:strVal val="visible"/>
                                      </p:to>
                                    </p:set>
                                    <p:anim calcmode="lin" valueType="num">
                                      <p:cBhvr>
                                        <p:cTn id="7" dur="5000" fill="hold"/>
                                        <p:tgtEl>
                                          <p:spTgt spid="45059"/>
                                        </p:tgtEl>
                                        <p:attrNameLst>
                                          <p:attrName>ppt_w</p:attrName>
                                        </p:attrNameLst>
                                      </p:cBhvr>
                                      <p:tavLst>
                                        <p:tav tm="0" fmla="#ppt_w*sin(2.5*pi*$)">
                                          <p:val>
                                            <p:fltVal val="0"/>
                                          </p:val>
                                        </p:tav>
                                        <p:tav tm="100000">
                                          <p:val>
                                            <p:fltVal val="1"/>
                                          </p:val>
                                        </p:tav>
                                      </p:tavLst>
                                    </p:anim>
                                    <p:anim calcmode="lin" valueType="num">
                                      <p:cBhvr>
                                        <p:cTn id="8" dur="5000" fill="hold"/>
                                        <p:tgtEl>
                                          <p:spTgt spid="45059"/>
                                        </p:tgtEl>
                                        <p:attrNameLst>
                                          <p:attrName>ppt_h</p:attrName>
                                        </p:attrNameLst>
                                      </p:cBhvr>
                                      <p:tavLst>
                                        <p:tav tm="0">
                                          <p:val>
                                            <p:strVal val="#ppt_h"/>
                                          </p:val>
                                        </p:tav>
                                        <p:tav tm="100000">
                                          <p:val>
                                            <p:strVal val="#ppt_h"/>
                                          </p:val>
                                        </p:tav>
                                      </p:tavLst>
                                    </p:anim>
                                  </p:childTnLst>
                                </p:cTn>
                              </p:par>
                            </p:childTnLst>
                          </p:cTn>
                        </p:par>
                        <p:par>
                          <p:cTn id="9" fill="hold">
                            <p:stCondLst>
                              <p:cond delay="5000"/>
                            </p:stCondLst>
                            <p:childTnLst>
                              <p:par>
                                <p:cTn id="10" presetID="23" presetClass="entr" presetSubtype="16" fill="hold" grpId="0" nodeType="afterEffect">
                                  <p:stCondLst>
                                    <p:cond delay="0"/>
                                  </p:stCondLst>
                                  <p:childTnLst>
                                    <p:set>
                                      <p:cBhvr>
                                        <p:cTn id="11" dur="1" fill="hold">
                                          <p:stCondLst>
                                            <p:cond delay="0"/>
                                          </p:stCondLst>
                                        </p:cTn>
                                        <p:tgtEl>
                                          <p:spTgt spid="45061"/>
                                        </p:tgtEl>
                                        <p:attrNameLst>
                                          <p:attrName>style.visibility</p:attrName>
                                        </p:attrNameLst>
                                      </p:cBhvr>
                                      <p:to>
                                        <p:strVal val="visible"/>
                                      </p:to>
                                    </p:set>
                                    <p:anim calcmode="lin" valueType="num">
                                      <p:cBhvr>
                                        <p:cTn id="12" dur="500" fill="hold"/>
                                        <p:tgtEl>
                                          <p:spTgt spid="45061"/>
                                        </p:tgtEl>
                                        <p:attrNameLst>
                                          <p:attrName>ppt_w</p:attrName>
                                        </p:attrNameLst>
                                      </p:cBhvr>
                                      <p:tavLst>
                                        <p:tav tm="0">
                                          <p:val>
                                            <p:fltVal val="0"/>
                                          </p:val>
                                        </p:tav>
                                        <p:tav tm="100000">
                                          <p:val>
                                            <p:strVal val="#ppt_w"/>
                                          </p:val>
                                        </p:tav>
                                      </p:tavLst>
                                    </p:anim>
                                    <p:anim calcmode="lin" valueType="num">
                                      <p:cBhvr>
                                        <p:cTn id="13" dur="500" fill="hold"/>
                                        <p:tgtEl>
                                          <p:spTgt spid="45061"/>
                                        </p:tgtEl>
                                        <p:attrNameLst>
                                          <p:attrName>ppt_h</p:attrName>
                                        </p:attrNameLst>
                                      </p:cBhvr>
                                      <p:tavLst>
                                        <p:tav tm="0">
                                          <p:val>
                                            <p:fltVal val="0"/>
                                          </p:val>
                                        </p:tav>
                                        <p:tav tm="100000">
                                          <p:val>
                                            <p:strVal val="#ppt_h"/>
                                          </p:val>
                                        </p:tav>
                                      </p:tavLst>
                                    </p:anim>
                                  </p:childTnLst>
                                </p:cTn>
                              </p:par>
                            </p:childTnLst>
                          </p:cTn>
                        </p:par>
                        <p:par>
                          <p:cTn id="14" fill="hold">
                            <p:stCondLst>
                              <p:cond delay="5500"/>
                            </p:stCondLst>
                            <p:childTnLst>
                              <p:par>
                                <p:cTn id="15" presetID="1" presetClass="entr" presetSubtype="0" fill="hold" grpId="0" nodeType="afterEffect">
                                  <p:stCondLst>
                                    <p:cond delay="0"/>
                                  </p:stCondLst>
                                  <p:childTnLst>
                                    <p:set>
                                      <p:cBhvr>
                                        <p:cTn id="16" dur="1" fill="hold">
                                          <p:stCondLst>
                                            <p:cond delay="499"/>
                                          </p:stCondLst>
                                        </p:cTn>
                                        <p:tgtEl>
                                          <p:spTgt spid="45062"/>
                                        </p:tgtEl>
                                        <p:attrNameLst>
                                          <p:attrName>style.visibility</p:attrName>
                                        </p:attrNameLst>
                                      </p:cBhvr>
                                      <p:to>
                                        <p:strVal val="visible"/>
                                      </p:to>
                                    </p:set>
                                  </p:childTnLst>
                                </p:cTn>
                              </p:par>
                            </p:childTnLst>
                          </p:cTn>
                        </p:par>
                        <p:par>
                          <p:cTn id="17" fill="hold">
                            <p:stCondLst>
                              <p:cond delay="6000"/>
                            </p:stCondLst>
                            <p:childTnLst>
                              <p:par>
                                <p:cTn id="18" presetID="23" presetClass="entr" presetSubtype="16" fill="hold" grpId="0" nodeType="afterEffect">
                                  <p:stCondLst>
                                    <p:cond delay="0"/>
                                  </p:stCondLst>
                                  <p:childTnLst>
                                    <p:set>
                                      <p:cBhvr>
                                        <p:cTn id="19" dur="1" fill="hold">
                                          <p:stCondLst>
                                            <p:cond delay="0"/>
                                          </p:stCondLst>
                                        </p:cTn>
                                        <p:tgtEl>
                                          <p:spTgt spid="45071"/>
                                        </p:tgtEl>
                                        <p:attrNameLst>
                                          <p:attrName>style.visibility</p:attrName>
                                        </p:attrNameLst>
                                      </p:cBhvr>
                                      <p:to>
                                        <p:strVal val="visible"/>
                                      </p:to>
                                    </p:set>
                                    <p:anim calcmode="lin" valueType="num">
                                      <p:cBhvr>
                                        <p:cTn id="20" dur="500" fill="hold"/>
                                        <p:tgtEl>
                                          <p:spTgt spid="45071"/>
                                        </p:tgtEl>
                                        <p:attrNameLst>
                                          <p:attrName>ppt_w</p:attrName>
                                        </p:attrNameLst>
                                      </p:cBhvr>
                                      <p:tavLst>
                                        <p:tav tm="0">
                                          <p:val>
                                            <p:fltVal val="0"/>
                                          </p:val>
                                        </p:tav>
                                        <p:tav tm="100000">
                                          <p:val>
                                            <p:strVal val="#ppt_w"/>
                                          </p:val>
                                        </p:tav>
                                      </p:tavLst>
                                    </p:anim>
                                    <p:anim calcmode="lin" valueType="num">
                                      <p:cBhvr>
                                        <p:cTn id="21" dur="500" fill="hold"/>
                                        <p:tgtEl>
                                          <p:spTgt spid="45071"/>
                                        </p:tgtEl>
                                        <p:attrNameLst>
                                          <p:attrName>ppt_h</p:attrName>
                                        </p:attrNameLst>
                                      </p:cBhvr>
                                      <p:tavLst>
                                        <p:tav tm="0">
                                          <p:val>
                                            <p:fltVal val="0"/>
                                          </p:val>
                                        </p:tav>
                                        <p:tav tm="100000">
                                          <p:val>
                                            <p:strVal val="#ppt_h"/>
                                          </p:val>
                                        </p:tav>
                                      </p:tavLst>
                                    </p:anim>
                                  </p:childTnLst>
                                </p:cTn>
                              </p:par>
                            </p:childTnLst>
                          </p:cTn>
                        </p:par>
                        <p:par>
                          <p:cTn id="22" fill="hold">
                            <p:stCondLst>
                              <p:cond delay="6500"/>
                            </p:stCondLst>
                            <p:childTnLst>
                              <p:par>
                                <p:cTn id="23" presetID="1" presetClass="entr" presetSubtype="0" fill="hold" grpId="0" nodeType="afterEffect">
                                  <p:stCondLst>
                                    <p:cond delay="0"/>
                                  </p:stCondLst>
                                  <p:childTnLst>
                                    <p:set>
                                      <p:cBhvr>
                                        <p:cTn id="24" dur="1" fill="hold">
                                          <p:stCondLst>
                                            <p:cond delay="499"/>
                                          </p:stCondLst>
                                        </p:cTn>
                                        <p:tgtEl>
                                          <p:spTgt spid="45072"/>
                                        </p:tgtEl>
                                        <p:attrNameLst>
                                          <p:attrName>style.visibility</p:attrName>
                                        </p:attrNameLst>
                                      </p:cBhvr>
                                      <p:to>
                                        <p:strVal val="visible"/>
                                      </p:to>
                                    </p:set>
                                  </p:childTnLst>
                                </p:cTn>
                              </p:par>
                            </p:childTnLst>
                          </p:cTn>
                        </p:par>
                        <p:par>
                          <p:cTn id="25" fill="hold">
                            <p:stCondLst>
                              <p:cond delay="7000"/>
                            </p:stCondLst>
                            <p:childTnLst>
                              <p:par>
                                <p:cTn id="26" presetID="23" presetClass="entr" presetSubtype="16" fill="hold" grpId="0" nodeType="afterEffect">
                                  <p:stCondLst>
                                    <p:cond delay="0"/>
                                  </p:stCondLst>
                                  <p:childTnLst>
                                    <p:set>
                                      <p:cBhvr>
                                        <p:cTn id="27" dur="1" fill="hold">
                                          <p:stCondLst>
                                            <p:cond delay="0"/>
                                          </p:stCondLst>
                                        </p:cTn>
                                        <p:tgtEl>
                                          <p:spTgt spid="45065"/>
                                        </p:tgtEl>
                                        <p:attrNameLst>
                                          <p:attrName>style.visibility</p:attrName>
                                        </p:attrNameLst>
                                      </p:cBhvr>
                                      <p:to>
                                        <p:strVal val="visible"/>
                                      </p:to>
                                    </p:set>
                                    <p:anim calcmode="lin" valueType="num">
                                      <p:cBhvr>
                                        <p:cTn id="28" dur="500" fill="hold"/>
                                        <p:tgtEl>
                                          <p:spTgt spid="45065"/>
                                        </p:tgtEl>
                                        <p:attrNameLst>
                                          <p:attrName>ppt_w</p:attrName>
                                        </p:attrNameLst>
                                      </p:cBhvr>
                                      <p:tavLst>
                                        <p:tav tm="0">
                                          <p:val>
                                            <p:fltVal val="0"/>
                                          </p:val>
                                        </p:tav>
                                        <p:tav tm="100000">
                                          <p:val>
                                            <p:strVal val="#ppt_w"/>
                                          </p:val>
                                        </p:tav>
                                      </p:tavLst>
                                    </p:anim>
                                    <p:anim calcmode="lin" valueType="num">
                                      <p:cBhvr>
                                        <p:cTn id="29" dur="500" fill="hold"/>
                                        <p:tgtEl>
                                          <p:spTgt spid="45065"/>
                                        </p:tgtEl>
                                        <p:attrNameLst>
                                          <p:attrName>ppt_h</p:attrName>
                                        </p:attrNameLst>
                                      </p:cBhvr>
                                      <p:tavLst>
                                        <p:tav tm="0">
                                          <p:val>
                                            <p:fltVal val="0"/>
                                          </p:val>
                                        </p:tav>
                                        <p:tav tm="100000">
                                          <p:val>
                                            <p:strVal val="#ppt_h"/>
                                          </p:val>
                                        </p:tav>
                                      </p:tavLst>
                                    </p:anim>
                                  </p:childTnLst>
                                </p:cTn>
                              </p:par>
                            </p:childTnLst>
                          </p:cTn>
                        </p:par>
                        <p:par>
                          <p:cTn id="30" fill="hold">
                            <p:stCondLst>
                              <p:cond delay="7500"/>
                            </p:stCondLst>
                            <p:childTnLst>
                              <p:par>
                                <p:cTn id="31" presetID="1" presetClass="entr" presetSubtype="0" fill="hold" grpId="0" nodeType="afterEffect">
                                  <p:stCondLst>
                                    <p:cond delay="0"/>
                                  </p:stCondLst>
                                  <p:childTnLst>
                                    <p:set>
                                      <p:cBhvr>
                                        <p:cTn id="32" dur="1" fill="hold">
                                          <p:stCondLst>
                                            <p:cond delay="499"/>
                                          </p:stCondLst>
                                        </p:cTn>
                                        <p:tgtEl>
                                          <p:spTgt spid="45066"/>
                                        </p:tgtEl>
                                        <p:attrNameLst>
                                          <p:attrName>style.visibility</p:attrName>
                                        </p:attrNameLst>
                                      </p:cBhvr>
                                      <p:to>
                                        <p:strVal val="visible"/>
                                      </p:to>
                                    </p:set>
                                  </p:childTnLst>
                                </p:cTn>
                              </p:par>
                            </p:childTnLst>
                          </p:cTn>
                        </p:par>
                        <p:par>
                          <p:cTn id="33" fill="hold">
                            <p:stCondLst>
                              <p:cond delay="8000"/>
                            </p:stCondLst>
                            <p:childTnLst>
                              <p:par>
                                <p:cTn id="34" presetID="23" presetClass="entr" presetSubtype="16" fill="hold" grpId="0" nodeType="afterEffect">
                                  <p:stCondLst>
                                    <p:cond delay="0"/>
                                  </p:stCondLst>
                                  <p:childTnLst>
                                    <p:set>
                                      <p:cBhvr>
                                        <p:cTn id="35" dur="1" fill="hold">
                                          <p:stCondLst>
                                            <p:cond delay="0"/>
                                          </p:stCondLst>
                                        </p:cTn>
                                        <p:tgtEl>
                                          <p:spTgt spid="45069"/>
                                        </p:tgtEl>
                                        <p:attrNameLst>
                                          <p:attrName>style.visibility</p:attrName>
                                        </p:attrNameLst>
                                      </p:cBhvr>
                                      <p:to>
                                        <p:strVal val="visible"/>
                                      </p:to>
                                    </p:set>
                                    <p:anim calcmode="lin" valueType="num">
                                      <p:cBhvr>
                                        <p:cTn id="36" dur="500" fill="hold"/>
                                        <p:tgtEl>
                                          <p:spTgt spid="45069"/>
                                        </p:tgtEl>
                                        <p:attrNameLst>
                                          <p:attrName>ppt_w</p:attrName>
                                        </p:attrNameLst>
                                      </p:cBhvr>
                                      <p:tavLst>
                                        <p:tav tm="0">
                                          <p:val>
                                            <p:fltVal val="0"/>
                                          </p:val>
                                        </p:tav>
                                        <p:tav tm="100000">
                                          <p:val>
                                            <p:strVal val="#ppt_w"/>
                                          </p:val>
                                        </p:tav>
                                      </p:tavLst>
                                    </p:anim>
                                    <p:anim calcmode="lin" valueType="num">
                                      <p:cBhvr>
                                        <p:cTn id="37" dur="500" fill="hold"/>
                                        <p:tgtEl>
                                          <p:spTgt spid="45069"/>
                                        </p:tgtEl>
                                        <p:attrNameLst>
                                          <p:attrName>ppt_h</p:attrName>
                                        </p:attrNameLst>
                                      </p:cBhvr>
                                      <p:tavLst>
                                        <p:tav tm="0">
                                          <p:val>
                                            <p:fltVal val="0"/>
                                          </p:val>
                                        </p:tav>
                                        <p:tav tm="100000">
                                          <p:val>
                                            <p:strVal val="#ppt_h"/>
                                          </p:val>
                                        </p:tav>
                                      </p:tavLst>
                                    </p:anim>
                                  </p:childTnLst>
                                </p:cTn>
                              </p:par>
                            </p:childTnLst>
                          </p:cTn>
                        </p:par>
                        <p:par>
                          <p:cTn id="38" fill="hold">
                            <p:stCondLst>
                              <p:cond delay="8500"/>
                            </p:stCondLst>
                            <p:childTnLst>
                              <p:par>
                                <p:cTn id="39" presetID="1" presetClass="entr" presetSubtype="0" fill="hold" grpId="0" nodeType="afterEffect">
                                  <p:stCondLst>
                                    <p:cond delay="0"/>
                                  </p:stCondLst>
                                  <p:childTnLst>
                                    <p:set>
                                      <p:cBhvr>
                                        <p:cTn id="40" dur="1" fill="hold">
                                          <p:stCondLst>
                                            <p:cond delay="499"/>
                                          </p:stCondLst>
                                        </p:cTn>
                                        <p:tgtEl>
                                          <p:spTgt spid="45070"/>
                                        </p:tgtEl>
                                        <p:attrNameLst>
                                          <p:attrName>style.visibility</p:attrName>
                                        </p:attrNameLst>
                                      </p:cBhvr>
                                      <p:to>
                                        <p:strVal val="visible"/>
                                      </p:to>
                                    </p:set>
                                  </p:childTnLst>
                                </p:cTn>
                              </p:par>
                            </p:childTnLst>
                          </p:cTn>
                        </p:par>
                        <p:par>
                          <p:cTn id="41" fill="hold">
                            <p:stCondLst>
                              <p:cond delay="9000"/>
                            </p:stCondLst>
                            <p:childTnLst>
                              <p:par>
                                <p:cTn id="42" presetID="23" presetClass="entr" presetSubtype="16" fill="hold" grpId="0" nodeType="afterEffect">
                                  <p:stCondLst>
                                    <p:cond delay="0"/>
                                  </p:stCondLst>
                                  <p:childTnLst>
                                    <p:set>
                                      <p:cBhvr>
                                        <p:cTn id="43" dur="1" fill="hold">
                                          <p:stCondLst>
                                            <p:cond delay="0"/>
                                          </p:stCondLst>
                                        </p:cTn>
                                        <p:tgtEl>
                                          <p:spTgt spid="45063"/>
                                        </p:tgtEl>
                                        <p:attrNameLst>
                                          <p:attrName>style.visibility</p:attrName>
                                        </p:attrNameLst>
                                      </p:cBhvr>
                                      <p:to>
                                        <p:strVal val="visible"/>
                                      </p:to>
                                    </p:set>
                                    <p:anim calcmode="lin" valueType="num">
                                      <p:cBhvr>
                                        <p:cTn id="44" dur="500" fill="hold"/>
                                        <p:tgtEl>
                                          <p:spTgt spid="45063"/>
                                        </p:tgtEl>
                                        <p:attrNameLst>
                                          <p:attrName>ppt_w</p:attrName>
                                        </p:attrNameLst>
                                      </p:cBhvr>
                                      <p:tavLst>
                                        <p:tav tm="0">
                                          <p:val>
                                            <p:fltVal val="0"/>
                                          </p:val>
                                        </p:tav>
                                        <p:tav tm="100000">
                                          <p:val>
                                            <p:strVal val="#ppt_w"/>
                                          </p:val>
                                        </p:tav>
                                      </p:tavLst>
                                    </p:anim>
                                    <p:anim calcmode="lin" valueType="num">
                                      <p:cBhvr>
                                        <p:cTn id="45" dur="500" fill="hold"/>
                                        <p:tgtEl>
                                          <p:spTgt spid="45063"/>
                                        </p:tgtEl>
                                        <p:attrNameLst>
                                          <p:attrName>ppt_h</p:attrName>
                                        </p:attrNameLst>
                                      </p:cBhvr>
                                      <p:tavLst>
                                        <p:tav tm="0">
                                          <p:val>
                                            <p:fltVal val="0"/>
                                          </p:val>
                                        </p:tav>
                                        <p:tav tm="100000">
                                          <p:val>
                                            <p:strVal val="#ppt_h"/>
                                          </p:val>
                                        </p:tav>
                                      </p:tavLst>
                                    </p:anim>
                                  </p:childTnLst>
                                </p:cTn>
                              </p:par>
                            </p:childTnLst>
                          </p:cTn>
                        </p:par>
                        <p:par>
                          <p:cTn id="46" fill="hold">
                            <p:stCondLst>
                              <p:cond delay="9500"/>
                            </p:stCondLst>
                            <p:childTnLst>
                              <p:par>
                                <p:cTn id="47" presetID="1" presetClass="entr" presetSubtype="0" fill="hold" grpId="0" nodeType="afterEffect">
                                  <p:stCondLst>
                                    <p:cond delay="0"/>
                                  </p:stCondLst>
                                  <p:childTnLst>
                                    <p:set>
                                      <p:cBhvr>
                                        <p:cTn id="48" dur="1" fill="hold">
                                          <p:stCondLst>
                                            <p:cond delay="499"/>
                                          </p:stCondLst>
                                        </p:cTn>
                                        <p:tgtEl>
                                          <p:spTgt spid="45064"/>
                                        </p:tgtEl>
                                        <p:attrNameLst>
                                          <p:attrName>style.visibility</p:attrName>
                                        </p:attrNameLst>
                                      </p:cBhvr>
                                      <p:to>
                                        <p:strVal val="visible"/>
                                      </p:to>
                                    </p:set>
                                  </p:childTnLst>
                                </p:cTn>
                              </p:par>
                            </p:childTnLst>
                          </p:cTn>
                        </p:par>
                        <p:par>
                          <p:cTn id="49" fill="hold">
                            <p:stCondLst>
                              <p:cond delay="10000"/>
                            </p:stCondLst>
                            <p:childTnLst>
                              <p:par>
                                <p:cTn id="50" presetID="23" presetClass="entr" presetSubtype="16" fill="hold" grpId="0" nodeType="afterEffect">
                                  <p:stCondLst>
                                    <p:cond delay="0"/>
                                  </p:stCondLst>
                                  <p:childTnLst>
                                    <p:set>
                                      <p:cBhvr>
                                        <p:cTn id="51" dur="1" fill="hold">
                                          <p:stCondLst>
                                            <p:cond delay="0"/>
                                          </p:stCondLst>
                                        </p:cTn>
                                        <p:tgtEl>
                                          <p:spTgt spid="45067"/>
                                        </p:tgtEl>
                                        <p:attrNameLst>
                                          <p:attrName>style.visibility</p:attrName>
                                        </p:attrNameLst>
                                      </p:cBhvr>
                                      <p:to>
                                        <p:strVal val="visible"/>
                                      </p:to>
                                    </p:set>
                                    <p:anim calcmode="lin" valueType="num">
                                      <p:cBhvr>
                                        <p:cTn id="52" dur="500" fill="hold"/>
                                        <p:tgtEl>
                                          <p:spTgt spid="45067"/>
                                        </p:tgtEl>
                                        <p:attrNameLst>
                                          <p:attrName>ppt_w</p:attrName>
                                        </p:attrNameLst>
                                      </p:cBhvr>
                                      <p:tavLst>
                                        <p:tav tm="0">
                                          <p:val>
                                            <p:fltVal val="0"/>
                                          </p:val>
                                        </p:tav>
                                        <p:tav tm="100000">
                                          <p:val>
                                            <p:strVal val="#ppt_w"/>
                                          </p:val>
                                        </p:tav>
                                      </p:tavLst>
                                    </p:anim>
                                    <p:anim calcmode="lin" valueType="num">
                                      <p:cBhvr>
                                        <p:cTn id="53" dur="500" fill="hold"/>
                                        <p:tgtEl>
                                          <p:spTgt spid="45067"/>
                                        </p:tgtEl>
                                        <p:attrNameLst>
                                          <p:attrName>ppt_h</p:attrName>
                                        </p:attrNameLst>
                                      </p:cBhvr>
                                      <p:tavLst>
                                        <p:tav tm="0">
                                          <p:val>
                                            <p:fltVal val="0"/>
                                          </p:val>
                                        </p:tav>
                                        <p:tav tm="100000">
                                          <p:val>
                                            <p:strVal val="#ppt_h"/>
                                          </p:val>
                                        </p:tav>
                                      </p:tavLst>
                                    </p:anim>
                                  </p:childTnLst>
                                </p:cTn>
                              </p:par>
                            </p:childTnLst>
                          </p:cTn>
                        </p:par>
                        <p:par>
                          <p:cTn id="54" fill="hold">
                            <p:stCondLst>
                              <p:cond delay="10500"/>
                            </p:stCondLst>
                            <p:childTnLst>
                              <p:par>
                                <p:cTn id="55" presetID="1" presetClass="entr" presetSubtype="0" fill="hold" grpId="0" nodeType="afterEffect">
                                  <p:stCondLst>
                                    <p:cond delay="0"/>
                                  </p:stCondLst>
                                  <p:childTnLst>
                                    <p:set>
                                      <p:cBhvr>
                                        <p:cTn id="56" dur="1" fill="hold">
                                          <p:stCondLst>
                                            <p:cond delay="499"/>
                                          </p:stCondLst>
                                        </p:cTn>
                                        <p:tgtEl>
                                          <p:spTgt spid="45068"/>
                                        </p:tgtEl>
                                        <p:attrNameLst>
                                          <p:attrName>style.visibility</p:attrName>
                                        </p:attrNameLst>
                                      </p:cBhvr>
                                      <p:to>
                                        <p:strVal val="visible"/>
                                      </p:to>
                                    </p:set>
                                  </p:childTnLst>
                                </p:cTn>
                              </p:par>
                            </p:childTnLst>
                          </p:cTn>
                        </p:par>
                        <p:par>
                          <p:cTn id="57" fill="hold">
                            <p:stCondLst>
                              <p:cond delay="11000"/>
                            </p:stCondLst>
                            <p:childTnLst>
                              <p:par>
                                <p:cTn id="58" presetID="17" presetClass="entr" presetSubtype="4" fill="hold" grpId="0" nodeType="afterEffect">
                                  <p:stCondLst>
                                    <p:cond delay="2000"/>
                                  </p:stCondLst>
                                  <p:childTnLst>
                                    <p:set>
                                      <p:cBhvr>
                                        <p:cTn id="59" dur="1" fill="hold">
                                          <p:stCondLst>
                                            <p:cond delay="0"/>
                                          </p:stCondLst>
                                        </p:cTn>
                                        <p:tgtEl>
                                          <p:spTgt spid="45075"/>
                                        </p:tgtEl>
                                        <p:attrNameLst>
                                          <p:attrName>style.visibility</p:attrName>
                                        </p:attrNameLst>
                                      </p:cBhvr>
                                      <p:to>
                                        <p:strVal val="visible"/>
                                      </p:to>
                                    </p:set>
                                    <p:anim calcmode="lin" valueType="num">
                                      <p:cBhvr>
                                        <p:cTn id="60" dur="500" fill="hold"/>
                                        <p:tgtEl>
                                          <p:spTgt spid="45075"/>
                                        </p:tgtEl>
                                        <p:attrNameLst>
                                          <p:attrName>ppt_x</p:attrName>
                                        </p:attrNameLst>
                                      </p:cBhvr>
                                      <p:tavLst>
                                        <p:tav tm="0">
                                          <p:val>
                                            <p:strVal val="#ppt_x"/>
                                          </p:val>
                                        </p:tav>
                                        <p:tav tm="100000">
                                          <p:val>
                                            <p:strVal val="#ppt_x"/>
                                          </p:val>
                                        </p:tav>
                                      </p:tavLst>
                                    </p:anim>
                                    <p:anim calcmode="lin" valueType="num">
                                      <p:cBhvr>
                                        <p:cTn id="61" dur="500" fill="hold"/>
                                        <p:tgtEl>
                                          <p:spTgt spid="45075"/>
                                        </p:tgtEl>
                                        <p:attrNameLst>
                                          <p:attrName>ppt_y</p:attrName>
                                        </p:attrNameLst>
                                      </p:cBhvr>
                                      <p:tavLst>
                                        <p:tav tm="0">
                                          <p:val>
                                            <p:strVal val="#ppt_y+#ppt_h/2"/>
                                          </p:val>
                                        </p:tav>
                                        <p:tav tm="100000">
                                          <p:val>
                                            <p:strVal val="#ppt_y"/>
                                          </p:val>
                                        </p:tav>
                                      </p:tavLst>
                                    </p:anim>
                                    <p:anim calcmode="lin" valueType="num">
                                      <p:cBhvr>
                                        <p:cTn id="62" dur="500" fill="hold"/>
                                        <p:tgtEl>
                                          <p:spTgt spid="45075"/>
                                        </p:tgtEl>
                                        <p:attrNameLst>
                                          <p:attrName>ppt_w</p:attrName>
                                        </p:attrNameLst>
                                      </p:cBhvr>
                                      <p:tavLst>
                                        <p:tav tm="0">
                                          <p:val>
                                            <p:strVal val="#ppt_w"/>
                                          </p:val>
                                        </p:tav>
                                        <p:tav tm="100000">
                                          <p:val>
                                            <p:strVal val="#ppt_w"/>
                                          </p:val>
                                        </p:tav>
                                      </p:tavLst>
                                    </p:anim>
                                    <p:anim calcmode="lin" valueType="num">
                                      <p:cBhvr>
                                        <p:cTn id="63" dur="500" fill="hold"/>
                                        <p:tgtEl>
                                          <p:spTgt spid="45075"/>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8"/>
                                            </p:cond>
                                          </p:stCondLst>
                                          <p:endCondLst>
                                            <p:cond evt="onStopAudio" delay="0">
                                              <p:tgtEl>
                                                <p:sldTgt/>
                                              </p:tgtEl>
                                            </p:cond>
                                          </p:endCondLst>
                                        </p:cTn>
                                        <p:tgtEl>
                                          <p:sndTgt r:embed="rId2" name="Utopia - Stjern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autoUpdateAnimBg="0"/>
      <p:bldP spid="45061" grpId="0" animBg="1"/>
      <p:bldP spid="45062" grpId="0" autoUpdateAnimBg="0"/>
      <p:bldP spid="45063" grpId="0" animBg="1"/>
      <p:bldP spid="45064" grpId="0" autoUpdateAnimBg="0"/>
      <p:bldP spid="45065" grpId="0" animBg="1"/>
      <p:bldP spid="45066" grpId="0" autoUpdateAnimBg="0"/>
      <p:bldP spid="45067" grpId="0" animBg="1"/>
      <p:bldP spid="45068" grpId="0" autoUpdateAnimBg="0"/>
      <p:bldP spid="45069" grpId="0" animBg="1"/>
      <p:bldP spid="45070" grpId="0" autoUpdateAnimBg="0"/>
      <p:bldP spid="45071" grpId="0" animBg="1"/>
      <p:bldP spid="45072" grpId="0" autoUpdateAnimBg="0"/>
      <p:bldP spid="45075"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AutoShape 2">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84995" name="Text Box 3"/>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84996" name="AutoShape 4">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84997" name="Text Box 5"/>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grpSp>
        <p:nvGrpSpPr>
          <p:cNvPr id="85063" name="Group 71"/>
          <p:cNvGrpSpPr>
            <a:grpSpLocks/>
          </p:cNvGrpSpPr>
          <p:nvPr/>
        </p:nvGrpSpPr>
        <p:grpSpPr bwMode="auto">
          <a:xfrm>
            <a:off x="2209800" y="1981200"/>
            <a:ext cx="1752600" cy="1066800"/>
            <a:chOff x="1392" y="1344"/>
            <a:chExt cx="1104" cy="672"/>
          </a:xfrm>
        </p:grpSpPr>
        <p:sp>
          <p:nvSpPr>
            <p:cNvPr id="85049" name="Rectangle 57"/>
            <p:cNvSpPr>
              <a:spLocks noChangeArrowheads="1"/>
            </p:cNvSpPr>
            <p:nvPr/>
          </p:nvSpPr>
          <p:spPr bwMode="auto">
            <a:xfrm>
              <a:off x="1392" y="1344"/>
              <a:ext cx="1104" cy="672"/>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85039" name="Object 47"/>
            <p:cNvGraphicFramePr>
              <a:graphicFrameLocks noChangeAspect="1"/>
            </p:cNvGraphicFramePr>
            <p:nvPr/>
          </p:nvGraphicFramePr>
          <p:xfrm>
            <a:off x="1584" y="1392"/>
            <a:ext cx="720" cy="553"/>
          </p:xfrm>
          <a:graphic>
            <a:graphicData uri="http://schemas.openxmlformats.org/presentationml/2006/ole">
              <p:oleObj spid="_x0000_s85039" name="Formel" r:id="rId4" imgW="545760" imgH="419040" progId="Equation.3">
                <p:embed/>
              </p:oleObj>
            </a:graphicData>
          </a:graphic>
        </p:graphicFrame>
      </p:grpSp>
      <p:grpSp>
        <p:nvGrpSpPr>
          <p:cNvPr id="85064" name="Group 72"/>
          <p:cNvGrpSpPr>
            <a:grpSpLocks/>
          </p:cNvGrpSpPr>
          <p:nvPr/>
        </p:nvGrpSpPr>
        <p:grpSpPr bwMode="auto">
          <a:xfrm>
            <a:off x="6248400" y="1447800"/>
            <a:ext cx="1981200" cy="1371600"/>
            <a:chOff x="3792" y="1008"/>
            <a:chExt cx="1248" cy="864"/>
          </a:xfrm>
        </p:grpSpPr>
        <p:sp>
          <p:nvSpPr>
            <p:cNvPr id="85053" name="Rectangle 61"/>
            <p:cNvSpPr>
              <a:spLocks noChangeArrowheads="1"/>
            </p:cNvSpPr>
            <p:nvPr/>
          </p:nvSpPr>
          <p:spPr bwMode="auto">
            <a:xfrm>
              <a:off x="3792" y="1008"/>
              <a:ext cx="1248" cy="864"/>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85041" name="Object 49"/>
            <p:cNvGraphicFramePr>
              <a:graphicFrameLocks noChangeAspect="1"/>
            </p:cNvGraphicFramePr>
            <p:nvPr/>
          </p:nvGraphicFramePr>
          <p:xfrm>
            <a:off x="3984" y="1104"/>
            <a:ext cx="871" cy="587"/>
          </p:xfrm>
          <a:graphic>
            <a:graphicData uri="http://schemas.openxmlformats.org/presentationml/2006/ole">
              <p:oleObj spid="_x0000_s85041" name="Formel" r:id="rId5" imgW="660240" imgH="444240" progId="Equation.3">
                <p:embed/>
              </p:oleObj>
            </a:graphicData>
          </a:graphic>
        </p:graphicFrame>
      </p:grpSp>
      <p:grpSp>
        <p:nvGrpSpPr>
          <p:cNvPr id="85065" name="Group 73"/>
          <p:cNvGrpSpPr>
            <a:grpSpLocks/>
          </p:cNvGrpSpPr>
          <p:nvPr/>
        </p:nvGrpSpPr>
        <p:grpSpPr bwMode="auto">
          <a:xfrm>
            <a:off x="457200" y="5029200"/>
            <a:ext cx="2057400" cy="1143000"/>
            <a:chOff x="624" y="3216"/>
            <a:chExt cx="1296" cy="720"/>
          </a:xfrm>
        </p:grpSpPr>
        <p:sp>
          <p:nvSpPr>
            <p:cNvPr id="85060" name="Rectangle 68"/>
            <p:cNvSpPr>
              <a:spLocks noChangeArrowheads="1"/>
            </p:cNvSpPr>
            <p:nvPr/>
          </p:nvSpPr>
          <p:spPr bwMode="auto">
            <a:xfrm>
              <a:off x="624" y="3216"/>
              <a:ext cx="1296" cy="720"/>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85042" name="Object 50"/>
            <p:cNvGraphicFramePr>
              <a:graphicFrameLocks noChangeAspect="1"/>
            </p:cNvGraphicFramePr>
            <p:nvPr/>
          </p:nvGraphicFramePr>
          <p:xfrm>
            <a:off x="672" y="3254"/>
            <a:ext cx="1189" cy="586"/>
          </p:xfrm>
          <a:graphic>
            <a:graphicData uri="http://schemas.openxmlformats.org/presentationml/2006/ole">
              <p:oleObj spid="_x0000_s85042" name="Formel" r:id="rId6" imgW="901440" imgH="444240" progId="Equation.3">
                <p:embed/>
              </p:oleObj>
            </a:graphicData>
          </a:graphic>
        </p:graphicFrame>
      </p:grpSp>
      <p:grpSp>
        <p:nvGrpSpPr>
          <p:cNvPr id="85067" name="Group 75"/>
          <p:cNvGrpSpPr>
            <a:grpSpLocks/>
          </p:cNvGrpSpPr>
          <p:nvPr/>
        </p:nvGrpSpPr>
        <p:grpSpPr bwMode="auto">
          <a:xfrm>
            <a:off x="6324600" y="4724400"/>
            <a:ext cx="2743200" cy="1143000"/>
            <a:chOff x="3832" y="3032"/>
            <a:chExt cx="1728" cy="720"/>
          </a:xfrm>
        </p:grpSpPr>
        <p:sp>
          <p:nvSpPr>
            <p:cNvPr id="85062" name="Rectangle 70"/>
            <p:cNvSpPr>
              <a:spLocks noChangeArrowheads="1"/>
            </p:cNvSpPr>
            <p:nvPr/>
          </p:nvSpPr>
          <p:spPr bwMode="auto">
            <a:xfrm>
              <a:off x="3832" y="3032"/>
              <a:ext cx="1728" cy="720"/>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85043" name="Object 51"/>
            <p:cNvGraphicFramePr>
              <a:graphicFrameLocks noChangeAspect="1"/>
            </p:cNvGraphicFramePr>
            <p:nvPr/>
          </p:nvGraphicFramePr>
          <p:xfrm>
            <a:off x="3984" y="3072"/>
            <a:ext cx="1490" cy="587"/>
          </p:xfrm>
          <a:graphic>
            <a:graphicData uri="http://schemas.openxmlformats.org/presentationml/2006/ole">
              <p:oleObj spid="_x0000_s85043" name="Formel" r:id="rId7" imgW="1130040" imgH="444240" progId="Equation.3">
                <p:embed/>
              </p:oleObj>
            </a:graphicData>
          </a:graphic>
        </p:graphicFrame>
      </p:grpSp>
      <p:grpSp>
        <p:nvGrpSpPr>
          <p:cNvPr id="85055" name="Group 63"/>
          <p:cNvGrpSpPr>
            <a:grpSpLocks/>
          </p:cNvGrpSpPr>
          <p:nvPr/>
        </p:nvGrpSpPr>
        <p:grpSpPr bwMode="auto">
          <a:xfrm>
            <a:off x="3886200" y="3429000"/>
            <a:ext cx="2438400" cy="1085850"/>
            <a:chOff x="2784" y="2054"/>
            <a:chExt cx="1536" cy="684"/>
          </a:xfrm>
        </p:grpSpPr>
        <p:sp>
          <p:nvSpPr>
            <p:cNvPr id="85054" name="Text Box 62"/>
            <p:cNvSpPr txBox="1">
              <a:spLocks noChangeArrowheads="1"/>
            </p:cNvSpPr>
            <p:nvPr/>
          </p:nvSpPr>
          <p:spPr bwMode="auto">
            <a:xfrm>
              <a:off x="2784" y="2064"/>
              <a:ext cx="1536" cy="674"/>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             is the sum of all forces acting on the box. Let f symbolise a force of more general origin.</a:t>
              </a:r>
            </a:p>
          </p:txBody>
        </p:sp>
        <p:graphicFrame>
          <p:nvGraphicFramePr>
            <p:cNvPr id="85044" name="Object 52"/>
            <p:cNvGraphicFramePr>
              <a:graphicFrameLocks noChangeAspect="1"/>
            </p:cNvGraphicFramePr>
            <p:nvPr/>
          </p:nvGraphicFramePr>
          <p:xfrm>
            <a:off x="2808" y="2054"/>
            <a:ext cx="545" cy="274"/>
          </p:xfrm>
          <a:graphic>
            <a:graphicData uri="http://schemas.openxmlformats.org/presentationml/2006/ole">
              <p:oleObj spid="_x0000_s85044" name="Formel" r:id="rId8" imgW="482400" imgH="241200" progId="Equation.3">
                <p:embed/>
              </p:oleObj>
            </a:graphicData>
          </a:graphic>
        </p:graphicFrame>
      </p:grpSp>
      <p:grpSp>
        <p:nvGrpSpPr>
          <p:cNvPr id="85048" name="Group 56"/>
          <p:cNvGrpSpPr>
            <a:grpSpLocks/>
          </p:cNvGrpSpPr>
          <p:nvPr/>
        </p:nvGrpSpPr>
        <p:grpSpPr bwMode="auto">
          <a:xfrm>
            <a:off x="1752600" y="762000"/>
            <a:ext cx="3048000" cy="1192213"/>
            <a:chOff x="1104" y="576"/>
            <a:chExt cx="1920" cy="751"/>
          </a:xfrm>
        </p:grpSpPr>
        <p:sp>
          <p:nvSpPr>
            <p:cNvPr id="85047" name="Text Box 55"/>
            <p:cNvSpPr txBox="1">
              <a:spLocks noChangeArrowheads="1"/>
            </p:cNvSpPr>
            <p:nvPr/>
          </p:nvSpPr>
          <p:spPr bwMode="auto">
            <a:xfrm>
              <a:off x="1104" y="576"/>
              <a:ext cx="1920" cy="751"/>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The momentum density inside the box is defined by    .</a:t>
              </a:r>
            </a:p>
            <a:p>
              <a:pPr algn="l">
                <a:spcBef>
                  <a:spcPct val="50000"/>
                </a:spcBef>
              </a:pPr>
              <a:r>
                <a:rPr lang="en-GB" sz="1600">
                  <a:latin typeface="Tahoma" pitchFamily="34" charset="0"/>
                </a:rPr>
                <a:t>The change of momentum pr. time inside the box is :</a:t>
              </a:r>
            </a:p>
          </p:txBody>
        </p:sp>
        <p:graphicFrame>
          <p:nvGraphicFramePr>
            <p:cNvPr id="85045" name="Object 53"/>
            <p:cNvGraphicFramePr>
              <a:graphicFrameLocks noChangeAspect="1"/>
            </p:cNvGraphicFramePr>
            <p:nvPr/>
          </p:nvGraphicFramePr>
          <p:xfrm>
            <a:off x="2320" y="720"/>
            <a:ext cx="215" cy="274"/>
          </p:xfrm>
          <a:graphic>
            <a:graphicData uri="http://schemas.openxmlformats.org/presentationml/2006/ole">
              <p:oleObj spid="_x0000_s85045" name="Formel" r:id="rId9" imgW="190440" imgH="241200" progId="Equation.3">
                <p:embed/>
              </p:oleObj>
            </a:graphicData>
          </a:graphic>
        </p:graphicFrame>
      </p:grpSp>
      <p:sp>
        <p:nvSpPr>
          <p:cNvPr id="85051" name="Text Box 59"/>
          <p:cNvSpPr txBox="1">
            <a:spLocks noChangeArrowheads="1"/>
          </p:cNvSpPr>
          <p:nvPr/>
        </p:nvSpPr>
        <p:spPr bwMode="auto">
          <a:xfrm>
            <a:off x="5867400" y="762000"/>
            <a:ext cx="3048000" cy="581025"/>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Combining with the equation from last page gives us:</a:t>
            </a:r>
          </a:p>
        </p:txBody>
      </p:sp>
      <p:sp>
        <p:nvSpPr>
          <p:cNvPr id="85057" name="Text Box 65"/>
          <p:cNvSpPr txBox="1">
            <a:spLocks noChangeArrowheads="1"/>
          </p:cNvSpPr>
          <p:nvPr/>
        </p:nvSpPr>
        <p:spPr bwMode="auto">
          <a:xfrm>
            <a:off x="3886200" y="4800600"/>
            <a:ext cx="1371600" cy="336550"/>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Substituting: </a:t>
            </a:r>
          </a:p>
        </p:txBody>
      </p:sp>
      <p:grpSp>
        <p:nvGrpSpPr>
          <p:cNvPr id="85066" name="Group 74"/>
          <p:cNvGrpSpPr>
            <a:grpSpLocks/>
          </p:cNvGrpSpPr>
          <p:nvPr/>
        </p:nvGrpSpPr>
        <p:grpSpPr bwMode="auto">
          <a:xfrm>
            <a:off x="3657600" y="5181600"/>
            <a:ext cx="1828800" cy="1143000"/>
            <a:chOff x="2304" y="3360"/>
            <a:chExt cx="1152" cy="720"/>
          </a:xfrm>
        </p:grpSpPr>
        <p:sp>
          <p:nvSpPr>
            <p:cNvPr id="85061" name="Rectangle 69"/>
            <p:cNvSpPr>
              <a:spLocks noChangeArrowheads="1"/>
            </p:cNvSpPr>
            <p:nvPr/>
          </p:nvSpPr>
          <p:spPr bwMode="auto">
            <a:xfrm>
              <a:off x="2304" y="3360"/>
              <a:ext cx="1152" cy="720"/>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85046" name="Object 54"/>
            <p:cNvGraphicFramePr>
              <a:graphicFrameLocks noChangeAspect="1"/>
            </p:cNvGraphicFramePr>
            <p:nvPr/>
          </p:nvGraphicFramePr>
          <p:xfrm>
            <a:off x="2512" y="3360"/>
            <a:ext cx="631" cy="274"/>
          </p:xfrm>
          <a:graphic>
            <a:graphicData uri="http://schemas.openxmlformats.org/presentationml/2006/ole">
              <p:oleObj spid="_x0000_s85046" name="Formel" r:id="rId10" imgW="558720" imgH="241200" progId="Equation.3">
                <p:embed/>
              </p:oleObj>
            </a:graphicData>
          </a:graphic>
        </p:graphicFrame>
        <p:graphicFrame>
          <p:nvGraphicFramePr>
            <p:cNvPr id="85059" name="Object 67"/>
            <p:cNvGraphicFramePr>
              <a:graphicFrameLocks noChangeAspect="1"/>
            </p:cNvGraphicFramePr>
            <p:nvPr/>
          </p:nvGraphicFramePr>
          <p:xfrm>
            <a:off x="2521" y="3595"/>
            <a:ext cx="789" cy="476"/>
          </p:xfrm>
          <a:graphic>
            <a:graphicData uri="http://schemas.openxmlformats.org/presentationml/2006/ole">
              <p:oleObj spid="_x0000_s85059" name="Formel" r:id="rId11" imgW="698400" imgH="419040" progId="Equation.3">
                <p:embed/>
              </p:oleObj>
            </a:graphicData>
          </a:graphic>
        </p:graphicFrame>
      </p:grpSp>
      <p:sp>
        <p:nvSpPr>
          <p:cNvPr id="85069" name="AutoShape 77"/>
          <p:cNvSpPr>
            <a:spLocks noChangeArrowheads="1"/>
          </p:cNvSpPr>
          <p:nvPr/>
        </p:nvSpPr>
        <p:spPr bwMode="auto">
          <a:xfrm>
            <a:off x="4648200" y="1828800"/>
            <a:ext cx="1219200" cy="381000"/>
          </a:xfrm>
          <a:prstGeom prst="rightArrow">
            <a:avLst>
              <a:gd name="adj1" fmla="val 50000"/>
              <a:gd name="adj2" fmla="val 80000"/>
            </a:avLst>
          </a:prstGeom>
          <a:gradFill rotWithShape="0">
            <a:gsLst>
              <a:gs pos="0">
                <a:srgbClr val="FF0000">
                  <a:gamma/>
                  <a:shade val="46275"/>
                  <a:invGamma/>
                </a:srgbClr>
              </a:gs>
              <a:gs pos="50000">
                <a:srgbClr val="FF0000"/>
              </a:gs>
              <a:gs pos="100000">
                <a:srgbClr val="FF00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85070" name="AutoShape 78"/>
          <p:cNvSpPr>
            <a:spLocks noChangeArrowheads="1"/>
          </p:cNvSpPr>
          <p:nvPr/>
        </p:nvSpPr>
        <p:spPr bwMode="auto">
          <a:xfrm rot="8019127">
            <a:off x="5867400" y="2971800"/>
            <a:ext cx="762000" cy="381000"/>
          </a:xfrm>
          <a:prstGeom prst="rightArrow">
            <a:avLst>
              <a:gd name="adj1" fmla="val 50000"/>
              <a:gd name="adj2" fmla="val 50000"/>
            </a:avLst>
          </a:prstGeom>
          <a:gradFill rotWithShape="0">
            <a:gsLst>
              <a:gs pos="0">
                <a:srgbClr val="FF0000">
                  <a:gamma/>
                  <a:shade val="46275"/>
                  <a:invGamma/>
                </a:srgbClr>
              </a:gs>
              <a:gs pos="50000">
                <a:srgbClr val="FF0000"/>
              </a:gs>
              <a:gs pos="100000">
                <a:srgbClr val="FF00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85071" name="AutoShape 79"/>
          <p:cNvSpPr>
            <a:spLocks noChangeArrowheads="1"/>
          </p:cNvSpPr>
          <p:nvPr/>
        </p:nvSpPr>
        <p:spPr bwMode="auto">
          <a:xfrm rot="-12719716">
            <a:off x="2619375" y="4443413"/>
            <a:ext cx="1143000" cy="381000"/>
          </a:xfrm>
          <a:prstGeom prst="rightArrow">
            <a:avLst>
              <a:gd name="adj1" fmla="val 50000"/>
              <a:gd name="adj2" fmla="val 75000"/>
            </a:avLst>
          </a:prstGeom>
          <a:gradFill rotWithShape="0">
            <a:gsLst>
              <a:gs pos="0">
                <a:srgbClr val="FF0000">
                  <a:gamma/>
                  <a:shade val="46275"/>
                  <a:invGamma/>
                </a:srgbClr>
              </a:gs>
              <a:gs pos="50000">
                <a:srgbClr val="FF0000"/>
              </a:gs>
              <a:gs pos="100000">
                <a:srgbClr val="FF00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85072" name="AutoShape 80"/>
          <p:cNvSpPr>
            <a:spLocks noChangeArrowheads="1"/>
          </p:cNvSpPr>
          <p:nvPr/>
        </p:nvSpPr>
        <p:spPr bwMode="auto">
          <a:xfrm>
            <a:off x="2743200" y="5334000"/>
            <a:ext cx="762000" cy="381000"/>
          </a:xfrm>
          <a:prstGeom prst="rightArrow">
            <a:avLst>
              <a:gd name="adj1" fmla="val 50000"/>
              <a:gd name="adj2" fmla="val 50000"/>
            </a:avLst>
          </a:prstGeom>
          <a:gradFill rotWithShape="0">
            <a:gsLst>
              <a:gs pos="0">
                <a:srgbClr val="FF0000">
                  <a:gamma/>
                  <a:shade val="46275"/>
                  <a:invGamma/>
                </a:srgbClr>
              </a:gs>
              <a:gs pos="50000">
                <a:srgbClr val="FF0000"/>
              </a:gs>
              <a:gs pos="100000">
                <a:srgbClr val="FF00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85073" name="AutoShape 81"/>
          <p:cNvSpPr>
            <a:spLocks noChangeArrowheads="1"/>
          </p:cNvSpPr>
          <p:nvPr/>
        </p:nvSpPr>
        <p:spPr bwMode="auto">
          <a:xfrm rot="-615732">
            <a:off x="5549900" y="5194300"/>
            <a:ext cx="762000" cy="381000"/>
          </a:xfrm>
          <a:prstGeom prst="rightArrow">
            <a:avLst>
              <a:gd name="adj1" fmla="val 50000"/>
              <a:gd name="adj2" fmla="val 50000"/>
            </a:avLst>
          </a:prstGeom>
          <a:gradFill rotWithShape="0">
            <a:gsLst>
              <a:gs pos="0">
                <a:srgbClr val="FF0000">
                  <a:gamma/>
                  <a:shade val="46275"/>
                  <a:invGamma/>
                </a:srgbClr>
              </a:gs>
              <a:gs pos="50000">
                <a:srgbClr val="FF0000"/>
              </a:gs>
              <a:gs pos="100000">
                <a:srgbClr val="FF00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85074" name="Rectangle 82"/>
          <p:cNvSpPr>
            <a:spLocks noChangeArrowheads="1"/>
          </p:cNvSpPr>
          <p:nvPr/>
        </p:nvSpPr>
        <p:spPr bwMode="auto">
          <a:xfrm>
            <a:off x="85725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
        <p:nvSpPr>
          <p:cNvPr id="85076" name="AutoShape 84">
            <a:hlinkClick r:id="rId12"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499"/>
                                          </p:stCondLst>
                                        </p:cTn>
                                        <p:tgtEl>
                                          <p:spTgt spid="85048"/>
                                        </p:tgtEl>
                                        <p:attrNameLst>
                                          <p:attrName>style.visibility</p:attrName>
                                        </p:attrNameLst>
                                      </p:cBhvr>
                                      <p:to>
                                        <p:strVal val="visible"/>
                                      </p:to>
                                    </p:set>
                                  </p:childTnLst>
                                </p:cTn>
                              </p:par>
                            </p:childTnLst>
                          </p:cTn>
                        </p:par>
                        <p:par>
                          <p:cTn id="7" fill="hold">
                            <p:stCondLst>
                              <p:cond delay="1500"/>
                            </p:stCondLst>
                            <p:childTnLst>
                              <p:par>
                                <p:cTn id="8" presetID="23" presetClass="entr" presetSubtype="16" fill="hold" nodeType="afterEffect">
                                  <p:stCondLst>
                                    <p:cond delay="3000"/>
                                  </p:stCondLst>
                                  <p:childTnLst>
                                    <p:set>
                                      <p:cBhvr>
                                        <p:cTn id="9" dur="1" fill="hold">
                                          <p:stCondLst>
                                            <p:cond delay="0"/>
                                          </p:stCondLst>
                                        </p:cTn>
                                        <p:tgtEl>
                                          <p:spTgt spid="85063"/>
                                        </p:tgtEl>
                                        <p:attrNameLst>
                                          <p:attrName>style.visibility</p:attrName>
                                        </p:attrNameLst>
                                      </p:cBhvr>
                                      <p:to>
                                        <p:strVal val="visible"/>
                                      </p:to>
                                    </p:set>
                                    <p:anim calcmode="lin" valueType="num">
                                      <p:cBhvr>
                                        <p:cTn id="10" dur="500" fill="hold"/>
                                        <p:tgtEl>
                                          <p:spTgt spid="85063"/>
                                        </p:tgtEl>
                                        <p:attrNameLst>
                                          <p:attrName>ppt_w</p:attrName>
                                        </p:attrNameLst>
                                      </p:cBhvr>
                                      <p:tavLst>
                                        <p:tav tm="0">
                                          <p:val>
                                            <p:fltVal val="0"/>
                                          </p:val>
                                        </p:tav>
                                        <p:tav tm="100000">
                                          <p:val>
                                            <p:strVal val="#ppt_w"/>
                                          </p:val>
                                        </p:tav>
                                      </p:tavLst>
                                    </p:anim>
                                    <p:anim calcmode="lin" valueType="num">
                                      <p:cBhvr>
                                        <p:cTn id="11" dur="500" fill="hold"/>
                                        <p:tgtEl>
                                          <p:spTgt spid="85063"/>
                                        </p:tgtEl>
                                        <p:attrNameLst>
                                          <p:attrName>ppt_h</p:attrName>
                                        </p:attrNameLst>
                                      </p:cBhvr>
                                      <p:tavLst>
                                        <p:tav tm="0">
                                          <p:val>
                                            <p:fltVal val="0"/>
                                          </p:val>
                                        </p:tav>
                                        <p:tav tm="100000">
                                          <p:val>
                                            <p:strVal val="#ppt_h"/>
                                          </p:val>
                                        </p:tav>
                                      </p:tavLst>
                                    </p:anim>
                                  </p:childTnLst>
                                </p:cTn>
                              </p:par>
                            </p:childTnLst>
                          </p:cTn>
                        </p:par>
                        <p:par>
                          <p:cTn id="12" fill="hold">
                            <p:stCondLst>
                              <p:cond delay="5000"/>
                            </p:stCondLst>
                            <p:childTnLst>
                              <p:par>
                                <p:cTn id="13" presetID="15" presetClass="entr" presetSubtype="0" fill="hold" grpId="0" nodeType="afterEffect">
                                  <p:stCondLst>
                                    <p:cond delay="3000"/>
                                  </p:stCondLst>
                                  <p:childTnLst>
                                    <p:set>
                                      <p:cBhvr>
                                        <p:cTn id="14" dur="1" fill="hold">
                                          <p:stCondLst>
                                            <p:cond delay="0"/>
                                          </p:stCondLst>
                                        </p:cTn>
                                        <p:tgtEl>
                                          <p:spTgt spid="85069"/>
                                        </p:tgtEl>
                                        <p:attrNameLst>
                                          <p:attrName>style.visibility</p:attrName>
                                        </p:attrNameLst>
                                      </p:cBhvr>
                                      <p:to>
                                        <p:strVal val="visible"/>
                                      </p:to>
                                    </p:set>
                                    <p:anim calcmode="lin" valueType="num">
                                      <p:cBhvr>
                                        <p:cTn id="15" dur="1000" fill="hold"/>
                                        <p:tgtEl>
                                          <p:spTgt spid="85069"/>
                                        </p:tgtEl>
                                        <p:attrNameLst>
                                          <p:attrName>ppt_w</p:attrName>
                                        </p:attrNameLst>
                                      </p:cBhvr>
                                      <p:tavLst>
                                        <p:tav tm="0">
                                          <p:val>
                                            <p:fltVal val="0"/>
                                          </p:val>
                                        </p:tav>
                                        <p:tav tm="100000">
                                          <p:val>
                                            <p:strVal val="#ppt_w"/>
                                          </p:val>
                                        </p:tav>
                                      </p:tavLst>
                                    </p:anim>
                                    <p:anim calcmode="lin" valueType="num">
                                      <p:cBhvr>
                                        <p:cTn id="16" dur="1000" fill="hold"/>
                                        <p:tgtEl>
                                          <p:spTgt spid="85069"/>
                                        </p:tgtEl>
                                        <p:attrNameLst>
                                          <p:attrName>ppt_h</p:attrName>
                                        </p:attrNameLst>
                                      </p:cBhvr>
                                      <p:tavLst>
                                        <p:tav tm="0">
                                          <p:val>
                                            <p:fltVal val="0"/>
                                          </p:val>
                                        </p:tav>
                                        <p:tav tm="100000">
                                          <p:val>
                                            <p:strVal val="#ppt_h"/>
                                          </p:val>
                                        </p:tav>
                                      </p:tavLst>
                                    </p:anim>
                                    <p:anim calcmode="lin" valueType="num">
                                      <p:cBhvr>
                                        <p:cTn id="17" dur="1000" fill="hold"/>
                                        <p:tgtEl>
                                          <p:spTgt spid="85069"/>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85069"/>
                                        </p:tgtEl>
                                        <p:attrNameLst>
                                          <p:attrName>ppt_y</p:attrName>
                                        </p:attrNameLst>
                                      </p:cBhvr>
                                      <p:tavLst>
                                        <p:tav tm="0" fmla="#ppt_y+(sin(-2*pi*(1-$))*-#ppt_x+cos(-2*pi*(1-$))*(1-#ppt_y))*(1-$)">
                                          <p:val>
                                            <p:fltVal val="0"/>
                                          </p:val>
                                        </p:tav>
                                        <p:tav tm="100000">
                                          <p:val>
                                            <p:fltVal val="1"/>
                                          </p:val>
                                        </p:tav>
                                      </p:tavLst>
                                    </p:anim>
                                  </p:childTnLst>
                                </p:cTn>
                              </p:par>
                            </p:childTnLst>
                          </p:cTn>
                        </p:par>
                        <p:par>
                          <p:cTn id="19" fill="hold">
                            <p:stCondLst>
                              <p:cond delay="9000"/>
                            </p:stCondLst>
                            <p:childTnLst>
                              <p:par>
                                <p:cTn id="20" presetID="1" presetClass="entr" presetSubtype="0" fill="hold" grpId="0" nodeType="afterEffect">
                                  <p:stCondLst>
                                    <p:cond delay="1000"/>
                                  </p:stCondLst>
                                  <p:childTnLst>
                                    <p:set>
                                      <p:cBhvr>
                                        <p:cTn id="21" dur="1" fill="hold">
                                          <p:stCondLst>
                                            <p:cond delay="499"/>
                                          </p:stCondLst>
                                        </p:cTn>
                                        <p:tgtEl>
                                          <p:spTgt spid="85051"/>
                                        </p:tgtEl>
                                        <p:attrNameLst>
                                          <p:attrName>style.visibility</p:attrName>
                                        </p:attrNameLst>
                                      </p:cBhvr>
                                      <p:to>
                                        <p:strVal val="visible"/>
                                      </p:to>
                                    </p:set>
                                  </p:childTnLst>
                                </p:cTn>
                              </p:par>
                            </p:childTnLst>
                          </p:cTn>
                        </p:par>
                        <p:par>
                          <p:cTn id="22" fill="hold">
                            <p:stCondLst>
                              <p:cond delay="10500"/>
                            </p:stCondLst>
                            <p:childTnLst>
                              <p:par>
                                <p:cTn id="23" presetID="23" presetClass="entr" presetSubtype="16" fill="hold" nodeType="afterEffect">
                                  <p:stCondLst>
                                    <p:cond delay="1000"/>
                                  </p:stCondLst>
                                  <p:childTnLst>
                                    <p:set>
                                      <p:cBhvr>
                                        <p:cTn id="24" dur="1" fill="hold">
                                          <p:stCondLst>
                                            <p:cond delay="0"/>
                                          </p:stCondLst>
                                        </p:cTn>
                                        <p:tgtEl>
                                          <p:spTgt spid="85064"/>
                                        </p:tgtEl>
                                        <p:attrNameLst>
                                          <p:attrName>style.visibility</p:attrName>
                                        </p:attrNameLst>
                                      </p:cBhvr>
                                      <p:to>
                                        <p:strVal val="visible"/>
                                      </p:to>
                                    </p:set>
                                    <p:anim calcmode="lin" valueType="num">
                                      <p:cBhvr>
                                        <p:cTn id="25" dur="500" fill="hold"/>
                                        <p:tgtEl>
                                          <p:spTgt spid="85064"/>
                                        </p:tgtEl>
                                        <p:attrNameLst>
                                          <p:attrName>ppt_w</p:attrName>
                                        </p:attrNameLst>
                                      </p:cBhvr>
                                      <p:tavLst>
                                        <p:tav tm="0">
                                          <p:val>
                                            <p:fltVal val="0"/>
                                          </p:val>
                                        </p:tav>
                                        <p:tav tm="100000">
                                          <p:val>
                                            <p:strVal val="#ppt_w"/>
                                          </p:val>
                                        </p:tav>
                                      </p:tavLst>
                                    </p:anim>
                                    <p:anim calcmode="lin" valueType="num">
                                      <p:cBhvr>
                                        <p:cTn id="26" dur="500" fill="hold"/>
                                        <p:tgtEl>
                                          <p:spTgt spid="85064"/>
                                        </p:tgtEl>
                                        <p:attrNameLst>
                                          <p:attrName>ppt_h</p:attrName>
                                        </p:attrNameLst>
                                      </p:cBhvr>
                                      <p:tavLst>
                                        <p:tav tm="0">
                                          <p:val>
                                            <p:fltVal val="0"/>
                                          </p:val>
                                        </p:tav>
                                        <p:tav tm="100000">
                                          <p:val>
                                            <p:strVal val="#ppt_h"/>
                                          </p:val>
                                        </p:tav>
                                      </p:tavLst>
                                    </p:anim>
                                  </p:childTnLst>
                                </p:cTn>
                              </p:par>
                            </p:childTnLst>
                          </p:cTn>
                        </p:par>
                        <p:par>
                          <p:cTn id="27" fill="hold">
                            <p:stCondLst>
                              <p:cond delay="12000"/>
                            </p:stCondLst>
                            <p:childTnLst>
                              <p:par>
                                <p:cTn id="28" presetID="15" presetClass="entr" presetSubtype="0" fill="hold" grpId="0" nodeType="afterEffect">
                                  <p:stCondLst>
                                    <p:cond delay="3000"/>
                                  </p:stCondLst>
                                  <p:childTnLst>
                                    <p:set>
                                      <p:cBhvr>
                                        <p:cTn id="29" dur="1" fill="hold">
                                          <p:stCondLst>
                                            <p:cond delay="0"/>
                                          </p:stCondLst>
                                        </p:cTn>
                                        <p:tgtEl>
                                          <p:spTgt spid="85070"/>
                                        </p:tgtEl>
                                        <p:attrNameLst>
                                          <p:attrName>style.visibility</p:attrName>
                                        </p:attrNameLst>
                                      </p:cBhvr>
                                      <p:to>
                                        <p:strVal val="visible"/>
                                      </p:to>
                                    </p:set>
                                    <p:anim calcmode="lin" valueType="num">
                                      <p:cBhvr>
                                        <p:cTn id="30" dur="1000" fill="hold"/>
                                        <p:tgtEl>
                                          <p:spTgt spid="85070"/>
                                        </p:tgtEl>
                                        <p:attrNameLst>
                                          <p:attrName>ppt_w</p:attrName>
                                        </p:attrNameLst>
                                      </p:cBhvr>
                                      <p:tavLst>
                                        <p:tav tm="0">
                                          <p:val>
                                            <p:fltVal val="0"/>
                                          </p:val>
                                        </p:tav>
                                        <p:tav tm="100000">
                                          <p:val>
                                            <p:strVal val="#ppt_w"/>
                                          </p:val>
                                        </p:tav>
                                      </p:tavLst>
                                    </p:anim>
                                    <p:anim calcmode="lin" valueType="num">
                                      <p:cBhvr>
                                        <p:cTn id="31" dur="1000" fill="hold"/>
                                        <p:tgtEl>
                                          <p:spTgt spid="85070"/>
                                        </p:tgtEl>
                                        <p:attrNameLst>
                                          <p:attrName>ppt_h</p:attrName>
                                        </p:attrNameLst>
                                      </p:cBhvr>
                                      <p:tavLst>
                                        <p:tav tm="0">
                                          <p:val>
                                            <p:fltVal val="0"/>
                                          </p:val>
                                        </p:tav>
                                        <p:tav tm="100000">
                                          <p:val>
                                            <p:strVal val="#ppt_h"/>
                                          </p:val>
                                        </p:tav>
                                      </p:tavLst>
                                    </p:anim>
                                    <p:anim calcmode="lin" valueType="num">
                                      <p:cBhvr>
                                        <p:cTn id="32" dur="1000" fill="hold"/>
                                        <p:tgtEl>
                                          <p:spTgt spid="85070"/>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85070"/>
                                        </p:tgtEl>
                                        <p:attrNameLst>
                                          <p:attrName>ppt_y</p:attrName>
                                        </p:attrNameLst>
                                      </p:cBhvr>
                                      <p:tavLst>
                                        <p:tav tm="0" fmla="#ppt_y+(sin(-2*pi*(1-$))*-#ppt_x+cos(-2*pi*(1-$))*(1-#ppt_y))*(1-$)">
                                          <p:val>
                                            <p:fltVal val="0"/>
                                          </p:val>
                                        </p:tav>
                                        <p:tav tm="100000">
                                          <p:val>
                                            <p:fltVal val="1"/>
                                          </p:val>
                                        </p:tav>
                                      </p:tavLst>
                                    </p:anim>
                                  </p:childTnLst>
                                </p:cTn>
                              </p:par>
                            </p:childTnLst>
                          </p:cTn>
                        </p:par>
                        <p:par>
                          <p:cTn id="34" fill="hold">
                            <p:stCondLst>
                              <p:cond delay="16000"/>
                            </p:stCondLst>
                            <p:childTnLst>
                              <p:par>
                                <p:cTn id="35" presetID="1" presetClass="entr" presetSubtype="0" fill="hold" nodeType="afterEffect">
                                  <p:stCondLst>
                                    <p:cond delay="0"/>
                                  </p:stCondLst>
                                  <p:childTnLst>
                                    <p:set>
                                      <p:cBhvr>
                                        <p:cTn id="36" dur="1" fill="hold">
                                          <p:stCondLst>
                                            <p:cond delay="499"/>
                                          </p:stCondLst>
                                        </p:cTn>
                                        <p:tgtEl>
                                          <p:spTgt spid="85055"/>
                                        </p:tgtEl>
                                        <p:attrNameLst>
                                          <p:attrName>style.visibility</p:attrName>
                                        </p:attrNameLst>
                                      </p:cBhvr>
                                      <p:to>
                                        <p:strVal val="visible"/>
                                      </p:to>
                                    </p:set>
                                  </p:childTnLst>
                                </p:cTn>
                              </p:par>
                            </p:childTnLst>
                          </p:cTn>
                        </p:par>
                        <p:par>
                          <p:cTn id="37" fill="hold">
                            <p:stCondLst>
                              <p:cond delay="16500"/>
                            </p:stCondLst>
                            <p:childTnLst>
                              <p:par>
                                <p:cTn id="38" presetID="15" presetClass="entr" presetSubtype="0" fill="hold" grpId="0" nodeType="afterEffect">
                                  <p:stCondLst>
                                    <p:cond delay="3000"/>
                                  </p:stCondLst>
                                  <p:childTnLst>
                                    <p:set>
                                      <p:cBhvr>
                                        <p:cTn id="39" dur="1" fill="hold">
                                          <p:stCondLst>
                                            <p:cond delay="0"/>
                                          </p:stCondLst>
                                        </p:cTn>
                                        <p:tgtEl>
                                          <p:spTgt spid="85071"/>
                                        </p:tgtEl>
                                        <p:attrNameLst>
                                          <p:attrName>style.visibility</p:attrName>
                                        </p:attrNameLst>
                                      </p:cBhvr>
                                      <p:to>
                                        <p:strVal val="visible"/>
                                      </p:to>
                                    </p:set>
                                    <p:anim calcmode="lin" valueType="num">
                                      <p:cBhvr>
                                        <p:cTn id="40" dur="1000" fill="hold"/>
                                        <p:tgtEl>
                                          <p:spTgt spid="85071"/>
                                        </p:tgtEl>
                                        <p:attrNameLst>
                                          <p:attrName>ppt_w</p:attrName>
                                        </p:attrNameLst>
                                      </p:cBhvr>
                                      <p:tavLst>
                                        <p:tav tm="0">
                                          <p:val>
                                            <p:fltVal val="0"/>
                                          </p:val>
                                        </p:tav>
                                        <p:tav tm="100000">
                                          <p:val>
                                            <p:strVal val="#ppt_w"/>
                                          </p:val>
                                        </p:tav>
                                      </p:tavLst>
                                    </p:anim>
                                    <p:anim calcmode="lin" valueType="num">
                                      <p:cBhvr>
                                        <p:cTn id="41" dur="1000" fill="hold"/>
                                        <p:tgtEl>
                                          <p:spTgt spid="85071"/>
                                        </p:tgtEl>
                                        <p:attrNameLst>
                                          <p:attrName>ppt_h</p:attrName>
                                        </p:attrNameLst>
                                      </p:cBhvr>
                                      <p:tavLst>
                                        <p:tav tm="0">
                                          <p:val>
                                            <p:fltVal val="0"/>
                                          </p:val>
                                        </p:tav>
                                        <p:tav tm="100000">
                                          <p:val>
                                            <p:strVal val="#ppt_h"/>
                                          </p:val>
                                        </p:tav>
                                      </p:tavLst>
                                    </p:anim>
                                    <p:anim calcmode="lin" valueType="num">
                                      <p:cBhvr>
                                        <p:cTn id="42" dur="1000" fill="hold"/>
                                        <p:tgtEl>
                                          <p:spTgt spid="85071"/>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85071"/>
                                        </p:tgtEl>
                                        <p:attrNameLst>
                                          <p:attrName>ppt_y</p:attrName>
                                        </p:attrNameLst>
                                      </p:cBhvr>
                                      <p:tavLst>
                                        <p:tav tm="0" fmla="#ppt_y+(sin(-2*pi*(1-$))*-#ppt_x+cos(-2*pi*(1-$))*(1-#ppt_y))*(1-$)">
                                          <p:val>
                                            <p:fltVal val="0"/>
                                          </p:val>
                                        </p:tav>
                                        <p:tav tm="100000">
                                          <p:val>
                                            <p:fltVal val="1"/>
                                          </p:val>
                                        </p:tav>
                                      </p:tavLst>
                                    </p:anim>
                                  </p:childTnLst>
                                </p:cTn>
                              </p:par>
                            </p:childTnLst>
                          </p:cTn>
                        </p:par>
                        <p:par>
                          <p:cTn id="44" fill="hold">
                            <p:stCondLst>
                              <p:cond delay="20500"/>
                            </p:stCondLst>
                            <p:childTnLst>
                              <p:par>
                                <p:cTn id="45" presetID="23" presetClass="entr" presetSubtype="16" fill="hold" nodeType="afterEffect">
                                  <p:stCondLst>
                                    <p:cond delay="1000"/>
                                  </p:stCondLst>
                                  <p:childTnLst>
                                    <p:set>
                                      <p:cBhvr>
                                        <p:cTn id="46" dur="1" fill="hold">
                                          <p:stCondLst>
                                            <p:cond delay="0"/>
                                          </p:stCondLst>
                                        </p:cTn>
                                        <p:tgtEl>
                                          <p:spTgt spid="85065"/>
                                        </p:tgtEl>
                                        <p:attrNameLst>
                                          <p:attrName>style.visibility</p:attrName>
                                        </p:attrNameLst>
                                      </p:cBhvr>
                                      <p:to>
                                        <p:strVal val="visible"/>
                                      </p:to>
                                    </p:set>
                                    <p:anim calcmode="lin" valueType="num">
                                      <p:cBhvr>
                                        <p:cTn id="47" dur="500" fill="hold"/>
                                        <p:tgtEl>
                                          <p:spTgt spid="85065"/>
                                        </p:tgtEl>
                                        <p:attrNameLst>
                                          <p:attrName>ppt_w</p:attrName>
                                        </p:attrNameLst>
                                      </p:cBhvr>
                                      <p:tavLst>
                                        <p:tav tm="0">
                                          <p:val>
                                            <p:fltVal val="0"/>
                                          </p:val>
                                        </p:tav>
                                        <p:tav tm="100000">
                                          <p:val>
                                            <p:strVal val="#ppt_w"/>
                                          </p:val>
                                        </p:tav>
                                      </p:tavLst>
                                    </p:anim>
                                    <p:anim calcmode="lin" valueType="num">
                                      <p:cBhvr>
                                        <p:cTn id="48" dur="500" fill="hold"/>
                                        <p:tgtEl>
                                          <p:spTgt spid="85065"/>
                                        </p:tgtEl>
                                        <p:attrNameLst>
                                          <p:attrName>ppt_h</p:attrName>
                                        </p:attrNameLst>
                                      </p:cBhvr>
                                      <p:tavLst>
                                        <p:tav tm="0">
                                          <p:val>
                                            <p:fltVal val="0"/>
                                          </p:val>
                                        </p:tav>
                                        <p:tav tm="100000">
                                          <p:val>
                                            <p:strVal val="#ppt_h"/>
                                          </p:val>
                                        </p:tav>
                                      </p:tavLst>
                                    </p:anim>
                                  </p:childTnLst>
                                </p:cTn>
                              </p:par>
                            </p:childTnLst>
                          </p:cTn>
                        </p:par>
                        <p:par>
                          <p:cTn id="49" fill="hold">
                            <p:stCondLst>
                              <p:cond delay="22000"/>
                            </p:stCondLst>
                            <p:childTnLst>
                              <p:par>
                                <p:cTn id="50" presetID="15" presetClass="entr" presetSubtype="0" fill="hold" grpId="0" nodeType="afterEffect">
                                  <p:stCondLst>
                                    <p:cond delay="3000"/>
                                  </p:stCondLst>
                                  <p:childTnLst>
                                    <p:set>
                                      <p:cBhvr>
                                        <p:cTn id="51" dur="1" fill="hold">
                                          <p:stCondLst>
                                            <p:cond delay="0"/>
                                          </p:stCondLst>
                                        </p:cTn>
                                        <p:tgtEl>
                                          <p:spTgt spid="85072"/>
                                        </p:tgtEl>
                                        <p:attrNameLst>
                                          <p:attrName>style.visibility</p:attrName>
                                        </p:attrNameLst>
                                      </p:cBhvr>
                                      <p:to>
                                        <p:strVal val="visible"/>
                                      </p:to>
                                    </p:set>
                                    <p:anim calcmode="lin" valueType="num">
                                      <p:cBhvr>
                                        <p:cTn id="52" dur="1000" fill="hold"/>
                                        <p:tgtEl>
                                          <p:spTgt spid="85072"/>
                                        </p:tgtEl>
                                        <p:attrNameLst>
                                          <p:attrName>ppt_w</p:attrName>
                                        </p:attrNameLst>
                                      </p:cBhvr>
                                      <p:tavLst>
                                        <p:tav tm="0">
                                          <p:val>
                                            <p:fltVal val="0"/>
                                          </p:val>
                                        </p:tav>
                                        <p:tav tm="100000">
                                          <p:val>
                                            <p:strVal val="#ppt_w"/>
                                          </p:val>
                                        </p:tav>
                                      </p:tavLst>
                                    </p:anim>
                                    <p:anim calcmode="lin" valueType="num">
                                      <p:cBhvr>
                                        <p:cTn id="53" dur="1000" fill="hold"/>
                                        <p:tgtEl>
                                          <p:spTgt spid="85072"/>
                                        </p:tgtEl>
                                        <p:attrNameLst>
                                          <p:attrName>ppt_h</p:attrName>
                                        </p:attrNameLst>
                                      </p:cBhvr>
                                      <p:tavLst>
                                        <p:tav tm="0">
                                          <p:val>
                                            <p:fltVal val="0"/>
                                          </p:val>
                                        </p:tav>
                                        <p:tav tm="100000">
                                          <p:val>
                                            <p:strVal val="#ppt_h"/>
                                          </p:val>
                                        </p:tav>
                                      </p:tavLst>
                                    </p:anim>
                                    <p:anim calcmode="lin" valueType="num">
                                      <p:cBhvr>
                                        <p:cTn id="54" dur="1000" fill="hold"/>
                                        <p:tgtEl>
                                          <p:spTgt spid="85072"/>
                                        </p:tgtEl>
                                        <p:attrNameLst>
                                          <p:attrName>ppt_x</p:attrName>
                                        </p:attrNameLst>
                                      </p:cBhvr>
                                      <p:tavLst>
                                        <p:tav tm="0" fmla="#ppt_x+(cos(-2*pi*(1-$))*-#ppt_x-sin(-2*pi*(1-$))*(1-#ppt_y))*(1-$)">
                                          <p:val>
                                            <p:fltVal val="0"/>
                                          </p:val>
                                        </p:tav>
                                        <p:tav tm="100000">
                                          <p:val>
                                            <p:fltVal val="1"/>
                                          </p:val>
                                        </p:tav>
                                      </p:tavLst>
                                    </p:anim>
                                    <p:anim calcmode="lin" valueType="num">
                                      <p:cBhvr>
                                        <p:cTn id="55" dur="1000" fill="hold"/>
                                        <p:tgtEl>
                                          <p:spTgt spid="85072"/>
                                        </p:tgtEl>
                                        <p:attrNameLst>
                                          <p:attrName>ppt_y</p:attrName>
                                        </p:attrNameLst>
                                      </p:cBhvr>
                                      <p:tavLst>
                                        <p:tav tm="0" fmla="#ppt_y+(sin(-2*pi*(1-$))*-#ppt_x+cos(-2*pi*(1-$))*(1-#ppt_y))*(1-$)">
                                          <p:val>
                                            <p:fltVal val="0"/>
                                          </p:val>
                                        </p:tav>
                                        <p:tav tm="100000">
                                          <p:val>
                                            <p:fltVal val="1"/>
                                          </p:val>
                                        </p:tav>
                                      </p:tavLst>
                                    </p:anim>
                                  </p:childTnLst>
                                </p:cTn>
                              </p:par>
                            </p:childTnLst>
                          </p:cTn>
                        </p:par>
                        <p:par>
                          <p:cTn id="56" fill="hold">
                            <p:stCondLst>
                              <p:cond delay="26000"/>
                            </p:stCondLst>
                            <p:childTnLst>
                              <p:par>
                                <p:cTn id="57" presetID="1" presetClass="entr" presetSubtype="0" fill="hold" grpId="0" nodeType="afterEffect">
                                  <p:stCondLst>
                                    <p:cond delay="1000"/>
                                  </p:stCondLst>
                                  <p:childTnLst>
                                    <p:set>
                                      <p:cBhvr>
                                        <p:cTn id="58" dur="1" fill="hold">
                                          <p:stCondLst>
                                            <p:cond delay="499"/>
                                          </p:stCondLst>
                                        </p:cTn>
                                        <p:tgtEl>
                                          <p:spTgt spid="85057"/>
                                        </p:tgtEl>
                                        <p:attrNameLst>
                                          <p:attrName>style.visibility</p:attrName>
                                        </p:attrNameLst>
                                      </p:cBhvr>
                                      <p:to>
                                        <p:strVal val="visible"/>
                                      </p:to>
                                    </p:set>
                                  </p:childTnLst>
                                </p:cTn>
                              </p:par>
                            </p:childTnLst>
                          </p:cTn>
                        </p:par>
                        <p:par>
                          <p:cTn id="59" fill="hold">
                            <p:stCondLst>
                              <p:cond delay="27500"/>
                            </p:stCondLst>
                            <p:childTnLst>
                              <p:par>
                                <p:cTn id="60" presetID="23" presetClass="entr" presetSubtype="16" fill="hold" nodeType="afterEffect">
                                  <p:stCondLst>
                                    <p:cond delay="0"/>
                                  </p:stCondLst>
                                  <p:childTnLst>
                                    <p:set>
                                      <p:cBhvr>
                                        <p:cTn id="61" dur="1" fill="hold">
                                          <p:stCondLst>
                                            <p:cond delay="0"/>
                                          </p:stCondLst>
                                        </p:cTn>
                                        <p:tgtEl>
                                          <p:spTgt spid="85066"/>
                                        </p:tgtEl>
                                        <p:attrNameLst>
                                          <p:attrName>style.visibility</p:attrName>
                                        </p:attrNameLst>
                                      </p:cBhvr>
                                      <p:to>
                                        <p:strVal val="visible"/>
                                      </p:to>
                                    </p:set>
                                    <p:anim calcmode="lin" valueType="num">
                                      <p:cBhvr>
                                        <p:cTn id="62" dur="500" fill="hold"/>
                                        <p:tgtEl>
                                          <p:spTgt spid="85066"/>
                                        </p:tgtEl>
                                        <p:attrNameLst>
                                          <p:attrName>ppt_w</p:attrName>
                                        </p:attrNameLst>
                                      </p:cBhvr>
                                      <p:tavLst>
                                        <p:tav tm="0">
                                          <p:val>
                                            <p:fltVal val="0"/>
                                          </p:val>
                                        </p:tav>
                                        <p:tav tm="100000">
                                          <p:val>
                                            <p:strVal val="#ppt_w"/>
                                          </p:val>
                                        </p:tav>
                                      </p:tavLst>
                                    </p:anim>
                                    <p:anim calcmode="lin" valueType="num">
                                      <p:cBhvr>
                                        <p:cTn id="63" dur="500" fill="hold"/>
                                        <p:tgtEl>
                                          <p:spTgt spid="85066"/>
                                        </p:tgtEl>
                                        <p:attrNameLst>
                                          <p:attrName>ppt_h</p:attrName>
                                        </p:attrNameLst>
                                      </p:cBhvr>
                                      <p:tavLst>
                                        <p:tav tm="0">
                                          <p:val>
                                            <p:fltVal val="0"/>
                                          </p:val>
                                        </p:tav>
                                        <p:tav tm="100000">
                                          <p:val>
                                            <p:strVal val="#ppt_h"/>
                                          </p:val>
                                        </p:tav>
                                      </p:tavLst>
                                    </p:anim>
                                  </p:childTnLst>
                                </p:cTn>
                              </p:par>
                            </p:childTnLst>
                          </p:cTn>
                        </p:par>
                        <p:par>
                          <p:cTn id="64" fill="hold">
                            <p:stCondLst>
                              <p:cond delay="28000"/>
                            </p:stCondLst>
                            <p:childTnLst>
                              <p:par>
                                <p:cTn id="65" presetID="15" presetClass="entr" presetSubtype="0" fill="hold" grpId="0" nodeType="afterEffect">
                                  <p:stCondLst>
                                    <p:cond delay="3000"/>
                                  </p:stCondLst>
                                  <p:childTnLst>
                                    <p:set>
                                      <p:cBhvr>
                                        <p:cTn id="66" dur="1" fill="hold">
                                          <p:stCondLst>
                                            <p:cond delay="0"/>
                                          </p:stCondLst>
                                        </p:cTn>
                                        <p:tgtEl>
                                          <p:spTgt spid="85073"/>
                                        </p:tgtEl>
                                        <p:attrNameLst>
                                          <p:attrName>style.visibility</p:attrName>
                                        </p:attrNameLst>
                                      </p:cBhvr>
                                      <p:to>
                                        <p:strVal val="visible"/>
                                      </p:to>
                                    </p:set>
                                    <p:anim calcmode="lin" valueType="num">
                                      <p:cBhvr>
                                        <p:cTn id="67" dur="1000" fill="hold"/>
                                        <p:tgtEl>
                                          <p:spTgt spid="85073"/>
                                        </p:tgtEl>
                                        <p:attrNameLst>
                                          <p:attrName>ppt_w</p:attrName>
                                        </p:attrNameLst>
                                      </p:cBhvr>
                                      <p:tavLst>
                                        <p:tav tm="0">
                                          <p:val>
                                            <p:fltVal val="0"/>
                                          </p:val>
                                        </p:tav>
                                        <p:tav tm="100000">
                                          <p:val>
                                            <p:strVal val="#ppt_w"/>
                                          </p:val>
                                        </p:tav>
                                      </p:tavLst>
                                    </p:anim>
                                    <p:anim calcmode="lin" valueType="num">
                                      <p:cBhvr>
                                        <p:cTn id="68" dur="1000" fill="hold"/>
                                        <p:tgtEl>
                                          <p:spTgt spid="85073"/>
                                        </p:tgtEl>
                                        <p:attrNameLst>
                                          <p:attrName>ppt_h</p:attrName>
                                        </p:attrNameLst>
                                      </p:cBhvr>
                                      <p:tavLst>
                                        <p:tav tm="0">
                                          <p:val>
                                            <p:fltVal val="0"/>
                                          </p:val>
                                        </p:tav>
                                        <p:tav tm="100000">
                                          <p:val>
                                            <p:strVal val="#ppt_h"/>
                                          </p:val>
                                        </p:tav>
                                      </p:tavLst>
                                    </p:anim>
                                    <p:anim calcmode="lin" valueType="num">
                                      <p:cBhvr>
                                        <p:cTn id="69" dur="1000" fill="hold"/>
                                        <p:tgtEl>
                                          <p:spTgt spid="85073"/>
                                        </p:tgtEl>
                                        <p:attrNameLst>
                                          <p:attrName>ppt_x</p:attrName>
                                        </p:attrNameLst>
                                      </p:cBhvr>
                                      <p:tavLst>
                                        <p:tav tm="0" fmla="#ppt_x+(cos(-2*pi*(1-$))*-#ppt_x-sin(-2*pi*(1-$))*(1-#ppt_y))*(1-$)">
                                          <p:val>
                                            <p:fltVal val="0"/>
                                          </p:val>
                                        </p:tav>
                                        <p:tav tm="100000">
                                          <p:val>
                                            <p:fltVal val="1"/>
                                          </p:val>
                                        </p:tav>
                                      </p:tavLst>
                                    </p:anim>
                                    <p:anim calcmode="lin" valueType="num">
                                      <p:cBhvr>
                                        <p:cTn id="70" dur="1000" fill="hold"/>
                                        <p:tgtEl>
                                          <p:spTgt spid="85073"/>
                                        </p:tgtEl>
                                        <p:attrNameLst>
                                          <p:attrName>ppt_y</p:attrName>
                                        </p:attrNameLst>
                                      </p:cBhvr>
                                      <p:tavLst>
                                        <p:tav tm="0" fmla="#ppt_y+(sin(-2*pi*(1-$))*-#ppt_x+cos(-2*pi*(1-$))*(1-#ppt_y))*(1-$)">
                                          <p:val>
                                            <p:fltVal val="0"/>
                                          </p:val>
                                        </p:tav>
                                        <p:tav tm="100000">
                                          <p:val>
                                            <p:fltVal val="1"/>
                                          </p:val>
                                        </p:tav>
                                      </p:tavLst>
                                    </p:anim>
                                  </p:childTnLst>
                                </p:cTn>
                              </p:par>
                            </p:childTnLst>
                          </p:cTn>
                        </p:par>
                        <p:par>
                          <p:cTn id="71" fill="hold">
                            <p:stCondLst>
                              <p:cond delay="32000"/>
                            </p:stCondLst>
                            <p:childTnLst>
                              <p:par>
                                <p:cTn id="72" presetID="23" presetClass="entr" presetSubtype="16" fill="hold" nodeType="afterEffect">
                                  <p:stCondLst>
                                    <p:cond delay="1000"/>
                                  </p:stCondLst>
                                  <p:childTnLst>
                                    <p:set>
                                      <p:cBhvr>
                                        <p:cTn id="73" dur="1" fill="hold">
                                          <p:stCondLst>
                                            <p:cond delay="0"/>
                                          </p:stCondLst>
                                        </p:cTn>
                                        <p:tgtEl>
                                          <p:spTgt spid="85067"/>
                                        </p:tgtEl>
                                        <p:attrNameLst>
                                          <p:attrName>style.visibility</p:attrName>
                                        </p:attrNameLst>
                                      </p:cBhvr>
                                      <p:to>
                                        <p:strVal val="visible"/>
                                      </p:to>
                                    </p:set>
                                    <p:anim calcmode="lin" valueType="num">
                                      <p:cBhvr>
                                        <p:cTn id="74" dur="500" fill="hold"/>
                                        <p:tgtEl>
                                          <p:spTgt spid="85067"/>
                                        </p:tgtEl>
                                        <p:attrNameLst>
                                          <p:attrName>ppt_w</p:attrName>
                                        </p:attrNameLst>
                                      </p:cBhvr>
                                      <p:tavLst>
                                        <p:tav tm="0">
                                          <p:val>
                                            <p:fltVal val="0"/>
                                          </p:val>
                                        </p:tav>
                                        <p:tav tm="100000">
                                          <p:val>
                                            <p:strVal val="#ppt_w"/>
                                          </p:val>
                                        </p:tav>
                                      </p:tavLst>
                                    </p:anim>
                                    <p:anim calcmode="lin" valueType="num">
                                      <p:cBhvr>
                                        <p:cTn id="75" dur="500" fill="hold"/>
                                        <p:tgtEl>
                                          <p:spTgt spid="8506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51" grpId="0" autoUpdateAnimBg="0"/>
      <p:bldP spid="85057" grpId="0" autoUpdateAnimBg="0"/>
      <p:bldP spid="85069" grpId="0" animBg="1"/>
      <p:bldP spid="85070" grpId="0" animBg="1"/>
      <p:bldP spid="85071" grpId="0" animBg="1"/>
      <p:bldP spid="85072" grpId="0" animBg="1"/>
      <p:bldP spid="8507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792" name="Group 40"/>
          <p:cNvGrpSpPr>
            <a:grpSpLocks/>
          </p:cNvGrpSpPr>
          <p:nvPr/>
        </p:nvGrpSpPr>
        <p:grpSpPr bwMode="auto">
          <a:xfrm>
            <a:off x="2895600" y="952500"/>
            <a:ext cx="4343400" cy="5257800"/>
            <a:chOff x="1824" y="600"/>
            <a:chExt cx="2736" cy="3312"/>
          </a:xfrm>
        </p:grpSpPr>
        <p:sp>
          <p:nvSpPr>
            <p:cNvPr id="74783" name="Rectangle 31"/>
            <p:cNvSpPr>
              <a:spLocks noChangeArrowheads="1"/>
            </p:cNvSpPr>
            <p:nvPr/>
          </p:nvSpPr>
          <p:spPr bwMode="auto">
            <a:xfrm>
              <a:off x="1824" y="648"/>
              <a:ext cx="2736" cy="3264"/>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pSp>
          <p:nvGrpSpPr>
            <p:cNvPr id="74791" name="Group 39"/>
            <p:cNvGrpSpPr>
              <a:grpSpLocks/>
            </p:cNvGrpSpPr>
            <p:nvPr/>
          </p:nvGrpSpPr>
          <p:grpSpPr bwMode="auto">
            <a:xfrm>
              <a:off x="2112" y="600"/>
              <a:ext cx="2160" cy="3183"/>
              <a:chOff x="2112" y="600"/>
              <a:chExt cx="2160" cy="3183"/>
            </a:xfrm>
          </p:grpSpPr>
          <p:sp>
            <p:nvSpPr>
              <p:cNvPr id="74759" name="AutoShape 7"/>
              <p:cNvSpPr>
                <a:spLocks noChangeArrowheads="1"/>
              </p:cNvSpPr>
              <p:nvPr/>
            </p:nvSpPr>
            <p:spPr bwMode="auto">
              <a:xfrm rot="-8364613">
                <a:off x="2560" y="600"/>
                <a:ext cx="1200" cy="2824"/>
              </a:xfrm>
              <a:prstGeom prst="can">
                <a:avLst>
                  <a:gd name="adj" fmla="val 98393"/>
                </a:avLst>
              </a:prstGeom>
              <a:solidFill>
                <a:srgbClr val="808080"/>
              </a:solidFill>
              <a:ln w="9525">
                <a:solidFill>
                  <a:schemeClr val="tx1"/>
                </a:solidFill>
                <a:round/>
                <a:headEnd/>
                <a:tailEnd/>
              </a:ln>
              <a:effectLst/>
            </p:spPr>
            <p:txBody>
              <a:bodyPr wrap="none" anchor="ctr"/>
              <a:lstStyle/>
              <a:p>
                <a:endParaRPr lang="en-US"/>
              </a:p>
            </p:txBody>
          </p:sp>
          <p:sp>
            <p:nvSpPr>
              <p:cNvPr id="74761" name="Oval 9"/>
              <p:cNvSpPr>
                <a:spLocks noChangeArrowheads="1"/>
              </p:cNvSpPr>
              <p:nvPr/>
            </p:nvSpPr>
            <p:spPr bwMode="auto">
              <a:xfrm>
                <a:off x="2176" y="2208"/>
                <a:ext cx="884" cy="884"/>
              </a:xfrm>
              <a:prstGeom prst="ellipse">
                <a:avLst/>
              </a:prstGeom>
              <a:solidFill>
                <a:srgbClr val="969696"/>
              </a:solidFill>
              <a:ln w="9525">
                <a:solidFill>
                  <a:schemeClr val="tx1"/>
                </a:solidFill>
                <a:round/>
                <a:headEnd/>
                <a:tailEnd/>
              </a:ln>
              <a:effectLst/>
            </p:spPr>
            <p:txBody>
              <a:bodyPr wrap="none" anchor="ctr"/>
              <a:lstStyle/>
              <a:p>
                <a:endParaRPr lang="en-US"/>
              </a:p>
            </p:txBody>
          </p:sp>
          <p:sp>
            <p:nvSpPr>
              <p:cNvPr id="74762" name="Oval 10"/>
              <p:cNvSpPr>
                <a:spLocks noChangeArrowheads="1"/>
              </p:cNvSpPr>
              <p:nvPr/>
            </p:nvSpPr>
            <p:spPr bwMode="auto">
              <a:xfrm>
                <a:off x="2240" y="2272"/>
                <a:ext cx="748" cy="748"/>
              </a:xfrm>
              <a:prstGeom prst="ellipse">
                <a:avLst/>
              </a:prstGeom>
              <a:solidFill>
                <a:srgbClr val="C0C0C0">
                  <a:alpha val="50000"/>
                </a:srgbClr>
              </a:solidFill>
              <a:ln w="9525">
                <a:solidFill>
                  <a:schemeClr val="tx1"/>
                </a:solidFill>
                <a:round/>
                <a:headEnd/>
                <a:tailEnd/>
              </a:ln>
              <a:effectLst/>
            </p:spPr>
            <p:txBody>
              <a:bodyPr wrap="none" anchor="ctr"/>
              <a:lstStyle/>
              <a:p>
                <a:endParaRPr lang="en-US"/>
              </a:p>
            </p:txBody>
          </p:sp>
          <p:sp>
            <p:nvSpPr>
              <p:cNvPr id="74763" name="Line 11"/>
              <p:cNvSpPr>
                <a:spLocks noChangeShapeType="1"/>
              </p:cNvSpPr>
              <p:nvPr/>
            </p:nvSpPr>
            <p:spPr bwMode="auto">
              <a:xfrm flipV="1">
                <a:off x="2280" y="800"/>
                <a:ext cx="1352" cy="1560"/>
              </a:xfrm>
              <a:prstGeom prst="line">
                <a:avLst/>
              </a:prstGeom>
              <a:noFill/>
              <a:ln w="9525" cap="rnd">
                <a:solidFill>
                  <a:schemeClr val="tx1"/>
                </a:solidFill>
                <a:prstDash val="sysDot"/>
                <a:round/>
                <a:headEnd/>
                <a:tailEnd/>
              </a:ln>
              <a:effectLst/>
            </p:spPr>
            <p:txBody>
              <a:bodyPr/>
              <a:lstStyle/>
              <a:p>
                <a:endParaRPr lang="en-US"/>
              </a:p>
            </p:txBody>
          </p:sp>
          <p:sp>
            <p:nvSpPr>
              <p:cNvPr id="74764" name="Line 12"/>
              <p:cNvSpPr>
                <a:spLocks noChangeShapeType="1"/>
              </p:cNvSpPr>
              <p:nvPr/>
            </p:nvSpPr>
            <p:spPr bwMode="auto">
              <a:xfrm flipV="1">
                <a:off x="2304" y="792"/>
                <a:ext cx="1488" cy="1632"/>
              </a:xfrm>
              <a:prstGeom prst="line">
                <a:avLst/>
              </a:prstGeom>
              <a:noFill/>
              <a:ln w="9525" cap="rnd">
                <a:solidFill>
                  <a:schemeClr val="tx1"/>
                </a:solidFill>
                <a:prstDash val="sysDot"/>
                <a:round/>
                <a:headEnd/>
                <a:tailEnd/>
              </a:ln>
              <a:effectLst/>
            </p:spPr>
            <p:txBody>
              <a:bodyPr/>
              <a:lstStyle/>
              <a:p>
                <a:endParaRPr lang="en-US"/>
              </a:p>
            </p:txBody>
          </p:sp>
          <p:sp>
            <p:nvSpPr>
              <p:cNvPr id="74765" name="Line 13"/>
              <p:cNvSpPr>
                <a:spLocks noChangeShapeType="1"/>
              </p:cNvSpPr>
              <p:nvPr/>
            </p:nvSpPr>
            <p:spPr bwMode="auto">
              <a:xfrm flipV="1">
                <a:off x="2952" y="1272"/>
                <a:ext cx="1320" cy="1536"/>
              </a:xfrm>
              <a:prstGeom prst="line">
                <a:avLst/>
              </a:prstGeom>
              <a:noFill/>
              <a:ln w="9525" cap="rnd">
                <a:solidFill>
                  <a:schemeClr val="tx1"/>
                </a:solidFill>
                <a:prstDash val="sysDot"/>
                <a:round/>
                <a:headEnd/>
                <a:tailEnd/>
              </a:ln>
              <a:effectLst/>
            </p:spPr>
            <p:txBody>
              <a:bodyPr/>
              <a:lstStyle/>
              <a:p>
                <a:endParaRPr lang="en-US"/>
              </a:p>
            </p:txBody>
          </p:sp>
          <p:sp>
            <p:nvSpPr>
              <p:cNvPr id="74766" name="Line 14"/>
              <p:cNvSpPr>
                <a:spLocks noChangeShapeType="1"/>
              </p:cNvSpPr>
              <p:nvPr/>
            </p:nvSpPr>
            <p:spPr bwMode="auto">
              <a:xfrm flipV="1">
                <a:off x="2912" y="1368"/>
                <a:ext cx="1360" cy="1616"/>
              </a:xfrm>
              <a:prstGeom prst="line">
                <a:avLst/>
              </a:prstGeom>
              <a:noFill/>
              <a:ln w="9525" cap="rnd">
                <a:solidFill>
                  <a:schemeClr val="tx1"/>
                </a:solidFill>
                <a:prstDash val="sysDot"/>
                <a:round/>
                <a:headEnd/>
                <a:tailEnd/>
              </a:ln>
              <a:effectLst/>
            </p:spPr>
            <p:txBody>
              <a:bodyPr/>
              <a:lstStyle/>
              <a:p>
                <a:endParaRPr lang="en-US"/>
              </a:p>
            </p:txBody>
          </p:sp>
          <p:sp>
            <p:nvSpPr>
              <p:cNvPr id="74767" name="Text Box 15"/>
              <p:cNvSpPr txBox="1">
                <a:spLocks noChangeArrowheads="1"/>
              </p:cNvSpPr>
              <p:nvPr/>
            </p:nvSpPr>
            <p:spPr bwMode="auto">
              <a:xfrm>
                <a:off x="2112" y="2168"/>
                <a:ext cx="240" cy="231"/>
              </a:xfrm>
              <a:prstGeom prst="rect">
                <a:avLst/>
              </a:prstGeom>
              <a:noFill/>
              <a:ln w="9525">
                <a:noFill/>
                <a:miter lim="800000"/>
                <a:headEnd/>
                <a:tailEnd/>
              </a:ln>
              <a:effectLst/>
            </p:spPr>
            <p:txBody>
              <a:bodyPr>
                <a:spAutoFit/>
              </a:bodyPr>
              <a:lstStyle/>
              <a:p>
                <a:pPr algn="l">
                  <a:spcBef>
                    <a:spcPct val="50000"/>
                  </a:spcBef>
                </a:pPr>
                <a:r>
                  <a:rPr lang="en-GB"/>
                  <a:t>s`</a:t>
                </a:r>
              </a:p>
            </p:txBody>
          </p:sp>
          <p:sp>
            <p:nvSpPr>
              <p:cNvPr id="74768" name="Text Box 16"/>
              <p:cNvSpPr txBox="1">
                <a:spLocks noChangeArrowheads="1"/>
              </p:cNvSpPr>
              <p:nvPr/>
            </p:nvSpPr>
            <p:spPr bwMode="auto">
              <a:xfrm>
                <a:off x="2336" y="2288"/>
                <a:ext cx="240" cy="231"/>
              </a:xfrm>
              <a:prstGeom prst="rect">
                <a:avLst/>
              </a:prstGeom>
              <a:noFill/>
              <a:ln w="9525">
                <a:noFill/>
                <a:miter lim="800000"/>
                <a:headEnd/>
                <a:tailEnd/>
              </a:ln>
              <a:effectLst/>
            </p:spPr>
            <p:txBody>
              <a:bodyPr>
                <a:spAutoFit/>
              </a:bodyPr>
              <a:lstStyle/>
              <a:p>
                <a:pPr algn="l">
                  <a:spcBef>
                    <a:spcPct val="50000"/>
                  </a:spcBef>
                </a:pPr>
                <a:r>
                  <a:rPr lang="en-GB"/>
                  <a:t>s</a:t>
                </a:r>
              </a:p>
            </p:txBody>
          </p:sp>
          <p:grpSp>
            <p:nvGrpSpPr>
              <p:cNvPr id="74772" name="Group 20"/>
              <p:cNvGrpSpPr>
                <a:grpSpLocks/>
              </p:cNvGrpSpPr>
              <p:nvPr/>
            </p:nvGrpSpPr>
            <p:grpSpPr bwMode="auto">
              <a:xfrm>
                <a:off x="2592" y="2624"/>
                <a:ext cx="816" cy="1144"/>
                <a:chOff x="2160" y="3264"/>
                <a:chExt cx="816" cy="672"/>
              </a:xfrm>
            </p:grpSpPr>
            <p:cxnSp>
              <p:nvCxnSpPr>
                <p:cNvPr id="74770" name="AutoShape 18"/>
                <p:cNvCxnSpPr>
                  <a:cxnSpLocks noChangeShapeType="1"/>
                </p:cNvCxnSpPr>
                <p:nvPr/>
              </p:nvCxnSpPr>
              <p:spPr bwMode="auto">
                <a:xfrm>
                  <a:off x="2160" y="3264"/>
                  <a:ext cx="816" cy="0"/>
                </a:xfrm>
                <a:prstGeom prst="straightConnector1">
                  <a:avLst/>
                </a:prstGeom>
                <a:noFill/>
                <a:ln w="9525">
                  <a:solidFill>
                    <a:schemeClr val="tx1"/>
                  </a:solidFill>
                  <a:round/>
                  <a:headEnd/>
                  <a:tailEnd type="triangle" w="med" len="med"/>
                </a:ln>
                <a:effectLst/>
              </p:spPr>
            </p:cxnSp>
            <p:cxnSp>
              <p:nvCxnSpPr>
                <p:cNvPr id="74771" name="AutoShape 19"/>
                <p:cNvCxnSpPr>
                  <a:cxnSpLocks noChangeShapeType="1"/>
                </p:cNvCxnSpPr>
                <p:nvPr/>
              </p:nvCxnSpPr>
              <p:spPr bwMode="auto">
                <a:xfrm>
                  <a:off x="2160" y="3264"/>
                  <a:ext cx="0" cy="672"/>
                </a:xfrm>
                <a:prstGeom prst="straightConnector1">
                  <a:avLst/>
                </a:prstGeom>
                <a:noFill/>
                <a:ln w="9525">
                  <a:solidFill>
                    <a:schemeClr val="tx1"/>
                  </a:solidFill>
                  <a:round/>
                  <a:headEnd/>
                  <a:tailEnd/>
                </a:ln>
                <a:effectLst/>
              </p:spPr>
            </p:cxnSp>
          </p:grpSp>
          <p:sp>
            <p:nvSpPr>
              <p:cNvPr id="74773" name="Line 21"/>
              <p:cNvSpPr>
                <a:spLocks noChangeShapeType="1"/>
              </p:cNvSpPr>
              <p:nvPr/>
            </p:nvSpPr>
            <p:spPr bwMode="auto">
              <a:xfrm>
                <a:off x="2984" y="2624"/>
                <a:ext cx="0" cy="720"/>
              </a:xfrm>
              <a:prstGeom prst="line">
                <a:avLst/>
              </a:prstGeom>
              <a:noFill/>
              <a:ln w="9525">
                <a:solidFill>
                  <a:schemeClr val="tx1"/>
                </a:solidFill>
                <a:round/>
                <a:headEnd/>
                <a:tailEnd/>
              </a:ln>
              <a:effectLst/>
            </p:spPr>
            <p:txBody>
              <a:bodyPr/>
              <a:lstStyle/>
              <a:p>
                <a:endParaRPr lang="en-US"/>
              </a:p>
            </p:txBody>
          </p:sp>
          <p:sp>
            <p:nvSpPr>
              <p:cNvPr id="74774" name="Line 22"/>
              <p:cNvSpPr>
                <a:spLocks noChangeShapeType="1"/>
              </p:cNvSpPr>
              <p:nvPr/>
            </p:nvSpPr>
            <p:spPr bwMode="auto">
              <a:xfrm>
                <a:off x="3056" y="2624"/>
                <a:ext cx="0" cy="912"/>
              </a:xfrm>
              <a:prstGeom prst="line">
                <a:avLst/>
              </a:prstGeom>
              <a:noFill/>
              <a:ln w="9525">
                <a:solidFill>
                  <a:schemeClr val="tx1"/>
                </a:solidFill>
                <a:round/>
                <a:headEnd/>
                <a:tailEnd/>
              </a:ln>
              <a:effectLst/>
            </p:spPr>
            <p:txBody>
              <a:bodyPr/>
              <a:lstStyle/>
              <a:p>
                <a:endParaRPr lang="en-US"/>
              </a:p>
            </p:txBody>
          </p:sp>
          <p:sp>
            <p:nvSpPr>
              <p:cNvPr id="74775" name="Line 23"/>
              <p:cNvSpPr>
                <a:spLocks noChangeShapeType="1"/>
              </p:cNvSpPr>
              <p:nvPr/>
            </p:nvSpPr>
            <p:spPr bwMode="auto">
              <a:xfrm>
                <a:off x="3216" y="2632"/>
                <a:ext cx="0" cy="1104"/>
              </a:xfrm>
              <a:prstGeom prst="line">
                <a:avLst/>
              </a:prstGeom>
              <a:noFill/>
              <a:ln w="9525">
                <a:solidFill>
                  <a:schemeClr val="tx1"/>
                </a:solidFill>
                <a:round/>
                <a:headEnd/>
                <a:tailEnd/>
              </a:ln>
              <a:effectLst/>
            </p:spPr>
            <p:txBody>
              <a:bodyPr/>
              <a:lstStyle/>
              <a:p>
                <a:endParaRPr lang="en-US"/>
              </a:p>
            </p:txBody>
          </p:sp>
          <p:cxnSp>
            <p:nvCxnSpPr>
              <p:cNvPr id="74777" name="AutoShape 25"/>
              <p:cNvCxnSpPr>
                <a:cxnSpLocks noChangeShapeType="1"/>
              </p:cNvCxnSpPr>
              <p:nvPr/>
            </p:nvCxnSpPr>
            <p:spPr bwMode="auto">
              <a:xfrm>
                <a:off x="2592" y="3336"/>
                <a:ext cx="384" cy="1"/>
              </a:xfrm>
              <a:prstGeom prst="straightConnector1">
                <a:avLst/>
              </a:prstGeom>
              <a:noFill/>
              <a:ln w="9525">
                <a:solidFill>
                  <a:schemeClr val="tx1"/>
                </a:solidFill>
                <a:round/>
                <a:headEnd type="triangle" w="med" len="med"/>
                <a:tailEnd type="triangle" w="med" len="med"/>
              </a:ln>
              <a:effectLst/>
            </p:spPr>
          </p:cxnSp>
          <p:cxnSp>
            <p:nvCxnSpPr>
              <p:cNvPr id="74778" name="AutoShape 26"/>
              <p:cNvCxnSpPr>
                <a:cxnSpLocks noChangeShapeType="1"/>
              </p:cNvCxnSpPr>
              <p:nvPr/>
            </p:nvCxnSpPr>
            <p:spPr bwMode="auto">
              <a:xfrm>
                <a:off x="2592" y="3528"/>
                <a:ext cx="480" cy="1"/>
              </a:xfrm>
              <a:prstGeom prst="straightConnector1">
                <a:avLst/>
              </a:prstGeom>
              <a:noFill/>
              <a:ln w="9525">
                <a:solidFill>
                  <a:schemeClr val="tx1"/>
                </a:solidFill>
                <a:round/>
                <a:headEnd type="triangle" w="med" len="med"/>
                <a:tailEnd type="triangle" w="med" len="med"/>
              </a:ln>
              <a:effectLst/>
            </p:spPr>
          </p:cxnSp>
          <p:cxnSp>
            <p:nvCxnSpPr>
              <p:cNvPr id="74779" name="AutoShape 27"/>
              <p:cNvCxnSpPr>
                <a:cxnSpLocks noChangeShapeType="1"/>
              </p:cNvCxnSpPr>
              <p:nvPr/>
            </p:nvCxnSpPr>
            <p:spPr bwMode="auto">
              <a:xfrm>
                <a:off x="2592" y="3720"/>
                <a:ext cx="624" cy="1"/>
              </a:xfrm>
              <a:prstGeom prst="straightConnector1">
                <a:avLst/>
              </a:prstGeom>
              <a:noFill/>
              <a:ln w="9525">
                <a:solidFill>
                  <a:schemeClr val="tx1"/>
                </a:solidFill>
                <a:round/>
                <a:headEnd type="triangle" w="med" len="med"/>
                <a:tailEnd type="triangle" w="med" len="med"/>
              </a:ln>
              <a:effectLst/>
            </p:spPr>
          </p:cxnSp>
          <p:sp>
            <p:nvSpPr>
              <p:cNvPr id="74780" name="Text Box 28"/>
              <p:cNvSpPr txBox="1">
                <a:spLocks noChangeArrowheads="1"/>
              </p:cNvSpPr>
              <p:nvPr/>
            </p:nvSpPr>
            <p:spPr bwMode="auto">
              <a:xfrm>
                <a:off x="2688" y="3168"/>
                <a:ext cx="144" cy="231"/>
              </a:xfrm>
              <a:prstGeom prst="rect">
                <a:avLst/>
              </a:prstGeom>
              <a:noFill/>
              <a:ln w="9525">
                <a:noFill/>
                <a:miter lim="800000"/>
                <a:headEnd/>
                <a:tailEnd/>
              </a:ln>
              <a:effectLst/>
            </p:spPr>
            <p:txBody>
              <a:bodyPr>
                <a:spAutoFit/>
              </a:bodyPr>
              <a:lstStyle/>
              <a:p>
                <a:pPr algn="l">
                  <a:spcBef>
                    <a:spcPct val="50000"/>
                  </a:spcBef>
                </a:pPr>
                <a:r>
                  <a:rPr lang="en-GB"/>
                  <a:t>r</a:t>
                </a:r>
              </a:p>
            </p:txBody>
          </p:sp>
          <p:sp>
            <p:nvSpPr>
              <p:cNvPr id="74781" name="Text Box 29"/>
              <p:cNvSpPr txBox="1">
                <a:spLocks noChangeArrowheads="1"/>
              </p:cNvSpPr>
              <p:nvPr/>
            </p:nvSpPr>
            <p:spPr bwMode="auto">
              <a:xfrm>
                <a:off x="2616" y="3353"/>
                <a:ext cx="576" cy="231"/>
              </a:xfrm>
              <a:prstGeom prst="rect">
                <a:avLst/>
              </a:prstGeom>
              <a:noFill/>
              <a:ln w="9525">
                <a:noFill/>
                <a:miter lim="800000"/>
                <a:headEnd/>
                <a:tailEnd/>
              </a:ln>
              <a:effectLst/>
            </p:spPr>
            <p:txBody>
              <a:bodyPr>
                <a:spAutoFit/>
              </a:bodyPr>
              <a:lstStyle/>
              <a:p>
                <a:pPr algn="l">
                  <a:spcBef>
                    <a:spcPct val="50000"/>
                  </a:spcBef>
                </a:pPr>
                <a:r>
                  <a:rPr lang="en-GB"/>
                  <a:t>r + dr</a:t>
                </a:r>
              </a:p>
            </p:txBody>
          </p:sp>
          <p:sp>
            <p:nvSpPr>
              <p:cNvPr id="74782" name="Text Box 30"/>
              <p:cNvSpPr txBox="1">
                <a:spLocks noChangeArrowheads="1"/>
              </p:cNvSpPr>
              <p:nvPr/>
            </p:nvSpPr>
            <p:spPr bwMode="auto">
              <a:xfrm>
                <a:off x="2752" y="3552"/>
                <a:ext cx="192" cy="231"/>
              </a:xfrm>
              <a:prstGeom prst="rect">
                <a:avLst/>
              </a:prstGeom>
              <a:noFill/>
              <a:ln w="9525">
                <a:noFill/>
                <a:miter lim="800000"/>
                <a:headEnd/>
                <a:tailEnd/>
              </a:ln>
              <a:effectLst/>
            </p:spPr>
            <p:txBody>
              <a:bodyPr>
                <a:spAutoFit/>
              </a:bodyPr>
              <a:lstStyle/>
              <a:p>
                <a:pPr algn="l">
                  <a:spcBef>
                    <a:spcPct val="50000"/>
                  </a:spcBef>
                </a:pPr>
                <a:r>
                  <a:rPr lang="en-GB"/>
                  <a:t>R</a:t>
                </a:r>
              </a:p>
            </p:txBody>
          </p:sp>
        </p:grpSp>
      </p:grpSp>
      <p:sp>
        <p:nvSpPr>
          <p:cNvPr id="74754" name="AutoShape 2">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74755" name="Text Box 3"/>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74756" name="AutoShape 4">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74757" name="Text Box 5"/>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sp>
        <p:nvSpPr>
          <p:cNvPr id="74758" name="Rectangle 6"/>
          <p:cNvSpPr>
            <a:spLocks noGrp="1" noChangeArrowheads="1"/>
          </p:cNvSpPr>
          <p:nvPr>
            <p:ph type="title"/>
          </p:nvPr>
        </p:nvSpPr>
        <p:spPr/>
        <p:txBody>
          <a:bodyPr/>
          <a:lstStyle/>
          <a:p>
            <a:r>
              <a:rPr lang="en-GB" b="0">
                <a:solidFill>
                  <a:srgbClr val="000000"/>
                </a:solidFill>
              </a:rPr>
              <a:t>Viscous flow in a cylindrical tube</a:t>
            </a:r>
            <a:endParaRPr lang="en-GB" sz="2400" i="1">
              <a:solidFill>
                <a:srgbClr val="000000"/>
              </a:solidFill>
            </a:endParaRPr>
          </a:p>
        </p:txBody>
      </p:sp>
      <p:sp>
        <p:nvSpPr>
          <p:cNvPr id="74786" name="AutoShape 34">
            <a:hlinkClick r:id="rId3"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
        <p:nvSpPr>
          <p:cNvPr id="74789" name="AutoShape 37"/>
          <p:cNvSpPr>
            <a:spLocks noChangeArrowheads="1"/>
          </p:cNvSpPr>
          <p:nvPr/>
        </p:nvSpPr>
        <p:spPr bwMode="auto">
          <a:xfrm>
            <a:off x="228600" y="5029200"/>
            <a:ext cx="2819400" cy="1447800"/>
          </a:xfrm>
          <a:prstGeom prst="wedgeRoundRectCallout">
            <a:avLst>
              <a:gd name="adj1" fmla="val 59347"/>
              <a:gd name="adj2" fmla="val -79278"/>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Viscous flow in a tube is characterised by a radial decreasing flow velocity, because of the boundary effect of the tube wall</a:t>
            </a:r>
          </a:p>
        </p:txBody>
      </p:sp>
      <p:sp>
        <p:nvSpPr>
          <p:cNvPr id="74790" name="AutoShape 38"/>
          <p:cNvSpPr>
            <a:spLocks noChangeArrowheads="1"/>
          </p:cNvSpPr>
          <p:nvPr/>
        </p:nvSpPr>
        <p:spPr bwMode="auto">
          <a:xfrm>
            <a:off x="6934200" y="762000"/>
            <a:ext cx="2133600" cy="1676400"/>
          </a:xfrm>
          <a:prstGeom prst="wedgeRoundRectCallout">
            <a:avLst>
              <a:gd name="adj1" fmla="val -147769"/>
              <a:gd name="adj2" fmla="val 143278"/>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To develop the continuity equation for this example, dr (a thin layer), of liquid is considered at a radius r.</a:t>
            </a:r>
          </a:p>
        </p:txBody>
      </p:sp>
      <p:sp>
        <p:nvSpPr>
          <p:cNvPr id="74788" name="Text Box 36"/>
          <p:cNvSpPr txBox="1">
            <a:spLocks noChangeArrowheads="1"/>
          </p:cNvSpPr>
          <p:nvPr/>
        </p:nvSpPr>
        <p:spPr bwMode="auto">
          <a:xfrm>
            <a:off x="2870200" y="965200"/>
            <a:ext cx="2311400" cy="825500"/>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Cross-section of viscous flow through a cylindrical tube</a:t>
            </a:r>
          </a:p>
        </p:txBody>
      </p:sp>
      <p:sp>
        <p:nvSpPr>
          <p:cNvPr id="74793" name="Rectangle 41"/>
          <p:cNvSpPr>
            <a:spLocks noChangeArrowheads="1"/>
          </p:cNvSpPr>
          <p:nvPr/>
        </p:nvSpPr>
        <p:spPr bwMode="auto">
          <a:xfrm>
            <a:off x="81153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74792"/>
                                        </p:tgtEl>
                                        <p:attrNameLst>
                                          <p:attrName>style.visibility</p:attrName>
                                        </p:attrNameLst>
                                      </p:cBhvr>
                                      <p:to>
                                        <p:strVal val="visible"/>
                                      </p:to>
                                    </p:set>
                                    <p:anim calcmode="lin" valueType="num">
                                      <p:cBhvr>
                                        <p:cTn id="7" dur="500" fill="hold"/>
                                        <p:tgtEl>
                                          <p:spTgt spid="74792"/>
                                        </p:tgtEl>
                                        <p:attrNameLst>
                                          <p:attrName>ppt_w</p:attrName>
                                        </p:attrNameLst>
                                      </p:cBhvr>
                                      <p:tavLst>
                                        <p:tav tm="0">
                                          <p:val>
                                            <p:fltVal val="0"/>
                                          </p:val>
                                        </p:tav>
                                        <p:tav tm="100000">
                                          <p:val>
                                            <p:strVal val="#ppt_w"/>
                                          </p:val>
                                        </p:tav>
                                      </p:tavLst>
                                    </p:anim>
                                    <p:anim calcmode="lin" valueType="num">
                                      <p:cBhvr>
                                        <p:cTn id="8" dur="500" fill="hold"/>
                                        <p:tgtEl>
                                          <p:spTgt spid="7479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 presetClass="entr" presetSubtype="0" fill="hold" grpId="0" nodeType="afterEffect">
                                  <p:stCondLst>
                                    <p:cond delay="2000"/>
                                  </p:stCondLst>
                                  <p:childTnLst>
                                    <p:set>
                                      <p:cBhvr>
                                        <p:cTn id="11" dur="1" fill="hold">
                                          <p:stCondLst>
                                            <p:cond delay="499"/>
                                          </p:stCondLst>
                                        </p:cTn>
                                        <p:tgtEl>
                                          <p:spTgt spid="74788"/>
                                        </p:tgtEl>
                                        <p:attrNameLst>
                                          <p:attrName>style.visibility</p:attrName>
                                        </p:attrNameLst>
                                      </p:cBhvr>
                                      <p:to>
                                        <p:strVal val="visible"/>
                                      </p:to>
                                    </p:set>
                                  </p:childTnLst>
                                </p:cTn>
                              </p:par>
                            </p:childTnLst>
                          </p:cTn>
                        </p:par>
                        <p:par>
                          <p:cTn id="12" fill="hold">
                            <p:stCondLst>
                              <p:cond delay="3000"/>
                            </p:stCondLst>
                            <p:childTnLst>
                              <p:par>
                                <p:cTn id="13" presetID="17" presetClass="entr" presetSubtype="1" fill="hold" grpId="0" nodeType="afterEffect">
                                  <p:stCondLst>
                                    <p:cond delay="3000"/>
                                  </p:stCondLst>
                                  <p:childTnLst>
                                    <p:set>
                                      <p:cBhvr>
                                        <p:cTn id="14" dur="1" fill="hold">
                                          <p:stCondLst>
                                            <p:cond delay="0"/>
                                          </p:stCondLst>
                                        </p:cTn>
                                        <p:tgtEl>
                                          <p:spTgt spid="74789"/>
                                        </p:tgtEl>
                                        <p:attrNameLst>
                                          <p:attrName>style.visibility</p:attrName>
                                        </p:attrNameLst>
                                      </p:cBhvr>
                                      <p:to>
                                        <p:strVal val="visible"/>
                                      </p:to>
                                    </p:set>
                                    <p:anim calcmode="lin" valueType="num">
                                      <p:cBhvr>
                                        <p:cTn id="15" dur="500" fill="hold"/>
                                        <p:tgtEl>
                                          <p:spTgt spid="74789"/>
                                        </p:tgtEl>
                                        <p:attrNameLst>
                                          <p:attrName>ppt_x</p:attrName>
                                        </p:attrNameLst>
                                      </p:cBhvr>
                                      <p:tavLst>
                                        <p:tav tm="0">
                                          <p:val>
                                            <p:strVal val="#ppt_x"/>
                                          </p:val>
                                        </p:tav>
                                        <p:tav tm="100000">
                                          <p:val>
                                            <p:strVal val="#ppt_x"/>
                                          </p:val>
                                        </p:tav>
                                      </p:tavLst>
                                    </p:anim>
                                    <p:anim calcmode="lin" valueType="num">
                                      <p:cBhvr>
                                        <p:cTn id="16" dur="500" fill="hold"/>
                                        <p:tgtEl>
                                          <p:spTgt spid="74789"/>
                                        </p:tgtEl>
                                        <p:attrNameLst>
                                          <p:attrName>ppt_y</p:attrName>
                                        </p:attrNameLst>
                                      </p:cBhvr>
                                      <p:tavLst>
                                        <p:tav tm="0">
                                          <p:val>
                                            <p:strVal val="#ppt_y-#ppt_h/2"/>
                                          </p:val>
                                        </p:tav>
                                        <p:tav tm="100000">
                                          <p:val>
                                            <p:strVal val="#ppt_y"/>
                                          </p:val>
                                        </p:tav>
                                      </p:tavLst>
                                    </p:anim>
                                    <p:anim calcmode="lin" valueType="num">
                                      <p:cBhvr>
                                        <p:cTn id="17" dur="500" fill="hold"/>
                                        <p:tgtEl>
                                          <p:spTgt spid="74789"/>
                                        </p:tgtEl>
                                        <p:attrNameLst>
                                          <p:attrName>ppt_w</p:attrName>
                                        </p:attrNameLst>
                                      </p:cBhvr>
                                      <p:tavLst>
                                        <p:tav tm="0">
                                          <p:val>
                                            <p:strVal val="#ppt_w"/>
                                          </p:val>
                                        </p:tav>
                                        <p:tav tm="100000">
                                          <p:val>
                                            <p:strVal val="#ppt_w"/>
                                          </p:val>
                                        </p:tav>
                                      </p:tavLst>
                                    </p:anim>
                                    <p:anim calcmode="lin" valueType="num">
                                      <p:cBhvr>
                                        <p:cTn id="18" dur="500" fill="hold"/>
                                        <p:tgtEl>
                                          <p:spTgt spid="74789"/>
                                        </p:tgtEl>
                                        <p:attrNameLst>
                                          <p:attrName>ppt_h</p:attrName>
                                        </p:attrNameLst>
                                      </p:cBhvr>
                                      <p:tavLst>
                                        <p:tav tm="0">
                                          <p:val>
                                            <p:fltVal val="0"/>
                                          </p:val>
                                        </p:tav>
                                        <p:tav tm="100000">
                                          <p:val>
                                            <p:strVal val="#ppt_h"/>
                                          </p:val>
                                        </p:tav>
                                      </p:tavLst>
                                    </p:anim>
                                  </p:childTnLst>
                                </p:cTn>
                              </p:par>
                            </p:childTnLst>
                          </p:cTn>
                        </p:par>
                        <p:par>
                          <p:cTn id="19" fill="hold">
                            <p:stCondLst>
                              <p:cond delay="6500"/>
                            </p:stCondLst>
                            <p:childTnLst>
                              <p:par>
                                <p:cTn id="20" presetID="17" presetClass="entr" presetSubtype="4" fill="hold" grpId="0" nodeType="afterEffect">
                                  <p:stCondLst>
                                    <p:cond delay="3000"/>
                                  </p:stCondLst>
                                  <p:childTnLst>
                                    <p:set>
                                      <p:cBhvr>
                                        <p:cTn id="21" dur="1" fill="hold">
                                          <p:stCondLst>
                                            <p:cond delay="0"/>
                                          </p:stCondLst>
                                        </p:cTn>
                                        <p:tgtEl>
                                          <p:spTgt spid="74790"/>
                                        </p:tgtEl>
                                        <p:attrNameLst>
                                          <p:attrName>style.visibility</p:attrName>
                                        </p:attrNameLst>
                                      </p:cBhvr>
                                      <p:to>
                                        <p:strVal val="visible"/>
                                      </p:to>
                                    </p:set>
                                    <p:anim calcmode="lin" valueType="num">
                                      <p:cBhvr>
                                        <p:cTn id="22" dur="500" fill="hold"/>
                                        <p:tgtEl>
                                          <p:spTgt spid="74790"/>
                                        </p:tgtEl>
                                        <p:attrNameLst>
                                          <p:attrName>ppt_x</p:attrName>
                                        </p:attrNameLst>
                                      </p:cBhvr>
                                      <p:tavLst>
                                        <p:tav tm="0">
                                          <p:val>
                                            <p:strVal val="#ppt_x"/>
                                          </p:val>
                                        </p:tav>
                                        <p:tav tm="100000">
                                          <p:val>
                                            <p:strVal val="#ppt_x"/>
                                          </p:val>
                                        </p:tav>
                                      </p:tavLst>
                                    </p:anim>
                                    <p:anim calcmode="lin" valueType="num">
                                      <p:cBhvr>
                                        <p:cTn id="23" dur="500" fill="hold"/>
                                        <p:tgtEl>
                                          <p:spTgt spid="74790"/>
                                        </p:tgtEl>
                                        <p:attrNameLst>
                                          <p:attrName>ppt_y</p:attrName>
                                        </p:attrNameLst>
                                      </p:cBhvr>
                                      <p:tavLst>
                                        <p:tav tm="0">
                                          <p:val>
                                            <p:strVal val="#ppt_y+#ppt_h/2"/>
                                          </p:val>
                                        </p:tav>
                                        <p:tav tm="100000">
                                          <p:val>
                                            <p:strVal val="#ppt_y"/>
                                          </p:val>
                                        </p:tav>
                                      </p:tavLst>
                                    </p:anim>
                                    <p:anim calcmode="lin" valueType="num">
                                      <p:cBhvr>
                                        <p:cTn id="24" dur="500" fill="hold"/>
                                        <p:tgtEl>
                                          <p:spTgt spid="74790"/>
                                        </p:tgtEl>
                                        <p:attrNameLst>
                                          <p:attrName>ppt_w</p:attrName>
                                        </p:attrNameLst>
                                      </p:cBhvr>
                                      <p:tavLst>
                                        <p:tav tm="0">
                                          <p:val>
                                            <p:strVal val="#ppt_w"/>
                                          </p:val>
                                        </p:tav>
                                        <p:tav tm="100000">
                                          <p:val>
                                            <p:strVal val="#ppt_w"/>
                                          </p:val>
                                        </p:tav>
                                      </p:tavLst>
                                    </p:anim>
                                    <p:anim calcmode="lin" valueType="num">
                                      <p:cBhvr>
                                        <p:cTn id="25" dur="500" fill="hold"/>
                                        <p:tgtEl>
                                          <p:spTgt spid="7479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89" grpId="0" animBg="1" autoUpdateAnimBg="0"/>
      <p:bldP spid="74790" grpId="0" animBg="1" autoUpdateAnimBg="0"/>
      <p:bldP spid="7478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AutoShape 1026">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117763" name="Text Box 1027"/>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117764" name="AutoShape 1028">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117765" name="Text Box 1029"/>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sp>
        <p:nvSpPr>
          <p:cNvPr id="117818" name="Text Box 1082"/>
          <p:cNvSpPr txBox="1">
            <a:spLocks noChangeArrowheads="1"/>
          </p:cNvSpPr>
          <p:nvPr/>
        </p:nvSpPr>
        <p:spPr bwMode="auto">
          <a:xfrm>
            <a:off x="1752600" y="914400"/>
            <a:ext cx="7239000" cy="336550"/>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The momentum flux through the cylindrical volume:</a:t>
            </a:r>
          </a:p>
        </p:txBody>
      </p:sp>
      <p:grpSp>
        <p:nvGrpSpPr>
          <p:cNvPr id="117835" name="Group 1099"/>
          <p:cNvGrpSpPr>
            <a:grpSpLocks/>
          </p:cNvGrpSpPr>
          <p:nvPr/>
        </p:nvGrpSpPr>
        <p:grpSpPr bwMode="auto">
          <a:xfrm>
            <a:off x="1676400" y="1219200"/>
            <a:ext cx="7086600" cy="927100"/>
            <a:chOff x="1056" y="768"/>
            <a:chExt cx="4464" cy="584"/>
          </a:xfrm>
        </p:grpSpPr>
        <p:sp>
          <p:nvSpPr>
            <p:cNvPr id="117834" name="Rectangle 1098"/>
            <p:cNvSpPr>
              <a:spLocks noChangeArrowheads="1"/>
            </p:cNvSpPr>
            <p:nvPr/>
          </p:nvSpPr>
          <p:spPr bwMode="auto">
            <a:xfrm>
              <a:off x="1056" y="776"/>
              <a:ext cx="4464" cy="576"/>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17819" name="Object 1083"/>
            <p:cNvGraphicFramePr>
              <a:graphicFrameLocks noChangeAspect="1"/>
            </p:cNvGraphicFramePr>
            <p:nvPr/>
          </p:nvGraphicFramePr>
          <p:xfrm>
            <a:off x="1104" y="768"/>
            <a:ext cx="4368" cy="557"/>
          </p:xfrm>
          <a:graphic>
            <a:graphicData uri="http://schemas.openxmlformats.org/presentationml/2006/ole">
              <p:oleObj spid="_x0000_s117819" name="Formel" r:id="rId4" imgW="3784320" imgH="482400" progId="Equation.3">
                <p:embed/>
              </p:oleObj>
            </a:graphicData>
          </a:graphic>
        </p:graphicFrame>
      </p:grpSp>
      <p:grpSp>
        <p:nvGrpSpPr>
          <p:cNvPr id="117840" name="Group 1104"/>
          <p:cNvGrpSpPr>
            <a:grpSpLocks/>
          </p:cNvGrpSpPr>
          <p:nvPr/>
        </p:nvGrpSpPr>
        <p:grpSpPr bwMode="auto">
          <a:xfrm>
            <a:off x="1295400" y="2667000"/>
            <a:ext cx="2819400" cy="685800"/>
            <a:chOff x="816" y="1680"/>
            <a:chExt cx="1776" cy="432"/>
          </a:xfrm>
        </p:grpSpPr>
        <p:sp>
          <p:nvSpPr>
            <p:cNvPr id="117820" name="AutoShape 1084"/>
            <p:cNvSpPr>
              <a:spLocks noChangeArrowheads="1"/>
            </p:cNvSpPr>
            <p:nvPr/>
          </p:nvSpPr>
          <p:spPr bwMode="auto">
            <a:xfrm>
              <a:off x="816" y="1680"/>
              <a:ext cx="1776" cy="432"/>
            </a:xfrm>
            <a:prstGeom prst="wedgeRoundRectCallout">
              <a:avLst>
                <a:gd name="adj1" fmla="val 3829"/>
                <a:gd name="adj2" fmla="val -158796"/>
                <a:gd name="adj3" fmla="val 16667"/>
              </a:avLst>
            </a:prstGeom>
            <a:gradFill rotWithShape="0">
              <a:gsLst>
                <a:gs pos="0">
                  <a:srgbClr val="3366FF">
                    <a:gamma/>
                    <a:shade val="46275"/>
                    <a:invGamma/>
                  </a:srgbClr>
                </a:gs>
                <a:gs pos="100000">
                  <a:srgbClr val="3366FF"/>
                </a:gs>
              </a:gsLst>
              <a:lin ang="5400000" scaled="1"/>
            </a:gradFill>
            <a:ln w="9525">
              <a:solidFill>
                <a:schemeClr val="tx1"/>
              </a:solidFill>
              <a:miter lim="800000"/>
              <a:headEnd/>
              <a:tailEnd/>
            </a:ln>
            <a:effectLst/>
          </p:spPr>
          <p:txBody>
            <a:bodyPr/>
            <a:lstStyle/>
            <a:p>
              <a:r>
                <a:rPr lang="en-GB" sz="1600">
                  <a:latin typeface="Tahoma" pitchFamily="34" charset="0"/>
                </a:rPr>
                <a:t>Here the flux area S is varying and           . </a:t>
              </a:r>
            </a:p>
          </p:txBody>
        </p:sp>
        <p:graphicFrame>
          <p:nvGraphicFramePr>
            <p:cNvPr id="117822" name="Object 1086"/>
            <p:cNvGraphicFramePr>
              <a:graphicFrameLocks noChangeAspect="1"/>
            </p:cNvGraphicFramePr>
            <p:nvPr/>
          </p:nvGraphicFramePr>
          <p:xfrm>
            <a:off x="1824" y="1888"/>
            <a:ext cx="432" cy="184"/>
          </p:xfrm>
          <a:graphic>
            <a:graphicData uri="http://schemas.openxmlformats.org/presentationml/2006/ole">
              <p:oleObj spid="_x0000_s117822" name="Formel" r:id="rId5" imgW="419040" imgH="177480" progId="Equation.3">
                <p:embed/>
              </p:oleObj>
            </a:graphicData>
          </a:graphic>
        </p:graphicFrame>
      </p:grpSp>
      <p:grpSp>
        <p:nvGrpSpPr>
          <p:cNvPr id="117826" name="Group 1090"/>
          <p:cNvGrpSpPr>
            <a:grpSpLocks/>
          </p:cNvGrpSpPr>
          <p:nvPr/>
        </p:nvGrpSpPr>
        <p:grpSpPr bwMode="auto">
          <a:xfrm>
            <a:off x="1752600" y="3473450"/>
            <a:ext cx="7239000" cy="882650"/>
            <a:chOff x="1104" y="2188"/>
            <a:chExt cx="4560" cy="556"/>
          </a:xfrm>
        </p:grpSpPr>
        <p:sp>
          <p:nvSpPr>
            <p:cNvPr id="117824" name="Text Box 1088"/>
            <p:cNvSpPr txBox="1">
              <a:spLocks noChangeArrowheads="1"/>
            </p:cNvSpPr>
            <p:nvPr/>
          </p:nvSpPr>
          <p:spPr bwMode="auto">
            <a:xfrm>
              <a:off x="1104" y="2188"/>
              <a:ext cx="4560" cy="366"/>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Defining the change in the momentum density inside the cylindrical volume, as                    , the general equation for laminar flow is:</a:t>
              </a:r>
            </a:p>
          </p:txBody>
        </p:sp>
        <p:graphicFrame>
          <p:nvGraphicFramePr>
            <p:cNvPr id="117825" name="Object 1089"/>
            <p:cNvGraphicFramePr>
              <a:graphicFrameLocks noChangeAspect="1"/>
            </p:cNvGraphicFramePr>
            <p:nvPr/>
          </p:nvGraphicFramePr>
          <p:xfrm>
            <a:off x="1288" y="2360"/>
            <a:ext cx="768" cy="384"/>
          </p:xfrm>
          <a:graphic>
            <a:graphicData uri="http://schemas.openxmlformats.org/presentationml/2006/ole">
              <p:oleObj spid="_x0000_s117825" name="Formel" r:id="rId6" imgW="749160" imgH="393480" progId="Equation.3">
                <p:embed/>
              </p:oleObj>
            </a:graphicData>
          </a:graphic>
        </p:graphicFrame>
      </p:grpSp>
      <p:grpSp>
        <p:nvGrpSpPr>
          <p:cNvPr id="117837" name="Group 1101"/>
          <p:cNvGrpSpPr>
            <a:grpSpLocks/>
          </p:cNvGrpSpPr>
          <p:nvPr/>
        </p:nvGrpSpPr>
        <p:grpSpPr bwMode="auto">
          <a:xfrm>
            <a:off x="3886200" y="4191000"/>
            <a:ext cx="2667000" cy="990600"/>
            <a:chOff x="2448" y="2640"/>
            <a:chExt cx="1680" cy="624"/>
          </a:xfrm>
        </p:grpSpPr>
        <p:sp>
          <p:nvSpPr>
            <p:cNvPr id="117836" name="Rectangle 1100"/>
            <p:cNvSpPr>
              <a:spLocks noChangeArrowheads="1"/>
            </p:cNvSpPr>
            <p:nvPr/>
          </p:nvSpPr>
          <p:spPr bwMode="auto">
            <a:xfrm>
              <a:off x="2448" y="2640"/>
              <a:ext cx="1680" cy="624"/>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17827" name="Object 1091"/>
            <p:cNvGraphicFramePr>
              <a:graphicFrameLocks noChangeAspect="1"/>
            </p:cNvGraphicFramePr>
            <p:nvPr/>
          </p:nvGraphicFramePr>
          <p:xfrm>
            <a:off x="2496" y="2688"/>
            <a:ext cx="1596" cy="557"/>
          </p:xfrm>
          <a:graphic>
            <a:graphicData uri="http://schemas.openxmlformats.org/presentationml/2006/ole">
              <p:oleObj spid="_x0000_s117827" name="Formel" r:id="rId7" imgW="1384200" imgH="482400" progId="Equation.3">
                <p:embed/>
              </p:oleObj>
            </a:graphicData>
          </a:graphic>
        </p:graphicFrame>
      </p:grpSp>
      <p:sp>
        <p:nvSpPr>
          <p:cNvPr id="117829" name="AutoShape 1093"/>
          <p:cNvSpPr>
            <a:spLocks noChangeArrowheads="1"/>
          </p:cNvSpPr>
          <p:nvPr/>
        </p:nvSpPr>
        <p:spPr bwMode="auto">
          <a:xfrm>
            <a:off x="6858000" y="4114800"/>
            <a:ext cx="2286000" cy="685800"/>
          </a:xfrm>
          <a:prstGeom prst="wedgeRoundRectCallout">
            <a:avLst>
              <a:gd name="adj1" fmla="val -94861"/>
              <a:gd name="adj2" fmla="val -694"/>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The momentum intensity</a:t>
            </a:r>
          </a:p>
        </p:txBody>
      </p:sp>
      <p:sp>
        <p:nvSpPr>
          <p:cNvPr id="117831" name="Text Box 1095"/>
          <p:cNvSpPr txBox="1">
            <a:spLocks noChangeArrowheads="1"/>
          </p:cNvSpPr>
          <p:nvPr/>
        </p:nvSpPr>
        <p:spPr bwMode="auto">
          <a:xfrm>
            <a:off x="685800" y="5105400"/>
            <a:ext cx="2209800" cy="1069975"/>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j</a:t>
            </a:r>
            <a:r>
              <a:rPr lang="en-GB" sz="1200">
                <a:latin typeface="Tahoma" pitchFamily="34" charset="0"/>
              </a:rPr>
              <a:t>p</a:t>
            </a:r>
            <a:r>
              <a:rPr lang="en-GB" sz="1600">
                <a:latin typeface="Tahoma" pitchFamily="34" charset="0"/>
              </a:rPr>
              <a:t> is redefined according to the geometric conditions in this example:</a:t>
            </a:r>
          </a:p>
        </p:txBody>
      </p:sp>
      <p:grpSp>
        <p:nvGrpSpPr>
          <p:cNvPr id="117839" name="Group 1103"/>
          <p:cNvGrpSpPr>
            <a:grpSpLocks/>
          </p:cNvGrpSpPr>
          <p:nvPr/>
        </p:nvGrpSpPr>
        <p:grpSpPr bwMode="auto">
          <a:xfrm>
            <a:off x="2743200" y="5334000"/>
            <a:ext cx="1600200" cy="838200"/>
            <a:chOff x="1728" y="3360"/>
            <a:chExt cx="1008" cy="528"/>
          </a:xfrm>
        </p:grpSpPr>
        <p:sp>
          <p:nvSpPr>
            <p:cNvPr id="117838" name="Rectangle 1102"/>
            <p:cNvSpPr>
              <a:spLocks noChangeArrowheads="1"/>
            </p:cNvSpPr>
            <p:nvPr/>
          </p:nvSpPr>
          <p:spPr bwMode="auto">
            <a:xfrm>
              <a:off x="1728" y="3360"/>
              <a:ext cx="1008" cy="528"/>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17832" name="Object 1096"/>
            <p:cNvGraphicFramePr>
              <a:graphicFrameLocks noChangeAspect="1"/>
            </p:cNvGraphicFramePr>
            <p:nvPr/>
          </p:nvGraphicFramePr>
          <p:xfrm>
            <a:off x="1776" y="3408"/>
            <a:ext cx="907" cy="455"/>
          </p:xfrm>
          <a:graphic>
            <a:graphicData uri="http://schemas.openxmlformats.org/presentationml/2006/ole">
              <p:oleObj spid="_x0000_s117832" name="Formel" r:id="rId8" imgW="787320" imgH="393480" progId="Equation.3">
                <p:embed/>
              </p:oleObj>
            </a:graphicData>
          </a:graphic>
        </p:graphicFrame>
      </p:grpSp>
      <p:sp>
        <p:nvSpPr>
          <p:cNvPr id="117833" name="AutoShape 1097"/>
          <p:cNvSpPr>
            <a:spLocks noChangeArrowheads="1"/>
          </p:cNvSpPr>
          <p:nvPr/>
        </p:nvSpPr>
        <p:spPr bwMode="auto">
          <a:xfrm>
            <a:off x="5257800" y="5207000"/>
            <a:ext cx="2819400" cy="1219200"/>
          </a:xfrm>
          <a:prstGeom prst="wedgeRoundRectCallout">
            <a:avLst>
              <a:gd name="adj1" fmla="val -85079"/>
              <a:gd name="adj2" fmla="val -13153"/>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The minus sign show that  the flow velocity v</a:t>
            </a:r>
            <a:r>
              <a:rPr lang="en-GB" sz="1000">
                <a:latin typeface="Tahoma" pitchFamily="34" charset="0"/>
              </a:rPr>
              <a:t>x</a:t>
            </a:r>
            <a:r>
              <a:rPr lang="en-GB" sz="1600">
                <a:latin typeface="Tahoma" pitchFamily="34" charset="0"/>
              </a:rPr>
              <a:t> is decreasing when the radius r is increasing</a:t>
            </a:r>
          </a:p>
        </p:txBody>
      </p:sp>
      <p:sp>
        <p:nvSpPr>
          <p:cNvPr id="117841" name="AutoShape 1105">
            <a:hlinkClick r:id="rId9"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117818"/>
                                        </p:tgtEl>
                                        <p:attrNameLst>
                                          <p:attrName>style.visibility</p:attrName>
                                        </p:attrNameLst>
                                      </p:cBhvr>
                                      <p:to>
                                        <p:strVal val="visible"/>
                                      </p:to>
                                    </p:set>
                                  </p:childTnLst>
                                </p:cTn>
                              </p:par>
                            </p:childTnLst>
                          </p:cTn>
                        </p:par>
                        <p:par>
                          <p:cTn id="7" fill="hold">
                            <p:stCondLst>
                              <p:cond delay="1500"/>
                            </p:stCondLst>
                            <p:childTnLst>
                              <p:par>
                                <p:cTn id="8" presetID="23" presetClass="entr" presetSubtype="16" fill="hold" nodeType="afterEffect">
                                  <p:stCondLst>
                                    <p:cond delay="2000"/>
                                  </p:stCondLst>
                                  <p:childTnLst>
                                    <p:set>
                                      <p:cBhvr>
                                        <p:cTn id="9" dur="1" fill="hold">
                                          <p:stCondLst>
                                            <p:cond delay="0"/>
                                          </p:stCondLst>
                                        </p:cTn>
                                        <p:tgtEl>
                                          <p:spTgt spid="117835"/>
                                        </p:tgtEl>
                                        <p:attrNameLst>
                                          <p:attrName>style.visibility</p:attrName>
                                        </p:attrNameLst>
                                      </p:cBhvr>
                                      <p:to>
                                        <p:strVal val="visible"/>
                                      </p:to>
                                    </p:set>
                                    <p:anim calcmode="lin" valueType="num">
                                      <p:cBhvr>
                                        <p:cTn id="10" dur="500" fill="hold"/>
                                        <p:tgtEl>
                                          <p:spTgt spid="117835"/>
                                        </p:tgtEl>
                                        <p:attrNameLst>
                                          <p:attrName>ppt_w</p:attrName>
                                        </p:attrNameLst>
                                      </p:cBhvr>
                                      <p:tavLst>
                                        <p:tav tm="0">
                                          <p:val>
                                            <p:fltVal val="0"/>
                                          </p:val>
                                        </p:tav>
                                        <p:tav tm="100000">
                                          <p:val>
                                            <p:strVal val="#ppt_w"/>
                                          </p:val>
                                        </p:tav>
                                      </p:tavLst>
                                    </p:anim>
                                    <p:anim calcmode="lin" valueType="num">
                                      <p:cBhvr>
                                        <p:cTn id="11" dur="500" fill="hold"/>
                                        <p:tgtEl>
                                          <p:spTgt spid="117835"/>
                                        </p:tgtEl>
                                        <p:attrNameLst>
                                          <p:attrName>ppt_h</p:attrName>
                                        </p:attrNameLst>
                                      </p:cBhvr>
                                      <p:tavLst>
                                        <p:tav tm="0">
                                          <p:val>
                                            <p:fltVal val="0"/>
                                          </p:val>
                                        </p:tav>
                                        <p:tav tm="100000">
                                          <p:val>
                                            <p:strVal val="#ppt_h"/>
                                          </p:val>
                                        </p:tav>
                                      </p:tavLst>
                                    </p:anim>
                                  </p:childTnLst>
                                </p:cTn>
                              </p:par>
                            </p:childTnLst>
                          </p:cTn>
                        </p:par>
                        <p:par>
                          <p:cTn id="12" fill="hold">
                            <p:stCondLst>
                              <p:cond delay="4000"/>
                            </p:stCondLst>
                            <p:childTnLst>
                              <p:par>
                                <p:cTn id="13" presetID="17" presetClass="entr" presetSubtype="1" fill="hold" nodeType="afterEffect">
                                  <p:stCondLst>
                                    <p:cond delay="3000"/>
                                  </p:stCondLst>
                                  <p:childTnLst>
                                    <p:set>
                                      <p:cBhvr>
                                        <p:cTn id="14" dur="1" fill="hold">
                                          <p:stCondLst>
                                            <p:cond delay="0"/>
                                          </p:stCondLst>
                                        </p:cTn>
                                        <p:tgtEl>
                                          <p:spTgt spid="117840"/>
                                        </p:tgtEl>
                                        <p:attrNameLst>
                                          <p:attrName>style.visibility</p:attrName>
                                        </p:attrNameLst>
                                      </p:cBhvr>
                                      <p:to>
                                        <p:strVal val="visible"/>
                                      </p:to>
                                    </p:set>
                                    <p:anim calcmode="lin" valueType="num">
                                      <p:cBhvr>
                                        <p:cTn id="15" dur="500" fill="hold"/>
                                        <p:tgtEl>
                                          <p:spTgt spid="117840"/>
                                        </p:tgtEl>
                                        <p:attrNameLst>
                                          <p:attrName>ppt_x</p:attrName>
                                        </p:attrNameLst>
                                      </p:cBhvr>
                                      <p:tavLst>
                                        <p:tav tm="0">
                                          <p:val>
                                            <p:strVal val="#ppt_x"/>
                                          </p:val>
                                        </p:tav>
                                        <p:tav tm="100000">
                                          <p:val>
                                            <p:strVal val="#ppt_x"/>
                                          </p:val>
                                        </p:tav>
                                      </p:tavLst>
                                    </p:anim>
                                    <p:anim calcmode="lin" valueType="num">
                                      <p:cBhvr>
                                        <p:cTn id="16" dur="500" fill="hold"/>
                                        <p:tgtEl>
                                          <p:spTgt spid="117840"/>
                                        </p:tgtEl>
                                        <p:attrNameLst>
                                          <p:attrName>ppt_y</p:attrName>
                                        </p:attrNameLst>
                                      </p:cBhvr>
                                      <p:tavLst>
                                        <p:tav tm="0">
                                          <p:val>
                                            <p:strVal val="#ppt_y-#ppt_h/2"/>
                                          </p:val>
                                        </p:tav>
                                        <p:tav tm="100000">
                                          <p:val>
                                            <p:strVal val="#ppt_y"/>
                                          </p:val>
                                        </p:tav>
                                      </p:tavLst>
                                    </p:anim>
                                    <p:anim calcmode="lin" valueType="num">
                                      <p:cBhvr>
                                        <p:cTn id="17" dur="500" fill="hold"/>
                                        <p:tgtEl>
                                          <p:spTgt spid="117840"/>
                                        </p:tgtEl>
                                        <p:attrNameLst>
                                          <p:attrName>ppt_w</p:attrName>
                                        </p:attrNameLst>
                                      </p:cBhvr>
                                      <p:tavLst>
                                        <p:tav tm="0">
                                          <p:val>
                                            <p:strVal val="#ppt_w"/>
                                          </p:val>
                                        </p:tav>
                                        <p:tav tm="100000">
                                          <p:val>
                                            <p:strVal val="#ppt_w"/>
                                          </p:val>
                                        </p:tav>
                                      </p:tavLst>
                                    </p:anim>
                                    <p:anim calcmode="lin" valueType="num">
                                      <p:cBhvr>
                                        <p:cTn id="18" dur="500" fill="hold"/>
                                        <p:tgtEl>
                                          <p:spTgt spid="117840"/>
                                        </p:tgtEl>
                                        <p:attrNameLst>
                                          <p:attrName>ppt_h</p:attrName>
                                        </p:attrNameLst>
                                      </p:cBhvr>
                                      <p:tavLst>
                                        <p:tav tm="0">
                                          <p:val>
                                            <p:fltVal val="0"/>
                                          </p:val>
                                        </p:tav>
                                        <p:tav tm="100000">
                                          <p:val>
                                            <p:strVal val="#ppt_h"/>
                                          </p:val>
                                        </p:tav>
                                      </p:tavLst>
                                    </p:anim>
                                  </p:childTnLst>
                                </p:cTn>
                              </p:par>
                            </p:childTnLst>
                          </p:cTn>
                        </p:par>
                        <p:par>
                          <p:cTn id="19" fill="hold">
                            <p:stCondLst>
                              <p:cond delay="7500"/>
                            </p:stCondLst>
                            <p:childTnLst>
                              <p:par>
                                <p:cTn id="20" presetID="1" presetClass="entr" presetSubtype="0" fill="hold" nodeType="afterEffect">
                                  <p:stCondLst>
                                    <p:cond delay="3000"/>
                                  </p:stCondLst>
                                  <p:childTnLst>
                                    <p:set>
                                      <p:cBhvr>
                                        <p:cTn id="21" dur="1" fill="hold">
                                          <p:stCondLst>
                                            <p:cond delay="499"/>
                                          </p:stCondLst>
                                        </p:cTn>
                                        <p:tgtEl>
                                          <p:spTgt spid="117826"/>
                                        </p:tgtEl>
                                        <p:attrNameLst>
                                          <p:attrName>style.visibility</p:attrName>
                                        </p:attrNameLst>
                                      </p:cBhvr>
                                      <p:to>
                                        <p:strVal val="visible"/>
                                      </p:to>
                                    </p:set>
                                  </p:childTnLst>
                                </p:cTn>
                              </p:par>
                            </p:childTnLst>
                          </p:cTn>
                        </p:par>
                        <p:par>
                          <p:cTn id="22" fill="hold">
                            <p:stCondLst>
                              <p:cond delay="11000"/>
                            </p:stCondLst>
                            <p:childTnLst>
                              <p:par>
                                <p:cTn id="23" presetID="23" presetClass="entr" presetSubtype="16" fill="hold" nodeType="afterEffect">
                                  <p:stCondLst>
                                    <p:cond delay="3000"/>
                                  </p:stCondLst>
                                  <p:childTnLst>
                                    <p:set>
                                      <p:cBhvr>
                                        <p:cTn id="24" dur="1" fill="hold">
                                          <p:stCondLst>
                                            <p:cond delay="0"/>
                                          </p:stCondLst>
                                        </p:cTn>
                                        <p:tgtEl>
                                          <p:spTgt spid="117837"/>
                                        </p:tgtEl>
                                        <p:attrNameLst>
                                          <p:attrName>style.visibility</p:attrName>
                                        </p:attrNameLst>
                                      </p:cBhvr>
                                      <p:to>
                                        <p:strVal val="visible"/>
                                      </p:to>
                                    </p:set>
                                    <p:anim calcmode="lin" valueType="num">
                                      <p:cBhvr>
                                        <p:cTn id="25" dur="500" fill="hold"/>
                                        <p:tgtEl>
                                          <p:spTgt spid="117837"/>
                                        </p:tgtEl>
                                        <p:attrNameLst>
                                          <p:attrName>ppt_w</p:attrName>
                                        </p:attrNameLst>
                                      </p:cBhvr>
                                      <p:tavLst>
                                        <p:tav tm="0">
                                          <p:val>
                                            <p:fltVal val="0"/>
                                          </p:val>
                                        </p:tav>
                                        <p:tav tm="100000">
                                          <p:val>
                                            <p:strVal val="#ppt_w"/>
                                          </p:val>
                                        </p:tav>
                                      </p:tavLst>
                                    </p:anim>
                                    <p:anim calcmode="lin" valueType="num">
                                      <p:cBhvr>
                                        <p:cTn id="26" dur="500" fill="hold"/>
                                        <p:tgtEl>
                                          <p:spTgt spid="117837"/>
                                        </p:tgtEl>
                                        <p:attrNameLst>
                                          <p:attrName>ppt_h</p:attrName>
                                        </p:attrNameLst>
                                      </p:cBhvr>
                                      <p:tavLst>
                                        <p:tav tm="0">
                                          <p:val>
                                            <p:fltVal val="0"/>
                                          </p:val>
                                        </p:tav>
                                        <p:tav tm="100000">
                                          <p:val>
                                            <p:strVal val="#ppt_h"/>
                                          </p:val>
                                        </p:tav>
                                      </p:tavLst>
                                    </p:anim>
                                  </p:childTnLst>
                                </p:cTn>
                              </p:par>
                            </p:childTnLst>
                          </p:cTn>
                        </p:par>
                        <p:par>
                          <p:cTn id="27" fill="hold">
                            <p:stCondLst>
                              <p:cond delay="14500"/>
                            </p:stCondLst>
                            <p:childTnLst>
                              <p:par>
                                <p:cTn id="28" presetID="17" presetClass="entr" presetSubtype="8" fill="hold" grpId="0" nodeType="afterEffect">
                                  <p:stCondLst>
                                    <p:cond delay="3000"/>
                                  </p:stCondLst>
                                  <p:childTnLst>
                                    <p:set>
                                      <p:cBhvr>
                                        <p:cTn id="29" dur="1" fill="hold">
                                          <p:stCondLst>
                                            <p:cond delay="0"/>
                                          </p:stCondLst>
                                        </p:cTn>
                                        <p:tgtEl>
                                          <p:spTgt spid="117829"/>
                                        </p:tgtEl>
                                        <p:attrNameLst>
                                          <p:attrName>style.visibility</p:attrName>
                                        </p:attrNameLst>
                                      </p:cBhvr>
                                      <p:to>
                                        <p:strVal val="visible"/>
                                      </p:to>
                                    </p:set>
                                    <p:anim calcmode="lin" valueType="num">
                                      <p:cBhvr>
                                        <p:cTn id="30" dur="500" fill="hold"/>
                                        <p:tgtEl>
                                          <p:spTgt spid="117829"/>
                                        </p:tgtEl>
                                        <p:attrNameLst>
                                          <p:attrName>ppt_x</p:attrName>
                                        </p:attrNameLst>
                                      </p:cBhvr>
                                      <p:tavLst>
                                        <p:tav tm="0">
                                          <p:val>
                                            <p:strVal val="#ppt_x-#ppt_w/2"/>
                                          </p:val>
                                        </p:tav>
                                        <p:tav tm="100000">
                                          <p:val>
                                            <p:strVal val="#ppt_x"/>
                                          </p:val>
                                        </p:tav>
                                      </p:tavLst>
                                    </p:anim>
                                    <p:anim calcmode="lin" valueType="num">
                                      <p:cBhvr>
                                        <p:cTn id="31" dur="500" fill="hold"/>
                                        <p:tgtEl>
                                          <p:spTgt spid="117829"/>
                                        </p:tgtEl>
                                        <p:attrNameLst>
                                          <p:attrName>ppt_y</p:attrName>
                                        </p:attrNameLst>
                                      </p:cBhvr>
                                      <p:tavLst>
                                        <p:tav tm="0">
                                          <p:val>
                                            <p:strVal val="#ppt_y"/>
                                          </p:val>
                                        </p:tav>
                                        <p:tav tm="100000">
                                          <p:val>
                                            <p:strVal val="#ppt_y"/>
                                          </p:val>
                                        </p:tav>
                                      </p:tavLst>
                                    </p:anim>
                                    <p:anim calcmode="lin" valueType="num">
                                      <p:cBhvr>
                                        <p:cTn id="32" dur="500" fill="hold"/>
                                        <p:tgtEl>
                                          <p:spTgt spid="117829"/>
                                        </p:tgtEl>
                                        <p:attrNameLst>
                                          <p:attrName>ppt_w</p:attrName>
                                        </p:attrNameLst>
                                      </p:cBhvr>
                                      <p:tavLst>
                                        <p:tav tm="0">
                                          <p:val>
                                            <p:fltVal val="0"/>
                                          </p:val>
                                        </p:tav>
                                        <p:tav tm="100000">
                                          <p:val>
                                            <p:strVal val="#ppt_w"/>
                                          </p:val>
                                        </p:tav>
                                      </p:tavLst>
                                    </p:anim>
                                    <p:anim calcmode="lin" valueType="num">
                                      <p:cBhvr>
                                        <p:cTn id="33" dur="500" fill="hold"/>
                                        <p:tgtEl>
                                          <p:spTgt spid="117829"/>
                                        </p:tgtEl>
                                        <p:attrNameLst>
                                          <p:attrName>ppt_h</p:attrName>
                                        </p:attrNameLst>
                                      </p:cBhvr>
                                      <p:tavLst>
                                        <p:tav tm="0">
                                          <p:val>
                                            <p:strVal val="#ppt_h"/>
                                          </p:val>
                                        </p:tav>
                                        <p:tav tm="100000">
                                          <p:val>
                                            <p:strVal val="#ppt_h"/>
                                          </p:val>
                                        </p:tav>
                                      </p:tavLst>
                                    </p:anim>
                                  </p:childTnLst>
                                </p:cTn>
                              </p:par>
                            </p:childTnLst>
                          </p:cTn>
                        </p:par>
                        <p:par>
                          <p:cTn id="34" fill="hold">
                            <p:stCondLst>
                              <p:cond delay="18000"/>
                            </p:stCondLst>
                            <p:childTnLst>
                              <p:par>
                                <p:cTn id="35" presetID="1" presetClass="entr" presetSubtype="0" fill="hold" grpId="0" nodeType="afterEffect">
                                  <p:stCondLst>
                                    <p:cond delay="3000"/>
                                  </p:stCondLst>
                                  <p:childTnLst>
                                    <p:set>
                                      <p:cBhvr>
                                        <p:cTn id="36" dur="1" fill="hold">
                                          <p:stCondLst>
                                            <p:cond delay="499"/>
                                          </p:stCondLst>
                                        </p:cTn>
                                        <p:tgtEl>
                                          <p:spTgt spid="117831"/>
                                        </p:tgtEl>
                                        <p:attrNameLst>
                                          <p:attrName>style.visibility</p:attrName>
                                        </p:attrNameLst>
                                      </p:cBhvr>
                                      <p:to>
                                        <p:strVal val="visible"/>
                                      </p:to>
                                    </p:set>
                                  </p:childTnLst>
                                </p:cTn>
                              </p:par>
                            </p:childTnLst>
                          </p:cTn>
                        </p:par>
                        <p:par>
                          <p:cTn id="37" fill="hold">
                            <p:stCondLst>
                              <p:cond delay="21500"/>
                            </p:stCondLst>
                            <p:childTnLst>
                              <p:par>
                                <p:cTn id="38" presetID="23" presetClass="entr" presetSubtype="16" fill="hold" nodeType="afterEffect">
                                  <p:stCondLst>
                                    <p:cond delay="3000"/>
                                  </p:stCondLst>
                                  <p:childTnLst>
                                    <p:set>
                                      <p:cBhvr>
                                        <p:cTn id="39" dur="1" fill="hold">
                                          <p:stCondLst>
                                            <p:cond delay="0"/>
                                          </p:stCondLst>
                                        </p:cTn>
                                        <p:tgtEl>
                                          <p:spTgt spid="117839"/>
                                        </p:tgtEl>
                                        <p:attrNameLst>
                                          <p:attrName>style.visibility</p:attrName>
                                        </p:attrNameLst>
                                      </p:cBhvr>
                                      <p:to>
                                        <p:strVal val="visible"/>
                                      </p:to>
                                    </p:set>
                                    <p:anim calcmode="lin" valueType="num">
                                      <p:cBhvr>
                                        <p:cTn id="40" dur="500" fill="hold"/>
                                        <p:tgtEl>
                                          <p:spTgt spid="117839"/>
                                        </p:tgtEl>
                                        <p:attrNameLst>
                                          <p:attrName>ppt_w</p:attrName>
                                        </p:attrNameLst>
                                      </p:cBhvr>
                                      <p:tavLst>
                                        <p:tav tm="0">
                                          <p:val>
                                            <p:fltVal val="0"/>
                                          </p:val>
                                        </p:tav>
                                        <p:tav tm="100000">
                                          <p:val>
                                            <p:strVal val="#ppt_w"/>
                                          </p:val>
                                        </p:tav>
                                      </p:tavLst>
                                    </p:anim>
                                    <p:anim calcmode="lin" valueType="num">
                                      <p:cBhvr>
                                        <p:cTn id="41" dur="500" fill="hold"/>
                                        <p:tgtEl>
                                          <p:spTgt spid="117839"/>
                                        </p:tgtEl>
                                        <p:attrNameLst>
                                          <p:attrName>ppt_h</p:attrName>
                                        </p:attrNameLst>
                                      </p:cBhvr>
                                      <p:tavLst>
                                        <p:tav tm="0">
                                          <p:val>
                                            <p:fltVal val="0"/>
                                          </p:val>
                                        </p:tav>
                                        <p:tav tm="100000">
                                          <p:val>
                                            <p:strVal val="#ppt_h"/>
                                          </p:val>
                                        </p:tav>
                                      </p:tavLst>
                                    </p:anim>
                                  </p:childTnLst>
                                </p:cTn>
                              </p:par>
                            </p:childTnLst>
                          </p:cTn>
                        </p:par>
                        <p:par>
                          <p:cTn id="42" fill="hold">
                            <p:stCondLst>
                              <p:cond delay="25000"/>
                            </p:stCondLst>
                            <p:childTnLst>
                              <p:par>
                                <p:cTn id="43" presetID="17" presetClass="entr" presetSubtype="8" fill="hold" grpId="0" nodeType="afterEffect">
                                  <p:stCondLst>
                                    <p:cond delay="3000"/>
                                  </p:stCondLst>
                                  <p:childTnLst>
                                    <p:set>
                                      <p:cBhvr>
                                        <p:cTn id="44" dur="1" fill="hold">
                                          <p:stCondLst>
                                            <p:cond delay="0"/>
                                          </p:stCondLst>
                                        </p:cTn>
                                        <p:tgtEl>
                                          <p:spTgt spid="117833"/>
                                        </p:tgtEl>
                                        <p:attrNameLst>
                                          <p:attrName>style.visibility</p:attrName>
                                        </p:attrNameLst>
                                      </p:cBhvr>
                                      <p:to>
                                        <p:strVal val="visible"/>
                                      </p:to>
                                    </p:set>
                                    <p:anim calcmode="lin" valueType="num">
                                      <p:cBhvr>
                                        <p:cTn id="45" dur="500" fill="hold"/>
                                        <p:tgtEl>
                                          <p:spTgt spid="117833"/>
                                        </p:tgtEl>
                                        <p:attrNameLst>
                                          <p:attrName>ppt_x</p:attrName>
                                        </p:attrNameLst>
                                      </p:cBhvr>
                                      <p:tavLst>
                                        <p:tav tm="0">
                                          <p:val>
                                            <p:strVal val="#ppt_x-#ppt_w/2"/>
                                          </p:val>
                                        </p:tav>
                                        <p:tav tm="100000">
                                          <p:val>
                                            <p:strVal val="#ppt_x"/>
                                          </p:val>
                                        </p:tav>
                                      </p:tavLst>
                                    </p:anim>
                                    <p:anim calcmode="lin" valueType="num">
                                      <p:cBhvr>
                                        <p:cTn id="46" dur="500" fill="hold"/>
                                        <p:tgtEl>
                                          <p:spTgt spid="117833"/>
                                        </p:tgtEl>
                                        <p:attrNameLst>
                                          <p:attrName>ppt_y</p:attrName>
                                        </p:attrNameLst>
                                      </p:cBhvr>
                                      <p:tavLst>
                                        <p:tav tm="0">
                                          <p:val>
                                            <p:strVal val="#ppt_y"/>
                                          </p:val>
                                        </p:tav>
                                        <p:tav tm="100000">
                                          <p:val>
                                            <p:strVal val="#ppt_y"/>
                                          </p:val>
                                        </p:tav>
                                      </p:tavLst>
                                    </p:anim>
                                    <p:anim calcmode="lin" valueType="num">
                                      <p:cBhvr>
                                        <p:cTn id="47" dur="500" fill="hold"/>
                                        <p:tgtEl>
                                          <p:spTgt spid="117833"/>
                                        </p:tgtEl>
                                        <p:attrNameLst>
                                          <p:attrName>ppt_w</p:attrName>
                                        </p:attrNameLst>
                                      </p:cBhvr>
                                      <p:tavLst>
                                        <p:tav tm="0">
                                          <p:val>
                                            <p:fltVal val="0"/>
                                          </p:val>
                                        </p:tav>
                                        <p:tav tm="100000">
                                          <p:val>
                                            <p:strVal val="#ppt_w"/>
                                          </p:val>
                                        </p:tav>
                                      </p:tavLst>
                                    </p:anim>
                                    <p:anim calcmode="lin" valueType="num">
                                      <p:cBhvr>
                                        <p:cTn id="48" dur="500" fill="hold"/>
                                        <p:tgtEl>
                                          <p:spTgt spid="11783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818" grpId="0" autoUpdateAnimBg="0"/>
      <p:bldP spid="117829" grpId="0" animBg="1" autoUpdateAnimBg="0"/>
      <p:bldP spid="117831" grpId="0" autoUpdateAnimBg="0"/>
      <p:bldP spid="117833"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AutoShape 2">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115715" name="Text Box 3"/>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115716" name="AutoShape 4">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115717" name="Text Box 5"/>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sp>
        <p:nvSpPr>
          <p:cNvPr id="115767" name="Text Box 55"/>
          <p:cNvSpPr txBox="1">
            <a:spLocks noChangeArrowheads="1"/>
          </p:cNvSpPr>
          <p:nvPr/>
        </p:nvSpPr>
        <p:spPr bwMode="auto">
          <a:xfrm>
            <a:off x="1752600" y="914400"/>
            <a:ext cx="7239000" cy="336550"/>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The continuity equation for viscous flow in a cylindrical tube is:</a:t>
            </a:r>
          </a:p>
        </p:txBody>
      </p:sp>
      <p:grpSp>
        <p:nvGrpSpPr>
          <p:cNvPr id="115777" name="Group 65"/>
          <p:cNvGrpSpPr>
            <a:grpSpLocks/>
          </p:cNvGrpSpPr>
          <p:nvPr/>
        </p:nvGrpSpPr>
        <p:grpSpPr bwMode="auto">
          <a:xfrm>
            <a:off x="1752600" y="1270000"/>
            <a:ext cx="3124200" cy="990600"/>
            <a:chOff x="1104" y="800"/>
            <a:chExt cx="1968" cy="624"/>
          </a:xfrm>
        </p:grpSpPr>
        <p:sp>
          <p:nvSpPr>
            <p:cNvPr id="115776" name="Rectangle 64"/>
            <p:cNvSpPr>
              <a:spLocks noChangeArrowheads="1"/>
            </p:cNvSpPr>
            <p:nvPr/>
          </p:nvSpPr>
          <p:spPr bwMode="auto">
            <a:xfrm>
              <a:off x="1104" y="800"/>
              <a:ext cx="1968" cy="624"/>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15768" name="Object 56"/>
            <p:cNvGraphicFramePr>
              <a:graphicFrameLocks noChangeAspect="1"/>
            </p:cNvGraphicFramePr>
            <p:nvPr/>
          </p:nvGraphicFramePr>
          <p:xfrm>
            <a:off x="1168" y="800"/>
            <a:ext cx="1816" cy="557"/>
          </p:xfrm>
          <a:graphic>
            <a:graphicData uri="http://schemas.openxmlformats.org/presentationml/2006/ole">
              <p:oleObj spid="_x0000_s115768" name="Formel" r:id="rId4" imgW="1574640" imgH="482400" progId="Equation.3">
                <p:embed/>
              </p:oleObj>
            </a:graphicData>
          </a:graphic>
        </p:graphicFrame>
      </p:grpSp>
      <p:sp>
        <p:nvSpPr>
          <p:cNvPr id="115769" name="AutoShape 57"/>
          <p:cNvSpPr>
            <a:spLocks noChangeArrowheads="1"/>
          </p:cNvSpPr>
          <p:nvPr/>
        </p:nvSpPr>
        <p:spPr bwMode="auto">
          <a:xfrm>
            <a:off x="5791200" y="1676400"/>
            <a:ext cx="2819400" cy="609600"/>
          </a:xfrm>
          <a:prstGeom prst="wedgeRoundRectCallout">
            <a:avLst>
              <a:gd name="adj1" fmla="val -85079"/>
              <a:gd name="adj2" fmla="val -38801"/>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This is under stationary conditions.</a:t>
            </a:r>
          </a:p>
        </p:txBody>
      </p:sp>
      <p:grpSp>
        <p:nvGrpSpPr>
          <p:cNvPr id="115781" name="Group 69"/>
          <p:cNvGrpSpPr>
            <a:grpSpLocks/>
          </p:cNvGrpSpPr>
          <p:nvPr/>
        </p:nvGrpSpPr>
        <p:grpSpPr bwMode="auto">
          <a:xfrm>
            <a:off x="1752600" y="2559050"/>
            <a:ext cx="7239000" cy="587375"/>
            <a:chOff x="1104" y="1612"/>
            <a:chExt cx="4560" cy="370"/>
          </a:xfrm>
        </p:grpSpPr>
        <p:sp>
          <p:nvSpPr>
            <p:cNvPr id="115770" name="Text Box 58"/>
            <p:cNvSpPr txBox="1">
              <a:spLocks noChangeArrowheads="1"/>
            </p:cNvSpPr>
            <p:nvPr/>
          </p:nvSpPr>
          <p:spPr bwMode="auto">
            <a:xfrm>
              <a:off x="1104" y="1612"/>
              <a:ext cx="4560" cy="366"/>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At a constant pressure drop      along the tube, no velocity variation is observed                 .</a:t>
              </a:r>
            </a:p>
          </p:txBody>
        </p:sp>
        <p:graphicFrame>
          <p:nvGraphicFramePr>
            <p:cNvPr id="115772" name="Object 60"/>
            <p:cNvGraphicFramePr>
              <a:graphicFrameLocks noChangeAspect="1"/>
            </p:cNvGraphicFramePr>
            <p:nvPr/>
          </p:nvGraphicFramePr>
          <p:xfrm>
            <a:off x="2712" y="1632"/>
            <a:ext cx="240" cy="226"/>
          </p:xfrm>
          <a:graphic>
            <a:graphicData uri="http://schemas.openxmlformats.org/presentationml/2006/ole">
              <p:oleObj spid="_x0000_s115772" name="Formel" r:id="rId5" imgW="215640" imgH="203040" progId="Equation.3">
                <p:embed/>
              </p:oleObj>
            </a:graphicData>
          </a:graphic>
        </p:graphicFrame>
        <p:graphicFrame>
          <p:nvGraphicFramePr>
            <p:cNvPr id="115773" name="Object 61"/>
            <p:cNvGraphicFramePr>
              <a:graphicFrameLocks noChangeAspect="1"/>
            </p:cNvGraphicFramePr>
            <p:nvPr/>
          </p:nvGraphicFramePr>
          <p:xfrm>
            <a:off x="1672" y="1784"/>
            <a:ext cx="706" cy="198"/>
          </p:xfrm>
          <a:graphic>
            <a:graphicData uri="http://schemas.openxmlformats.org/presentationml/2006/ole">
              <p:oleObj spid="_x0000_s115773" name="Formel" r:id="rId6" imgW="634680" imgH="177480" progId="Equation.3">
                <p:embed/>
              </p:oleObj>
            </a:graphicData>
          </a:graphic>
        </p:graphicFrame>
      </p:grpSp>
      <p:grpSp>
        <p:nvGrpSpPr>
          <p:cNvPr id="115779" name="Group 67"/>
          <p:cNvGrpSpPr>
            <a:grpSpLocks/>
          </p:cNvGrpSpPr>
          <p:nvPr/>
        </p:nvGrpSpPr>
        <p:grpSpPr bwMode="auto">
          <a:xfrm>
            <a:off x="3352800" y="4267200"/>
            <a:ext cx="2438400" cy="1676400"/>
            <a:chOff x="2256" y="2496"/>
            <a:chExt cx="1536" cy="1056"/>
          </a:xfrm>
        </p:grpSpPr>
        <p:sp>
          <p:nvSpPr>
            <p:cNvPr id="115778" name="Rectangle 66"/>
            <p:cNvSpPr>
              <a:spLocks noChangeArrowheads="1"/>
            </p:cNvSpPr>
            <p:nvPr/>
          </p:nvSpPr>
          <p:spPr bwMode="auto">
            <a:xfrm>
              <a:off x="2256" y="2496"/>
              <a:ext cx="1536" cy="1056"/>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15774" name="Object 62"/>
            <p:cNvGraphicFramePr>
              <a:graphicFrameLocks noChangeAspect="1"/>
            </p:cNvGraphicFramePr>
            <p:nvPr/>
          </p:nvGraphicFramePr>
          <p:xfrm>
            <a:off x="2304" y="2512"/>
            <a:ext cx="1465" cy="1040"/>
          </p:xfrm>
          <a:graphic>
            <a:graphicData uri="http://schemas.openxmlformats.org/presentationml/2006/ole">
              <p:oleObj spid="_x0000_s115774" name="Formel" r:id="rId7" imgW="1269720" imgH="901440" progId="Equation.3">
                <p:embed/>
              </p:oleObj>
            </a:graphicData>
          </a:graphic>
        </p:graphicFrame>
      </p:grpSp>
      <p:sp>
        <p:nvSpPr>
          <p:cNvPr id="115775" name="AutoShape 63"/>
          <p:cNvSpPr>
            <a:spLocks noChangeArrowheads="1"/>
          </p:cNvSpPr>
          <p:nvPr/>
        </p:nvSpPr>
        <p:spPr bwMode="auto">
          <a:xfrm>
            <a:off x="4267200" y="3200400"/>
            <a:ext cx="533400" cy="838200"/>
          </a:xfrm>
          <a:prstGeom prst="downArrow">
            <a:avLst>
              <a:gd name="adj1" fmla="val 50000"/>
              <a:gd name="adj2" fmla="val 39286"/>
            </a:avLst>
          </a:prstGeom>
          <a:gradFill rotWithShape="0">
            <a:gsLst>
              <a:gs pos="0">
                <a:srgbClr val="FF0000">
                  <a:gamma/>
                  <a:shade val="46275"/>
                  <a:invGamma/>
                </a:srgbClr>
              </a:gs>
              <a:gs pos="50000">
                <a:srgbClr val="FF0000"/>
              </a:gs>
              <a:gs pos="100000">
                <a:srgbClr val="FF00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115782" name="AutoShape 70">
            <a:hlinkClick r:id="rId8"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115767"/>
                                        </p:tgtEl>
                                        <p:attrNameLst>
                                          <p:attrName>style.visibility</p:attrName>
                                        </p:attrNameLst>
                                      </p:cBhvr>
                                      <p:to>
                                        <p:strVal val="visible"/>
                                      </p:to>
                                    </p:set>
                                  </p:childTnLst>
                                </p:cTn>
                              </p:par>
                            </p:childTnLst>
                          </p:cTn>
                        </p:par>
                        <p:par>
                          <p:cTn id="7" fill="hold">
                            <p:stCondLst>
                              <p:cond delay="1500"/>
                            </p:stCondLst>
                            <p:childTnLst>
                              <p:par>
                                <p:cTn id="8" presetID="23" presetClass="entr" presetSubtype="16" fill="hold" nodeType="afterEffect">
                                  <p:stCondLst>
                                    <p:cond delay="1000"/>
                                  </p:stCondLst>
                                  <p:childTnLst>
                                    <p:set>
                                      <p:cBhvr>
                                        <p:cTn id="9" dur="1" fill="hold">
                                          <p:stCondLst>
                                            <p:cond delay="0"/>
                                          </p:stCondLst>
                                        </p:cTn>
                                        <p:tgtEl>
                                          <p:spTgt spid="115777"/>
                                        </p:tgtEl>
                                        <p:attrNameLst>
                                          <p:attrName>style.visibility</p:attrName>
                                        </p:attrNameLst>
                                      </p:cBhvr>
                                      <p:to>
                                        <p:strVal val="visible"/>
                                      </p:to>
                                    </p:set>
                                    <p:anim calcmode="lin" valueType="num">
                                      <p:cBhvr>
                                        <p:cTn id="10" dur="500" fill="hold"/>
                                        <p:tgtEl>
                                          <p:spTgt spid="115777"/>
                                        </p:tgtEl>
                                        <p:attrNameLst>
                                          <p:attrName>ppt_w</p:attrName>
                                        </p:attrNameLst>
                                      </p:cBhvr>
                                      <p:tavLst>
                                        <p:tav tm="0">
                                          <p:val>
                                            <p:fltVal val="0"/>
                                          </p:val>
                                        </p:tav>
                                        <p:tav tm="100000">
                                          <p:val>
                                            <p:strVal val="#ppt_w"/>
                                          </p:val>
                                        </p:tav>
                                      </p:tavLst>
                                    </p:anim>
                                    <p:anim calcmode="lin" valueType="num">
                                      <p:cBhvr>
                                        <p:cTn id="11" dur="500" fill="hold"/>
                                        <p:tgtEl>
                                          <p:spTgt spid="115777"/>
                                        </p:tgtEl>
                                        <p:attrNameLst>
                                          <p:attrName>ppt_h</p:attrName>
                                        </p:attrNameLst>
                                      </p:cBhvr>
                                      <p:tavLst>
                                        <p:tav tm="0">
                                          <p:val>
                                            <p:fltVal val="0"/>
                                          </p:val>
                                        </p:tav>
                                        <p:tav tm="100000">
                                          <p:val>
                                            <p:strVal val="#ppt_h"/>
                                          </p:val>
                                        </p:tav>
                                      </p:tavLst>
                                    </p:anim>
                                  </p:childTnLst>
                                </p:cTn>
                              </p:par>
                            </p:childTnLst>
                          </p:cTn>
                        </p:par>
                        <p:par>
                          <p:cTn id="12" fill="hold">
                            <p:stCondLst>
                              <p:cond delay="3000"/>
                            </p:stCondLst>
                            <p:childTnLst>
                              <p:par>
                                <p:cTn id="13" presetID="17" presetClass="entr" presetSubtype="8" fill="hold" grpId="0" nodeType="afterEffect">
                                  <p:stCondLst>
                                    <p:cond delay="3000"/>
                                  </p:stCondLst>
                                  <p:childTnLst>
                                    <p:set>
                                      <p:cBhvr>
                                        <p:cTn id="14" dur="1" fill="hold">
                                          <p:stCondLst>
                                            <p:cond delay="0"/>
                                          </p:stCondLst>
                                        </p:cTn>
                                        <p:tgtEl>
                                          <p:spTgt spid="115769"/>
                                        </p:tgtEl>
                                        <p:attrNameLst>
                                          <p:attrName>style.visibility</p:attrName>
                                        </p:attrNameLst>
                                      </p:cBhvr>
                                      <p:to>
                                        <p:strVal val="visible"/>
                                      </p:to>
                                    </p:set>
                                    <p:anim calcmode="lin" valueType="num">
                                      <p:cBhvr>
                                        <p:cTn id="15" dur="500" fill="hold"/>
                                        <p:tgtEl>
                                          <p:spTgt spid="115769"/>
                                        </p:tgtEl>
                                        <p:attrNameLst>
                                          <p:attrName>ppt_x</p:attrName>
                                        </p:attrNameLst>
                                      </p:cBhvr>
                                      <p:tavLst>
                                        <p:tav tm="0">
                                          <p:val>
                                            <p:strVal val="#ppt_x-#ppt_w/2"/>
                                          </p:val>
                                        </p:tav>
                                        <p:tav tm="100000">
                                          <p:val>
                                            <p:strVal val="#ppt_x"/>
                                          </p:val>
                                        </p:tav>
                                      </p:tavLst>
                                    </p:anim>
                                    <p:anim calcmode="lin" valueType="num">
                                      <p:cBhvr>
                                        <p:cTn id="16" dur="500" fill="hold"/>
                                        <p:tgtEl>
                                          <p:spTgt spid="115769"/>
                                        </p:tgtEl>
                                        <p:attrNameLst>
                                          <p:attrName>ppt_y</p:attrName>
                                        </p:attrNameLst>
                                      </p:cBhvr>
                                      <p:tavLst>
                                        <p:tav tm="0">
                                          <p:val>
                                            <p:strVal val="#ppt_y"/>
                                          </p:val>
                                        </p:tav>
                                        <p:tav tm="100000">
                                          <p:val>
                                            <p:strVal val="#ppt_y"/>
                                          </p:val>
                                        </p:tav>
                                      </p:tavLst>
                                    </p:anim>
                                    <p:anim calcmode="lin" valueType="num">
                                      <p:cBhvr>
                                        <p:cTn id="17" dur="500" fill="hold"/>
                                        <p:tgtEl>
                                          <p:spTgt spid="115769"/>
                                        </p:tgtEl>
                                        <p:attrNameLst>
                                          <p:attrName>ppt_w</p:attrName>
                                        </p:attrNameLst>
                                      </p:cBhvr>
                                      <p:tavLst>
                                        <p:tav tm="0">
                                          <p:val>
                                            <p:fltVal val="0"/>
                                          </p:val>
                                        </p:tav>
                                        <p:tav tm="100000">
                                          <p:val>
                                            <p:strVal val="#ppt_w"/>
                                          </p:val>
                                        </p:tav>
                                      </p:tavLst>
                                    </p:anim>
                                    <p:anim calcmode="lin" valueType="num">
                                      <p:cBhvr>
                                        <p:cTn id="18" dur="500" fill="hold"/>
                                        <p:tgtEl>
                                          <p:spTgt spid="115769"/>
                                        </p:tgtEl>
                                        <p:attrNameLst>
                                          <p:attrName>ppt_h</p:attrName>
                                        </p:attrNameLst>
                                      </p:cBhvr>
                                      <p:tavLst>
                                        <p:tav tm="0">
                                          <p:val>
                                            <p:strVal val="#ppt_h"/>
                                          </p:val>
                                        </p:tav>
                                        <p:tav tm="100000">
                                          <p:val>
                                            <p:strVal val="#ppt_h"/>
                                          </p:val>
                                        </p:tav>
                                      </p:tavLst>
                                    </p:anim>
                                  </p:childTnLst>
                                </p:cTn>
                              </p:par>
                            </p:childTnLst>
                          </p:cTn>
                        </p:par>
                        <p:par>
                          <p:cTn id="19" fill="hold">
                            <p:stCondLst>
                              <p:cond delay="6500"/>
                            </p:stCondLst>
                            <p:childTnLst>
                              <p:par>
                                <p:cTn id="20" presetID="1" presetClass="entr" presetSubtype="0" fill="hold" nodeType="afterEffect">
                                  <p:stCondLst>
                                    <p:cond delay="3000"/>
                                  </p:stCondLst>
                                  <p:childTnLst>
                                    <p:set>
                                      <p:cBhvr>
                                        <p:cTn id="21" dur="1" fill="hold">
                                          <p:stCondLst>
                                            <p:cond delay="499"/>
                                          </p:stCondLst>
                                        </p:cTn>
                                        <p:tgtEl>
                                          <p:spTgt spid="115781"/>
                                        </p:tgtEl>
                                        <p:attrNameLst>
                                          <p:attrName>style.visibility</p:attrName>
                                        </p:attrNameLst>
                                      </p:cBhvr>
                                      <p:to>
                                        <p:strVal val="visible"/>
                                      </p:to>
                                    </p:set>
                                  </p:childTnLst>
                                </p:cTn>
                              </p:par>
                            </p:childTnLst>
                          </p:cTn>
                        </p:par>
                        <p:par>
                          <p:cTn id="22" fill="hold">
                            <p:stCondLst>
                              <p:cond delay="10000"/>
                            </p:stCondLst>
                            <p:childTnLst>
                              <p:par>
                                <p:cTn id="23" presetID="15" presetClass="entr" presetSubtype="0" fill="hold" grpId="0" nodeType="afterEffect">
                                  <p:stCondLst>
                                    <p:cond delay="3000"/>
                                  </p:stCondLst>
                                  <p:childTnLst>
                                    <p:set>
                                      <p:cBhvr>
                                        <p:cTn id="24" dur="1" fill="hold">
                                          <p:stCondLst>
                                            <p:cond delay="0"/>
                                          </p:stCondLst>
                                        </p:cTn>
                                        <p:tgtEl>
                                          <p:spTgt spid="115775"/>
                                        </p:tgtEl>
                                        <p:attrNameLst>
                                          <p:attrName>style.visibility</p:attrName>
                                        </p:attrNameLst>
                                      </p:cBhvr>
                                      <p:to>
                                        <p:strVal val="visible"/>
                                      </p:to>
                                    </p:set>
                                    <p:anim calcmode="lin" valueType="num">
                                      <p:cBhvr>
                                        <p:cTn id="25" dur="1000" fill="hold"/>
                                        <p:tgtEl>
                                          <p:spTgt spid="115775"/>
                                        </p:tgtEl>
                                        <p:attrNameLst>
                                          <p:attrName>ppt_w</p:attrName>
                                        </p:attrNameLst>
                                      </p:cBhvr>
                                      <p:tavLst>
                                        <p:tav tm="0">
                                          <p:val>
                                            <p:fltVal val="0"/>
                                          </p:val>
                                        </p:tav>
                                        <p:tav tm="100000">
                                          <p:val>
                                            <p:strVal val="#ppt_w"/>
                                          </p:val>
                                        </p:tav>
                                      </p:tavLst>
                                    </p:anim>
                                    <p:anim calcmode="lin" valueType="num">
                                      <p:cBhvr>
                                        <p:cTn id="26" dur="1000" fill="hold"/>
                                        <p:tgtEl>
                                          <p:spTgt spid="115775"/>
                                        </p:tgtEl>
                                        <p:attrNameLst>
                                          <p:attrName>ppt_h</p:attrName>
                                        </p:attrNameLst>
                                      </p:cBhvr>
                                      <p:tavLst>
                                        <p:tav tm="0">
                                          <p:val>
                                            <p:fltVal val="0"/>
                                          </p:val>
                                        </p:tav>
                                        <p:tav tm="100000">
                                          <p:val>
                                            <p:strVal val="#ppt_h"/>
                                          </p:val>
                                        </p:tav>
                                      </p:tavLst>
                                    </p:anim>
                                    <p:anim calcmode="lin" valueType="num">
                                      <p:cBhvr>
                                        <p:cTn id="27" dur="1000" fill="hold"/>
                                        <p:tgtEl>
                                          <p:spTgt spid="115775"/>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115775"/>
                                        </p:tgtEl>
                                        <p:attrNameLst>
                                          <p:attrName>ppt_y</p:attrName>
                                        </p:attrNameLst>
                                      </p:cBhvr>
                                      <p:tavLst>
                                        <p:tav tm="0" fmla="#ppt_y+(sin(-2*pi*(1-$))*-#ppt_x+cos(-2*pi*(1-$))*(1-#ppt_y))*(1-$)">
                                          <p:val>
                                            <p:fltVal val="0"/>
                                          </p:val>
                                        </p:tav>
                                        <p:tav tm="100000">
                                          <p:val>
                                            <p:fltVal val="1"/>
                                          </p:val>
                                        </p:tav>
                                      </p:tavLst>
                                    </p:anim>
                                  </p:childTnLst>
                                </p:cTn>
                              </p:par>
                            </p:childTnLst>
                          </p:cTn>
                        </p:par>
                        <p:par>
                          <p:cTn id="29" fill="hold">
                            <p:stCondLst>
                              <p:cond delay="14000"/>
                            </p:stCondLst>
                            <p:childTnLst>
                              <p:par>
                                <p:cTn id="30" presetID="23" presetClass="entr" presetSubtype="16" fill="hold" nodeType="afterEffect">
                                  <p:stCondLst>
                                    <p:cond delay="0"/>
                                  </p:stCondLst>
                                  <p:childTnLst>
                                    <p:set>
                                      <p:cBhvr>
                                        <p:cTn id="31" dur="1" fill="hold">
                                          <p:stCondLst>
                                            <p:cond delay="0"/>
                                          </p:stCondLst>
                                        </p:cTn>
                                        <p:tgtEl>
                                          <p:spTgt spid="115779"/>
                                        </p:tgtEl>
                                        <p:attrNameLst>
                                          <p:attrName>style.visibility</p:attrName>
                                        </p:attrNameLst>
                                      </p:cBhvr>
                                      <p:to>
                                        <p:strVal val="visible"/>
                                      </p:to>
                                    </p:set>
                                    <p:anim calcmode="lin" valueType="num">
                                      <p:cBhvr>
                                        <p:cTn id="32" dur="500" fill="hold"/>
                                        <p:tgtEl>
                                          <p:spTgt spid="115779"/>
                                        </p:tgtEl>
                                        <p:attrNameLst>
                                          <p:attrName>ppt_w</p:attrName>
                                        </p:attrNameLst>
                                      </p:cBhvr>
                                      <p:tavLst>
                                        <p:tav tm="0">
                                          <p:val>
                                            <p:fltVal val="0"/>
                                          </p:val>
                                        </p:tav>
                                        <p:tav tm="100000">
                                          <p:val>
                                            <p:strVal val="#ppt_w"/>
                                          </p:val>
                                        </p:tav>
                                      </p:tavLst>
                                    </p:anim>
                                    <p:anim calcmode="lin" valueType="num">
                                      <p:cBhvr>
                                        <p:cTn id="33" dur="500" fill="hold"/>
                                        <p:tgtEl>
                                          <p:spTgt spid="11577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67" grpId="0" autoUpdateAnimBg="0"/>
      <p:bldP spid="115769" grpId="0" animBg="1" autoUpdateAnimBg="0"/>
      <p:bldP spid="11577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AutoShape 1026">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113667" name="Text Box 1027"/>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113668" name="AutoShape 1028">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113669" name="Text Box 1029"/>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grpSp>
        <p:nvGrpSpPr>
          <p:cNvPr id="113739" name="Group 1099"/>
          <p:cNvGrpSpPr>
            <a:grpSpLocks/>
          </p:cNvGrpSpPr>
          <p:nvPr/>
        </p:nvGrpSpPr>
        <p:grpSpPr bwMode="auto">
          <a:xfrm>
            <a:off x="2133600" y="1295400"/>
            <a:ext cx="3276600" cy="914400"/>
            <a:chOff x="1344" y="816"/>
            <a:chExt cx="2064" cy="576"/>
          </a:xfrm>
        </p:grpSpPr>
        <p:sp>
          <p:nvSpPr>
            <p:cNvPr id="113738" name="Rectangle 1098"/>
            <p:cNvSpPr>
              <a:spLocks noChangeArrowheads="1"/>
            </p:cNvSpPr>
            <p:nvPr/>
          </p:nvSpPr>
          <p:spPr bwMode="auto">
            <a:xfrm>
              <a:off x="1344" y="816"/>
              <a:ext cx="2064" cy="576"/>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13727" name="Object 1087"/>
            <p:cNvGraphicFramePr>
              <a:graphicFrameLocks noChangeAspect="1"/>
            </p:cNvGraphicFramePr>
            <p:nvPr/>
          </p:nvGraphicFramePr>
          <p:xfrm>
            <a:off x="1488" y="858"/>
            <a:ext cx="1824" cy="486"/>
          </p:xfrm>
          <a:graphic>
            <a:graphicData uri="http://schemas.openxmlformats.org/presentationml/2006/ole">
              <p:oleObj spid="_x0000_s113727" name="Formel" r:id="rId4" imgW="1574640" imgH="419040" progId="Equation.3">
                <p:embed/>
              </p:oleObj>
            </a:graphicData>
          </a:graphic>
        </p:graphicFrame>
      </p:grpSp>
      <p:grpSp>
        <p:nvGrpSpPr>
          <p:cNvPr id="113741" name="Group 1101"/>
          <p:cNvGrpSpPr>
            <a:grpSpLocks/>
          </p:cNvGrpSpPr>
          <p:nvPr/>
        </p:nvGrpSpPr>
        <p:grpSpPr bwMode="auto">
          <a:xfrm>
            <a:off x="4267200" y="5334000"/>
            <a:ext cx="2057400" cy="990600"/>
            <a:chOff x="2688" y="3360"/>
            <a:chExt cx="1296" cy="624"/>
          </a:xfrm>
        </p:grpSpPr>
        <p:sp>
          <p:nvSpPr>
            <p:cNvPr id="113740" name="Rectangle 1100"/>
            <p:cNvSpPr>
              <a:spLocks noChangeArrowheads="1"/>
            </p:cNvSpPr>
            <p:nvPr/>
          </p:nvSpPr>
          <p:spPr bwMode="auto">
            <a:xfrm>
              <a:off x="2688" y="3360"/>
              <a:ext cx="1296" cy="624"/>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13728" name="Object 1088"/>
            <p:cNvGraphicFramePr>
              <a:graphicFrameLocks noChangeAspect="1"/>
            </p:cNvGraphicFramePr>
            <p:nvPr/>
          </p:nvGraphicFramePr>
          <p:xfrm>
            <a:off x="2736" y="3408"/>
            <a:ext cx="1221" cy="486"/>
          </p:xfrm>
          <a:graphic>
            <a:graphicData uri="http://schemas.openxmlformats.org/presentationml/2006/ole">
              <p:oleObj spid="_x0000_s113728" name="Formel" r:id="rId5" imgW="1054080" imgH="419040" progId="Equation.3">
                <p:embed/>
              </p:oleObj>
            </a:graphicData>
          </a:graphic>
        </p:graphicFrame>
      </p:grpSp>
      <p:sp>
        <p:nvSpPr>
          <p:cNvPr id="113730" name="Text Box 1090"/>
          <p:cNvSpPr txBox="1">
            <a:spLocks noChangeArrowheads="1"/>
          </p:cNvSpPr>
          <p:nvPr/>
        </p:nvSpPr>
        <p:spPr bwMode="auto">
          <a:xfrm>
            <a:off x="1752600" y="914400"/>
            <a:ext cx="7239000" cy="336550"/>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The general solution of the previous equation, found by integrating twice, is:</a:t>
            </a:r>
          </a:p>
        </p:txBody>
      </p:sp>
      <p:sp>
        <p:nvSpPr>
          <p:cNvPr id="113731" name="AutoShape 1091"/>
          <p:cNvSpPr>
            <a:spLocks noChangeArrowheads="1"/>
          </p:cNvSpPr>
          <p:nvPr/>
        </p:nvSpPr>
        <p:spPr bwMode="auto">
          <a:xfrm>
            <a:off x="6172200" y="1371600"/>
            <a:ext cx="2819400" cy="1524000"/>
          </a:xfrm>
          <a:prstGeom prst="wedgeRoundRectCallout">
            <a:avLst>
              <a:gd name="adj1" fmla="val -82940"/>
              <a:gd name="adj2" fmla="val -33644"/>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The general constants are found by considering the boundary conditions. For this example the flow is directed along the x-axis</a:t>
            </a:r>
          </a:p>
        </p:txBody>
      </p:sp>
      <p:grpSp>
        <p:nvGrpSpPr>
          <p:cNvPr id="113742" name="Group 1102"/>
          <p:cNvGrpSpPr>
            <a:grpSpLocks/>
          </p:cNvGrpSpPr>
          <p:nvPr/>
        </p:nvGrpSpPr>
        <p:grpSpPr bwMode="auto">
          <a:xfrm>
            <a:off x="1219200" y="2895600"/>
            <a:ext cx="4953000" cy="1676400"/>
            <a:chOff x="768" y="1824"/>
            <a:chExt cx="3120" cy="1056"/>
          </a:xfrm>
        </p:grpSpPr>
        <p:sp>
          <p:nvSpPr>
            <p:cNvPr id="113734" name="AutoShape 1094"/>
            <p:cNvSpPr>
              <a:spLocks noChangeArrowheads="1"/>
            </p:cNvSpPr>
            <p:nvPr/>
          </p:nvSpPr>
          <p:spPr bwMode="auto">
            <a:xfrm>
              <a:off x="768" y="1824"/>
              <a:ext cx="3120" cy="1056"/>
            </a:xfrm>
            <a:prstGeom prst="wedgeRoundRectCallout">
              <a:avLst>
                <a:gd name="adj1" fmla="val 27245"/>
                <a:gd name="adj2" fmla="val -112218"/>
                <a:gd name="adj3" fmla="val 16667"/>
              </a:avLst>
            </a:prstGeom>
            <a:gradFill rotWithShape="0">
              <a:gsLst>
                <a:gs pos="0">
                  <a:srgbClr val="3366FF">
                    <a:gamma/>
                    <a:shade val="46275"/>
                    <a:invGamma/>
                  </a:srgbClr>
                </a:gs>
                <a:gs pos="100000">
                  <a:srgbClr val="3366FF"/>
                </a:gs>
              </a:gsLst>
              <a:lin ang="5400000" scaled="1"/>
            </a:gradFill>
            <a:ln w="9525">
              <a:solidFill>
                <a:schemeClr val="tx1"/>
              </a:solidFill>
              <a:miter lim="800000"/>
              <a:headEnd/>
              <a:tailEnd/>
            </a:ln>
            <a:effectLst/>
          </p:spPr>
          <p:txBody>
            <a:bodyPr/>
            <a:lstStyle/>
            <a:p>
              <a:pPr marL="457200" indent="-457200" algn="l"/>
              <a:endParaRPr lang="en-GB" sz="1600">
                <a:latin typeface="Tahoma" pitchFamily="34" charset="0"/>
              </a:endParaRPr>
            </a:p>
          </p:txBody>
        </p:sp>
        <p:sp>
          <p:nvSpPr>
            <p:cNvPr id="113732" name="AutoShape 1092"/>
            <p:cNvSpPr>
              <a:spLocks noChangeArrowheads="1"/>
            </p:cNvSpPr>
            <p:nvPr/>
          </p:nvSpPr>
          <p:spPr bwMode="auto">
            <a:xfrm>
              <a:off x="768" y="1824"/>
              <a:ext cx="3120" cy="1056"/>
            </a:xfrm>
            <a:prstGeom prst="wedgeRoundRectCallout">
              <a:avLst>
                <a:gd name="adj1" fmla="val 8333"/>
                <a:gd name="adj2" fmla="val -112218"/>
                <a:gd name="adj3" fmla="val 16667"/>
              </a:avLst>
            </a:prstGeom>
            <a:gradFill rotWithShape="0">
              <a:gsLst>
                <a:gs pos="0">
                  <a:srgbClr val="3366FF">
                    <a:gamma/>
                    <a:shade val="46275"/>
                    <a:invGamma/>
                  </a:srgbClr>
                </a:gs>
                <a:gs pos="100000">
                  <a:srgbClr val="3366FF"/>
                </a:gs>
              </a:gsLst>
              <a:lin ang="5400000" scaled="1"/>
            </a:gradFill>
            <a:ln w="9525">
              <a:solidFill>
                <a:schemeClr val="tx1"/>
              </a:solidFill>
              <a:miter lim="800000"/>
              <a:headEnd/>
              <a:tailEnd/>
            </a:ln>
            <a:effectLst/>
          </p:spPr>
          <p:txBody>
            <a:bodyPr/>
            <a:lstStyle/>
            <a:p>
              <a:pPr marL="457200" indent="-457200" algn="l">
                <a:buFontTx/>
                <a:buAutoNum type="arabicPeriod"/>
              </a:pPr>
              <a:r>
                <a:rPr lang="en-GB" sz="1600">
                  <a:latin typeface="Tahoma" pitchFamily="34" charset="0"/>
                </a:rPr>
                <a:t>Since the maximum flow velocity, v</a:t>
              </a:r>
              <a:r>
                <a:rPr lang="en-GB" sz="1000">
                  <a:latin typeface="Tahoma" pitchFamily="34" charset="0"/>
                </a:rPr>
                <a:t>x</a:t>
              </a:r>
              <a:r>
                <a:rPr lang="en-GB" sz="1600">
                  <a:latin typeface="Tahoma" pitchFamily="34" charset="0"/>
                </a:rPr>
                <a:t>(r=0) in the centre of the tube is less then infinity; C</a:t>
              </a:r>
              <a:r>
                <a:rPr lang="en-GB" sz="1000">
                  <a:latin typeface="Tahoma" pitchFamily="34" charset="0"/>
                </a:rPr>
                <a:t>1</a:t>
              </a:r>
              <a:r>
                <a:rPr lang="en-GB" sz="1600">
                  <a:latin typeface="Tahoma" pitchFamily="34" charset="0"/>
                </a:rPr>
                <a:t>=0</a:t>
              </a:r>
            </a:p>
            <a:p>
              <a:pPr marL="457200" indent="-457200" algn="l">
                <a:buFontTx/>
                <a:buAutoNum type="arabicPeriod"/>
              </a:pPr>
              <a:r>
                <a:rPr lang="en-GB" sz="1600">
                  <a:latin typeface="Tahoma" pitchFamily="34" charset="0"/>
                </a:rPr>
                <a:t>Since the flow velocity is zero along the tube wall; vx(r=R)=0 and </a:t>
              </a:r>
            </a:p>
          </p:txBody>
        </p:sp>
        <p:graphicFrame>
          <p:nvGraphicFramePr>
            <p:cNvPr id="113733" name="Object 1093"/>
            <p:cNvGraphicFramePr>
              <a:graphicFrameLocks noChangeAspect="1"/>
            </p:cNvGraphicFramePr>
            <p:nvPr/>
          </p:nvGraphicFramePr>
          <p:xfrm>
            <a:off x="2688" y="2480"/>
            <a:ext cx="1155" cy="231"/>
          </p:xfrm>
          <a:graphic>
            <a:graphicData uri="http://schemas.openxmlformats.org/presentationml/2006/ole">
              <p:oleObj spid="_x0000_s113733" name="Formel" r:id="rId6" imgW="1143000" imgH="228600" progId="Equation.3">
                <p:embed/>
              </p:oleObj>
            </a:graphicData>
          </a:graphic>
        </p:graphicFrame>
      </p:grpSp>
      <p:sp>
        <p:nvSpPr>
          <p:cNvPr id="113735" name="Text Box 1095"/>
          <p:cNvSpPr txBox="1">
            <a:spLocks noChangeArrowheads="1"/>
          </p:cNvSpPr>
          <p:nvPr/>
        </p:nvSpPr>
        <p:spPr bwMode="auto">
          <a:xfrm>
            <a:off x="4267200" y="4953000"/>
            <a:ext cx="2133600" cy="336550"/>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The solution is then:</a:t>
            </a:r>
          </a:p>
        </p:txBody>
      </p:sp>
      <p:sp>
        <p:nvSpPr>
          <p:cNvPr id="113743" name="AutoShape 1103">
            <a:hlinkClick r:id="rId7"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113730"/>
                                        </p:tgtEl>
                                        <p:attrNameLst>
                                          <p:attrName>style.visibility</p:attrName>
                                        </p:attrNameLst>
                                      </p:cBhvr>
                                      <p:to>
                                        <p:strVal val="visible"/>
                                      </p:to>
                                    </p:set>
                                  </p:childTnLst>
                                </p:cTn>
                              </p:par>
                            </p:childTnLst>
                          </p:cTn>
                        </p:par>
                        <p:par>
                          <p:cTn id="7" fill="hold">
                            <p:stCondLst>
                              <p:cond delay="1500"/>
                            </p:stCondLst>
                            <p:childTnLst>
                              <p:par>
                                <p:cTn id="8" presetID="23" presetClass="entr" presetSubtype="16" fill="hold" nodeType="afterEffect">
                                  <p:stCondLst>
                                    <p:cond delay="3000"/>
                                  </p:stCondLst>
                                  <p:childTnLst>
                                    <p:set>
                                      <p:cBhvr>
                                        <p:cTn id="9" dur="1" fill="hold">
                                          <p:stCondLst>
                                            <p:cond delay="0"/>
                                          </p:stCondLst>
                                        </p:cTn>
                                        <p:tgtEl>
                                          <p:spTgt spid="113739"/>
                                        </p:tgtEl>
                                        <p:attrNameLst>
                                          <p:attrName>style.visibility</p:attrName>
                                        </p:attrNameLst>
                                      </p:cBhvr>
                                      <p:to>
                                        <p:strVal val="visible"/>
                                      </p:to>
                                    </p:set>
                                    <p:anim calcmode="lin" valueType="num">
                                      <p:cBhvr>
                                        <p:cTn id="10" dur="500" fill="hold"/>
                                        <p:tgtEl>
                                          <p:spTgt spid="113739"/>
                                        </p:tgtEl>
                                        <p:attrNameLst>
                                          <p:attrName>ppt_w</p:attrName>
                                        </p:attrNameLst>
                                      </p:cBhvr>
                                      <p:tavLst>
                                        <p:tav tm="0">
                                          <p:val>
                                            <p:fltVal val="0"/>
                                          </p:val>
                                        </p:tav>
                                        <p:tav tm="100000">
                                          <p:val>
                                            <p:strVal val="#ppt_w"/>
                                          </p:val>
                                        </p:tav>
                                      </p:tavLst>
                                    </p:anim>
                                    <p:anim calcmode="lin" valueType="num">
                                      <p:cBhvr>
                                        <p:cTn id="11" dur="500" fill="hold"/>
                                        <p:tgtEl>
                                          <p:spTgt spid="113739"/>
                                        </p:tgtEl>
                                        <p:attrNameLst>
                                          <p:attrName>ppt_h</p:attrName>
                                        </p:attrNameLst>
                                      </p:cBhvr>
                                      <p:tavLst>
                                        <p:tav tm="0">
                                          <p:val>
                                            <p:fltVal val="0"/>
                                          </p:val>
                                        </p:tav>
                                        <p:tav tm="100000">
                                          <p:val>
                                            <p:strVal val="#ppt_h"/>
                                          </p:val>
                                        </p:tav>
                                      </p:tavLst>
                                    </p:anim>
                                  </p:childTnLst>
                                </p:cTn>
                              </p:par>
                            </p:childTnLst>
                          </p:cTn>
                        </p:par>
                        <p:par>
                          <p:cTn id="12" fill="hold">
                            <p:stCondLst>
                              <p:cond delay="5000"/>
                            </p:stCondLst>
                            <p:childTnLst>
                              <p:par>
                                <p:cTn id="13" presetID="17" presetClass="entr" presetSubtype="8" fill="hold" grpId="0" nodeType="afterEffect">
                                  <p:stCondLst>
                                    <p:cond delay="3000"/>
                                  </p:stCondLst>
                                  <p:childTnLst>
                                    <p:set>
                                      <p:cBhvr>
                                        <p:cTn id="14" dur="1" fill="hold">
                                          <p:stCondLst>
                                            <p:cond delay="0"/>
                                          </p:stCondLst>
                                        </p:cTn>
                                        <p:tgtEl>
                                          <p:spTgt spid="113731"/>
                                        </p:tgtEl>
                                        <p:attrNameLst>
                                          <p:attrName>style.visibility</p:attrName>
                                        </p:attrNameLst>
                                      </p:cBhvr>
                                      <p:to>
                                        <p:strVal val="visible"/>
                                      </p:to>
                                    </p:set>
                                    <p:anim calcmode="lin" valueType="num">
                                      <p:cBhvr>
                                        <p:cTn id="15" dur="500" fill="hold"/>
                                        <p:tgtEl>
                                          <p:spTgt spid="113731"/>
                                        </p:tgtEl>
                                        <p:attrNameLst>
                                          <p:attrName>ppt_x</p:attrName>
                                        </p:attrNameLst>
                                      </p:cBhvr>
                                      <p:tavLst>
                                        <p:tav tm="0">
                                          <p:val>
                                            <p:strVal val="#ppt_x-#ppt_w/2"/>
                                          </p:val>
                                        </p:tav>
                                        <p:tav tm="100000">
                                          <p:val>
                                            <p:strVal val="#ppt_x"/>
                                          </p:val>
                                        </p:tav>
                                      </p:tavLst>
                                    </p:anim>
                                    <p:anim calcmode="lin" valueType="num">
                                      <p:cBhvr>
                                        <p:cTn id="16" dur="500" fill="hold"/>
                                        <p:tgtEl>
                                          <p:spTgt spid="113731"/>
                                        </p:tgtEl>
                                        <p:attrNameLst>
                                          <p:attrName>ppt_y</p:attrName>
                                        </p:attrNameLst>
                                      </p:cBhvr>
                                      <p:tavLst>
                                        <p:tav tm="0">
                                          <p:val>
                                            <p:strVal val="#ppt_y"/>
                                          </p:val>
                                        </p:tav>
                                        <p:tav tm="100000">
                                          <p:val>
                                            <p:strVal val="#ppt_y"/>
                                          </p:val>
                                        </p:tav>
                                      </p:tavLst>
                                    </p:anim>
                                    <p:anim calcmode="lin" valueType="num">
                                      <p:cBhvr>
                                        <p:cTn id="17" dur="500" fill="hold"/>
                                        <p:tgtEl>
                                          <p:spTgt spid="113731"/>
                                        </p:tgtEl>
                                        <p:attrNameLst>
                                          <p:attrName>ppt_w</p:attrName>
                                        </p:attrNameLst>
                                      </p:cBhvr>
                                      <p:tavLst>
                                        <p:tav tm="0">
                                          <p:val>
                                            <p:fltVal val="0"/>
                                          </p:val>
                                        </p:tav>
                                        <p:tav tm="100000">
                                          <p:val>
                                            <p:strVal val="#ppt_w"/>
                                          </p:val>
                                        </p:tav>
                                      </p:tavLst>
                                    </p:anim>
                                    <p:anim calcmode="lin" valueType="num">
                                      <p:cBhvr>
                                        <p:cTn id="18" dur="500" fill="hold"/>
                                        <p:tgtEl>
                                          <p:spTgt spid="113731"/>
                                        </p:tgtEl>
                                        <p:attrNameLst>
                                          <p:attrName>ppt_h</p:attrName>
                                        </p:attrNameLst>
                                      </p:cBhvr>
                                      <p:tavLst>
                                        <p:tav tm="0">
                                          <p:val>
                                            <p:strVal val="#ppt_h"/>
                                          </p:val>
                                        </p:tav>
                                        <p:tav tm="100000">
                                          <p:val>
                                            <p:strVal val="#ppt_h"/>
                                          </p:val>
                                        </p:tav>
                                      </p:tavLst>
                                    </p:anim>
                                  </p:childTnLst>
                                </p:cTn>
                              </p:par>
                            </p:childTnLst>
                          </p:cTn>
                        </p:par>
                        <p:par>
                          <p:cTn id="19" fill="hold">
                            <p:stCondLst>
                              <p:cond delay="8500"/>
                            </p:stCondLst>
                            <p:childTnLst>
                              <p:par>
                                <p:cTn id="20" presetID="17" presetClass="entr" presetSubtype="1" fill="hold" nodeType="afterEffect">
                                  <p:stCondLst>
                                    <p:cond delay="3000"/>
                                  </p:stCondLst>
                                  <p:childTnLst>
                                    <p:set>
                                      <p:cBhvr>
                                        <p:cTn id="21" dur="1" fill="hold">
                                          <p:stCondLst>
                                            <p:cond delay="0"/>
                                          </p:stCondLst>
                                        </p:cTn>
                                        <p:tgtEl>
                                          <p:spTgt spid="113742"/>
                                        </p:tgtEl>
                                        <p:attrNameLst>
                                          <p:attrName>style.visibility</p:attrName>
                                        </p:attrNameLst>
                                      </p:cBhvr>
                                      <p:to>
                                        <p:strVal val="visible"/>
                                      </p:to>
                                    </p:set>
                                    <p:anim calcmode="lin" valueType="num">
                                      <p:cBhvr>
                                        <p:cTn id="22" dur="500" fill="hold"/>
                                        <p:tgtEl>
                                          <p:spTgt spid="113742"/>
                                        </p:tgtEl>
                                        <p:attrNameLst>
                                          <p:attrName>ppt_x</p:attrName>
                                        </p:attrNameLst>
                                      </p:cBhvr>
                                      <p:tavLst>
                                        <p:tav tm="0">
                                          <p:val>
                                            <p:strVal val="#ppt_x"/>
                                          </p:val>
                                        </p:tav>
                                        <p:tav tm="100000">
                                          <p:val>
                                            <p:strVal val="#ppt_x"/>
                                          </p:val>
                                        </p:tav>
                                      </p:tavLst>
                                    </p:anim>
                                    <p:anim calcmode="lin" valueType="num">
                                      <p:cBhvr>
                                        <p:cTn id="23" dur="500" fill="hold"/>
                                        <p:tgtEl>
                                          <p:spTgt spid="113742"/>
                                        </p:tgtEl>
                                        <p:attrNameLst>
                                          <p:attrName>ppt_y</p:attrName>
                                        </p:attrNameLst>
                                      </p:cBhvr>
                                      <p:tavLst>
                                        <p:tav tm="0">
                                          <p:val>
                                            <p:strVal val="#ppt_y-#ppt_h/2"/>
                                          </p:val>
                                        </p:tav>
                                        <p:tav tm="100000">
                                          <p:val>
                                            <p:strVal val="#ppt_y"/>
                                          </p:val>
                                        </p:tav>
                                      </p:tavLst>
                                    </p:anim>
                                    <p:anim calcmode="lin" valueType="num">
                                      <p:cBhvr>
                                        <p:cTn id="24" dur="500" fill="hold"/>
                                        <p:tgtEl>
                                          <p:spTgt spid="113742"/>
                                        </p:tgtEl>
                                        <p:attrNameLst>
                                          <p:attrName>ppt_w</p:attrName>
                                        </p:attrNameLst>
                                      </p:cBhvr>
                                      <p:tavLst>
                                        <p:tav tm="0">
                                          <p:val>
                                            <p:strVal val="#ppt_w"/>
                                          </p:val>
                                        </p:tav>
                                        <p:tav tm="100000">
                                          <p:val>
                                            <p:strVal val="#ppt_w"/>
                                          </p:val>
                                        </p:tav>
                                      </p:tavLst>
                                    </p:anim>
                                    <p:anim calcmode="lin" valueType="num">
                                      <p:cBhvr>
                                        <p:cTn id="25" dur="500" fill="hold"/>
                                        <p:tgtEl>
                                          <p:spTgt spid="113742"/>
                                        </p:tgtEl>
                                        <p:attrNameLst>
                                          <p:attrName>ppt_h</p:attrName>
                                        </p:attrNameLst>
                                      </p:cBhvr>
                                      <p:tavLst>
                                        <p:tav tm="0">
                                          <p:val>
                                            <p:fltVal val="0"/>
                                          </p:val>
                                        </p:tav>
                                        <p:tav tm="100000">
                                          <p:val>
                                            <p:strVal val="#ppt_h"/>
                                          </p:val>
                                        </p:tav>
                                      </p:tavLst>
                                    </p:anim>
                                  </p:childTnLst>
                                </p:cTn>
                              </p:par>
                            </p:childTnLst>
                          </p:cTn>
                        </p:par>
                        <p:par>
                          <p:cTn id="26" fill="hold">
                            <p:stCondLst>
                              <p:cond delay="12000"/>
                            </p:stCondLst>
                            <p:childTnLst>
                              <p:par>
                                <p:cTn id="27" presetID="1" presetClass="entr" presetSubtype="0" fill="hold" grpId="0" nodeType="afterEffect">
                                  <p:stCondLst>
                                    <p:cond delay="5000"/>
                                  </p:stCondLst>
                                  <p:childTnLst>
                                    <p:set>
                                      <p:cBhvr>
                                        <p:cTn id="28" dur="1" fill="hold">
                                          <p:stCondLst>
                                            <p:cond delay="499"/>
                                          </p:stCondLst>
                                        </p:cTn>
                                        <p:tgtEl>
                                          <p:spTgt spid="113735"/>
                                        </p:tgtEl>
                                        <p:attrNameLst>
                                          <p:attrName>style.visibility</p:attrName>
                                        </p:attrNameLst>
                                      </p:cBhvr>
                                      <p:to>
                                        <p:strVal val="visible"/>
                                      </p:to>
                                    </p:set>
                                  </p:childTnLst>
                                </p:cTn>
                              </p:par>
                            </p:childTnLst>
                          </p:cTn>
                        </p:par>
                        <p:par>
                          <p:cTn id="29" fill="hold">
                            <p:stCondLst>
                              <p:cond delay="17500"/>
                            </p:stCondLst>
                            <p:childTnLst>
                              <p:par>
                                <p:cTn id="30" presetID="23" presetClass="entr" presetSubtype="16" fill="hold" nodeType="afterEffect">
                                  <p:stCondLst>
                                    <p:cond delay="1000"/>
                                  </p:stCondLst>
                                  <p:childTnLst>
                                    <p:set>
                                      <p:cBhvr>
                                        <p:cTn id="31" dur="1" fill="hold">
                                          <p:stCondLst>
                                            <p:cond delay="0"/>
                                          </p:stCondLst>
                                        </p:cTn>
                                        <p:tgtEl>
                                          <p:spTgt spid="113741"/>
                                        </p:tgtEl>
                                        <p:attrNameLst>
                                          <p:attrName>style.visibility</p:attrName>
                                        </p:attrNameLst>
                                      </p:cBhvr>
                                      <p:to>
                                        <p:strVal val="visible"/>
                                      </p:to>
                                    </p:set>
                                    <p:anim calcmode="lin" valueType="num">
                                      <p:cBhvr>
                                        <p:cTn id="32" dur="500" fill="hold"/>
                                        <p:tgtEl>
                                          <p:spTgt spid="113741"/>
                                        </p:tgtEl>
                                        <p:attrNameLst>
                                          <p:attrName>ppt_w</p:attrName>
                                        </p:attrNameLst>
                                      </p:cBhvr>
                                      <p:tavLst>
                                        <p:tav tm="0">
                                          <p:val>
                                            <p:fltVal val="0"/>
                                          </p:val>
                                        </p:tav>
                                        <p:tav tm="100000">
                                          <p:val>
                                            <p:strVal val="#ppt_w"/>
                                          </p:val>
                                        </p:tav>
                                      </p:tavLst>
                                    </p:anim>
                                    <p:anim calcmode="lin" valueType="num">
                                      <p:cBhvr>
                                        <p:cTn id="33" dur="500" fill="hold"/>
                                        <p:tgtEl>
                                          <p:spTgt spid="11374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730" grpId="0" autoUpdateAnimBg="0"/>
      <p:bldP spid="113731" grpId="0" animBg="1" autoUpdateAnimBg="0"/>
      <p:bldP spid="113735"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AutoShape 2">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72707" name="Text Box 3"/>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72708" name="AutoShape 4">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72709" name="Text Box 5"/>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grpSp>
        <p:nvGrpSpPr>
          <p:cNvPr id="72759" name="Group 55"/>
          <p:cNvGrpSpPr>
            <a:grpSpLocks/>
          </p:cNvGrpSpPr>
          <p:nvPr/>
        </p:nvGrpSpPr>
        <p:grpSpPr bwMode="auto">
          <a:xfrm>
            <a:off x="4572000" y="2971800"/>
            <a:ext cx="3683000" cy="2903538"/>
            <a:chOff x="1232" y="656"/>
            <a:chExt cx="2320" cy="1829"/>
          </a:xfrm>
        </p:grpSpPr>
        <p:sp>
          <p:nvSpPr>
            <p:cNvPr id="72756" name="Rectangle 52"/>
            <p:cNvSpPr>
              <a:spLocks noChangeArrowheads="1"/>
            </p:cNvSpPr>
            <p:nvPr/>
          </p:nvSpPr>
          <p:spPr bwMode="auto">
            <a:xfrm>
              <a:off x="1232" y="656"/>
              <a:ext cx="2320" cy="1584"/>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cxnSp>
          <p:nvCxnSpPr>
            <p:cNvPr id="72712" name="AutoShape 8"/>
            <p:cNvCxnSpPr>
              <a:cxnSpLocks noChangeShapeType="1"/>
            </p:cNvCxnSpPr>
            <p:nvPr/>
          </p:nvCxnSpPr>
          <p:spPr bwMode="auto">
            <a:xfrm flipV="1">
              <a:off x="1680" y="816"/>
              <a:ext cx="0" cy="1104"/>
            </a:xfrm>
            <a:prstGeom prst="straightConnector1">
              <a:avLst/>
            </a:prstGeom>
            <a:noFill/>
            <a:ln w="9525">
              <a:solidFill>
                <a:schemeClr val="tx1"/>
              </a:solidFill>
              <a:round/>
              <a:headEnd/>
              <a:tailEnd type="triangle" w="med" len="med"/>
            </a:ln>
            <a:effectLst/>
          </p:spPr>
        </p:cxnSp>
        <p:cxnSp>
          <p:nvCxnSpPr>
            <p:cNvPr id="72714" name="AutoShape 10"/>
            <p:cNvCxnSpPr>
              <a:cxnSpLocks noChangeShapeType="1"/>
            </p:cNvCxnSpPr>
            <p:nvPr/>
          </p:nvCxnSpPr>
          <p:spPr bwMode="auto">
            <a:xfrm>
              <a:off x="1680" y="1488"/>
              <a:ext cx="1392" cy="0"/>
            </a:xfrm>
            <a:prstGeom prst="straightConnector1">
              <a:avLst/>
            </a:prstGeom>
            <a:noFill/>
            <a:ln w="9525">
              <a:solidFill>
                <a:schemeClr val="tx1"/>
              </a:solidFill>
              <a:round/>
              <a:headEnd/>
              <a:tailEnd type="triangle" w="med" len="med"/>
            </a:ln>
            <a:effectLst/>
          </p:spPr>
        </p:cxnSp>
        <p:sp>
          <p:nvSpPr>
            <p:cNvPr id="72715" name="Freeform 11"/>
            <p:cNvSpPr>
              <a:spLocks/>
            </p:cNvSpPr>
            <p:nvPr/>
          </p:nvSpPr>
          <p:spPr bwMode="auto">
            <a:xfrm>
              <a:off x="1672" y="1080"/>
              <a:ext cx="816" cy="816"/>
            </a:xfrm>
            <a:custGeom>
              <a:avLst/>
              <a:gdLst/>
              <a:ahLst/>
              <a:cxnLst>
                <a:cxn ang="0">
                  <a:pos x="0" y="0"/>
                </a:cxn>
                <a:cxn ang="0">
                  <a:pos x="672" y="432"/>
                </a:cxn>
                <a:cxn ang="0">
                  <a:pos x="0" y="816"/>
                </a:cxn>
              </a:cxnLst>
              <a:rect l="0" t="0" r="r" b="b"/>
              <a:pathLst>
                <a:path w="672" h="816">
                  <a:moveTo>
                    <a:pt x="0" y="0"/>
                  </a:moveTo>
                  <a:cubicBezTo>
                    <a:pt x="336" y="148"/>
                    <a:pt x="672" y="296"/>
                    <a:pt x="672" y="432"/>
                  </a:cubicBezTo>
                  <a:cubicBezTo>
                    <a:pt x="672" y="568"/>
                    <a:pt x="112" y="752"/>
                    <a:pt x="0" y="816"/>
                  </a:cubicBezTo>
                </a:path>
              </a:pathLst>
            </a:custGeom>
            <a:noFill/>
            <a:ln w="9525">
              <a:solidFill>
                <a:schemeClr val="tx1"/>
              </a:solidFill>
              <a:round/>
              <a:headEnd/>
              <a:tailEnd/>
            </a:ln>
            <a:effectLst/>
          </p:spPr>
          <p:txBody>
            <a:bodyPr/>
            <a:lstStyle/>
            <a:p>
              <a:endParaRPr lang="en-US"/>
            </a:p>
          </p:txBody>
        </p:sp>
        <p:sp>
          <p:nvSpPr>
            <p:cNvPr id="72716" name="Line 12"/>
            <p:cNvSpPr>
              <a:spLocks noChangeShapeType="1"/>
            </p:cNvSpPr>
            <p:nvPr/>
          </p:nvSpPr>
          <p:spPr bwMode="auto">
            <a:xfrm>
              <a:off x="1584" y="1080"/>
              <a:ext cx="1392" cy="0"/>
            </a:xfrm>
            <a:prstGeom prst="line">
              <a:avLst/>
            </a:prstGeom>
            <a:noFill/>
            <a:ln w="9525">
              <a:solidFill>
                <a:schemeClr val="tx1"/>
              </a:solidFill>
              <a:round/>
              <a:headEnd/>
              <a:tailEnd/>
            </a:ln>
            <a:effectLst/>
          </p:spPr>
          <p:txBody>
            <a:bodyPr/>
            <a:lstStyle/>
            <a:p>
              <a:endParaRPr lang="en-US"/>
            </a:p>
          </p:txBody>
        </p:sp>
        <p:sp>
          <p:nvSpPr>
            <p:cNvPr id="72717" name="Line 13"/>
            <p:cNvSpPr>
              <a:spLocks noChangeShapeType="1"/>
            </p:cNvSpPr>
            <p:nvPr/>
          </p:nvSpPr>
          <p:spPr bwMode="auto">
            <a:xfrm>
              <a:off x="1584" y="1896"/>
              <a:ext cx="1392" cy="0"/>
            </a:xfrm>
            <a:prstGeom prst="line">
              <a:avLst/>
            </a:prstGeom>
            <a:noFill/>
            <a:ln w="9525">
              <a:solidFill>
                <a:schemeClr val="tx1"/>
              </a:solidFill>
              <a:round/>
              <a:headEnd/>
              <a:tailEnd/>
            </a:ln>
            <a:effectLst/>
          </p:spPr>
          <p:txBody>
            <a:bodyPr/>
            <a:lstStyle/>
            <a:p>
              <a:endParaRPr lang="en-US"/>
            </a:p>
          </p:txBody>
        </p:sp>
        <p:grpSp>
          <p:nvGrpSpPr>
            <p:cNvPr id="72734" name="Group 30"/>
            <p:cNvGrpSpPr>
              <a:grpSpLocks/>
            </p:cNvGrpSpPr>
            <p:nvPr/>
          </p:nvGrpSpPr>
          <p:grpSpPr bwMode="auto">
            <a:xfrm>
              <a:off x="1552" y="1900"/>
              <a:ext cx="1400" cy="96"/>
              <a:chOff x="1552" y="1900"/>
              <a:chExt cx="1400" cy="96"/>
            </a:xfrm>
          </p:grpSpPr>
          <p:sp>
            <p:nvSpPr>
              <p:cNvPr id="72718" name="Line 14"/>
              <p:cNvSpPr>
                <a:spLocks noChangeShapeType="1"/>
              </p:cNvSpPr>
              <p:nvPr/>
            </p:nvSpPr>
            <p:spPr bwMode="auto">
              <a:xfrm flipV="1">
                <a:off x="1552" y="1900"/>
                <a:ext cx="48" cy="96"/>
              </a:xfrm>
              <a:prstGeom prst="line">
                <a:avLst/>
              </a:prstGeom>
              <a:noFill/>
              <a:ln w="9525">
                <a:solidFill>
                  <a:schemeClr val="tx1"/>
                </a:solidFill>
                <a:round/>
                <a:headEnd/>
                <a:tailEnd/>
              </a:ln>
              <a:effectLst/>
            </p:spPr>
            <p:txBody>
              <a:bodyPr/>
              <a:lstStyle/>
              <a:p>
                <a:endParaRPr lang="en-US"/>
              </a:p>
            </p:txBody>
          </p:sp>
          <p:sp>
            <p:nvSpPr>
              <p:cNvPr id="72719" name="Line 15"/>
              <p:cNvSpPr>
                <a:spLocks noChangeShapeType="1"/>
              </p:cNvSpPr>
              <p:nvPr/>
            </p:nvSpPr>
            <p:spPr bwMode="auto">
              <a:xfrm flipV="1">
                <a:off x="1642" y="1900"/>
                <a:ext cx="48" cy="96"/>
              </a:xfrm>
              <a:prstGeom prst="line">
                <a:avLst/>
              </a:prstGeom>
              <a:noFill/>
              <a:ln w="9525">
                <a:solidFill>
                  <a:schemeClr val="tx1"/>
                </a:solidFill>
                <a:round/>
                <a:headEnd/>
                <a:tailEnd/>
              </a:ln>
              <a:effectLst/>
            </p:spPr>
            <p:txBody>
              <a:bodyPr/>
              <a:lstStyle/>
              <a:p>
                <a:endParaRPr lang="en-US"/>
              </a:p>
            </p:txBody>
          </p:sp>
          <p:sp>
            <p:nvSpPr>
              <p:cNvPr id="72720" name="Line 16"/>
              <p:cNvSpPr>
                <a:spLocks noChangeShapeType="1"/>
              </p:cNvSpPr>
              <p:nvPr/>
            </p:nvSpPr>
            <p:spPr bwMode="auto">
              <a:xfrm flipV="1">
                <a:off x="1732" y="1900"/>
                <a:ext cx="48" cy="96"/>
              </a:xfrm>
              <a:prstGeom prst="line">
                <a:avLst/>
              </a:prstGeom>
              <a:noFill/>
              <a:ln w="9525">
                <a:solidFill>
                  <a:schemeClr val="tx1"/>
                </a:solidFill>
                <a:round/>
                <a:headEnd/>
                <a:tailEnd/>
              </a:ln>
              <a:effectLst/>
            </p:spPr>
            <p:txBody>
              <a:bodyPr/>
              <a:lstStyle/>
              <a:p>
                <a:endParaRPr lang="en-US"/>
              </a:p>
            </p:txBody>
          </p:sp>
          <p:sp>
            <p:nvSpPr>
              <p:cNvPr id="72721" name="Line 17"/>
              <p:cNvSpPr>
                <a:spLocks noChangeShapeType="1"/>
              </p:cNvSpPr>
              <p:nvPr/>
            </p:nvSpPr>
            <p:spPr bwMode="auto">
              <a:xfrm flipV="1">
                <a:off x="1822" y="1900"/>
                <a:ext cx="48" cy="96"/>
              </a:xfrm>
              <a:prstGeom prst="line">
                <a:avLst/>
              </a:prstGeom>
              <a:noFill/>
              <a:ln w="9525">
                <a:solidFill>
                  <a:schemeClr val="tx1"/>
                </a:solidFill>
                <a:round/>
                <a:headEnd/>
                <a:tailEnd/>
              </a:ln>
              <a:effectLst/>
            </p:spPr>
            <p:txBody>
              <a:bodyPr/>
              <a:lstStyle/>
              <a:p>
                <a:endParaRPr lang="en-US"/>
              </a:p>
            </p:txBody>
          </p:sp>
          <p:sp>
            <p:nvSpPr>
              <p:cNvPr id="72722" name="Line 18"/>
              <p:cNvSpPr>
                <a:spLocks noChangeShapeType="1"/>
              </p:cNvSpPr>
              <p:nvPr/>
            </p:nvSpPr>
            <p:spPr bwMode="auto">
              <a:xfrm flipV="1">
                <a:off x="1912" y="1900"/>
                <a:ext cx="48" cy="96"/>
              </a:xfrm>
              <a:prstGeom prst="line">
                <a:avLst/>
              </a:prstGeom>
              <a:noFill/>
              <a:ln w="9525">
                <a:solidFill>
                  <a:schemeClr val="tx1"/>
                </a:solidFill>
                <a:round/>
                <a:headEnd/>
                <a:tailEnd/>
              </a:ln>
              <a:effectLst/>
            </p:spPr>
            <p:txBody>
              <a:bodyPr/>
              <a:lstStyle/>
              <a:p>
                <a:endParaRPr lang="en-US"/>
              </a:p>
            </p:txBody>
          </p:sp>
          <p:sp>
            <p:nvSpPr>
              <p:cNvPr id="72723" name="Line 19"/>
              <p:cNvSpPr>
                <a:spLocks noChangeShapeType="1"/>
              </p:cNvSpPr>
              <p:nvPr/>
            </p:nvSpPr>
            <p:spPr bwMode="auto">
              <a:xfrm flipV="1">
                <a:off x="2002" y="1900"/>
                <a:ext cx="48" cy="96"/>
              </a:xfrm>
              <a:prstGeom prst="line">
                <a:avLst/>
              </a:prstGeom>
              <a:noFill/>
              <a:ln w="9525">
                <a:solidFill>
                  <a:schemeClr val="tx1"/>
                </a:solidFill>
                <a:round/>
                <a:headEnd/>
                <a:tailEnd/>
              </a:ln>
              <a:effectLst/>
            </p:spPr>
            <p:txBody>
              <a:bodyPr/>
              <a:lstStyle/>
              <a:p>
                <a:endParaRPr lang="en-US"/>
              </a:p>
            </p:txBody>
          </p:sp>
          <p:sp>
            <p:nvSpPr>
              <p:cNvPr id="72724" name="Line 20"/>
              <p:cNvSpPr>
                <a:spLocks noChangeShapeType="1"/>
              </p:cNvSpPr>
              <p:nvPr/>
            </p:nvSpPr>
            <p:spPr bwMode="auto">
              <a:xfrm flipV="1">
                <a:off x="2092" y="1900"/>
                <a:ext cx="48" cy="96"/>
              </a:xfrm>
              <a:prstGeom prst="line">
                <a:avLst/>
              </a:prstGeom>
              <a:noFill/>
              <a:ln w="9525">
                <a:solidFill>
                  <a:schemeClr val="tx1"/>
                </a:solidFill>
                <a:round/>
                <a:headEnd/>
                <a:tailEnd/>
              </a:ln>
              <a:effectLst/>
            </p:spPr>
            <p:txBody>
              <a:bodyPr/>
              <a:lstStyle/>
              <a:p>
                <a:endParaRPr lang="en-US"/>
              </a:p>
            </p:txBody>
          </p:sp>
          <p:sp>
            <p:nvSpPr>
              <p:cNvPr id="72725" name="Line 21"/>
              <p:cNvSpPr>
                <a:spLocks noChangeShapeType="1"/>
              </p:cNvSpPr>
              <p:nvPr/>
            </p:nvSpPr>
            <p:spPr bwMode="auto">
              <a:xfrm flipV="1">
                <a:off x="2182" y="1900"/>
                <a:ext cx="48" cy="96"/>
              </a:xfrm>
              <a:prstGeom prst="line">
                <a:avLst/>
              </a:prstGeom>
              <a:noFill/>
              <a:ln w="9525">
                <a:solidFill>
                  <a:schemeClr val="tx1"/>
                </a:solidFill>
                <a:round/>
                <a:headEnd/>
                <a:tailEnd/>
              </a:ln>
              <a:effectLst/>
            </p:spPr>
            <p:txBody>
              <a:bodyPr/>
              <a:lstStyle/>
              <a:p>
                <a:endParaRPr lang="en-US"/>
              </a:p>
            </p:txBody>
          </p:sp>
          <p:sp>
            <p:nvSpPr>
              <p:cNvPr id="72726" name="Line 22"/>
              <p:cNvSpPr>
                <a:spLocks noChangeShapeType="1"/>
              </p:cNvSpPr>
              <p:nvPr/>
            </p:nvSpPr>
            <p:spPr bwMode="auto">
              <a:xfrm flipV="1">
                <a:off x="2273" y="1900"/>
                <a:ext cx="48" cy="96"/>
              </a:xfrm>
              <a:prstGeom prst="line">
                <a:avLst/>
              </a:prstGeom>
              <a:noFill/>
              <a:ln w="9525">
                <a:solidFill>
                  <a:schemeClr val="tx1"/>
                </a:solidFill>
                <a:round/>
                <a:headEnd/>
                <a:tailEnd/>
              </a:ln>
              <a:effectLst/>
            </p:spPr>
            <p:txBody>
              <a:bodyPr/>
              <a:lstStyle/>
              <a:p>
                <a:endParaRPr lang="en-US"/>
              </a:p>
            </p:txBody>
          </p:sp>
          <p:sp>
            <p:nvSpPr>
              <p:cNvPr id="72727" name="Line 23"/>
              <p:cNvSpPr>
                <a:spLocks noChangeShapeType="1"/>
              </p:cNvSpPr>
              <p:nvPr/>
            </p:nvSpPr>
            <p:spPr bwMode="auto">
              <a:xfrm flipV="1">
                <a:off x="2363" y="1900"/>
                <a:ext cx="48" cy="96"/>
              </a:xfrm>
              <a:prstGeom prst="line">
                <a:avLst/>
              </a:prstGeom>
              <a:noFill/>
              <a:ln w="9525">
                <a:solidFill>
                  <a:schemeClr val="tx1"/>
                </a:solidFill>
                <a:round/>
                <a:headEnd/>
                <a:tailEnd/>
              </a:ln>
              <a:effectLst/>
            </p:spPr>
            <p:txBody>
              <a:bodyPr/>
              <a:lstStyle/>
              <a:p>
                <a:endParaRPr lang="en-US"/>
              </a:p>
            </p:txBody>
          </p:sp>
          <p:sp>
            <p:nvSpPr>
              <p:cNvPr id="72728" name="Line 24"/>
              <p:cNvSpPr>
                <a:spLocks noChangeShapeType="1"/>
              </p:cNvSpPr>
              <p:nvPr/>
            </p:nvSpPr>
            <p:spPr bwMode="auto">
              <a:xfrm flipV="1">
                <a:off x="2453" y="1900"/>
                <a:ext cx="48" cy="96"/>
              </a:xfrm>
              <a:prstGeom prst="line">
                <a:avLst/>
              </a:prstGeom>
              <a:noFill/>
              <a:ln w="9525">
                <a:solidFill>
                  <a:schemeClr val="tx1"/>
                </a:solidFill>
                <a:round/>
                <a:headEnd/>
                <a:tailEnd/>
              </a:ln>
              <a:effectLst/>
            </p:spPr>
            <p:txBody>
              <a:bodyPr/>
              <a:lstStyle/>
              <a:p>
                <a:endParaRPr lang="en-US"/>
              </a:p>
            </p:txBody>
          </p:sp>
          <p:sp>
            <p:nvSpPr>
              <p:cNvPr id="72729" name="Line 25"/>
              <p:cNvSpPr>
                <a:spLocks noChangeShapeType="1"/>
              </p:cNvSpPr>
              <p:nvPr/>
            </p:nvSpPr>
            <p:spPr bwMode="auto">
              <a:xfrm flipV="1">
                <a:off x="2543" y="1900"/>
                <a:ext cx="48" cy="96"/>
              </a:xfrm>
              <a:prstGeom prst="line">
                <a:avLst/>
              </a:prstGeom>
              <a:noFill/>
              <a:ln w="9525">
                <a:solidFill>
                  <a:schemeClr val="tx1"/>
                </a:solidFill>
                <a:round/>
                <a:headEnd/>
                <a:tailEnd/>
              </a:ln>
              <a:effectLst/>
            </p:spPr>
            <p:txBody>
              <a:bodyPr/>
              <a:lstStyle/>
              <a:p>
                <a:endParaRPr lang="en-US"/>
              </a:p>
            </p:txBody>
          </p:sp>
          <p:sp>
            <p:nvSpPr>
              <p:cNvPr id="72730" name="Line 26"/>
              <p:cNvSpPr>
                <a:spLocks noChangeShapeType="1"/>
              </p:cNvSpPr>
              <p:nvPr/>
            </p:nvSpPr>
            <p:spPr bwMode="auto">
              <a:xfrm flipV="1">
                <a:off x="2633" y="1900"/>
                <a:ext cx="48" cy="96"/>
              </a:xfrm>
              <a:prstGeom prst="line">
                <a:avLst/>
              </a:prstGeom>
              <a:noFill/>
              <a:ln w="9525">
                <a:solidFill>
                  <a:schemeClr val="tx1"/>
                </a:solidFill>
                <a:round/>
                <a:headEnd/>
                <a:tailEnd/>
              </a:ln>
              <a:effectLst/>
            </p:spPr>
            <p:txBody>
              <a:bodyPr/>
              <a:lstStyle/>
              <a:p>
                <a:endParaRPr lang="en-US"/>
              </a:p>
            </p:txBody>
          </p:sp>
          <p:sp>
            <p:nvSpPr>
              <p:cNvPr id="72731" name="Line 27"/>
              <p:cNvSpPr>
                <a:spLocks noChangeShapeType="1"/>
              </p:cNvSpPr>
              <p:nvPr/>
            </p:nvSpPr>
            <p:spPr bwMode="auto">
              <a:xfrm flipV="1">
                <a:off x="2904" y="1900"/>
                <a:ext cx="48" cy="96"/>
              </a:xfrm>
              <a:prstGeom prst="line">
                <a:avLst/>
              </a:prstGeom>
              <a:noFill/>
              <a:ln w="9525">
                <a:solidFill>
                  <a:schemeClr val="tx1"/>
                </a:solidFill>
                <a:round/>
                <a:headEnd/>
                <a:tailEnd/>
              </a:ln>
              <a:effectLst/>
            </p:spPr>
            <p:txBody>
              <a:bodyPr/>
              <a:lstStyle/>
              <a:p>
                <a:endParaRPr lang="en-US"/>
              </a:p>
            </p:txBody>
          </p:sp>
          <p:sp>
            <p:nvSpPr>
              <p:cNvPr id="72732" name="Line 28"/>
              <p:cNvSpPr>
                <a:spLocks noChangeShapeType="1"/>
              </p:cNvSpPr>
              <p:nvPr/>
            </p:nvSpPr>
            <p:spPr bwMode="auto">
              <a:xfrm flipV="1">
                <a:off x="2813" y="1900"/>
                <a:ext cx="48" cy="96"/>
              </a:xfrm>
              <a:prstGeom prst="line">
                <a:avLst/>
              </a:prstGeom>
              <a:noFill/>
              <a:ln w="9525">
                <a:solidFill>
                  <a:schemeClr val="tx1"/>
                </a:solidFill>
                <a:round/>
                <a:headEnd/>
                <a:tailEnd/>
              </a:ln>
              <a:effectLst/>
            </p:spPr>
            <p:txBody>
              <a:bodyPr/>
              <a:lstStyle/>
              <a:p>
                <a:endParaRPr lang="en-US"/>
              </a:p>
            </p:txBody>
          </p:sp>
          <p:sp>
            <p:nvSpPr>
              <p:cNvPr id="72733" name="Line 29"/>
              <p:cNvSpPr>
                <a:spLocks noChangeShapeType="1"/>
              </p:cNvSpPr>
              <p:nvPr/>
            </p:nvSpPr>
            <p:spPr bwMode="auto">
              <a:xfrm flipV="1">
                <a:off x="2723" y="1900"/>
                <a:ext cx="48" cy="96"/>
              </a:xfrm>
              <a:prstGeom prst="line">
                <a:avLst/>
              </a:prstGeom>
              <a:noFill/>
              <a:ln w="9525">
                <a:solidFill>
                  <a:schemeClr val="tx1"/>
                </a:solidFill>
                <a:round/>
                <a:headEnd/>
                <a:tailEnd/>
              </a:ln>
              <a:effectLst/>
            </p:spPr>
            <p:txBody>
              <a:bodyPr/>
              <a:lstStyle/>
              <a:p>
                <a:endParaRPr lang="en-US"/>
              </a:p>
            </p:txBody>
          </p:sp>
        </p:grpSp>
        <p:grpSp>
          <p:nvGrpSpPr>
            <p:cNvPr id="72735" name="Group 31"/>
            <p:cNvGrpSpPr>
              <a:grpSpLocks/>
            </p:cNvGrpSpPr>
            <p:nvPr/>
          </p:nvGrpSpPr>
          <p:grpSpPr bwMode="auto">
            <a:xfrm>
              <a:off x="1608" y="976"/>
              <a:ext cx="1400" cy="96"/>
              <a:chOff x="1552" y="1900"/>
              <a:chExt cx="1400" cy="96"/>
            </a:xfrm>
          </p:grpSpPr>
          <p:sp>
            <p:nvSpPr>
              <p:cNvPr id="72736" name="Line 32"/>
              <p:cNvSpPr>
                <a:spLocks noChangeShapeType="1"/>
              </p:cNvSpPr>
              <p:nvPr/>
            </p:nvSpPr>
            <p:spPr bwMode="auto">
              <a:xfrm flipV="1">
                <a:off x="1552" y="1900"/>
                <a:ext cx="48" cy="96"/>
              </a:xfrm>
              <a:prstGeom prst="line">
                <a:avLst/>
              </a:prstGeom>
              <a:noFill/>
              <a:ln w="9525">
                <a:solidFill>
                  <a:schemeClr val="tx1"/>
                </a:solidFill>
                <a:round/>
                <a:headEnd/>
                <a:tailEnd/>
              </a:ln>
              <a:effectLst/>
            </p:spPr>
            <p:txBody>
              <a:bodyPr/>
              <a:lstStyle/>
              <a:p>
                <a:endParaRPr lang="en-US"/>
              </a:p>
            </p:txBody>
          </p:sp>
          <p:sp>
            <p:nvSpPr>
              <p:cNvPr id="72737" name="Line 33"/>
              <p:cNvSpPr>
                <a:spLocks noChangeShapeType="1"/>
              </p:cNvSpPr>
              <p:nvPr/>
            </p:nvSpPr>
            <p:spPr bwMode="auto">
              <a:xfrm flipV="1">
                <a:off x="1642" y="1900"/>
                <a:ext cx="48" cy="96"/>
              </a:xfrm>
              <a:prstGeom prst="line">
                <a:avLst/>
              </a:prstGeom>
              <a:noFill/>
              <a:ln w="9525">
                <a:solidFill>
                  <a:schemeClr val="tx1"/>
                </a:solidFill>
                <a:round/>
                <a:headEnd/>
                <a:tailEnd/>
              </a:ln>
              <a:effectLst/>
            </p:spPr>
            <p:txBody>
              <a:bodyPr/>
              <a:lstStyle/>
              <a:p>
                <a:endParaRPr lang="en-US"/>
              </a:p>
            </p:txBody>
          </p:sp>
          <p:sp>
            <p:nvSpPr>
              <p:cNvPr id="72738" name="Line 34"/>
              <p:cNvSpPr>
                <a:spLocks noChangeShapeType="1"/>
              </p:cNvSpPr>
              <p:nvPr/>
            </p:nvSpPr>
            <p:spPr bwMode="auto">
              <a:xfrm flipV="1">
                <a:off x="1732" y="1900"/>
                <a:ext cx="48" cy="96"/>
              </a:xfrm>
              <a:prstGeom prst="line">
                <a:avLst/>
              </a:prstGeom>
              <a:noFill/>
              <a:ln w="9525">
                <a:solidFill>
                  <a:schemeClr val="tx1"/>
                </a:solidFill>
                <a:round/>
                <a:headEnd/>
                <a:tailEnd/>
              </a:ln>
              <a:effectLst/>
            </p:spPr>
            <p:txBody>
              <a:bodyPr/>
              <a:lstStyle/>
              <a:p>
                <a:endParaRPr lang="en-US"/>
              </a:p>
            </p:txBody>
          </p:sp>
          <p:sp>
            <p:nvSpPr>
              <p:cNvPr id="72739" name="Line 35"/>
              <p:cNvSpPr>
                <a:spLocks noChangeShapeType="1"/>
              </p:cNvSpPr>
              <p:nvPr/>
            </p:nvSpPr>
            <p:spPr bwMode="auto">
              <a:xfrm flipV="1">
                <a:off x="1822" y="1900"/>
                <a:ext cx="48" cy="96"/>
              </a:xfrm>
              <a:prstGeom prst="line">
                <a:avLst/>
              </a:prstGeom>
              <a:noFill/>
              <a:ln w="9525">
                <a:solidFill>
                  <a:schemeClr val="tx1"/>
                </a:solidFill>
                <a:round/>
                <a:headEnd/>
                <a:tailEnd/>
              </a:ln>
              <a:effectLst/>
            </p:spPr>
            <p:txBody>
              <a:bodyPr/>
              <a:lstStyle/>
              <a:p>
                <a:endParaRPr lang="en-US"/>
              </a:p>
            </p:txBody>
          </p:sp>
          <p:sp>
            <p:nvSpPr>
              <p:cNvPr id="72740" name="Line 36"/>
              <p:cNvSpPr>
                <a:spLocks noChangeShapeType="1"/>
              </p:cNvSpPr>
              <p:nvPr/>
            </p:nvSpPr>
            <p:spPr bwMode="auto">
              <a:xfrm flipV="1">
                <a:off x="1912" y="1900"/>
                <a:ext cx="48" cy="96"/>
              </a:xfrm>
              <a:prstGeom prst="line">
                <a:avLst/>
              </a:prstGeom>
              <a:noFill/>
              <a:ln w="9525">
                <a:solidFill>
                  <a:schemeClr val="tx1"/>
                </a:solidFill>
                <a:round/>
                <a:headEnd/>
                <a:tailEnd/>
              </a:ln>
              <a:effectLst/>
            </p:spPr>
            <p:txBody>
              <a:bodyPr/>
              <a:lstStyle/>
              <a:p>
                <a:endParaRPr lang="en-US"/>
              </a:p>
            </p:txBody>
          </p:sp>
          <p:sp>
            <p:nvSpPr>
              <p:cNvPr id="72741" name="Line 37"/>
              <p:cNvSpPr>
                <a:spLocks noChangeShapeType="1"/>
              </p:cNvSpPr>
              <p:nvPr/>
            </p:nvSpPr>
            <p:spPr bwMode="auto">
              <a:xfrm flipV="1">
                <a:off x="2002" y="1900"/>
                <a:ext cx="48" cy="96"/>
              </a:xfrm>
              <a:prstGeom prst="line">
                <a:avLst/>
              </a:prstGeom>
              <a:noFill/>
              <a:ln w="9525">
                <a:solidFill>
                  <a:schemeClr val="tx1"/>
                </a:solidFill>
                <a:round/>
                <a:headEnd/>
                <a:tailEnd/>
              </a:ln>
              <a:effectLst/>
            </p:spPr>
            <p:txBody>
              <a:bodyPr/>
              <a:lstStyle/>
              <a:p>
                <a:endParaRPr lang="en-US"/>
              </a:p>
            </p:txBody>
          </p:sp>
          <p:sp>
            <p:nvSpPr>
              <p:cNvPr id="72742" name="Line 38"/>
              <p:cNvSpPr>
                <a:spLocks noChangeShapeType="1"/>
              </p:cNvSpPr>
              <p:nvPr/>
            </p:nvSpPr>
            <p:spPr bwMode="auto">
              <a:xfrm flipV="1">
                <a:off x="2092" y="1900"/>
                <a:ext cx="48" cy="96"/>
              </a:xfrm>
              <a:prstGeom prst="line">
                <a:avLst/>
              </a:prstGeom>
              <a:noFill/>
              <a:ln w="9525">
                <a:solidFill>
                  <a:schemeClr val="tx1"/>
                </a:solidFill>
                <a:round/>
                <a:headEnd/>
                <a:tailEnd/>
              </a:ln>
              <a:effectLst/>
            </p:spPr>
            <p:txBody>
              <a:bodyPr/>
              <a:lstStyle/>
              <a:p>
                <a:endParaRPr lang="en-US"/>
              </a:p>
            </p:txBody>
          </p:sp>
          <p:sp>
            <p:nvSpPr>
              <p:cNvPr id="72743" name="Line 39"/>
              <p:cNvSpPr>
                <a:spLocks noChangeShapeType="1"/>
              </p:cNvSpPr>
              <p:nvPr/>
            </p:nvSpPr>
            <p:spPr bwMode="auto">
              <a:xfrm flipV="1">
                <a:off x="2182" y="1900"/>
                <a:ext cx="48" cy="96"/>
              </a:xfrm>
              <a:prstGeom prst="line">
                <a:avLst/>
              </a:prstGeom>
              <a:noFill/>
              <a:ln w="9525">
                <a:solidFill>
                  <a:schemeClr val="tx1"/>
                </a:solidFill>
                <a:round/>
                <a:headEnd/>
                <a:tailEnd/>
              </a:ln>
              <a:effectLst/>
            </p:spPr>
            <p:txBody>
              <a:bodyPr/>
              <a:lstStyle/>
              <a:p>
                <a:endParaRPr lang="en-US"/>
              </a:p>
            </p:txBody>
          </p:sp>
          <p:sp>
            <p:nvSpPr>
              <p:cNvPr id="72744" name="Line 40"/>
              <p:cNvSpPr>
                <a:spLocks noChangeShapeType="1"/>
              </p:cNvSpPr>
              <p:nvPr/>
            </p:nvSpPr>
            <p:spPr bwMode="auto">
              <a:xfrm flipV="1">
                <a:off x="2273" y="1900"/>
                <a:ext cx="48" cy="96"/>
              </a:xfrm>
              <a:prstGeom prst="line">
                <a:avLst/>
              </a:prstGeom>
              <a:noFill/>
              <a:ln w="9525">
                <a:solidFill>
                  <a:schemeClr val="tx1"/>
                </a:solidFill>
                <a:round/>
                <a:headEnd/>
                <a:tailEnd/>
              </a:ln>
              <a:effectLst/>
            </p:spPr>
            <p:txBody>
              <a:bodyPr/>
              <a:lstStyle/>
              <a:p>
                <a:endParaRPr lang="en-US"/>
              </a:p>
            </p:txBody>
          </p:sp>
          <p:sp>
            <p:nvSpPr>
              <p:cNvPr id="72745" name="Line 41"/>
              <p:cNvSpPr>
                <a:spLocks noChangeShapeType="1"/>
              </p:cNvSpPr>
              <p:nvPr/>
            </p:nvSpPr>
            <p:spPr bwMode="auto">
              <a:xfrm flipV="1">
                <a:off x="2363" y="1900"/>
                <a:ext cx="48" cy="96"/>
              </a:xfrm>
              <a:prstGeom prst="line">
                <a:avLst/>
              </a:prstGeom>
              <a:noFill/>
              <a:ln w="9525">
                <a:solidFill>
                  <a:schemeClr val="tx1"/>
                </a:solidFill>
                <a:round/>
                <a:headEnd/>
                <a:tailEnd/>
              </a:ln>
              <a:effectLst/>
            </p:spPr>
            <p:txBody>
              <a:bodyPr/>
              <a:lstStyle/>
              <a:p>
                <a:endParaRPr lang="en-US"/>
              </a:p>
            </p:txBody>
          </p:sp>
          <p:sp>
            <p:nvSpPr>
              <p:cNvPr id="72746" name="Line 42"/>
              <p:cNvSpPr>
                <a:spLocks noChangeShapeType="1"/>
              </p:cNvSpPr>
              <p:nvPr/>
            </p:nvSpPr>
            <p:spPr bwMode="auto">
              <a:xfrm flipV="1">
                <a:off x="2453" y="1900"/>
                <a:ext cx="48" cy="96"/>
              </a:xfrm>
              <a:prstGeom prst="line">
                <a:avLst/>
              </a:prstGeom>
              <a:noFill/>
              <a:ln w="9525">
                <a:solidFill>
                  <a:schemeClr val="tx1"/>
                </a:solidFill>
                <a:round/>
                <a:headEnd/>
                <a:tailEnd/>
              </a:ln>
              <a:effectLst/>
            </p:spPr>
            <p:txBody>
              <a:bodyPr/>
              <a:lstStyle/>
              <a:p>
                <a:endParaRPr lang="en-US"/>
              </a:p>
            </p:txBody>
          </p:sp>
          <p:sp>
            <p:nvSpPr>
              <p:cNvPr id="72747" name="Line 43"/>
              <p:cNvSpPr>
                <a:spLocks noChangeShapeType="1"/>
              </p:cNvSpPr>
              <p:nvPr/>
            </p:nvSpPr>
            <p:spPr bwMode="auto">
              <a:xfrm flipV="1">
                <a:off x="2543" y="1900"/>
                <a:ext cx="48" cy="96"/>
              </a:xfrm>
              <a:prstGeom prst="line">
                <a:avLst/>
              </a:prstGeom>
              <a:noFill/>
              <a:ln w="9525">
                <a:solidFill>
                  <a:schemeClr val="tx1"/>
                </a:solidFill>
                <a:round/>
                <a:headEnd/>
                <a:tailEnd/>
              </a:ln>
              <a:effectLst/>
            </p:spPr>
            <p:txBody>
              <a:bodyPr/>
              <a:lstStyle/>
              <a:p>
                <a:endParaRPr lang="en-US"/>
              </a:p>
            </p:txBody>
          </p:sp>
          <p:sp>
            <p:nvSpPr>
              <p:cNvPr id="72748" name="Line 44"/>
              <p:cNvSpPr>
                <a:spLocks noChangeShapeType="1"/>
              </p:cNvSpPr>
              <p:nvPr/>
            </p:nvSpPr>
            <p:spPr bwMode="auto">
              <a:xfrm flipV="1">
                <a:off x="2633" y="1900"/>
                <a:ext cx="48" cy="96"/>
              </a:xfrm>
              <a:prstGeom prst="line">
                <a:avLst/>
              </a:prstGeom>
              <a:noFill/>
              <a:ln w="9525">
                <a:solidFill>
                  <a:schemeClr val="tx1"/>
                </a:solidFill>
                <a:round/>
                <a:headEnd/>
                <a:tailEnd/>
              </a:ln>
              <a:effectLst/>
            </p:spPr>
            <p:txBody>
              <a:bodyPr/>
              <a:lstStyle/>
              <a:p>
                <a:endParaRPr lang="en-US"/>
              </a:p>
            </p:txBody>
          </p:sp>
          <p:sp>
            <p:nvSpPr>
              <p:cNvPr id="72749" name="Line 45"/>
              <p:cNvSpPr>
                <a:spLocks noChangeShapeType="1"/>
              </p:cNvSpPr>
              <p:nvPr/>
            </p:nvSpPr>
            <p:spPr bwMode="auto">
              <a:xfrm flipV="1">
                <a:off x="2904" y="1900"/>
                <a:ext cx="48" cy="96"/>
              </a:xfrm>
              <a:prstGeom prst="line">
                <a:avLst/>
              </a:prstGeom>
              <a:noFill/>
              <a:ln w="9525">
                <a:solidFill>
                  <a:schemeClr val="tx1"/>
                </a:solidFill>
                <a:round/>
                <a:headEnd/>
                <a:tailEnd/>
              </a:ln>
              <a:effectLst/>
            </p:spPr>
            <p:txBody>
              <a:bodyPr/>
              <a:lstStyle/>
              <a:p>
                <a:endParaRPr lang="en-US"/>
              </a:p>
            </p:txBody>
          </p:sp>
          <p:sp>
            <p:nvSpPr>
              <p:cNvPr id="72750" name="Line 46"/>
              <p:cNvSpPr>
                <a:spLocks noChangeShapeType="1"/>
              </p:cNvSpPr>
              <p:nvPr/>
            </p:nvSpPr>
            <p:spPr bwMode="auto">
              <a:xfrm flipV="1">
                <a:off x="2813" y="1900"/>
                <a:ext cx="48" cy="96"/>
              </a:xfrm>
              <a:prstGeom prst="line">
                <a:avLst/>
              </a:prstGeom>
              <a:noFill/>
              <a:ln w="9525">
                <a:solidFill>
                  <a:schemeClr val="tx1"/>
                </a:solidFill>
                <a:round/>
                <a:headEnd/>
                <a:tailEnd/>
              </a:ln>
              <a:effectLst/>
            </p:spPr>
            <p:txBody>
              <a:bodyPr/>
              <a:lstStyle/>
              <a:p>
                <a:endParaRPr lang="en-US"/>
              </a:p>
            </p:txBody>
          </p:sp>
          <p:sp>
            <p:nvSpPr>
              <p:cNvPr id="72751" name="Line 47"/>
              <p:cNvSpPr>
                <a:spLocks noChangeShapeType="1"/>
              </p:cNvSpPr>
              <p:nvPr/>
            </p:nvSpPr>
            <p:spPr bwMode="auto">
              <a:xfrm flipV="1">
                <a:off x="2723" y="1900"/>
                <a:ext cx="48" cy="96"/>
              </a:xfrm>
              <a:prstGeom prst="line">
                <a:avLst/>
              </a:prstGeom>
              <a:noFill/>
              <a:ln w="9525">
                <a:solidFill>
                  <a:schemeClr val="tx1"/>
                </a:solidFill>
                <a:round/>
                <a:headEnd/>
                <a:tailEnd/>
              </a:ln>
              <a:effectLst/>
            </p:spPr>
            <p:txBody>
              <a:bodyPr/>
              <a:lstStyle/>
              <a:p>
                <a:endParaRPr lang="en-US"/>
              </a:p>
            </p:txBody>
          </p:sp>
        </p:grpSp>
        <p:sp>
          <p:nvSpPr>
            <p:cNvPr id="72752" name="Text Box 48"/>
            <p:cNvSpPr txBox="1">
              <a:spLocks noChangeArrowheads="1"/>
            </p:cNvSpPr>
            <p:nvPr/>
          </p:nvSpPr>
          <p:spPr bwMode="auto">
            <a:xfrm>
              <a:off x="1520" y="1032"/>
              <a:ext cx="240" cy="212"/>
            </a:xfrm>
            <a:prstGeom prst="rect">
              <a:avLst/>
            </a:prstGeom>
            <a:noFill/>
            <a:ln w="9525">
              <a:noFill/>
              <a:miter lim="800000"/>
              <a:headEnd/>
              <a:tailEnd/>
            </a:ln>
            <a:effectLst/>
          </p:spPr>
          <p:txBody>
            <a:bodyPr>
              <a:spAutoFit/>
            </a:bodyPr>
            <a:lstStyle/>
            <a:p>
              <a:pPr algn="l">
                <a:spcBef>
                  <a:spcPct val="50000"/>
                </a:spcBef>
              </a:pPr>
              <a:r>
                <a:rPr lang="en-GB" sz="1600" b="1"/>
                <a:t>R</a:t>
              </a:r>
            </a:p>
          </p:txBody>
        </p:sp>
        <p:sp>
          <p:nvSpPr>
            <p:cNvPr id="72753" name="Text Box 49"/>
            <p:cNvSpPr txBox="1">
              <a:spLocks noChangeArrowheads="1"/>
            </p:cNvSpPr>
            <p:nvPr/>
          </p:nvSpPr>
          <p:spPr bwMode="auto">
            <a:xfrm>
              <a:off x="1472" y="1728"/>
              <a:ext cx="336" cy="212"/>
            </a:xfrm>
            <a:prstGeom prst="rect">
              <a:avLst/>
            </a:prstGeom>
            <a:noFill/>
            <a:ln w="9525">
              <a:noFill/>
              <a:miter lim="800000"/>
              <a:headEnd/>
              <a:tailEnd/>
            </a:ln>
            <a:effectLst/>
          </p:spPr>
          <p:txBody>
            <a:bodyPr>
              <a:spAutoFit/>
            </a:bodyPr>
            <a:lstStyle/>
            <a:p>
              <a:pPr algn="l">
                <a:spcBef>
                  <a:spcPct val="50000"/>
                </a:spcBef>
              </a:pPr>
              <a:r>
                <a:rPr lang="en-GB" sz="1600" b="1"/>
                <a:t>-R</a:t>
              </a:r>
            </a:p>
          </p:txBody>
        </p:sp>
        <p:graphicFrame>
          <p:nvGraphicFramePr>
            <p:cNvPr id="72755" name="Object 51"/>
            <p:cNvGraphicFramePr>
              <a:graphicFrameLocks noChangeAspect="1"/>
            </p:cNvGraphicFramePr>
            <p:nvPr/>
          </p:nvGraphicFramePr>
          <p:xfrm>
            <a:off x="2792" y="1464"/>
            <a:ext cx="180" cy="192"/>
          </p:xfrm>
          <a:graphic>
            <a:graphicData uri="http://schemas.openxmlformats.org/presentationml/2006/ole">
              <p:oleObj spid="_x0000_s72755" name="Formel" r:id="rId4" imgW="203040" imgH="215640" progId="Equation.3">
                <p:embed/>
              </p:oleObj>
            </a:graphicData>
          </a:graphic>
        </p:graphicFrame>
        <p:sp>
          <p:nvSpPr>
            <p:cNvPr id="72758" name="Text Box 54"/>
            <p:cNvSpPr txBox="1">
              <a:spLocks noChangeArrowheads="1"/>
            </p:cNvSpPr>
            <p:nvPr/>
          </p:nvSpPr>
          <p:spPr bwMode="auto">
            <a:xfrm>
              <a:off x="1232" y="2248"/>
              <a:ext cx="2320" cy="237"/>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a:spAutoFit/>
            </a:bodyPr>
            <a:lstStyle/>
            <a:p>
              <a:pPr algn="l">
                <a:spcBef>
                  <a:spcPct val="50000"/>
                </a:spcBef>
              </a:pPr>
              <a:r>
                <a:rPr lang="en-GB">
                  <a:latin typeface="Monotype Corsiva" pitchFamily="66" charset="0"/>
                </a:rPr>
                <a:t>Velocity profile in cylindrical tube flow</a:t>
              </a:r>
            </a:p>
          </p:txBody>
        </p:sp>
      </p:grpSp>
      <p:sp>
        <p:nvSpPr>
          <p:cNvPr id="72760" name="AutoShape 56"/>
          <p:cNvSpPr>
            <a:spLocks noChangeArrowheads="1"/>
          </p:cNvSpPr>
          <p:nvPr/>
        </p:nvSpPr>
        <p:spPr bwMode="auto">
          <a:xfrm>
            <a:off x="228600" y="4800600"/>
            <a:ext cx="3124200" cy="990600"/>
          </a:xfrm>
          <a:prstGeom prst="wedgeRoundRectCallout">
            <a:avLst>
              <a:gd name="adj1" fmla="val 89787"/>
              <a:gd name="adj2" fmla="val -34134"/>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This flow velocity profile in the tube is given by the formula above.</a:t>
            </a:r>
          </a:p>
          <a:p>
            <a:endParaRPr lang="en-GB" sz="1600">
              <a:latin typeface="Tahoma" pitchFamily="34" charset="0"/>
            </a:endParaRPr>
          </a:p>
        </p:txBody>
      </p:sp>
      <p:grpSp>
        <p:nvGrpSpPr>
          <p:cNvPr id="72777" name="Group 73"/>
          <p:cNvGrpSpPr>
            <a:grpSpLocks/>
          </p:cNvGrpSpPr>
          <p:nvPr/>
        </p:nvGrpSpPr>
        <p:grpSpPr bwMode="auto">
          <a:xfrm>
            <a:off x="2489200" y="1714500"/>
            <a:ext cx="2438400" cy="990600"/>
            <a:chOff x="1568" y="1080"/>
            <a:chExt cx="1536" cy="624"/>
          </a:xfrm>
        </p:grpSpPr>
        <p:sp>
          <p:nvSpPr>
            <p:cNvPr id="72776" name="Rectangle 72"/>
            <p:cNvSpPr>
              <a:spLocks noChangeArrowheads="1"/>
            </p:cNvSpPr>
            <p:nvPr/>
          </p:nvSpPr>
          <p:spPr bwMode="auto">
            <a:xfrm>
              <a:off x="1568" y="1080"/>
              <a:ext cx="1536" cy="624"/>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72769" name="Object 65"/>
            <p:cNvGraphicFramePr>
              <a:graphicFrameLocks noChangeAspect="1"/>
            </p:cNvGraphicFramePr>
            <p:nvPr/>
          </p:nvGraphicFramePr>
          <p:xfrm>
            <a:off x="1632" y="1152"/>
            <a:ext cx="1427" cy="486"/>
          </p:xfrm>
          <a:graphic>
            <a:graphicData uri="http://schemas.openxmlformats.org/presentationml/2006/ole">
              <p:oleObj spid="_x0000_s72769" name="Formel" r:id="rId5" imgW="1231560" imgH="419040" progId="Equation.3">
                <p:embed/>
              </p:oleObj>
            </a:graphicData>
          </a:graphic>
        </p:graphicFrame>
      </p:grpSp>
      <p:grpSp>
        <p:nvGrpSpPr>
          <p:cNvPr id="72774" name="Group 70"/>
          <p:cNvGrpSpPr>
            <a:grpSpLocks/>
          </p:cNvGrpSpPr>
          <p:nvPr/>
        </p:nvGrpSpPr>
        <p:grpSpPr bwMode="auto">
          <a:xfrm>
            <a:off x="1752600" y="914400"/>
            <a:ext cx="7239000" cy="600075"/>
            <a:chOff x="1104" y="576"/>
            <a:chExt cx="4560" cy="378"/>
          </a:xfrm>
        </p:grpSpPr>
        <p:sp>
          <p:nvSpPr>
            <p:cNvPr id="72770" name="Text Box 66"/>
            <p:cNvSpPr txBox="1">
              <a:spLocks noChangeArrowheads="1"/>
            </p:cNvSpPr>
            <p:nvPr/>
          </p:nvSpPr>
          <p:spPr bwMode="auto">
            <a:xfrm>
              <a:off x="1104" y="576"/>
              <a:ext cx="4560" cy="366"/>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If the outer force, driving the liquid through the tube is the pressure drop  along a tube length     then                    and:</a:t>
              </a:r>
            </a:p>
          </p:txBody>
        </p:sp>
        <p:graphicFrame>
          <p:nvGraphicFramePr>
            <p:cNvPr id="72771" name="Object 67"/>
            <p:cNvGraphicFramePr>
              <a:graphicFrameLocks noChangeAspect="1"/>
            </p:cNvGraphicFramePr>
            <p:nvPr/>
          </p:nvGraphicFramePr>
          <p:xfrm>
            <a:off x="5248" y="584"/>
            <a:ext cx="240" cy="226"/>
          </p:xfrm>
          <a:graphic>
            <a:graphicData uri="http://schemas.openxmlformats.org/presentationml/2006/ole">
              <p:oleObj spid="_x0000_s72771" name="Formel" r:id="rId6" imgW="215640" imgH="203040" progId="Equation.3">
                <p:embed/>
              </p:oleObj>
            </a:graphicData>
          </a:graphic>
        </p:graphicFrame>
        <p:graphicFrame>
          <p:nvGraphicFramePr>
            <p:cNvPr id="72772" name="Object 68"/>
            <p:cNvGraphicFramePr>
              <a:graphicFrameLocks noChangeAspect="1"/>
            </p:cNvGraphicFramePr>
            <p:nvPr/>
          </p:nvGraphicFramePr>
          <p:xfrm>
            <a:off x="2252" y="744"/>
            <a:ext cx="212" cy="198"/>
          </p:xfrm>
          <a:graphic>
            <a:graphicData uri="http://schemas.openxmlformats.org/presentationml/2006/ole">
              <p:oleObj spid="_x0000_s72772" name="Formel" r:id="rId7" imgW="190440" imgH="177480" progId="Equation.3">
                <p:embed/>
              </p:oleObj>
            </a:graphicData>
          </a:graphic>
        </p:graphicFrame>
        <p:graphicFrame>
          <p:nvGraphicFramePr>
            <p:cNvPr id="72773" name="Object 69"/>
            <p:cNvGraphicFramePr>
              <a:graphicFrameLocks noChangeAspect="1"/>
            </p:cNvGraphicFramePr>
            <p:nvPr/>
          </p:nvGraphicFramePr>
          <p:xfrm>
            <a:off x="2682" y="728"/>
            <a:ext cx="790" cy="226"/>
          </p:xfrm>
          <a:graphic>
            <a:graphicData uri="http://schemas.openxmlformats.org/presentationml/2006/ole">
              <p:oleObj spid="_x0000_s72773" name="Formel" r:id="rId8" imgW="711000" imgH="203040" progId="Equation.3">
                <p:embed/>
              </p:oleObj>
            </a:graphicData>
          </a:graphic>
        </p:graphicFrame>
      </p:grpSp>
      <p:sp>
        <p:nvSpPr>
          <p:cNvPr id="72775" name="AutoShape 71"/>
          <p:cNvSpPr>
            <a:spLocks noChangeArrowheads="1"/>
          </p:cNvSpPr>
          <p:nvPr/>
        </p:nvSpPr>
        <p:spPr bwMode="auto">
          <a:xfrm>
            <a:off x="5562600" y="1600200"/>
            <a:ext cx="3124200" cy="762000"/>
          </a:xfrm>
          <a:prstGeom prst="wedgeRoundRectCallout">
            <a:avLst>
              <a:gd name="adj1" fmla="val -70426"/>
              <a:gd name="adj2" fmla="val 35417"/>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Defines a the laminar viscous flow pattern</a:t>
            </a:r>
          </a:p>
          <a:p>
            <a:endParaRPr lang="en-GB" sz="1600">
              <a:latin typeface="Tahoma" pitchFamily="34" charset="0"/>
            </a:endParaRPr>
          </a:p>
        </p:txBody>
      </p:sp>
      <p:sp>
        <p:nvSpPr>
          <p:cNvPr id="72778" name="Rectangle 74"/>
          <p:cNvSpPr>
            <a:spLocks noChangeArrowheads="1"/>
          </p:cNvSpPr>
          <p:nvPr/>
        </p:nvSpPr>
        <p:spPr bwMode="auto">
          <a:xfrm>
            <a:off x="85725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
        <p:nvSpPr>
          <p:cNvPr id="72779" name="AutoShape 75">
            <a:hlinkClick r:id="rId9"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499"/>
                                          </p:stCondLst>
                                        </p:cTn>
                                        <p:tgtEl>
                                          <p:spTgt spid="72774"/>
                                        </p:tgtEl>
                                        <p:attrNameLst>
                                          <p:attrName>style.visibility</p:attrName>
                                        </p:attrNameLst>
                                      </p:cBhvr>
                                      <p:to>
                                        <p:strVal val="visible"/>
                                      </p:to>
                                    </p:set>
                                  </p:childTnLst>
                                </p:cTn>
                              </p:par>
                            </p:childTnLst>
                          </p:cTn>
                        </p:par>
                        <p:par>
                          <p:cTn id="7" fill="hold">
                            <p:stCondLst>
                              <p:cond delay="1500"/>
                            </p:stCondLst>
                            <p:childTnLst>
                              <p:par>
                                <p:cTn id="8" presetID="23" presetClass="entr" presetSubtype="16" fill="hold" nodeType="afterEffect">
                                  <p:stCondLst>
                                    <p:cond delay="3000"/>
                                  </p:stCondLst>
                                  <p:childTnLst>
                                    <p:set>
                                      <p:cBhvr>
                                        <p:cTn id="9" dur="1" fill="hold">
                                          <p:stCondLst>
                                            <p:cond delay="0"/>
                                          </p:stCondLst>
                                        </p:cTn>
                                        <p:tgtEl>
                                          <p:spTgt spid="72777"/>
                                        </p:tgtEl>
                                        <p:attrNameLst>
                                          <p:attrName>style.visibility</p:attrName>
                                        </p:attrNameLst>
                                      </p:cBhvr>
                                      <p:to>
                                        <p:strVal val="visible"/>
                                      </p:to>
                                    </p:set>
                                    <p:anim calcmode="lin" valueType="num">
                                      <p:cBhvr>
                                        <p:cTn id="10" dur="500" fill="hold"/>
                                        <p:tgtEl>
                                          <p:spTgt spid="72777"/>
                                        </p:tgtEl>
                                        <p:attrNameLst>
                                          <p:attrName>ppt_w</p:attrName>
                                        </p:attrNameLst>
                                      </p:cBhvr>
                                      <p:tavLst>
                                        <p:tav tm="0">
                                          <p:val>
                                            <p:fltVal val="0"/>
                                          </p:val>
                                        </p:tav>
                                        <p:tav tm="100000">
                                          <p:val>
                                            <p:strVal val="#ppt_w"/>
                                          </p:val>
                                        </p:tav>
                                      </p:tavLst>
                                    </p:anim>
                                    <p:anim calcmode="lin" valueType="num">
                                      <p:cBhvr>
                                        <p:cTn id="11" dur="500" fill="hold"/>
                                        <p:tgtEl>
                                          <p:spTgt spid="72777"/>
                                        </p:tgtEl>
                                        <p:attrNameLst>
                                          <p:attrName>ppt_h</p:attrName>
                                        </p:attrNameLst>
                                      </p:cBhvr>
                                      <p:tavLst>
                                        <p:tav tm="0">
                                          <p:val>
                                            <p:fltVal val="0"/>
                                          </p:val>
                                        </p:tav>
                                        <p:tav tm="100000">
                                          <p:val>
                                            <p:strVal val="#ppt_h"/>
                                          </p:val>
                                        </p:tav>
                                      </p:tavLst>
                                    </p:anim>
                                  </p:childTnLst>
                                </p:cTn>
                              </p:par>
                            </p:childTnLst>
                          </p:cTn>
                        </p:par>
                        <p:par>
                          <p:cTn id="12" fill="hold">
                            <p:stCondLst>
                              <p:cond delay="5000"/>
                            </p:stCondLst>
                            <p:childTnLst>
                              <p:par>
                                <p:cTn id="13" presetID="17" presetClass="entr" presetSubtype="8" fill="hold" grpId="0" nodeType="afterEffect">
                                  <p:stCondLst>
                                    <p:cond delay="3000"/>
                                  </p:stCondLst>
                                  <p:childTnLst>
                                    <p:set>
                                      <p:cBhvr>
                                        <p:cTn id="14" dur="1" fill="hold">
                                          <p:stCondLst>
                                            <p:cond delay="0"/>
                                          </p:stCondLst>
                                        </p:cTn>
                                        <p:tgtEl>
                                          <p:spTgt spid="72775"/>
                                        </p:tgtEl>
                                        <p:attrNameLst>
                                          <p:attrName>style.visibility</p:attrName>
                                        </p:attrNameLst>
                                      </p:cBhvr>
                                      <p:to>
                                        <p:strVal val="visible"/>
                                      </p:to>
                                    </p:set>
                                    <p:anim calcmode="lin" valueType="num">
                                      <p:cBhvr>
                                        <p:cTn id="15" dur="500" fill="hold"/>
                                        <p:tgtEl>
                                          <p:spTgt spid="72775"/>
                                        </p:tgtEl>
                                        <p:attrNameLst>
                                          <p:attrName>ppt_x</p:attrName>
                                        </p:attrNameLst>
                                      </p:cBhvr>
                                      <p:tavLst>
                                        <p:tav tm="0">
                                          <p:val>
                                            <p:strVal val="#ppt_x-#ppt_w/2"/>
                                          </p:val>
                                        </p:tav>
                                        <p:tav tm="100000">
                                          <p:val>
                                            <p:strVal val="#ppt_x"/>
                                          </p:val>
                                        </p:tav>
                                      </p:tavLst>
                                    </p:anim>
                                    <p:anim calcmode="lin" valueType="num">
                                      <p:cBhvr>
                                        <p:cTn id="16" dur="500" fill="hold"/>
                                        <p:tgtEl>
                                          <p:spTgt spid="72775"/>
                                        </p:tgtEl>
                                        <p:attrNameLst>
                                          <p:attrName>ppt_y</p:attrName>
                                        </p:attrNameLst>
                                      </p:cBhvr>
                                      <p:tavLst>
                                        <p:tav tm="0">
                                          <p:val>
                                            <p:strVal val="#ppt_y"/>
                                          </p:val>
                                        </p:tav>
                                        <p:tav tm="100000">
                                          <p:val>
                                            <p:strVal val="#ppt_y"/>
                                          </p:val>
                                        </p:tav>
                                      </p:tavLst>
                                    </p:anim>
                                    <p:anim calcmode="lin" valueType="num">
                                      <p:cBhvr>
                                        <p:cTn id="17" dur="500" fill="hold"/>
                                        <p:tgtEl>
                                          <p:spTgt spid="72775"/>
                                        </p:tgtEl>
                                        <p:attrNameLst>
                                          <p:attrName>ppt_w</p:attrName>
                                        </p:attrNameLst>
                                      </p:cBhvr>
                                      <p:tavLst>
                                        <p:tav tm="0">
                                          <p:val>
                                            <p:fltVal val="0"/>
                                          </p:val>
                                        </p:tav>
                                        <p:tav tm="100000">
                                          <p:val>
                                            <p:strVal val="#ppt_w"/>
                                          </p:val>
                                        </p:tav>
                                      </p:tavLst>
                                    </p:anim>
                                    <p:anim calcmode="lin" valueType="num">
                                      <p:cBhvr>
                                        <p:cTn id="18" dur="500" fill="hold"/>
                                        <p:tgtEl>
                                          <p:spTgt spid="72775"/>
                                        </p:tgtEl>
                                        <p:attrNameLst>
                                          <p:attrName>ppt_h</p:attrName>
                                        </p:attrNameLst>
                                      </p:cBhvr>
                                      <p:tavLst>
                                        <p:tav tm="0">
                                          <p:val>
                                            <p:strVal val="#ppt_h"/>
                                          </p:val>
                                        </p:tav>
                                        <p:tav tm="100000">
                                          <p:val>
                                            <p:strVal val="#ppt_h"/>
                                          </p:val>
                                        </p:tav>
                                      </p:tavLst>
                                    </p:anim>
                                  </p:childTnLst>
                                </p:cTn>
                              </p:par>
                            </p:childTnLst>
                          </p:cTn>
                        </p:par>
                        <p:par>
                          <p:cTn id="19" fill="hold">
                            <p:stCondLst>
                              <p:cond delay="8500"/>
                            </p:stCondLst>
                            <p:childTnLst>
                              <p:par>
                                <p:cTn id="20" presetID="23" presetClass="entr" presetSubtype="16" fill="hold" nodeType="afterEffect">
                                  <p:stCondLst>
                                    <p:cond delay="3000"/>
                                  </p:stCondLst>
                                  <p:childTnLst>
                                    <p:set>
                                      <p:cBhvr>
                                        <p:cTn id="21" dur="1" fill="hold">
                                          <p:stCondLst>
                                            <p:cond delay="0"/>
                                          </p:stCondLst>
                                        </p:cTn>
                                        <p:tgtEl>
                                          <p:spTgt spid="72759"/>
                                        </p:tgtEl>
                                        <p:attrNameLst>
                                          <p:attrName>style.visibility</p:attrName>
                                        </p:attrNameLst>
                                      </p:cBhvr>
                                      <p:to>
                                        <p:strVal val="visible"/>
                                      </p:to>
                                    </p:set>
                                    <p:anim calcmode="lin" valueType="num">
                                      <p:cBhvr>
                                        <p:cTn id="22" dur="500" fill="hold"/>
                                        <p:tgtEl>
                                          <p:spTgt spid="72759"/>
                                        </p:tgtEl>
                                        <p:attrNameLst>
                                          <p:attrName>ppt_w</p:attrName>
                                        </p:attrNameLst>
                                      </p:cBhvr>
                                      <p:tavLst>
                                        <p:tav tm="0">
                                          <p:val>
                                            <p:fltVal val="0"/>
                                          </p:val>
                                        </p:tav>
                                        <p:tav tm="100000">
                                          <p:val>
                                            <p:strVal val="#ppt_w"/>
                                          </p:val>
                                        </p:tav>
                                      </p:tavLst>
                                    </p:anim>
                                    <p:anim calcmode="lin" valueType="num">
                                      <p:cBhvr>
                                        <p:cTn id="23" dur="500" fill="hold"/>
                                        <p:tgtEl>
                                          <p:spTgt spid="72759"/>
                                        </p:tgtEl>
                                        <p:attrNameLst>
                                          <p:attrName>ppt_h</p:attrName>
                                        </p:attrNameLst>
                                      </p:cBhvr>
                                      <p:tavLst>
                                        <p:tav tm="0">
                                          <p:val>
                                            <p:fltVal val="0"/>
                                          </p:val>
                                        </p:tav>
                                        <p:tav tm="100000">
                                          <p:val>
                                            <p:strVal val="#ppt_h"/>
                                          </p:val>
                                        </p:tav>
                                      </p:tavLst>
                                    </p:anim>
                                  </p:childTnLst>
                                </p:cTn>
                              </p:par>
                            </p:childTnLst>
                          </p:cTn>
                        </p:par>
                        <p:par>
                          <p:cTn id="24" fill="hold">
                            <p:stCondLst>
                              <p:cond delay="12000"/>
                            </p:stCondLst>
                            <p:childTnLst>
                              <p:par>
                                <p:cTn id="25" presetID="17" presetClass="entr" presetSubtype="2" fill="hold" grpId="0" nodeType="afterEffect">
                                  <p:stCondLst>
                                    <p:cond delay="3000"/>
                                  </p:stCondLst>
                                  <p:childTnLst>
                                    <p:set>
                                      <p:cBhvr>
                                        <p:cTn id="26" dur="1" fill="hold">
                                          <p:stCondLst>
                                            <p:cond delay="0"/>
                                          </p:stCondLst>
                                        </p:cTn>
                                        <p:tgtEl>
                                          <p:spTgt spid="72760"/>
                                        </p:tgtEl>
                                        <p:attrNameLst>
                                          <p:attrName>style.visibility</p:attrName>
                                        </p:attrNameLst>
                                      </p:cBhvr>
                                      <p:to>
                                        <p:strVal val="visible"/>
                                      </p:to>
                                    </p:set>
                                    <p:anim calcmode="lin" valueType="num">
                                      <p:cBhvr>
                                        <p:cTn id="27" dur="500" fill="hold"/>
                                        <p:tgtEl>
                                          <p:spTgt spid="72760"/>
                                        </p:tgtEl>
                                        <p:attrNameLst>
                                          <p:attrName>ppt_x</p:attrName>
                                        </p:attrNameLst>
                                      </p:cBhvr>
                                      <p:tavLst>
                                        <p:tav tm="0">
                                          <p:val>
                                            <p:strVal val="#ppt_x+#ppt_w/2"/>
                                          </p:val>
                                        </p:tav>
                                        <p:tav tm="100000">
                                          <p:val>
                                            <p:strVal val="#ppt_x"/>
                                          </p:val>
                                        </p:tav>
                                      </p:tavLst>
                                    </p:anim>
                                    <p:anim calcmode="lin" valueType="num">
                                      <p:cBhvr>
                                        <p:cTn id="28" dur="500" fill="hold"/>
                                        <p:tgtEl>
                                          <p:spTgt spid="72760"/>
                                        </p:tgtEl>
                                        <p:attrNameLst>
                                          <p:attrName>ppt_y</p:attrName>
                                        </p:attrNameLst>
                                      </p:cBhvr>
                                      <p:tavLst>
                                        <p:tav tm="0">
                                          <p:val>
                                            <p:strVal val="#ppt_y"/>
                                          </p:val>
                                        </p:tav>
                                        <p:tav tm="100000">
                                          <p:val>
                                            <p:strVal val="#ppt_y"/>
                                          </p:val>
                                        </p:tav>
                                      </p:tavLst>
                                    </p:anim>
                                    <p:anim calcmode="lin" valueType="num">
                                      <p:cBhvr>
                                        <p:cTn id="29" dur="500" fill="hold"/>
                                        <p:tgtEl>
                                          <p:spTgt spid="72760"/>
                                        </p:tgtEl>
                                        <p:attrNameLst>
                                          <p:attrName>ppt_w</p:attrName>
                                        </p:attrNameLst>
                                      </p:cBhvr>
                                      <p:tavLst>
                                        <p:tav tm="0">
                                          <p:val>
                                            <p:fltVal val="0"/>
                                          </p:val>
                                        </p:tav>
                                        <p:tav tm="100000">
                                          <p:val>
                                            <p:strVal val="#ppt_w"/>
                                          </p:val>
                                        </p:tav>
                                      </p:tavLst>
                                    </p:anim>
                                    <p:anim calcmode="lin" valueType="num">
                                      <p:cBhvr>
                                        <p:cTn id="30" dur="500" fill="hold"/>
                                        <p:tgtEl>
                                          <p:spTgt spid="7276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60" grpId="0" animBg="1" autoUpdateAnimBg="0"/>
      <p:bldP spid="72775"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AutoShape 2">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80899" name="Text Box 3"/>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80900" name="AutoShape 4">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80901" name="Text Box 5"/>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sp>
        <p:nvSpPr>
          <p:cNvPr id="80902" name="Rectangle 6"/>
          <p:cNvSpPr>
            <a:spLocks noGrp="1" noChangeArrowheads="1"/>
          </p:cNvSpPr>
          <p:nvPr>
            <p:ph type="title"/>
          </p:nvPr>
        </p:nvSpPr>
        <p:spPr/>
        <p:txBody>
          <a:bodyPr/>
          <a:lstStyle/>
          <a:p>
            <a:r>
              <a:rPr lang="en-GB" b="0">
                <a:solidFill>
                  <a:srgbClr val="000000"/>
                </a:solidFill>
              </a:rPr>
              <a:t>Viscous flow through a porous medium made up of a bundle of identical tubes</a:t>
            </a:r>
            <a:endParaRPr lang="en-GB" i="1">
              <a:solidFill>
                <a:srgbClr val="000000"/>
              </a:solidFill>
            </a:endParaRPr>
          </a:p>
        </p:txBody>
      </p:sp>
      <p:grpSp>
        <p:nvGrpSpPr>
          <p:cNvPr id="80918" name="Group 22"/>
          <p:cNvGrpSpPr>
            <a:grpSpLocks/>
          </p:cNvGrpSpPr>
          <p:nvPr/>
        </p:nvGrpSpPr>
        <p:grpSpPr bwMode="auto">
          <a:xfrm>
            <a:off x="1689100" y="1866900"/>
            <a:ext cx="5257800" cy="838200"/>
            <a:chOff x="1064" y="1176"/>
            <a:chExt cx="3312" cy="528"/>
          </a:xfrm>
        </p:grpSpPr>
        <p:sp>
          <p:nvSpPr>
            <p:cNvPr id="80917" name="Rectangle 21"/>
            <p:cNvSpPr>
              <a:spLocks noChangeArrowheads="1"/>
            </p:cNvSpPr>
            <p:nvPr/>
          </p:nvSpPr>
          <p:spPr bwMode="auto">
            <a:xfrm>
              <a:off x="1064" y="1176"/>
              <a:ext cx="3312" cy="528"/>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80904" name="Object 8"/>
            <p:cNvGraphicFramePr>
              <a:graphicFrameLocks noChangeAspect="1"/>
            </p:cNvGraphicFramePr>
            <p:nvPr/>
          </p:nvGraphicFramePr>
          <p:xfrm>
            <a:off x="1152" y="1200"/>
            <a:ext cx="3120" cy="502"/>
          </p:xfrm>
          <a:graphic>
            <a:graphicData uri="http://schemas.openxmlformats.org/presentationml/2006/ole">
              <p:oleObj spid="_x0000_s80904" name="Formel" r:id="rId4" imgW="2603160" imgH="419040" progId="Equation.3">
                <p:embed/>
              </p:oleObj>
            </a:graphicData>
          </a:graphic>
        </p:graphicFrame>
      </p:grpSp>
      <p:grpSp>
        <p:nvGrpSpPr>
          <p:cNvPr id="80919" name="Group 23"/>
          <p:cNvGrpSpPr>
            <a:grpSpLocks/>
          </p:cNvGrpSpPr>
          <p:nvPr/>
        </p:nvGrpSpPr>
        <p:grpSpPr bwMode="auto">
          <a:xfrm>
            <a:off x="1663700" y="3073400"/>
            <a:ext cx="5257800" cy="1066800"/>
            <a:chOff x="1048" y="1936"/>
            <a:chExt cx="3312" cy="672"/>
          </a:xfrm>
        </p:grpSpPr>
        <p:sp>
          <p:nvSpPr>
            <p:cNvPr id="80916" name="Rectangle 20"/>
            <p:cNvSpPr>
              <a:spLocks noChangeArrowheads="1"/>
            </p:cNvSpPr>
            <p:nvPr/>
          </p:nvSpPr>
          <p:spPr bwMode="auto">
            <a:xfrm>
              <a:off x="1048" y="1936"/>
              <a:ext cx="3312" cy="672"/>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80905" name="Object 9"/>
            <p:cNvGraphicFramePr>
              <a:graphicFrameLocks noChangeAspect="1"/>
            </p:cNvGraphicFramePr>
            <p:nvPr/>
          </p:nvGraphicFramePr>
          <p:xfrm>
            <a:off x="1152" y="1968"/>
            <a:ext cx="3120" cy="579"/>
          </p:xfrm>
          <a:graphic>
            <a:graphicData uri="http://schemas.openxmlformats.org/presentationml/2006/ole">
              <p:oleObj spid="_x0000_s80905" name="Formel" r:id="rId5" imgW="2603160" imgH="482400" progId="Equation.3">
                <p:embed/>
              </p:oleObj>
            </a:graphicData>
          </a:graphic>
        </p:graphicFrame>
      </p:grpSp>
      <p:grpSp>
        <p:nvGrpSpPr>
          <p:cNvPr id="80921" name="Group 25"/>
          <p:cNvGrpSpPr>
            <a:grpSpLocks/>
          </p:cNvGrpSpPr>
          <p:nvPr/>
        </p:nvGrpSpPr>
        <p:grpSpPr bwMode="auto">
          <a:xfrm>
            <a:off x="1752600" y="4724400"/>
            <a:ext cx="2057400" cy="1066800"/>
            <a:chOff x="1104" y="2976"/>
            <a:chExt cx="1296" cy="672"/>
          </a:xfrm>
        </p:grpSpPr>
        <p:sp>
          <p:nvSpPr>
            <p:cNvPr id="80920" name="Rectangle 24"/>
            <p:cNvSpPr>
              <a:spLocks noChangeArrowheads="1"/>
            </p:cNvSpPr>
            <p:nvPr/>
          </p:nvSpPr>
          <p:spPr bwMode="auto">
            <a:xfrm>
              <a:off x="1104" y="2976"/>
              <a:ext cx="1296" cy="672"/>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80906" name="Object 10"/>
            <p:cNvGraphicFramePr>
              <a:graphicFrameLocks noChangeAspect="1"/>
            </p:cNvGraphicFramePr>
            <p:nvPr/>
          </p:nvGraphicFramePr>
          <p:xfrm>
            <a:off x="1200" y="3024"/>
            <a:ext cx="1104" cy="596"/>
          </p:xfrm>
          <a:graphic>
            <a:graphicData uri="http://schemas.openxmlformats.org/presentationml/2006/ole">
              <p:oleObj spid="_x0000_s80906" name="Formel" r:id="rId6" imgW="825480" imgH="444240" progId="Equation.3">
                <p:embed/>
              </p:oleObj>
            </a:graphicData>
          </a:graphic>
        </p:graphicFrame>
      </p:grpSp>
      <p:sp>
        <p:nvSpPr>
          <p:cNvPr id="80909" name="Text Box 13"/>
          <p:cNvSpPr txBox="1">
            <a:spLocks noChangeArrowheads="1"/>
          </p:cNvSpPr>
          <p:nvPr/>
        </p:nvSpPr>
        <p:spPr bwMode="auto">
          <a:xfrm>
            <a:off x="1752600" y="1219200"/>
            <a:ext cx="7162800" cy="641350"/>
          </a:xfrm>
          <a:prstGeom prst="rect">
            <a:avLst/>
          </a:prstGeom>
          <a:noFill/>
          <a:ln w="9525">
            <a:noFill/>
            <a:miter lim="800000"/>
            <a:headEnd/>
            <a:tailEnd/>
          </a:ln>
          <a:effectLst/>
        </p:spPr>
        <p:txBody>
          <a:bodyPr>
            <a:spAutoFit/>
          </a:bodyPr>
          <a:lstStyle/>
          <a:p>
            <a:pPr algn="l">
              <a:spcBef>
                <a:spcPct val="50000"/>
              </a:spcBef>
            </a:pPr>
            <a:r>
              <a:rPr lang="en-GB"/>
              <a:t>The incremental flow rate through a fraction of the cross-section of a capillary tube can be expressed:</a:t>
            </a:r>
          </a:p>
        </p:txBody>
      </p:sp>
      <p:sp>
        <p:nvSpPr>
          <p:cNvPr id="80910" name="Text Box 14"/>
          <p:cNvSpPr txBox="1">
            <a:spLocks noChangeArrowheads="1"/>
          </p:cNvSpPr>
          <p:nvPr/>
        </p:nvSpPr>
        <p:spPr bwMode="auto">
          <a:xfrm>
            <a:off x="1752600" y="2711450"/>
            <a:ext cx="7162800" cy="366713"/>
          </a:xfrm>
          <a:prstGeom prst="rect">
            <a:avLst/>
          </a:prstGeom>
          <a:noFill/>
          <a:ln w="9525">
            <a:noFill/>
            <a:miter lim="800000"/>
            <a:headEnd/>
            <a:tailEnd/>
          </a:ln>
          <a:effectLst/>
        </p:spPr>
        <p:txBody>
          <a:bodyPr>
            <a:spAutoFit/>
          </a:bodyPr>
          <a:lstStyle/>
          <a:p>
            <a:pPr algn="l">
              <a:spcBef>
                <a:spcPct val="50000"/>
              </a:spcBef>
            </a:pPr>
            <a:r>
              <a:rPr lang="en-GB"/>
              <a:t>The total flow rate can be found by integration:</a:t>
            </a:r>
          </a:p>
        </p:txBody>
      </p:sp>
      <p:sp>
        <p:nvSpPr>
          <p:cNvPr id="80911" name="Text Box 15"/>
          <p:cNvSpPr txBox="1">
            <a:spLocks noChangeArrowheads="1"/>
          </p:cNvSpPr>
          <p:nvPr/>
        </p:nvSpPr>
        <p:spPr bwMode="auto">
          <a:xfrm>
            <a:off x="1752600" y="4083050"/>
            <a:ext cx="7162800" cy="641350"/>
          </a:xfrm>
          <a:prstGeom prst="rect">
            <a:avLst/>
          </a:prstGeom>
          <a:noFill/>
          <a:ln w="9525">
            <a:noFill/>
            <a:miter lim="800000"/>
            <a:headEnd/>
            <a:tailEnd/>
          </a:ln>
          <a:effectLst/>
        </p:spPr>
        <p:txBody>
          <a:bodyPr>
            <a:spAutoFit/>
          </a:bodyPr>
          <a:lstStyle/>
          <a:p>
            <a:pPr algn="l">
              <a:spcBef>
                <a:spcPct val="50000"/>
              </a:spcBef>
            </a:pPr>
            <a:r>
              <a:rPr lang="en-GB"/>
              <a:t>For the sake of convenience we may present the last equation in the following form:</a:t>
            </a:r>
          </a:p>
        </p:txBody>
      </p:sp>
      <p:sp>
        <p:nvSpPr>
          <p:cNvPr id="80912" name="AutoShape 16"/>
          <p:cNvSpPr>
            <a:spLocks noChangeArrowheads="1"/>
          </p:cNvSpPr>
          <p:nvPr/>
        </p:nvSpPr>
        <p:spPr bwMode="auto">
          <a:xfrm>
            <a:off x="4724400" y="4800600"/>
            <a:ext cx="4114800" cy="1066800"/>
          </a:xfrm>
          <a:prstGeom prst="wedgeRoundRectCallout">
            <a:avLst>
              <a:gd name="adj1" fmla="val -76505"/>
              <a:gd name="adj2" fmla="val -296"/>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r>
              <a:rPr lang="en-GB"/>
              <a:t>This is also known as the </a:t>
            </a:r>
            <a:r>
              <a:rPr lang="en-GB" i="1"/>
              <a:t>Poiseuille`s equation</a:t>
            </a:r>
            <a:r>
              <a:rPr lang="en-GB"/>
              <a:t>, where A is the cross-section of the capillary tube</a:t>
            </a:r>
          </a:p>
        </p:txBody>
      </p:sp>
      <p:sp>
        <p:nvSpPr>
          <p:cNvPr id="80915" name="AutoShape 19">
            <a:hlinkClick r:id="rId7"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
        <p:nvSpPr>
          <p:cNvPr id="80922" name="Rectangle 26"/>
          <p:cNvSpPr>
            <a:spLocks noChangeArrowheads="1"/>
          </p:cNvSpPr>
          <p:nvPr/>
        </p:nvSpPr>
        <p:spPr bwMode="auto">
          <a:xfrm>
            <a:off x="81153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80909"/>
                                        </p:tgtEl>
                                        <p:attrNameLst>
                                          <p:attrName>style.visibility</p:attrName>
                                        </p:attrNameLst>
                                      </p:cBhvr>
                                      <p:to>
                                        <p:strVal val="visible"/>
                                      </p:to>
                                    </p:set>
                                  </p:childTnLst>
                                </p:cTn>
                              </p:par>
                            </p:childTnLst>
                          </p:cTn>
                        </p:par>
                        <p:par>
                          <p:cTn id="7" fill="hold">
                            <p:stCondLst>
                              <p:cond delay="1500"/>
                            </p:stCondLst>
                            <p:childTnLst>
                              <p:par>
                                <p:cTn id="8" presetID="23" presetClass="entr" presetSubtype="16" fill="hold" nodeType="afterEffect">
                                  <p:stCondLst>
                                    <p:cond delay="3000"/>
                                  </p:stCondLst>
                                  <p:childTnLst>
                                    <p:set>
                                      <p:cBhvr>
                                        <p:cTn id="9" dur="1" fill="hold">
                                          <p:stCondLst>
                                            <p:cond delay="0"/>
                                          </p:stCondLst>
                                        </p:cTn>
                                        <p:tgtEl>
                                          <p:spTgt spid="80918"/>
                                        </p:tgtEl>
                                        <p:attrNameLst>
                                          <p:attrName>style.visibility</p:attrName>
                                        </p:attrNameLst>
                                      </p:cBhvr>
                                      <p:to>
                                        <p:strVal val="visible"/>
                                      </p:to>
                                    </p:set>
                                    <p:anim calcmode="lin" valueType="num">
                                      <p:cBhvr>
                                        <p:cTn id="10" dur="500" fill="hold"/>
                                        <p:tgtEl>
                                          <p:spTgt spid="80918"/>
                                        </p:tgtEl>
                                        <p:attrNameLst>
                                          <p:attrName>ppt_w</p:attrName>
                                        </p:attrNameLst>
                                      </p:cBhvr>
                                      <p:tavLst>
                                        <p:tav tm="0">
                                          <p:val>
                                            <p:fltVal val="0"/>
                                          </p:val>
                                        </p:tav>
                                        <p:tav tm="100000">
                                          <p:val>
                                            <p:strVal val="#ppt_w"/>
                                          </p:val>
                                        </p:tav>
                                      </p:tavLst>
                                    </p:anim>
                                    <p:anim calcmode="lin" valueType="num">
                                      <p:cBhvr>
                                        <p:cTn id="11" dur="500" fill="hold"/>
                                        <p:tgtEl>
                                          <p:spTgt spid="80918"/>
                                        </p:tgtEl>
                                        <p:attrNameLst>
                                          <p:attrName>ppt_h</p:attrName>
                                        </p:attrNameLst>
                                      </p:cBhvr>
                                      <p:tavLst>
                                        <p:tav tm="0">
                                          <p:val>
                                            <p:fltVal val="0"/>
                                          </p:val>
                                        </p:tav>
                                        <p:tav tm="100000">
                                          <p:val>
                                            <p:strVal val="#ppt_h"/>
                                          </p:val>
                                        </p:tav>
                                      </p:tavLst>
                                    </p:anim>
                                  </p:childTnLst>
                                </p:cTn>
                              </p:par>
                            </p:childTnLst>
                          </p:cTn>
                        </p:par>
                        <p:par>
                          <p:cTn id="12" fill="hold">
                            <p:stCondLst>
                              <p:cond delay="5000"/>
                            </p:stCondLst>
                            <p:childTnLst>
                              <p:par>
                                <p:cTn id="13" presetID="1" presetClass="entr" presetSubtype="0" fill="hold" grpId="0" nodeType="afterEffect">
                                  <p:stCondLst>
                                    <p:cond delay="3000"/>
                                  </p:stCondLst>
                                  <p:childTnLst>
                                    <p:set>
                                      <p:cBhvr>
                                        <p:cTn id="14" dur="1" fill="hold">
                                          <p:stCondLst>
                                            <p:cond delay="499"/>
                                          </p:stCondLst>
                                        </p:cTn>
                                        <p:tgtEl>
                                          <p:spTgt spid="80910"/>
                                        </p:tgtEl>
                                        <p:attrNameLst>
                                          <p:attrName>style.visibility</p:attrName>
                                        </p:attrNameLst>
                                      </p:cBhvr>
                                      <p:to>
                                        <p:strVal val="visible"/>
                                      </p:to>
                                    </p:set>
                                  </p:childTnLst>
                                </p:cTn>
                              </p:par>
                            </p:childTnLst>
                          </p:cTn>
                        </p:par>
                        <p:par>
                          <p:cTn id="15" fill="hold">
                            <p:stCondLst>
                              <p:cond delay="8500"/>
                            </p:stCondLst>
                            <p:childTnLst>
                              <p:par>
                                <p:cTn id="16" presetID="23" presetClass="entr" presetSubtype="16" fill="hold" nodeType="afterEffect">
                                  <p:stCondLst>
                                    <p:cond delay="3000"/>
                                  </p:stCondLst>
                                  <p:childTnLst>
                                    <p:set>
                                      <p:cBhvr>
                                        <p:cTn id="17" dur="1" fill="hold">
                                          <p:stCondLst>
                                            <p:cond delay="0"/>
                                          </p:stCondLst>
                                        </p:cTn>
                                        <p:tgtEl>
                                          <p:spTgt spid="80919"/>
                                        </p:tgtEl>
                                        <p:attrNameLst>
                                          <p:attrName>style.visibility</p:attrName>
                                        </p:attrNameLst>
                                      </p:cBhvr>
                                      <p:to>
                                        <p:strVal val="visible"/>
                                      </p:to>
                                    </p:set>
                                    <p:anim calcmode="lin" valueType="num">
                                      <p:cBhvr>
                                        <p:cTn id="18" dur="500" fill="hold"/>
                                        <p:tgtEl>
                                          <p:spTgt spid="80919"/>
                                        </p:tgtEl>
                                        <p:attrNameLst>
                                          <p:attrName>ppt_w</p:attrName>
                                        </p:attrNameLst>
                                      </p:cBhvr>
                                      <p:tavLst>
                                        <p:tav tm="0">
                                          <p:val>
                                            <p:fltVal val="0"/>
                                          </p:val>
                                        </p:tav>
                                        <p:tav tm="100000">
                                          <p:val>
                                            <p:strVal val="#ppt_w"/>
                                          </p:val>
                                        </p:tav>
                                      </p:tavLst>
                                    </p:anim>
                                    <p:anim calcmode="lin" valueType="num">
                                      <p:cBhvr>
                                        <p:cTn id="19" dur="500" fill="hold"/>
                                        <p:tgtEl>
                                          <p:spTgt spid="80919"/>
                                        </p:tgtEl>
                                        <p:attrNameLst>
                                          <p:attrName>ppt_h</p:attrName>
                                        </p:attrNameLst>
                                      </p:cBhvr>
                                      <p:tavLst>
                                        <p:tav tm="0">
                                          <p:val>
                                            <p:fltVal val="0"/>
                                          </p:val>
                                        </p:tav>
                                        <p:tav tm="100000">
                                          <p:val>
                                            <p:strVal val="#ppt_h"/>
                                          </p:val>
                                        </p:tav>
                                      </p:tavLst>
                                    </p:anim>
                                  </p:childTnLst>
                                </p:cTn>
                              </p:par>
                            </p:childTnLst>
                          </p:cTn>
                        </p:par>
                        <p:par>
                          <p:cTn id="20" fill="hold">
                            <p:stCondLst>
                              <p:cond delay="12000"/>
                            </p:stCondLst>
                            <p:childTnLst>
                              <p:par>
                                <p:cTn id="21" presetID="1" presetClass="entr" presetSubtype="0" fill="hold" grpId="0" nodeType="afterEffect">
                                  <p:stCondLst>
                                    <p:cond delay="3000"/>
                                  </p:stCondLst>
                                  <p:childTnLst>
                                    <p:set>
                                      <p:cBhvr>
                                        <p:cTn id="22" dur="1" fill="hold">
                                          <p:stCondLst>
                                            <p:cond delay="499"/>
                                          </p:stCondLst>
                                        </p:cTn>
                                        <p:tgtEl>
                                          <p:spTgt spid="80911"/>
                                        </p:tgtEl>
                                        <p:attrNameLst>
                                          <p:attrName>style.visibility</p:attrName>
                                        </p:attrNameLst>
                                      </p:cBhvr>
                                      <p:to>
                                        <p:strVal val="visible"/>
                                      </p:to>
                                    </p:set>
                                  </p:childTnLst>
                                </p:cTn>
                              </p:par>
                            </p:childTnLst>
                          </p:cTn>
                        </p:par>
                        <p:par>
                          <p:cTn id="23" fill="hold">
                            <p:stCondLst>
                              <p:cond delay="15500"/>
                            </p:stCondLst>
                            <p:childTnLst>
                              <p:par>
                                <p:cTn id="24" presetID="23" presetClass="entr" presetSubtype="16" fill="hold" nodeType="afterEffect">
                                  <p:stCondLst>
                                    <p:cond delay="3000"/>
                                  </p:stCondLst>
                                  <p:childTnLst>
                                    <p:set>
                                      <p:cBhvr>
                                        <p:cTn id="25" dur="1" fill="hold">
                                          <p:stCondLst>
                                            <p:cond delay="0"/>
                                          </p:stCondLst>
                                        </p:cTn>
                                        <p:tgtEl>
                                          <p:spTgt spid="80921"/>
                                        </p:tgtEl>
                                        <p:attrNameLst>
                                          <p:attrName>style.visibility</p:attrName>
                                        </p:attrNameLst>
                                      </p:cBhvr>
                                      <p:to>
                                        <p:strVal val="visible"/>
                                      </p:to>
                                    </p:set>
                                    <p:anim calcmode="lin" valueType="num">
                                      <p:cBhvr>
                                        <p:cTn id="26" dur="500" fill="hold"/>
                                        <p:tgtEl>
                                          <p:spTgt spid="80921"/>
                                        </p:tgtEl>
                                        <p:attrNameLst>
                                          <p:attrName>ppt_w</p:attrName>
                                        </p:attrNameLst>
                                      </p:cBhvr>
                                      <p:tavLst>
                                        <p:tav tm="0">
                                          <p:val>
                                            <p:fltVal val="0"/>
                                          </p:val>
                                        </p:tav>
                                        <p:tav tm="100000">
                                          <p:val>
                                            <p:strVal val="#ppt_w"/>
                                          </p:val>
                                        </p:tav>
                                      </p:tavLst>
                                    </p:anim>
                                    <p:anim calcmode="lin" valueType="num">
                                      <p:cBhvr>
                                        <p:cTn id="27" dur="500" fill="hold"/>
                                        <p:tgtEl>
                                          <p:spTgt spid="80921"/>
                                        </p:tgtEl>
                                        <p:attrNameLst>
                                          <p:attrName>ppt_h</p:attrName>
                                        </p:attrNameLst>
                                      </p:cBhvr>
                                      <p:tavLst>
                                        <p:tav tm="0">
                                          <p:val>
                                            <p:fltVal val="0"/>
                                          </p:val>
                                        </p:tav>
                                        <p:tav tm="100000">
                                          <p:val>
                                            <p:strVal val="#ppt_h"/>
                                          </p:val>
                                        </p:tav>
                                      </p:tavLst>
                                    </p:anim>
                                  </p:childTnLst>
                                </p:cTn>
                              </p:par>
                            </p:childTnLst>
                          </p:cTn>
                        </p:par>
                        <p:par>
                          <p:cTn id="28" fill="hold">
                            <p:stCondLst>
                              <p:cond delay="19000"/>
                            </p:stCondLst>
                            <p:childTnLst>
                              <p:par>
                                <p:cTn id="29" presetID="17" presetClass="entr" presetSubtype="8" fill="hold" grpId="0" nodeType="afterEffect">
                                  <p:stCondLst>
                                    <p:cond delay="3000"/>
                                  </p:stCondLst>
                                  <p:childTnLst>
                                    <p:set>
                                      <p:cBhvr>
                                        <p:cTn id="30" dur="1" fill="hold">
                                          <p:stCondLst>
                                            <p:cond delay="0"/>
                                          </p:stCondLst>
                                        </p:cTn>
                                        <p:tgtEl>
                                          <p:spTgt spid="80912"/>
                                        </p:tgtEl>
                                        <p:attrNameLst>
                                          <p:attrName>style.visibility</p:attrName>
                                        </p:attrNameLst>
                                      </p:cBhvr>
                                      <p:to>
                                        <p:strVal val="visible"/>
                                      </p:to>
                                    </p:set>
                                    <p:anim calcmode="lin" valueType="num">
                                      <p:cBhvr>
                                        <p:cTn id="31" dur="500" fill="hold"/>
                                        <p:tgtEl>
                                          <p:spTgt spid="80912"/>
                                        </p:tgtEl>
                                        <p:attrNameLst>
                                          <p:attrName>ppt_x</p:attrName>
                                        </p:attrNameLst>
                                      </p:cBhvr>
                                      <p:tavLst>
                                        <p:tav tm="0">
                                          <p:val>
                                            <p:strVal val="#ppt_x-#ppt_w/2"/>
                                          </p:val>
                                        </p:tav>
                                        <p:tav tm="100000">
                                          <p:val>
                                            <p:strVal val="#ppt_x"/>
                                          </p:val>
                                        </p:tav>
                                      </p:tavLst>
                                    </p:anim>
                                    <p:anim calcmode="lin" valueType="num">
                                      <p:cBhvr>
                                        <p:cTn id="32" dur="500" fill="hold"/>
                                        <p:tgtEl>
                                          <p:spTgt spid="80912"/>
                                        </p:tgtEl>
                                        <p:attrNameLst>
                                          <p:attrName>ppt_y</p:attrName>
                                        </p:attrNameLst>
                                      </p:cBhvr>
                                      <p:tavLst>
                                        <p:tav tm="0">
                                          <p:val>
                                            <p:strVal val="#ppt_y"/>
                                          </p:val>
                                        </p:tav>
                                        <p:tav tm="100000">
                                          <p:val>
                                            <p:strVal val="#ppt_y"/>
                                          </p:val>
                                        </p:tav>
                                      </p:tavLst>
                                    </p:anim>
                                    <p:anim calcmode="lin" valueType="num">
                                      <p:cBhvr>
                                        <p:cTn id="33" dur="500" fill="hold"/>
                                        <p:tgtEl>
                                          <p:spTgt spid="80912"/>
                                        </p:tgtEl>
                                        <p:attrNameLst>
                                          <p:attrName>ppt_w</p:attrName>
                                        </p:attrNameLst>
                                      </p:cBhvr>
                                      <p:tavLst>
                                        <p:tav tm="0">
                                          <p:val>
                                            <p:fltVal val="0"/>
                                          </p:val>
                                        </p:tav>
                                        <p:tav tm="100000">
                                          <p:val>
                                            <p:strVal val="#ppt_w"/>
                                          </p:val>
                                        </p:tav>
                                      </p:tavLst>
                                    </p:anim>
                                    <p:anim calcmode="lin" valueType="num">
                                      <p:cBhvr>
                                        <p:cTn id="34" dur="500" fill="hold"/>
                                        <p:tgtEl>
                                          <p:spTgt spid="809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9" grpId="0" autoUpdateAnimBg="0"/>
      <p:bldP spid="80910" grpId="0" autoUpdateAnimBg="0"/>
      <p:bldP spid="80911" grpId="0" autoUpdateAnimBg="0"/>
      <p:bldP spid="80912"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AutoShape 1026">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105475" name="Text Box 1027"/>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105476" name="AutoShape 1028">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105477" name="Text Box 1029"/>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grpSp>
        <p:nvGrpSpPr>
          <p:cNvPr id="105496" name="Group 1048"/>
          <p:cNvGrpSpPr>
            <a:grpSpLocks/>
          </p:cNvGrpSpPr>
          <p:nvPr/>
        </p:nvGrpSpPr>
        <p:grpSpPr bwMode="auto">
          <a:xfrm>
            <a:off x="1727200" y="1524000"/>
            <a:ext cx="4902200" cy="946150"/>
            <a:chOff x="1088" y="960"/>
            <a:chExt cx="3088" cy="596"/>
          </a:xfrm>
        </p:grpSpPr>
        <p:sp>
          <p:nvSpPr>
            <p:cNvPr id="105495" name="Rectangle 1047"/>
            <p:cNvSpPr>
              <a:spLocks noChangeArrowheads="1"/>
            </p:cNvSpPr>
            <p:nvPr/>
          </p:nvSpPr>
          <p:spPr bwMode="auto">
            <a:xfrm>
              <a:off x="1088" y="976"/>
              <a:ext cx="3088" cy="576"/>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05479" name="Object 1031"/>
            <p:cNvGraphicFramePr>
              <a:graphicFrameLocks noChangeAspect="1"/>
            </p:cNvGraphicFramePr>
            <p:nvPr/>
          </p:nvGraphicFramePr>
          <p:xfrm>
            <a:off x="1152" y="960"/>
            <a:ext cx="2922" cy="596"/>
          </p:xfrm>
          <a:graphic>
            <a:graphicData uri="http://schemas.openxmlformats.org/presentationml/2006/ole">
              <p:oleObj spid="_x0000_s105479" name="Formel" r:id="rId4" imgW="2184120" imgH="444240" progId="Equation.3">
                <p:embed/>
              </p:oleObj>
            </a:graphicData>
          </a:graphic>
        </p:graphicFrame>
      </p:grpSp>
      <p:grpSp>
        <p:nvGrpSpPr>
          <p:cNvPr id="105498" name="Group 1050"/>
          <p:cNvGrpSpPr>
            <a:grpSpLocks/>
          </p:cNvGrpSpPr>
          <p:nvPr/>
        </p:nvGrpSpPr>
        <p:grpSpPr bwMode="auto">
          <a:xfrm>
            <a:off x="1739900" y="3429000"/>
            <a:ext cx="2667000" cy="990600"/>
            <a:chOff x="1096" y="2160"/>
            <a:chExt cx="1680" cy="624"/>
          </a:xfrm>
        </p:grpSpPr>
        <p:sp>
          <p:nvSpPr>
            <p:cNvPr id="105497" name="Rectangle 1049"/>
            <p:cNvSpPr>
              <a:spLocks noChangeArrowheads="1"/>
            </p:cNvSpPr>
            <p:nvPr/>
          </p:nvSpPr>
          <p:spPr bwMode="auto">
            <a:xfrm>
              <a:off x="1096" y="2160"/>
              <a:ext cx="1680" cy="624"/>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05480" name="Object 1032"/>
            <p:cNvGraphicFramePr>
              <a:graphicFrameLocks noChangeAspect="1"/>
            </p:cNvGraphicFramePr>
            <p:nvPr/>
          </p:nvGraphicFramePr>
          <p:xfrm>
            <a:off x="1152" y="2208"/>
            <a:ext cx="1461" cy="562"/>
          </p:xfrm>
          <a:graphic>
            <a:graphicData uri="http://schemas.openxmlformats.org/presentationml/2006/ole">
              <p:oleObj spid="_x0000_s105480" name="Formel" r:id="rId5" imgW="1091880" imgH="419040" progId="Equation.3">
                <p:embed/>
              </p:oleObj>
            </a:graphicData>
          </a:graphic>
        </p:graphicFrame>
      </p:grpSp>
      <p:sp>
        <p:nvSpPr>
          <p:cNvPr id="105481" name="Text Box 1033"/>
          <p:cNvSpPr txBox="1">
            <a:spLocks noChangeArrowheads="1"/>
          </p:cNvSpPr>
          <p:nvPr/>
        </p:nvSpPr>
        <p:spPr bwMode="auto">
          <a:xfrm>
            <a:off x="1752600" y="914400"/>
            <a:ext cx="7162800" cy="641350"/>
          </a:xfrm>
          <a:prstGeom prst="rect">
            <a:avLst/>
          </a:prstGeom>
          <a:noFill/>
          <a:ln w="9525">
            <a:noFill/>
            <a:miter lim="800000"/>
            <a:headEnd/>
            <a:tailEnd/>
          </a:ln>
          <a:effectLst/>
        </p:spPr>
        <p:txBody>
          <a:bodyPr>
            <a:spAutoFit/>
          </a:bodyPr>
          <a:lstStyle/>
          <a:p>
            <a:pPr algn="l">
              <a:spcBef>
                <a:spcPct val="50000"/>
              </a:spcBef>
            </a:pPr>
            <a:r>
              <a:rPr lang="en-GB"/>
              <a:t>Considering a porous medium as a bundle of identical capillary tubes, the total flow q</a:t>
            </a:r>
            <a:r>
              <a:rPr lang="en-GB" sz="1200"/>
              <a:t>p</a:t>
            </a:r>
            <a:r>
              <a:rPr lang="en-GB"/>
              <a:t> through the medium is:</a:t>
            </a:r>
          </a:p>
        </p:txBody>
      </p:sp>
      <p:grpSp>
        <p:nvGrpSpPr>
          <p:cNvPr id="105486" name="Group 1038"/>
          <p:cNvGrpSpPr>
            <a:grpSpLocks/>
          </p:cNvGrpSpPr>
          <p:nvPr/>
        </p:nvGrpSpPr>
        <p:grpSpPr bwMode="auto">
          <a:xfrm>
            <a:off x="1752600" y="2514600"/>
            <a:ext cx="7162800" cy="915988"/>
            <a:chOff x="1104" y="1584"/>
            <a:chExt cx="4512" cy="577"/>
          </a:xfrm>
        </p:grpSpPr>
        <p:sp>
          <p:nvSpPr>
            <p:cNvPr id="105482" name="Text Box 1034"/>
            <p:cNvSpPr txBox="1">
              <a:spLocks noChangeArrowheads="1"/>
            </p:cNvSpPr>
            <p:nvPr/>
          </p:nvSpPr>
          <p:spPr bwMode="auto">
            <a:xfrm>
              <a:off x="1104" y="1584"/>
              <a:ext cx="4512" cy="577"/>
            </a:xfrm>
            <a:prstGeom prst="rect">
              <a:avLst/>
            </a:prstGeom>
            <a:noFill/>
            <a:ln w="9525">
              <a:noFill/>
              <a:miter lim="800000"/>
              <a:headEnd/>
              <a:tailEnd/>
            </a:ln>
            <a:effectLst/>
          </p:spPr>
          <p:txBody>
            <a:bodyPr>
              <a:spAutoFit/>
            </a:bodyPr>
            <a:lstStyle/>
            <a:p>
              <a:pPr algn="l">
                <a:spcBef>
                  <a:spcPct val="50000"/>
                </a:spcBef>
              </a:pPr>
              <a:r>
                <a:rPr lang="en-GB"/>
                <a:t>Where                     is the capillary tube cross-section and A is the cross-section of the porous medium. From the equation above the permeability of the medium where             capillary tubes are packed together is found: </a:t>
              </a:r>
            </a:p>
          </p:txBody>
        </p:sp>
        <p:graphicFrame>
          <p:nvGraphicFramePr>
            <p:cNvPr id="105484" name="Object 1036"/>
            <p:cNvGraphicFramePr>
              <a:graphicFrameLocks noChangeAspect="1"/>
            </p:cNvGraphicFramePr>
            <p:nvPr/>
          </p:nvGraphicFramePr>
          <p:xfrm>
            <a:off x="1584" y="1584"/>
            <a:ext cx="720" cy="248"/>
          </p:xfrm>
          <a:graphic>
            <a:graphicData uri="http://schemas.openxmlformats.org/presentationml/2006/ole">
              <p:oleObj spid="_x0000_s105484" name="Formel" r:id="rId6" imgW="558720" imgH="241200" progId="Equation.3">
                <p:embed/>
              </p:oleObj>
            </a:graphicData>
          </a:graphic>
        </p:graphicFrame>
        <p:graphicFrame>
          <p:nvGraphicFramePr>
            <p:cNvPr id="105485" name="Object 1037"/>
            <p:cNvGraphicFramePr>
              <a:graphicFrameLocks noChangeAspect="1"/>
            </p:cNvGraphicFramePr>
            <p:nvPr/>
          </p:nvGraphicFramePr>
          <p:xfrm>
            <a:off x="2248" y="2000"/>
            <a:ext cx="458" cy="144"/>
          </p:xfrm>
          <a:graphic>
            <a:graphicData uri="http://schemas.openxmlformats.org/presentationml/2006/ole">
              <p:oleObj spid="_x0000_s105485" name="Formel" r:id="rId7" imgW="355320" imgH="139680" progId="Equation.3">
                <p:embed/>
              </p:oleObj>
            </a:graphicData>
          </a:graphic>
        </p:graphicFrame>
      </p:grpSp>
      <p:grpSp>
        <p:nvGrpSpPr>
          <p:cNvPr id="105490" name="Group 1042"/>
          <p:cNvGrpSpPr>
            <a:grpSpLocks/>
          </p:cNvGrpSpPr>
          <p:nvPr/>
        </p:nvGrpSpPr>
        <p:grpSpPr bwMode="auto">
          <a:xfrm>
            <a:off x="4724400" y="4495800"/>
            <a:ext cx="3505200" cy="1295400"/>
            <a:chOff x="2976" y="2832"/>
            <a:chExt cx="2208" cy="816"/>
          </a:xfrm>
        </p:grpSpPr>
        <p:sp>
          <p:nvSpPr>
            <p:cNvPr id="105487" name="AutoShape 1039"/>
            <p:cNvSpPr>
              <a:spLocks noChangeArrowheads="1"/>
            </p:cNvSpPr>
            <p:nvPr/>
          </p:nvSpPr>
          <p:spPr bwMode="auto">
            <a:xfrm>
              <a:off x="2976" y="2832"/>
              <a:ext cx="2208" cy="816"/>
            </a:xfrm>
            <a:prstGeom prst="wedgeRoundRectCallout">
              <a:avLst>
                <a:gd name="adj1" fmla="val -66759"/>
                <a:gd name="adj2" fmla="val -74880"/>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r>
                <a:rPr lang="en-GB"/>
                <a:t>Where the porosity of the bundle of capillary tubes is given by:</a:t>
              </a:r>
            </a:p>
          </p:txBody>
        </p:sp>
        <p:graphicFrame>
          <p:nvGraphicFramePr>
            <p:cNvPr id="105488" name="Object 1040"/>
            <p:cNvGraphicFramePr>
              <a:graphicFrameLocks noChangeAspect="1"/>
            </p:cNvGraphicFramePr>
            <p:nvPr/>
          </p:nvGraphicFramePr>
          <p:xfrm>
            <a:off x="3677" y="3256"/>
            <a:ext cx="731" cy="272"/>
          </p:xfrm>
          <a:graphic>
            <a:graphicData uri="http://schemas.openxmlformats.org/presentationml/2006/ole">
              <p:oleObj spid="_x0000_s105488" name="Formel" r:id="rId8" imgW="545760" imgH="203040" progId="Equation.3">
                <p:embed/>
              </p:oleObj>
            </a:graphicData>
          </a:graphic>
        </p:graphicFrame>
      </p:grpSp>
      <p:sp>
        <p:nvSpPr>
          <p:cNvPr id="105499" name="Rectangle 1051"/>
          <p:cNvSpPr>
            <a:spLocks noChangeArrowheads="1"/>
          </p:cNvSpPr>
          <p:nvPr/>
        </p:nvSpPr>
        <p:spPr bwMode="auto">
          <a:xfrm>
            <a:off x="85725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
        <p:nvSpPr>
          <p:cNvPr id="105500" name="AutoShape 1052">
            <a:hlinkClick r:id="rId9"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105481"/>
                                        </p:tgtEl>
                                        <p:attrNameLst>
                                          <p:attrName>style.visibility</p:attrName>
                                        </p:attrNameLst>
                                      </p:cBhvr>
                                      <p:to>
                                        <p:strVal val="visible"/>
                                      </p:to>
                                    </p:set>
                                  </p:childTnLst>
                                </p:cTn>
                              </p:par>
                            </p:childTnLst>
                          </p:cTn>
                        </p:par>
                        <p:par>
                          <p:cTn id="7" fill="hold">
                            <p:stCondLst>
                              <p:cond delay="1500"/>
                            </p:stCondLst>
                            <p:childTnLst>
                              <p:par>
                                <p:cTn id="8" presetID="23" presetClass="entr" presetSubtype="16" fill="hold" nodeType="afterEffect">
                                  <p:stCondLst>
                                    <p:cond delay="3000"/>
                                  </p:stCondLst>
                                  <p:childTnLst>
                                    <p:set>
                                      <p:cBhvr>
                                        <p:cTn id="9" dur="1" fill="hold">
                                          <p:stCondLst>
                                            <p:cond delay="0"/>
                                          </p:stCondLst>
                                        </p:cTn>
                                        <p:tgtEl>
                                          <p:spTgt spid="105496"/>
                                        </p:tgtEl>
                                        <p:attrNameLst>
                                          <p:attrName>style.visibility</p:attrName>
                                        </p:attrNameLst>
                                      </p:cBhvr>
                                      <p:to>
                                        <p:strVal val="visible"/>
                                      </p:to>
                                    </p:set>
                                    <p:anim calcmode="lin" valueType="num">
                                      <p:cBhvr>
                                        <p:cTn id="10" dur="500" fill="hold"/>
                                        <p:tgtEl>
                                          <p:spTgt spid="105496"/>
                                        </p:tgtEl>
                                        <p:attrNameLst>
                                          <p:attrName>ppt_w</p:attrName>
                                        </p:attrNameLst>
                                      </p:cBhvr>
                                      <p:tavLst>
                                        <p:tav tm="0">
                                          <p:val>
                                            <p:fltVal val="0"/>
                                          </p:val>
                                        </p:tav>
                                        <p:tav tm="100000">
                                          <p:val>
                                            <p:strVal val="#ppt_w"/>
                                          </p:val>
                                        </p:tav>
                                      </p:tavLst>
                                    </p:anim>
                                    <p:anim calcmode="lin" valueType="num">
                                      <p:cBhvr>
                                        <p:cTn id="11" dur="500" fill="hold"/>
                                        <p:tgtEl>
                                          <p:spTgt spid="105496"/>
                                        </p:tgtEl>
                                        <p:attrNameLst>
                                          <p:attrName>ppt_h</p:attrName>
                                        </p:attrNameLst>
                                      </p:cBhvr>
                                      <p:tavLst>
                                        <p:tav tm="0">
                                          <p:val>
                                            <p:fltVal val="0"/>
                                          </p:val>
                                        </p:tav>
                                        <p:tav tm="100000">
                                          <p:val>
                                            <p:strVal val="#ppt_h"/>
                                          </p:val>
                                        </p:tav>
                                      </p:tavLst>
                                    </p:anim>
                                  </p:childTnLst>
                                </p:cTn>
                              </p:par>
                            </p:childTnLst>
                          </p:cTn>
                        </p:par>
                        <p:par>
                          <p:cTn id="12" fill="hold">
                            <p:stCondLst>
                              <p:cond delay="5000"/>
                            </p:stCondLst>
                            <p:childTnLst>
                              <p:par>
                                <p:cTn id="13" presetID="1" presetClass="entr" presetSubtype="0" fill="hold" nodeType="afterEffect">
                                  <p:stCondLst>
                                    <p:cond delay="3000"/>
                                  </p:stCondLst>
                                  <p:childTnLst>
                                    <p:set>
                                      <p:cBhvr>
                                        <p:cTn id="14" dur="1" fill="hold">
                                          <p:stCondLst>
                                            <p:cond delay="499"/>
                                          </p:stCondLst>
                                        </p:cTn>
                                        <p:tgtEl>
                                          <p:spTgt spid="105486"/>
                                        </p:tgtEl>
                                        <p:attrNameLst>
                                          <p:attrName>style.visibility</p:attrName>
                                        </p:attrNameLst>
                                      </p:cBhvr>
                                      <p:to>
                                        <p:strVal val="visible"/>
                                      </p:to>
                                    </p:set>
                                  </p:childTnLst>
                                </p:cTn>
                              </p:par>
                            </p:childTnLst>
                          </p:cTn>
                        </p:par>
                        <p:par>
                          <p:cTn id="15" fill="hold">
                            <p:stCondLst>
                              <p:cond delay="8500"/>
                            </p:stCondLst>
                            <p:childTnLst>
                              <p:par>
                                <p:cTn id="16" presetID="23" presetClass="entr" presetSubtype="16" fill="hold" nodeType="afterEffect">
                                  <p:stCondLst>
                                    <p:cond delay="3000"/>
                                  </p:stCondLst>
                                  <p:childTnLst>
                                    <p:set>
                                      <p:cBhvr>
                                        <p:cTn id="17" dur="1" fill="hold">
                                          <p:stCondLst>
                                            <p:cond delay="0"/>
                                          </p:stCondLst>
                                        </p:cTn>
                                        <p:tgtEl>
                                          <p:spTgt spid="105498"/>
                                        </p:tgtEl>
                                        <p:attrNameLst>
                                          <p:attrName>style.visibility</p:attrName>
                                        </p:attrNameLst>
                                      </p:cBhvr>
                                      <p:to>
                                        <p:strVal val="visible"/>
                                      </p:to>
                                    </p:set>
                                    <p:anim calcmode="lin" valueType="num">
                                      <p:cBhvr>
                                        <p:cTn id="18" dur="500" fill="hold"/>
                                        <p:tgtEl>
                                          <p:spTgt spid="105498"/>
                                        </p:tgtEl>
                                        <p:attrNameLst>
                                          <p:attrName>ppt_w</p:attrName>
                                        </p:attrNameLst>
                                      </p:cBhvr>
                                      <p:tavLst>
                                        <p:tav tm="0">
                                          <p:val>
                                            <p:fltVal val="0"/>
                                          </p:val>
                                        </p:tav>
                                        <p:tav tm="100000">
                                          <p:val>
                                            <p:strVal val="#ppt_w"/>
                                          </p:val>
                                        </p:tav>
                                      </p:tavLst>
                                    </p:anim>
                                    <p:anim calcmode="lin" valueType="num">
                                      <p:cBhvr>
                                        <p:cTn id="19" dur="500" fill="hold"/>
                                        <p:tgtEl>
                                          <p:spTgt spid="105498"/>
                                        </p:tgtEl>
                                        <p:attrNameLst>
                                          <p:attrName>ppt_h</p:attrName>
                                        </p:attrNameLst>
                                      </p:cBhvr>
                                      <p:tavLst>
                                        <p:tav tm="0">
                                          <p:val>
                                            <p:fltVal val="0"/>
                                          </p:val>
                                        </p:tav>
                                        <p:tav tm="100000">
                                          <p:val>
                                            <p:strVal val="#ppt_h"/>
                                          </p:val>
                                        </p:tav>
                                      </p:tavLst>
                                    </p:anim>
                                  </p:childTnLst>
                                </p:cTn>
                              </p:par>
                            </p:childTnLst>
                          </p:cTn>
                        </p:par>
                        <p:par>
                          <p:cTn id="20" fill="hold">
                            <p:stCondLst>
                              <p:cond delay="12000"/>
                            </p:stCondLst>
                            <p:childTnLst>
                              <p:par>
                                <p:cTn id="21" presetID="17" presetClass="entr" presetSubtype="8" fill="hold" nodeType="afterEffect">
                                  <p:stCondLst>
                                    <p:cond delay="3000"/>
                                  </p:stCondLst>
                                  <p:childTnLst>
                                    <p:set>
                                      <p:cBhvr>
                                        <p:cTn id="22" dur="1" fill="hold">
                                          <p:stCondLst>
                                            <p:cond delay="0"/>
                                          </p:stCondLst>
                                        </p:cTn>
                                        <p:tgtEl>
                                          <p:spTgt spid="105490"/>
                                        </p:tgtEl>
                                        <p:attrNameLst>
                                          <p:attrName>style.visibility</p:attrName>
                                        </p:attrNameLst>
                                      </p:cBhvr>
                                      <p:to>
                                        <p:strVal val="visible"/>
                                      </p:to>
                                    </p:set>
                                    <p:anim calcmode="lin" valueType="num">
                                      <p:cBhvr>
                                        <p:cTn id="23" dur="500" fill="hold"/>
                                        <p:tgtEl>
                                          <p:spTgt spid="105490"/>
                                        </p:tgtEl>
                                        <p:attrNameLst>
                                          <p:attrName>ppt_x</p:attrName>
                                        </p:attrNameLst>
                                      </p:cBhvr>
                                      <p:tavLst>
                                        <p:tav tm="0">
                                          <p:val>
                                            <p:strVal val="#ppt_x-#ppt_w/2"/>
                                          </p:val>
                                        </p:tav>
                                        <p:tav tm="100000">
                                          <p:val>
                                            <p:strVal val="#ppt_x"/>
                                          </p:val>
                                        </p:tav>
                                      </p:tavLst>
                                    </p:anim>
                                    <p:anim calcmode="lin" valueType="num">
                                      <p:cBhvr>
                                        <p:cTn id="24" dur="500" fill="hold"/>
                                        <p:tgtEl>
                                          <p:spTgt spid="105490"/>
                                        </p:tgtEl>
                                        <p:attrNameLst>
                                          <p:attrName>ppt_y</p:attrName>
                                        </p:attrNameLst>
                                      </p:cBhvr>
                                      <p:tavLst>
                                        <p:tav tm="0">
                                          <p:val>
                                            <p:strVal val="#ppt_y"/>
                                          </p:val>
                                        </p:tav>
                                        <p:tav tm="100000">
                                          <p:val>
                                            <p:strVal val="#ppt_y"/>
                                          </p:val>
                                        </p:tav>
                                      </p:tavLst>
                                    </p:anim>
                                    <p:anim calcmode="lin" valueType="num">
                                      <p:cBhvr>
                                        <p:cTn id="25" dur="500" fill="hold"/>
                                        <p:tgtEl>
                                          <p:spTgt spid="105490"/>
                                        </p:tgtEl>
                                        <p:attrNameLst>
                                          <p:attrName>ppt_w</p:attrName>
                                        </p:attrNameLst>
                                      </p:cBhvr>
                                      <p:tavLst>
                                        <p:tav tm="0">
                                          <p:val>
                                            <p:fltVal val="0"/>
                                          </p:val>
                                        </p:tav>
                                        <p:tav tm="100000">
                                          <p:val>
                                            <p:strVal val="#ppt_w"/>
                                          </p:val>
                                        </p:tav>
                                      </p:tavLst>
                                    </p:anim>
                                    <p:anim calcmode="lin" valueType="num">
                                      <p:cBhvr>
                                        <p:cTn id="26" dur="500" fill="hold"/>
                                        <p:tgtEl>
                                          <p:spTgt spid="10549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81"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AutoShape 1026">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78851" name="Text Box 1027"/>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78852" name="AutoShape 1028">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78853" name="Text Box 1029"/>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sp>
        <p:nvSpPr>
          <p:cNvPr id="78854" name="Rectangle 1030"/>
          <p:cNvSpPr>
            <a:spLocks noGrp="1" noChangeArrowheads="1"/>
          </p:cNvSpPr>
          <p:nvPr>
            <p:ph type="title"/>
          </p:nvPr>
        </p:nvSpPr>
        <p:spPr/>
        <p:txBody>
          <a:bodyPr/>
          <a:lstStyle/>
          <a:p>
            <a:r>
              <a:rPr lang="en-GB" b="0">
                <a:solidFill>
                  <a:srgbClr val="000000"/>
                </a:solidFill>
              </a:rPr>
              <a:t>Exercise: Capillary tube viscosity measurement</a:t>
            </a:r>
            <a:endParaRPr lang="en-GB" i="1">
              <a:solidFill>
                <a:srgbClr val="000000"/>
              </a:solidFill>
            </a:endParaRPr>
          </a:p>
        </p:txBody>
      </p:sp>
      <p:grpSp>
        <p:nvGrpSpPr>
          <p:cNvPr id="78910" name="Group 1086"/>
          <p:cNvGrpSpPr>
            <a:grpSpLocks/>
          </p:cNvGrpSpPr>
          <p:nvPr/>
        </p:nvGrpSpPr>
        <p:grpSpPr bwMode="auto">
          <a:xfrm>
            <a:off x="1828800" y="2590800"/>
            <a:ext cx="4876800" cy="3886200"/>
            <a:chOff x="1536" y="816"/>
            <a:chExt cx="3216" cy="2544"/>
          </a:xfrm>
        </p:grpSpPr>
        <p:sp>
          <p:nvSpPr>
            <p:cNvPr id="78909" name="Rectangle 1085"/>
            <p:cNvSpPr>
              <a:spLocks noChangeArrowheads="1"/>
            </p:cNvSpPr>
            <p:nvPr/>
          </p:nvSpPr>
          <p:spPr bwMode="auto">
            <a:xfrm>
              <a:off x="1536" y="816"/>
              <a:ext cx="3216" cy="2544"/>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pSp>
          <p:nvGrpSpPr>
            <p:cNvPr id="78908" name="Group 1084"/>
            <p:cNvGrpSpPr>
              <a:grpSpLocks/>
            </p:cNvGrpSpPr>
            <p:nvPr/>
          </p:nvGrpSpPr>
          <p:grpSpPr bwMode="auto">
            <a:xfrm>
              <a:off x="1776" y="912"/>
              <a:ext cx="2656" cy="2264"/>
              <a:chOff x="1520" y="576"/>
              <a:chExt cx="2656" cy="2640"/>
            </a:xfrm>
          </p:grpSpPr>
          <p:sp>
            <p:nvSpPr>
              <p:cNvPr id="78888" name="Oval 1064"/>
              <p:cNvSpPr>
                <a:spLocks noChangeArrowheads="1"/>
              </p:cNvSpPr>
              <p:nvPr/>
            </p:nvSpPr>
            <p:spPr bwMode="auto">
              <a:xfrm>
                <a:off x="2632" y="2264"/>
                <a:ext cx="232" cy="248"/>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78855" name="AutoShape 1031"/>
              <p:cNvSpPr>
                <a:spLocks noChangeArrowheads="1"/>
              </p:cNvSpPr>
              <p:nvPr/>
            </p:nvSpPr>
            <p:spPr bwMode="auto">
              <a:xfrm>
                <a:off x="1520" y="576"/>
                <a:ext cx="240" cy="1248"/>
              </a:xfrm>
              <a:prstGeom prst="can">
                <a:avLst>
                  <a:gd name="adj" fmla="val 41672"/>
                </a:avLst>
              </a:prstGeom>
              <a:gradFill rotWithShape="0">
                <a:gsLst>
                  <a:gs pos="0">
                    <a:srgbClr val="C0C0C0">
                      <a:gamma/>
                      <a:shade val="46275"/>
                      <a:invGamma/>
                    </a:srgbClr>
                  </a:gs>
                  <a:gs pos="50000">
                    <a:srgbClr val="C0C0C0"/>
                  </a:gs>
                  <a:gs pos="100000">
                    <a:srgbClr val="C0C0C0">
                      <a:gamma/>
                      <a:shade val="46275"/>
                      <a:invGamma/>
                    </a:srgbClr>
                  </a:gs>
                </a:gsLst>
                <a:lin ang="5400000" scaled="1"/>
              </a:gradFill>
              <a:ln w="9525">
                <a:solidFill>
                  <a:schemeClr val="tx1"/>
                </a:solidFill>
                <a:round/>
                <a:headEnd/>
                <a:tailEnd/>
              </a:ln>
              <a:effectLst/>
            </p:spPr>
            <p:txBody>
              <a:bodyPr wrap="none" anchor="ctr"/>
              <a:lstStyle/>
              <a:p>
                <a:endParaRPr lang="en-US"/>
              </a:p>
            </p:txBody>
          </p:sp>
          <p:sp>
            <p:nvSpPr>
              <p:cNvPr id="78856" name="AutoShape 1032"/>
              <p:cNvSpPr>
                <a:spLocks noChangeArrowheads="1"/>
              </p:cNvSpPr>
              <p:nvPr/>
            </p:nvSpPr>
            <p:spPr bwMode="auto">
              <a:xfrm>
                <a:off x="3576" y="2672"/>
                <a:ext cx="240" cy="528"/>
              </a:xfrm>
              <a:prstGeom prst="can">
                <a:avLst>
                  <a:gd name="adj" fmla="val 36667"/>
                </a:avLst>
              </a:prstGeom>
              <a:gradFill rotWithShape="0">
                <a:gsLst>
                  <a:gs pos="0">
                    <a:srgbClr val="C0C0C0">
                      <a:gamma/>
                      <a:shade val="46275"/>
                      <a:invGamma/>
                    </a:srgbClr>
                  </a:gs>
                  <a:gs pos="50000">
                    <a:srgbClr val="C0C0C0"/>
                  </a:gs>
                  <a:gs pos="100000">
                    <a:srgbClr val="C0C0C0">
                      <a:gamma/>
                      <a:shade val="46275"/>
                      <a:invGamma/>
                    </a:srgbClr>
                  </a:gs>
                </a:gsLst>
                <a:lin ang="5400000" scaled="1"/>
              </a:gradFill>
              <a:ln w="9525">
                <a:solidFill>
                  <a:schemeClr val="tx1"/>
                </a:solidFill>
                <a:round/>
                <a:headEnd/>
                <a:tailEnd/>
              </a:ln>
              <a:effectLst/>
            </p:spPr>
            <p:txBody>
              <a:bodyPr wrap="none" anchor="ctr"/>
              <a:lstStyle/>
              <a:p>
                <a:endParaRPr lang="en-US"/>
              </a:p>
            </p:txBody>
          </p:sp>
          <p:grpSp>
            <p:nvGrpSpPr>
              <p:cNvPr id="78879" name="Group 1055"/>
              <p:cNvGrpSpPr>
                <a:grpSpLocks/>
              </p:cNvGrpSpPr>
              <p:nvPr/>
            </p:nvGrpSpPr>
            <p:grpSpPr bwMode="auto">
              <a:xfrm>
                <a:off x="1600" y="1824"/>
                <a:ext cx="2128" cy="824"/>
                <a:chOff x="2336" y="1152"/>
                <a:chExt cx="2128" cy="824"/>
              </a:xfrm>
            </p:grpSpPr>
            <p:grpSp>
              <p:nvGrpSpPr>
                <p:cNvPr id="78871" name="Group 1047"/>
                <p:cNvGrpSpPr>
                  <a:grpSpLocks/>
                </p:cNvGrpSpPr>
                <p:nvPr/>
              </p:nvGrpSpPr>
              <p:grpSpPr bwMode="auto">
                <a:xfrm>
                  <a:off x="2336" y="1304"/>
                  <a:ext cx="2064" cy="672"/>
                  <a:chOff x="2304" y="1392"/>
                  <a:chExt cx="960" cy="576"/>
                </a:xfrm>
              </p:grpSpPr>
              <p:cxnSp>
                <p:nvCxnSpPr>
                  <p:cNvPr id="78863" name="AutoShape 1039"/>
                  <p:cNvCxnSpPr>
                    <a:cxnSpLocks noChangeShapeType="1"/>
                  </p:cNvCxnSpPr>
                  <p:nvPr/>
                </p:nvCxnSpPr>
                <p:spPr bwMode="auto">
                  <a:xfrm>
                    <a:off x="2304" y="1776"/>
                    <a:ext cx="960" cy="0"/>
                  </a:xfrm>
                  <a:prstGeom prst="straightConnector1">
                    <a:avLst/>
                  </a:prstGeom>
                  <a:noFill/>
                  <a:ln w="9525">
                    <a:solidFill>
                      <a:schemeClr val="tx1"/>
                    </a:solidFill>
                    <a:round/>
                    <a:headEnd/>
                    <a:tailEnd/>
                  </a:ln>
                  <a:effectLst/>
                </p:spPr>
              </p:cxnSp>
              <p:cxnSp>
                <p:nvCxnSpPr>
                  <p:cNvPr id="78869" name="AutoShape 1045"/>
                  <p:cNvCxnSpPr>
                    <a:cxnSpLocks noChangeShapeType="1"/>
                  </p:cNvCxnSpPr>
                  <p:nvPr/>
                </p:nvCxnSpPr>
                <p:spPr bwMode="auto">
                  <a:xfrm>
                    <a:off x="3264" y="1776"/>
                    <a:ext cx="0" cy="192"/>
                  </a:xfrm>
                  <a:prstGeom prst="straightConnector1">
                    <a:avLst/>
                  </a:prstGeom>
                  <a:noFill/>
                  <a:ln w="9525">
                    <a:solidFill>
                      <a:schemeClr val="tx1"/>
                    </a:solidFill>
                    <a:round/>
                    <a:headEnd/>
                    <a:tailEnd/>
                  </a:ln>
                  <a:effectLst/>
                </p:spPr>
              </p:cxnSp>
              <p:cxnSp>
                <p:nvCxnSpPr>
                  <p:cNvPr id="78870" name="AutoShape 1046"/>
                  <p:cNvCxnSpPr>
                    <a:cxnSpLocks noChangeShapeType="1"/>
                  </p:cNvCxnSpPr>
                  <p:nvPr/>
                </p:nvCxnSpPr>
                <p:spPr bwMode="auto">
                  <a:xfrm>
                    <a:off x="2304" y="1392"/>
                    <a:ext cx="1" cy="384"/>
                  </a:xfrm>
                  <a:prstGeom prst="straightConnector1">
                    <a:avLst/>
                  </a:prstGeom>
                  <a:noFill/>
                  <a:ln w="9525">
                    <a:solidFill>
                      <a:schemeClr val="tx1"/>
                    </a:solidFill>
                    <a:round/>
                    <a:headEnd/>
                    <a:tailEnd/>
                  </a:ln>
                  <a:effectLst/>
                </p:spPr>
              </p:cxnSp>
            </p:grpSp>
            <p:grpSp>
              <p:nvGrpSpPr>
                <p:cNvPr id="78872" name="Group 1048"/>
                <p:cNvGrpSpPr>
                  <a:grpSpLocks/>
                </p:cNvGrpSpPr>
                <p:nvPr/>
              </p:nvGrpSpPr>
              <p:grpSpPr bwMode="auto">
                <a:xfrm>
                  <a:off x="2400" y="1152"/>
                  <a:ext cx="2064" cy="816"/>
                  <a:chOff x="2304" y="1392"/>
                  <a:chExt cx="960" cy="576"/>
                </a:xfrm>
              </p:grpSpPr>
              <p:cxnSp>
                <p:nvCxnSpPr>
                  <p:cNvPr id="78873" name="AutoShape 1049"/>
                  <p:cNvCxnSpPr>
                    <a:cxnSpLocks noChangeShapeType="1"/>
                  </p:cNvCxnSpPr>
                  <p:nvPr/>
                </p:nvCxnSpPr>
                <p:spPr bwMode="auto">
                  <a:xfrm>
                    <a:off x="2304" y="1776"/>
                    <a:ext cx="960" cy="0"/>
                  </a:xfrm>
                  <a:prstGeom prst="straightConnector1">
                    <a:avLst/>
                  </a:prstGeom>
                  <a:noFill/>
                  <a:ln w="9525">
                    <a:solidFill>
                      <a:schemeClr val="tx1"/>
                    </a:solidFill>
                    <a:round/>
                    <a:headEnd/>
                    <a:tailEnd/>
                  </a:ln>
                  <a:effectLst/>
                </p:spPr>
              </p:cxnSp>
              <p:cxnSp>
                <p:nvCxnSpPr>
                  <p:cNvPr id="78874" name="AutoShape 1050"/>
                  <p:cNvCxnSpPr>
                    <a:cxnSpLocks noChangeShapeType="1"/>
                  </p:cNvCxnSpPr>
                  <p:nvPr/>
                </p:nvCxnSpPr>
                <p:spPr bwMode="auto">
                  <a:xfrm>
                    <a:off x="3264" y="1776"/>
                    <a:ext cx="0" cy="192"/>
                  </a:xfrm>
                  <a:prstGeom prst="straightConnector1">
                    <a:avLst/>
                  </a:prstGeom>
                  <a:noFill/>
                  <a:ln w="9525">
                    <a:solidFill>
                      <a:schemeClr val="tx1"/>
                    </a:solidFill>
                    <a:round/>
                    <a:headEnd/>
                    <a:tailEnd/>
                  </a:ln>
                  <a:effectLst/>
                </p:spPr>
              </p:cxnSp>
              <p:cxnSp>
                <p:nvCxnSpPr>
                  <p:cNvPr id="78875" name="AutoShape 1051"/>
                  <p:cNvCxnSpPr>
                    <a:cxnSpLocks noChangeShapeType="1"/>
                  </p:cNvCxnSpPr>
                  <p:nvPr/>
                </p:nvCxnSpPr>
                <p:spPr bwMode="auto">
                  <a:xfrm>
                    <a:off x="2304" y="1392"/>
                    <a:ext cx="1" cy="384"/>
                  </a:xfrm>
                  <a:prstGeom prst="straightConnector1">
                    <a:avLst/>
                  </a:prstGeom>
                  <a:noFill/>
                  <a:ln w="9525">
                    <a:solidFill>
                      <a:schemeClr val="tx1"/>
                    </a:solidFill>
                    <a:round/>
                    <a:headEnd/>
                    <a:tailEnd/>
                  </a:ln>
                  <a:effectLst/>
                </p:spPr>
              </p:cxnSp>
            </p:grpSp>
            <p:cxnSp>
              <p:nvCxnSpPr>
                <p:cNvPr id="78876" name="AutoShape 1052"/>
                <p:cNvCxnSpPr>
                  <a:cxnSpLocks noChangeShapeType="1"/>
                </p:cNvCxnSpPr>
                <p:nvPr/>
              </p:nvCxnSpPr>
              <p:spPr bwMode="auto">
                <a:xfrm>
                  <a:off x="2336" y="1160"/>
                  <a:ext cx="0" cy="144"/>
                </a:xfrm>
                <a:prstGeom prst="straightConnector1">
                  <a:avLst/>
                </a:prstGeom>
                <a:noFill/>
                <a:ln w="9525">
                  <a:solidFill>
                    <a:schemeClr val="tx1"/>
                  </a:solidFill>
                  <a:round/>
                  <a:headEnd/>
                  <a:tailEnd/>
                </a:ln>
                <a:effectLst/>
              </p:spPr>
            </p:cxnSp>
          </p:grpSp>
          <p:sp>
            <p:nvSpPr>
              <p:cNvPr id="78880" name="Oval 1056"/>
              <p:cNvSpPr>
                <a:spLocks noChangeArrowheads="1"/>
              </p:cNvSpPr>
              <p:nvPr/>
            </p:nvSpPr>
            <p:spPr bwMode="auto">
              <a:xfrm>
                <a:off x="3576" y="2808"/>
                <a:ext cx="240" cy="96"/>
              </a:xfrm>
              <a:prstGeom prst="ellipse">
                <a:avLst/>
              </a:prstGeom>
              <a:solidFill>
                <a:schemeClr val="tx1">
                  <a:alpha val="50000"/>
                </a:schemeClr>
              </a:solidFill>
              <a:ln w="9525">
                <a:solidFill>
                  <a:schemeClr val="tx1"/>
                </a:solidFill>
                <a:round/>
                <a:headEnd/>
                <a:tailEnd/>
              </a:ln>
              <a:effectLst/>
            </p:spPr>
            <p:txBody>
              <a:bodyPr wrap="none" anchor="ctr"/>
              <a:lstStyle/>
              <a:p>
                <a:endParaRPr lang="en-US"/>
              </a:p>
            </p:txBody>
          </p:sp>
          <p:sp>
            <p:nvSpPr>
              <p:cNvPr id="78881" name="Oval 1057"/>
              <p:cNvSpPr>
                <a:spLocks noChangeArrowheads="1"/>
              </p:cNvSpPr>
              <p:nvPr/>
            </p:nvSpPr>
            <p:spPr bwMode="auto">
              <a:xfrm>
                <a:off x="1520" y="792"/>
                <a:ext cx="240" cy="96"/>
              </a:xfrm>
              <a:prstGeom prst="ellipse">
                <a:avLst/>
              </a:prstGeom>
              <a:solidFill>
                <a:schemeClr val="tx1">
                  <a:alpha val="50000"/>
                </a:schemeClr>
              </a:solidFill>
              <a:ln w="9525">
                <a:solidFill>
                  <a:schemeClr val="tx1"/>
                </a:solidFill>
                <a:round/>
                <a:headEnd/>
                <a:tailEnd/>
              </a:ln>
              <a:effectLst/>
            </p:spPr>
            <p:txBody>
              <a:bodyPr wrap="none" anchor="ctr"/>
              <a:lstStyle/>
              <a:p>
                <a:endParaRPr lang="en-US"/>
              </a:p>
            </p:txBody>
          </p:sp>
          <p:sp>
            <p:nvSpPr>
              <p:cNvPr id="78882" name="Line 1058"/>
              <p:cNvSpPr>
                <a:spLocks noChangeShapeType="1"/>
              </p:cNvSpPr>
              <p:nvPr/>
            </p:nvSpPr>
            <p:spPr bwMode="auto">
              <a:xfrm>
                <a:off x="1776" y="816"/>
                <a:ext cx="2400" cy="0"/>
              </a:xfrm>
              <a:prstGeom prst="line">
                <a:avLst/>
              </a:prstGeom>
              <a:noFill/>
              <a:ln w="9525" cap="rnd">
                <a:solidFill>
                  <a:schemeClr val="tx1"/>
                </a:solidFill>
                <a:prstDash val="sysDot"/>
                <a:round/>
                <a:headEnd/>
                <a:tailEnd/>
              </a:ln>
              <a:effectLst/>
            </p:spPr>
            <p:txBody>
              <a:bodyPr/>
              <a:lstStyle/>
              <a:p>
                <a:endParaRPr lang="en-US"/>
              </a:p>
            </p:txBody>
          </p:sp>
          <p:sp>
            <p:nvSpPr>
              <p:cNvPr id="78883" name="Line 1059"/>
              <p:cNvSpPr>
                <a:spLocks noChangeShapeType="1"/>
              </p:cNvSpPr>
              <p:nvPr/>
            </p:nvSpPr>
            <p:spPr bwMode="auto">
              <a:xfrm>
                <a:off x="3728" y="2400"/>
                <a:ext cx="400" cy="0"/>
              </a:xfrm>
              <a:prstGeom prst="line">
                <a:avLst/>
              </a:prstGeom>
              <a:noFill/>
              <a:ln w="9525" cap="rnd">
                <a:solidFill>
                  <a:schemeClr val="tx1"/>
                </a:solidFill>
                <a:prstDash val="sysDot"/>
                <a:round/>
                <a:headEnd/>
                <a:tailEnd/>
              </a:ln>
              <a:effectLst/>
            </p:spPr>
            <p:txBody>
              <a:bodyPr/>
              <a:lstStyle/>
              <a:p>
                <a:endParaRPr lang="en-US"/>
              </a:p>
            </p:txBody>
          </p:sp>
          <p:cxnSp>
            <p:nvCxnSpPr>
              <p:cNvPr id="78884" name="AutoShape 1060"/>
              <p:cNvCxnSpPr>
                <a:cxnSpLocks noChangeShapeType="1"/>
              </p:cNvCxnSpPr>
              <p:nvPr/>
            </p:nvCxnSpPr>
            <p:spPr bwMode="auto">
              <a:xfrm>
                <a:off x="3984" y="816"/>
                <a:ext cx="0" cy="1584"/>
              </a:xfrm>
              <a:prstGeom prst="straightConnector1">
                <a:avLst/>
              </a:prstGeom>
              <a:noFill/>
              <a:ln w="9525">
                <a:solidFill>
                  <a:schemeClr val="tx1"/>
                </a:solidFill>
                <a:round/>
                <a:headEnd type="triangle" w="med" len="med"/>
                <a:tailEnd type="triangle" w="med" len="med"/>
              </a:ln>
              <a:effectLst/>
            </p:spPr>
          </p:cxnSp>
          <p:sp>
            <p:nvSpPr>
              <p:cNvPr id="78885" name="Line 1061"/>
              <p:cNvSpPr>
                <a:spLocks noChangeShapeType="1"/>
              </p:cNvSpPr>
              <p:nvPr/>
            </p:nvSpPr>
            <p:spPr bwMode="auto">
              <a:xfrm>
                <a:off x="2544" y="2144"/>
                <a:ext cx="0" cy="288"/>
              </a:xfrm>
              <a:prstGeom prst="line">
                <a:avLst/>
              </a:prstGeom>
              <a:noFill/>
              <a:ln w="9525" cap="rnd">
                <a:solidFill>
                  <a:schemeClr val="tx1"/>
                </a:solidFill>
                <a:prstDash val="sysDot"/>
                <a:round/>
                <a:headEnd/>
                <a:tailEnd/>
              </a:ln>
              <a:effectLst/>
            </p:spPr>
            <p:txBody>
              <a:bodyPr/>
              <a:lstStyle/>
              <a:p>
                <a:endParaRPr lang="en-US"/>
              </a:p>
            </p:txBody>
          </p:sp>
          <p:sp>
            <p:nvSpPr>
              <p:cNvPr id="78886" name="Line 1062"/>
              <p:cNvSpPr>
                <a:spLocks noChangeShapeType="1"/>
              </p:cNvSpPr>
              <p:nvPr/>
            </p:nvSpPr>
            <p:spPr bwMode="auto">
              <a:xfrm>
                <a:off x="3408" y="2144"/>
                <a:ext cx="0" cy="288"/>
              </a:xfrm>
              <a:prstGeom prst="line">
                <a:avLst/>
              </a:prstGeom>
              <a:noFill/>
              <a:ln w="9525" cap="rnd">
                <a:solidFill>
                  <a:schemeClr val="tx1"/>
                </a:solidFill>
                <a:prstDash val="sysDot"/>
                <a:round/>
                <a:headEnd/>
                <a:tailEnd/>
              </a:ln>
              <a:effectLst/>
            </p:spPr>
            <p:txBody>
              <a:bodyPr/>
              <a:lstStyle/>
              <a:p>
                <a:endParaRPr lang="en-US"/>
              </a:p>
            </p:txBody>
          </p:sp>
          <p:cxnSp>
            <p:nvCxnSpPr>
              <p:cNvPr id="78887" name="AutoShape 1063"/>
              <p:cNvCxnSpPr>
                <a:cxnSpLocks noChangeShapeType="1"/>
              </p:cNvCxnSpPr>
              <p:nvPr/>
            </p:nvCxnSpPr>
            <p:spPr bwMode="auto">
              <a:xfrm>
                <a:off x="2544" y="2208"/>
                <a:ext cx="864" cy="0"/>
              </a:xfrm>
              <a:prstGeom prst="straightConnector1">
                <a:avLst/>
              </a:prstGeom>
              <a:noFill/>
              <a:ln w="9525">
                <a:solidFill>
                  <a:schemeClr val="tx1"/>
                </a:solidFill>
                <a:round/>
                <a:headEnd type="triangle" w="med" len="med"/>
                <a:tailEnd type="triangle" w="med" len="med"/>
              </a:ln>
              <a:effectLst/>
            </p:spPr>
          </p:cxnSp>
          <p:sp>
            <p:nvSpPr>
              <p:cNvPr id="78889" name="Line 1065"/>
              <p:cNvSpPr>
                <a:spLocks noChangeShapeType="1"/>
              </p:cNvSpPr>
              <p:nvPr/>
            </p:nvSpPr>
            <p:spPr bwMode="auto">
              <a:xfrm flipV="1">
                <a:off x="2744" y="2416"/>
                <a:ext cx="0" cy="144"/>
              </a:xfrm>
              <a:prstGeom prst="line">
                <a:avLst/>
              </a:prstGeom>
              <a:noFill/>
              <a:ln w="9525">
                <a:solidFill>
                  <a:schemeClr val="tx1"/>
                </a:solidFill>
                <a:round/>
                <a:headEnd/>
                <a:tailEnd type="triangle" w="med" len="med"/>
              </a:ln>
              <a:effectLst/>
            </p:spPr>
            <p:txBody>
              <a:bodyPr/>
              <a:lstStyle/>
              <a:p>
                <a:endParaRPr lang="en-US"/>
              </a:p>
            </p:txBody>
          </p:sp>
          <p:sp>
            <p:nvSpPr>
              <p:cNvPr id="78890" name="Line 1066"/>
              <p:cNvSpPr>
                <a:spLocks noChangeShapeType="1"/>
              </p:cNvSpPr>
              <p:nvPr/>
            </p:nvSpPr>
            <p:spPr bwMode="auto">
              <a:xfrm rot="10800000" flipV="1">
                <a:off x="2736" y="2216"/>
                <a:ext cx="0" cy="144"/>
              </a:xfrm>
              <a:prstGeom prst="line">
                <a:avLst/>
              </a:prstGeom>
              <a:noFill/>
              <a:ln w="9525">
                <a:solidFill>
                  <a:schemeClr val="tx1"/>
                </a:solidFill>
                <a:round/>
                <a:headEnd/>
                <a:tailEnd type="triangle" w="med" len="med"/>
              </a:ln>
              <a:effectLst/>
            </p:spPr>
            <p:txBody>
              <a:bodyPr/>
              <a:lstStyle/>
              <a:p>
                <a:endParaRPr lang="en-US"/>
              </a:p>
            </p:txBody>
          </p:sp>
          <p:sp>
            <p:nvSpPr>
              <p:cNvPr id="78891" name="Line 1067"/>
              <p:cNvSpPr>
                <a:spLocks noChangeShapeType="1"/>
              </p:cNvSpPr>
              <p:nvPr/>
            </p:nvSpPr>
            <p:spPr bwMode="auto">
              <a:xfrm flipH="1">
                <a:off x="2224" y="2488"/>
                <a:ext cx="432" cy="384"/>
              </a:xfrm>
              <a:prstGeom prst="line">
                <a:avLst/>
              </a:prstGeom>
              <a:noFill/>
              <a:ln w="9525">
                <a:solidFill>
                  <a:schemeClr val="tx1"/>
                </a:solidFill>
                <a:round/>
                <a:headEnd/>
                <a:tailEnd type="triangle" w="med" len="med"/>
              </a:ln>
              <a:effectLst/>
            </p:spPr>
            <p:txBody>
              <a:bodyPr/>
              <a:lstStyle/>
              <a:p>
                <a:endParaRPr lang="en-US"/>
              </a:p>
            </p:txBody>
          </p:sp>
          <p:graphicFrame>
            <p:nvGraphicFramePr>
              <p:cNvPr id="78903" name="Object 1079"/>
              <p:cNvGraphicFramePr>
                <a:graphicFrameLocks noChangeAspect="1"/>
              </p:cNvGraphicFramePr>
              <p:nvPr/>
            </p:nvGraphicFramePr>
            <p:xfrm>
              <a:off x="2896" y="2080"/>
              <a:ext cx="192" cy="139"/>
            </p:xfrm>
            <a:graphic>
              <a:graphicData uri="http://schemas.openxmlformats.org/presentationml/2006/ole">
                <p:oleObj spid="_x0000_s78903" name="Formel" r:id="rId4" imgW="228600" imgH="164880" progId="Equation.3">
                  <p:embed/>
                </p:oleObj>
              </a:graphicData>
            </a:graphic>
          </p:graphicFrame>
          <p:graphicFrame>
            <p:nvGraphicFramePr>
              <p:cNvPr id="78904" name="Object 1080"/>
              <p:cNvGraphicFramePr>
                <a:graphicFrameLocks noChangeAspect="1"/>
              </p:cNvGraphicFramePr>
              <p:nvPr/>
            </p:nvGraphicFramePr>
            <p:xfrm>
              <a:off x="3488" y="1264"/>
              <a:ext cx="480" cy="179"/>
            </p:xfrm>
            <a:graphic>
              <a:graphicData uri="http://schemas.openxmlformats.org/presentationml/2006/ole">
                <p:oleObj spid="_x0000_s78904" name="Formel" r:id="rId5" imgW="545760" imgH="203040" progId="Equation.3">
                  <p:embed/>
                </p:oleObj>
              </a:graphicData>
            </a:graphic>
          </p:graphicFrame>
          <p:graphicFrame>
            <p:nvGraphicFramePr>
              <p:cNvPr id="78905" name="Object 1081"/>
              <p:cNvGraphicFramePr>
                <a:graphicFrameLocks noChangeAspect="1"/>
              </p:cNvGraphicFramePr>
              <p:nvPr/>
            </p:nvGraphicFramePr>
            <p:xfrm>
              <a:off x="3872" y="2896"/>
              <a:ext cx="240" cy="168"/>
            </p:xfrm>
            <a:graphic>
              <a:graphicData uri="http://schemas.openxmlformats.org/presentationml/2006/ole">
                <p:oleObj spid="_x0000_s78905" name="Formel" r:id="rId6" imgW="253800" imgH="177480" progId="Equation.3">
                  <p:embed/>
                </p:oleObj>
              </a:graphicData>
            </a:graphic>
          </p:graphicFrame>
          <p:grpSp>
            <p:nvGrpSpPr>
              <p:cNvPr id="78907" name="Group 1083"/>
              <p:cNvGrpSpPr>
                <a:grpSpLocks/>
              </p:cNvGrpSpPr>
              <p:nvPr/>
            </p:nvGrpSpPr>
            <p:grpSpPr bwMode="auto">
              <a:xfrm>
                <a:off x="1824" y="2880"/>
                <a:ext cx="527" cy="336"/>
                <a:chOff x="1824" y="2880"/>
                <a:chExt cx="527" cy="336"/>
              </a:xfrm>
            </p:grpSpPr>
            <p:grpSp>
              <p:nvGrpSpPr>
                <p:cNvPr id="78901" name="Group 1077"/>
                <p:cNvGrpSpPr>
                  <a:grpSpLocks/>
                </p:cNvGrpSpPr>
                <p:nvPr/>
              </p:nvGrpSpPr>
              <p:grpSpPr bwMode="auto">
                <a:xfrm>
                  <a:off x="1880" y="2880"/>
                  <a:ext cx="471" cy="336"/>
                  <a:chOff x="1056" y="3168"/>
                  <a:chExt cx="471" cy="336"/>
                </a:xfrm>
              </p:grpSpPr>
              <p:sp>
                <p:nvSpPr>
                  <p:cNvPr id="78892" name="Line 1068"/>
                  <p:cNvSpPr>
                    <a:spLocks noChangeShapeType="1"/>
                  </p:cNvSpPr>
                  <p:nvPr/>
                </p:nvSpPr>
                <p:spPr bwMode="auto">
                  <a:xfrm>
                    <a:off x="1056" y="3216"/>
                    <a:ext cx="432" cy="0"/>
                  </a:xfrm>
                  <a:prstGeom prst="line">
                    <a:avLst/>
                  </a:prstGeom>
                  <a:noFill/>
                  <a:ln w="9525">
                    <a:solidFill>
                      <a:schemeClr val="tx1"/>
                    </a:solidFill>
                    <a:round/>
                    <a:headEnd/>
                    <a:tailEnd/>
                  </a:ln>
                  <a:effectLst/>
                </p:spPr>
                <p:txBody>
                  <a:bodyPr/>
                  <a:lstStyle/>
                  <a:p>
                    <a:endParaRPr lang="en-US"/>
                  </a:p>
                </p:txBody>
              </p:sp>
              <p:sp>
                <p:nvSpPr>
                  <p:cNvPr id="78893" name="Line 1069"/>
                  <p:cNvSpPr>
                    <a:spLocks noChangeShapeType="1"/>
                  </p:cNvSpPr>
                  <p:nvPr/>
                </p:nvSpPr>
                <p:spPr bwMode="auto">
                  <a:xfrm>
                    <a:off x="1056" y="3232"/>
                    <a:ext cx="432" cy="0"/>
                  </a:xfrm>
                  <a:prstGeom prst="line">
                    <a:avLst/>
                  </a:prstGeom>
                  <a:noFill/>
                  <a:ln w="9525">
                    <a:solidFill>
                      <a:schemeClr val="tx1"/>
                    </a:solidFill>
                    <a:round/>
                    <a:headEnd/>
                    <a:tailEnd/>
                  </a:ln>
                  <a:effectLst/>
                </p:spPr>
                <p:txBody>
                  <a:bodyPr/>
                  <a:lstStyle/>
                  <a:p>
                    <a:endParaRPr lang="en-US"/>
                  </a:p>
                </p:txBody>
              </p:sp>
              <p:sp>
                <p:nvSpPr>
                  <p:cNvPr id="78894" name="Line 1070"/>
                  <p:cNvSpPr>
                    <a:spLocks noChangeShapeType="1"/>
                  </p:cNvSpPr>
                  <p:nvPr/>
                </p:nvSpPr>
                <p:spPr bwMode="auto">
                  <a:xfrm>
                    <a:off x="1056" y="3408"/>
                    <a:ext cx="432" cy="0"/>
                  </a:xfrm>
                  <a:prstGeom prst="line">
                    <a:avLst/>
                  </a:prstGeom>
                  <a:noFill/>
                  <a:ln w="9525">
                    <a:solidFill>
                      <a:schemeClr val="tx1"/>
                    </a:solidFill>
                    <a:round/>
                    <a:headEnd/>
                    <a:tailEnd/>
                  </a:ln>
                  <a:effectLst/>
                </p:spPr>
                <p:txBody>
                  <a:bodyPr/>
                  <a:lstStyle/>
                  <a:p>
                    <a:endParaRPr lang="en-US"/>
                  </a:p>
                </p:txBody>
              </p:sp>
              <p:sp>
                <p:nvSpPr>
                  <p:cNvPr id="78895" name="Line 1071"/>
                  <p:cNvSpPr>
                    <a:spLocks noChangeShapeType="1"/>
                  </p:cNvSpPr>
                  <p:nvPr/>
                </p:nvSpPr>
                <p:spPr bwMode="auto">
                  <a:xfrm>
                    <a:off x="1056" y="3424"/>
                    <a:ext cx="432" cy="0"/>
                  </a:xfrm>
                  <a:prstGeom prst="line">
                    <a:avLst/>
                  </a:prstGeom>
                  <a:noFill/>
                  <a:ln w="9525">
                    <a:solidFill>
                      <a:schemeClr val="tx1"/>
                    </a:solidFill>
                    <a:round/>
                    <a:headEnd/>
                    <a:tailEnd/>
                  </a:ln>
                  <a:effectLst/>
                </p:spPr>
                <p:txBody>
                  <a:bodyPr/>
                  <a:lstStyle/>
                  <a:p>
                    <a:endParaRPr lang="en-US"/>
                  </a:p>
                </p:txBody>
              </p:sp>
              <p:sp>
                <p:nvSpPr>
                  <p:cNvPr id="78896" name="Line 1072"/>
                  <p:cNvSpPr>
                    <a:spLocks noChangeShapeType="1"/>
                  </p:cNvSpPr>
                  <p:nvPr/>
                </p:nvSpPr>
                <p:spPr bwMode="auto">
                  <a:xfrm>
                    <a:off x="1248" y="3168"/>
                    <a:ext cx="0" cy="336"/>
                  </a:xfrm>
                  <a:prstGeom prst="line">
                    <a:avLst/>
                  </a:prstGeom>
                  <a:noFill/>
                  <a:ln w="9525">
                    <a:solidFill>
                      <a:schemeClr val="tx1"/>
                    </a:solidFill>
                    <a:round/>
                    <a:headEnd/>
                    <a:tailEnd/>
                  </a:ln>
                  <a:effectLst/>
                </p:spPr>
                <p:txBody>
                  <a:bodyPr/>
                  <a:lstStyle/>
                  <a:p>
                    <a:endParaRPr lang="en-US"/>
                  </a:p>
                </p:txBody>
              </p:sp>
              <p:sp>
                <p:nvSpPr>
                  <p:cNvPr id="78897" name="Line 1073"/>
                  <p:cNvSpPr>
                    <a:spLocks noChangeShapeType="1"/>
                  </p:cNvSpPr>
                  <p:nvPr/>
                </p:nvSpPr>
                <p:spPr bwMode="auto">
                  <a:xfrm flipH="1">
                    <a:off x="1232" y="3192"/>
                    <a:ext cx="48" cy="48"/>
                  </a:xfrm>
                  <a:prstGeom prst="line">
                    <a:avLst/>
                  </a:prstGeom>
                  <a:noFill/>
                  <a:ln w="19050">
                    <a:solidFill>
                      <a:schemeClr val="tx1"/>
                    </a:solidFill>
                    <a:round/>
                    <a:headEnd/>
                    <a:tailEnd/>
                  </a:ln>
                  <a:effectLst/>
                </p:spPr>
                <p:txBody>
                  <a:bodyPr/>
                  <a:lstStyle/>
                  <a:p>
                    <a:endParaRPr lang="en-US"/>
                  </a:p>
                </p:txBody>
              </p:sp>
              <p:sp>
                <p:nvSpPr>
                  <p:cNvPr id="78899" name="Line 1075"/>
                  <p:cNvSpPr>
                    <a:spLocks noChangeShapeType="1"/>
                  </p:cNvSpPr>
                  <p:nvPr/>
                </p:nvSpPr>
                <p:spPr bwMode="auto">
                  <a:xfrm flipH="1">
                    <a:off x="1232" y="3392"/>
                    <a:ext cx="48" cy="48"/>
                  </a:xfrm>
                  <a:prstGeom prst="line">
                    <a:avLst/>
                  </a:prstGeom>
                  <a:noFill/>
                  <a:ln w="19050">
                    <a:solidFill>
                      <a:schemeClr val="tx1"/>
                    </a:solidFill>
                    <a:round/>
                    <a:headEnd/>
                    <a:tailEnd/>
                  </a:ln>
                  <a:effectLst/>
                </p:spPr>
                <p:txBody>
                  <a:bodyPr/>
                  <a:lstStyle/>
                  <a:p>
                    <a:endParaRPr lang="en-US"/>
                  </a:p>
                </p:txBody>
              </p:sp>
              <p:sp>
                <p:nvSpPr>
                  <p:cNvPr id="78900" name="Text Box 1076"/>
                  <p:cNvSpPr txBox="1">
                    <a:spLocks noChangeArrowheads="1"/>
                  </p:cNvSpPr>
                  <p:nvPr/>
                </p:nvSpPr>
                <p:spPr bwMode="auto">
                  <a:xfrm>
                    <a:off x="1240" y="3201"/>
                    <a:ext cx="287" cy="258"/>
                  </a:xfrm>
                  <a:prstGeom prst="rect">
                    <a:avLst/>
                  </a:prstGeom>
                  <a:noFill/>
                  <a:ln w="9525">
                    <a:noFill/>
                    <a:miter lim="800000"/>
                    <a:headEnd/>
                    <a:tailEnd/>
                  </a:ln>
                  <a:effectLst/>
                </p:spPr>
                <p:txBody>
                  <a:bodyPr>
                    <a:spAutoFit/>
                  </a:bodyPr>
                  <a:lstStyle/>
                  <a:p>
                    <a:pPr algn="l">
                      <a:spcBef>
                        <a:spcPct val="50000"/>
                      </a:spcBef>
                    </a:pPr>
                    <a:r>
                      <a:rPr lang="en-GB" sz="1600"/>
                      <a:t>2R</a:t>
                    </a:r>
                  </a:p>
                </p:txBody>
              </p:sp>
            </p:grpSp>
            <p:sp>
              <p:nvSpPr>
                <p:cNvPr id="78906" name="Line 1082"/>
                <p:cNvSpPr>
                  <a:spLocks noChangeShapeType="1"/>
                </p:cNvSpPr>
                <p:nvPr/>
              </p:nvSpPr>
              <p:spPr bwMode="auto">
                <a:xfrm>
                  <a:off x="1824" y="3032"/>
                  <a:ext cx="240" cy="0"/>
                </a:xfrm>
                <a:prstGeom prst="line">
                  <a:avLst/>
                </a:prstGeom>
                <a:noFill/>
                <a:ln w="9525" cap="rnd">
                  <a:solidFill>
                    <a:schemeClr val="tx1"/>
                  </a:solidFill>
                  <a:prstDash val="sysDot"/>
                  <a:round/>
                  <a:headEnd/>
                  <a:tailEnd/>
                </a:ln>
                <a:effectLst/>
              </p:spPr>
              <p:txBody>
                <a:bodyPr/>
                <a:lstStyle/>
                <a:p>
                  <a:endParaRPr lang="en-US"/>
                </a:p>
              </p:txBody>
            </p:sp>
          </p:grpSp>
        </p:grpSp>
      </p:grpSp>
      <p:sp>
        <p:nvSpPr>
          <p:cNvPr id="78912" name="Text Box 1088"/>
          <p:cNvSpPr txBox="1">
            <a:spLocks noChangeArrowheads="1"/>
          </p:cNvSpPr>
          <p:nvPr/>
        </p:nvSpPr>
        <p:spPr bwMode="auto">
          <a:xfrm>
            <a:off x="1752600" y="838200"/>
            <a:ext cx="7162800" cy="1190625"/>
          </a:xfrm>
          <a:prstGeom prst="rect">
            <a:avLst/>
          </a:prstGeom>
          <a:noFill/>
          <a:ln w="9525">
            <a:noFill/>
            <a:miter lim="800000"/>
            <a:headEnd/>
            <a:tailEnd/>
          </a:ln>
          <a:effectLst/>
        </p:spPr>
        <p:txBody>
          <a:bodyPr>
            <a:spAutoFit/>
          </a:bodyPr>
          <a:lstStyle/>
          <a:p>
            <a:pPr algn="l">
              <a:spcBef>
                <a:spcPct val="50000"/>
              </a:spcBef>
            </a:pPr>
            <a:r>
              <a:rPr lang="en-GB"/>
              <a:t>Fluid viscosity may also be estimated by the measuring the volume of fluid flowing through a capillary tube pr. time (as the figure below).      Rewriting the </a:t>
            </a:r>
            <a:r>
              <a:rPr lang="en-GB" i="1"/>
              <a:t>Poiseuille`s equation </a:t>
            </a:r>
            <a:r>
              <a:rPr lang="en-GB"/>
              <a:t>an expression for the dynamic fluid viscosity is written:</a:t>
            </a:r>
          </a:p>
        </p:txBody>
      </p:sp>
      <p:grpSp>
        <p:nvGrpSpPr>
          <p:cNvPr id="78920" name="Group 1096"/>
          <p:cNvGrpSpPr>
            <a:grpSpLocks/>
          </p:cNvGrpSpPr>
          <p:nvPr/>
        </p:nvGrpSpPr>
        <p:grpSpPr bwMode="auto">
          <a:xfrm>
            <a:off x="3644900" y="1727200"/>
            <a:ext cx="2590800" cy="787400"/>
            <a:chOff x="2296" y="1088"/>
            <a:chExt cx="1632" cy="496"/>
          </a:xfrm>
        </p:grpSpPr>
        <p:sp>
          <p:nvSpPr>
            <p:cNvPr id="78919" name="Rectangle 1095"/>
            <p:cNvSpPr>
              <a:spLocks noChangeArrowheads="1"/>
            </p:cNvSpPr>
            <p:nvPr/>
          </p:nvSpPr>
          <p:spPr bwMode="auto">
            <a:xfrm>
              <a:off x="2296" y="1104"/>
              <a:ext cx="1632" cy="480"/>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78914" name="Object 1090"/>
            <p:cNvGraphicFramePr>
              <a:graphicFrameLocks noChangeAspect="1"/>
            </p:cNvGraphicFramePr>
            <p:nvPr/>
          </p:nvGraphicFramePr>
          <p:xfrm>
            <a:off x="2313" y="1088"/>
            <a:ext cx="1565" cy="496"/>
          </p:xfrm>
          <a:graphic>
            <a:graphicData uri="http://schemas.openxmlformats.org/presentationml/2006/ole">
              <p:oleObj spid="_x0000_s78914" name="Formel" r:id="rId7" imgW="1041120" imgH="419040" progId="Equation.3">
                <p:embed/>
              </p:oleObj>
            </a:graphicData>
          </a:graphic>
        </p:graphicFrame>
      </p:grpSp>
      <p:sp>
        <p:nvSpPr>
          <p:cNvPr id="78918" name="AutoShape 1094">
            <a:hlinkClick r:id="rId8"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
        <p:nvSpPr>
          <p:cNvPr id="78921" name="Rectangle 1097"/>
          <p:cNvSpPr>
            <a:spLocks noChangeArrowheads="1"/>
          </p:cNvSpPr>
          <p:nvPr/>
        </p:nvSpPr>
        <p:spPr bwMode="auto">
          <a:xfrm>
            <a:off x="81153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78912"/>
                                        </p:tgtEl>
                                        <p:attrNameLst>
                                          <p:attrName>style.visibility</p:attrName>
                                        </p:attrNameLst>
                                      </p:cBhvr>
                                      <p:to>
                                        <p:strVal val="visible"/>
                                      </p:to>
                                    </p:set>
                                  </p:childTnLst>
                                </p:cTn>
                              </p:par>
                            </p:childTnLst>
                          </p:cTn>
                        </p:par>
                        <p:par>
                          <p:cTn id="7" fill="hold">
                            <p:stCondLst>
                              <p:cond delay="1500"/>
                            </p:stCondLst>
                            <p:childTnLst>
                              <p:par>
                                <p:cTn id="8" presetID="23" presetClass="entr" presetSubtype="16" fill="hold" nodeType="afterEffect">
                                  <p:stCondLst>
                                    <p:cond delay="4000"/>
                                  </p:stCondLst>
                                  <p:childTnLst>
                                    <p:set>
                                      <p:cBhvr>
                                        <p:cTn id="9" dur="1" fill="hold">
                                          <p:stCondLst>
                                            <p:cond delay="0"/>
                                          </p:stCondLst>
                                        </p:cTn>
                                        <p:tgtEl>
                                          <p:spTgt spid="78920"/>
                                        </p:tgtEl>
                                        <p:attrNameLst>
                                          <p:attrName>style.visibility</p:attrName>
                                        </p:attrNameLst>
                                      </p:cBhvr>
                                      <p:to>
                                        <p:strVal val="visible"/>
                                      </p:to>
                                    </p:set>
                                    <p:anim calcmode="lin" valueType="num">
                                      <p:cBhvr>
                                        <p:cTn id="10" dur="500" fill="hold"/>
                                        <p:tgtEl>
                                          <p:spTgt spid="78920"/>
                                        </p:tgtEl>
                                        <p:attrNameLst>
                                          <p:attrName>ppt_w</p:attrName>
                                        </p:attrNameLst>
                                      </p:cBhvr>
                                      <p:tavLst>
                                        <p:tav tm="0">
                                          <p:val>
                                            <p:fltVal val="0"/>
                                          </p:val>
                                        </p:tav>
                                        <p:tav tm="100000">
                                          <p:val>
                                            <p:strVal val="#ppt_w"/>
                                          </p:val>
                                        </p:tav>
                                      </p:tavLst>
                                    </p:anim>
                                    <p:anim calcmode="lin" valueType="num">
                                      <p:cBhvr>
                                        <p:cTn id="11" dur="500" fill="hold"/>
                                        <p:tgtEl>
                                          <p:spTgt spid="78920"/>
                                        </p:tgtEl>
                                        <p:attrNameLst>
                                          <p:attrName>ppt_h</p:attrName>
                                        </p:attrNameLst>
                                      </p:cBhvr>
                                      <p:tavLst>
                                        <p:tav tm="0">
                                          <p:val>
                                            <p:fltVal val="0"/>
                                          </p:val>
                                        </p:tav>
                                        <p:tav tm="100000">
                                          <p:val>
                                            <p:strVal val="#ppt_h"/>
                                          </p:val>
                                        </p:tav>
                                      </p:tavLst>
                                    </p:anim>
                                  </p:childTnLst>
                                </p:cTn>
                              </p:par>
                            </p:childTnLst>
                          </p:cTn>
                        </p:par>
                        <p:par>
                          <p:cTn id="12" fill="hold">
                            <p:stCondLst>
                              <p:cond delay="6000"/>
                            </p:stCondLst>
                            <p:childTnLst>
                              <p:par>
                                <p:cTn id="13" presetID="23" presetClass="entr" presetSubtype="16" fill="hold" nodeType="afterEffect">
                                  <p:stCondLst>
                                    <p:cond delay="4000"/>
                                  </p:stCondLst>
                                  <p:childTnLst>
                                    <p:set>
                                      <p:cBhvr>
                                        <p:cTn id="14" dur="1" fill="hold">
                                          <p:stCondLst>
                                            <p:cond delay="0"/>
                                          </p:stCondLst>
                                        </p:cTn>
                                        <p:tgtEl>
                                          <p:spTgt spid="78910"/>
                                        </p:tgtEl>
                                        <p:attrNameLst>
                                          <p:attrName>style.visibility</p:attrName>
                                        </p:attrNameLst>
                                      </p:cBhvr>
                                      <p:to>
                                        <p:strVal val="visible"/>
                                      </p:to>
                                    </p:set>
                                    <p:anim calcmode="lin" valueType="num">
                                      <p:cBhvr>
                                        <p:cTn id="15" dur="500" fill="hold"/>
                                        <p:tgtEl>
                                          <p:spTgt spid="78910"/>
                                        </p:tgtEl>
                                        <p:attrNameLst>
                                          <p:attrName>ppt_w</p:attrName>
                                        </p:attrNameLst>
                                      </p:cBhvr>
                                      <p:tavLst>
                                        <p:tav tm="0">
                                          <p:val>
                                            <p:fltVal val="0"/>
                                          </p:val>
                                        </p:tav>
                                        <p:tav tm="100000">
                                          <p:val>
                                            <p:strVal val="#ppt_w"/>
                                          </p:val>
                                        </p:tav>
                                      </p:tavLst>
                                    </p:anim>
                                    <p:anim calcmode="lin" valueType="num">
                                      <p:cBhvr>
                                        <p:cTn id="16" dur="500" fill="hold"/>
                                        <p:tgtEl>
                                          <p:spTgt spid="789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91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AutoShape 2">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76803" name="Text Box 3"/>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76804" name="AutoShape 4">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76805" name="Text Box 5"/>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sp>
        <p:nvSpPr>
          <p:cNvPr id="76808" name="Text Box 8"/>
          <p:cNvSpPr txBox="1">
            <a:spLocks noChangeArrowheads="1"/>
          </p:cNvSpPr>
          <p:nvPr/>
        </p:nvSpPr>
        <p:spPr bwMode="auto">
          <a:xfrm>
            <a:off x="1600200" y="4114800"/>
            <a:ext cx="7315200" cy="1190625"/>
          </a:xfrm>
          <a:prstGeom prst="rect">
            <a:avLst/>
          </a:prstGeom>
          <a:noFill/>
          <a:ln w="9525">
            <a:noFill/>
            <a:miter lim="800000"/>
            <a:headEnd/>
            <a:tailEnd/>
          </a:ln>
          <a:effectLst/>
        </p:spPr>
        <p:txBody>
          <a:bodyPr>
            <a:spAutoFit/>
          </a:bodyPr>
          <a:lstStyle/>
          <a:p>
            <a:pPr algn="l">
              <a:spcBef>
                <a:spcPct val="50000"/>
              </a:spcBef>
            </a:pPr>
            <a:r>
              <a:rPr lang="en-GB"/>
              <a:t>Which means that if the relative accuracy in the tube-radius is +/- 2-3 %, then </a:t>
            </a:r>
            <a:r>
              <a:rPr lang="nb-NO"/>
              <a:t>t</a:t>
            </a:r>
            <a:r>
              <a:rPr lang="en-GB"/>
              <a:t>he relative accuracy in the viscosity is about +/- 10 %. A small variation in capillary tube fabrication induces large uncertainty in the viscosity measurement.</a:t>
            </a:r>
          </a:p>
        </p:txBody>
      </p:sp>
      <p:grpSp>
        <p:nvGrpSpPr>
          <p:cNvPr id="76823" name="Group 23"/>
          <p:cNvGrpSpPr>
            <a:grpSpLocks/>
          </p:cNvGrpSpPr>
          <p:nvPr/>
        </p:nvGrpSpPr>
        <p:grpSpPr bwMode="auto">
          <a:xfrm>
            <a:off x="1676400" y="914400"/>
            <a:ext cx="7239000" cy="2152650"/>
            <a:chOff x="1056" y="576"/>
            <a:chExt cx="4560" cy="1356"/>
          </a:xfrm>
        </p:grpSpPr>
        <p:grpSp>
          <p:nvGrpSpPr>
            <p:cNvPr id="76814" name="Group 14"/>
            <p:cNvGrpSpPr>
              <a:grpSpLocks/>
            </p:cNvGrpSpPr>
            <p:nvPr/>
          </p:nvGrpSpPr>
          <p:grpSpPr bwMode="auto">
            <a:xfrm>
              <a:off x="1056" y="576"/>
              <a:ext cx="4560" cy="1356"/>
              <a:chOff x="1056" y="576"/>
              <a:chExt cx="4560" cy="1356"/>
            </a:xfrm>
          </p:grpSpPr>
          <p:sp>
            <p:nvSpPr>
              <p:cNvPr id="76807" name="Text Box 7"/>
              <p:cNvSpPr txBox="1">
                <a:spLocks noChangeArrowheads="1"/>
              </p:cNvSpPr>
              <p:nvPr/>
            </p:nvSpPr>
            <p:spPr bwMode="auto">
              <a:xfrm>
                <a:off x="1056" y="576"/>
                <a:ext cx="4560" cy="1356"/>
              </a:xfrm>
              <a:prstGeom prst="rect">
                <a:avLst/>
              </a:prstGeom>
              <a:noFill/>
              <a:ln w="9525">
                <a:noFill/>
                <a:miter lim="800000"/>
                <a:headEnd/>
                <a:tailEnd/>
              </a:ln>
              <a:effectLst/>
            </p:spPr>
            <p:txBody>
              <a:bodyPr>
                <a:spAutoFit/>
              </a:bodyPr>
              <a:lstStyle/>
              <a:p>
                <a:pPr algn="l">
                  <a:spcBef>
                    <a:spcPct val="50000"/>
                  </a:spcBef>
                </a:pPr>
                <a:r>
                  <a:rPr lang="en-GB"/>
                  <a:t>For horizontal flow through a capillary tube of length      and radius R, the time     it takes to fill a certain volume       is measured. The flow pressure     , is fixed during the process, by maintaining a constant fluid level at a certain elevation above the capillary tube.</a:t>
                </a:r>
              </a:p>
              <a:p>
                <a:pPr algn="l">
                  <a:spcBef>
                    <a:spcPct val="50000"/>
                  </a:spcBef>
                </a:pPr>
                <a:r>
                  <a:rPr lang="en-GB"/>
                  <a:t>The accuracy in these measurements is strongly related to the fabrication accuracy of the capillary tubes, as can be seen from the formula above. If the relative uncertainty is considered, </a:t>
                </a:r>
              </a:p>
            </p:txBody>
          </p:sp>
          <p:graphicFrame>
            <p:nvGraphicFramePr>
              <p:cNvPr id="121858" name="Object 2"/>
              <p:cNvGraphicFramePr>
                <a:graphicFrameLocks noChangeAspect="1"/>
              </p:cNvGraphicFramePr>
              <p:nvPr/>
            </p:nvGraphicFramePr>
            <p:xfrm>
              <a:off x="4200" y="624"/>
              <a:ext cx="216" cy="156"/>
            </p:xfrm>
            <a:graphic>
              <a:graphicData uri="http://schemas.openxmlformats.org/presentationml/2006/ole">
                <p:oleObj spid="_x0000_s121858" name="Formel" r:id="rId4" imgW="228600" imgH="164880" progId="Equation.3">
                  <p:embed/>
                </p:oleObj>
              </a:graphicData>
            </a:graphic>
          </p:graphicFrame>
          <p:graphicFrame>
            <p:nvGraphicFramePr>
              <p:cNvPr id="121859" name="Object 3"/>
              <p:cNvGraphicFramePr>
                <a:graphicFrameLocks noChangeAspect="1"/>
              </p:cNvGraphicFramePr>
              <p:nvPr/>
            </p:nvGraphicFramePr>
            <p:xfrm>
              <a:off x="1368" y="784"/>
              <a:ext cx="180" cy="168"/>
            </p:xfrm>
            <a:graphic>
              <a:graphicData uri="http://schemas.openxmlformats.org/presentationml/2006/ole">
                <p:oleObj spid="_x0000_s121859" name="Formel" r:id="rId5" imgW="190440" imgH="177480" progId="Equation.3">
                  <p:embed/>
                </p:oleObj>
              </a:graphicData>
            </a:graphic>
          </p:graphicFrame>
          <p:graphicFrame>
            <p:nvGraphicFramePr>
              <p:cNvPr id="121860" name="Object 4"/>
              <p:cNvGraphicFramePr>
                <a:graphicFrameLocks noChangeAspect="1"/>
              </p:cNvGraphicFramePr>
              <p:nvPr/>
            </p:nvGraphicFramePr>
            <p:xfrm>
              <a:off x="3312" y="792"/>
              <a:ext cx="240" cy="168"/>
            </p:xfrm>
            <a:graphic>
              <a:graphicData uri="http://schemas.openxmlformats.org/presentationml/2006/ole">
                <p:oleObj spid="_x0000_s121860" name="Formel" r:id="rId6" imgW="253800" imgH="177480" progId="Equation.3">
                  <p:embed/>
                </p:oleObj>
              </a:graphicData>
            </a:graphic>
          </p:graphicFrame>
        </p:grpSp>
        <p:graphicFrame>
          <p:nvGraphicFramePr>
            <p:cNvPr id="121857" name="Object 1"/>
            <p:cNvGraphicFramePr>
              <a:graphicFrameLocks noChangeAspect="1"/>
            </p:cNvGraphicFramePr>
            <p:nvPr/>
          </p:nvGraphicFramePr>
          <p:xfrm>
            <a:off x="5364" y="784"/>
            <a:ext cx="204" cy="192"/>
          </p:xfrm>
          <a:graphic>
            <a:graphicData uri="http://schemas.openxmlformats.org/presentationml/2006/ole">
              <p:oleObj spid="_x0000_s121857" name="Formel" r:id="rId7" imgW="215640" imgH="203040" progId="Equation.3">
                <p:embed/>
              </p:oleObj>
            </a:graphicData>
          </a:graphic>
        </p:graphicFrame>
      </p:grpSp>
      <p:grpSp>
        <p:nvGrpSpPr>
          <p:cNvPr id="76822" name="Group 22"/>
          <p:cNvGrpSpPr>
            <a:grpSpLocks/>
          </p:cNvGrpSpPr>
          <p:nvPr/>
        </p:nvGrpSpPr>
        <p:grpSpPr bwMode="auto">
          <a:xfrm>
            <a:off x="4953000" y="3073400"/>
            <a:ext cx="1447800" cy="812800"/>
            <a:chOff x="3120" y="1936"/>
            <a:chExt cx="912" cy="512"/>
          </a:xfrm>
        </p:grpSpPr>
        <p:sp>
          <p:nvSpPr>
            <p:cNvPr id="76821" name="Rectangle 21"/>
            <p:cNvSpPr>
              <a:spLocks noChangeArrowheads="1"/>
            </p:cNvSpPr>
            <p:nvPr/>
          </p:nvSpPr>
          <p:spPr bwMode="auto">
            <a:xfrm>
              <a:off x="3120" y="1936"/>
              <a:ext cx="912" cy="512"/>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21856" name="Object 0"/>
            <p:cNvGraphicFramePr>
              <a:graphicFrameLocks noChangeAspect="1"/>
            </p:cNvGraphicFramePr>
            <p:nvPr/>
          </p:nvGraphicFramePr>
          <p:xfrm>
            <a:off x="3168" y="1968"/>
            <a:ext cx="808" cy="460"/>
          </p:xfrm>
          <a:graphic>
            <a:graphicData uri="http://schemas.openxmlformats.org/presentationml/2006/ole">
              <p:oleObj spid="_x0000_s121856" name="Formel" r:id="rId8" imgW="736560" imgH="419040" progId="Equation.3">
                <p:embed/>
              </p:oleObj>
            </a:graphicData>
          </a:graphic>
        </p:graphicFrame>
      </p:grpSp>
      <p:sp>
        <p:nvSpPr>
          <p:cNvPr id="76817" name="Rectangle 17"/>
          <p:cNvSpPr>
            <a:spLocks noChangeArrowheads="1"/>
          </p:cNvSpPr>
          <p:nvPr/>
        </p:nvSpPr>
        <p:spPr bwMode="auto">
          <a:xfrm>
            <a:off x="85725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
        <p:nvSpPr>
          <p:cNvPr id="76824" name="AutoShape 24">
            <a:hlinkClick r:id="rId9"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499"/>
                                          </p:stCondLst>
                                        </p:cTn>
                                        <p:tgtEl>
                                          <p:spTgt spid="76823"/>
                                        </p:tgtEl>
                                        <p:attrNameLst>
                                          <p:attrName>style.visibility</p:attrName>
                                        </p:attrNameLst>
                                      </p:cBhvr>
                                      <p:to>
                                        <p:strVal val="visible"/>
                                      </p:to>
                                    </p:set>
                                  </p:childTnLst>
                                </p:cTn>
                              </p:par>
                            </p:childTnLst>
                          </p:cTn>
                        </p:par>
                        <p:par>
                          <p:cTn id="7" fill="hold">
                            <p:stCondLst>
                              <p:cond delay="1500"/>
                            </p:stCondLst>
                            <p:childTnLst>
                              <p:par>
                                <p:cTn id="8" presetID="23" presetClass="entr" presetSubtype="16" fill="hold" nodeType="afterEffect">
                                  <p:stCondLst>
                                    <p:cond delay="5000"/>
                                  </p:stCondLst>
                                  <p:childTnLst>
                                    <p:set>
                                      <p:cBhvr>
                                        <p:cTn id="9" dur="1" fill="hold">
                                          <p:stCondLst>
                                            <p:cond delay="0"/>
                                          </p:stCondLst>
                                        </p:cTn>
                                        <p:tgtEl>
                                          <p:spTgt spid="76822"/>
                                        </p:tgtEl>
                                        <p:attrNameLst>
                                          <p:attrName>style.visibility</p:attrName>
                                        </p:attrNameLst>
                                      </p:cBhvr>
                                      <p:to>
                                        <p:strVal val="visible"/>
                                      </p:to>
                                    </p:set>
                                    <p:anim calcmode="lin" valueType="num">
                                      <p:cBhvr>
                                        <p:cTn id="10" dur="500" fill="hold"/>
                                        <p:tgtEl>
                                          <p:spTgt spid="76822"/>
                                        </p:tgtEl>
                                        <p:attrNameLst>
                                          <p:attrName>ppt_w</p:attrName>
                                        </p:attrNameLst>
                                      </p:cBhvr>
                                      <p:tavLst>
                                        <p:tav tm="0">
                                          <p:val>
                                            <p:fltVal val="0"/>
                                          </p:val>
                                        </p:tav>
                                        <p:tav tm="100000">
                                          <p:val>
                                            <p:strVal val="#ppt_w"/>
                                          </p:val>
                                        </p:tav>
                                      </p:tavLst>
                                    </p:anim>
                                    <p:anim calcmode="lin" valueType="num">
                                      <p:cBhvr>
                                        <p:cTn id="11" dur="500" fill="hold"/>
                                        <p:tgtEl>
                                          <p:spTgt spid="76822"/>
                                        </p:tgtEl>
                                        <p:attrNameLst>
                                          <p:attrName>ppt_h</p:attrName>
                                        </p:attrNameLst>
                                      </p:cBhvr>
                                      <p:tavLst>
                                        <p:tav tm="0">
                                          <p:val>
                                            <p:fltVal val="0"/>
                                          </p:val>
                                        </p:tav>
                                        <p:tav tm="100000">
                                          <p:val>
                                            <p:strVal val="#ppt_h"/>
                                          </p:val>
                                        </p:tav>
                                      </p:tavLst>
                                    </p:anim>
                                  </p:childTnLst>
                                </p:cTn>
                              </p:par>
                            </p:childTnLst>
                          </p:cTn>
                        </p:par>
                        <p:par>
                          <p:cTn id="12" fill="hold">
                            <p:stCondLst>
                              <p:cond delay="7000"/>
                            </p:stCondLst>
                            <p:childTnLst>
                              <p:par>
                                <p:cTn id="13" presetID="1" presetClass="entr" presetSubtype="0" fill="hold" grpId="0" nodeType="afterEffect">
                                  <p:stCondLst>
                                    <p:cond delay="3000"/>
                                  </p:stCondLst>
                                  <p:childTnLst>
                                    <p:set>
                                      <p:cBhvr>
                                        <p:cTn id="14" dur="1" fill="hold">
                                          <p:stCondLst>
                                            <p:cond delay="499"/>
                                          </p:stCondLst>
                                        </p:cTn>
                                        <p:tgtEl>
                                          <p:spTgt spid="768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AutoShape 3"/>
          <p:cNvSpPr>
            <a:spLocks noChangeArrowheads="1"/>
          </p:cNvSpPr>
          <p:nvPr/>
        </p:nvSpPr>
        <p:spPr bwMode="auto">
          <a:xfrm>
            <a:off x="1714500" y="330200"/>
            <a:ext cx="3505200" cy="685800"/>
          </a:xfrm>
          <a:prstGeom prst="bevel">
            <a:avLst>
              <a:gd name="adj" fmla="val 12500"/>
            </a:avLst>
          </a:prstGeom>
          <a:gradFill rotWithShape="0">
            <a:gsLst>
              <a:gs pos="0">
                <a:srgbClr val="C0C0C0">
                  <a:gamma/>
                  <a:shade val="46275"/>
                  <a:invGamma/>
                </a:srgbClr>
              </a:gs>
              <a:gs pos="50000">
                <a:srgbClr val="C0C0C0"/>
              </a:gs>
              <a:gs pos="100000">
                <a:srgbClr val="C0C0C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119812" name="AutoShape 4">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119813" name="Text Box 5"/>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119814" name="AutoShape 6">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119815" name="Text Box 7"/>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sp>
        <p:nvSpPr>
          <p:cNvPr id="119816" name="Rectangle 8"/>
          <p:cNvSpPr>
            <a:spLocks noGrp="1" noChangeArrowheads="1"/>
          </p:cNvSpPr>
          <p:nvPr>
            <p:ph type="title"/>
          </p:nvPr>
        </p:nvSpPr>
        <p:spPr/>
        <p:txBody>
          <a:bodyPr/>
          <a:lstStyle/>
          <a:p>
            <a:r>
              <a:rPr lang="en-GB" b="0">
                <a:solidFill>
                  <a:srgbClr val="000000"/>
                </a:solidFill>
              </a:rPr>
              <a:t>Section 1: </a:t>
            </a:r>
            <a:r>
              <a:rPr lang="en-GB" sz="2400" b="0" i="1">
                <a:solidFill>
                  <a:srgbClr val="000000"/>
                </a:solidFill>
              </a:rPr>
              <a:t>Viscous Fluids</a:t>
            </a:r>
            <a:endParaRPr lang="en-GB" sz="2400" i="1">
              <a:solidFill>
                <a:srgbClr val="000000"/>
              </a:solidFill>
            </a:endParaRPr>
          </a:p>
        </p:txBody>
      </p:sp>
      <p:sp>
        <p:nvSpPr>
          <p:cNvPr id="119884" name="AutoShape 76">
            <a:hlinkClick r:id="rId3"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
        <p:nvSpPr>
          <p:cNvPr id="119901" name="Oval 93">
            <a:hlinkClick r:id="rId4" action="ppaction://hlinksldjump"/>
          </p:cNvPr>
          <p:cNvSpPr>
            <a:spLocks noChangeArrowheads="1"/>
          </p:cNvSpPr>
          <p:nvPr/>
        </p:nvSpPr>
        <p:spPr bwMode="auto">
          <a:xfrm>
            <a:off x="1993900" y="1206500"/>
            <a:ext cx="2514600" cy="1371600"/>
          </a:xfrm>
          <a:prstGeom prst="ellipse">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9525">
            <a:solidFill>
              <a:schemeClr val="tx1"/>
            </a:solidFill>
            <a:round/>
            <a:headEnd/>
            <a:tailEnd/>
          </a:ln>
          <a:effectLst/>
        </p:spPr>
        <p:txBody>
          <a:bodyPr wrap="none" anchor="ctr"/>
          <a:lstStyle/>
          <a:p>
            <a:endParaRPr lang="en-US"/>
          </a:p>
        </p:txBody>
      </p:sp>
      <p:sp>
        <p:nvSpPr>
          <p:cNvPr id="119886" name="Text Box 78">
            <a:hlinkClick r:id="rId4" action="ppaction://hlinksldjump"/>
          </p:cNvPr>
          <p:cNvSpPr txBox="1">
            <a:spLocks noChangeArrowheads="1"/>
          </p:cNvSpPr>
          <p:nvPr/>
        </p:nvSpPr>
        <p:spPr bwMode="auto">
          <a:xfrm>
            <a:off x="2374900" y="1538288"/>
            <a:ext cx="1752600" cy="581025"/>
          </a:xfrm>
          <a:prstGeom prst="rect">
            <a:avLst/>
          </a:prstGeom>
          <a:noFill/>
          <a:ln w="9525">
            <a:noFill/>
            <a:miter lim="800000"/>
            <a:headEnd/>
            <a:tailEnd/>
          </a:ln>
          <a:effectLst/>
        </p:spPr>
        <p:txBody>
          <a:bodyPr>
            <a:spAutoFit/>
          </a:bodyPr>
          <a:lstStyle/>
          <a:p>
            <a:pPr>
              <a:spcBef>
                <a:spcPct val="50000"/>
              </a:spcBef>
            </a:pPr>
            <a:r>
              <a:rPr lang="en-GB" sz="1600">
                <a:latin typeface="Tahoma" pitchFamily="34" charset="0"/>
              </a:rPr>
              <a:t>Horizontal flow of viscous fluids</a:t>
            </a:r>
          </a:p>
        </p:txBody>
      </p:sp>
      <p:sp>
        <p:nvSpPr>
          <p:cNvPr id="119900" name="Oval 92">
            <a:hlinkClick r:id="rId5" action="ppaction://hlinksldjump"/>
          </p:cNvPr>
          <p:cNvSpPr>
            <a:spLocks noChangeArrowheads="1"/>
          </p:cNvSpPr>
          <p:nvPr/>
        </p:nvSpPr>
        <p:spPr bwMode="auto">
          <a:xfrm>
            <a:off x="5486400" y="1308100"/>
            <a:ext cx="2514600" cy="1371600"/>
          </a:xfrm>
          <a:prstGeom prst="ellipse">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9525">
            <a:solidFill>
              <a:schemeClr val="tx1"/>
            </a:solidFill>
            <a:round/>
            <a:headEnd/>
            <a:tailEnd/>
          </a:ln>
          <a:effectLst/>
        </p:spPr>
        <p:txBody>
          <a:bodyPr wrap="none" anchor="ctr"/>
          <a:lstStyle/>
          <a:p>
            <a:endParaRPr lang="en-US"/>
          </a:p>
        </p:txBody>
      </p:sp>
      <p:sp>
        <p:nvSpPr>
          <p:cNvPr id="119890" name="Text Box 82">
            <a:hlinkClick r:id="rId5" action="ppaction://hlinksldjump"/>
          </p:cNvPr>
          <p:cNvSpPr txBox="1">
            <a:spLocks noChangeArrowheads="1"/>
          </p:cNvSpPr>
          <p:nvPr/>
        </p:nvSpPr>
        <p:spPr bwMode="auto">
          <a:xfrm>
            <a:off x="5753100" y="1652588"/>
            <a:ext cx="1981200" cy="581025"/>
          </a:xfrm>
          <a:prstGeom prst="rect">
            <a:avLst/>
          </a:prstGeom>
          <a:noFill/>
          <a:ln w="9525">
            <a:noFill/>
            <a:miter lim="800000"/>
            <a:headEnd/>
            <a:tailEnd/>
          </a:ln>
          <a:effectLst/>
        </p:spPr>
        <p:txBody>
          <a:bodyPr>
            <a:spAutoFit/>
          </a:bodyPr>
          <a:lstStyle/>
          <a:p>
            <a:pPr>
              <a:spcBef>
                <a:spcPct val="50000"/>
              </a:spcBef>
            </a:pPr>
            <a:r>
              <a:rPr lang="en-GB" sz="1600">
                <a:latin typeface="Tahoma" pitchFamily="34" charset="0"/>
              </a:rPr>
              <a:t>Continuity equation for viscous flow</a:t>
            </a:r>
          </a:p>
        </p:txBody>
      </p:sp>
      <p:sp>
        <p:nvSpPr>
          <p:cNvPr id="119902" name="Oval 94">
            <a:hlinkClick r:id="rId6" action="ppaction://hlinksldjump"/>
          </p:cNvPr>
          <p:cNvSpPr>
            <a:spLocks noChangeArrowheads="1"/>
          </p:cNvSpPr>
          <p:nvPr/>
        </p:nvSpPr>
        <p:spPr bwMode="auto">
          <a:xfrm>
            <a:off x="1104900" y="3429000"/>
            <a:ext cx="2514600" cy="1371600"/>
          </a:xfrm>
          <a:prstGeom prst="ellipse">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9525">
            <a:solidFill>
              <a:schemeClr val="tx1"/>
            </a:solidFill>
            <a:round/>
            <a:headEnd/>
            <a:tailEnd/>
          </a:ln>
          <a:effectLst/>
        </p:spPr>
        <p:txBody>
          <a:bodyPr wrap="none" anchor="ctr"/>
          <a:lstStyle/>
          <a:p>
            <a:endParaRPr lang="en-US"/>
          </a:p>
        </p:txBody>
      </p:sp>
      <p:sp>
        <p:nvSpPr>
          <p:cNvPr id="119893" name="Text Box 85">
            <a:hlinkClick r:id="rId6" action="ppaction://hlinksldjump"/>
          </p:cNvPr>
          <p:cNvSpPr txBox="1">
            <a:spLocks noChangeArrowheads="1"/>
          </p:cNvSpPr>
          <p:nvPr/>
        </p:nvSpPr>
        <p:spPr bwMode="auto">
          <a:xfrm>
            <a:off x="1485900" y="3786188"/>
            <a:ext cx="1752600" cy="581025"/>
          </a:xfrm>
          <a:prstGeom prst="rect">
            <a:avLst/>
          </a:prstGeom>
          <a:noFill/>
          <a:ln w="9525">
            <a:noFill/>
            <a:miter lim="800000"/>
            <a:headEnd/>
            <a:tailEnd/>
          </a:ln>
          <a:effectLst/>
        </p:spPr>
        <p:txBody>
          <a:bodyPr>
            <a:spAutoFit/>
          </a:bodyPr>
          <a:lstStyle/>
          <a:p>
            <a:pPr>
              <a:spcBef>
                <a:spcPct val="50000"/>
              </a:spcBef>
            </a:pPr>
            <a:r>
              <a:rPr lang="en-GB" sz="1600">
                <a:latin typeface="Tahoma" pitchFamily="34" charset="0"/>
              </a:rPr>
              <a:t>Viscous flow in a cylindrical tube</a:t>
            </a:r>
          </a:p>
        </p:txBody>
      </p:sp>
      <p:sp>
        <p:nvSpPr>
          <p:cNvPr id="119895" name="Oval 87">
            <a:hlinkClick r:id="rId7" action="ppaction://hlinksldjump"/>
          </p:cNvPr>
          <p:cNvSpPr>
            <a:spLocks noChangeArrowheads="1"/>
          </p:cNvSpPr>
          <p:nvPr/>
        </p:nvSpPr>
        <p:spPr bwMode="auto">
          <a:xfrm>
            <a:off x="6159500" y="3581400"/>
            <a:ext cx="2514600" cy="1371600"/>
          </a:xfrm>
          <a:prstGeom prst="ellipse">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9525">
            <a:solidFill>
              <a:schemeClr val="tx1"/>
            </a:solidFill>
            <a:round/>
            <a:headEnd/>
            <a:tailEnd/>
          </a:ln>
          <a:effectLst/>
        </p:spPr>
        <p:txBody>
          <a:bodyPr wrap="none" anchor="ctr"/>
          <a:lstStyle/>
          <a:p>
            <a:endParaRPr lang="en-US"/>
          </a:p>
        </p:txBody>
      </p:sp>
      <p:sp>
        <p:nvSpPr>
          <p:cNvPr id="119896" name="Text Box 88">
            <a:hlinkClick r:id="rId7" action="ppaction://hlinksldjump"/>
          </p:cNvPr>
          <p:cNvSpPr txBox="1">
            <a:spLocks noChangeArrowheads="1"/>
          </p:cNvSpPr>
          <p:nvPr/>
        </p:nvSpPr>
        <p:spPr bwMode="auto">
          <a:xfrm>
            <a:off x="6273800" y="3783013"/>
            <a:ext cx="2362200" cy="1069975"/>
          </a:xfrm>
          <a:prstGeom prst="rect">
            <a:avLst/>
          </a:prstGeom>
          <a:noFill/>
          <a:ln w="9525">
            <a:noFill/>
            <a:miter lim="800000"/>
            <a:headEnd/>
            <a:tailEnd/>
          </a:ln>
          <a:effectLst/>
        </p:spPr>
        <p:txBody>
          <a:bodyPr>
            <a:spAutoFit/>
          </a:bodyPr>
          <a:lstStyle/>
          <a:p>
            <a:pPr>
              <a:spcBef>
                <a:spcPct val="50000"/>
              </a:spcBef>
            </a:pPr>
            <a:r>
              <a:rPr lang="en-GB" sz="1600">
                <a:latin typeface="Tahoma" pitchFamily="34" charset="0"/>
              </a:rPr>
              <a:t>Viscous flow through a porous medium made up of a bundle of identical tubes</a:t>
            </a:r>
          </a:p>
        </p:txBody>
      </p:sp>
      <p:sp>
        <p:nvSpPr>
          <p:cNvPr id="119903" name="Oval 95">
            <a:hlinkClick r:id="rId8" action="ppaction://hlinksldjump"/>
          </p:cNvPr>
          <p:cNvSpPr>
            <a:spLocks noChangeArrowheads="1"/>
          </p:cNvSpPr>
          <p:nvPr/>
        </p:nvSpPr>
        <p:spPr bwMode="auto">
          <a:xfrm>
            <a:off x="3606800" y="4953000"/>
            <a:ext cx="2514600" cy="1371600"/>
          </a:xfrm>
          <a:prstGeom prst="ellipse">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9525">
            <a:solidFill>
              <a:schemeClr val="tx1"/>
            </a:solidFill>
            <a:round/>
            <a:headEnd/>
            <a:tailEnd/>
          </a:ln>
          <a:effectLst/>
        </p:spPr>
        <p:txBody>
          <a:bodyPr wrap="none" anchor="ctr"/>
          <a:lstStyle/>
          <a:p>
            <a:endParaRPr lang="en-US"/>
          </a:p>
        </p:txBody>
      </p:sp>
      <p:sp>
        <p:nvSpPr>
          <p:cNvPr id="119899" name="Text Box 91">
            <a:hlinkClick r:id="rId8" action="ppaction://hlinksldjump"/>
          </p:cNvPr>
          <p:cNvSpPr txBox="1">
            <a:spLocks noChangeArrowheads="1"/>
          </p:cNvSpPr>
          <p:nvPr/>
        </p:nvSpPr>
        <p:spPr bwMode="auto">
          <a:xfrm>
            <a:off x="3911600" y="5219700"/>
            <a:ext cx="1905000" cy="825500"/>
          </a:xfrm>
          <a:prstGeom prst="rect">
            <a:avLst/>
          </a:prstGeom>
          <a:noFill/>
          <a:ln w="9525">
            <a:noFill/>
            <a:miter lim="800000"/>
            <a:headEnd/>
            <a:tailEnd/>
          </a:ln>
          <a:effectLst/>
        </p:spPr>
        <p:txBody>
          <a:bodyPr>
            <a:spAutoFit/>
          </a:bodyPr>
          <a:lstStyle/>
          <a:p>
            <a:pPr>
              <a:spcBef>
                <a:spcPct val="50000"/>
              </a:spcBef>
            </a:pPr>
            <a:r>
              <a:rPr lang="en-GB" sz="1600">
                <a:latin typeface="Tahoma" pitchFamily="34" charset="0"/>
              </a:rPr>
              <a:t>Exercise: capillary tube viscosity measurement</a:t>
            </a:r>
          </a:p>
        </p:txBody>
      </p:sp>
      <p:sp>
        <p:nvSpPr>
          <p:cNvPr id="119904" name="AutoShape 96"/>
          <p:cNvSpPr>
            <a:spLocks noChangeArrowheads="1"/>
          </p:cNvSpPr>
          <p:nvPr/>
        </p:nvSpPr>
        <p:spPr bwMode="auto">
          <a:xfrm rot="-1324000">
            <a:off x="3543300" y="3657600"/>
            <a:ext cx="685800" cy="304800"/>
          </a:xfrm>
          <a:prstGeom prst="rightArrow">
            <a:avLst>
              <a:gd name="adj1" fmla="val 50000"/>
              <a:gd name="adj2" fmla="val 56250"/>
            </a:avLst>
          </a:prstGeom>
          <a:gradFill rotWithShape="0">
            <a:gsLst>
              <a:gs pos="0">
                <a:srgbClr val="FF0000">
                  <a:gamma/>
                  <a:shade val="46275"/>
                  <a:invGamma/>
                </a:srgbClr>
              </a:gs>
              <a:gs pos="50000">
                <a:srgbClr val="FF0000"/>
              </a:gs>
              <a:gs pos="100000">
                <a:srgbClr val="FF00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119910" name="AutoShape 102"/>
          <p:cNvSpPr>
            <a:spLocks noChangeArrowheads="1"/>
          </p:cNvSpPr>
          <p:nvPr/>
        </p:nvSpPr>
        <p:spPr bwMode="auto">
          <a:xfrm rot="-5400000">
            <a:off x="4559300" y="4457700"/>
            <a:ext cx="685800" cy="304800"/>
          </a:xfrm>
          <a:prstGeom prst="rightArrow">
            <a:avLst>
              <a:gd name="adj1" fmla="val 50000"/>
              <a:gd name="adj2" fmla="val 56250"/>
            </a:avLst>
          </a:prstGeom>
          <a:gradFill rotWithShape="0">
            <a:gsLst>
              <a:gs pos="0">
                <a:srgbClr val="FF0000">
                  <a:gamma/>
                  <a:shade val="46275"/>
                  <a:invGamma/>
                </a:srgbClr>
              </a:gs>
              <a:gs pos="50000">
                <a:srgbClr val="FF0000"/>
              </a:gs>
              <a:gs pos="100000">
                <a:srgbClr val="FF00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119911" name="AutoShape 103"/>
          <p:cNvSpPr>
            <a:spLocks noChangeArrowheads="1"/>
          </p:cNvSpPr>
          <p:nvPr/>
        </p:nvSpPr>
        <p:spPr bwMode="auto">
          <a:xfrm rot="3417533">
            <a:off x="4025900" y="2476500"/>
            <a:ext cx="685800" cy="304800"/>
          </a:xfrm>
          <a:prstGeom prst="rightArrow">
            <a:avLst>
              <a:gd name="adj1" fmla="val 50000"/>
              <a:gd name="adj2" fmla="val 56250"/>
            </a:avLst>
          </a:prstGeom>
          <a:gradFill rotWithShape="0">
            <a:gsLst>
              <a:gs pos="0">
                <a:srgbClr val="FF0000">
                  <a:gamma/>
                  <a:shade val="46275"/>
                  <a:invGamma/>
                </a:srgbClr>
              </a:gs>
              <a:gs pos="50000">
                <a:srgbClr val="FF0000"/>
              </a:gs>
              <a:gs pos="100000">
                <a:srgbClr val="FF00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119912" name="AutoShape 104"/>
          <p:cNvSpPr>
            <a:spLocks noChangeArrowheads="1"/>
          </p:cNvSpPr>
          <p:nvPr/>
        </p:nvSpPr>
        <p:spPr bwMode="auto">
          <a:xfrm rot="8118644">
            <a:off x="5181600" y="2514600"/>
            <a:ext cx="685800" cy="304800"/>
          </a:xfrm>
          <a:prstGeom prst="rightArrow">
            <a:avLst>
              <a:gd name="adj1" fmla="val 50000"/>
              <a:gd name="adj2" fmla="val 56250"/>
            </a:avLst>
          </a:prstGeom>
          <a:gradFill rotWithShape="0">
            <a:gsLst>
              <a:gs pos="0">
                <a:srgbClr val="FF0000">
                  <a:gamma/>
                  <a:shade val="46275"/>
                  <a:invGamma/>
                </a:srgbClr>
              </a:gs>
              <a:gs pos="50000">
                <a:srgbClr val="FF0000"/>
              </a:gs>
              <a:gs pos="100000">
                <a:srgbClr val="FF00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119913" name="AutoShape 105"/>
          <p:cNvSpPr>
            <a:spLocks noChangeArrowheads="1"/>
          </p:cNvSpPr>
          <p:nvPr/>
        </p:nvSpPr>
        <p:spPr bwMode="auto">
          <a:xfrm rot="-9042469">
            <a:off x="5549900" y="3771900"/>
            <a:ext cx="685800" cy="304800"/>
          </a:xfrm>
          <a:prstGeom prst="rightArrow">
            <a:avLst>
              <a:gd name="adj1" fmla="val 50000"/>
              <a:gd name="adj2" fmla="val 56250"/>
            </a:avLst>
          </a:prstGeom>
          <a:gradFill rotWithShape="0">
            <a:gsLst>
              <a:gs pos="0">
                <a:srgbClr val="FF0000">
                  <a:gamma/>
                  <a:shade val="46275"/>
                  <a:invGamma/>
                </a:srgbClr>
              </a:gs>
              <a:gs pos="50000">
                <a:srgbClr val="FF0000"/>
              </a:gs>
              <a:gs pos="100000">
                <a:srgbClr val="FF00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pSp>
        <p:nvGrpSpPr>
          <p:cNvPr id="119921" name="Group 113"/>
          <p:cNvGrpSpPr>
            <a:grpSpLocks/>
          </p:cNvGrpSpPr>
          <p:nvPr/>
        </p:nvGrpSpPr>
        <p:grpSpPr bwMode="auto">
          <a:xfrm>
            <a:off x="4191000" y="2819400"/>
            <a:ext cx="1439863" cy="1439863"/>
            <a:chOff x="2640" y="1776"/>
            <a:chExt cx="907" cy="907"/>
          </a:xfrm>
        </p:grpSpPr>
        <p:sp>
          <p:nvSpPr>
            <p:cNvPr id="119914" name="AutoShape 106"/>
            <p:cNvSpPr>
              <a:spLocks noChangeArrowheads="1"/>
            </p:cNvSpPr>
            <p:nvPr/>
          </p:nvSpPr>
          <p:spPr bwMode="auto">
            <a:xfrm>
              <a:off x="2640" y="1776"/>
              <a:ext cx="907" cy="907"/>
            </a:xfrm>
            <a:custGeom>
              <a:avLst/>
              <a:gdLst>
                <a:gd name="G0" fmla="+- 4430 0 0"/>
                <a:gd name="G1" fmla="+- 21600 0 4430"/>
                <a:gd name="G2" fmla="+- 21600 0 443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430" y="10800"/>
                  </a:moveTo>
                  <a:cubicBezTo>
                    <a:pt x="4430" y="14318"/>
                    <a:pt x="7282" y="17170"/>
                    <a:pt x="10800" y="17170"/>
                  </a:cubicBezTo>
                  <a:cubicBezTo>
                    <a:pt x="14318" y="17170"/>
                    <a:pt x="17170" y="14318"/>
                    <a:pt x="17170" y="10800"/>
                  </a:cubicBezTo>
                  <a:cubicBezTo>
                    <a:pt x="17170" y="7282"/>
                    <a:pt x="14318" y="4430"/>
                    <a:pt x="10800" y="4430"/>
                  </a:cubicBezTo>
                  <a:cubicBezTo>
                    <a:pt x="7282" y="4430"/>
                    <a:pt x="4430" y="7282"/>
                    <a:pt x="4430" y="10800"/>
                  </a:cubicBezTo>
                  <a:close/>
                </a:path>
              </a:pathLst>
            </a:custGeom>
            <a:gradFill rotWithShape="0">
              <a:gsLst>
                <a:gs pos="0">
                  <a:srgbClr val="008000">
                    <a:gamma/>
                    <a:shade val="46275"/>
                    <a:invGamma/>
                  </a:srgbClr>
                </a:gs>
                <a:gs pos="100000">
                  <a:srgbClr val="008000"/>
                </a:gs>
              </a:gsLst>
              <a:lin ang="5400000" scaled="1"/>
            </a:gradFill>
            <a:ln w="9525">
              <a:solidFill>
                <a:schemeClr val="tx1"/>
              </a:solidFill>
              <a:round/>
              <a:headEnd/>
              <a:tailEnd/>
            </a:ln>
            <a:effectLst/>
          </p:spPr>
          <p:txBody>
            <a:bodyPr wrap="none" anchor="ctr"/>
            <a:lstStyle/>
            <a:p>
              <a:endParaRPr lang="en-US"/>
            </a:p>
          </p:txBody>
        </p:sp>
        <p:grpSp>
          <p:nvGrpSpPr>
            <p:cNvPr id="119917" name="Group 109"/>
            <p:cNvGrpSpPr>
              <a:grpSpLocks/>
            </p:cNvGrpSpPr>
            <p:nvPr/>
          </p:nvGrpSpPr>
          <p:grpSpPr bwMode="auto">
            <a:xfrm>
              <a:off x="2800" y="1936"/>
              <a:ext cx="589" cy="589"/>
              <a:chOff x="288" y="3360"/>
              <a:chExt cx="589" cy="589"/>
            </a:xfrm>
          </p:grpSpPr>
          <p:sp>
            <p:nvSpPr>
              <p:cNvPr id="119916" name="Oval 108"/>
              <p:cNvSpPr>
                <a:spLocks noChangeArrowheads="1"/>
              </p:cNvSpPr>
              <p:nvPr/>
            </p:nvSpPr>
            <p:spPr bwMode="auto">
              <a:xfrm>
                <a:off x="288" y="3360"/>
                <a:ext cx="589" cy="589"/>
              </a:xfrm>
              <a:prstGeom prst="ellipse">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round/>
                <a:headEnd/>
                <a:tailEnd/>
              </a:ln>
              <a:effectLst/>
            </p:spPr>
            <p:txBody>
              <a:bodyPr wrap="none" anchor="ctr"/>
              <a:lstStyle/>
              <a:p>
                <a:endParaRPr lang="en-US"/>
              </a:p>
            </p:txBody>
          </p:sp>
          <p:sp>
            <p:nvSpPr>
              <p:cNvPr id="119915" name="Text Box 107"/>
              <p:cNvSpPr txBox="1">
                <a:spLocks noChangeArrowheads="1"/>
              </p:cNvSpPr>
              <p:nvPr/>
            </p:nvSpPr>
            <p:spPr bwMode="auto">
              <a:xfrm>
                <a:off x="288" y="3466"/>
                <a:ext cx="576" cy="366"/>
              </a:xfrm>
              <a:prstGeom prst="rect">
                <a:avLst/>
              </a:prstGeom>
              <a:noFill/>
              <a:ln w="9525">
                <a:noFill/>
                <a:miter lim="800000"/>
                <a:headEnd/>
                <a:tailEnd/>
              </a:ln>
              <a:effectLst/>
            </p:spPr>
            <p:txBody>
              <a:bodyPr>
                <a:spAutoFit/>
              </a:bodyPr>
              <a:lstStyle/>
              <a:p>
                <a:pPr>
                  <a:spcBef>
                    <a:spcPct val="50000"/>
                  </a:spcBef>
                </a:pPr>
                <a:r>
                  <a:rPr lang="en-GB" sz="1600" b="1">
                    <a:latin typeface="Monotype Corsiva" pitchFamily="66" charset="0"/>
                  </a:rPr>
                  <a:t>Select one subject</a:t>
                </a:r>
              </a:p>
            </p:txBody>
          </p:sp>
        </p:grpSp>
      </p:grpSp>
      <p:sp>
        <p:nvSpPr>
          <p:cNvPr id="119919" name="Rectangle 111"/>
          <p:cNvSpPr>
            <a:spLocks noChangeArrowheads="1"/>
          </p:cNvSpPr>
          <p:nvPr/>
        </p:nvSpPr>
        <p:spPr bwMode="auto">
          <a:xfrm>
            <a:off x="85725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
        <p:nvSpPr>
          <p:cNvPr id="119920" name="Rectangle 112"/>
          <p:cNvSpPr>
            <a:spLocks noChangeArrowheads="1"/>
          </p:cNvSpPr>
          <p:nvPr/>
        </p:nvSpPr>
        <p:spPr bwMode="auto">
          <a:xfrm>
            <a:off x="81153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9901"/>
                                        </p:tgtEl>
                                        <p:attrNameLst>
                                          <p:attrName>style.visibility</p:attrName>
                                        </p:attrNameLst>
                                      </p:cBhvr>
                                      <p:to>
                                        <p:strVal val="visible"/>
                                      </p:to>
                                    </p:set>
                                    <p:anim calcmode="lin" valueType="num">
                                      <p:cBhvr>
                                        <p:cTn id="7" dur="500" fill="hold"/>
                                        <p:tgtEl>
                                          <p:spTgt spid="119901"/>
                                        </p:tgtEl>
                                        <p:attrNameLst>
                                          <p:attrName>ppt_w</p:attrName>
                                        </p:attrNameLst>
                                      </p:cBhvr>
                                      <p:tavLst>
                                        <p:tav tm="0">
                                          <p:val>
                                            <p:fltVal val="0"/>
                                          </p:val>
                                        </p:tav>
                                        <p:tav tm="100000">
                                          <p:val>
                                            <p:strVal val="#ppt_w"/>
                                          </p:val>
                                        </p:tav>
                                      </p:tavLst>
                                    </p:anim>
                                    <p:anim calcmode="lin" valueType="num">
                                      <p:cBhvr>
                                        <p:cTn id="8" dur="500" fill="hold"/>
                                        <p:tgtEl>
                                          <p:spTgt spid="11990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119886"/>
                                        </p:tgtEl>
                                        <p:attrNameLst>
                                          <p:attrName>style.visibility</p:attrName>
                                        </p:attrNameLst>
                                      </p:cBhvr>
                                      <p:to>
                                        <p:strVal val="visible"/>
                                      </p:to>
                                    </p:set>
                                  </p:childTnLst>
                                </p:cTn>
                              </p:par>
                            </p:childTnLst>
                          </p:cTn>
                        </p:par>
                        <p:par>
                          <p:cTn id="12" fill="hold">
                            <p:stCondLst>
                              <p:cond delay="1000"/>
                            </p:stCondLst>
                            <p:childTnLst>
                              <p:par>
                                <p:cTn id="13" presetID="23" presetClass="entr" presetSubtype="16" fill="hold" grpId="0" nodeType="afterEffect">
                                  <p:stCondLst>
                                    <p:cond delay="0"/>
                                  </p:stCondLst>
                                  <p:childTnLst>
                                    <p:set>
                                      <p:cBhvr>
                                        <p:cTn id="14" dur="1" fill="hold">
                                          <p:stCondLst>
                                            <p:cond delay="0"/>
                                          </p:stCondLst>
                                        </p:cTn>
                                        <p:tgtEl>
                                          <p:spTgt spid="119900"/>
                                        </p:tgtEl>
                                        <p:attrNameLst>
                                          <p:attrName>style.visibility</p:attrName>
                                        </p:attrNameLst>
                                      </p:cBhvr>
                                      <p:to>
                                        <p:strVal val="visible"/>
                                      </p:to>
                                    </p:set>
                                    <p:anim calcmode="lin" valueType="num">
                                      <p:cBhvr>
                                        <p:cTn id="15" dur="500" fill="hold"/>
                                        <p:tgtEl>
                                          <p:spTgt spid="119900"/>
                                        </p:tgtEl>
                                        <p:attrNameLst>
                                          <p:attrName>ppt_w</p:attrName>
                                        </p:attrNameLst>
                                      </p:cBhvr>
                                      <p:tavLst>
                                        <p:tav tm="0">
                                          <p:val>
                                            <p:fltVal val="0"/>
                                          </p:val>
                                        </p:tav>
                                        <p:tav tm="100000">
                                          <p:val>
                                            <p:strVal val="#ppt_w"/>
                                          </p:val>
                                        </p:tav>
                                      </p:tavLst>
                                    </p:anim>
                                    <p:anim calcmode="lin" valueType="num">
                                      <p:cBhvr>
                                        <p:cTn id="16" dur="500" fill="hold"/>
                                        <p:tgtEl>
                                          <p:spTgt spid="119900"/>
                                        </p:tgtEl>
                                        <p:attrNameLst>
                                          <p:attrName>ppt_h</p:attrName>
                                        </p:attrNameLst>
                                      </p:cBhvr>
                                      <p:tavLst>
                                        <p:tav tm="0">
                                          <p:val>
                                            <p:fltVal val="0"/>
                                          </p:val>
                                        </p:tav>
                                        <p:tav tm="100000">
                                          <p:val>
                                            <p:strVal val="#ppt_h"/>
                                          </p:val>
                                        </p:tav>
                                      </p:tavLst>
                                    </p:anim>
                                  </p:childTnLst>
                                </p:cTn>
                              </p:par>
                            </p:childTnLst>
                          </p:cTn>
                        </p:par>
                        <p:par>
                          <p:cTn id="17" fill="hold">
                            <p:stCondLst>
                              <p:cond delay="1500"/>
                            </p:stCondLst>
                            <p:childTnLst>
                              <p:par>
                                <p:cTn id="18" presetID="1" presetClass="entr" presetSubtype="0" fill="hold" grpId="0" nodeType="afterEffect">
                                  <p:stCondLst>
                                    <p:cond delay="0"/>
                                  </p:stCondLst>
                                  <p:childTnLst>
                                    <p:set>
                                      <p:cBhvr>
                                        <p:cTn id="19" dur="1" fill="hold">
                                          <p:stCondLst>
                                            <p:cond delay="499"/>
                                          </p:stCondLst>
                                        </p:cTn>
                                        <p:tgtEl>
                                          <p:spTgt spid="119890"/>
                                        </p:tgtEl>
                                        <p:attrNameLst>
                                          <p:attrName>style.visibility</p:attrName>
                                        </p:attrNameLst>
                                      </p:cBhvr>
                                      <p:to>
                                        <p:strVal val="visible"/>
                                      </p:to>
                                    </p:set>
                                  </p:childTnLst>
                                </p:cTn>
                              </p:par>
                            </p:childTnLst>
                          </p:cTn>
                        </p:par>
                        <p:par>
                          <p:cTn id="20" fill="hold">
                            <p:stCondLst>
                              <p:cond delay="2000"/>
                            </p:stCondLst>
                            <p:childTnLst>
                              <p:par>
                                <p:cTn id="21" presetID="23" presetClass="entr" presetSubtype="16" fill="hold" grpId="0" nodeType="afterEffect">
                                  <p:stCondLst>
                                    <p:cond delay="0"/>
                                  </p:stCondLst>
                                  <p:childTnLst>
                                    <p:set>
                                      <p:cBhvr>
                                        <p:cTn id="22" dur="1" fill="hold">
                                          <p:stCondLst>
                                            <p:cond delay="0"/>
                                          </p:stCondLst>
                                        </p:cTn>
                                        <p:tgtEl>
                                          <p:spTgt spid="119902"/>
                                        </p:tgtEl>
                                        <p:attrNameLst>
                                          <p:attrName>style.visibility</p:attrName>
                                        </p:attrNameLst>
                                      </p:cBhvr>
                                      <p:to>
                                        <p:strVal val="visible"/>
                                      </p:to>
                                    </p:set>
                                    <p:anim calcmode="lin" valueType="num">
                                      <p:cBhvr>
                                        <p:cTn id="23" dur="500" fill="hold"/>
                                        <p:tgtEl>
                                          <p:spTgt spid="119902"/>
                                        </p:tgtEl>
                                        <p:attrNameLst>
                                          <p:attrName>ppt_w</p:attrName>
                                        </p:attrNameLst>
                                      </p:cBhvr>
                                      <p:tavLst>
                                        <p:tav tm="0">
                                          <p:val>
                                            <p:fltVal val="0"/>
                                          </p:val>
                                        </p:tav>
                                        <p:tav tm="100000">
                                          <p:val>
                                            <p:strVal val="#ppt_w"/>
                                          </p:val>
                                        </p:tav>
                                      </p:tavLst>
                                    </p:anim>
                                    <p:anim calcmode="lin" valueType="num">
                                      <p:cBhvr>
                                        <p:cTn id="24" dur="500" fill="hold"/>
                                        <p:tgtEl>
                                          <p:spTgt spid="119902"/>
                                        </p:tgtEl>
                                        <p:attrNameLst>
                                          <p:attrName>ppt_h</p:attrName>
                                        </p:attrNameLst>
                                      </p:cBhvr>
                                      <p:tavLst>
                                        <p:tav tm="0">
                                          <p:val>
                                            <p:fltVal val="0"/>
                                          </p:val>
                                        </p:tav>
                                        <p:tav tm="100000">
                                          <p:val>
                                            <p:strVal val="#ppt_h"/>
                                          </p:val>
                                        </p:tav>
                                      </p:tavLst>
                                    </p:anim>
                                  </p:childTnLst>
                                </p:cTn>
                              </p:par>
                            </p:childTnLst>
                          </p:cTn>
                        </p:par>
                        <p:par>
                          <p:cTn id="25" fill="hold">
                            <p:stCondLst>
                              <p:cond delay="2500"/>
                            </p:stCondLst>
                            <p:childTnLst>
                              <p:par>
                                <p:cTn id="26" presetID="1" presetClass="entr" presetSubtype="0" fill="hold" grpId="0" nodeType="afterEffect">
                                  <p:stCondLst>
                                    <p:cond delay="0"/>
                                  </p:stCondLst>
                                  <p:childTnLst>
                                    <p:set>
                                      <p:cBhvr>
                                        <p:cTn id="27" dur="1" fill="hold">
                                          <p:stCondLst>
                                            <p:cond delay="499"/>
                                          </p:stCondLst>
                                        </p:cTn>
                                        <p:tgtEl>
                                          <p:spTgt spid="119893"/>
                                        </p:tgtEl>
                                        <p:attrNameLst>
                                          <p:attrName>style.visibility</p:attrName>
                                        </p:attrNameLst>
                                      </p:cBhvr>
                                      <p:to>
                                        <p:strVal val="visible"/>
                                      </p:to>
                                    </p:set>
                                  </p:childTnLst>
                                </p:cTn>
                              </p:par>
                            </p:childTnLst>
                          </p:cTn>
                        </p:par>
                        <p:par>
                          <p:cTn id="28" fill="hold">
                            <p:stCondLst>
                              <p:cond delay="3000"/>
                            </p:stCondLst>
                            <p:childTnLst>
                              <p:par>
                                <p:cTn id="29" presetID="23" presetClass="entr" presetSubtype="16" fill="hold" grpId="0" nodeType="afterEffect">
                                  <p:stCondLst>
                                    <p:cond delay="0"/>
                                  </p:stCondLst>
                                  <p:childTnLst>
                                    <p:set>
                                      <p:cBhvr>
                                        <p:cTn id="30" dur="1" fill="hold">
                                          <p:stCondLst>
                                            <p:cond delay="0"/>
                                          </p:stCondLst>
                                        </p:cTn>
                                        <p:tgtEl>
                                          <p:spTgt spid="119895"/>
                                        </p:tgtEl>
                                        <p:attrNameLst>
                                          <p:attrName>style.visibility</p:attrName>
                                        </p:attrNameLst>
                                      </p:cBhvr>
                                      <p:to>
                                        <p:strVal val="visible"/>
                                      </p:to>
                                    </p:set>
                                    <p:anim calcmode="lin" valueType="num">
                                      <p:cBhvr>
                                        <p:cTn id="31" dur="500" fill="hold"/>
                                        <p:tgtEl>
                                          <p:spTgt spid="119895"/>
                                        </p:tgtEl>
                                        <p:attrNameLst>
                                          <p:attrName>ppt_w</p:attrName>
                                        </p:attrNameLst>
                                      </p:cBhvr>
                                      <p:tavLst>
                                        <p:tav tm="0">
                                          <p:val>
                                            <p:fltVal val="0"/>
                                          </p:val>
                                        </p:tav>
                                        <p:tav tm="100000">
                                          <p:val>
                                            <p:strVal val="#ppt_w"/>
                                          </p:val>
                                        </p:tav>
                                      </p:tavLst>
                                    </p:anim>
                                    <p:anim calcmode="lin" valueType="num">
                                      <p:cBhvr>
                                        <p:cTn id="32" dur="500" fill="hold"/>
                                        <p:tgtEl>
                                          <p:spTgt spid="119895"/>
                                        </p:tgtEl>
                                        <p:attrNameLst>
                                          <p:attrName>ppt_h</p:attrName>
                                        </p:attrNameLst>
                                      </p:cBhvr>
                                      <p:tavLst>
                                        <p:tav tm="0">
                                          <p:val>
                                            <p:fltVal val="0"/>
                                          </p:val>
                                        </p:tav>
                                        <p:tav tm="100000">
                                          <p:val>
                                            <p:strVal val="#ppt_h"/>
                                          </p:val>
                                        </p:tav>
                                      </p:tavLst>
                                    </p:anim>
                                  </p:childTnLst>
                                </p:cTn>
                              </p:par>
                            </p:childTnLst>
                          </p:cTn>
                        </p:par>
                        <p:par>
                          <p:cTn id="33" fill="hold">
                            <p:stCondLst>
                              <p:cond delay="3500"/>
                            </p:stCondLst>
                            <p:childTnLst>
                              <p:par>
                                <p:cTn id="34" presetID="1" presetClass="entr" presetSubtype="0" fill="hold" grpId="0" nodeType="afterEffect">
                                  <p:stCondLst>
                                    <p:cond delay="0"/>
                                  </p:stCondLst>
                                  <p:childTnLst>
                                    <p:set>
                                      <p:cBhvr>
                                        <p:cTn id="35" dur="1" fill="hold">
                                          <p:stCondLst>
                                            <p:cond delay="499"/>
                                          </p:stCondLst>
                                        </p:cTn>
                                        <p:tgtEl>
                                          <p:spTgt spid="119896"/>
                                        </p:tgtEl>
                                        <p:attrNameLst>
                                          <p:attrName>style.visibility</p:attrName>
                                        </p:attrNameLst>
                                      </p:cBhvr>
                                      <p:to>
                                        <p:strVal val="visible"/>
                                      </p:to>
                                    </p:set>
                                  </p:childTnLst>
                                </p:cTn>
                              </p:par>
                            </p:childTnLst>
                          </p:cTn>
                        </p:par>
                        <p:par>
                          <p:cTn id="36" fill="hold">
                            <p:stCondLst>
                              <p:cond delay="4000"/>
                            </p:stCondLst>
                            <p:childTnLst>
                              <p:par>
                                <p:cTn id="37" presetID="23" presetClass="entr" presetSubtype="16" fill="hold" grpId="0" nodeType="afterEffect">
                                  <p:stCondLst>
                                    <p:cond delay="0"/>
                                  </p:stCondLst>
                                  <p:childTnLst>
                                    <p:set>
                                      <p:cBhvr>
                                        <p:cTn id="38" dur="1" fill="hold">
                                          <p:stCondLst>
                                            <p:cond delay="0"/>
                                          </p:stCondLst>
                                        </p:cTn>
                                        <p:tgtEl>
                                          <p:spTgt spid="119903"/>
                                        </p:tgtEl>
                                        <p:attrNameLst>
                                          <p:attrName>style.visibility</p:attrName>
                                        </p:attrNameLst>
                                      </p:cBhvr>
                                      <p:to>
                                        <p:strVal val="visible"/>
                                      </p:to>
                                    </p:set>
                                    <p:anim calcmode="lin" valueType="num">
                                      <p:cBhvr>
                                        <p:cTn id="39" dur="500" fill="hold"/>
                                        <p:tgtEl>
                                          <p:spTgt spid="119903"/>
                                        </p:tgtEl>
                                        <p:attrNameLst>
                                          <p:attrName>ppt_w</p:attrName>
                                        </p:attrNameLst>
                                      </p:cBhvr>
                                      <p:tavLst>
                                        <p:tav tm="0">
                                          <p:val>
                                            <p:fltVal val="0"/>
                                          </p:val>
                                        </p:tav>
                                        <p:tav tm="100000">
                                          <p:val>
                                            <p:strVal val="#ppt_w"/>
                                          </p:val>
                                        </p:tav>
                                      </p:tavLst>
                                    </p:anim>
                                    <p:anim calcmode="lin" valueType="num">
                                      <p:cBhvr>
                                        <p:cTn id="40" dur="500" fill="hold"/>
                                        <p:tgtEl>
                                          <p:spTgt spid="119903"/>
                                        </p:tgtEl>
                                        <p:attrNameLst>
                                          <p:attrName>ppt_h</p:attrName>
                                        </p:attrNameLst>
                                      </p:cBhvr>
                                      <p:tavLst>
                                        <p:tav tm="0">
                                          <p:val>
                                            <p:fltVal val="0"/>
                                          </p:val>
                                        </p:tav>
                                        <p:tav tm="100000">
                                          <p:val>
                                            <p:strVal val="#ppt_h"/>
                                          </p:val>
                                        </p:tav>
                                      </p:tavLst>
                                    </p:anim>
                                  </p:childTnLst>
                                </p:cTn>
                              </p:par>
                            </p:childTnLst>
                          </p:cTn>
                        </p:par>
                        <p:par>
                          <p:cTn id="41" fill="hold">
                            <p:stCondLst>
                              <p:cond delay="4500"/>
                            </p:stCondLst>
                            <p:childTnLst>
                              <p:par>
                                <p:cTn id="42" presetID="1" presetClass="entr" presetSubtype="0" fill="hold" grpId="0" nodeType="afterEffect">
                                  <p:stCondLst>
                                    <p:cond delay="0"/>
                                  </p:stCondLst>
                                  <p:childTnLst>
                                    <p:set>
                                      <p:cBhvr>
                                        <p:cTn id="43" dur="1" fill="hold">
                                          <p:stCondLst>
                                            <p:cond delay="499"/>
                                          </p:stCondLst>
                                        </p:cTn>
                                        <p:tgtEl>
                                          <p:spTgt spid="119899"/>
                                        </p:tgtEl>
                                        <p:attrNameLst>
                                          <p:attrName>style.visibility</p:attrName>
                                        </p:attrNameLst>
                                      </p:cBhvr>
                                      <p:to>
                                        <p:strVal val="visible"/>
                                      </p:to>
                                    </p:set>
                                  </p:childTnLst>
                                </p:cTn>
                              </p:par>
                            </p:childTnLst>
                          </p:cTn>
                        </p:par>
                        <p:par>
                          <p:cTn id="44" fill="hold">
                            <p:stCondLst>
                              <p:cond delay="5000"/>
                            </p:stCondLst>
                            <p:childTnLst>
                              <p:par>
                                <p:cTn id="45" presetID="15" presetClass="entr" presetSubtype="0" fill="hold" grpId="0" nodeType="afterEffect">
                                  <p:stCondLst>
                                    <p:cond delay="0"/>
                                  </p:stCondLst>
                                  <p:childTnLst>
                                    <p:set>
                                      <p:cBhvr>
                                        <p:cTn id="46" dur="1" fill="hold">
                                          <p:stCondLst>
                                            <p:cond delay="0"/>
                                          </p:stCondLst>
                                        </p:cTn>
                                        <p:tgtEl>
                                          <p:spTgt spid="119904"/>
                                        </p:tgtEl>
                                        <p:attrNameLst>
                                          <p:attrName>style.visibility</p:attrName>
                                        </p:attrNameLst>
                                      </p:cBhvr>
                                      <p:to>
                                        <p:strVal val="visible"/>
                                      </p:to>
                                    </p:set>
                                    <p:anim calcmode="lin" valueType="num">
                                      <p:cBhvr>
                                        <p:cTn id="47" dur="1000" fill="hold"/>
                                        <p:tgtEl>
                                          <p:spTgt spid="119904"/>
                                        </p:tgtEl>
                                        <p:attrNameLst>
                                          <p:attrName>ppt_w</p:attrName>
                                        </p:attrNameLst>
                                      </p:cBhvr>
                                      <p:tavLst>
                                        <p:tav tm="0">
                                          <p:val>
                                            <p:fltVal val="0"/>
                                          </p:val>
                                        </p:tav>
                                        <p:tav tm="100000">
                                          <p:val>
                                            <p:strVal val="#ppt_w"/>
                                          </p:val>
                                        </p:tav>
                                      </p:tavLst>
                                    </p:anim>
                                    <p:anim calcmode="lin" valueType="num">
                                      <p:cBhvr>
                                        <p:cTn id="48" dur="1000" fill="hold"/>
                                        <p:tgtEl>
                                          <p:spTgt spid="119904"/>
                                        </p:tgtEl>
                                        <p:attrNameLst>
                                          <p:attrName>ppt_h</p:attrName>
                                        </p:attrNameLst>
                                      </p:cBhvr>
                                      <p:tavLst>
                                        <p:tav tm="0">
                                          <p:val>
                                            <p:fltVal val="0"/>
                                          </p:val>
                                        </p:tav>
                                        <p:tav tm="100000">
                                          <p:val>
                                            <p:strVal val="#ppt_h"/>
                                          </p:val>
                                        </p:tav>
                                      </p:tavLst>
                                    </p:anim>
                                    <p:anim calcmode="lin" valueType="num">
                                      <p:cBhvr>
                                        <p:cTn id="49" dur="1000" fill="hold"/>
                                        <p:tgtEl>
                                          <p:spTgt spid="119904"/>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119904"/>
                                        </p:tgtEl>
                                        <p:attrNameLst>
                                          <p:attrName>ppt_y</p:attrName>
                                        </p:attrNameLst>
                                      </p:cBhvr>
                                      <p:tavLst>
                                        <p:tav tm="0" fmla="#ppt_y+(sin(-2*pi*(1-$))*-#ppt_x+cos(-2*pi*(1-$))*(1-#ppt_y))*(1-$)">
                                          <p:val>
                                            <p:fltVal val="0"/>
                                          </p:val>
                                        </p:tav>
                                        <p:tav tm="100000">
                                          <p:val>
                                            <p:fltVal val="1"/>
                                          </p:val>
                                        </p:tav>
                                      </p:tavLst>
                                    </p:anim>
                                  </p:childTnLst>
                                </p:cTn>
                              </p:par>
                            </p:childTnLst>
                          </p:cTn>
                        </p:par>
                        <p:par>
                          <p:cTn id="51" fill="hold">
                            <p:stCondLst>
                              <p:cond delay="6000"/>
                            </p:stCondLst>
                            <p:childTnLst>
                              <p:par>
                                <p:cTn id="52" presetID="15" presetClass="entr" presetSubtype="0" fill="hold" grpId="0" nodeType="afterEffect">
                                  <p:stCondLst>
                                    <p:cond delay="0"/>
                                  </p:stCondLst>
                                  <p:childTnLst>
                                    <p:set>
                                      <p:cBhvr>
                                        <p:cTn id="53" dur="1" fill="hold">
                                          <p:stCondLst>
                                            <p:cond delay="0"/>
                                          </p:stCondLst>
                                        </p:cTn>
                                        <p:tgtEl>
                                          <p:spTgt spid="119910"/>
                                        </p:tgtEl>
                                        <p:attrNameLst>
                                          <p:attrName>style.visibility</p:attrName>
                                        </p:attrNameLst>
                                      </p:cBhvr>
                                      <p:to>
                                        <p:strVal val="visible"/>
                                      </p:to>
                                    </p:set>
                                    <p:anim calcmode="lin" valueType="num">
                                      <p:cBhvr>
                                        <p:cTn id="54" dur="1000" fill="hold"/>
                                        <p:tgtEl>
                                          <p:spTgt spid="119910"/>
                                        </p:tgtEl>
                                        <p:attrNameLst>
                                          <p:attrName>ppt_w</p:attrName>
                                        </p:attrNameLst>
                                      </p:cBhvr>
                                      <p:tavLst>
                                        <p:tav tm="0">
                                          <p:val>
                                            <p:fltVal val="0"/>
                                          </p:val>
                                        </p:tav>
                                        <p:tav tm="100000">
                                          <p:val>
                                            <p:strVal val="#ppt_w"/>
                                          </p:val>
                                        </p:tav>
                                      </p:tavLst>
                                    </p:anim>
                                    <p:anim calcmode="lin" valueType="num">
                                      <p:cBhvr>
                                        <p:cTn id="55" dur="1000" fill="hold"/>
                                        <p:tgtEl>
                                          <p:spTgt spid="119910"/>
                                        </p:tgtEl>
                                        <p:attrNameLst>
                                          <p:attrName>ppt_h</p:attrName>
                                        </p:attrNameLst>
                                      </p:cBhvr>
                                      <p:tavLst>
                                        <p:tav tm="0">
                                          <p:val>
                                            <p:fltVal val="0"/>
                                          </p:val>
                                        </p:tav>
                                        <p:tav tm="100000">
                                          <p:val>
                                            <p:strVal val="#ppt_h"/>
                                          </p:val>
                                        </p:tav>
                                      </p:tavLst>
                                    </p:anim>
                                    <p:anim calcmode="lin" valueType="num">
                                      <p:cBhvr>
                                        <p:cTn id="56" dur="1000" fill="hold"/>
                                        <p:tgtEl>
                                          <p:spTgt spid="119910"/>
                                        </p:tgtEl>
                                        <p:attrNameLst>
                                          <p:attrName>ppt_x</p:attrName>
                                        </p:attrNameLst>
                                      </p:cBhvr>
                                      <p:tavLst>
                                        <p:tav tm="0" fmla="#ppt_x+(cos(-2*pi*(1-$))*-#ppt_x-sin(-2*pi*(1-$))*(1-#ppt_y))*(1-$)">
                                          <p:val>
                                            <p:fltVal val="0"/>
                                          </p:val>
                                        </p:tav>
                                        <p:tav tm="100000">
                                          <p:val>
                                            <p:fltVal val="1"/>
                                          </p:val>
                                        </p:tav>
                                      </p:tavLst>
                                    </p:anim>
                                    <p:anim calcmode="lin" valueType="num">
                                      <p:cBhvr>
                                        <p:cTn id="57" dur="1000" fill="hold"/>
                                        <p:tgtEl>
                                          <p:spTgt spid="119910"/>
                                        </p:tgtEl>
                                        <p:attrNameLst>
                                          <p:attrName>ppt_y</p:attrName>
                                        </p:attrNameLst>
                                      </p:cBhvr>
                                      <p:tavLst>
                                        <p:tav tm="0" fmla="#ppt_y+(sin(-2*pi*(1-$))*-#ppt_x+cos(-2*pi*(1-$))*(1-#ppt_y))*(1-$)">
                                          <p:val>
                                            <p:fltVal val="0"/>
                                          </p:val>
                                        </p:tav>
                                        <p:tav tm="100000">
                                          <p:val>
                                            <p:fltVal val="1"/>
                                          </p:val>
                                        </p:tav>
                                      </p:tavLst>
                                    </p:anim>
                                  </p:childTnLst>
                                </p:cTn>
                              </p:par>
                            </p:childTnLst>
                          </p:cTn>
                        </p:par>
                        <p:par>
                          <p:cTn id="58" fill="hold">
                            <p:stCondLst>
                              <p:cond delay="7000"/>
                            </p:stCondLst>
                            <p:childTnLst>
                              <p:par>
                                <p:cTn id="59" presetID="15" presetClass="entr" presetSubtype="0" fill="hold" grpId="0" nodeType="afterEffect">
                                  <p:stCondLst>
                                    <p:cond delay="0"/>
                                  </p:stCondLst>
                                  <p:childTnLst>
                                    <p:set>
                                      <p:cBhvr>
                                        <p:cTn id="60" dur="1" fill="hold">
                                          <p:stCondLst>
                                            <p:cond delay="0"/>
                                          </p:stCondLst>
                                        </p:cTn>
                                        <p:tgtEl>
                                          <p:spTgt spid="119911"/>
                                        </p:tgtEl>
                                        <p:attrNameLst>
                                          <p:attrName>style.visibility</p:attrName>
                                        </p:attrNameLst>
                                      </p:cBhvr>
                                      <p:to>
                                        <p:strVal val="visible"/>
                                      </p:to>
                                    </p:set>
                                    <p:anim calcmode="lin" valueType="num">
                                      <p:cBhvr>
                                        <p:cTn id="61" dur="1000" fill="hold"/>
                                        <p:tgtEl>
                                          <p:spTgt spid="119911"/>
                                        </p:tgtEl>
                                        <p:attrNameLst>
                                          <p:attrName>ppt_w</p:attrName>
                                        </p:attrNameLst>
                                      </p:cBhvr>
                                      <p:tavLst>
                                        <p:tav tm="0">
                                          <p:val>
                                            <p:fltVal val="0"/>
                                          </p:val>
                                        </p:tav>
                                        <p:tav tm="100000">
                                          <p:val>
                                            <p:strVal val="#ppt_w"/>
                                          </p:val>
                                        </p:tav>
                                      </p:tavLst>
                                    </p:anim>
                                    <p:anim calcmode="lin" valueType="num">
                                      <p:cBhvr>
                                        <p:cTn id="62" dur="1000" fill="hold"/>
                                        <p:tgtEl>
                                          <p:spTgt spid="119911"/>
                                        </p:tgtEl>
                                        <p:attrNameLst>
                                          <p:attrName>ppt_h</p:attrName>
                                        </p:attrNameLst>
                                      </p:cBhvr>
                                      <p:tavLst>
                                        <p:tav tm="0">
                                          <p:val>
                                            <p:fltVal val="0"/>
                                          </p:val>
                                        </p:tav>
                                        <p:tav tm="100000">
                                          <p:val>
                                            <p:strVal val="#ppt_h"/>
                                          </p:val>
                                        </p:tav>
                                      </p:tavLst>
                                    </p:anim>
                                    <p:anim calcmode="lin" valueType="num">
                                      <p:cBhvr>
                                        <p:cTn id="63" dur="1000" fill="hold"/>
                                        <p:tgtEl>
                                          <p:spTgt spid="119911"/>
                                        </p:tgtEl>
                                        <p:attrNameLst>
                                          <p:attrName>ppt_x</p:attrName>
                                        </p:attrNameLst>
                                      </p:cBhvr>
                                      <p:tavLst>
                                        <p:tav tm="0" fmla="#ppt_x+(cos(-2*pi*(1-$))*-#ppt_x-sin(-2*pi*(1-$))*(1-#ppt_y))*(1-$)">
                                          <p:val>
                                            <p:fltVal val="0"/>
                                          </p:val>
                                        </p:tav>
                                        <p:tav tm="100000">
                                          <p:val>
                                            <p:fltVal val="1"/>
                                          </p:val>
                                        </p:tav>
                                      </p:tavLst>
                                    </p:anim>
                                    <p:anim calcmode="lin" valueType="num">
                                      <p:cBhvr>
                                        <p:cTn id="64" dur="1000" fill="hold"/>
                                        <p:tgtEl>
                                          <p:spTgt spid="119911"/>
                                        </p:tgtEl>
                                        <p:attrNameLst>
                                          <p:attrName>ppt_y</p:attrName>
                                        </p:attrNameLst>
                                      </p:cBhvr>
                                      <p:tavLst>
                                        <p:tav tm="0" fmla="#ppt_y+(sin(-2*pi*(1-$))*-#ppt_x+cos(-2*pi*(1-$))*(1-#ppt_y))*(1-$)">
                                          <p:val>
                                            <p:fltVal val="0"/>
                                          </p:val>
                                        </p:tav>
                                        <p:tav tm="100000">
                                          <p:val>
                                            <p:fltVal val="1"/>
                                          </p:val>
                                        </p:tav>
                                      </p:tavLst>
                                    </p:anim>
                                  </p:childTnLst>
                                </p:cTn>
                              </p:par>
                            </p:childTnLst>
                          </p:cTn>
                        </p:par>
                        <p:par>
                          <p:cTn id="65" fill="hold">
                            <p:stCondLst>
                              <p:cond delay="8000"/>
                            </p:stCondLst>
                            <p:childTnLst>
                              <p:par>
                                <p:cTn id="66" presetID="15" presetClass="entr" presetSubtype="0" fill="hold" grpId="0" nodeType="afterEffect">
                                  <p:stCondLst>
                                    <p:cond delay="0"/>
                                  </p:stCondLst>
                                  <p:childTnLst>
                                    <p:set>
                                      <p:cBhvr>
                                        <p:cTn id="67" dur="1" fill="hold">
                                          <p:stCondLst>
                                            <p:cond delay="0"/>
                                          </p:stCondLst>
                                        </p:cTn>
                                        <p:tgtEl>
                                          <p:spTgt spid="119912"/>
                                        </p:tgtEl>
                                        <p:attrNameLst>
                                          <p:attrName>style.visibility</p:attrName>
                                        </p:attrNameLst>
                                      </p:cBhvr>
                                      <p:to>
                                        <p:strVal val="visible"/>
                                      </p:to>
                                    </p:set>
                                    <p:anim calcmode="lin" valueType="num">
                                      <p:cBhvr>
                                        <p:cTn id="68" dur="1000" fill="hold"/>
                                        <p:tgtEl>
                                          <p:spTgt spid="119912"/>
                                        </p:tgtEl>
                                        <p:attrNameLst>
                                          <p:attrName>ppt_w</p:attrName>
                                        </p:attrNameLst>
                                      </p:cBhvr>
                                      <p:tavLst>
                                        <p:tav tm="0">
                                          <p:val>
                                            <p:fltVal val="0"/>
                                          </p:val>
                                        </p:tav>
                                        <p:tav tm="100000">
                                          <p:val>
                                            <p:strVal val="#ppt_w"/>
                                          </p:val>
                                        </p:tav>
                                      </p:tavLst>
                                    </p:anim>
                                    <p:anim calcmode="lin" valueType="num">
                                      <p:cBhvr>
                                        <p:cTn id="69" dur="1000" fill="hold"/>
                                        <p:tgtEl>
                                          <p:spTgt spid="119912"/>
                                        </p:tgtEl>
                                        <p:attrNameLst>
                                          <p:attrName>ppt_h</p:attrName>
                                        </p:attrNameLst>
                                      </p:cBhvr>
                                      <p:tavLst>
                                        <p:tav tm="0">
                                          <p:val>
                                            <p:fltVal val="0"/>
                                          </p:val>
                                        </p:tav>
                                        <p:tav tm="100000">
                                          <p:val>
                                            <p:strVal val="#ppt_h"/>
                                          </p:val>
                                        </p:tav>
                                      </p:tavLst>
                                    </p:anim>
                                    <p:anim calcmode="lin" valueType="num">
                                      <p:cBhvr>
                                        <p:cTn id="70" dur="1000" fill="hold"/>
                                        <p:tgtEl>
                                          <p:spTgt spid="119912"/>
                                        </p:tgtEl>
                                        <p:attrNameLst>
                                          <p:attrName>ppt_x</p:attrName>
                                        </p:attrNameLst>
                                      </p:cBhvr>
                                      <p:tavLst>
                                        <p:tav tm="0" fmla="#ppt_x+(cos(-2*pi*(1-$))*-#ppt_x-sin(-2*pi*(1-$))*(1-#ppt_y))*(1-$)">
                                          <p:val>
                                            <p:fltVal val="0"/>
                                          </p:val>
                                        </p:tav>
                                        <p:tav tm="100000">
                                          <p:val>
                                            <p:fltVal val="1"/>
                                          </p:val>
                                        </p:tav>
                                      </p:tavLst>
                                    </p:anim>
                                    <p:anim calcmode="lin" valueType="num">
                                      <p:cBhvr>
                                        <p:cTn id="71" dur="1000" fill="hold"/>
                                        <p:tgtEl>
                                          <p:spTgt spid="119912"/>
                                        </p:tgtEl>
                                        <p:attrNameLst>
                                          <p:attrName>ppt_y</p:attrName>
                                        </p:attrNameLst>
                                      </p:cBhvr>
                                      <p:tavLst>
                                        <p:tav tm="0" fmla="#ppt_y+(sin(-2*pi*(1-$))*-#ppt_x+cos(-2*pi*(1-$))*(1-#ppt_y))*(1-$)">
                                          <p:val>
                                            <p:fltVal val="0"/>
                                          </p:val>
                                        </p:tav>
                                        <p:tav tm="100000">
                                          <p:val>
                                            <p:fltVal val="1"/>
                                          </p:val>
                                        </p:tav>
                                      </p:tavLst>
                                    </p:anim>
                                  </p:childTnLst>
                                </p:cTn>
                              </p:par>
                            </p:childTnLst>
                          </p:cTn>
                        </p:par>
                        <p:par>
                          <p:cTn id="72" fill="hold">
                            <p:stCondLst>
                              <p:cond delay="9000"/>
                            </p:stCondLst>
                            <p:childTnLst>
                              <p:par>
                                <p:cTn id="73" presetID="15" presetClass="entr" presetSubtype="0" fill="hold" grpId="0" nodeType="afterEffect">
                                  <p:stCondLst>
                                    <p:cond delay="0"/>
                                  </p:stCondLst>
                                  <p:childTnLst>
                                    <p:set>
                                      <p:cBhvr>
                                        <p:cTn id="74" dur="1" fill="hold">
                                          <p:stCondLst>
                                            <p:cond delay="0"/>
                                          </p:stCondLst>
                                        </p:cTn>
                                        <p:tgtEl>
                                          <p:spTgt spid="119913"/>
                                        </p:tgtEl>
                                        <p:attrNameLst>
                                          <p:attrName>style.visibility</p:attrName>
                                        </p:attrNameLst>
                                      </p:cBhvr>
                                      <p:to>
                                        <p:strVal val="visible"/>
                                      </p:to>
                                    </p:set>
                                    <p:anim calcmode="lin" valueType="num">
                                      <p:cBhvr>
                                        <p:cTn id="75" dur="1000" fill="hold"/>
                                        <p:tgtEl>
                                          <p:spTgt spid="119913"/>
                                        </p:tgtEl>
                                        <p:attrNameLst>
                                          <p:attrName>ppt_w</p:attrName>
                                        </p:attrNameLst>
                                      </p:cBhvr>
                                      <p:tavLst>
                                        <p:tav tm="0">
                                          <p:val>
                                            <p:fltVal val="0"/>
                                          </p:val>
                                        </p:tav>
                                        <p:tav tm="100000">
                                          <p:val>
                                            <p:strVal val="#ppt_w"/>
                                          </p:val>
                                        </p:tav>
                                      </p:tavLst>
                                    </p:anim>
                                    <p:anim calcmode="lin" valueType="num">
                                      <p:cBhvr>
                                        <p:cTn id="76" dur="1000" fill="hold"/>
                                        <p:tgtEl>
                                          <p:spTgt spid="119913"/>
                                        </p:tgtEl>
                                        <p:attrNameLst>
                                          <p:attrName>ppt_h</p:attrName>
                                        </p:attrNameLst>
                                      </p:cBhvr>
                                      <p:tavLst>
                                        <p:tav tm="0">
                                          <p:val>
                                            <p:fltVal val="0"/>
                                          </p:val>
                                        </p:tav>
                                        <p:tav tm="100000">
                                          <p:val>
                                            <p:strVal val="#ppt_h"/>
                                          </p:val>
                                        </p:tav>
                                      </p:tavLst>
                                    </p:anim>
                                    <p:anim calcmode="lin" valueType="num">
                                      <p:cBhvr>
                                        <p:cTn id="77" dur="1000" fill="hold"/>
                                        <p:tgtEl>
                                          <p:spTgt spid="119913"/>
                                        </p:tgtEl>
                                        <p:attrNameLst>
                                          <p:attrName>ppt_x</p:attrName>
                                        </p:attrNameLst>
                                      </p:cBhvr>
                                      <p:tavLst>
                                        <p:tav tm="0" fmla="#ppt_x+(cos(-2*pi*(1-$))*-#ppt_x-sin(-2*pi*(1-$))*(1-#ppt_y))*(1-$)">
                                          <p:val>
                                            <p:fltVal val="0"/>
                                          </p:val>
                                        </p:tav>
                                        <p:tav tm="100000">
                                          <p:val>
                                            <p:fltVal val="1"/>
                                          </p:val>
                                        </p:tav>
                                      </p:tavLst>
                                    </p:anim>
                                    <p:anim calcmode="lin" valueType="num">
                                      <p:cBhvr>
                                        <p:cTn id="78" dur="1000" fill="hold"/>
                                        <p:tgtEl>
                                          <p:spTgt spid="119913"/>
                                        </p:tgtEl>
                                        <p:attrNameLst>
                                          <p:attrName>ppt_y</p:attrName>
                                        </p:attrNameLst>
                                      </p:cBhvr>
                                      <p:tavLst>
                                        <p:tav tm="0" fmla="#ppt_y+(sin(-2*pi*(1-$))*-#ppt_x+cos(-2*pi*(1-$))*(1-#ppt_y))*(1-$)">
                                          <p:val>
                                            <p:fltVal val="0"/>
                                          </p:val>
                                        </p:tav>
                                        <p:tav tm="100000">
                                          <p:val>
                                            <p:fltVal val="1"/>
                                          </p:val>
                                        </p:tav>
                                      </p:tavLst>
                                    </p:anim>
                                  </p:childTnLst>
                                </p:cTn>
                              </p:par>
                            </p:childTnLst>
                          </p:cTn>
                        </p:par>
                        <p:par>
                          <p:cTn id="79" fill="hold">
                            <p:stCondLst>
                              <p:cond delay="10000"/>
                            </p:stCondLst>
                            <p:childTnLst>
                              <p:par>
                                <p:cTn id="80" presetID="15" presetClass="entr" presetSubtype="0" fill="hold" nodeType="afterEffect">
                                  <p:stCondLst>
                                    <p:cond delay="0"/>
                                  </p:stCondLst>
                                  <p:childTnLst>
                                    <p:set>
                                      <p:cBhvr>
                                        <p:cTn id="81" dur="1" fill="hold">
                                          <p:stCondLst>
                                            <p:cond delay="0"/>
                                          </p:stCondLst>
                                        </p:cTn>
                                        <p:tgtEl>
                                          <p:spTgt spid="119921"/>
                                        </p:tgtEl>
                                        <p:attrNameLst>
                                          <p:attrName>style.visibility</p:attrName>
                                        </p:attrNameLst>
                                      </p:cBhvr>
                                      <p:to>
                                        <p:strVal val="visible"/>
                                      </p:to>
                                    </p:set>
                                    <p:anim calcmode="lin" valueType="num">
                                      <p:cBhvr>
                                        <p:cTn id="82" dur="1000" fill="hold"/>
                                        <p:tgtEl>
                                          <p:spTgt spid="119921"/>
                                        </p:tgtEl>
                                        <p:attrNameLst>
                                          <p:attrName>ppt_w</p:attrName>
                                        </p:attrNameLst>
                                      </p:cBhvr>
                                      <p:tavLst>
                                        <p:tav tm="0">
                                          <p:val>
                                            <p:fltVal val="0"/>
                                          </p:val>
                                        </p:tav>
                                        <p:tav tm="100000">
                                          <p:val>
                                            <p:strVal val="#ppt_w"/>
                                          </p:val>
                                        </p:tav>
                                      </p:tavLst>
                                    </p:anim>
                                    <p:anim calcmode="lin" valueType="num">
                                      <p:cBhvr>
                                        <p:cTn id="83" dur="1000" fill="hold"/>
                                        <p:tgtEl>
                                          <p:spTgt spid="119921"/>
                                        </p:tgtEl>
                                        <p:attrNameLst>
                                          <p:attrName>ppt_h</p:attrName>
                                        </p:attrNameLst>
                                      </p:cBhvr>
                                      <p:tavLst>
                                        <p:tav tm="0">
                                          <p:val>
                                            <p:fltVal val="0"/>
                                          </p:val>
                                        </p:tav>
                                        <p:tav tm="100000">
                                          <p:val>
                                            <p:strVal val="#ppt_h"/>
                                          </p:val>
                                        </p:tav>
                                      </p:tavLst>
                                    </p:anim>
                                    <p:anim calcmode="lin" valueType="num">
                                      <p:cBhvr>
                                        <p:cTn id="84" dur="1000" fill="hold"/>
                                        <p:tgtEl>
                                          <p:spTgt spid="119921"/>
                                        </p:tgtEl>
                                        <p:attrNameLst>
                                          <p:attrName>ppt_x</p:attrName>
                                        </p:attrNameLst>
                                      </p:cBhvr>
                                      <p:tavLst>
                                        <p:tav tm="0" fmla="#ppt_x+(cos(-2*pi*(1-$))*-#ppt_x-sin(-2*pi*(1-$))*(1-#ppt_y))*(1-$)">
                                          <p:val>
                                            <p:fltVal val="0"/>
                                          </p:val>
                                        </p:tav>
                                        <p:tav tm="100000">
                                          <p:val>
                                            <p:fltVal val="1"/>
                                          </p:val>
                                        </p:tav>
                                      </p:tavLst>
                                    </p:anim>
                                    <p:anim calcmode="lin" valueType="num">
                                      <p:cBhvr>
                                        <p:cTn id="85" dur="1000" fill="hold"/>
                                        <p:tgtEl>
                                          <p:spTgt spid="11992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901" grpId="0" animBg="1"/>
      <p:bldP spid="119886" grpId="0" autoUpdateAnimBg="0"/>
      <p:bldP spid="119900" grpId="0" animBg="1"/>
      <p:bldP spid="119890" grpId="0" autoUpdateAnimBg="0"/>
      <p:bldP spid="119902" grpId="0" animBg="1"/>
      <p:bldP spid="119893" grpId="0" autoUpdateAnimBg="0"/>
      <p:bldP spid="119895" grpId="0" animBg="1"/>
      <p:bldP spid="119896" grpId="0" autoUpdateAnimBg="0"/>
      <p:bldP spid="119903" grpId="0" animBg="1"/>
      <p:bldP spid="119899" grpId="0" autoUpdateAnimBg="0"/>
      <p:bldP spid="119904" grpId="0" animBg="1"/>
      <p:bldP spid="119910" grpId="0" animBg="1"/>
      <p:bldP spid="119911" grpId="0" animBg="1"/>
      <p:bldP spid="119912" grpId="0" animBg="1"/>
      <p:bldP spid="1199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5" name="AutoShape 9"/>
          <p:cNvSpPr>
            <a:spLocks noChangeArrowheads="1"/>
          </p:cNvSpPr>
          <p:nvPr/>
        </p:nvSpPr>
        <p:spPr bwMode="auto">
          <a:xfrm>
            <a:off x="1714500" y="330200"/>
            <a:ext cx="4991100" cy="685800"/>
          </a:xfrm>
          <a:prstGeom prst="bevel">
            <a:avLst>
              <a:gd name="adj" fmla="val 12500"/>
            </a:avLst>
          </a:prstGeom>
          <a:gradFill rotWithShape="0">
            <a:gsLst>
              <a:gs pos="0">
                <a:srgbClr val="C0C0C0">
                  <a:gamma/>
                  <a:shade val="46275"/>
                  <a:invGamma/>
                </a:srgbClr>
              </a:gs>
              <a:gs pos="50000">
                <a:srgbClr val="C0C0C0"/>
              </a:gs>
              <a:gs pos="100000">
                <a:srgbClr val="C0C0C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50179" name="AutoShape 3">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50180" name="Text Box 4"/>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50181" name="AutoShape 5">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50182" name="Text Box 6"/>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sp>
        <p:nvSpPr>
          <p:cNvPr id="50184" name="Rectangle 8"/>
          <p:cNvSpPr>
            <a:spLocks noGrp="1" noChangeArrowheads="1"/>
          </p:cNvSpPr>
          <p:nvPr>
            <p:ph type="title"/>
          </p:nvPr>
        </p:nvSpPr>
        <p:spPr/>
        <p:txBody>
          <a:bodyPr/>
          <a:lstStyle/>
          <a:p>
            <a:r>
              <a:rPr lang="en-GB" b="0">
                <a:solidFill>
                  <a:srgbClr val="000000"/>
                </a:solidFill>
              </a:rPr>
              <a:t>Section 2: </a:t>
            </a:r>
            <a:r>
              <a:rPr lang="en-GB" sz="2400" b="0" i="1">
                <a:solidFill>
                  <a:srgbClr val="000000"/>
                </a:solidFill>
              </a:rPr>
              <a:t>Fluid Flow Characteristics</a:t>
            </a:r>
          </a:p>
        </p:txBody>
      </p:sp>
      <p:sp>
        <p:nvSpPr>
          <p:cNvPr id="50186" name="Text Box 10"/>
          <p:cNvSpPr txBox="1">
            <a:spLocks noChangeArrowheads="1"/>
          </p:cNvSpPr>
          <p:nvPr/>
        </p:nvSpPr>
        <p:spPr bwMode="auto">
          <a:xfrm>
            <a:off x="1676400" y="1219200"/>
            <a:ext cx="7239000" cy="366713"/>
          </a:xfrm>
          <a:prstGeom prst="rect">
            <a:avLst/>
          </a:prstGeom>
          <a:noFill/>
          <a:ln w="9525">
            <a:noFill/>
            <a:miter lim="800000"/>
            <a:headEnd/>
            <a:tailEnd/>
          </a:ln>
          <a:effectLst/>
        </p:spPr>
        <p:txBody>
          <a:bodyPr>
            <a:spAutoFit/>
          </a:bodyPr>
          <a:lstStyle/>
          <a:p>
            <a:pPr algn="l">
              <a:spcBef>
                <a:spcPct val="50000"/>
              </a:spcBef>
            </a:pPr>
            <a:r>
              <a:rPr lang="en-GB"/>
              <a:t>For laminar flow in a cylindrical tube we have derived </a:t>
            </a:r>
            <a:r>
              <a:rPr lang="en-GB" i="1"/>
              <a:t>Poiseuille`s equation:</a:t>
            </a:r>
            <a:endParaRPr lang="en-GB"/>
          </a:p>
        </p:txBody>
      </p:sp>
      <p:grpSp>
        <p:nvGrpSpPr>
          <p:cNvPr id="50190" name="Group 14"/>
          <p:cNvGrpSpPr>
            <a:grpSpLocks/>
          </p:cNvGrpSpPr>
          <p:nvPr/>
        </p:nvGrpSpPr>
        <p:grpSpPr bwMode="auto">
          <a:xfrm>
            <a:off x="2743200" y="1600200"/>
            <a:ext cx="2362200" cy="1143000"/>
            <a:chOff x="1680" y="984"/>
            <a:chExt cx="1488" cy="720"/>
          </a:xfrm>
        </p:grpSpPr>
        <p:sp>
          <p:nvSpPr>
            <p:cNvPr id="50189" name="Rectangle 13"/>
            <p:cNvSpPr>
              <a:spLocks noChangeArrowheads="1"/>
            </p:cNvSpPr>
            <p:nvPr/>
          </p:nvSpPr>
          <p:spPr bwMode="auto">
            <a:xfrm>
              <a:off x="1680" y="984"/>
              <a:ext cx="1488" cy="720"/>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22881" name="Object 1"/>
            <p:cNvGraphicFramePr>
              <a:graphicFrameLocks noChangeAspect="1"/>
            </p:cNvGraphicFramePr>
            <p:nvPr/>
          </p:nvGraphicFramePr>
          <p:xfrm>
            <a:off x="1728" y="1008"/>
            <a:ext cx="1344" cy="619"/>
          </p:xfrm>
          <a:graphic>
            <a:graphicData uri="http://schemas.openxmlformats.org/presentationml/2006/ole">
              <p:oleObj spid="_x0000_s122881" name="Formel" r:id="rId4" imgW="965160" imgH="444240" progId="Equation.3">
                <p:embed/>
              </p:oleObj>
            </a:graphicData>
          </a:graphic>
        </p:graphicFrame>
      </p:grpSp>
      <p:sp>
        <p:nvSpPr>
          <p:cNvPr id="50191" name="Text Box 15"/>
          <p:cNvSpPr txBox="1">
            <a:spLocks noChangeArrowheads="1"/>
          </p:cNvSpPr>
          <p:nvPr/>
        </p:nvSpPr>
        <p:spPr bwMode="auto">
          <a:xfrm>
            <a:off x="1752600" y="2895600"/>
            <a:ext cx="7239000" cy="641350"/>
          </a:xfrm>
          <a:prstGeom prst="rect">
            <a:avLst/>
          </a:prstGeom>
          <a:noFill/>
          <a:ln w="9525">
            <a:noFill/>
            <a:miter lim="800000"/>
            <a:headEnd/>
            <a:tailEnd/>
          </a:ln>
          <a:effectLst/>
        </p:spPr>
        <p:txBody>
          <a:bodyPr>
            <a:spAutoFit/>
          </a:bodyPr>
          <a:lstStyle/>
          <a:p>
            <a:pPr algn="l">
              <a:spcBef>
                <a:spcPct val="50000"/>
              </a:spcBef>
            </a:pPr>
            <a:r>
              <a:rPr lang="en-GB"/>
              <a:t>For turbulent flow in a cylindrical tube, an empirical law, called </a:t>
            </a:r>
            <a:r>
              <a:rPr lang="en-GB" i="1"/>
              <a:t>Fanning`s equation </a:t>
            </a:r>
            <a:r>
              <a:rPr lang="en-GB"/>
              <a:t>has been found:</a:t>
            </a:r>
          </a:p>
        </p:txBody>
      </p:sp>
      <p:grpSp>
        <p:nvGrpSpPr>
          <p:cNvPr id="50195" name="Group 19"/>
          <p:cNvGrpSpPr>
            <a:grpSpLocks/>
          </p:cNvGrpSpPr>
          <p:nvPr/>
        </p:nvGrpSpPr>
        <p:grpSpPr bwMode="auto">
          <a:xfrm>
            <a:off x="2895600" y="3733800"/>
            <a:ext cx="2362200" cy="1143000"/>
            <a:chOff x="1824" y="2352"/>
            <a:chExt cx="1488" cy="720"/>
          </a:xfrm>
        </p:grpSpPr>
        <p:sp>
          <p:nvSpPr>
            <p:cNvPr id="50193" name="Rectangle 17"/>
            <p:cNvSpPr>
              <a:spLocks noChangeArrowheads="1"/>
            </p:cNvSpPr>
            <p:nvPr/>
          </p:nvSpPr>
          <p:spPr bwMode="auto">
            <a:xfrm>
              <a:off x="1824" y="2352"/>
              <a:ext cx="1488" cy="720"/>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22880" name="Object 0"/>
            <p:cNvGraphicFramePr>
              <a:graphicFrameLocks noChangeAspect="1"/>
            </p:cNvGraphicFramePr>
            <p:nvPr/>
          </p:nvGraphicFramePr>
          <p:xfrm>
            <a:off x="1989" y="2417"/>
            <a:ext cx="1078" cy="584"/>
          </p:xfrm>
          <a:graphic>
            <a:graphicData uri="http://schemas.openxmlformats.org/presentationml/2006/ole">
              <p:oleObj spid="_x0000_s122880" name="Formel" r:id="rId5" imgW="774360" imgH="419040" progId="Equation.3">
                <p:embed/>
              </p:oleObj>
            </a:graphicData>
          </a:graphic>
        </p:graphicFrame>
      </p:grpSp>
      <p:sp>
        <p:nvSpPr>
          <p:cNvPr id="50196" name="AutoShape 20"/>
          <p:cNvSpPr>
            <a:spLocks noChangeArrowheads="1"/>
          </p:cNvSpPr>
          <p:nvPr/>
        </p:nvSpPr>
        <p:spPr bwMode="auto">
          <a:xfrm>
            <a:off x="3124200" y="5410200"/>
            <a:ext cx="1828800" cy="762000"/>
          </a:xfrm>
          <a:prstGeom prst="wedgeRoundRectCallout">
            <a:avLst>
              <a:gd name="adj1" fmla="val 4949"/>
              <a:gd name="adj2" fmla="val -150833"/>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r>
              <a:rPr lang="en-GB"/>
              <a:t>F – the Fanning friction factor</a:t>
            </a:r>
          </a:p>
        </p:txBody>
      </p:sp>
      <p:sp>
        <p:nvSpPr>
          <p:cNvPr id="50197" name="AutoShape 21"/>
          <p:cNvSpPr>
            <a:spLocks noChangeArrowheads="1"/>
          </p:cNvSpPr>
          <p:nvPr/>
        </p:nvSpPr>
        <p:spPr bwMode="auto">
          <a:xfrm>
            <a:off x="6019800" y="4572000"/>
            <a:ext cx="2819400" cy="1600200"/>
          </a:xfrm>
          <a:prstGeom prst="wedgeRoundRectCallout">
            <a:avLst>
              <a:gd name="adj1" fmla="val -89079"/>
              <a:gd name="adj2" fmla="val 14287"/>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r>
              <a:rPr lang="en-GB"/>
              <a:t>This factor is dependent of the tube surface roughness, but also on the flow regime established in the tube</a:t>
            </a:r>
          </a:p>
        </p:txBody>
      </p:sp>
      <p:sp>
        <p:nvSpPr>
          <p:cNvPr id="50198" name="AutoShape 22">
            <a:hlinkClick r:id="rId6"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
        <p:nvSpPr>
          <p:cNvPr id="50199" name="Rectangle 23"/>
          <p:cNvSpPr>
            <a:spLocks noChangeArrowheads="1"/>
          </p:cNvSpPr>
          <p:nvPr/>
        </p:nvSpPr>
        <p:spPr bwMode="auto">
          <a:xfrm>
            <a:off x="81153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50186"/>
                                        </p:tgtEl>
                                        <p:attrNameLst>
                                          <p:attrName>style.visibility</p:attrName>
                                        </p:attrNameLst>
                                      </p:cBhvr>
                                      <p:to>
                                        <p:strVal val="visible"/>
                                      </p:to>
                                    </p:set>
                                  </p:childTnLst>
                                </p:cTn>
                              </p:par>
                            </p:childTnLst>
                          </p:cTn>
                        </p:par>
                        <p:par>
                          <p:cTn id="7" fill="hold">
                            <p:stCondLst>
                              <p:cond delay="1500"/>
                            </p:stCondLst>
                            <p:childTnLst>
                              <p:par>
                                <p:cTn id="8" presetID="23" presetClass="entr" presetSubtype="16" fill="hold" nodeType="afterEffect">
                                  <p:stCondLst>
                                    <p:cond delay="3000"/>
                                  </p:stCondLst>
                                  <p:childTnLst>
                                    <p:set>
                                      <p:cBhvr>
                                        <p:cTn id="9" dur="1" fill="hold">
                                          <p:stCondLst>
                                            <p:cond delay="0"/>
                                          </p:stCondLst>
                                        </p:cTn>
                                        <p:tgtEl>
                                          <p:spTgt spid="50190"/>
                                        </p:tgtEl>
                                        <p:attrNameLst>
                                          <p:attrName>style.visibility</p:attrName>
                                        </p:attrNameLst>
                                      </p:cBhvr>
                                      <p:to>
                                        <p:strVal val="visible"/>
                                      </p:to>
                                    </p:set>
                                    <p:anim calcmode="lin" valueType="num">
                                      <p:cBhvr>
                                        <p:cTn id="10" dur="500" fill="hold"/>
                                        <p:tgtEl>
                                          <p:spTgt spid="50190"/>
                                        </p:tgtEl>
                                        <p:attrNameLst>
                                          <p:attrName>ppt_w</p:attrName>
                                        </p:attrNameLst>
                                      </p:cBhvr>
                                      <p:tavLst>
                                        <p:tav tm="0">
                                          <p:val>
                                            <p:fltVal val="0"/>
                                          </p:val>
                                        </p:tav>
                                        <p:tav tm="100000">
                                          <p:val>
                                            <p:strVal val="#ppt_w"/>
                                          </p:val>
                                        </p:tav>
                                      </p:tavLst>
                                    </p:anim>
                                    <p:anim calcmode="lin" valueType="num">
                                      <p:cBhvr>
                                        <p:cTn id="11" dur="500" fill="hold"/>
                                        <p:tgtEl>
                                          <p:spTgt spid="50190"/>
                                        </p:tgtEl>
                                        <p:attrNameLst>
                                          <p:attrName>ppt_h</p:attrName>
                                        </p:attrNameLst>
                                      </p:cBhvr>
                                      <p:tavLst>
                                        <p:tav tm="0">
                                          <p:val>
                                            <p:fltVal val="0"/>
                                          </p:val>
                                        </p:tav>
                                        <p:tav tm="100000">
                                          <p:val>
                                            <p:strVal val="#ppt_h"/>
                                          </p:val>
                                        </p:tav>
                                      </p:tavLst>
                                    </p:anim>
                                  </p:childTnLst>
                                </p:cTn>
                              </p:par>
                            </p:childTnLst>
                          </p:cTn>
                        </p:par>
                        <p:par>
                          <p:cTn id="12" fill="hold">
                            <p:stCondLst>
                              <p:cond delay="5000"/>
                            </p:stCondLst>
                            <p:childTnLst>
                              <p:par>
                                <p:cTn id="13" presetID="1" presetClass="entr" presetSubtype="0" fill="hold" grpId="0" nodeType="afterEffect">
                                  <p:stCondLst>
                                    <p:cond delay="3000"/>
                                  </p:stCondLst>
                                  <p:childTnLst>
                                    <p:set>
                                      <p:cBhvr>
                                        <p:cTn id="14" dur="1" fill="hold">
                                          <p:stCondLst>
                                            <p:cond delay="499"/>
                                          </p:stCondLst>
                                        </p:cTn>
                                        <p:tgtEl>
                                          <p:spTgt spid="50191"/>
                                        </p:tgtEl>
                                        <p:attrNameLst>
                                          <p:attrName>style.visibility</p:attrName>
                                        </p:attrNameLst>
                                      </p:cBhvr>
                                      <p:to>
                                        <p:strVal val="visible"/>
                                      </p:to>
                                    </p:set>
                                  </p:childTnLst>
                                </p:cTn>
                              </p:par>
                            </p:childTnLst>
                          </p:cTn>
                        </p:par>
                        <p:par>
                          <p:cTn id="15" fill="hold">
                            <p:stCondLst>
                              <p:cond delay="8500"/>
                            </p:stCondLst>
                            <p:childTnLst>
                              <p:par>
                                <p:cTn id="16" presetID="23" presetClass="entr" presetSubtype="16" fill="hold" nodeType="afterEffect">
                                  <p:stCondLst>
                                    <p:cond delay="3000"/>
                                  </p:stCondLst>
                                  <p:childTnLst>
                                    <p:set>
                                      <p:cBhvr>
                                        <p:cTn id="17" dur="1" fill="hold">
                                          <p:stCondLst>
                                            <p:cond delay="0"/>
                                          </p:stCondLst>
                                        </p:cTn>
                                        <p:tgtEl>
                                          <p:spTgt spid="50195"/>
                                        </p:tgtEl>
                                        <p:attrNameLst>
                                          <p:attrName>style.visibility</p:attrName>
                                        </p:attrNameLst>
                                      </p:cBhvr>
                                      <p:to>
                                        <p:strVal val="visible"/>
                                      </p:to>
                                    </p:set>
                                    <p:anim calcmode="lin" valueType="num">
                                      <p:cBhvr>
                                        <p:cTn id="18" dur="500" fill="hold"/>
                                        <p:tgtEl>
                                          <p:spTgt spid="50195"/>
                                        </p:tgtEl>
                                        <p:attrNameLst>
                                          <p:attrName>ppt_w</p:attrName>
                                        </p:attrNameLst>
                                      </p:cBhvr>
                                      <p:tavLst>
                                        <p:tav tm="0">
                                          <p:val>
                                            <p:fltVal val="0"/>
                                          </p:val>
                                        </p:tav>
                                        <p:tav tm="100000">
                                          <p:val>
                                            <p:strVal val="#ppt_w"/>
                                          </p:val>
                                        </p:tav>
                                      </p:tavLst>
                                    </p:anim>
                                    <p:anim calcmode="lin" valueType="num">
                                      <p:cBhvr>
                                        <p:cTn id="19" dur="500" fill="hold"/>
                                        <p:tgtEl>
                                          <p:spTgt spid="50195"/>
                                        </p:tgtEl>
                                        <p:attrNameLst>
                                          <p:attrName>ppt_h</p:attrName>
                                        </p:attrNameLst>
                                      </p:cBhvr>
                                      <p:tavLst>
                                        <p:tav tm="0">
                                          <p:val>
                                            <p:fltVal val="0"/>
                                          </p:val>
                                        </p:tav>
                                        <p:tav tm="100000">
                                          <p:val>
                                            <p:strVal val="#ppt_h"/>
                                          </p:val>
                                        </p:tav>
                                      </p:tavLst>
                                    </p:anim>
                                  </p:childTnLst>
                                </p:cTn>
                              </p:par>
                            </p:childTnLst>
                          </p:cTn>
                        </p:par>
                        <p:par>
                          <p:cTn id="20" fill="hold">
                            <p:stCondLst>
                              <p:cond delay="12000"/>
                            </p:stCondLst>
                            <p:childTnLst>
                              <p:par>
                                <p:cTn id="21" presetID="17" presetClass="entr" presetSubtype="1" fill="hold" grpId="0" nodeType="afterEffect">
                                  <p:stCondLst>
                                    <p:cond delay="3000"/>
                                  </p:stCondLst>
                                  <p:childTnLst>
                                    <p:set>
                                      <p:cBhvr>
                                        <p:cTn id="22" dur="1" fill="hold">
                                          <p:stCondLst>
                                            <p:cond delay="0"/>
                                          </p:stCondLst>
                                        </p:cTn>
                                        <p:tgtEl>
                                          <p:spTgt spid="50196"/>
                                        </p:tgtEl>
                                        <p:attrNameLst>
                                          <p:attrName>style.visibility</p:attrName>
                                        </p:attrNameLst>
                                      </p:cBhvr>
                                      <p:to>
                                        <p:strVal val="visible"/>
                                      </p:to>
                                    </p:set>
                                    <p:anim calcmode="lin" valueType="num">
                                      <p:cBhvr>
                                        <p:cTn id="23" dur="500" fill="hold"/>
                                        <p:tgtEl>
                                          <p:spTgt spid="50196"/>
                                        </p:tgtEl>
                                        <p:attrNameLst>
                                          <p:attrName>ppt_x</p:attrName>
                                        </p:attrNameLst>
                                      </p:cBhvr>
                                      <p:tavLst>
                                        <p:tav tm="0">
                                          <p:val>
                                            <p:strVal val="#ppt_x"/>
                                          </p:val>
                                        </p:tav>
                                        <p:tav tm="100000">
                                          <p:val>
                                            <p:strVal val="#ppt_x"/>
                                          </p:val>
                                        </p:tav>
                                      </p:tavLst>
                                    </p:anim>
                                    <p:anim calcmode="lin" valueType="num">
                                      <p:cBhvr>
                                        <p:cTn id="24" dur="500" fill="hold"/>
                                        <p:tgtEl>
                                          <p:spTgt spid="50196"/>
                                        </p:tgtEl>
                                        <p:attrNameLst>
                                          <p:attrName>ppt_y</p:attrName>
                                        </p:attrNameLst>
                                      </p:cBhvr>
                                      <p:tavLst>
                                        <p:tav tm="0">
                                          <p:val>
                                            <p:strVal val="#ppt_y-#ppt_h/2"/>
                                          </p:val>
                                        </p:tav>
                                        <p:tav tm="100000">
                                          <p:val>
                                            <p:strVal val="#ppt_y"/>
                                          </p:val>
                                        </p:tav>
                                      </p:tavLst>
                                    </p:anim>
                                    <p:anim calcmode="lin" valueType="num">
                                      <p:cBhvr>
                                        <p:cTn id="25" dur="500" fill="hold"/>
                                        <p:tgtEl>
                                          <p:spTgt spid="50196"/>
                                        </p:tgtEl>
                                        <p:attrNameLst>
                                          <p:attrName>ppt_w</p:attrName>
                                        </p:attrNameLst>
                                      </p:cBhvr>
                                      <p:tavLst>
                                        <p:tav tm="0">
                                          <p:val>
                                            <p:strVal val="#ppt_w"/>
                                          </p:val>
                                        </p:tav>
                                        <p:tav tm="100000">
                                          <p:val>
                                            <p:strVal val="#ppt_w"/>
                                          </p:val>
                                        </p:tav>
                                      </p:tavLst>
                                    </p:anim>
                                    <p:anim calcmode="lin" valueType="num">
                                      <p:cBhvr>
                                        <p:cTn id="26" dur="500" fill="hold"/>
                                        <p:tgtEl>
                                          <p:spTgt spid="50196"/>
                                        </p:tgtEl>
                                        <p:attrNameLst>
                                          <p:attrName>ppt_h</p:attrName>
                                        </p:attrNameLst>
                                      </p:cBhvr>
                                      <p:tavLst>
                                        <p:tav tm="0">
                                          <p:val>
                                            <p:fltVal val="0"/>
                                          </p:val>
                                        </p:tav>
                                        <p:tav tm="100000">
                                          <p:val>
                                            <p:strVal val="#ppt_h"/>
                                          </p:val>
                                        </p:tav>
                                      </p:tavLst>
                                    </p:anim>
                                  </p:childTnLst>
                                </p:cTn>
                              </p:par>
                            </p:childTnLst>
                          </p:cTn>
                        </p:par>
                        <p:par>
                          <p:cTn id="27" fill="hold">
                            <p:stCondLst>
                              <p:cond delay="15500"/>
                            </p:stCondLst>
                            <p:childTnLst>
                              <p:par>
                                <p:cTn id="28" presetID="17" presetClass="entr" presetSubtype="8" fill="hold" grpId="0" nodeType="afterEffect">
                                  <p:stCondLst>
                                    <p:cond delay="3000"/>
                                  </p:stCondLst>
                                  <p:childTnLst>
                                    <p:set>
                                      <p:cBhvr>
                                        <p:cTn id="29" dur="1" fill="hold">
                                          <p:stCondLst>
                                            <p:cond delay="0"/>
                                          </p:stCondLst>
                                        </p:cTn>
                                        <p:tgtEl>
                                          <p:spTgt spid="50197"/>
                                        </p:tgtEl>
                                        <p:attrNameLst>
                                          <p:attrName>style.visibility</p:attrName>
                                        </p:attrNameLst>
                                      </p:cBhvr>
                                      <p:to>
                                        <p:strVal val="visible"/>
                                      </p:to>
                                    </p:set>
                                    <p:anim calcmode="lin" valueType="num">
                                      <p:cBhvr>
                                        <p:cTn id="30" dur="500" fill="hold"/>
                                        <p:tgtEl>
                                          <p:spTgt spid="50197"/>
                                        </p:tgtEl>
                                        <p:attrNameLst>
                                          <p:attrName>ppt_x</p:attrName>
                                        </p:attrNameLst>
                                      </p:cBhvr>
                                      <p:tavLst>
                                        <p:tav tm="0">
                                          <p:val>
                                            <p:strVal val="#ppt_x-#ppt_w/2"/>
                                          </p:val>
                                        </p:tav>
                                        <p:tav tm="100000">
                                          <p:val>
                                            <p:strVal val="#ppt_x"/>
                                          </p:val>
                                        </p:tav>
                                      </p:tavLst>
                                    </p:anim>
                                    <p:anim calcmode="lin" valueType="num">
                                      <p:cBhvr>
                                        <p:cTn id="31" dur="500" fill="hold"/>
                                        <p:tgtEl>
                                          <p:spTgt spid="50197"/>
                                        </p:tgtEl>
                                        <p:attrNameLst>
                                          <p:attrName>ppt_y</p:attrName>
                                        </p:attrNameLst>
                                      </p:cBhvr>
                                      <p:tavLst>
                                        <p:tav tm="0">
                                          <p:val>
                                            <p:strVal val="#ppt_y"/>
                                          </p:val>
                                        </p:tav>
                                        <p:tav tm="100000">
                                          <p:val>
                                            <p:strVal val="#ppt_y"/>
                                          </p:val>
                                        </p:tav>
                                      </p:tavLst>
                                    </p:anim>
                                    <p:anim calcmode="lin" valueType="num">
                                      <p:cBhvr>
                                        <p:cTn id="32" dur="500" fill="hold"/>
                                        <p:tgtEl>
                                          <p:spTgt spid="50197"/>
                                        </p:tgtEl>
                                        <p:attrNameLst>
                                          <p:attrName>ppt_w</p:attrName>
                                        </p:attrNameLst>
                                      </p:cBhvr>
                                      <p:tavLst>
                                        <p:tav tm="0">
                                          <p:val>
                                            <p:fltVal val="0"/>
                                          </p:val>
                                        </p:tav>
                                        <p:tav tm="100000">
                                          <p:val>
                                            <p:strVal val="#ppt_w"/>
                                          </p:val>
                                        </p:tav>
                                      </p:tavLst>
                                    </p:anim>
                                    <p:anim calcmode="lin" valueType="num">
                                      <p:cBhvr>
                                        <p:cTn id="33" dur="500" fill="hold"/>
                                        <p:tgtEl>
                                          <p:spTgt spid="5019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6" grpId="0" autoUpdateAnimBg="0"/>
      <p:bldP spid="50191" grpId="0" autoUpdateAnimBg="0"/>
      <p:bldP spid="50196" grpId="0" animBg="1" autoUpdateAnimBg="0"/>
      <p:bldP spid="50197"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AutoShape 2">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103427" name="Text Box 3"/>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103428" name="AutoShape 4">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103429" name="Text Box 5"/>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grpSp>
        <p:nvGrpSpPr>
          <p:cNvPr id="103448" name="Group 24"/>
          <p:cNvGrpSpPr>
            <a:grpSpLocks/>
          </p:cNvGrpSpPr>
          <p:nvPr/>
        </p:nvGrpSpPr>
        <p:grpSpPr bwMode="auto">
          <a:xfrm>
            <a:off x="1765300" y="2171700"/>
            <a:ext cx="1765300" cy="914400"/>
            <a:chOff x="1112" y="1368"/>
            <a:chExt cx="1112" cy="576"/>
          </a:xfrm>
        </p:grpSpPr>
        <p:sp>
          <p:nvSpPr>
            <p:cNvPr id="103447" name="Rectangle 23"/>
            <p:cNvSpPr>
              <a:spLocks noChangeArrowheads="1"/>
            </p:cNvSpPr>
            <p:nvPr/>
          </p:nvSpPr>
          <p:spPr bwMode="auto">
            <a:xfrm>
              <a:off x="1112" y="1368"/>
              <a:ext cx="1112" cy="576"/>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23907" name="Object 3"/>
            <p:cNvGraphicFramePr>
              <a:graphicFrameLocks noChangeAspect="1"/>
            </p:cNvGraphicFramePr>
            <p:nvPr/>
          </p:nvGraphicFramePr>
          <p:xfrm>
            <a:off x="1248" y="1440"/>
            <a:ext cx="768" cy="437"/>
          </p:xfrm>
          <a:graphic>
            <a:graphicData uri="http://schemas.openxmlformats.org/presentationml/2006/ole">
              <p:oleObj spid="_x0000_s123907" name="Formel" r:id="rId4" imgW="736560" imgH="419040" progId="Equation.3">
                <p:embed/>
              </p:oleObj>
            </a:graphicData>
          </a:graphic>
        </p:graphicFrame>
      </p:grpSp>
      <p:grpSp>
        <p:nvGrpSpPr>
          <p:cNvPr id="103437" name="Group 13"/>
          <p:cNvGrpSpPr>
            <a:grpSpLocks/>
          </p:cNvGrpSpPr>
          <p:nvPr/>
        </p:nvGrpSpPr>
        <p:grpSpPr bwMode="auto">
          <a:xfrm>
            <a:off x="1752600" y="914400"/>
            <a:ext cx="7239000" cy="1219200"/>
            <a:chOff x="1104" y="576"/>
            <a:chExt cx="4560" cy="768"/>
          </a:xfrm>
        </p:grpSpPr>
        <p:sp>
          <p:nvSpPr>
            <p:cNvPr id="103434" name="Text Box 10"/>
            <p:cNvSpPr txBox="1">
              <a:spLocks noChangeArrowheads="1"/>
            </p:cNvSpPr>
            <p:nvPr/>
          </p:nvSpPr>
          <p:spPr bwMode="auto">
            <a:xfrm>
              <a:off x="1104" y="576"/>
              <a:ext cx="4560" cy="750"/>
            </a:xfrm>
            <a:prstGeom prst="rect">
              <a:avLst/>
            </a:prstGeom>
            <a:noFill/>
            <a:ln w="9525">
              <a:noFill/>
              <a:miter lim="800000"/>
              <a:headEnd/>
              <a:tailEnd/>
            </a:ln>
            <a:effectLst/>
          </p:spPr>
          <p:txBody>
            <a:bodyPr>
              <a:spAutoFit/>
            </a:bodyPr>
            <a:lstStyle/>
            <a:p>
              <a:pPr algn="l">
                <a:spcBef>
                  <a:spcPct val="50000"/>
                </a:spcBef>
              </a:pPr>
              <a:r>
                <a:rPr lang="en-GB"/>
                <a:t>The flow regime is correlated to the </a:t>
              </a:r>
              <a:r>
                <a:rPr lang="en-GB" i="1"/>
                <a:t>Reynolds number</a:t>
              </a:r>
              <a:r>
                <a:rPr lang="en-GB"/>
                <a:t>, which characterises the fluid flow in the tube. The Reynolds number, Re, is defined as a dimensionless number balancing the turbulent and the viscous (laminar) flow [                             ].</a:t>
              </a:r>
            </a:p>
          </p:txBody>
        </p:sp>
        <p:graphicFrame>
          <p:nvGraphicFramePr>
            <p:cNvPr id="123906" name="Object 2"/>
            <p:cNvGraphicFramePr>
              <a:graphicFrameLocks noChangeAspect="1"/>
            </p:cNvGraphicFramePr>
            <p:nvPr/>
          </p:nvGraphicFramePr>
          <p:xfrm>
            <a:off x="1504" y="1152"/>
            <a:ext cx="1056" cy="192"/>
          </p:xfrm>
          <a:graphic>
            <a:graphicData uri="http://schemas.openxmlformats.org/presentationml/2006/ole">
              <p:oleObj spid="_x0000_s123906" name="Formel" r:id="rId5" imgW="1257120" imgH="228600" progId="Equation.3">
                <p:embed/>
              </p:oleObj>
            </a:graphicData>
          </a:graphic>
        </p:graphicFrame>
      </p:grpSp>
      <p:sp>
        <p:nvSpPr>
          <p:cNvPr id="103438" name="AutoShape 14"/>
          <p:cNvSpPr>
            <a:spLocks noChangeArrowheads="1"/>
          </p:cNvSpPr>
          <p:nvPr/>
        </p:nvSpPr>
        <p:spPr bwMode="auto">
          <a:xfrm>
            <a:off x="4495800" y="1981200"/>
            <a:ext cx="4419600" cy="990600"/>
          </a:xfrm>
          <a:prstGeom prst="wedgeRoundRectCallout">
            <a:avLst>
              <a:gd name="adj1" fmla="val -86208"/>
              <a:gd name="adj2" fmla="val -13944"/>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r>
              <a:rPr lang="en-GB"/>
              <a:t>2R is the spatial dimension where the flow occur – the diameter of a capillary tube or width of an open channel.</a:t>
            </a:r>
          </a:p>
        </p:txBody>
      </p:sp>
      <p:grpSp>
        <p:nvGrpSpPr>
          <p:cNvPr id="103444" name="Group 20"/>
          <p:cNvGrpSpPr>
            <a:grpSpLocks/>
          </p:cNvGrpSpPr>
          <p:nvPr/>
        </p:nvGrpSpPr>
        <p:grpSpPr bwMode="auto">
          <a:xfrm>
            <a:off x="4495800" y="3048000"/>
            <a:ext cx="4419600" cy="990600"/>
            <a:chOff x="2832" y="1920"/>
            <a:chExt cx="2784" cy="624"/>
          </a:xfrm>
        </p:grpSpPr>
        <p:sp>
          <p:nvSpPr>
            <p:cNvPr id="103439" name="AutoShape 15"/>
            <p:cNvSpPr>
              <a:spLocks noChangeArrowheads="1"/>
            </p:cNvSpPr>
            <p:nvPr/>
          </p:nvSpPr>
          <p:spPr bwMode="auto">
            <a:xfrm>
              <a:off x="2832" y="1920"/>
              <a:ext cx="2784" cy="624"/>
            </a:xfrm>
            <a:prstGeom prst="wedgeRoundRectCallout">
              <a:avLst>
                <a:gd name="adj1" fmla="val -81824"/>
                <a:gd name="adj2" fmla="val -75963"/>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pPr algn="l"/>
              <a:r>
                <a:rPr lang="en-GB"/>
                <a:t>v  – the average flow velocity</a:t>
              </a:r>
            </a:p>
            <a:p>
              <a:pPr algn="l"/>
              <a:r>
                <a:rPr lang="en-GB"/>
                <a:t>    – density</a:t>
              </a:r>
            </a:p>
            <a:p>
              <a:pPr algn="l"/>
              <a:r>
                <a:rPr lang="en-GB"/>
                <a:t>    – the fluid viscosity</a:t>
              </a:r>
            </a:p>
          </p:txBody>
        </p:sp>
        <p:graphicFrame>
          <p:nvGraphicFramePr>
            <p:cNvPr id="123904" name="Object 0"/>
            <p:cNvGraphicFramePr>
              <a:graphicFrameLocks noChangeAspect="1"/>
            </p:cNvGraphicFramePr>
            <p:nvPr/>
          </p:nvGraphicFramePr>
          <p:xfrm>
            <a:off x="2928" y="2168"/>
            <a:ext cx="177" cy="192"/>
          </p:xfrm>
          <a:graphic>
            <a:graphicData uri="http://schemas.openxmlformats.org/presentationml/2006/ole">
              <p:oleObj spid="_x0000_s123904" name="Formel" r:id="rId6" imgW="152280" imgH="164880" progId="Equation.3">
                <p:embed/>
              </p:oleObj>
            </a:graphicData>
          </a:graphic>
        </p:graphicFrame>
        <p:graphicFrame>
          <p:nvGraphicFramePr>
            <p:cNvPr id="123905" name="Object 1"/>
            <p:cNvGraphicFramePr>
              <a:graphicFrameLocks noChangeAspect="1"/>
            </p:cNvGraphicFramePr>
            <p:nvPr/>
          </p:nvGraphicFramePr>
          <p:xfrm>
            <a:off x="2944" y="2344"/>
            <a:ext cx="177" cy="192"/>
          </p:xfrm>
          <a:graphic>
            <a:graphicData uri="http://schemas.openxmlformats.org/presentationml/2006/ole">
              <p:oleObj spid="_x0000_s123905" name="Formel" r:id="rId7" imgW="152280" imgH="164880" progId="Equation.3">
                <p:embed/>
              </p:oleObj>
            </a:graphicData>
          </a:graphic>
        </p:graphicFrame>
      </p:grpSp>
      <p:sp>
        <p:nvSpPr>
          <p:cNvPr id="103445" name="Text Box 21"/>
          <p:cNvSpPr txBox="1">
            <a:spLocks noChangeArrowheads="1"/>
          </p:cNvSpPr>
          <p:nvPr/>
        </p:nvSpPr>
        <p:spPr bwMode="auto">
          <a:xfrm>
            <a:off x="1828800" y="4343400"/>
            <a:ext cx="7162800" cy="1190625"/>
          </a:xfrm>
          <a:prstGeom prst="rect">
            <a:avLst/>
          </a:prstGeom>
          <a:noFill/>
          <a:ln w="9525">
            <a:noFill/>
            <a:miter lim="800000"/>
            <a:headEnd/>
            <a:tailEnd/>
          </a:ln>
          <a:effectLst/>
        </p:spPr>
        <p:txBody>
          <a:bodyPr>
            <a:spAutoFit/>
          </a:bodyPr>
          <a:lstStyle/>
          <a:p>
            <a:pPr algn="l">
              <a:spcBef>
                <a:spcPct val="50000"/>
              </a:spcBef>
            </a:pPr>
            <a:r>
              <a:rPr lang="en-GB"/>
              <a:t>From experimental studies an upper limit for laminar flow has been defined at a Reynolds number; Re =2000. Above this number, turbulent flow will dominate. (This limit is not absolute and may therefore change somewhat depending on the experimental conditions.) </a:t>
            </a:r>
          </a:p>
        </p:txBody>
      </p:sp>
      <p:sp>
        <p:nvSpPr>
          <p:cNvPr id="103449" name="AutoShape 25">
            <a:hlinkClick r:id="rId8"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499"/>
                                          </p:stCondLst>
                                        </p:cTn>
                                        <p:tgtEl>
                                          <p:spTgt spid="103437"/>
                                        </p:tgtEl>
                                        <p:attrNameLst>
                                          <p:attrName>style.visibility</p:attrName>
                                        </p:attrNameLst>
                                      </p:cBhvr>
                                      <p:to>
                                        <p:strVal val="visible"/>
                                      </p:to>
                                    </p:set>
                                  </p:childTnLst>
                                </p:cTn>
                              </p:par>
                            </p:childTnLst>
                          </p:cTn>
                        </p:par>
                        <p:par>
                          <p:cTn id="7" fill="hold">
                            <p:stCondLst>
                              <p:cond delay="1500"/>
                            </p:stCondLst>
                            <p:childTnLst>
                              <p:par>
                                <p:cTn id="8" presetID="23" presetClass="entr" presetSubtype="16" fill="hold" nodeType="afterEffect">
                                  <p:stCondLst>
                                    <p:cond delay="3000"/>
                                  </p:stCondLst>
                                  <p:childTnLst>
                                    <p:set>
                                      <p:cBhvr>
                                        <p:cTn id="9" dur="1" fill="hold">
                                          <p:stCondLst>
                                            <p:cond delay="0"/>
                                          </p:stCondLst>
                                        </p:cTn>
                                        <p:tgtEl>
                                          <p:spTgt spid="103448"/>
                                        </p:tgtEl>
                                        <p:attrNameLst>
                                          <p:attrName>style.visibility</p:attrName>
                                        </p:attrNameLst>
                                      </p:cBhvr>
                                      <p:to>
                                        <p:strVal val="visible"/>
                                      </p:to>
                                    </p:set>
                                    <p:anim calcmode="lin" valueType="num">
                                      <p:cBhvr>
                                        <p:cTn id="10" dur="500" fill="hold"/>
                                        <p:tgtEl>
                                          <p:spTgt spid="103448"/>
                                        </p:tgtEl>
                                        <p:attrNameLst>
                                          <p:attrName>ppt_w</p:attrName>
                                        </p:attrNameLst>
                                      </p:cBhvr>
                                      <p:tavLst>
                                        <p:tav tm="0">
                                          <p:val>
                                            <p:fltVal val="0"/>
                                          </p:val>
                                        </p:tav>
                                        <p:tav tm="100000">
                                          <p:val>
                                            <p:strVal val="#ppt_w"/>
                                          </p:val>
                                        </p:tav>
                                      </p:tavLst>
                                    </p:anim>
                                    <p:anim calcmode="lin" valueType="num">
                                      <p:cBhvr>
                                        <p:cTn id="11" dur="500" fill="hold"/>
                                        <p:tgtEl>
                                          <p:spTgt spid="103448"/>
                                        </p:tgtEl>
                                        <p:attrNameLst>
                                          <p:attrName>ppt_h</p:attrName>
                                        </p:attrNameLst>
                                      </p:cBhvr>
                                      <p:tavLst>
                                        <p:tav tm="0">
                                          <p:val>
                                            <p:fltVal val="0"/>
                                          </p:val>
                                        </p:tav>
                                        <p:tav tm="100000">
                                          <p:val>
                                            <p:strVal val="#ppt_h"/>
                                          </p:val>
                                        </p:tav>
                                      </p:tavLst>
                                    </p:anim>
                                  </p:childTnLst>
                                </p:cTn>
                              </p:par>
                            </p:childTnLst>
                          </p:cTn>
                        </p:par>
                        <p:par>
                          <p:cTn id="12" fill="hold">
                            <p:stCondLst>
                              <p:cond delay="5000"/>
                            </p:stCondLst>
                            <p:childTnLst>
                              <p:par>
                                <p:cTn id="13" presetID="17" presetClass="entr" presetSubtype="8" fill="hold" grpId="0" nodeType="afterEffect">
                                  <p:stCondLst>
                                    <p:cond delay="3000"/>
                                  </p:stCondLst>
                                  <p:childTnLst>
                                    <p:set>
                                      <p:cBhvr>
                                        <p:cTn id="14" dur="1" fill="hold">
                                          <p:stCondLst>
                                            <p:cond delay="0"/>
                                          </p:stCondLst>
                                        </p:cTn>
                                        <p:tgtEl>
                                          <p:spTgt spid="103438"/>
                                        </p:tgtEl>
                                        <p:attrNameLst>
                                          <p:attrName>style.visibility</p:attrName>
                                        </p:attrNameLst>
                                      </p:cBhvr>
                                      <p:to>
                                        <p:strVal val="visible"/>
                                      </p:to>
                                    </p:set>
                                    <p:anim calcmode="lin" valueType="num">
                                      <p:cBhvr>
                                        <p:cTn id="15" dur="500" fill="hold"/>
                                        <p:tgtEl>
                                          <p:spTgt spid="103438"/>
                                        </p:tgtEl>
                                        <p:attrNameLst>
                                          <p:attrName>ppt_x</p:attrName>
                                        </p:attrNameLst>
                                      </p:cBhvr>
                                      <p:tavLst>
                                        <p:tav tm="0">
                                          <p:val>
                                            <p:strVal val="#ppt_x-#ppt_w/2"/>
                                          </p:val>
                                        </p:tav>
                                        <p:tav tm="100000">
                                          <p:val>
                                            <p:strVal val="#ppt_x"/>
                                          </p:val>
                                        </p:tav>
                                      </p:tavLst>
                                    </p:anim>
                                    <p:anim calcmode="lin" valueType="num">
                                      <p:cBhvr>
                                        <p:cTn id="16" dur="500" fill="hold"/>
                                        <p:tgtEl>
                                          <p:spTgt spid="103438"/>
                                        </p:tgtEl>
                                        <p:attrNameLst>
                                          <p:attrName>ppt_y</p:attrName>
                                        </p:attrNameLst>
                                      </p:cBhvr>
                                      <p:tavLst>
                                        <p:tav tm="0">
                                          <p:val>
                                            <p:strVal val="#ppt_y"/>
                                          </p:val>
                                        </p:tav>
                                        <p:tav tm="100000">
                                          <p:val>
                                            <p:strVal val="#ppt_y"/>
                                          </p:val>
                                        </p:tav>
                                      </p:tavLst>
                                    </p:anim>
                                    <p:anim calcmode="lin" valueType="num">
                                      <p:cBhvr>
                                        <p:cTn id="17" dur="500" fill="hold"/>
                                        <p:tgtEl>
                                          <p:spTgt spid="103438"/>
                                        </p:tgtEl>
                                        <p:attrNameLst>
                                          <p:attrName>ppt_w</p:attrName>
                                        </p:attrNameLst>
                                      </p:cBhvr>
                                      <p:tavLst>
                                        <p:tav tm="0">
                                          <p:val>
                                            <p:fltVal val="0"/>
                                          </p:val>
                                        </p:tav>
                                        <p:tav tm="100000">
                                          <p:val>
                                            <p:strVal val="#ppt_w"/>
                                          </p:val>
                                        </p:tav>
                                      </p:tavLst>
                                    </p:anim>
                                    <p:anim calcmode="lin" valueType="num">
                                      <p:cBhvr>
                                        <p:cTn id="18" dur="500" fill="hold"/>
                                        <p:tgtEl>
                                          <p:spTgt spid="103438"/>
                                        </p:tgtEl>
                                        <p:attrNameLst>
                                          <p:attrName>ppt_h</p:attrName>
                                        </p:attrNameLst>
                                      </p:cBhvr>
                                      <p:tavLst>
                                        <p:tav tm="0">
                                          <p:val>
                                            <p:strVal val="#ppt_h"/>
                                          </p:val>
                                        </p:tav>
                                        <p:tav tm="100000">
                                          <p:val>
                                            <p:strVal val="#ppt_h"/>
                                          </p:val>
                                        </p:tav>
                                      </p:tavLst>
                                    </p:anim>
                                  </p:childTnLst>
                                </p:cTn>
                              </p:par>
                            </p:childTnLst>
                          </p:cTn>
                        </p:par>
                        <p:par>
                          <p:cTn id="19" fill="hold">
                            <p:stCondLst>
                              <p:cond delay="8500"/>
                            </p:stCondLst>
                            <p:childTnLst>
                              <p:par>
                                <p:cTn id="20" presetID="17" presetClass="entr" presetSubtype="8" fill="hold" nodeType="afterEffect">
                                  <p:stCondLst>
                                    <p:cond delay="3000"/>
                                  </p:stCondLst>
                                  <p:childTnLst>
                                    <p:set>
                                      <p:cBhvr>
                                        <p:cTn id="21" dur="1" fill="hold">
                                          <p:stCondLst>
                                            <p:cond delay="0"/>
                                          </p:stCondLst>
                                        </p:cTn>
                                        <p:tgtEl>
                                          <p:spTgt spid="103444"/>
                                        </p:tgtEl>
                                        <p:attrNameLst>
                                          <p:attrName>style.visibility</p:attrName>
                                        </p:attrNameLst>
                                      </p:cBhvr>
                                      <p:to>
                                        <p:strVal val="visible"/>
                                      </p:to>
                                    </p:set>
                                    <p:anim calcmode="lin" valueType="num">
                                      <p:cBhvr>
                                        <p:cTn id="22" dur="500" fill="hold"/>
                                        <p:tgtEl>
                                          <p:spTgt spid="103444"/>
                                        </p:tgtEl>
                                        <p:attrNameLst>
                                          <p:attrName>ppt_x</p:attrName>
                                        </p:attrNameLst>
                                      </p:cBhvr>
                                      <p:tavLst>
                                        <p:tav tm="0">
                                          <p:val>
                                            <p:strVal val="#ppt_x-#ppt_w/2"/>
                                          </p:val>
                                        </p:tav>
                                        <p:tav tm="100000">
                                          <p:val>
                                            <p:strVal val="#ppt_x"/>
                                          </p:val>
                                        </p:tav>
                                      </p:tavLst>
                                    </p:anim>
                                    <p:anim calcmode="lin" valueType="num">
                                      <p:cBhvr>
                                        <p:cTn id="23" dur="500" fill="hold"/>
                                        <p:tgtEl>
                                          <p:spTgt spid="103444"/>
                                        </p:tgtEl>
                                        <p:attrNameLst>
                                          <p:attrName>ppt_y</p:attrName>
                                        </p:attrNameLst>
                                      </p:cBhvr>
                                      <p:tavLst>
                                        <p:tav tm="0">
                                          <p:val>
                                            <p:strVal val="#ppt_y"/>
                                          </p:val>
                                        </p:tav>
                                        <p:tav tm="100000">
                                          <p:val>
                                            <p:strVal val="#ppt_y"/>
                                          </p:val>
                                        </p:tav>
                                      </p:tavLst>
                                    </p:anim>
                                    <p:anim calcmode="lin" valueType="num">
                                      <p:cBhvr>
                                        <p:cTn id="24" dur="500" fill="hold"/>
                                        <p:tgtEl>
                                          <p:spTgt spid="103444"/>
                                        </p:tgtEl>
                                        <p:attrNameLst>
                                          <p:attrName>ppt_w</p:attrName>
                                        </p:attrNameLst>
                                      </p:cBhvr>
                                      <p:tavLst>
                                        <p:tav tm="0">
                                          <p:val>
                                            <p:fltVal val="0"/>
                                          </p:val>
                                        </p:tav>
                                        <p:tav tm="100000">
                                          <p:val>
                                            <p:strVal val="#ppt_w"/>
                                          </p:val>
                                        </p:tav>
                                      </p:tavLst>
                                    </p:anim>
                                    <p:anim calcmode="lin" valueType="num">
                                      <p:cBhvr>
                                        <p:cTn id="25" dur="500" fill="hold"/>
                                        <p:tgtEl>
                                          <p:spTgt spid="103444"/>
                                        </p:tgtEl>
                                        <p:attrNameLst>
                                          <p:attrName>ppt_h</p:attrName>
                                        </p:attrNameLst>
                                      </p:cBhvr>
                                      <p:tavLst>
                                        <p:tav tm="0">
                                          <p:val>
                                            <p:strVal val="#ppt_h"/>
                                          </p:val>
                                        </p:tav>
                                        <p:tav tm="100000">
                                          <p:val>
                                            <p:strVal val="#ppt_h"/>
                                          </p:val>
                                        </p:tav>
                                      </p:tavLst>
                                    </p:anim>
                                  </p:childTnLst>
                                </p:cTn>
                              </p:par>
                            </p:childTnLst>
                          </p:cTn>
                        </p:par>
                        <p:par>
                          <p:cTn id="26" fill="hold">
                            <p:stCondLst>
                              <p:cond delay="12000"/>
                            </p:stCondLst>
                            <p:childTnLst>
                              <p:par>
                                <p:cTn id="27" presetID="1" presetClass="entr" presetSubtype="0" fill="hold" grpId="0" nodeType="afterEffect">
                                  <p:stCondLst>
                                    <p:cond delay="3000"/>
                                  </p:stCondLst>
                                  <p:childTnLst>
                                    <p:set>
                                      <p:cBhvr>
                                        <p:cTn id="28" dur="1" fill="hold">
                                          <p:stCondLst>
                                            <p:cond delay="499"/>
                                          </p:stCondLst>
                                        </p:cTn>
                                        <p:tgtEl>
                                          <p:spTgt spid="1034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38" grpId="0" animBg="1" autoUpdateAnimBg="0"/>
      <p:bldP spid="103445"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AutoShape 2">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107523" name="Text Box 3"/>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107524" name="AutoShape 4">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107525" name="Text Box 5"/>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grpSp>
        <p:nvGrpSpPr>
          <p:cNvPr id="107585" name="Group 65"/>
          <p:cNvGrpSpPr>
            <a:grpSpLocks/>
          </p:cNvGrpSpPr>
          <p:nvPr/>
        </p:nvGrpSpPr>
        <p:grpSpPr bwMode="auto">
          <a:xfrm>
            <a:off x="1752600" y="914400"/>
            <a:ext cx="7239000" cy="915988"/>
            <a:chOff x="1104" y="576"/>
            <a:chExt cx="4560" cy="577"/>
          </a:xfrm>
        </p:grpSpPr>
        <p:sp>
          <p:nvSpPr>
            <p:cNvPr id="107527" name="Text Box 7"/>
            <p:cNvSpPr txBox="1">
              <a:spLocks noChangeArrowheads="1"/>
            </p:cNvSpPr>
            <p:nvPr/>
          </p:nvSpPr>
          <p:spPr bwMode="auto">
            <a:xfrm>
              <a:off x="1104" y="576"/>
              <a:ext cx="4560" cy="577"/>
            </a:xfrm>
            <a:prstGeom prst="rect">
              <a:avLst/>
            </a:prstGeom>
            <a:noFill/>
            <a:ln w="9525">
              <a:noFill/>
              <a:miter lim="800000"/>
              <a:headEnd/>
              <a:tailEnd/>
            </a:ln>
            <a:effectLst/>
          </p:spPr>
          <p:txBody>
            <a:bodyPr>
              <a:spAutoFit/>
            </a:bodyPr>
            <a:lstStyle/>
            <a:p>
              <a:pPr algn="l">
                <a:spcBef>
                  <a:spcPct val="50000"/>
                </a:spcBef>
              </a:pPr>
              <a:r>
                <a:rPr lang="en-GB"/>
                <a:t>In the case of porous flow, the velocity v in the previous equation should be the pore flow velocity, where                                                and R is the pore radius. The Reynolds number for flow in a porous medium is:</a:t>
              </a:r>
            </a:p>
          </p:txBody>
        </p:sp>
        <p:graphicFrame>
          <p:nvGraphicFramePr>
            <p:cNvPr id="107529" name="Object 9"/>
            <p:cNvGraphicFramePr>
              <a:graphicFrameLocks noChangeAspect="1"/>
            </p:cNvGraphicFramePr>
            <p:nvPr/>
          </p:nvGraphicFramePr>
          <p:xfrm>
            <a:off x="2896" y="744"/>
            <a:ext cx="1536" cy="278"/>
          </p:xfrm>
          <a:graphic>
            <a:graphicData uri="http://schemas.openxmlformats.org/presentationml/2006/ole">
              <p:oleObj spid="_x0000_s107529" name="Formel" r:id="rId4" imgW="1333440" imgH="241200" progId="Equation.3">
                <p:embed/>
              </p:oleObj>
            </a:graphicData>
          </a:graphic>
        </p:graphicFrame>
      </p:grpSp>
      <p:grpSp>
        <p:nvGrpSpPr>
          <p:cNvPr id="107584" name="Group 64"/>
          <p:cNvGrpSpPr>
            <a:grpSpLocks/>
          </p:cNvGrpSpPr>
          <p:nvPr/>
        </p:nvGrpSpPr>
        <p:grpSpPr bwMode="auto">
          <a:xfrm>
            <a:off x="3581400" y="2057400"/>
            <a:ext cx="1905000" cy="838200"/>
            <a:chOff x="2256" y="1296"/>
            <a:chExt cx="1200" cy="528"/>
          </a:xfrm>
        </p:grpSpPr>
        <p:sp>
          <p:nvSpPr>
            <p:cNvPr id="107583" name="Rectangle 63"/>
            <p:cNvSpPr>
              <a:spLocks noChangeArrowheads="1"/>
            </p:cNvSpPr>
            <p:nvPr/>
          </p:nvSpPr>
          <p:spPr bwMode="auto">
            <a:xfrm>
              <a:off x="2256" y="1296"/>
              <a:ext cx="1200" cy="528"/>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07530" name="Object 10"/>
            <p:cNvGraphicFramePr>
              <a:graphicFrameLocks noChangeAspect="1"/>
            </p:cNvGraphicFramePr>
            <p:nvPr/>
          </p:nvGraphicFramePr>
          <p:xfrm>
            <a:off x="2304" y="1344"/>
            <a:ext cx="1073" cy="450"/>
          </p:xfrm>
          <a:graphic>
            <a:graphicData uri="http://schemas.openxmlformats.org/presentationml/2006/ole">
              <p:oleObj spid="_x0000_s107530" name="Formel" r:id="rId5" imgW="1028520" imgH="431640" progId="Equation.3">
                <p:embed/>
              </p:oleObj>
            </a:graphicData>
          </a:graphic>
        </p:graphicFrame>
      </p:grpSp>
      <p:grpSp>
        <p:nvGrpSpPr>
          <p:cNvPr id="107533" name="Group 13"/>
          <p:cNvGrpSpPr>
            <a:grpSpLocks/>
          </p:cNvGrpSpPr>
          <p:nvPr/>
        </p:nvGrpSpPr>
        <p:grpSpPr bwMode="auto">
          <a:xfrm>
            <a:off x="6172200" y="1816100"/>
            <a:ext cx="2743200" cy="469900"/>
            <a:chOff x="3888" y="1144"/>
            <a:chExt cx="1728" cy="296"/>
          </a:xfrm>
        </p:grpSpPr>
        <p:sp>
          <p:nvSpPr>
            <p:cNvPr id="107531" name="AutoShape 11"/>
            <p:cNvSpPr>
              <a:spLocks noChangeArrowheads="1"/>
            </p:cNvSpPr>
            <p:nvPr/>
          </p:nvSpPr>
          <p:spPr bwMode="auto">
            <a:xfrm>
              <a:off x="3888" y="1152"/>
              <a:ext cx="1728" cy="288"/>
            </a:xfrm>
            <a:prstGeom prst="wedgeRoundRectCallout">
              <a:avLst>
                <a:gd name="adj1" fmla="val -101218"/>
                <a:gd name="adj2" fmla="val 40278"/>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pPr algn="l"/>
              <a:r>
                <a:rPr lang="en-GB"/>
                <a:t>   - the bulk velocity</a:t>
              </a:r>
            </a:p>
          </p:txBody>
        </p:sp>
        <p:graphicFrame>
          <p:nvGraphicFramePr>
            <p:cNvPr id="107532" name="Object 12"/>
            <p:cNvGraphicFramePr>
              <a:graphicFrameLocks noChangeAspect="1"/>
            </p:cNvGraphicFramePr>
            <p:nvPr/>
          </p:nvGraphicFramePr>
          <p:xfrm>
            <a:off x="3920" y="1144"/>
            <a:ext cx="225" cy="272"/>
          </p:xfrm>
          <a:graphic>
            <a:graphicData uri="http://schemas.openxmlformats.org/presentationml/2006/ole">
              <p:oleObj spid="_x0000_s107532" name="Formel" r:id="rId6" imgW="177480" imgH="215640" progId="Equation.3">
                <p:embed/>
              </p:oleObj>
            </a:graphicData>
          </a:graphic>
        </p:graphicFrame>
      </p:grpSp>
      <p:grpSp>
        <p:nvGrpSpPr>
          <p:cNvPr id="107534" name="Group 14"/>
          <p:cNvGrpSpPr>
            <a:grpSpLocks/>
          </p:cNvGrpSpPr>
          <p:nvPr/>
        </p:nvGrpSpPr>
        <p:grpSpPr bwMode="auto">
          <a:xfrm>
            <a:off x="1752600" y="3124200"/>
            <a:ext cx="6324600" cy="3276600"/>
            <a:chOff x="1168" y="744"/>
            <a:chExt cx="3984" cy="2064"/>
          </a:xfrm>
        </p:grpSpPr>
        <p:sp>
          <p:nvSpPr>
            <p:cNvPr id="107535" name="Rectangle 15"/>
            <p:cNvSpPr>
              <a:spLocks noChangeArrowheads="1"/>
            </p:cNvSpPr>
            <p:nvPr/>
          </p:nvSpPr>
          <p:spPr bwMode="auto">
            <a:xfrm>
              <a:off x="1168" y="744"/>
              <a:ext cx="3984" cy="2064"/>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pSp>
          <p:nvGrpSpPr>
            <p:cNvPr id="107536" name="Group 16"/>
            <p:cNvGrpSpPr>
              <a:grpSpLocks/>
            </p:cNvGrpSpPr>
            <p:nvPr/>
          </p:nvGrpSpPr>
          <p:grpSpPr bwMode="auto">
            <a:xfrm>
              <a:off x="1200" y="795"/>
              <a:ext cx="3888" cy="1893"/>
              <a:chOff x="1200" y="768"/>
              <a:chExt cx="3888" cy="1893"/>
            </a:xfrm>
          </p:grpSpPr>
          <p:graphicFrame>
            <p:nvGraphicFramePr>
              <p:cNvPr id="107537" name="Object 17"/>
              <p:cNvGraphicFramePr>
                <a:graphicFrameLocks noChangeAspect="1"/>
              </p:cNvGraphicFramePr>
              <p:nvPr/>
            </p:nvGraphicFramePr>
            <p:xfrm>
              <a:off x="2844" y="2092"/>
              <a:ext cx="72" cy="136"/>
            </p:xfrm>
            <a:graphic>
              <a:graphicData uri="http://schemas.openxmlformats.org/presentationml/2006/ole">
                <p:oleObj spid="_x0000_s107537" name="Formel" r:id="rId7" imgW="114120" imgH="215640" progId="Equation.3">
                  <p:embed/>
                </p:oleObj>
              </a:graphicData>
            </a:graphic>
          </p:graphicFrame>
          <p:sp>
            <p:nvSpPr>
              <p:cNvPr id="107538" name="Rectangle 18"/>
              <p:cNvSpPr>
                <a:spLocks noChangeArrowheads="1"/>
              </p:cNvSpPr>
              <p:nvPr/>
            </p:nvSpPr>
            <p:spPr bwMode="auto">
              <a:xfrm>
                <a:off x="3168" y="2400"/>
                <a:ext cx="1920" cy="230"/>
              </a:xfrm>
              <a:prstGeom prst="rect">
                <a:avLst/>
              </a:prstGeom>
              <a:noFill/>
              <a:ln w="9525">
                <a:noFill/>
                <a:miter lim="800000"/>
                <a:headEnd/>
                <a:tailEnd/>
              </a:ln>
              <a:effectLst/>
            </p:spPr>
            <p:txBody>
              <a:bodyPr/>
              <a:lstStyle/>
              <a:p>
                <a:pPr algn="l">
                  <a:spcBef>
                    <a:spcPct val="20000"/>
                  </a:spcBef>
                  <a:buClr>
                    <a:schemeClr val="tx1"/>
                  </a:buClr>
                </a:pPr>
                <a:endParaRPr lang="en-GB">
                  <a:latin typeface="Tahoma" pitchFamily="34" charset="0"/>
                </a:endParaRPr>
              </a:p>
            </p:txBody>
          </p:sp>
          <p:sp>
            <p:nvSpPr>
              <p:cNvPr id="107539" name="Rectangle 19"/>
              <p:cNvSpPr>
                <a:spLocks noChangeArrowheads="1"/>
              </p:cNvSpPr>
              <p:nvPr/>
            </p:nvSpPr>
            <p:spPr bwMode="auto">
              <a:xfrm>
                <a:off x="1680" y="2400"/>
                <a:ext cx="1488" cy="230"/>
              </a:xfrm>
              <a:prstGeom prst="rect">
                <a:avLst/>
              </a:prstGeom>
              <a:noFill/>
              <a:ln w="9525">
                <a:noFill/>
                <a:miter lim="800000"/>
                <a:headEnd/>
                <a:tailEnd/>
              </a:ln>
              <a:effectLst/>
            </p:spPr>
            <p:txBody>
              <a:bodyPr/>
              <a:lstStyle/>
              <a:p>
                <a:pPr algn="l">
                  <a:spcBef>
                    <a:spcPct val="20000"/>
                  </a:spcBef>
                  <a:buClr>
                    <a:schemeClr val="tx1"/>
                  </a:buClr>
                </a:pPr>
                <a:r>
                  <a:rPr lang="en-GB">
                    <a:latin typeface="Tahoma" pitchFamily="34" charset="0"/>
                  </a:rPr>
                  <a:t>residual oil saturation</a:t>
                </a:r>
              </a:p>
            </p:txBody>
          </p:sp>
          <p:sp>
            <p:nvSpPr>
              <p:cNvPr id="107540" name="Rectangle 20"/>
              <p:cNvSpPr>
                <a:spLocks noChangeArrowheads="1"/>
              </p:cNvSpPr>
              <p:nvPr/>
            </p:nvSpPr>
            <p:spPr bwMode="auto">
              <a:xfrm>
                <a:off x="1248" y="2400"/>
                <a:ext cx="432" cy="230"/>
              </a:xfrm>
              <a:prstGeom prst="rect">
                <a:avLst/>
              </a:prstGeom>
              <a:noFill/>
              <a:ln w="9525">
                <a:noFill/>
                <a:miter lim="800000"/>
                <a:headEnd/>
                <a:tailEnd/>
              </a:ln>
              <a:effectLst/>
            </p:spPr>
            <p:txBody>
              <a:bodyPr/>
              <a:lstStyle/>
              <a:p>
                <a:pPr algn="l">
                  <a:spcBef>
                    <a:spcPct val="20000"/>
                  </a:spcBef>
                  <a:buClr>
                    <a:schemeClr val="tx1"/>
                  </a:buClr>
                </a:pPr>
                <a:endParaRPr lang="en-GB">
                  <a:latin typeface="Tahoma" pitchFamily="34" charset="0"/>
                </a:endParaRPr>
              </a:p>
            </p:txBody>
          </p:sp>
          <p:sp>
            <p:nvSpPr>
              <p:cNvPr id="107541" name="Rectangle 21"/>
              <p:cNvSpPr>
                <a:spLocks noChangeArrowheads="1"/>
              </p:cNvSpPr>
              <p:nvPr/>
            </p:nvSpPr>
            <p:spPr bwMode="auto">
              <a:xfrm>
                <a:off x="3168" y="2168"/>
                <a:ext cx="1920" cy="232"/>
              </a:xfrm>
              <a:prstGeom prst="rect">
                <a:avLst/>
              </a:prstGeom>
              <a:noFill/>
              <a:ln w="9525">
                <a:noFill/>
                <a:miter lim="800000"/>
                <a:headEnd/>
                <a:tailEnd/>
              </a:ln>
              <a:effectLst/>
            </p:spPr>
            <p:txBody>
              <a:bodyPr/>
              <a:lstStyle/>
              <a:p>
                <a:pPr algn="l">
                  <a:spcBef>
                    <a:spcPct val="20000"/>
                  </a:spcBef>
                  <a:buClr>
                    <a:schemeClr val="tx1"/>
                  </a:buClr>
                </a:pPr>
                <a:endParaRPr lang="en-GB">
                  <a:latin typeface="Tahoma" pitchFamily="34" charset="0"/>
                </a:endParaRPr>
              </a:p>
            </p:txBody>
          </p:sp>
          <p:sp>
            <p:nvSpPr>
              <p:cNvPr id="107542" name="Rectangle 22"/>
              <p:cNvSpPr>
                <a:spLocks noChangeArrowheads="1"/>
              </p:cNvSpPr>
              <p:nvPr/>
            </p:nvSpPr>
            <p:spPr bwMode="auto">
              <a:xfrm>
                <a:off x="1680" y="2168"/>
                <a:ext cx="1488" cy="232"/>
              </a:xfrm>
              <a:prstGeom prst="rect">
                <a:avLst/>
              </a:prstGeom>
              <a:noFill/>
              <a:ln w="9525">
                <a:noFill/>
                <a:miter lim="800000"/>
                <a:headEnd/>
                <a:tailEnd/>
              </a:ln>
              <a:effectLst/>
            </p:spPr>
            <p:txBody>
              <a:bodyPr/>
              <a:lstStyle/>
              <a:p>
                <a:pPr algn="l">
                  <a:spcBef>
                    <a:spcPct val="20000"/>
                  </a:spcBef>
                  <a:buClr>
                    <a:schemeClr val="tx1"/>
                  </a:buClr>
                </a:pPr>
                <a:r>
                  <a:rPr lang="en-GB">
                    <a:latin typeface="Tahoma" pitchFamily="34" charset="0"/>
                  </a:rPr>
                  <a:t>viscosity</a:t>
                </a:r>
              </a:p>
            </p:txBody>
          </p:sp>
          <p:sp>
            <p:nvSpPr>
              <p:cNvPr id="107543" name="Rectangle 23"/>
              <p:cNvSpPr>
                <a:spLocks noChangeArrowheads="1"/>
              </p:cNvSpPr>
              <p:nvPr/>
            </p:nvSpPr>
            <p:spPr bwMode="auto">
              <a:xfrm>
                <a:off x="1248" y="2168"/>
                <a:ext cx="432" cy="232"/>
              </a:xfrm>
              <a:prstGeom prst="rect">
                <a:avLst/>
              </a:prstGeom>
              <a:noFill/>
              <a:ln w="9525">
                <a:noFill/>
                <a:miter lim="800000"/>
                <a:headEnd/>
                <a:tailEnd/>
              </a:ln>
              <a:effectLst/>
            </p:spPr>
            <p:txBody>
              <a:bodyPr/>
              <a:lstStyle/>
              <a:p>
                <a:pPr algn="l">
                  <a:spcBef>
                    <a:spcPct val="20000"/>
                  </a:spcBef>
                  <a:buClr>
                    <a:schemeClr val="tx1"/>
                  </a:buClr>
                </a:pPr>
                <a:endParaRPr lang="en-GB">
                  <a:latin typeface="Tahoma" pitchFamily="34" charset="0"/>
                </a:endParaRPr>
              </a:p>
            </p:txBody>
          </p:sp>
          <p:sp>
            <p:nvSpPr>
              <p:cNvPr id="107544" name="Rectangle 24"/>
              <p:cNvSpPr>
                <a:spLocks noChangeArrowheads="1"/>
              </p:cNvSpPr>
              <p:nvPr/>
            </p:nvSpPr>
            <p:spPr bwMode="auto">
              <a:xfrm>
                <a:off x="3168" y="1938"/>
                <a:ext cx="1920" cy="230"/>
              </a:xfrm>
              <a:prstGeom prst="rect">
                <a:avLst/>
              </a:prstGeom>
              <a:noFill/>
              <a:ln w="9525">
                <a:noFill/>
                <a:miter lim="800000"/>
                <a:headEnd/>
                <a:tailEnd/>
              </a:ln>
              <a:effectLst/>
            </p:spPr>
            <p:txBody>
              <a:bodyPr/>
              <a:lstStyle/>
              <a:p>
                <a:pPr algn="l">
                  <a:spcBef>
                    <a:spcPct val="20000"/>
                  </a:spcBef>
                  <a:buClr>
                    <a:schemeClr val="tx1"/>
                  </a:buClr>
                </a:pPr>
                <a:endParaRPr lang="en-GB">
                  <a:latin typeface="Tahoma" pitchFamily="34" charset="0"/>
                </a:endParaRPr>
              </a:p>
            </p:txBody>
          </p:sp>
          <p:sp>
            <p:nvSpPr>
              <p:cNvPr id="107545" name="Rectangle 25"/>
              <p:cNvSpPr>
                <a:spLocks noChangeArrowheads="1"/>
              </p:cNvSpPr>
              <p:nvPr/>
            </p:nvSpPr>
            <p:spPr bwMode="auto">
              <a:xfrm>
                <a:off x="1680" y="1938"/>
                <a:ext cx="1488" cy="230"/>
              </a:xfrm>
              <a:prstGeom prst="rect">
                <a:avLst/>
              </a:prstGeom>
              <a:noFill/>
              <a:ln w="9525">
                <a:noFill/>
                <a:miter lim="800000"/>
                <a:headEnd/>
                <a:tailEnd/>
              </a:ln>
              <a:effectLst/>
            </p:spPr>
            <p:txBody>
              <a:bodyPr/>
              <a:lstStyle/>
              <a:p>
                <a:pPr algn="l">
                  <a:spcBef>
                    <a:spcPct val="20000"/>
                  </a:spcBef>
                  <a:buClr>
                    <a:schemeClr val="tx1"/>
                  </a:buClr>
                </a:pPr>
                <a:r>
                  <a:rPr lang="en-GB">
                    <a:latin typeface="Tahoma" pitchFamily="34" charset="0"/>
                  </a:rPr>
                  <a:t>porosity</a:t>
                </a:r>
              </a:p>
            </p:txBody>
          </p:sp>
          <p:sp>
            <p:nvSpPr>
              <p:cNvPr id="107546" name="Rectangle 26"/>
              <p:cNvSpPr>
                <a:spLocks noChangeArrowheads="1"/>
              </p:cNvSpPr>
              <p:nvPr/>
            </p:nvSpPr>
            <p:spPr bwMode="auto">
              <a:xfrm>
                <a:off x="1248" y="1938"/>
                <a:ext cx="432" cy="230"/>
              </a:xfrm>
              <a:prstGeom prst="rect">
                <a:avLst/>
              </a:prstGeom>
              <a:noFill/>
              <a:ln w="9525">
                <a:noFill/>
                <a:miter lim="800000"/>
                <a:headEnd/>
                <a:tailEnd/>
              </a:ln>
              <a:effectLst/>
            </p:spPr>
            <p:txBody>
              <a:bodyPr/>
              <a:lstStyle/>
              <a:p>
                <a:pPr algn="l">
                  <a:spcBef>
                    <a:spcPct val="20000"/>
                  </a:spcBef>
                  <a:buClr>
                    <a:schemeClr val="tx1"/>
                  </a:buClr>
                </a:pPr>
                <a:endParaRPr lang="en-GB">
                  <a:latin typeface="Tahoma" pitchFamily="34" charset="0"/>
                </a:endParaRPr>
              </a:p>
            </p:txBody>
          </p:sp>
          <p:sp>
            <p:nvSpPr>
              <p:cNvPr id="107547" name="Rectangle 27"/>
              <p:cNvSpPr>
                <a:spLocks noChangeArrowheads="1"/>
              </p:cNvSpPr>
              <p:nvPr/>
            </p:nvSpPr>
            <p:spPr bwMode="auto">
              <a:xfrm>
                <a:off x="3168" y="1708"/>
                <a:ext cx="1920" cy="230"/>
              </a:xfrm>
              <a:prstGeom prst="rect">
                <a:avLst/>
              </a:prstGeom>
              <a:noFill/>
              <a:ln w="9525">
                <a:noFill/>
                <a:miter lim="800000"/>
                <a:headEnd/>
                <a:tailEnd/>
              </a:ln>
              <a:effectLst/>
            </p:spPr>
            <p:txBody>
              <a:bodyPr/>
              <a:lstStyle/>
              <a:p>
                <a:pPr algn="l">
                  <a:spcBef>
                    <a:spcPct val="20000"/>
                  </a:spcBef>
                  <a:buClr>
                    <a:schemeClr val="tx1"/>
                  </a:buClr>
                </a:pPr>
                <a:endParaRPr lang="en-GB">
                  <a:latin typeface="Tahoma" pitchFamily="34" charset="0"/>
                </a:endParaRPr>
              </a:p>
            </p:txBody>
          </p:sp>
          <p:sp>
            <p:nvSpPr>
              <p:cNvPr id="107548" name="Rectangle 28"/>
              <p:cNvSpPr>
                <a:spLocks noChangeArrowheads="1"/>
              </p:cNvSpPr>
              <p:nvPr/>
            </p:nvSpPr>
            <p:spPr bwMode="auto">
              <a:xfrm>
                <a:off x="1680" y="1708"/>
                <a:ext cx="1488" cy="230"/>
              </a:xfrm>
              <a:prstGeom prst="rect">
                <a:avLst/>
              </a:prstGeom>
              <a:noFill/>
              <a:ln w="9525">
                <a:noFill/>
                <a:miter lim="800000"/>
                <a:headEnd/>
                <a:tailEnd/>
              </a:ln>
              <a:effectLst/>
            </p:spPr>
            <p:txBody>
              <a:bodyPr/>
              <a:lstStyle/>
              <a:p>
                <a:pPr algn="l">
                  <a:spcBef>
                    <a:spcPct val="20000"/>
                  </a:spcBef>
                  <a:buClr>
                    <a:schemeClr val="tx1"/>
                  </a:buClr>
                </a:pPr>
                <a:r>
                  <a:rPr lang="en-GB">
                    <a:latin typeface="Tahoma" pitchFamily="34" charset="0"/>
                  </a:rPr>
                  <a:t>fluid density</a:t>
                </a:r>
              </a:p>
            </p:txBody>
          </p:sp>
          <p:sp>
            <p:nvSpPr>
              <p:cNvPr id="107549" name="Rectangle 29"/>
              <p:cNvSpPr>
                <a:spLocks noChangeArrowheads="1"/>
              </p:cNvSpPr>
              <p:nvPr/>
            </p:nvSpPr>
            <p:spPr bwMode="auto">
              <a:xfrm>
                <a:off x="1248" y="1708"/>
                <a:ext cx="432" cy="230"/>
              </a:xfrm>
              <a:prstGeom prst="rect">
                <a:avLst/>
              </a:prstGeom>
              <a:noFill/>
              <a:ln w="9525">
                <a:noFill/>
                <a:miter lim="800000"/>
                <a:headEnd/>
                <a:tailEnd/>
              </a:ln>
              <a:effectLst/>
            </p:spPr>
            <p:txBody>
              <a:bodyPr/>
              <a:lstStyle/>
              <a:p>
                <a:pPr algn="l">
                  <a:spcBef>
                    <a:spcPct val="20000"/>
                  </a:spcBef>
                  <a:buClr>
                    <a:schemeClr val="tx1"/>
                  </a:buClr>
                </a:pPr>
                <a:endParaRPr lang="en-GB">
                  <a:latin typeface="Tahoma" pitchFamily="34" charset="0"/>
                </a:endParaRPr>
              </a:p>
            </p:txBody>
          </p:sp>
          <p:sp>
            <p:nvSpPr>
              <p:cNvPr id="107550" name="Rectangle 30"/>
              <p:cNvSpPr>
                <a:spLocks noChangeArrowheads="1"/>
              </p:cNvSpPr>
              <p:nvPr/>
            </p:nvSpPr>
            <p:spPr bwMode="auto">
              <a:xfrm>
                <a:off x="3168" y="1478"/>
                <a:ext cx="1920" cy="230"/>
              </a:xfrm>
              <a:prstGeom prst="rect">
                <a:avLst/>
              </a:prstGeom>
              <a:noFill/>
              <a:ln w="9525">
                <a:noFill/>
                <a:miter lim="800000"/>
                <a:headEnd/>
                <a:tailEnd/>
              </a:ln>
              <a:effectLst/>
            </p:spPr>
            <p:txBody>
              <a:bodyPr/>
              <a:lstStyle/>
              <a:p>
                <a:pPr algn="l">
                  <a:spcBef>
                    <a:spcPct val="20000"/>
                  </a:spcBef>
                  <a:buClr>
                    <a:schemeClr val="tx1"/>
                  </a:buClr>
                </a:pPr>
                <a:endParaRPr lang="en-GB">
                  <a:latin typeface="Tahoma" pitchFamily="34" charset="0"/>
                </a:endParaRPr>
              </a:p>
            </p:txBody>
          </p:sp>
          <p:sp>
            <p:nvSpPr>
              <p:cNvPr id="107551" name="Rectangle 31"/>
              <p:cNvSpPr>
                <a:spLocks noChangeArrowheads="1"/>
              </p:cNvSpPr>
              <p:nvPr/>
            </p:nvSpPr>
            <p:spPr bwMode="auto">
              <a:xfrm>
                <a:off x="1680" y="1478"/>
                <a:ext cx="1488" cy="230"/>
              </a:xfrm>
              <a:prstGeom prst="rect">
                <a:avLst/>
              </a:prstGeom>
              <a:noFill/>
              <a:ln w="9525">
                <a:noFill/>
                <a:miter lim="800000"/>
                <a:headEnd/>
                <a:tailEnd/>
              </a:ln>
              <a:effectLst/>
            </p:spPr>
            <p:txBody>
              <a:bodyPr/>
              <a:lstStyle/>
              <a:p>
                <a:pPr algn="l">
                  <a:spcBef>
                    <a:spcPct val="20000"/>
                  </a:spcBef>
                  <a:buClr>
                    <a:schemeClr val="tx1"/>
                  </a:buClr>
                </a:pPr>
                <a:r>
                  <a:rPr lang="en-GB">
                    <a:latin typeface="Tahoma" pitchFamily="34" charset="0"/>
                  </a:rPr>
                  <a:t>bulk velocity</a:t>
                </a:r>
              </a:p>
            </p:txBody>
          </p:sp>
          <p:sp>
            <p:nvSpPr>
              <p:cNvPr id="107552" name="Rectangle 32"/>
              <p:cNvSpPr>
                <a:spLocks noChangeArrowheads="1"/>
              </p:cNvSpPr>
              <p:nvPr/>
            </p:nvSpPr>
            <p:spPr bwMode="auto">
              <a:xfrm>
                <a:off x="1248" y="1478"/>
                <a:ext cx="432" cy="230"/>
              </a:xfrm>
              <a:prstGeom prst="rect">
                <a:avLst/>
              </a:prstGeom>
              <a:noFill/>
              <a:ln w="9525">
                <a:noFill/>
                <a:miter lim="800000"/>
                <a:headEnd/>
                <a:tailEnd/>
              </a:ln>
              <a:effectLst/>
            </p:spPr>
            <p:txBody>
              <a:bodyPr/>
              <a:lstStyle/>
              <a:p>
                <a:pPr algn="l">
                  <a:spcBef>
                    <a:spcPct val="20000"/>
                  </a:spcBef>
                  <a:buClr>
                    <a:schemeClr val="tx1"/>
                  </a:buClr>
                </a:pPr>
                <a:endParaRPr lang="en-GB">
                  <a:latin typeface="Tahoma" pitchFamily="34" charset="0"/>
                </a:endParaRPr>
              </a:p>
            </p:txBody>
          </p:sp>
          <p:sp>
            <p:nvSpPr>
              <p:cNvPr id="107553" name="Rectangle 33"/>
              <p:cNvSpPr>
                <a:spLocks noChangeArrowheads="1"/>
              </p:cNvSpPr>
              <p:nvPr/>
            </p:nvSpPr>
            <p:spPr bwMode="auto">
              <a:xfrm>
                <a:off x="3168" y="1248"/>
                <a:ext cx="1920" cy="230"/>
              </a:xfrm>
              <a:prstGeom prst="rect">
                <a:avLst/>
              </a:prstGeom>
              <a:noFill/>
              <a:ln w="9525">
                <a:noFill/>
                <a:miter lim="800000"/>
                <a:headEnd/>
                <a:tailEnd/>
              </a:ln>
              <a:effectLst/>
            </p:spPr>
            <p:txBody>
              <a:bodyPr/>
              <a:lstStyle/>
              <a:p>
                <a:pPr algn="l">
                  <a:spcBef>
                    <a:spcPct val="20000"/>
                  </a:spcBef>
                  <a:buClr>
                    <a:schemeClr val="tx1"/>
                  </a:buClr>
                </a:pPr>
                <a:endParaRPr lang="en-GB">
                  <a:latin typeface="Tahoma" pitchFamily="34" charset="0"/>
                </a:endParaRPr>
              </a:p>
            </p:txBody>
          </p:sp>
          <p:sp>
            <p:nvSpPr>
              <p:cNvPr id="107554" name="Rectangle 34"/>
              <p:cNvSpPr>
                <a:spLocks noChangeArrowheads="1"/>
              </p:cNvSpPr>
              <p:nvPr/>
            </p:nvSpPr>
            <p:spPr bwMode="auto">
              <a:xfrm>
                <a:off x="1680" y="1248"/>
                <a:ext cx="1488" cy="230"/>
              </a:xfrm>
              <a:prstGeom prst="rect">
                <a:avLst/>
              </a:prstGeom>
              <a:noFill/>
              <a:ln w="9525">
                <a:noFill/>
                <a:miter lim="800000"/>
                <a:headEnd/>
                <a:tailEnd/>
              </a:ln>
              <a:effectLst/>
            </p:spPr>
            <p:txBody>
              <a:bodyPr/>
              <a:lstStyle/>
              <a:p>
                <a:pPr algn="l">
                  <a:spcBef>
                    <a:spcPct val="20000"/>
                  </a:spcBef>
                  <a:buClr>
                    <a:schemeClr val="tx1"/>
                  </a:buClr>
                </a:pPr>
                <a:r>
                  <a:rPr lang="en-GB">
                    <a:latin typeface="Tahoma" pitchFamily="34" charset="0"/>
                  </a:rPr>
                  <a:t>pore dimension</a:t>
                </a:r>
              </a:p>
            </p:txBody>
          </p:sp>
          <p:sp>
            <p:nvSpPr>
              <p:cNvPr id="107555" name="Rectangle 35"/>
              <p:cNvSpPr>
                <a:spLocks noChangeArrowheads="1"/>
              </p:cNvSpPr>
              <p:nvPr/>
            </p:nvSpPr>
            <p:spPr bwMode="auto">
              <a:xfrm>
                <a:off x="1248" y="1248"/>
                <a:ext cx="432" cy="230"/>
              </a:xfrm>
              <a:prstGeom prst="rect">
                <a:avLst/>
              </a:prstGeom>
              <a:noFill/>
              <a:ln w="9525">
                <a:noFill/>
                <a:miter lim="800000"/>
                <a:headEnd/>
                <a:tailEnd/>
              </a:ln>
              <a:effectLst/>
            </p:spPr>
            <p:txBody>
              <a:bodyPr/>
              <a:lstStyle/>
              <a:p>
                <a:pPr algn="l">
                  <a:spcBef>
                    <a:spcPct val="20000"/>
                  </a:spcBef>
                  <a:buClr>
                    <a:schemeClr val="tx1"/>
                  </a:buClr>
                </a:pPr>
                <a:endParaRPr lang="en-GB">
                  <a:latin typeface="Tahoma" pitchFamily="34" charset="0"/>
                </a:endParaRPr>
              </a:p>
            </p:txBody>
          </p:sp>
          <p:sp>
            <p:nvSpPr>
              <p:cNvPr id="107556" name="Line 36"/>
              <p:cNvSpPr>
                <a:spLocks noChangeShapeType="1"/>
              </p:cNvSpPr>
              <p:nvPr/>
            </p:nvSpPr>
            <p:spPr bwMode="auto">
              <a:xfrm>
                <a:off x="1248" y="1248"/>
                <a:ext cx="3840" cy="0"/>
              </a:xfrm>
              <a:prstGeom prst="line">
                <a:avLst/>
              </a:prstGeom>
              <a:noFill/>
              <a:ln w="28575" cap="sq">
                <a:solidFill>
                  <a:schemeClr val="tx1"/>
                </a:solidFill>
                <a:round/>
                <a:headEnd/>
                <a:tailEnd/>
              </a:ln>
              <a:effectLst/>
            </p:spPr>
            <p:txBody>
              <a:bodyPr/>
              <a:lstStyle/>
              <a:p>
                <a:endParaRPr lang="en-US"/>
              </a:p>
            </p:txBody>
          </p:sp>
          <p:sp>
            <p:nvSpPr>
              <p:cNvPr id="107557" name="Line 37"/>
              <p:cNvSpPr>
                <a:spLocks noChangeShapeType="1"/>
              </p:cNvSpPr>
              <p:nvPr/>
            </p:nvSpPr>
            <p:spPr bwMode="auto">
              <a:xfrm>
                <a:off x="1248" y="1478"/>
                <a:ext cx="3840" cy="0"/>
              </a:xfrm>
              <a:prstGeom prst="line">
                <a:avLst/>
              </a:prstGeom>
              <a:noFill/>
              <a:ln w="12700">
                <a:solidFill>
                  <a:schemeClr val="tx1"/>
                </a:solidFill>
                <a:round/>
                <a:headEnd/>
                <a:tailEnd/>
              </a:ln>
              <a:effectLst/>
            </p:spPr>
            <p:txBody>
              <a:bodyPr/>
              <a:lstStyle/>
              <a:p>
                <a:endParaRPr lang="en-US"/>
              </a:p>
            </p:txBody>
          </p:sp>
          <p:sp>
            <p:nvSpPr>
              <p:cNvPr id="107558" name="Line 38"/>
              <p:cNvSpPr>
                <a:spLocks noChangeShapeType="1"/>
              </p:cNvSpPr>
              <p:nvPr/>
            </p:nvSpPr>
            <p:spPr bwMode="auto">
              <a:xfrm>
                <a:off x="1248" y="1708"/>
                <a:ext cx="3840" cy="0"/>
              </a:xfrm>
              <a:prstGeom prst="line">
                <a:avLst/>
              </a:prstGeom>
              <a:noFill/>
              <a:ln w="12700">
                <a:solidFill>
                  <a:schemeClr val="tx1"/>
                </a:solidFill>
                <a:round/>
                <a:headEnd/>
                <a:tailEnd/>
              </a:ln>
              <a:effectLst/>
            </p:spPr>
            <p:txBody>
              <a:bodyPr/>
              <a:lstStyle/>
              <a:p>
                <a:endParaRPr lang="en-US"/>
              </a:p>
            </p:txBody>
          </p:sp>
          <p:sp>
            <p:nvSpPr>
              <p:cNvPr id="107559" name="Line 39"/>
              <p:cNvSpPr>
                <a:spLocks noChangeShapeType="1"/>
              </p:cNvSpPr>
              <p:nvPr/>
            </p:nvSpPr>
            <p:spPr bwMode="auto">
              <a:xfrm>
                <a:off x="1248" y="1938"/>
                <a:ext cx="3840" cy="0"/>
              </a:xfrm>
              <a:prstGeom prst="line">
                <a:avLst/>
              </a:prstGeom>
              <a:noFill/>
              <a:ln w="12700">
                <a:solidFill>
                  <a:schemeClr val="tx1"/>
                </a:solidFill>
                <a:round/>
                <a:headEnd/>
                <a:tailEnd/>
              </a:ln>
              <a:effectLst/>
            </p:spPr>
            <p:txBody>
              <a:bodyPr/>
              <a:lstStyle/>
              <a:p>
                <a:endParaRPr lang="en-US"/>
              </a:p>
            </p:txBody>
          </p:sp>
          <p:sp>
            <p:nvSpPr>
              <p:cNvPr id="107560" name="Line 40"/>
              <p:cNvSpPr>
                <a:spLocks noChangeShapeType="1"/>
              </p:cNvSpPr>
              <p:nvPr/>
            </p:nvSpPr>
            <p:spPr bwMode="auto">
              <a:xfrm>
                <a:off x="1248" y="2168"/>
                <a:ext cx="3840" cy="0"/>
              </a:xfrm>
              <a:prstGeom prst="line">
                <a:avLst/>
              </a:prstGeom>
              <a:noFill/>
              <a:ln w="12700">
                <a:solidFill>
                  <a:schemeClr val="tx1"/>
                </a:solidFill>
                <a:round/>
                <a:headEnd/>
                <a:tailEnd/>
              </a:ln>
              <a:effectLst/>
            </p:spPr>
            <p:txBody>
              <a:bodyPr/>
              <a:lstStyle/>
              <a:p>
                <a:endParaRPr lang="en-US"/>
              </a:p>
            </p:txBody>
          </p:sp>
          <p:sp>
            <p:nvSpPr>
              <p:cNvPr id="107561" name="Line 41"/>
              <p:cNvSpPr>
                <a:spLocks noChangeShapeType="1"/>
              </p:cNvSpPr>
              <p:nvPr/>
            </p:nvSpPr>
            <p:spPr bwMode="auto">
              <a:xfrm>
                <a:off x="1248" y="2400"/>
                <a:ext cx="3840" cy="0"/>
              </a:xfrm>
              <a:prstGeom prst="line">
                <a:avLst/>
              </a:prstGeom>
              <a:noFill/>
              <a:ln w="12700">
                <a:solidFill>
                  <a:schemeClr val="tx1"/>
                </a:solidFill>
                <a:round/>
                <a:headEnd/>
                <a:tailEnd/>
              </a:ln>
              <a:effectLst/>
            </p:spPr>
            <p:txBody>
              <a:bodyPr/>
              <a:lstStyle/>
              <a:p>
                <a:endParaRPr lang="en-US"/>
              </a:p>
            </p:txBody>
          </p:sp>
          <p:sp>
            <p:nvSpPr>
              <p:cNvPr id="107562" name="Line 42"/>
              <p:cNvSpPr>
                <a:spLocks noChangeShapeType="1"/>
              </p:cNvSpPr>
              <p:nvPr/>
            </p:nvSpPr>
            <p:spPr bwMode="auto">
              <a:xfrm>
                <a:off x="1248" y="2630"/>
                <a:ext cx="3840" cy="0"/>
              </a:xfrm>
              <a:prstGeom prst="line">
                <a:avLst/>
              </a:prstGeom>
              <a:noFill/>
              <a:ln w="28575" cap="sq">
                <a:solidFill>
                  <a:schemeClr val="tx1"/>
                </a:solidFill>
                <a:round/>
                <a:headEnd/>
                <a:tailEnd/>
              </a:ln>
              <a:effectLst/>
            </p:spPr>
            <p:txBody>
              <a:bodyPr/>
              <a:lstStyle/>
              <a:p>
                <a:endParaRPr lang="en-US"/>
              </a:p>
            </p:txBody>
          </p:sp>
          <p:sp>
            <p:nvSpPr>
              <p:cNvPr id="107563" name="Line 43"/>
              <p:cNvSpPr>
                <a:spLocks noChangeShapeType="1"/>
              </p:cNvSpPr>
              <p:nvPr/>
            </p:nvSpPr>
            <p:spPr bwMode="auto">
              <a:xfrm>
                <a:off x="1248" y="1248"/>
                <a:ext cx="0" cy="1382"/>
              </a:xfrm>
              <a:prstGeom prst="line">
                <a:avLst/>
              </a:prstGeom>
              <a:noFill/>
              <a:ln w="28575" cap="sq">
                <a:solidFill>
                  <a:schemeClr val="tx1"/>
                </a:solidFill>
                <a:round/>
                <a:headEnd/>
                <a:tailEnd/>
              </a:ln>
              <a:effectLst/>
            </p:spPr>
            <p:txBody>
              <a:bodyPr/>
              <a:lstStyle/>
              <a:p>
                <a:endParaRPr lang="en-US"/>
              </a:p>
            </p:txBody>
          </p:sp>
          <p:sp>
            <p:nvSpPr>
              <p:cNvPr id="107564" name="Line 44"/>
              <p:cNvSpPr>
                <a:spLocks noChangeShapeType="1"/>
              </p:cNvSpPr>
              <p:nvPr/>
            </p:nvSpPr>
            <p:spPr bwMode="auto">
              <a:xfrm>
                <a:off x="1680" y="1248"/>
                <a:ext cx="0" cy="1382"/>
              </a:xfrm>
              <a:prstGeom prst="line">
                <a:avLst/>
              </a:prstGeom>
              <a:noFill/>
              <a:ln w="12700">
                <a:solidFill>
                  <a:schemeClr val="tx1"/>
                </a:solidFill>
                <a:round/>
                <a:headEnd/>
                <a:tailEnd/>
              </a:ln>
              <a:effectLst/>
            </p:spPr>
            <p:txBody>
              <a:bodyPr/>
              <a:lstStyle/>
              <a:p>
                <a:endParaRPr lang="en-US"/>
              </a:p>
            </p:txBody>
          </p:sp>
          <p:sp>
            <p:nvSpPr>
              <p:cNvPr id="107565" name="Line 45"/>
              <p:cNvSpPr>
                <a:spLocks noChangeShapeType="1"/>
              </p:cNvSpPr>
              <p:nvPr/>
            </p:nvSpPr>
            <p:spPr bwMode="auto">
              <a:xfrm>
                <a:off x="3168" y="1248"/>
                <a:ext cx="0" cy="1382"/>
              </a:xfrm>
              <a:prstGeom prst="line">
                <a:avLst/>
              </a:prstGeom>
              <a:noFill/>
              <a:ln w="12700">
                <a:solidFill>
                  <a:schemeClr val="tx1"/>
                </a:solidFill>
                <a:round/>
                <a:headEnd/>
                <a:tailEnd/>
              </a:ln>
              <a:effectLst/>
            </p:spPr>
            <p:txBody>
              <a:bodyPr/>
              <a:lstStyle/>
              <a:p>
                <a:endParaRPr lang="en-US"/>
              </a:p>
            </p:txBody>
          </p:sp>
          <p:sp>
            <p:nvSpPr>
              <p:cNvPr id="107566" name="Line 46"/>
              <p:cNvSpPr>
                <a:spLocks noChangeShapeType="1"/>
              </p:cNvSpPr>
              <p:nvPr/>
            </p:nvSpPr>
            <p:spPr bwMode="auto">
              <a:xfrm>
                <a:off x="5088" y="1248"/>
                <a:ext cx="0" cy="1382"/>
              </a:xfrm>
              <a:prstGeom prst="line">
                <a:avLst/>
              </a:prstGeom>
              <a:noFill/>
              <a:ln w="28575" cap="sq">
                <a:solidFill>
                  <a:schemeClr val="tx1"/>
                </a:solidFill>
                <a:round/>
                <a:headEnd/>
                <a:tailEnd/>
              </a:ln>
              <a:effectLst/>
            </p:spPr>
            <p:txBody>
              <a:bodyPr/>
              <a:lstStyle/>
              <a:p>
                <a:endParaRPr lang="en-US"/>
              </a:p>
            </p:txBody>
          </p:sp>
          <p:graphicFrame>
            <p:nvGraphicFramePr>
              <p:cNvPr id="107567" name="Object 47"/>
              <p:cNvGraphicFramePr>
                <a:graphicFrameLocks noChangeAspect="1"/>
              </p:cNvGraphicFramePr>
              <p:nvPr/>
            </p:nvGraphicFramePr>
            <p:xfrm>
              <a:off x="1248" y="1632"/>
              <a:ext cx="259" cy="314"/>
            </p:xfrm>
            <a:graphic>
              <a:graphicData uri="http://schemas.openxmlformats.org/presentationml/2006/ole">
                <p:oleObj spid="_x0000_s107567" name="Formel" r:id="rId8" imgW="177480" imgH="215640" progId="Equation.3">
                  <p:embed/>
                </p:oleObj>
              </a:graphicData>
            </a:graphic>
          </p:graphicFrame>
          <p:graphicFrame>
            <p:nvGraphicFramePr>
              <p:cNvPr id="107568" name="Object 48"/>
              <p:cNvGraphicFramePr>
                <a:graphicFrameLocks noChangeAspect="1"/>
              </p:cNvGraphicFramePr>
              <p:nvPr/>
            </p:nvGraphicFramePr>
            <p:xfrm>
              <a:off x="1248" y="1488"/>
              <a:ext cx="222" cy="240"/>
            </p:xfrm>
            <a:graphic>
              <a:graphicData uri="http://schemas.openxmlformats.org/presentationml/2006/ole">
                <p:oleObj spid="_x0000_s107568" name="Formel" r:id="rId9" imgW="152280" imgH="164880" progId="Equation.3">
                  <p:embed/>
                </p:oleObj>
              </a:graphicData>
            </a:graphic>
          </p:graphicFrame>
          <p:graphicFrame>
            <p:nvGraphicFramePr>
              <p:cNvPr id="107569" name="Object 49"/>
              <p:cNvGraphicFramePr>
                <a:graphicFrameLocks noChangeAspect="1"/>
              </p:cNvGraphicFramePr>
              <p:nvPr/>
            </p:nvGraphicFramePr>
            <p:xfrm>
              <a:off x="1248" y="1912"/>
              <a:ext cx="185" cy="296"/>
            </p:xfrm>
            <a:graphic>
              <a:graphicData uri="http://schemas.openxmlformats.org/presentationml/2006/ole">
                <p:oleObj spid="_x0000_s107569" name="Formel" r:id="rId10" imgW="126720" imgH="203040" progId="Equation.3">
                  <p:embed/>
                </p:oleObj>
              </a:graphicData>
            </a:graphic>
          </p:graphicFrame>
          <p:graphicFrame>
            <p:nvGraphicFramePr>
              <p:cNvPr id="107570" name="Object 50"/>
              <p:cNvGraphicFramePr>
                <a:graphicFrameLocks noChangeAspect="1"/>
              </p:cNvGraphicFramePr>
              <p:nvPr/>
            </p:nvGraphicFramePr>
            <p:xfrm>
              <a:off x="1248" y="2192"/>
              <a:ext cx="222" cy="240"/>
            </p:xfrm>
            <a:graphic>
              <a:graphicData uri="http://schemas.openxmlformats.org/presentationml/2006/ole">
                <p:oleObj spid="_x0000_s107570" name="Formel" r:id="rId11" imgW="152280" imgH="164880" progId="Equation.3">
                  <p:embed/>
                </p:oleObj>
              </a:graphicData>
            </a:graphic>
          </p:graphicFrame>
          <p:graphicFrame>
            <p:nvGraphicFramePr>
              <p:cNvPr id="107571" name="Object 51"/>
              <p:cNvGraphicFramePr>
                <a:graphicFrameLocks noChangeAspect="1"/>
              </p:cNvGraphicFramePr>
              <p:nvPr/>
            </p:nvGraphicFramePr>
            <p:xfrm>
              <a:off x="1248" y="2376"/>
              <a:ext cx="270" cy="285"/>
            </p:xfrm>
            <a:graphic>
              <a:graphicData uri="http://schemas.openxmlformats.org/presentationml/2006/ole">
                <p:oleObj spid="_x0000_s107571" name="Formel" r:id="rId12" imgW="215640" imgH="228600" progId="Equation.3">
                  <p:embed/>
                </p:oleObj>
              </a:graphicData>
            </a:graphic>
          </p:graphicFrame>
          <p:graphicFrame>
            <p:nvGraphicFramePr>
              <p:cNvPr id="107572" name="Object 52"/>
              <p:cNvGraphicFramePr>
                <a:graphicFrameLocks noChangeAspect="1"/>
              </p:cNvGraphicFramePr>
              <p:nvPr/>
            </p:nvGraphicFramePr>
            <p:xfrm>
              <a:off x="1248" y="1248"/>
              <a:ext cx="222" cy="240"/>
            </p:xfrm>
            <a:graphic>
              <a:graphicData uri="http://schemas.openxmlformats.org/presentationml/2006/ole">
                <p:oleObj spid="_x0000_s107572" name="Formel" r:id="rId13" imgW="152280" imgH="164880" progId="Equation.3">
                  <p:embed/>
                </p:oleObj>
              </a:graphicData>
            </a:graphic>
          </p:graphicFrame>
          <p:graphicFrame>
            <p:nvGraphicFramePr>
              <p:cNvPr id="107573" name="Object 53"/>
              <p:cNvGraphicFramePr>
                <a:graphicFrameLocks noChangeAspect="1"/>
              </p:cNvGraphicFramePr>
              <p:nvPr/>
            </p:nvGraphicFramePr>
            <p:xfrm>
              <a:off x="2844" y="2092"/>
              <a:ext cx="72" cy="136"/>
            </p:xfrm>
            <a:graphic>
              <a:graphicData uri="http://schemas.openxmlformats.org/presentationml/2006/ole">
                <p:oleObj spid="_x0000_s107573" name="Formel" r:id="rId14" imgW="114120" imgH="215640" progId="Equation.3">
                  <p:embed/>
                </p:oleObj>
              </a:graphicData>
            </a:graphic>
          </p:graphicFrame>
          <p:graphicFrame>
            <p:nvGraphicFramePr>
              <p:cNvPr id="107574" name="Object 54"/>
              <p:cNvGraphicFramePr>
                <a:graphicFrameLocks noChangeAspect="1"/>
              </p:cNvGraphicFramePr>
              <p:nvPr/>
            </p:nvGraphicFramePr>
            <p:xfrm>
              <a:off x="3168" y="1248"/>
              <a:ext cx="1248" cy="255"/>
            </p:xfrm>
            <a:graphic>
              <a:graphicData uri="http://schemas.openxmlformats.org/presentationml/2006/ole">
                <p:oleObj spid="_x0000_s107574" name="Formel" r:id="rId15" imgW="1117440" imgH="228600" progId="Equation.3">
                  <p:embed/>
                </p:oleObj>
              </a:graphicData>
            </a:graphic>
          </p:graphicFrame>
          <p:graphicFrame>
            <p:nvGraphicFramePr>
              <p:cNvPr id="107575" name="Object 55"/>
              <p:cNvGraphicFramePr>
                <a:graphicFrameLocks noChangeAspect="1"/>
              </p:cNvGraphicFramePr>
              <p:nvPr/>
            </p:nvGraphicFramePr>
            <p:xfrm>
              <a:off x="3175" y="1487"/>
              <a:ext cx="1234" cy="227"/>
            </p:xfrm>
            <a:graphic>
              <a:graphicData uri="http://schemas.openxmlformats.org/presentationml/2006/ole">
                <p:oleObj spid="_x0000_s107575" name="Formel" r:id="rId16" imgW="1104840" imgH="203040" progId="Equation.3">
                  <p:embed/>
                </p:oleObj>
              </a:graphicData>
            </a:graphic>
          </p:graphicFrame>
          <p:graphicFrame>
            <p:nvGraphicFramePr>
              <p:cNvPr id="107576" name="Object 56"/>
              <p:cNvGraphicFramePr>
                <a:graphicFrameLocks noChangeAspect="1"/>
              </p:cNvGraphicFramePr>
              <p:nvPr/>
            </p:nvGraphicFramePr>
            <p:xfrm>
              <a:off x="3173" y="1713"/>
              <a:ext cx="1659" cy="255"/>
            </p:xfrm>
            <a:graphic>
              <a:graphicData uri="http://schemas.openxmlformats.org/presentationml/2006/ole">
                <p:oleObj spid="_x0000_s107576" name="Formel" r:id="rId17" imgW="1485720" imgH="228600" progId="Equation.3">
                  <p:embed/>
                </p:oleObj>
              </a:graphicData>
            </a:graphic>
          </p:graphicFrame>
          <p:graphicFrame>
            <p:nvGraphicFramePr>
              <p:cNvPr id="107577" name="Object 57"/>
              <p:cNvGraphicFramePr>
                <a:graphicFrameLocks noChangeAspect="1"/>
              </p:cNvGraphicFramePr>
              <p:nvPr/>
            </p:nvGraphicFramePr>
            <p:xfrm>
              <a:off x="3168" y="1966"/>
              <a:ext cx="340" cy="226"/>
            </p:xfrm>
            <a:graphic>
              <a:graphicData uri="http://schemas.openxmlformats.org/presentationml/2006/ole">
                <p:oleObj spid="_x0000_s107577" name="Formel" r:id="rId18" imgW="304560" imgH="203040" progId="Equation.3">
                  <p:embed/>
                </p:oleObj>
              </a:graphicData>
            </a:graphic>
          </p:graphicFrame>
          <p:graphicFrame>
            <p:nvGraphicFramePr>
              <p:cNvPr id="107578" name="Object 58"/>
              <p:cNvGraphicFramePr>
                <a:graphicFrameLocks noChangeAspect="1"/>
              </p:cNvGraphicFramePr>
              <p:nvPr/>
            </p:nvGraphicFramePr>
            <p:xfrm>
              <a:off x="3168" y="2399"/>
              <a:ext cx="695" cy="227"/>
            </p:xfrm>
            <a:graphic>
              <a:graphicData uri="http://schemas.openxmlformats.org/presentationml/2006/ole">
                <p:oleObj spid="_x0000_s107578" name="Formel" r:id="rId19" imgW="622080" imgH="203040" progId="Equation.3">
                  <p:embed/>
                </p:oleObj>
              </a:graphicData>
            </a:graphic>
          </p:graphicFrame>
          <p:graphicFrame>
            <p:nvGraphicFramePr>
              <p:cNvPr id="107579" name="Object 59"/>
              <p:cNvGraphicFramePr>
                <a:graphicFrameLocks noChangeAspect="1"/>
              </p:cNvGraphicFramePr>
              <p:nvPr/>
            </p:nvGraphicFramePr>
            <p:xfrm>
              <a:off x="3176" y="2146"/>
              <a:ext cx="1473" cy="254"/>
            </p:xfrm>
            <a:graphic>
              <a:graphicData uri="http://schemas.openxmlformats.org/presentationml/2006/ole">
                <p:oleObj spid="_x0000_s107579" name="Formel" r:id="rId20" imgW="1320480" imgH="228600" progId="Equation.3">
                  <p:embed/>
                </p:oleObj>
              </a:graphicData>
            </a:graphic>
          </p:graphicFrame>
          <p:sp>
            <p:nvSpPr>
              <p:cNvPr id="107580" name="Text Box 60"/>
              <p:cNvSpPr txBox="1">
                <a:spLocks noChangeArrowheads="1"/>
              </p:cNvSpPr>
              <p:nvPr/>
            </p:nvSpPr>
            <p:spPr bwMode="auto">
              <a:xfrm>
                <a:off x="1200" y="768"/>
                <a:ext cx="2352" cy="404"/>
              </a:xfrm>
              <a:prstGeom prst="rect">
                <a:avLst/>
              </a:prstGeom>
              <a:noFill/>
              <a:ln w="9525">
                <a:noFill/>
                <a:miter lim="800000"/>
                <a:headEnd/>
                <a:tailEnd/>
              </a:ln>
              <a:effectLst/>
            </p:spPr>
            <p:txBody>
              <a:bodyPr>
                <a:spAutoFit/>
              </a:bodyPr>
              <a:lstStyle/>
              <a:p>
                <a:pPr algn="l">
                  <a:spcBef>
                    <a:spcPct val="50000"/>
                  </a:spcBef>
                </a:pPr>
                <a:r>
                  <a:rPr lang="en-GB"/>
                  <a:t>Typical parameters for laboratory liquid flow experiments:</a:t>
                </a:r>
              </a:p>
            </p:txBody>
          </p:sp>
        </p:grpSp>
      </p:grpSp>
      <p:sp>
        <p:nvSpPr>
          <p:cNvPr id="107586" name="AutoShape 66">
            <a:hlinkClick r:id="rId21"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499"/>
                                          </p:stCondLst>
                                        </p:cTn>
                                        <p:tgtEl>
                                          <p:spTgt spid="107585"/>
                                        </p:tgtEl>
                                        <p:attrNameLst>
                                          <p:attrName>style.visibility</p:attrName>
                                        </p:attrNameLst>
                                      </p:cBhvr>
                                      <p:to>
                                        <p:strVal val="visible"/>
                                      </p:to>
                                    </p:set>
                                  </p:childTnLst>
                                </p:cTn>
                              </p:par>
                            </p:childTnLst>
                          </p:cTn>
                        </p:par>
                        <p:par>
                          <p:cTn id="7" fill="hold">
                            <p:stCondLst>
                              <p:cond delay="1500"/>
                            </p:stCondLst>
                            <p:childTnLst>
                              <p:par>
                                <p:cTn id="8" presetID="23" presetClass="entr" presetSubtype="16" fill="hold" nodeType="afterEffect">
                                  <p:stCondLst>
                                    <p:cond delay="3000"/>
                                  </p:stCondLst>
                                  <p:childTnLst>
                                    <p:set>
                                      <p:cBhvr>
                                        <p:cTn id="9" dur="1" fill="hold">
                                          <p:stCondLst>
                                            <p:cond delay="0"/>
                                          </p:stCondLst>
                                        </p:cTn>
                                        <p:tgtEl>
                                          <p:spTgt spid="107584"/>
                                        </p:tgtEl>
                                        <p:attrNameLst>
                                          <p:attrName>style.visibility</p:attrName>
                                        </p:attrNameLst>
                                      </p:cBhvr>
                                      <p:to>
                                        <p:strVal val="visible"/>
                                      </p:to>
                                    </p:set>
                                    <p:anim calcmode="lin" valueType="num">
                                      <p:cBhvr>
                                        <p:cTn id="10" dur="500" fill="hold"/>
                                        <p:tgtEl>
                                          <p:spTgt spid="107584"/>
                                        </p:tgtEl>
                                        <p:attrNameLst>
                                          <p:attrName>ppt_w</p:attrName>
                                        </p:attrNameLst>
                                      </p:cBhvr>
                                      <p:tavLst>
                                        <p:tav tm="0">
                                          <p:val>
                                            <p:fltVal val="0"/>
                                          </p:val>
                                        </p:tav>
                                        <p:tav tm="100000">
                                          <p:val>
                                            <p:strVal val="#ppt_w"/>
                                          </p:val>
                                        </p:tav>
                                      </p:tavLst>
                                    </p:anim>
                                    <p:anim calcmode="lin" valueType="num">
                                      <p:cBhvr>
                                        <p:cTn id="11" dur="500" fill="hold"/>
                                        <p:tgtEl>
                                          <p:spTgt spid="107584"/>
                                        </p:tgtEl>
                                        <p:attrNameLst>
                                          <p:attrName>ppt_h</p:attrName>
                                        </p:attrNameLst>
                                      </p:cBhvr>
                                      <p:tavLst>
                                        <p:tav tm="0">
                                          <p:val>
                                            <p:fltVal val="0"/>
                                          </p:val>
                                        </p:tav>
                                        <p:tav tm="100000">
                                          <p:val>
                                            <p:strVal val="#ppt_h"/>
                                          </p:val>
                                        </p:tav>
                                      </p:tavLst>
                                    </p:anim>
                                  </p:childTnLst>
                                </p:cTn>
                              </p:par>
                            </p:childTnLst>
                          </p:cTn>
                        </p:par>
                        <p:par>
                          <p:cTn id="12" fill="hold">
                            <p:stCondLst>
                              <p:cond delay="5000"/>
                            </p:stCondLst>
                            <p:childTnLst>
                              <p:par>
                                <p:cTn id="13" presetID="17" presetClass="entr" presetSubtype="8" fill="hold" nodeType="afterEffect">
                                  <p:stCondLst>
                                    <p:cond delay="3000"/>
                                  </p:stCondLst>
                                  <p:childTnLst>
                                    <p:set>
                                      <p:cBhvr>
                                        <p:cTn id="14" dur="1" fill="hold">
                                          <p:stCondLst>
                                            <p:cond delay="0"/>
                                          </p:stCondLst>
                                        </p:cTn>
                                        <p:tgtEl>
                                          <p:spTgt spid="107533"/>
                                        </p:tgtEl>
                                        <p:attrNameLst>
                                          <p:attrName>style.visibility</p:attrName>
                                        </p:attrNameLst>
                                      </p:cBhvr>
                                      <p:to>
                                        <p:strVal val="visible"/>
                                      </p:to>
                                    </p:set>
                                    <p:anim calcmode="lin" valueType="num">
                                      <p:cBhvr>
                                        <p:cTn id="15" dur="500" fill="hold"/>
                                        <p:tgtEl>
                                          <p:spTgt spid="107533"/>
                                        </p:tgtEl>
                                        <p:attrNameLst>
                                          <p:attrName>ppt_x</p:attrName>
                                        </p:attrNameLst>
                                      </p:cBhvr>
                                      <p:tavLst>
                                        <p:tav tm="0">
                                          <p:val>
                                            <p:strVal val="#ppt_x-#ppt_w/2"/>
                                          </p:val>
                                        </p:tav>
                                        <p:tav tm="100000">
                                          <p:val>
                                            <p:strVal val="#ppt_x"/>
                                          </p:val>
                                        </p:tav>
                                      </p:tavLst>
                                    </p:anim>
                                    <p:anim calcmode="lin" valueType="num">
                                      <p:cBhvr>
                                        <p:cTn id="16" dur="500" fill="hold"/>
                                        <p:tgtEl>
                                          <p:spTgt spid="107533"/>
                                        </p:tgtEl>
                                        <p:attrNameLst>
                                          <p:attrName>ppt_y</p:attrName>
                                        </p:attrNameLst>
                                      </p:cBhvr>
                                      <p:tavLst>
                                        <p:tav tm="0">
                                          <p:val>
                                            <p:strVal val="#ppt_y"/>
                                          </p:val>
                                        </p:tav>
                                        <p:tav tm="100000">
                                          <p:val>
                                            <p:strVal val="#ppt_y"/>
                                          </p:val>
                                        </p:tav>
                                      </p:tavLst>
                                    </p:anim>
                                    <p:anim calcmode="lin" valueType="num">
                                      <p:cBhvr>
                                        <p:cTn id="17" dur="500" fill="hold"/>
                                        <p:tgtEl>
                                          <p:spTgt spid="107533"/>
                                        </p:tgtEl>
                                        <p:attrNameLst>
                                          <p:attrName>ppt_w</p:attrName>
                                        </p:attrNameLst>
                                      </p:cBhvr>
                                      <p:tavLst>
                                        <p:tav tm="0">
                                          <p:val>
                                            <p:fltVal val="0"/>
                                          </p:val>
                                        </p:tav>
                                        <p:tav tm="100000">
                                          <p:val>
                                            <p:strVal val="#ppt_w"/>
                                          </p:val>
                                        </p:tav>
                                      </p:tavLst>
                                    </p:anim>
                                    <p:anim calcmode="lin" valueType="num">
                                      <p:cBhvr>
                                        <p:cTn id="18" dur="500" fill="hold"/>
                                        <p:tgtEl>
                                          <p:spTgt spid="107533"/>
                                        </p:tgtEl>
                                        <p:attrNameLst>
                                          <p:attrName>ppt_h</p:attrName>
                                        </p:attrNameLst>
                                      </p:cBhvr>
                                      <p:tavLst>
                                        <p:tav tm="0">
                                          <p:val>
                                            <p:strVal val="#ppt_h"/>
                                          </p:val>
                                        </p:tav>
                                        <p:tav tm="100000">
                                          <p:val>
                                            <p:strVal val="#ppt_h"/>
                                          </p:val>
                                        </p:tav>
                                      </p:tavLst>
                                    </p:anim>
                                  </p:childTnLst>
                                </p:cTn>
                              </p:par>
                            </p:childTnLst>
                          </p:cTn>
                        </p:par>
                        <p:par>
                          <p:cTn id="19" fill="hold">
                            <p:stCondLst>
                              <p:cond delay="8500"/>
                            </p:stCondLst>
                            <p:childTnLst>
                              <p:par>
                                <p:cTn id="20" presetID="23" presetClass="entr" presetSubtype="16" fill="hold" nodeType="afterEffect">
                                  <p:stCondLst>
                                    <p:cond delay="3000"/>
                                  </p:stCondLst>
                                  <p:childTnLst>
                                    <p:set>
                                      <p:cBhvr>
                                        <p:cTn id="21" dur="1" fill="hold">
                                          <p:stCondLst>
                                            <p:cond delay="0"/>
                                          </p:stCondLst>
                                        </p:cTn>
                                        <p:tgtEl>
                                          <p:spTgt spid="107534"/>
                                        </p:tgtEl>
                                        <p:attrNameLst>
                                          <p:attrName>style.visibility</p:attrName>
                                        </p:attrNameLst>
                                      </p:cBhvr>
                                      <p:to>
                                        <p:strVal val="visible"/>
                                      </p:to>
                                    </p:set>
                                    <p:anim calcmode="lin" valueType="num">
                                      <p:cBhvr>
                                        <p:cTn id="22" dur="500" fill="hold"/>
                                        <p:tgtEl>
                                          <p:spTgt spid="107534"/>
                                        </p:tgtEl>
                                        <p:attrNameLst>
                                          <p:attrName>ppt_w</p:attrName>
                                        </p:attrNameLst>
                                      </p:cBhvr>
                                      <p:tavLst>
                                        <p:tav tm="0">
                                          <p:val>
                                            <p:fltVal val="0"/>
                                          </p:val>
                                        </p:tav>
                                        <p:tav tm="100000">
                                          <p:val>
                                            <p:strVal val="#ppt_w"/>
                                          </p:val>
                                        </p:tav>
                                      </p:tavLst>
                                    </p:anim>
                                    <p:anim calcmode="lin" valueType="num">
                                      <p:cBhvr>
                                        <p:cTn id="23" dur="500" fill="hold"/>
                                        <p:tgtEl>
                                          <p:spTgt spid="10753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AutoShape 3">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52228" name="Text Box 4"/>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52229" name="AutoShape 5">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52230" name="Text Box 6"/>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grpSp>
        <p:nvGrpSpPr>
          <p:cNvPr id="52356" name="Group 132"/>
          <p:cNvGrpSpPr>
            <a:grpSpLocks/>
          </p:cNvGrpSpPr>
          <p:nvPr/>
        </p:nvGrpSpPr>
        <p:grpSpPr bwMode="auto">
          <a:xfrm>
            <a:off x="1828800" y="3200400"/>
            <a:ext cx="1828800" cy="863600"/>
            <a:chOff x="1152" y="2016"/>
            <a:chExt cx="1152" cy="544"/>
          </a:xfrm>
        </p:grpSpPr>
        <p:sp>
          <p:nvSpPr>
            <p:cNvPr id="52355" name="Rectangle 131"/>
            <p:cNvSpPr>
              <a:spLocks noChangeArrowheads="1"/>
            </p:cNvSpPr>
            <p:nvPr/>
          </p:nvSpPr>
          <p:spPr bwMode="auto">
            <a:xfrm>
              <a:off x="1152" y="2016"/>
              <a:ext cx="1152" cy="544"/>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24930" name="Object 2"/>
            <p:cNvGraphicFramePr>
              <a:graphicFrameLocks noChangeAspect="1"/>
            </p:cNvGraphicFramePr>
            <p:nvPr/>
          </p:nvGraphicFramePr>
          <p:xfrm>
            <a:off x="1200" y="2064"/>
            <a:ext cx="1072" cy="437"/>
          </p:xfrm>
          <a:graphic>
            <a:graphicData uri="http://schemas.openxmlformats.org/presentationml/2006/ole">
              <p:oleObj spid="_x0000_s124930" name="Formel" r:id="rId4" imgW="1028520" imgH="419040" progId="Equation.3">
                <p:embed/>
              </p:oleObj>
            </a:graphicData>
          </a:graphic>
        </p:graphicFrame>
      </p:grpSp>
      <p:sp>
        <p:nvSpPr>
          <p:cNvPr id="52343" name="Text Box 119"/>
          <p:cNvSpPr txBox="1">
            <a:spLocks noChangeArrowheads="1"/>
          </p:cNvSpPr>
          <p:nvPr/>
        </p:nvSpPr>
        <p:spPr bwMode="auto">
          <a:xfrm>
            <a:off x="1752600" y="838200"/>
            <a:ext cx="7239000" cy="641350"/>
          </a:xfrm>
          <a:prstGeom prst="rect">
            <a:avLst/>
          </a:prstGeom>
          <a:noFill/>
          <a:ln w="9525">
            <a:noFill/>
            <a:miter lim="800000"/>
            <a:headEnd/>
            <a:tailEnd/>
          </a:ln>
          <a:effectLst/>
        </p:spPr>
        <p:txBody>
          <a:bodyPr>
            <a:spAutoFit/>
          </a:bodyPr>
          <a:lstStyle/>
          <a:p>
            <a:pPr algn="l">
              <a:spcBef>
                <a:spcPct val="50000"/>
              </a:spcBef>
            </a:pPr>
            <a:r>
              <a:rPr lang="en-GB"/>
              <a:t>Using the previous table we find Reynolds number Re = 1 (ca.), for laboratory core flow, which is far below the limit of turbulent flow. </a:t>
            </a:r>
          </a:p>
        </p:txBody>
      </p:sp>
      <p:grpSp>
        <p:nvGrpSpPr>
          <p:cNvPr id="52359" name="Group 135"/>
          <p:cNvGrpSpPr>
            <a:grpSpLocks/>
          </p:cNvGrpSpPr>
          <p:nvPr/>
        </p:nvGrpSpPr>
        <p:grpSpPr bwMode="auto">
          <a:xfrm>
            <a:off x="1752600" y="1568450"/>
            <a:ext cx="7239000" cy="915988"/>
            <a:chOff x="1104" y="988"/>
            <a:chExt cx="4560" cy="577"/>
          </a:xfrm>
        </p:grpSpPr>
        <p:sp>
          <p:nvSpPr>
            <p:cNvPr id="52344" name="Text Box 120"/>
            <p:cNvSpPr txBox="1">
              <a:spLocks noChangeArrowheads="1"/>
            </p:cNvSpPr>
            <p:nvPr/>
          </p:nvSpPr>
          <p:spPr bwMode="auto">
            <a:xfrm>
              <a:off x="1104" y="988"/>
              <a:ext cx="4560" cy="577"/>
            </a:xfrm>
            <a:prstGeom prst="rect">
              <a:avLst/>
            </a:prstGeom>
            <a:noFill/>
            <a:ln w="9525">
              <a:noFill/>
              <a:miter lim="800000"/>
              <a:headEnd/>
              <a:tailEnd/>
            </a:ln>
            <a:effectLst/>
          </p:spPr>
          <p:txBody>
            <a:bodyPr>
              <a:spAutoFit/>
            </a:bodyPr>
            <a:lstStyle/>
            <a:p>
              <a:pPr algn="l">
                <a:spcBef>
                  <a:spcPct val="50000"/>
                </a:spcBef>
              </a:pPr>
              <a:r>
                <a:rPr lang="en-GB"/>
                <a:t>In case of reservoir flow, the ”normal” reservoir flow velocity is ca. 1 foot/day or               , which indicate that turbulent liquid flow under reservoir conditions is not very likely to occur.</a:t>
              </a:r>
            </a:p>
          </p:txBody>
        </p:sp>
        <p:graphicFrame>
          <p:nvGraphicFramePr>
            <p:cNvPr id="124929" name="Object 1"/>
            <p:cNvGraphicFramePr>
              <a:graphicFrameLocks noChangeAspect="1"/>
            </p:cNvGraphicFramePr>
            <p:nvPr/>
          </p:nvGraphicFramePr>
          <p:xfrm>
            <a:off x="1816" y="1216"/>
            <a:ext cx="528" cy="183"/>
          </p:xfrm>
          <a:graphic>
            <a:graphicData uri="http://schemas.openxmlformats.org/presentationml/2006/ole">
              <p:oleObj spid="_x0000_s124929" name="Formel" r:id="rId5" imgW="583920" imgH="203040" progId="Equation.3">
                <p:embed/>
              </p:oleObj>
            </a:graphicData>
          </a:graphic>
        </p:graphicFrame>
      </p:grpSp>
      <p:sp>
        <p:nvSpPr>
          <p:cNvPr id="52347" name="Text Box 123"/>
          <p:cNvSpPr txBox="1">
            <a:spLocks noChangeArrowheads="1"/>
          </p:cNvSpPr>
          <p:nvPr/>
        </p:nvSpPr>
        <p:spPr bwMode="auto">
          <a:xfrm>
            <a:off x="1752600" y="2590800"/>
            <a:ext cx="7239000" cy="641350"/>
          </a:xfrm>
          <a:prstGeom prst="rect">
            <a:avLst/>
          </a:prstGeom>
          <a:noFill/>
          <a:ln w="9525">
            <a:noFill/>
            <a:miter lim="800000"/>
            <a:headEnd/>
            <a:tailEnd/>
          </a:ln>
          <a:effectLst/>
        </p:spPr>
        <p:txBody>
          <a:bodyPr>
            <a:spAutoFit/>
          </a:bodyPr>
          <a:lstStyle/>
          <a:p>
            <a:pPr algn="l">
              <a:spcBef>
                <a:spcPct val="50000"/>
              </a:spcBef>
            </a:pPr>
            <a:r>
              <a:rPr lang="en-GB"/>
              <a:t>For gas, turbulent flow may occur if the potentials are steep enough. If the formula for Reynolds number and Poiseuille`s law is compared:</a:t>
            </a:r>
          </a:p>
        </p:txBody>
      </p:sp>
      <p:sp>
        <p:nvSpPr>
          <p:cNvPr id="52348" name="AutoShape 124"/>
          <p:cNvSpPr>
            <a:spLocks noChangeArrowheads="1"/>
          </p:cNvSpPr>
          <p:nvPr/>
        </p:nvSpPr>
        <p:spPr bwMode="auto">
          <a:xfrm>
            <a:off x="4419600" y="3429000"/>
            <a:ext cx="4191000" cy="685800"/>
          </a:xfrm>
          <a:prstGeom prst="wedgeRoundRectCallout">
            <a:avLst>
              <a:gd name="adj1" fmla="val -67273"/>
              <a:gd name="adj2" fmla="val -40046"/>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r>
              <a:rPr lang="en-GB"/>
              <a:t>The only fluid dependent parameters are the density and the viscosity</a:t>
            </a:r>
          </a:p>
        </p:txBody>
      </p:sp>
      <p:sp>
        <p:nvSpPr>
          <p:cNvPr id="52349" name="Text Box 125"/>
          <p:cNvSpPr txBox="1">
            <a:spLocks noChangeArrowheads="1"/>
          </p:cNvSpPr>
          <p:nvPr/>
        </p:nvSpPr>
        <p:spPr bwMode="auto">
          <a:xfrm>
            <a:off x="1752600" y="4235450"/>
            <a:ext cx="7239000" cy="366713"/>
          </a:xfrm>
          <a:prstGeom prst="rect">
            <a:avLst/>
          </a:prstGeom>
          <a:noFill/>
          <a:ln w="9525">
            <a:noFill/>
            <a:miter lim="800000"/>
            <a:headEnd/>
            <a:tailEnd/>
          </a:ln>
          <a:effectLst/>
        </p:spPr>
        <p:txBody>
          <a:bodyPr>
            <a:spAutoFit/>
          </a:bodyPr>
          <a:lstStyle/>
          <a:p>
            <a:pPr algn="l">
              <a:spcBef>
                <a:spcPct val="50000"/>
              </a:spcBef>
            </a:pPr>
            <a:r>
              <a:rPr lang="en-GB"/>
              <a:t>Comparing the Reynolds number for typical values of gas and oil :</a:t>
            </a:r>
          </a:p>
        </p:txBody>
      </p:sp>
      <p:grpSp>
        <p:nvGrpSpPr>
          <p:cNvPr id="52358" name="Group 134"/>
          <p:cNvGrpSpPr>
            <a:grpSpLocks/>
          </p:cNvGrpSpPr>
          <p:nvPr/>
        </p:nvGrpSpPr>
        <p:grpSpPr bwMode="auto">
          <a:xfrm>
            <a:off x="1892300" y="4572000"/>
            <a:ext cx="5257800" cy="914400"/>
            <a:chOff x="1192" y="2880"/>
            <a:chExt cx="3312" cy="576"/>
          </a:xfrm>
        </p:grpSpPr>
        <p:sp>
          <p:nvSpPr>
            <p:cNvPr id="52357" name="Rectangle 133"/>
            <p:cNvSpPr>
              <a:spLocks noChangeArrowheads="1"/>
            </p:cNvSpPr>
            <p:nvPr/>
          </p:nvSpPr>
          <p:spPr bwMode="auto">
            <a:xfrm>
              <a:off x="1192" y="2880"/>
              <a:ext cx="3312" cy="576"/>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24928" name="Object 0"/>
            <p:cNvGraphicFramePr>
              <a:graphicFrameLocks noChangeAspect="1"/>
            </p:cNvGraphicFramePr>
            <p:nvPr/>
          </p:nvGraphicFramePr>
          <p:xfrm>
            <a:off x="1219" y="2902"/>
            <a:ext cx="3242" cy="490"/>
          </p:xfrm>
          <a:graphic>
            <a:graphicData uri="http://schemas.openxmlformats.org/presentationml/2006/ole">
              <p:oleObj spid="_x0000_s124928" name="Formel" r:id="rId6" imgW="3111480" imgH="469800" progId="Equation.3">
                <p:embed/>
              </p:oleObj>
            </a:graphicData>
          </a:graphic>
        </p:graphicFrame>
      </p:grpSp>
      <p:sp>
        <p:nvSpPr>
          <p:cNvPr id="52351" name="AutoShape 127"/>
          <p:cNvSpPr>
            <a:spLocks noChangeArrowheads="1"/>
          </p:cNvSpPr>
          <p:nvPr/>
        </p:nvSpPr>
        <p:spPr bwMode="auto">
          <a:xfrm>
            <a:off x="1905000" y="5638800"/>
            <a:ext cx="5867400" cy="685800"/>
          </a:xfrm>
          <a:prstGeom prst="wedgeRoundRectCallout">
            <a:avLst>
              <a:gd name="adj1" fmla="val -15259"/>
              <a:gd name="adj2" fmla="val -85880"/>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r>
              <a:rPr lang="en-GB"/>
              <a:t>Demonstrates the possibilities for turbulent when gas is flowing in a porous medium</a:t>
            </a:r>
          </a:p>
        </p:txBody>
      </p:sp>
      <p:sp>
        <p:nvSpPr>
          <p:cNvPr id="52352" name="Rectangle 128"/>
          <p:cNvSpPr>
            <a:spLocks noChangeArrowheads="1"/>
          </p:cNvSpPr>
          <p:nvPr/>
        </p:nvSpPr>
        <p:spPr bwMode="auto">
          <a:xfrm>
            <a:off x="85725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
        <p:nvSpPr>
          <p:cNvPr id="52360" name="AutoShape 136">
            <a:hlinkClick r:id="rId7"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52343"/>
                                        </p:tgtEl>
                                        <p:attrNameLst>
                                          <p:attrName>style.visibility</p:attrName>
                                        </p:attrNameLst>
                                      </p:cBhvr>
                                      <p:to>
                                        <p:strVal val="visible"/>
                                      </p:to>
                                    </p:set>
                                  </p:childTnLst>
                                </p:cTn>
                              </p:par>
                            </p:childTnLst>
                          </p:cTn>
                        </p:par>
                        <p:par>
                          <p:cTn id="7" fill="hold">
                            <p:stCondLst>
                              <p:cond delay="1500"/>
                            </p:stCondLst>
                            <p:childTnLst>
                              <p:par>
                                <p:cTn id="8" presetID="1" presetClass="entr" presetSubtype="0" fill="hold" nodeType="afterEffect">
                                  <p:stCondLst>
                                    <p:cond delay="3000"/>
                                  </p:stCondLst>
                                  <p:childTnLst>
                                    <p:set>
                                      <p:cBhvr>
                                        <p:cTn id="9" dur="1" fill="hold">
                                          <p:stCondLst>
                                            <p:cond delay="499"/>
                                          </p:stCondLst>
                                        </p:cTn>
                                        <p:tgtEl>
                                          <p:spTgt spid="52359"/>
                                        </p:tgtEl>
                                        <p:attrNameLst>
                                          <p:attrName>style.visibility</p:attrName>
                                        </p:attrNameLst>
                                      </p:cBhvr>
                                      <p:to>
                                        <p:strVal val="visible"/>
                                      </p:to>
                                    </p:set>
                                  </p:childTnLst>
                                </p:cTn>
                              </p:par>
                            </p:childTnLst>
                          </p:cTn>
                        </p:par>
                        <p:par>
                          <p:cTn id="10" fill="hold">
                            <p:stCondLst>
                              <p:cond delay="5000"/>
                            </p:stCondLst>
                            <p:childTnLst>
                              <p:par>
                                <p:cTn id="11" presetID="1" presetClass="entr" presetSubtype="0" fill="hold" grpId="0" nodeType="afterEffect">
                                  <p:stCondLst>
                                    <p:cond delay="3000"/>
                                  </p:stCondLst>
                                  <p:childTnLst>
                                    <p:set>
                                      <p:cBhvr>
                                        <p:cTn id="12" dur="1" fill="hold">
                                          <p:stCondLst>
                                            <p:cond delay="499"/>
                                          </p:stCondLst>
                                        </p:cTn>
                                        <p:tgtEl>
                                          <p:spTgt spid="52347"/>
                                        </p:tgtEl>
                                        <p:attrNameLst>
                                          <p:attrName>style.visibility</p:attrName>
                                        </p:attrNameLst>
                                      </p:cBhvr>
                                      <p:to>
                                        <p:strVal val="visible"/>
                                      </p:to>
                                    </p:set>
                                  </p:childTnLst>
                                </p:cTn>
                              </p:par>
                            </p:childTnLst>
                          </p:cTn>
                        </p:par>
                        <p:par>
                          <p:cTn id="13" fill="hold">
                            <p:stCondLst>
                              <p:cond delay="8500"/>
                            </p:stCondLst>
                            <p:childTnLst>
                              <p:par>
                                <p:cTn id="14" presetID="23" presetClass="entr" presetSubtype="16" fill="hold" nodeType="afterEffect">
                                  <p:stCondLst>
                                    <p:cond delay="3000"/>
                                  </p:stCondLst>
                                  <p:childTnLst>
                                    <p:set>
                                      <p:cBhvr>
                                        <p:cTn id="15" dur="1" fill="hold">
                                          <p:stCondLst>
                                            <p:cond delay="0"/>
                                          </p:stCondLst>
                                        </p:cTn>
                                        <p:tgtEl>
                                          <p:spTgt spid="52356"/>
                                        </p:tgtEl>
                                        <p:attrNameLst>
                                          <p:attrName>style.visibility</p:attrName>
                                        </p:attrNameLst>
                                      </p:cBhvr>
                                      <p:to>
                                        <p:strVal val="visible"/>
                                      </p:to>
                                    </p:set>
                                    <p:anim calcmode="lin" valueType="num">
                                      <p:cBhvr>
                                        <p:cTn id="16" dur="500" fill="hold"/>
                                        <p:tgtEl>
                                          <p:spTgt spid="52356"/>
                                        </p:tgtEl>
                                        <p:attrNameLst>
                                          <p:attrName>ppt_w</p:attrName>
                                        </p:attrNameLst>
                                      </p:cBhvr>
                                      <p:tavLst>
                                        <p:tav tm="0">
                                          <p:val>
                                            <p:fltVal val="0"/>
                                          </p:val>
                                        </p:tav>
                                        <p:tav tm="100000">
                                          <p:val>
                                            <p:strVal val="#ppt_w"/>
                                          </p:val>
                                        </p:tav>
                                      </p:tavLst>
                                    </p:anim>
                                    <p:anim calcmode="lin" valueType="num">
                                      <p:cBhvr>
                                        <p:cTn id="17" dur="500" fill="hold"/>
                                        <p:tgtEl>
                                          <p:spTgt spid="52356"/>
                                        </p:tgtEl>
                                        <p:attrNameLst>
                                          <p:attrName>ppt_h</p:attrName>
                                        </p:attrNameLst>
                                      </p:cBhvr>
                                      <p:tavLst>
                                        <p:tav tm="0">
                                          <p:val>
                                            <p:fltVal val="0"/>
                                          </p:val>
                                        </p:tav>
                                        <p:tav tm="100000">
                                          <p:val>
                                            <p:strVal val="#ppt_h"/>
                                          </p:val>
                                        </p:tav>
                                      </p:tavLst>
                                    </p:anim>
                                  </p:childTnLst>
                                </p:cTn>
                              </p:par>
                            </p:childTnLst>
                          </p:cTn>
                        </p:par>
                        <p:par>
                          <p:cTn id="18" fill="hold">
                            <p:stCondLst>
                              <p:cond delay="12000"/>
                            </p:stCondLst>
                            <p:childTnLst>
                              <p:par>
                                <p:cTn id="19" presetID="17" presetClass="entr" presetSubtype="8" fill="hold" grpId="0" nodeType="afterEffect">
                                  <p:stCondLst>
                                    <p:cond delay="3000"/>
                                  </p:stCondLst>
                                  <p:childTnLst>
                                    <p:set>
                                      <p:cBhvr>
                                        <p:cTn id="20" dur="1" fill="hold">
                                          <p:stCondLst>
                                            <p:cond delay="0"/>
                                          </p:stCondLst>
                                        </p:cTn>
                                        <p:tgtEl>
                                          <p:spTgt spid="52348"/>
                                        </p:tgtEl>
                                        <p:attrNameLst>
                                          <p:attrName>style.visibility</p:attrName>
                                        </p:attrNameLst>
                                      </p:cBhvr>
                                      <p:to>
                                        <p:strVal val="visible"/>
                                      </p:to>
                                    </p:set>
                                    <p:anim calcmode="lin" valueType="num">
                                      <p:cBhvr>
                                        <p:cTn id="21" dur="500" fill="hold"/>
                                        <p:tgtEl>
                                          <p:spTgt spid="52348"/>
                                        </p:tgtEl>
                                        <p:attrNameLst>
                                          <p:attrName>ppt_x</p:attrName>
                                        </p:attrNameLst>
                                      </p:cBhvr>
                                      <p:tavLst>
                                        <p:tav tm="0">
                                          <p:val>
                                            <p:strVal val="#ppt_x-#ppt_w/2"/>
                                          </p:val>
                                        </p:tav>
                                        <p:tav tm="100000">
                                          <p:val>
                                            <p:strVal val="#ppt_x"/>
                                          </p:val>
                                        </p:tav>
                                      </p:tavLst>
                                    </p:anim>
                                    <p:anim calcmode="lin" valueType="num">
                                      <p:cBhvr>
                                        <p:cTn id="22" dur="500" fill="hold"/>
                                        <p:tgtEl>
                                          <p:spTgt spid="52348"/>
                                        </p:tgtEl>
                                        <p:attrNameLst>
                                          <p:attrName>ppt_y</p:attrName>
                                        </p:attrNameLst>
                                      </p:cBhvr>
                                      <p:tavLst>
                                        <p:tav tm="0">
                                          <p:val>
                                            <p:strVal val="#ppt_y"/>
                                          </p:val>
                                        </p:tav>
                                        <p:tav tm="100000">
                                          <p:val>
                                            <p:strVal val="#ppt_y"/>
                                          </p:val>
                                        </p:tav>
                                      </p:tavLst>
                                    </p:anim>
                                    <p:anim calcmode="lin" valueType="num">
                                      <p:cBhvr>
                                        <p:cTn id="23" dur="500" fill="hold"/>
                                        <p:tgtEl>
                                          <p:spTgt spid="52348"/>
                                        </p:tgtEl>
                                        <p:attrNameLst>
                                          <p:attrName>ppt_w</p:attrName>
                                        </p:attrNameLst>
                                      </p:cBhvr>
                                      <p:tavLst>
                                        <p:tav tm="0">
                                          <p:val>
                                            <p:fltVal val="0"/>
                                          </p:val>
                                        </p:tav>
                                        <p:tav tm="100000">
                                          <p:val>
                                            <p:strVal val="#ppt_w"/>
                                          </p:val>
                                        </p:tav>
                                      </p:tavLst>
                                    </p:anim>
                                    <p:anim calcmode="lin" valueType="num">
                                      <p:cBhvr>
                                        <p:cTn id="24" dur="500" fill="hold"/>
                                        <p:tgtEl>
                                          <p:spTgt spid="52348"/>
                                        </p:tgtEl>
                                        <p:attrNameLst>
                                          <p:attrName>ppt_h</p:attrName>
                                        </p:attrNameLst>
                                      </p:cBhvr>
                                      <p:tavLst>
                                        <p:tav tm="0">
                                          <p:val>
                                            <p:strVal val="#ppt_h"/>
                                          </p:val>
                                        </p:tav>
                                        <p:tav tm="100000">
                                          <p:val>
                                            <p:strVal val="#ppt_h"/>
                                          </p:val>
                                        </p:tav>
                                      </p:tavLst>
                                    </p:anim>
                                  </p:childTnLst>
                                </p:cTn>
                              </p:par>
                            </p:childTnLst>
                          </p:cTn>
                        </p:par>
                        <p:par>
                          <p:cTn id="25" fill="hold">
                            <p:stCondLst>
                              <p:cond delay="15500"/>
                            </p:stCondLst>
                            <p:childTnLst>
                              <p:par>
                                <p:cTn id="26" presetID="1" presetClass="entr" presetSubtype="0" fill="hold" grpId="0" nodeType="afterEffect">
                                  <p:stCondLst>
                                    <p:cond delay="3000"/>
                                  </p:stCondLst>
                                  <p:childTnLst>
                                    <p:set>
                                      <p:cBhvr>
                                        <p:cTn id="27" dur="1" fill="hold">
                                          <p:stCondLst>
                                            <p:cond delay="499"/>
                                          </p:stCondLst>
                                        </p:cTn>
                                        <p:tgtEl>
                                          <p:spTgt spid="52349"/>
                                        </p:tgtEl>
                                        <p:attrNameLst>
                                          <p:attrName>style.visibility</p:attrName>
                                        </p:attrNameLst>
                                      </p:cBhvr>
                                      <p:to>
                                        <p:strVal val="visible"/>
                                      </p:to>
                                    </p:set>
                                  </p:childTnLst>
                                </p:cTn>
                              </p:par>
                            </p:childTnLst>
                          </p:cTn>
                        </p:par>
                        <p:par>
                          <p:cTn id="28" fill="hold">
                            <p:stCondLst>
                              <p:cond delay="19000"/>
                            </p:stCondLst>
                            <p:childTnLst>
                              <p:par>
                                <p:cTn id="29" presetID="23" presetClass="entr" presetSubtype="16" fill="hold" nodeType="afterEffect">
                                  <p:stCondLst>
                                    <p:cond delay="3000"/>
                                  </p:stCondLst>
                                  <p:childTnLst>
                                    <p:set>
                                      <p:cBhvr>
                                        <p:cTn id="30" dur="1" fill="hold">
                                          <p:stCondLst>
                                            <p:cond delay="0"/>
                                          </p:stCondLst>
                                        </p:cTn>
                                        <p:tgtEl>
                                          <p:spTgt spid="52358"/>
                                        </p:tgtEl>
                                        <p:attrNameLst>
                                          <p:attrName>style.visibility</p:attrName>
                                        </p:attrNameLst>
                                      </p:cBhvr>
                                      <p:to>
                                        <p:strVal val="visible"/>
                                      </p:to>
                                    </p:set>
                                    <p:anim calcmode="lin" valueType="num">
                                      <p:cBhvr>
                                        <p:cTn id="31" dur="500" fill="hold"/>
                                        <p:tgtEl>
                                          <p:spTgt spid="52358"/>
                                        </p:tgtEl>
                                        <p:attrNameLst>
                                          <p:attrName>ppt_w</p:attrName>
                                        </p:attrNameLst>
                                      </p:cBhvr>
                                      <p:tavLst>
                                        <p:tav tm="0">
                                          <p:val>
                                            <p:fltVal val="0"/>
                                          </p:val>
                                        </p:tav>
                                        <p:tav tm="100000">
                                          <p:val>
                                            <p:strVal val="#ppt_w"/>
                                          </p:val>
                                        </p:tav>
                                      </p:tavLst>
                                    </p:anim>
                                    <p:anim calcmode="lin" valueType="num">
                                      <p:cBhvr>
                                        <p:cTn id="32" dur="500" fill="hold"/>
                                        <p:tgtEl>
                                          <p:spTgt spid="52358"/>
                                        </p:tgtEl>
                                        <p:attrNameLst>
                                          <p:attrName>ppt_h</p:attrName>
                                        </p:attrNameLst>
                                      </p:cBhvr>
                                      <p:tavLst>
                                        <p:tav tm="0">
                                          <p:val>
                                            <p:fltVal val="0"/>
                                          </p:val>
                                        </p:tav>
                                        <p:tav tm="100000">
                                          <p:val>
                                            <p:strVal val="#ppt_h"/>
                                          </p:val>
                                        </p:tav>
                                      </p:tavLst>
                                    </p:anim>
                                  </p:childTnLst>
                                </p:cTn>
                              </p:par>
                            </p:childTnLst>
                          </p:cTn>
                        </p:par>
                        <p:par>
                          <p:cTn id="33" fill="hold">
                            <p:stCondLst>
                              <p:cond delay="22500"/>
                            </p:stCondLst>
                            <p:childTnLst>
                              <p:par>
                                <p:cTn id="34" presetID="17" presetClass="entr" presetSubtype="1" fill="hold" grpId="0" nodeType="afterEffect">
                                  <p:stCondLst>
                                    <p:cond delay="3000"/>
                                  </p:stCondLst>
                                  <p:childTnLst>
                                    <p:set>
                                      <p:cBhvr>
                                        <p:cTn id="35" dur="1" fill="hold">
                                          <p:stCondLst>
                                            <p:cond delay="0"/>
                                          </p:stCondLst>
                                        </p:cTn>
                                        <p:tgtEl>
                                          <p:spTgt spid="52351"/>
                                        </p:tgtEl>
                                        <p:attrNameLst>
                                          <p:attrName>style.visibility</p:attrName>
                                        </p:attrNameLst>
                                      </p:cBhvr>
                                      <p:to>
                                        <p:strVal val="visible"/>
                                      </p:to>
                                    </p:set>
                                    <p:anim calcmode="lin" valueType="num">
                                      <p:cBhvr>
                                        <p:cTn id="36" dur="500" fill="hold"/>
                                        <p:tgtEl>
                                          <p:spTgt spid="52351"/>
                                        </p:tgtEl>
                                        <p:attrNameLst>
                                          <p:attrName>ppt_x</p:attrName>
                                        </p:attrNameLst>
                                      </p:cBhvr>
                                      <p:tavLst>
                                        <p:tav tm="0">
                                          <p:val>
                                            <p:strVal val="#ppt_x"/>
                                          </p:val>
                                        </p:tav>
                                        <p:tav tm="100000">
                                          <p:val>
                                            <p:strVal val="#ppt_x"/>
                                          </p:val>
                                        </p:tav>
                                      </p:tavLst>
                                    </p:anim>
                                    <p:anim calcmode="lin" valueType="num">
                                      <p:cBhvr>
                                        <p:cTn id="37" dur="500" fill="hold"/>
                                        <p:tgtEl>
                                          <p:spTgt spid="52351"/>
                                        </p:tgtEl>
                                        <p:attrNameLst>
                                          <p:attrName>ppt_y</p:attrName>
                                        </p:attrNameLst>
                                      </p:cBhvr>
                                      <p:tavLst>
                                        <p:tav tm="0">
                                          <p:val>
                                            <p:strVal val="#ppt_y-#ppt_h/2"/>
                                          </p:val>
                                        </p:tav>
                                        <p:tav tm="100000">
                                          <p:val>
                                            <p:strVal val="#ppt_y"/>
                                          </p:val>
                                        </p:tav>
                                      </p:tavLst>
                                    </p:anim>
                                    <p:anim calcmode="lin" valueType="num">
                                      <p:cBhvr>
                                        <p:cTn id="38" dur="500" fill="hold"/>
                                        <p:tgtEl>
                                          <p:spTgt spid="52351"/>
                                        </p:tgtEl>
                                        <p:attrNameLst>
                                          <p:attrName>ppt_w</p:attrName>
                                        </p:attrNameLst>
                                      </p:cBhvr>
                                      <p:tavLst>
                                        <p:tav tm="0">
                                          <p:val>
                                            <p:strVal val="#ppt_w"/>
                                          </p:val>
                                        </p:tav>
                                        <p:tav tm="100000">
                                          <p:val>
                                            <p:strVal val="#ppt_w"/>
                                          </p:val>
                                        </p:tav>
                                      </p:tavLst>
                                    </p:anim>
                                    <p:anim calcmode="lin" valueType="num">
                                      <p:cBhvr>
                                        <p:cTn id="39" dur="500" fill="hold"/>
                                        <p:tgtEl>
                                          <p:spTgt spid="5235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343" grpId="0" autoUpdateAnimBg="0"/>
      <p:bldP spid="52347" grpId="0" autoUpdateAnimBg="0"/>
      <p:bldP spid="52348" grpId="0" animBg="1" autoUpdateAnimBg="0"/>
      <p:bldP spid="52349" grpId="0" autoUpdateAnimBg="0"/>
      <p:bldP spid="52351"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81" name="AutoShape 9"/>
          <p:cNvSpPr>
            <a:spLocks noChangeArrowheads="1"/>
          </p:cNvSpPr>
          <p:nvPr/>
        </p:nvSpPr>
        <p:spPr bwMode="auto">
          <a:xfrm>
            <a:off x="1714500" y="330200"/>
            <a:ext cx="7048500" cy="685800"/>
          </a:xfrm>
          <a:prstGeom prst="bevel">
            <a:avLst>
              <a:gd name="adj" fmla="val 12500"/>
            </a:avLst>
          </a:prstGeom>
          <a:gradFill rotWithShape="0">
            <a:gsLst>
              <a:gs pos="0">
                <a:srgbClr val="C0C0C0">
                  <a:gamma/>
                  <a:shade val="46275"/>
                  <a:invGamma/>
                </a:srgbClr>
              </a:gs>
              <a:gs pos="50000">
                <a:srgbClr val="C0C0C0"/>
              </a:gs>
              <a:gs pos="100000">
                <a:srgbClr val="C0C0C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54275" name="AutoShape 3">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54276" name="Text Box 4"/>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54277" name="AutoShape 5">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54278" name="Text Box 6"/>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sp>
        <p:nvSpPr>
          <p:cNvPr id="54280" name="Rectangle 8"/>
          <p:cNvSpPr>
            <a:spLocks noGrp="1" noChangeArrowheads="1"/>
          </p:cNvSpPr>
          <p:nvPr>
            <p:ph type="title"/>
          </p:nvPr>
        </p:nvSpPr>
        <p:spPr/>
        <p:txBody>
          <a:bodyPr/>
          <a:lstStyle/>
          <a:p>
            <a:r>
              <a:rPr lang="en-GB" b="0">
                <a:solidFill>
                  <a:srgbClr val="000000"/>
                </a:solidFill>
              </a:rPr>
              <a:t>Section 3: </a:t>
            </a:r>
            <a:r>
              <a:rPr lang="en-GB" sz="2400" b="0" i="1">
                <a:solidFill>
                  <a:srgbClr val="000000"/>
                </a:solidFill>
              </a:rPr>
              <a:t>Dependency of Viscosity on Temperature</a:t>
            </a:r>
          </a:p>
        </p:txBody>
      </p:sp>
      <p:grpSp>
        <p:nvGrpSpPr>
          <p:cNvPr id="54282" name="Group 10"/>
          <p:cNvGrpSpPr>
            <a:grpSpLocks/>
          </p:cNvGrpSpPr>
          <p:nvPr/>
        </p:nvGrpSpPr>
        <p:grpSpPr bwMode="auto">
          <a:xfrm>
            <a:off x="3505200" y="2667000"/>
            <a:ext cx="3246438" cy="2514600"/>
            <a:chOff x="1824" y="1008"/>
            <a:chExt cx="2045" cy="1584"/>
          </a:xfrm>
        </p:grpSpPr>
        <p:sp>
          <p:nvSpPr>
            <p:cNvPr id="54283" name="Rectangle 11"/>
            <p:cNvSpPr>
              <a:spLocks noChangeArrowheads="1"/>
            </p:cNvSpPr>
            <p:nvPr/>
          </p:nvSpPr>
          <p:spPr bwMode="auto">
            <a:xfrm>
              <a:off x="1824" y="1008"/>
              <a:ext cx="1920" cy="1584"/>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pSp>
          <p:nvGrpSpPr>
            <p:cNvPr id="54284" name="Group 12"/>
            <p:cNvGrpSpPr>
              <a:grpSpLocks/>
            </p:cNvGrpSpPr>
            <p:nvPr/>
          </p:nvGrpSpPr>
          <p:grpSpPr bwMode="auto">
            <a:xfrm>
              <a:off x="1872" y="1104"/>
              <a:ext cx="1997" cy="1383"/>
              <a:chOff x="1219" y="1113"/>
              <a:chExt cx="1997" cy="1383"/>
            </a:xfrm>
          </p:grpSpPr>
          <p:cxnSp>
            <p:nvCxnSpPr>
              <p:cNvPr id="54285" name="AutoShape 13"/>
              <p:cNvCxnSpPr>
                <a:cxnSpLocks noChangeShapeType="1"/>
              </p:cNvCxnSpPr>
              <p:nvPr/>
            </p:nvCxnSpPr>
            <p:spPr bwMode="auto">
              <a:xfrm flipV="1">
                <a:off x="1392" y="1152"/>
                <a:ext cx="0" cy="1168"/>
              </a:xfrm>
              <a:prstGeom prst="straightConnector1">
                <a:avLst/>
              </a:prstGeom>
              <a:noFill/>
              <a:ln w="9525">
                <a:solidFill>
                  <a:schemeClr val="tx1"/>
                </a:solidFill>
                <a:round/>
                <a:headEnd/>
                <a:tailEnd type="triangle" w="med" len="med"/>
              </a:ln>
              <a:effectLst/>
            </p:spPr>
          </p:cxnSp>
          <p:cxnSp>
            <p:nvCxnSpPr>
              <p:cNvPr id="54286" name="AutoShape 14"/>
              <p:cNvCxnSpPr>
                <a:cxnSpLocks noChangeShapeType="1"/>
              </p:cNvCxnSpPr>
              <p:nvPr/>
            </p:nvCxnSpPr>
            <p:spPr bwMode="auto">
              <a:xfrm>
                <a:off x="1392" y="2328"/>
                <a:ext cx="1360" cy="0"/>
              </a:xfrm>
              <a:prstGeom prst="straightConnector1">
                <a:avLst/>
              </a:prstGeom>
              <a:noFill/>
              <a:ln w="9525">
                <a:solidFill>
                  <a:schemeClr val="tx1"/>
                </a:solidFill>
                <a:round/>
                <a:headEnd/>
                <a:tailEnd type="triangle" w="med" len="med"/>
              </a:ln>
              <a:effectLst/>
            </p:spPr>
          </p:cxnSp>
          <p:sp>
            <p:nvSpPr>
              <p:cNvPr id="54287" name="Arc 15"/>
              <p:cNvSpPr>
                <a:spLocks/>
              </p:cNvSpPr>
              <p:nvPr/>
            </p:nvSpPr>
            <p:spPr bwMode="auto">
              <a:xfrm>
                <a:off x="1584" y="1248"/>
                <a:ext cx="910" cy="959"/>
              </a:xfrm>
              <a:custGeom>
                <a:avLst/>
                <a:gdLst>
                  <a:gd name="G0" fmla="+- 21599 0 0"/>
                  <a:gd name="G1" fmla="+- 0 0 0"/>
                  <a:gd name="G2" fmla="+- 21600 0 0"/>
                  <a:gd name="T0" fmla="*/ 20251 w 21599"/>
                  <a:gd name="T1" fmla="*/ 21558 h 21558"/>
                  <a:gd name="T2" fmla="*/ 0 w 21599"/>
                  <a:gd name="T3" fmla="*/ 218 h 21558"/>
                  <a:gd name="T4" fmla="*/ 21599 w 21599"/>
                  <a:gd name="T5" fmla="*/ 0 h 21558"/>
                </a:gdLst>
                <a:ahLst/>
                <a:cxnLst>
                  <a:cxn ang="0">
                    <a:pos x="T0" y="T1"/>
                  </a:cxn>
                  <a:cxn ang="0">
                    <a:pos x="T2" y="T3"/>
                  </a:cxn>
                  <a:cxn ang="0">
                    <a:pos x="T4" y="T5"/>
                  </a:cxn>
                </a:cxnLst>
                <a:rect l="0" t="0" r="r" b="b"/>
                <a:pathLst>
                  <a:path w="21599" h="21558" fill="none" extrusionOk="0">
                    <a:moveTo>
                      <a:pt x="20251" y="21557"/>
                    </a:moveTo>
                    <a:cubicBezTo>
                      <a:pt x="8951" y="20851"/>
                      <a:pt x="114" y="11539"/>
                      <a:pt x="0" y="217"/>
                    </a:cubicBezTo>
                  </a:path>
                  <a:path w="21599" h="21558" stroke="0" extrusionOk="0">
                    <a:moveTo>
                      <a:pt x="20251" y="21557"/>
                    </a:moveTo>
                    <a:cubicBezTo>
                      <a:pt x="8951" y="20851"/>
                      <a:pt x="114" y="11539"/>
                      <a:pt x="0" y="217"/>
                    </a:cubicBezTo>
                    <a:lnTo>
                      <a:pt x="21599" y="0"/>
                    </a:lnTo>
                    <a:close/>
                  </a:path>
                </a:pathLst>
              </a:custGeom>
              <a:noFill/>
              <a:ln w="9525">
                <a:solidFill>
                  <a:schemeClr val="tx1"/>
                </a:solidFill>
                <a:round/>
                <a:headEnd/>
                <a:tailEnd/>
              </a:ln>
              <a:effectLst/>
            </p:spPr>
            <p:txBody>
              <a:bodyPr wrap="none" anchor="ctr"/>
              <a:lstStyle/>
              <a:p>
                <a:endParaRPr lang="en-US"/>
              </a:p>
            </p:txBody>
          </p:sp>
          <p:sp>
            <p:nvSpPr>
              <p:cNvPr id="54288" name="Arc 16"/>
              <p:cNvSpPr>
                <a:spLocks/>
              </p:cNvSpPr>
              <p:nvPr/>
            </p:nvSpPr>
            <p:spPr bwMode="auto">
              <a:xfrm>
                <a:off x="1536" y="1584"/>
                <a:ext cx="959" cy="671"/>
              </a:xfrm>
              <a:custGeom>
                <a:avLst/>
                <a:gdLst>
                  <a:gd name="G0" fmla="+- 19266 0 0"/>
                  <a:gd name="G1" fmla="+- 0 0 0"/>
                  <a:gd name="G2" fmla="+- 21600 0 0"/>
                  <a:gd name="T0" fmla="*/ 17918 w 19266"/>
                  <a:gd name="T1" fmla="*/ 21558 h 21558"/>
                  <a:gd name="T2" fmla="*/ 0 w 19266"/>
                  <a:gd name="T3" fmla="*/ 9766 h 21558"/>
                  <a:gd name="T4" fmla="*/ 19266 w 19266"/>
                  <a:gd name="T5" fmla="*/ 0 h 21558"/>
                </a:gdLst>
                <a:ahLst/>
                <a:cxnLst>
                  <a:cxn ang="0">
                    <a:pos x="T0" y="T1"/>
                  </a:cxn>
                  <a:cxn ang="0">
                    <a:pos x="T2" y="T3"/>
                  </a:cxn>
                  <a:cxn ang="0">
                    <a:pos x="T4" y="T5"/>
                  </a:cxn>
                </a:cxnLst>
                <a:rect l="0" t="0" r="r" b="b"/>
                <a:pathLst>
                  <a:path w="19266" h="21558" fill="none" extrusionOk="0">
                    <a:moveTo>
                      <a:pt x="17918" y="21557"/>
                    </a:moveTo>
                    <a:cubicBezTo>
                      <a:pt x="10277" y="21080"/>
                      <a:pt x="3461" y="16594"/>
                      <a:pt x="-1" y="9766"/>
                    </a:cubicBezTo>
                  </a:path>
                  <a:path w="19266" h="21558" stroke="0" extrusionOk="0">
                    <a:moveTo>
                      <a:pt x="17918" y="21557"/>
                    </a:moveTo>
                    <a:cubicBezTo>
                      <a:pt x="10277" y="21080"/>
                      <a:pt x="3461" y="16594"/>
                      <a:pt x="-1" y="9766"/>
                    </a:cubicBezTo>
                    <a:lnTo>
                      <a:pt x="19266" y="0"/>
                    </a:lnTo>
                    <a:close/>
                  </a:path>
                </a:pathLst>
              </a:custGeom>
              <a:noFill/>
              <a:ln w="9525">
                <a:solidFill>
                  <a:schemeClr val="tx1"/>
                </a:solidFill>
                <a:round/>
                <a:headEnd/>
                <a:tailEnd/>
              </a:ln>
              <a:effectLst/>
            </p:spPr>
            <p:txBody>
              <a:bodyPr wrap="none" anchor="ctr"/>
              <a:lstStyle/>
              <a:p>
                <a:endParaRPr lang="en-US"/>
              </a:p>
            </p:txBody>
          </p:sp>
          <p:sp>
            <p:nvSpPr>
              <p:cNvPr id="54289" name="Line 17"/>
              <p:cNvSpPr>
                <a:spLocks noChangeShapeType="1"/>
              </p:cNvSpPr>
              <p:nvPr/>
            </p:nvSpPr>
            <p:spPr bwMode="auto">
              <a:xfrm flipH="1">
                <a:off x="1824" y="1488"/>
                <a:ext cx="288" cy="192"/>
              </a:xfrm>
              <a:prstGeom prst="line">
                <a:avLst/>
              </a:prstGeom>
              <a:noFill/>
              <a:ln w="9525">
                <a:solidFill>
                  <a:schemeClr val="tx1"/>
                </a:solidFill>
                <a:round/>
                <a:headEnd/>
                <a:tailEnd type="triangle" w="med" len="med"/>
              </a:ln>
              <a:effectLst/>
            </p:spPr>
            <p:txBody>
              <a:bodyPr/>
              <a:lstStyle/>
              <a:p>
                <a:endParaRPr lang="en-US"/>
              </a:p>
            </p:txBody>
          </p:sp>
          <p:sp>
            <p:nvSpPr>
              <p:cNvPr id="54290" name="Line 18"/>
              <p:cNvSpPr>
                <a:spLocks noChangeShapeType="1"/>
              </p:cNvSpPr>
              <p:nvPr/>
            </p:nvSpPr>
            <p:spPr bwMode="auto">
              <a:xfrm flipH="1">
                <a:off x="1776" y="1728"/>
                <a:ext cx="672" cy="288"/>
              </a:xfrm>
              <a:prstGeom prst="line">
                <a:avLst/>
              </a:prstGeom>
              <a:noFill/>
              <a:ln w="9525">
                <a:solidFill>
                  <a:schemeClr val="tx1"/>
                </a:solidFill>
                <a:round/>
                <a:headEnd/>
                <a:tailEnd type="triangle" w="med" len="med"/>
              </a:ln>
              <a:effectLst/>
            </p:spPr>
            <p:txBody>
              <a:bodyPr/>
              <a:lstStyle/>
              <a:p>
                <a:endParaRPr lang="en-US"/>
              </a:p>
            </p:txBody>
          </p:sp>
          <p:sp>
            <p:nvSpPr>
              <p:cNvPr id="54291" name="Text Box 19"/>
              <p:cNvSpPr txBox="1">
                <a:spLocks noChangeArrowheads="1"/>
              </p:cNvSpPr>
              <p:nvPr/>
            </p:nvSpPr>
            <p:spPr bwMode="auto">
              <a:xfrm>
                <a:off x="2112" y="1296"/>
                <a:ext cx="768" cy="212"/>
              </a:xfrm>
              <a:prstGeom prst="rect">
                <a:avLst/>
              </a:prstGeom>
              <a:noFill/>
              <a:ln w="9525">
                <a:noFill/>
                <a:miter lim="800000"/>
                <a:headEnd/>
                <a:tailEnd/>
              </a:ln>
              <a:effectLst/>
            </p:spPr>
            <p:txBody>
              <a:bodyPr>
                <a:spAutoFit/>
              </a:bodyPr>
              <a:lstStyle/>
              <a:p>
                <a:pPr algn="l">
                  <a:spcBef>
                    <a:spcPct val="50000"/>
                  </a:spcBef>
                </a:pPr>
                <a:r>
                  <a:rPr lang="en-GB" sz="1600"/>
                  <a:t>Heavy oil</a:t>
                </a:r>
              </a:p>
            </p:txBody>
          </p:sp>
          <p:sp>
            <p:nvSpPr>
              <p:cNvPr id="54292" name="Text Box 20"/>
              <p:cNvSpPr txBox="1">
                <a:spLocks noChangeArrowheads="1"/>
              </p:cNvSpPr>
              <p:nvPr/>
            </p:nvSpPr>
            <p:spPr bwMode="auto">
              <a:xfrm>
                <a:off x="2448" y="1536"/>
                <a:ext cx="768" cy="212"/>
              </a:xfrm>
              <a:prstGeom prst="rect">
                <a:avLst/>
              </a:prstGeom>
              <a:noFill/>
              <a:ln w="9525">
                <a:noFill/>
                <a:miter lim="800000"/>
                <a:headEnd/>
                <a:tailEnd/>
              </a:ln>
              <a:effectLst/>
            </p:spPr>
            <p:txBody>
              <a:bodyPr>
                <a:spAutoFit/>
              </a:bodyPr>
              <a:lstStyle/>
              <a:p>
                <a:pPr algn="l" eaLnBrk="0" hangingPunct="0"/>
                <a:r>
                  <a:rPr lang="en-GB" sz="1600"/>
                  <a:t>Light oil</a:t>
                </a:r>
              </a:p>
            </p:txBody>
          </p:sp>
          <p:sp>
            <p:nvSpPr>
              <p:cNvPr id="54293" name="Text Box 21"/>
              <p:cNvSpPr txBox="1">
                <a:spLocks noChangeArrowheads="1"/>
              </p:cNvSpPr>
              <p:nvPr/>
            </p:nvSpPr>
            <p:spPr bwMode="auto">
              <a:xfrm>
                <a:off x="1968" y="2323"/>
                <a:ext cx="1056" cy="173"/>
              </a:xfrm>
              <a:prstGeom prst="rect">
                <a:avLst/>
              </a:prstGeom>
              <a:noFill/>
              <a:ln w="9525">
                <a:noFill/>
                <a:miter lim="800000"/>
                <a:headEnd/>
                <a:tailEnd/>
              </a:ln>
              <a:effectLst/>
            </p:spPr>
            <p:txBody>
              <a:bodyPr>
                <a:spAutoFit/>
              </a:bodyPr>
              <a:lstStyle/>
              <a:p>
                <a:pPr algn="l">
                  <a:spcBef>
                    <a:spcPct val="50000"/>
                  </a:spcBef>
                </a:pPr>
                <a:r>
                  <a:rPr lang="en-GB" sz="1200"/>
                  <a:t>Temperature, K</a:t>
                </a:r>
              </a:p>
            </p:txBody>
          </p:sp>
          <p:sp>
            <p:nvSpPr>
              <p:cNvPr id="54294" name="Text Box 22"/>
              <p:cNvSpPr txBox="1">
                <a:spLocks noChangeArrowheads="1"/>
              </p:cNvSpPr>
              <p:nvPr/>
            </p:nvSpPr>
            <p:spPr bwMode="auto">
              <a:xfrm rot="-5400000">
                <a:off x="950" y="1382"/>
                <a:ext cx="711" cy="173"/>
              </a:xfrm>
              <a:prstGeom prst="rect">
                <a:avLst/>
              </a:prstGeom>
              <a:noFill/>
              <a:ln w="9525">
                <a:noFill/>
                <a:miter lim="800000"/>
                <a:headEnd/>
                <a:tailEnd/>
              </a:ln>
              <a:effectLst/>
            </p:spPr>
            <p:txBody>
              <a:bodyPr>
                <a:spAutoFit/>
              </a:bodyPr>
              <a:lstStyle/>
              <a:p>
                <a:pPr algn="l">
                  <a:spcBef>
                    <a:spcPct val="50000"/>
                  </a:spcBef>
                </a:pPr>
                <a:r>
                  <a:rPr lang="en-GB" sz="1200"/>
                  <a:t>Viscosity, cp</a:t>
                </a:r>
              </a:p>
            </p:txBody>
          </p:sp>
        </p:grpSp>
      </p:grpSp>
      <p:sp>
        <p:nvSpPr>
          <p:cNvPr id="54295" name="Text Box 23"/>
          <p:cNvSpPr txBox="1">
            <a:spLocks noChangeArrowheads="1"/>
          </p:cNvSpPr>
          <p:nvPr/>
        </p:nvSpPr>
        <p:spPr bwMode="auto">
          <a:xfrm>
            <a:off x="1790700" y="1219200"/>
            <a:ext cx="7162800" cy="641350"/>
          </a:xfrm>
          <a:prstGeom prst="rect">
            <a:avLst/>
          </a:prstGeom>
          <a:noFill/>
          <a:ln w="9525">
            <a:noFill/>
            <a:miter lim="800000"/>
            <a:headEnd/>
            <a:tailEnd/>
          </a:ln>
          <a:effectLst/>
        </p:spPr>
        <p:txBody>
          <a:bodyPr>
            <a:spAutoFit/>
          </a:bodyPr>
          <a:lstStyle/>
          <a:p>
            <a:pPr algn="l">
              <a:spcBef>
                <a:spcPct val="50000"/>
              </a:spcBef>
            </a:pPr>
            <a:r>
              <a:rPr lang="en-GB"/>
              <a:t>The Viscosity of liquids decreases with increasing temperature. For gas it`s the opposite; viscosity increase with increasing temperature.</a:t>
            </a:r>
          </a:p>
        </p:txBody>
      </p:sp>
      <p:sp>
        <p:nvSpPr>
          <p:cNvPr id="54300" name="AutoShape 28">
            <a:hlinkClick r:id="rId3"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
        <p:nvSpPr>
          <p:cNvPr id="54301" name="Rectangle 29"/>
          <p:cNvSpPr>
            <a:spLocks noChangeArrowheads="1"/>
          </p:cNvSpPr>
          <p:nvPr/>
        </p:nvSpPr>
        <p:spPr bwMode="auto">
          <a:xfrm>
            <a:off x="81153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54295"/>
                                        </p:tgtEl>
                                        <p:attrNameLst>
                                          <p:attrName>style.visibility</p:attrName>
                                        </p:attrNameLst>
                                      </p:cBhvr>
                                      <p:to>
                                        <p:strVal val="visible"/>
                                      </p:to>
                                    </p:set>
                                  </p:childTnLst>
                                </p:cTn>
                              </p:par>
                            </p:childTnLst>
                          </p:cTn>
                        </p:par>
                        <p:par>
                          <p:cTn id="7" fill="hold">
                            <p:stCondLst>
                              <p:cond delay="1500"/>
                            </p:stCondLst>
                            <p:childTnLst>
                              <p:par>
                                <p:cTn id="8" presetID="23" presetClass="entr" presetSubtype="16" fill="hold" nodeType="afterEffect">
                                  <p:stCondLst>
                                    <p:cond delay="3000"/>
                                  </p:stCondLst>
                                  <p:childTnLst>
                                    <p:set>
                                      <p:cBhvr>
                                        <p:cTn id="9" dur="1" fill="hold">
                                          <p:stCondLst>
                                            <p:cond delay="0"/>
                                          </p:stCondLst>
                                        </p:cTn>
                                        <p:tgtEl>
                                          <p:spTgt spid="54282"/>
                                        </p:tgtEl>
                                        <p:attrNameLst>
                                          <p:attrName>style.visibility</p:attrName>
                                        </p:attrNameLst>
                                      </p:cBhvr>
                                      <p:to>
                                        <p:strVal val="visible"/>
                                      </p:to>
                                    </p:set>
                                    <p:anim calcmode="lin" valueType="num">
                                      <p:cBhvr>
                                        <p:cTn id="10" dur="500" fill="hold"/>
                                        <p:tgtEl>
                                          <p:spTgt spid="54282"/>
                                        </p:tgtEl>
                                        <p:attrNameLst>
                                          <p:attrName>ppt_w</p:attrName>
                                        </p:attrNameLst>
                                      </p:cBhvr>
                                      <p:tavLst>
                                        <p:tav tm="0">
                                          <p:val>
                                            <p:fltVal val="0"/>
                                          </p:val>
                                        </p:tav>
                                        <p:tav tm="100000">
                                          <p:val>
                                            <p:strVal val="#ppt_w"/>
                                          </p:val>
                                        </p:tav>
                                      </p:tavLst>
                                    </p:anim>
                                    <p:anim calcmode="lin" valueType="num">
                                      <p:cBhvr>
                                        <p:cTn id="11" dur="500" fill="hold"/>
                                        <p:tgtEl>
                                          <p:spTgt spid="5428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95"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AutoShape 3">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56324" name="Text Box 4"/>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56325" name="AutoShape 5">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56326" name="Text Box 6"/>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sp>
        <p:nvSpPr>
          <p:cNvPr id="56329" name="Text Box 9"/>
          <p:cNvSpPr txBox="1">
            <a:spLocks noChangeArrowheads="1"/>
          </p:cNvSpPr>
          <p:nvPr/>
        </p:nvSpPr>
        <p:spPr bwMode="auto">
          <a:xfrm>
            <a:off x="1828800" y="3657600"/>
            <a:ext cx="2895600" cy="366713"/>
          </a:xfrm>
          <a:prstGeom prst="rect">
            <a:avLst/>
          </a:prstGeom>
          <a:noFill/>
          <a:ln w="9525">
            <a:noFill/>
            <a:miter lim="800000"/>
            <a:headEnd/>
            <a:tailEnd/>
          </a:ln>
          <a:effectLst/>
        </p:spPr>
        <p:txBody>
          <a:bodyPr>
            <a:spAutoFit/>
          </a:bodyPr>
          <a:lstStyle/>
          <a:p>
            <a:pPr algn="l">
              <a:spcBef>
                <a:spcPct val="50000"/>
              </a:spcBef>
            </a:pPr>
            <a:r>
              <a:rPr lang="en-GB"/>
              <a:t>Another commonly equation:</a:t>
            </a:r>
          </a:p>
        </p:txBody>
      </p:sp>
      <p:grpSp>
        <p:nvGrpSpPr>
          <p:cNvPr id="56341" name="Group 21"/>
          <p:cNvGrpSpPr>
            <a:grpSpLocks/>
          </p:cNvGrpSpPr>
          <p:nvPr/>
        </p:nvGrpSpPr>
        <p:grpSpPr bwMode="auto">
          <a:xfrm>
            <a:off x="6019800" y="3886200"/>
            <a:ext cx="1828800" cy="1143000"/>
            <a:chOff x="3792" y="2448"/>
            <a:chExt cx="1152" cy="720"/>
          </a:xfrm>
        </p:grpSpPr>
        <p:sp>
          <p:nvSpPr>
            <p:cNvPr id="56339" name="Rectangle 19"/>
            <p:cNvSpPr>
              <a:spLocks noChangeArrowheads="1"/>
            </p:cNvSpPr>
            <p:nvPr/>
          </p:nvSpPr>
          <p:spPr bwMode="auto">
            <a:xfrm>
              <a:off x="3792" y="2448"/>
              <a:ext cx="1152" cy="720"/>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25953" name="Object 1"/>
            <p:cNvGraphicFramePr>
              <a:graphicFrameLocks noChangeAspect="1"/>
            </p:cNvGraphicFramePr>
            <p:nvPr/>
          </p:nvGraphicFramePr>
          <p:xfrm>
            <a:off x="3792" y="2448"/>
            <a:ext cx="1104" cy="690"/>
          </p:xfrm>
          <a:graphic>
            <a:graphicData uri="http://schemas.openxmlformats.org/presentationml/2006/ole">
              <p:oleObj spid="_x0000_s125953" name="Formel" r:id="rId4" imgW="812520" imgH="507960" progId="Equation.3">
                <p:embed/>
              </p:oleObj>
            </a:graphicData>
          </a:graphic>
        </p:graphicFrame>
      </p:grpSp>
      <p:sp>
        <p:nvSpPr>
          <p:cNvPr id="56332" name="AutoShape 12"/>
          <p:cNvSpPr>
            <a:spLocks noChangeArrowheads="1"/>
          </p:cNvSpPr>
          <p:nvPr/>
        </p:nvSpPr>
        <p:spPr bwMode="auto">
          <a:xfrm>
            <a:off x="1981200" y="4191000"/>
            <a:ext cx="2971800" cy="762000"/>
          </a:xfrm>
          <a:prstGeom prst="wedgeRoundRectCallout">
            <a:avLst>
              <a:gd name="adj1" fmla="val 112287"/>
              <a:gd name="adj2" fmla="val -49375"/>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r>
              <a:rPr lang="en-GB"/>
              <a:t>Where n depends on the type of gas (1 &lt; n &lt; 0,75)</a:t>
            </a:r>
          </a:p>
        </p:txBody>
      </p:sp>
      <p:sp>
        <p:nvSpPr>
          <p:cNvPr id="56333" name="Text Box 13"/>
          <p:cNvSpPr txBox="1">
            <a:spLocks noChangeArrowheads="1"/>
          </p:cNvSpPr>
          <p:nvPr/>
        </p:nvSpPr>
        <p:spPr bwMode="auto">
          <a:xfrm>
            <a:off x="1905000" y="1066800"/>
            <a:ext cx="4038600" cy="641350"/>
          </a:xfrm>
          <a:prstGeom prst="rect">
            <a:avLst/>
          </a:prstGeom>
          <a:noFill/>
          <a:ln w="9525">
            <a:noFill/>
            <a:miter lim="800000"/>
            <a:headEnd/>
            <a:tailEnd/>
          </a:ln>
          <a:effectLst/>
        </p:spPr>
        <p:txBody>
          <a:bodyPr>
            <a:spAutoFit/>
          </a:bodyPr>
          <a:lstStyle/>
          <a:p>
            <a:pPr algn="l">
              <a:spcBef>
                <a:spcPct val="50000"/>
              </a:spcBef>
            </a:pPr>
            <a:r>
              <a:rPr lang="en-GB"/>
              <a:t>Temperature depending viscosity of gases expressed by the Satterland`s equation:</a:t>
            </a:r>
          </a:p>
        </p:txBody>
      </p:sp>
      <p:grpSp>
        <p:nvGrpSpPr>
          <p:cNvPr id="56340" name="Group 20"/>
          <p:cNvGrpSpPr>
            <a:grpSpLocks/>
          </p:cNvGrpSpPr>
          <p:nvPr/>
        </p:nvGrpSpPr>
        <p:grpSpPr bwMode="auto">
          <a:xfrm>
            <a:off x="6477000" y="914400"/>
            <a:ext cx="1676400" cy="1066800"/>
            <a:chOff x="4080" y="576"/>
            <a:chExt cx="1056" cy="672"/>
          </a:xfrm>
        </p:grpSpPr>
        <p:sp>
          <p:nvSpPr>
            <p:cNvPr id="56338" name="Rectangle 18"/>
            <p:cNvSpPr>
              <a:spLocks noChangeArrowheads="1"/>
            </p:cNvSpPr>
            <p:nvPr/>
          </p:nvSpPr>
          <p:spPr bwMode="auto">
            <a:xfrm>
              <a:off x="4080" y="576"/>
              <a:ext cx="1056" cy="672"/>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25952" name="Object 0"/>
            <p:cNvGraphicFramePr>
              <a:graphicFrameLocks noChangeAspect="1"/>
            </p:cNvGraphicFramePr>
            <p:nvPr/>
          </p:nvGraphicFramePr>
          <p:xfrm>
            <a:off x="4128" y="672"/>
            <a:ext cx="960" cy="495"/>
          </p:xfrm>
          <a:graphic>
            <a:graphicData uri="http://schemas.openxmlformats.org/presentationml/2006/ole">
              <p:oleObj spid="_x0000_s125952" name="Formel" r:id="rId5" imgW="812520" imgH="419040" progId="Equation.3">
                <p:embed/>
              </p:oleObj>
            </a:graphicData>
          </a:graphic>
        </p:graphicFrame>
      </p:grpSp>
      <p:sp>
        <p:nvSpPr>
          <p:cNvPr id="56335" name="AutoShape 15"/>
          <p:cNvSpPr>
            <a:spLocks noChangeArrowheads="1"/>
          </p:cNvSpPr>
          <p:nvPr/>
        </p:nvSpPr>
        <p:spPr bwMode="auto">
          <a:xfrm>
            <a:off x="2209800" y="2057400"/>
            <a:ext cx="3657600" cy="762000"/>
          </a:xfrm>
          <a:prstGeom prst="wedgeRoundRectCallout">
            <a:avLst>
              <a:gd name="adj1" fmla="val 81250"/>
              <a:gd name="adj2" fmla="val -102083"/>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r>
              <a:rPr lang="en-GB"/>
              <a:t>Where K and C are constants depending on the type of gas. </a:t>
            </a:r>
          </a:p>
        </p:txBody>
      </p:sp>
      <p:sp>
        <p:nvSpPr>
          <p:cNvPr id="56336" name="Rectangle 16"/>
          <p:cNvSpPr>
            <a:spLocks noChangeArrowheads="1"/>
          </p:cNvSpPr>
          <p:nvPr/>
        </p:nvSpPr>
        <p:spPr bwMode="auto">
          <a:xfrm>
            <a:off x="85725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
        <p:nvSpPr>
          <p:cNvPr id="56342" name="AutoShape 22">
            <a:hlinkClick r:id="rId6"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56333"/>
                                        </p:tgtEl>
                                        <p:attrNameLst>
                                          <p:attrName>style.visibility</p:attrName>
                                        </p:attrNameLst>
                                      </p:cBhvr>
                                      <p:to>
                                        <p:strVal val="visible"/>
                                      </p:to>
                                    </p:set>
                                  </p:childTnLst>
                                </p:cTn>
                              </p:par>
                            </p:childTnLst>
                          </p:cTn>
                        </p:par>
                        <p:par>
                          <p:cTn id="7" fill="hold">
                            <p:stCondLst>
                              <p:cond delay="1500"/>
                            </p:stCondLst>
                            <p:childTnLst>
                              <p:par>
                                <p:cTn id="8" presetID="23" presetClass="entr" presetSubtype="16" fill="hold" nodeType="afterEffect">
                                  <p:stCondLst>
                                    <p:cond delay="3000"/>
                                  </p:stCondLst>
                                  <p:childTnLst>
                                    <p:set>
                                      <p:cBhvr>
                                        <p:cTn id="9" dur="1" fill="hold">
                                          <p:stCondLst>
                                            <p:cond delay="0"/>
                                          </p:stCondLst>
                                        </p:cTn>
                                        <p:tgtEl>
                                          <p:spTgt spid="56340"/>
                                        </p:tgtEl>
                                        <p:attrNameLst>
                                          <p:attrName>style.visibility</p:attrName>
                                        </p:attrNameLst>
                                      </p:cBhvr>
                                      <p:to>
                                        <p:strVal val="visible"/>
                                      </p:to>
                                    </p:set>
                                    <p:anim calcmode="lin" valueType="num">
                                      <p:cBhvr>
                                        <p:cTn id="10" dur="500" fill="hold"/>
                                        <p:tgtEl>
                                          <p:spTgt spid="56340"/>
                                        </p:tgtEl>
                                        <p:attrNameLst>
                                          <p:attrName>ppt_w</p:attrName>
                                        </p:attrNameLst>
                                      </p:cBhvr>
                                      <p:tavLst>
                                        <p:tav tm="0">
                                          <p:val>
                                            <p:fltVal val="0"/>
                                          </p:val>
                                        </p:tav>
                                        <p:tav tm="100000">
                                          <p:val>
                                            <p:strVal val="#ppt_w"/>
                                          </p:val>
                                        </p:tav>
                                      </p:tavLst>
                                    </p:anim>
                                    <p:anim calcmode="lin" valueType="num">
                                      <p:cBhvr>
                                        <p:cTn id="11" dur="500" fill="hold"/>
                                        <p:tgtEl>
                                          <p:spTgt spid="56340"/>
                                        </p:tgtEl>
                                        <p:attrNameLst>
                                          <p:attrName>ppt_h</p:attrName>
                                        </p:attrNameLst>
                                      </p:cBhvr>
                                      <p:tavLst>
                                        <p:tav tm="0">
                                          <p:val>
                                            <p:fltVal val="0"/>
                                          </p:val>
                                        </p:tav>
                                        <p:tav tm="100000">
                                          <p:val>
                                            <p:strVal val="#ppt_h"/>
                                          </p:val>
                                        </p:tav>
                                      </p:tavLst>
                                    </p:anim>
                                  </p:childTnLst>
                                </p:cTn>
                              </p:par>
                            </p:childTnLst>
                          </p:cTn>
                        </p:par>
                        <p:par>
                          <p:cTn id="12" fill="hold">
                            <p:stCondLst>
                              <p:cond delay="5000"/>
                            </p:stCondLst>
                            <p:childTnLst>
                              <p:par>
                                <p:cTn id="13" presetID="17" presetClass="entr" presetSubtype="2" fill="hold" grpId="0" nodeType="afterEffect">
                                  <p:stCondLst>
                                    <p:cond delay="3000"/>
                                  </p:stCondLst>
                                  <p:childTnLst>
                                    <p:set>
                                      <p:cBhvr>
                                        <p:cTn id="14" dur="1" fill="hold">
                                          <p:stCondLst>
                                            <p:cond delay="0"/>
                                          </p:stCondLst>
                                        </p:cTn>
                                        <p:tgtEl>
                                          <p:spTgt spid="56335"/>
                                        </p:tgtEl>
                                        <p:attrNameLst>
                                          <p:attrName>style.visibility</p:attrName>
                                        </p:attrNameLst>
                                      </p:cBhvr>
                                      <p:to>
                                        <p:strVal val="visible"/>
                                      </p:to>
                                    </p:set>
                                    <p:anim calcmode="lin" valueType="num">
                                      <p:cBhvr>
                                        <p:cTn id="15" dur="500" fill="hold"/>
                                        <p:tgtEl>
                                          <p:spTgt spid="56335"/>
                                        </p:tgtEl>
                                        <p:attrNameLst>
                                          <p:attrName>ppt_x</p:attrName>
                                        </p:attrNameLst>
                                      </p:cBhvr>
                                      <p:tavLst>
                                        <p:tav tm="0">
                                          <p:val>
                                            <p:strVal val="#ppt_x+#ppt_w/2"/>
                                          </p:val>
                                        </p:tav>
                                        <p:tav tm="100000">
                                          <p:val>
                                            <p:strVal val="#ppt_x"/>
                                          </p:val>
                                        </p:tav>
                                      </p:tavLst>
                                    </p:anim>
                                    <p:anim calcmode="lin" valueType="num">
                                      <p:cBhvr>
                                        <p:cTn id="16" dur="500" fill="hold"/>
                                        <p:tgtEl>
                                          <p:spTgt spid="56335"/>
                                        </p:tgtEl>
                                        <p:attrNameLst>
                                          <p:attrName>ppt_y</p:attrName>
                                        </p:attrNameLst>
                                      </p:cBhvr>
                                      <p:tavLst>
                                        <p:tav tm="0">
                                          <p:val>
                                            <p:strVal val="#ppt_y"/>
                                          </p:val>
                                        </p:tav>
                                        <p:tav tm="100000">
                                          <p:val>
                                            <p:strVal val="#ppt_y"/>
                                          </p:val>
                                        </p:tav>
                                      </p:tavLst>
                                    </p:anim>
                                    <p:anim calcmode="lin" valueType="num">
                                      <p:cBhvr>
                                        <p:cTn id="17" dur="500" fill="hold"/>
                                        <p:tgtEl>
                                          <p:spTgt spid="56335"/>
                                        </p:tgtEl>
                                        <p:attrNameLst>
                                          <p:attrName>ppt_w</p:attrName>
                                        </p:attrNameLst>
                                      </p:cBhvr>
                                      <p:tavLst>
                                        <p:tav tm="0">
                                          <p:val>
                                            <p:fltVal val="0"/>
                                          </p:val>
                                        </p:tav>
                                        <p:tav tm="100000">
                                          <p:val>
                                            <p:strVal val="#ppt_w"/>
                                          </p:val>
                                        </p:tav>
                                      </p:tavLst>
                                    </p:anim>
                                    <p:anim calcmode="lin" valueType="num">
                                      <p:cBhvr>
                                        <p:cTn id="18" dur="500" fill="hold"/>
                                        <p:tgtEl>
                                          <p:spTgt spid="56335"/>
                                        </p:tgtEl>
                                        <p:attrNameLst>
                                          <p:attrName>ppt_h</p:attrName>
                                        </p:attrNameLst>
                                      </p:cBhvr>
                                      <p:tavLst>
                                        <p:tav tm="0">
                                          <p:val>
                                            <p:strVal val="#ppt_h"/>
                                          </p:val>
                                        </p:tav>
                                        <p:tav tm="100000">
                                          <p:val>
                                            <p:strVal val="#ppt_h"/>
                                          </p:val>
                                        </p:tav>
                                      </p:tavLst>
                                    </p:anim>
                                  </p:childTnLst>
                                </p:cTn>
                              </p:par>
                            </p:childTnLst>
                          </p:cTn>
                        </p:par>
                        <p:par>
                          <p:cTn id="19" fill="hold">
                            <p:stCondLst>
                              <p:cond delay="8500"/>
                            </p:stCondLst>
                            <p:childTnLst>
                              <p:par>
                                <p:cTn id="20" presetID="1" presetClass="entr" presetSubtype="0" fill="hold" grpId="0" nodeType="afterEffect">
                                  <p:stCondLst>
                                    <p:cond delay="3000"/>
                                  </p:stCondLst>
                                  <p:childTnLst>
                                    <p:set>
                                      <p:cBhvr>
                                        <p:cTn id="21" dur="1" fill="hold">
                                          <p:stCondLst>
                                            <p:cond delay="499"/>
                                          </p:stCondLst>
                                        </p:cTn>
                                        <p:tgtEl>
                                          <p:spTgt spid="56329"/>
                                        </p:tgtEl>
                                        <p:attrNameLst>
                                          <p:attrName>style.visibility</p:attrName>
                                        </p:attrNameLst>
                                      </p:cBhvr>
                                      <p:to>
                                        <p:strVal val="visible"/>
                                      </p:to>
                                    </p:set>
                                  </p:childTnLst>
                                </p:cTn>
                              </p:par>
                            </p:childTnLst>
                          </p:cTn>
                        </p:par>
                        <p:par>
                          <p:cTn id="22" fill="hold">
                            <p:stCondLst>
                              <p:cond delay="12000"/>
                            </p:stCondLst>
                            <p:childTnLst>
                              <p:par>
                                <p:cTn id="23" presetID="23" presetClass="entr" presetSubtype="16" fill="hold" nodeType="afterEffect">
                                  <p:stCondLst>
                                    <p:cond delay="3000"/>
                                  </p:stCondLst>
                                  <p:childTnLst>
                                    <p:set>
                                      <p:cBhvr>
                                        <p:cTn id="24" dur="1" fill="hold">
                                          <p:stCondLst>
                                            <p:cond delay="0"/>
                                          </p:stCondLst>
                                        </p:cTn>
                                        <p:tgtEl>
                                          <p:spTgt spid="56341"/>
                                        </p:tgtEl>
                                        <p:attrNameLst>
                                          <p:attrName>style.visibility</p:attrName>
                                        </p:attrNameLst>
                                      </p:cBhvr>
                                      <p:to>
                                        <p:strVal val="visible"/>
                                      </p:to>
                                    </p:set>
                                    <p:anim calcmode="lin" valueType="num">
                                      <p:cBhvr>
                                        <p:cTn id="25" dur="500" fill="hold"/>
                                        <p:tgtEl>
                                          <p:spTgt spid="56341"/>
                                        </p:tgtEl>
                                        <p:attrNameLst>
                                          <p:attrName>ppt_w</p:attrName>
                                        </p:attrNameLst>
                                      </p:cBhvr>
                                      <p:tavLst>
                                        <p:tav tm="0">
                                          <p:val>
                                            <p:fltVal val="0"/>
                                          </p:val>
                                        </p:tav>
                                        <p:tav tm="100000">
                                          <p:val>
                                            <p:strVal val="#ppt_w"/>
                                          </p:val>
                                        </p:tav>
                                      </p:tavLst>
                                    </p:anim>
                                    <p:anim calcmode="lin" valueType="num">
                                      <p:cBhvr>
                                        <p:cTn id="26" dur="500" fill="hold"/>
                                        <p:tgtEl>
                                          <p:spTgt spid="56341"/>
                                        </p:tgtEl>
                                        <p:attrNameLst>
                                          <p:attrName>ppt_h</p:attrName>
                                        </p:attrNameLst>
                                      </p:cBhvr>
                                      <p:tavLst>
                                        <p:tav tm="0">
                                          <p:val>
                                            <p:fltVal val="0"/>
                                          </p:val>
                                        </p:tav>
                                        <p:tav tm="100000">
                                          <p:val>
                                            <p:strVal val="#ppt_h"/>
                                          </p:val>
                                        </p:tav>
                                      </p:tavLst>
                                    </p:anim>
                                  </p:childTnLst>
                                </p:cTn>
                              </p:par>
                            </p:childTnLst>
                          </p:cTn>
                        </p:par>
                        <p:par>
                          <p:cTn id="27" fill="hold">
                            <p:stCondLst>
                              <p:cond delay="15500"/>
                            </p:stCondLst>
                            <p:childTnLst>
                              <p:par>
                                <p:cTn id="28" presetID="17" presetClass="entr" presetSubtype="2" fill="hold" grpId="0" nodeType="afterEffect">
                                  <p:stCondLst>
                                    <p:cond delay="3000"/>
                                  </p:stCondLst>
                                  <p:childTnLst>
                                    <p:set>
                                      <p:cBhvr>
                                        <p:cTn id="29" dur="1" fill="hold">
                                          <p:stCondLst>
                                            <p:cond delay="0"/>
                                          </p:stCondLst>
                                        </p:cTn>
                                        <p:tgtEl>
                                          <p:spTgt spid="56332"/>
                                        </p:tgtEl>
                                        <p:attrNameLst>
                                          <p:attrName>style.visibility</p:attrName>
                                        </p:attrNameLst>
                                      </p:cBhvr>
                                      <p:to>
                                        <p:strVal val="visible"/>
                                      </p:to>
                                    </p:set>
                                    <p:anim calcmode="lin" valueType="num">
                                      <p:cBhvr>
                                        <p:cTn id="30" dur="500" fill="hold"/>
                                        <p:tgtEl>
                                          <p:spTgt spid="56332"/>
                                        </p:tgtEl>
                                        <p:attrNameLst>
                                          <p:attrName>ppt_x</p:attrName>
                                        </p:attrNameLst>
                                      </p:cBhvr>
                                      <p:tavLst>
                                        <p:tav tm="0">
                                          <p:val>
                                            <p:strVal val="#ppt_x+#ppt_w/2"/>
                                          </p:val>
                                        </p:tav>
                                        <p:tav tm="100000">
                                          <p:val>
                                            <p:strVal val="#ppt_x"/>
                                          </p:val>
                                        </p:tav>
                                      </p:tavLst>
                                    </p:anim>
                                    <p:anim calcmode="lin" valueType="num">
                                      <p:cBhvr>
                                        <p:cTn id="31" dur="500" fill="hold"/>
                                        <p:tgtEl>
                                          <p:spTgt spid="56332"/>
                                        </p:tgtEl>
                                        <p:attrNameLst>
                                          <p:attrName>ppt_y</p:attrName>
                                        </p:attrNameLst>
                                      </p:cBhvr>
                                      <p:tavLst>
                                        <p:tav tm="0">
                                          <p:val>
                                            <p:strVal val="#ppt_y"/>
                                          </p:val>
                                        </p:tav>
                                        <p:tav tm="100000">
                                          <p:val>
                                            <p:strVal val="#ppt_y"/>
                                          </p:val>
                                        </p:tav>
                                      </p:tavLst>
                                    </p:anim>
                                    <p:anim calcmode="lin" valueType="num">
                                      <p:cBhvr>
                                        <p:cTn id="32" dur="500" fill="hold"/>
                                        <p:tgtEl>
                                          <p:spTgt spid="56332"/>
                                        </p:tgtEl>
                                        <p:attrNameLst>
                                          <p:attrName>ppt_w</p:attrName>
                                        </p:attrNameLst>
                                      </p:cBhvr>
                                      <p:tavLst>
                                        <p:tav tm="0">
                                          <p:val>
                                            <p:fltVal val="0"/>
                                          </p:val>
                                        </p:tav>
                                        <p:tav tm="100000">
                                          <p:val>
                                            <p:strVal val="#ppt_w"/>
                                          </p:val>
                                        </p:tav>
                                      </p:tavLst>
                                    </p:anim>
                                    <p:anim calcmode="lin" valueType="num">
                                      <p:cBhvr>
                                        <p:cTn id="33" dur="500" fill="hold"/>
                                        <p:tgtEl>
                                          <p:spTgt spid="5633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9" grpId="0" autoUpdateAnimBg="0"/>
      <p:bldP spid="56332" grpId="0" animBg="1" autoUpdateAnimBg="0"/>
      <p:bldP spid="56333" grpId="0" autoUpdateAnimBg="0"/>
      <p:bldP spid="56335"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7" name="AutoShape 9"/>
          <p:cNvSpPr>
            <a:spLocks noChangeArrowheads="1"/>
          </p:cNvSpPr>
          <p:nvPr/>
        </p:nvSpPr>
        <p:spPr bwMode="auto">
          <a:xfrm>
            <a:off x="1714500" y="330200"/>
            <a:ext cx="4457700" cy="685800"/>
          </a:xfrm>
          <a:prstGeom prst="bevel">
            <a:avLst>
              <a:gd name="adj" fmla="val 12500"/>
            </a:avLst>
          </a:prstGeom>
          <a:gradFill rotWithShape="0">
            <a:gsLst>
              <a:gs pos="0">
                <a:srgbClr val="C0C0C0">
                  <a:gamma/>
                  <a:shade val="46275"/>
                  <a:invGamma/>
                </a:srgbClr>
              </a:gs>
              <a:gs pos="50000">
                <a:srgbClr val="C0C0C0"/>
              </a:gs>
              <a:gs pos="100000">
                <a:srgbClr val="C0C0C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58371" name="AutoShape 3">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58372" name="Text Box 4"/>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58373" name="AutoShape 5">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58374" name="Text Box 6"/>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sp>
        <p:nvSpPr>
          <p:cNvPr id="58376" name="Rectangle 8"/>
          <p:cNvSpPr>
            <a:spLocks noGrp="1" noChangeArrowheads="1"/>
          </p:cNvSpPr>
          <p:nvPr>
            <p:ph type="title"/>
          </p:nvPr>
        </p:nvSpPr>
        <p:spPr/>
        <p:txBody>
          <a:bodyPr/>
          <a:lstStyle/>
          <a:p>
            <a:r>
              <a:rPr lang="en-GB" b="0">
                <a:solidFill>
                  <a:srgbClr val="000000"/>
                </a:solidFill>
              </a:rPr>
              <a:t>Section 4: </a:t>
            </a:r>
            <a:r>
              <a:rPr lang="en-GB" sz="2400" b="0" i="1">
                <a:solidFill>
                  <a:srgbClr val="000000"/>
                </a:solidFill>
              </a:rPr>
              <a:t>Non-Newtonian Fluids</a:t>
            </a:r>
          </a:p>
        </p:txBody>
      </p:sp>
      <p:sp>
        <p:nvSpPr>
          <p:cNvPr id="58391" name="Text Box 23"/>
          <p:cNvSpPr txBox="1">
            <a:spLocks noChangeArrowheads="1"/>
          </p:cNvSpPr>
          <p:nvPr/>
        </p:nvSpPr>
        <p:spPr bwMode="auto">
          <a:xfrm>
            <a:off x="1752600" y="1143000"/>
            <a:ext cx="7086600" cy="1328738"/>
          </a:xfrm>
          <a:prstGeom prst="rect">
            <a:avLst/>
          </a:prstGeom>
          <a:noFill/>
          <a:ln w="9525">
            <a:noFill/>
            <a:miter lim="800000"/>
            <a:headEnd/>
            <a:tailEnd/>
          </a:ln>
          <a:effectLst/>
        </p:spPr>
        <p:txBody>
          <a:bodyPr>
            <a:spAutoFit/>
          </a:bodyPr>
          <a:lstStyle/>
          <a:p>
            <a:pPr algn="l">
              <a:spcBef>
                <a:spcPct val="50000"/>
              </a:spcBef>
            </a:pPr>
            <a:r>
              <a:rPr lang="en-GB" b="1"/>
              <a:t>Viscous-Plastic fluids</a:t>
            </a:r>
            <a:r>
              <a:rPr lang="en-GB"/>
              <a:t> </a:t>
            </a:r>
          </a:p>
          <a:p>
            <a:pPr algn="l">
              <a:spcBef>
                <a:spcPct val="50000"/>
              </a:spcBef>
            </a:pPr>
            <a:r>
              <a:rPr lang="en-GB"/>
              <a:t>Bingham (1916) and Shvedov (1889) investigated the rheology of viscous-plastic fluids. These fluids also feature elasticity in addition to viscosity. Equation describing viscous-plastic fluids:</a:t>
            </a:r>
          </a:p>
        </p:txBody>
      </p:sp>
      <p:grpSp>
        <p:nvGrpSpPr>
          <p:cNvPr id="58407" name="Group 39"/>
          <p:cNvGrpSpPr>
            <a:grpSpLocks/>
          </p:cNvGrpSpPr>
          <p:nvPr/>
        </p:nvGrpSpPr>
        <p:grpSpPr bwMode="auto">
          <a:xfrm>
            <a:off x="1676400" y="2667000"/>
            <a:ext cx="3746500" cy="1066800"/>
            <a:chOff x="1056" y="1680"/>
            <a:chExt cx="2360" cy="672"/>
          </a:xfrm>
        </p:grpSpPr>
        <p:sp>
          <p:nvSpPr>
            <p:cNvPr id="58405" name="Rectangle 37"/>
            <p:cNvSpPr>
              <a:spLocks noChangeArrowheads="1"/>
            </p:cNvSpPr>
            <p:nvPr/>
          </p:nvSpPr>
          <p:spPr bwMode="auto">
            <a:xfrm>
              <a:off x="1056" y="1680"/>
              <a:ext cx="2360" cy="672"/>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58393" name="Object 25"/>
            <p:cNvGraphicFramePr>
              <a:graphicFrameLocks noChangeAspect="1"/>
            </p:cNvGraphicFramePr>
            <p:nvPr/>
          </p:nvGraphicFramePr>
          <p:xfrm>
            <a:off x="1152" y="1720"/>
            <a:ext cx="2160" cy="566"/>
          </p:xfrm>
          <a:graphic>
            <a:graphicData uri="http://schemas.openxmlformats.org/presentationml/2006/ole">
              <p:oleObj spid="_x0000_s58393" name="Formel" r:id="rId4" imgW="1600200" imgH="419040" progId="Equation.3">
                <p:embed/>
              </p:oleObj>
            </a:graphicData>
          </a:graphic>
        </p:graphicFrame>
      </p:grpSp>
      <p:grpSp>
        <p:nvGrpSpPr>
          <p:cNvPr id="58406" name="Group 38"/>
          <p:cNvGrpSpPr>
            <a:grpSpLocks/>
          </p:cNvGrpSpPr>
          <p:nvPr/>
        </p:nvGrpSpPr>
        <p:grpSpPr bwMode="auto">
          <a:xfrm>
            <a:off x="5562600" y="2667000"/>
            <a:ext cx="3276600" cy="1511300"/>
            <a:chOff x="3504" y="1680"/>
            <a:chExt cx="2064" cy="952"/>
          </a:xfrm>
        </p:grpSpPr>
        <p:sp>
          <p:nvSpPr>
            <p:cNvPr id="58394" name="AutoShape 26"/>
            <p:cNvSpPr>
              <a:spLocks noChangeArrowheads="1"/>
            </p:cNvSpPr>
            <p:nvPr/>
          </p:nvSpPr>
          <p:spPr bwMode="auto">
            <a:xfrm>
              <a:off x="3504" y="1720"/>
              <a:ext cx="2064" cy="912"/>
            </a:xfrm>
            <a:prstGeom prst="wedgeRoundRectCallout">
              <a:avLst>
                <a:gd name="adj1" fmla="val -61579"/>
                <a:gd name="adj2" fmla="val -18204"/>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pPr algn="l">
                <a:buFontTx/>
                <a:buChar char="•"/>
              </a:pPr>
              <a:r>
                <a:rPr lang="en-GB"/>
                <a:t>Here       is the breaking shear stress</a:t>
              </a:r>
            </a:p>
            <a:p>
              <a:pPr algn="l">
                <a:buFontTx/>
                <a:buChar char="•"/>
              </a:pPr>
              <a:r>
                <a:rPr lang="en-GB"/>
                <a:t>        is the so-called structural viscosity</a:t>
              </a:r>
            </a:p>
          </p:txBody>
        </p:sp>
        <p:graphicFrame>
          <p:nvGraphicFramePr>
            <p:cNvPr id="58395" name="Object 27"/>
            <p:cNvGraphicFramePr>
              <a:graphicFrameLocks noChangeAspect="1"/>
            </p:cNvGraphicFramePr>
            <p:nvPr/>
          </p:nvGraphicFramePr>
          <p:xfrm>
            <a:off x="3976" y="1680"/>
            <a:ext cx="260" cy="384"/>
          </p:xfrm>
          <a:graphic>
            <a:graphicData uri="http://schemas.openxmlformats.org/presentationml/2006/ole">
              <p:oleObj spid="_x0000_s58395" name="Formel" r:id="rId5" imgW="164880" imgH="228600" progId="Equation.3">
                <p:embed/>
              </p:oleObj>
            </a:graphicData>
          </a:graphic>
        </p:graphicFrame>
        <p:graphicFrame>
          <p:nvGraphicFramePr>
            <p:cNvPr id="58396" name="Object 28"/>
            <p:cNvGraphicFramePr>
              <a:graphicFrameLocks noChangeAspect="1"/>
            </p:cNvGraphicFramePr>
            <p:nvPr/>
          </p:nvGraphicFramePr>
          <p:xfrm>
            <a:off x="3680" y="2072"/>
            <a:ext cx="266" cy="304"/>
          </p:xfrm>
          <a:graphic>
            <a:graphicData uri="http://schemas.openxmlformats.org/presentationml/2006/ole">
              <p:oleObj spid="_x0000_s58396" name="Formel" r:id="rId6" imgW="177480" imgH="203040" progId="Equation.3">
                <p:embed/>
              </p:oleObj>
            </a:graphicData>
          </a:graphic>
        </p:graphicFrame>
      </p:grpSp>
      <p:grpSp>
        <p:nvGrpSpPr>
          <p:cNvPr id="58408" name="Group 40"/>
          <p:cNvGrpSpPr>
            <a:grpSpLocks/>
          </p:cNvGrpSpPr>
          <p:nvPr/>
        </p:nvGrpSpPr>
        <p:grpSpPr bwMode="auto">
          <a:xfrm>
            <a:off x="1905000" y="4343400"/>
            <a:ext cx="4025900" cy="490538"/>
            <a:chOff x="1200" y="2736"/>
            <a:chExt cx="2536" cy="309"/>
          </a:xfrm>
        </p:grpSpPr>
        <p:graphicFrame>
          <p:nvGraphicFramePr>
            <p:cNvPr id="58398" name="Object 30"/>
            <p:cNvGraphicFramePr>
              <a:graphicFrameLocks noChangeAspect="1"/>
            </p:cNvGraphicFramePr>
            <p:nvPr/>
          </p:nvGraphicFramePr>
          <p:xfrm>
            <a:off x="1200" y="2736"/>
            <a:ext cx="1056" cy="309"/>
          </p:xfrm>
          <a:graphic>
            <a:graphicData uri="http://schemas.openxmlformats.org/presentationml/2006/ole">
              <p:oleObj spid="_x0000_s58398" name="Formel" r:id="rId7" imgW="723600" imgH="228600" progId="Equation.3">
                <p:embed/>
              </p:oleObj>
            </a:graphicData>
          </a:graphic>
        </p:graphicFrame>
        <p:sp>
          <p:nvSpPr>
            <p:cNvPr id="58399" name="Text Box 31"/>
            <p:cNvSpPr txBox="1">
              <a:spLocks noChangeArrowheads="1"/>
            </p:cNvSpPr>
            <p:nvPr/>
          </p:nvSpPr>
          <p:spPr bwMode="auto">
            <a:xfrm>
              <a:off x="2248" y="2760"/>
              <a:ext cx="1488" cy="231"/>
            </a:xfrm>
            <a:prstGeom prst="rect">
              <a:avLst/>
            </a:prstGeom>
            <a:noFill/>
            <a:ln w="9525">
              <a:noFill/>
              <a:miter lim="800000"/>
              <a:headEnd/>
              <a:tailEnd/>
            </a:ln>
            <a:effectLst/>
          </p:spPr>
          <p:txBody>
            <a:bodyPr>
              <a:spAutoFit/>
            </a:bodyPr>
            <a:lstStyle/>
            <a:p>
              <a:pPr algn="l">
                <a:spcBef>
                  <a:spcPct val="50000"/>
                </a:spcBef>
              </a:pPr>
              <a:r>
                <a:rPr lang="en-GB"/>
                <a:t>there is no fluid flow</a:t>
              </a:r>
            </a:p>
          </p:txBody>
        </p:sp>
      </p:grpSp>
      <p:sp>
        <p:nvSpPr>
          <p:cNvPr id="58401" name="Text Box 33"/>
          <p:cNvSpPr txBox="1">
            <a:spLocks noChangeArrowheads="1"/>
          </p:cNvSpPr>
          <p:nvPr/>
        </p:nvSpPr>
        <p:spPr bwMode="auto">
          <a:xfrm>
            <a:off x="1905000" y="5181600"/>
            <a:ext cx="6934200" cy="641350"/>
          </a:xfrm>
          <a:prstGeom prst="rect">
            <a:avLst/>
          </a:prstGeom>
          <a:noFill/>
          <a:ln w="9525">
            <a:noFill/>
            <a:miter lim="800000"/>
            <a:headEnd/>
            <a:tailEnd/>
          </a:ln>
          <a:effectLst/>
        </p:spPr>
        <p:txBody>
          <a:bodyPr>
            <a:spAutoFit/>
          </a:bodyPr>
          <a:lstStyle/>
          <a:p>
            <a:pPr algn="l">
              <a:spcBef>
                <a:spcPct val="50000"/>
              </a:spcBef>
            </a:pPr>
            <a:r>
              <a:rPr lang="en-GB"/>
              <a:t>Some oils, drilling mud and cements slurries represent viscous-plastic fluids.</a:t>
            </a:r>
          </a:p>
        </p:txBody>
      </p:sp>
      <p:sp>
        <p:nvSpPr>
          <p:cNvPr id="58404" name="AutoShape 36">
            <a:hlinkClick r:id="rId8"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
        <p:nvSpPr>
          <p:cNvPr id="58409" name="Rectangle 41"/>
          <p:cNvSpPr>
            <a:spLocks noChangeArrowheads="1"/>
          </p:cNvSpPr>
          <p:nvPr/>
        </p:nvSpPr>
        <p:spPr bwMode="auto">
          <a:xfrm>
            <a:off x="81153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58391"/>
                                        </p:tgtEl>
                                        <p:attrNameLst>
                                          <p:attrName>style.visibility</p:attrName>
                                        </p:attrNameLst>
                                      </p:cBhvr>
                                      <p:to>
                                        <p:strVal val="visible"/>
                                      </p:to>
                                    </p:set>
                                  </p:childTnLst>
                                </p:cTn>
                              </p:par>
                            </p:childTnLst>
                          </p:cTn>
                        </p:par>
                        <p:par>
                          <p:cTn id="7" fill="hold">
                            <p:stCondLst>
                              <p:cond delay="1500"/>
                            </p:stCondLst>
                            <p:childTnLst>
                              <p:par>
                                <p:cTn id="8" presetID="23" presetClass="entr" presetSubtype="16" fill="hold" nodeType="afterEffect">
                                  <p:stCondLst>
                                    <p:cond delay="3000"/>
                                  </p:stCondLst>
                                  <p:childTnLst>
                                    <p:set>
                                      <p:cBhvr>
                                        <p:cTn id="9" dur="1" fill="hold">
                                          <p:stCondLst>
                                            <p:cond delay="0"/>
                                          </p:stCondLst>
                                        </p:cTn>
                                        <p:tgtEl>
                                          <p:spTgt spid="58407"/>
                                        </p:tgtEl>
                                        <p:attrNameLst>
                                          <p:attrName>style.visibility</p:attrName>
                                        </p:attrNameLst>
                                      </p:cBhvr>
                                      <p:to>
                                        <p:strVal val="visible"/>
                                      </p:to>
                                    </p:set>
                                    <p:anim calcmode="lin" valueType="num">
                                      <p:cBhvr>
                                        <p:cTn id="10" dur="500" fill="hold"/>
                                        <p:tgtEl>
                                          <p:spTgt spid="58407"/>
                                        </p:tgtEl>
                                        <p:attrNameLst>
                                          <p:attrName>ppt_w</p:attrName>
                                        </p:attrNameLst>
                                      </p:cBhvr>
                                      <p:tavLst>
                                        <p:tav tm="0">
                                          <p:val>
                                            <p:fltVal val="0"/>
                                          </p:val>
                                        </p:tav>
                                        <p:tav tm="100000">
                                          <p:val>
                                            <p:strVal val="#ppt_w"/>
                                          </p:val>
                                        </p:tav>
                                      </p:tavLst>
                                    </p:anim>
                                    <p:anim calcmode="lin" valueType="num">
                                      <p:cBhvr>
                                        <p:cTn id="11" dur="500" fill="hold"/>
                                        <p:tgtEl>
                                          <p:spTgt spid="58407"/>
                                        </p:tgtEl>
                                        <p:attrNameLst>
                                          <p:attrName>ppt_h</p:attrName>
                                        </p:attrNameLst>
                                      </p:cBhvr>
                                      <p:tavLst>
                                        <p:tav tm="0">
                                          <p:val>
                                            <p:fltVal val="0"/>
                                          </p:val>
                                        </p:tav>
                                        <p:tav tm="100000">
                                          <p:val>
                                            <p:strVal val="#ppt_h"/>
                                          </p:val>
                                        </p:tav>
                                      </p:tavLst>
                                    </p:anim>
                                  </p:childTnLst>
                                </p:cTn>
                              </p:par>
                            </p:childTnLst>
                          </p:cTn>
                        </p:par>
                        <p:par>
                          <p:cTn id="12" fill="hold">
                            <p:stCondLst>
                              <p:cond delay="5000"/>
                            </p:stCondLst>
                            <p:childTnLst>
                              <p:par>
                                <p:cTn id="13" presetID="17" presetClass="entr" presetSubtype="8" fill="hold" nodeType="afterEffect">
                                  <p:stCondLst>
                                    <p:cond delay="3000"/>
                                  </p:stCondLst>
                                  <p:childTnLst>
                                    <p:set>
                                      <p:cBhvr>
                                        <p:cTn id="14" dur="1" fill="hold">
                                          <p:stCondLst>
                                            <p:cond delay="0"/>
                                          </p:stCondLst>
                                        </p:cTn>
                                        <p:tgtEl>
                                          <p:spTgt spid="58406"/>
                                        </p:tgtEl>
                                        <p:attrNameLst>
                                          <p:attrName>style.visibility</p:attrName>
                                        </p:attrNameLst>
                                      </p:cBhvr>
                                      <p:to>
                                        <p:strVal val="visible"/>
                                      </p:to>
                                    </p:set>
                                    <p:anim calcmode="lin" valueType="num">
                                      <p:cBhvr>
                                        <p:cTn id="15" dur="500" fill="hold"/>
                                        <p:tgtEl>
                                          <p:spTgt spid="58406"/>
                                        </p:tgtEl>
                                        <p:attrNameLst>
                                          <p:attrName>ppt_x</p:attrName>
                                        </p:attrNameLst>
                                      </p:cBhvr>
                                      <p:tavLst>
                                        <p:tav tm="0">
                                          <p:val>
                                            <p:strVal val="#ppt_x-#ppt_w/2"/>
                                          </p:val>
                                        </p:tav>
                                        <p:tav tm="100000">
                                          <p:val>
                                            <p:strVal val="#ppt_x"/>
                                          </p:val>
                                        </p:tav>
                                      </p:tavLst>
                                    </p:anim>
                                    <p:anim calcmode="lin" valueType="num">
                                      <p:cBhvr>
                                        <p:cTn id="16" dur="500" fill="hold"/>
                                        <p:tgtEl>
                                          <p:spTgt spid="58406"/>
                                        </p:tgtEl>
                                        <p:attrNameLst>
                                          <p:attrName>ppt_y</p:attrName>
                                        </p:attrNameLst>
                                      </p:cBhvr>
                                      <p:tavLst>
                                        <p:tav tm="0">
                                          <p:val>
                                            <p:strVal val="#ppt_y"/>
                                          </p:val>
                                        </p:tav>
                                        <p:tav tm="100000">
                                          <p:val>
                                            <p:strVal val="#ppt_y"/>
                                          </p:val>
                                        </p:tav>
                                      </p:tavLst>
                                    </p:anim>
                                    <p:anim calcmode="lin" valueType="num">
                                      <p:cBhvr>
                                        <p:cTn id="17" dur="500" fill="hold"/>
                                        <p:tgtEl>
                                          <p:spTgt spid="58406"/>
                                        </p:tgtEl>
                                        <p:attrNameLst>
                                          <p:attrName>ppt_w</p:attrName>
                                        </p:attrNameLst>
                                      </p:cBhvr>
                                      <p:tavLst>
                                        <p:tav tm="0">
                                          <p:val>
                                            <p:fltVal val="0"/>
                                          </p:val>
                                        </p:tav>
                                        <p:tav tm="100000">
                                          <p:val>
                                            <p:strVal val="#ppt_w"/>
                                          </p:val>
                                        </p:tav>
                                      </p:tavLst>
                                    </p:anim>
                                    <p:anim calcmode="lin" valueType="num">
                                      <p:cBhvr>
                                        <p:cTn id="18" dur="500" fill="hold"/>
                                        <p:tgtEl>
                                          <p:spTgt spid="58406"/>
                                        </p:tgtEl>
                                        <p:attrNameLst>
                                          <p:attrName>ppt_h</p:attrName>
                                        </p:attrNameLst>
                                      </p:cBhvr>
                                      <p:tavLst>
                                        <p:tav tm="0">
                                          <p:val>
                                            <p:strVal val="#ppt_h"/>
                                          </p:val>
                                        </p:tav>
                                        <p:tav tm="100000">
                                          <p:val>
                                            <p:strVal val="#ppt_h"/>
                                          </p:val>
                                        </p:tav>
                                      </p:tavLst>
                                    </p:anim>
                                  </p:childTnLst>
                                </p:cTn>
                              </p:par>
                            </p:childTnLst>
                          </p:cTn>
                        </p:par>
                        <p:par>
                          <p:cTn id="19" fill="hold">
                            <p:stCondLst>
                              <p:cond delay="8500"/>
                            </p:stCondLst>
                            <p:childTnLst>
                              <p:par>
                                <p:cTn id="20" presetID="1" presetClass="entr" presetSubtype="0" fill="hold" nodeType="afterEffect">
                                  <p:stCondLst>
                                    <p:cond delay="3000"/>
                                  </p:stCondLst>
                                  <p:childTnLst>
                                    <p:set>
                                      <p:cBhvr>
                                        <p:cTn id="21" dur="1" fill="hold">
                                          <p:stCondLst>
                                            <p:cond delay="499"/>
                                          </p:stCondLst>
                                        </p:cTn>
                                        <p:tgtEl>
                                          <p:spTgt spid="58408"/>
                                        </p:tgtEl>
                                        <p:attrNameLst>
                                          <p:attrName>style.visibility</p:attrName>
                                        </p:attrNameLst>
                                      </p:cBhvr>
                                      <p:to>
                                        <p:strVal val="visible"/>
                                      </p:to>
                                    </p:set>
                                  </p:childTnLst>
                                </p:cTn>
                              </p:par>
                            </p:childTnLst>
                          </p:cTn>
                        </p:par>
                        <p:par>
                          <p:cTn id="22" fill="hold">
                            <p:stCondLst>
                              <p:cond delay="12000"/>
                            </p:stCondLst>
                            <p:childTnLst>
                              <p:par>
                                <p:cTn id="23" presetID="1" presetClass="entr" presetSubtype="0" fill="hold" grpId="0" nodeType="afterEffect">
                                  <p:stCondLst>
                                    <p:cond delay="3000"/>
                                  </p:stCondLst>
                                  <p:childTnLst>
                                    <p:set>
                                      <p:cBhvr>
                                        <p:cTn id="24" dur="1" fill="hold">
                                          <p:stCondLst>
                                            <p:cond delay="499"/>
                                          </p:stCondLst>
                                        </p:cTn>
                                        <p:tgtEl>
                                          <p:spTgt spid="584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91" grpId="0" autoUpdateAnimBg="0"/>
      <p:bldP spid="58401"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AutoShape 3">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60420" name="Text Box 4"/>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60421" name="AutoShape 5">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60422" name="Text Box 6"/>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sp>
        <p:nvSpPr>
          <p:cNvPr id="60425" name="Text Box 9"/>
          <p:cNvSpPr txBox="1">
            <a:spLocks noChangeArrowheads="1"/>
          </p:cNvSpPr>
          <p:nvPr/>
        </p:nvSpPr>
        <p:spPr bwMode="auto">
          <a:xfrm>
            <a:off x="1752600" y="1143000"/>
            <a:ext cx="7086600" cy="1054100"/>
          </a:xfrm>
          <a:prstGeom prst="rect">
            <a:avLst/>
          </a:prstGeom>
          <a:noFill/>
          <a:ln w="9525">
            <a:noFill/>
            <a:miter lim="800000"/>
            <a:headEnd/>
            <a:tailEnd/>
          </a:ln>
          <a:effectLst/>
        </p:spPr>
        <p:txBody>
          <a:bodyPr>
            <a:spAutoFit/>
          </a:bodyPr>
          <a:lstStyle/>
          <a:p>
            <a:pPr algn="l">
              <a:spcBef>
                <a:spcPct val="50000"/>
              </a:spcBef>
            </a:pPr>
            <a:r>
              <a:rPr lang="en-GB" b="1"/>
              <a:t>Pseudo-Plastic fluids</a:t>
            </a:r>
            <a:r>
              <a:rPr lang="en-GB"/>
              <a:t> </a:t>
            </a:r>
          </a:p>
          <a:p>
            <a:pPr algn="l">
              <a:spcBef>
                <a:spcPct val="50000"/>
              </a:spcBef>
            </a:pPr>
            <a:r>
              <a:rPr lang="en-GB"/>
              <a:t>Some fluids do not have breaking shear stress but rather, their apparent viscosity depends on a shear rate:</a:t>
            </a:r>
          </a:p>
        </p:txBody>
      </p:sp>
      <p:grpSp>
        <p:nvGrpSpPr>
          <p:cNvPr id="60434" name="Group 18"/>
          <p:cNvGrpSpPr>
            <a:grpSpLocks/>
          </p:cNvGrpSpPr>
          <p:nvPr/>
        </p:nvGrpSpPr>
        <p:grpSpPr bwMode="auto">
          <a:xfrm>
            <a:off x="3505200" y="2438400"/>
            <a:ext cx="2514600" cy="1096963"/>
            <a:chOff x="2208" y="1536"/>
            <a:chExt cx="1584" cy="691"/>
          </a:xfrm>
        </p:grpSpPr>
        <p:sp>
          <p:nvSpPr>
            <p:cNvPr id="60432" name="Rectangle 16"/>
            <p:cNvSpPr>
              <a:spLocks noChangeArrowheads="1"/>
            </p:cNvSpPr>
            <p:nvPr/>
          </p:nvSpPr>
          <p:spPr bwMode="auto">
            <a:xfrm>
              <a:off x="2208" y="1536"/>
              <a:ext cx="1584" cy="672"/>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60427" name="Object 11"/>
            <p:cNvGraphicFramePr>
              <a:graphicFrameLocks noChangeAspect="1"/>
            </p:cNvGraphicFramePr>
            <p:nvPr/>
          </p:nvGraphicFramePr>
          <p:xfrm>
            <a:off x="2256" y="1536"/>
            <a:ext cx="1488" cy="691"/>
          </p:xfrm>
          <a:graphic>
            <a:graphicData uri="http://schemas.openxmlformats.org/presentationml/2006/ole">
              <p:oleObj spid="_x0000_s60427" name="Formel" r:id="rId4" imgW="1066680" imgH="495000" progId="Equation.3">
                <p:embed/>
              </p:oleObj>
            </a:graphicData>
          </a:graphic>
        </p:graphicFrame>
      </p:grpSp>
      <p:sp>
        <p:nvSpPr>
          <p:cNvPr id="60428" name="Text Box 12"/>
          <p:cNvSpPr txBox="1">
            <a:spLocks noChangeArrowheads="1"/>
          </p:cNvSpPr>
          <p:nvPr/>
        </p:nvSpPr>
        <p:spPr bwMode="auto">
          <a:xfrm>
            <a:off x="1905000" y="3810000"/>
            <a:ext cx="7010400" cy="366713"/>
          </a:xfrm>
          <a:prstGeom prst="rect">
            <a:avLst/>
          </a:prstGeom>
          <a:noFill/>
          <a:ln w="9525">
            <a:noFill/>
            <a:miter lim="800000"/>
            <a:headEnd/>
            <a:tailEnd/>
          </a:ln>
          <a:effectLst/>
        </p:spPr>
        <p:txBody>
          <a:bodyPr>
            <a:spAutoFit/>
          </a:bodyPr>
          <a:lstStyle/>
          <a:p>
            <a:pPr algn="l">
              <a:spcBef>
                <a:spcPct val="50000"/>
              </a:spcBef>
            </a:pPr>
            <a:r>
              <a:rPr lang="en-GB"/>
              <a:t>Which means that their apparent viscosity decreases when dv/dy grows:</a:t>
            </a:r>
          </a:p>
        </p:txBody>
      </p:sp>
      <p:grpSp>
        <p:nvGrpSpPr>
          <p:cNvPr id="60435" name="Group 19"/>
          <p:cNvGrpSpPr>
            <a:grpSpLocks/>
          </p:cNvGrpSpPr>
          <p:nvPr/>
        </p:nvGrpSpPr>
        <p:grpSpPr bwMode="auto">
          <a:xfrm>
            <a:off x="3352800" y="4572000"/>
            <a:ext cx="3124200" cy="1069975"/>
            <a:chOff x="2112" y="2880"/>
            <a:chExt cx="1968" cy="674"/>
          </a:xfrm>
        </p:grpSpPr>
        <p:sp>
          <p:nvSpPr>
            <p:cNvPr id="60433" name="Rectangle 17"/>
            <p:cNvSpPr>
              <a:spLocks noChangeArrowheads="1"/>
            </p:cNvSpPr>
            <p:nvPr/>
          </p:nvSpPr>
          <p:spPr bwMode="auto">
            <a:xfrm>
              <a:off x="2112" y="2880"/>
              <a:ext cx="1968" cy="672"/>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60429" name="Object 13"/>
            <p:cNvGraphicFramePr>
              <a:graphicFrameLocks noChangeAspect="1"/>
            </p:cNvGraphicFramePr>
            <p:nvPr/>
          </p:nvGraphicFramePr>
          <p:xfrm>
            <a:off x="2160" y="2880"/>
            <a:ext cx="1920" cy="674"/>
          </p:xfrm>
          <a:graphic>
            <a:graphicData uri="http://schemas.openxmlformats.org/presentationml/2006/ole">
              <p:oleObj spid="_x0000_s60429" name="Formel" r:id="rId5" imgW="1409400" imgH="495000" progId="Equation.3">
                <p:embed/>
              </p:oleObj>
            </a:graphicData>
          </a:graphic>
        </p:graphicFrame>
      </p:grpSp>
      <p:sp>
        <p:nvSpPr>
          <p:cNvPr id="60430" name="Rectangle 14"/>
          <p:cNvSpPr>
            <a:spLocks noChangeArrowheads="1"/>
          </p:cNvSpPr>
          <p:nvPr/>
        </p:nvSpPr>
        <p:spPr bwMode="auto">
          <a:xfrm>
            <a:off x="85725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
        <p:nvSpPr>
          <p:cNvPr id="60436" name="AutoShape 20">
            <a:hlinkClick r:id="rId6"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60425"/>
                                        </p:tgtEl>
                                        <p:attrNameLst>
                                          <p:attrName>style.visibility</p:attrName>
                                        </p:attrNameLst>
                                      </p:cBhvr>
                                      <p:to>
                                        <p:strVal val="visible"/>
                                      </p:to>
                                    </p:set>
                                  </p:childTnLst>
                                </p:cTn>
                              </p:par>
                            </p:childTnLst>
                          </p:cTn>
                        </p:par>
                        <p:par>
                          <p:cTn id="7" fill="hold">
                            <p:stCondLst>
                              <p:cond delay="1500"/>
                            </p:stCondLst>
                            <p:childTnLst>
                              <p:par>
                                <p:cTn id="8" presetID="23" presetClass="entr" presetSubtype="16" fill="hold" nodeType="afterEffect">
                                  <p:stCondLst>
                                    <p:cond delay="3000"/>
                                  </p:stCondLst>
                                  <p:childTnLst>
                                    <p:set>
                                      <p:cBhvr>
                                        <p:cTn id="9" dur="1" fill="hold">
                                          <p:stCondLst>
                                            <p:cond delay="0"/>
                                          </p:stCondLst>
                                        </p:cTn>
                                        <p:tgtEl>
                                          <p:spTgt spid="60434"/>
                                        </p:tgtEl>
                                        <p:attrNameLst>
                                          <p:attrName>style.visibility</p:attrName>
                                        </p:attrNameLst>
                                      </p:cBhvr>
                                      <p:to>
                                        <p:strVal val="visible"/>
                                      </p:to>
                                    </p:set>
                                    <p:anim calcmode="lin" valueType="num">
                                      <p:cBhvr>
                                        <p:cTn id="10" dur="500" fill="hold"/>
                                        <p:tgtEl>
                                          <p:spTgt spid="60434"/>
                                        </p:tgtEl>
                                        <p:attrNameLst>
                                          <p:attrName>ppt_w</p:attrName>
                                        </p:attrNameLst>
                                      </p:cBhvr>
                                      <p:tavLst>
                                        <p:tav tm="0">
                                          <p:val>
                                            <p:fltVal val="0"/>
                                          </p:val>
                                        </p:tav>
                                        <p:tav tm="100000">
                                          <p:val>
                                            <p:strVal val="#ppt_w"/>
                                          </p:val>
                                        </p:tav>
                                      </p:tavLst>
                                    </p:anim>
                                    <p:anim calcmode="lin" valueType="num">
                                      <p:cBhvr>
                                        <p:cTn id="11" dur="500" fill="hold"/>
                                        <p:tgtEl>
                                          <p:spTgt spid="60434"/>
                                        </p:tgtEl>
                                        <p:attrNameLst>
                                          <p:attrName>ppt_h</p:attrName>
                                        </p:attrNameLst>
                                      </p:cBhvr>
                                      <p:tavLst>
                                        <p:tav tm="0">
                                          <p:val>
                                            <p:fltVal val="0"/>
                                          </p:val>
                                        </p:tav>
                                        <p:tav tm="100000">
                                          <p:val>
                                            <p:strVal val="#ppt_h"/>
                                          </p:val>
                                        </p:tav>
                                      </p:tavLst>
                                    </p:anim>
                                  </p:childTnLst>
                                </p:cTn>
                              </p:par>
                            </p:childTnLst>
                          </p:cTn>
                        </p:par>
                        <p:par>
                          <p:cTn id="12" fill="hold">
                            <p:stCondLst>
                              <p:cond delay="5000"/>
                            </p:stCondLst>
                            <p:childTnLst>
                              <p:par>
                                <p:cTn id="13" presetID="1" presetClass="entr" presetSubtype="0" fill="hold" grpId="0" nodeType="afterEffect">
                                  <p:stCondLst>
                                    <p:cond delay="3000"/>
                                  </p:stCondLst>
                                  <p:childTnLst>
                                    <p:set>
                                      <p:cBhvr>
                                        <p:cTn id="14" dur="1" fill="hold">
                                          <p:stCondLst>
                                            <p:cond delay="499"/>
                                          </p:stCondLst>
                                        </p:cTn>
                                        <p:tgtEl>
                                          <p:spTgt spid="60428"/>
                                        </p:tgtEl>
                                        <p:attrNameLst>
                                          <p:attrName>style.visibility</p:attrName>
                                        </p:attrNameLst>
                                      </p:cBhvr>
                                      <p:to>
                                        <p:strVal val="visible"/>
                                      </p:to>
                                    </p:set>
                                  </p:childTnLst>
                                </p:cTn>
                              </p:par>
                            </p:childTnLst>
                          </p:cTn>
                        </p:par>
                        <p:par>
                          <p:cTn id="15" fill="hold">
                            <p:stCondLst>
                              <p:cond delay="8500"/>
                            </p:stCondLst>
                            <p:childTnLst>
                              <p:par>
                                <p:cTn id="16" presetID="23" presetClass="entr" presetSubtype="16" fill="hold" nodeType="afterEffect">
                                  <p:stCondLst>
                                    <p:cond delay="3000"/>
                                  </p:stCondLst>
                                  <p:childTnLst>
                                    <p:set>
                                      <p:cBhvr>
                                        <p:cTn id="17" dur="1" fill="hold">
                                          <p:stCondLst>
                                            <p:cond delay="0"/>
                                          </p:stCondLst>
                                        </p:cTn>
                                        <p:tgtEl>
                                          <p:spTgt spid="60435"/>
                                        </p:tgtEl>
                                        <p:attrNameLst>
                                          <p:attrName>style.visibility</p:attrName>
                                        </p:attrNameLst>
                                      </p:cBhvr>
                                      <p:to>
                                        <p:strVal val="visible"/>
                                      </p:to>
                                    </p:set>
                                    <p:anim calcmode="lin" valueType="num">
                                      <p:cBhvr>
                                        <p:cTn id="18" dur="500" fill="hold"/>
                                        <p:tgtEl>
                                          <p:spTgt spid="60435"/>
                                        </p:tgtEl>
                                        <p:attrNameLst>
                                          <p:attrName>ppt_w</p:attrName>
                                        </p:attrNameLst>
                                      </p:cBhvr>
                                      <p:tavLst>
                                        <p:tav tm="0">
                                          <p:val>
                                            <p:fltVal val="0"/>
                                          </p:val>
                                        </p:tav>
                                        <p:tav tm="100000">
                                          <p:val>
                                            <p:strVal val="#ppt_w"/>
                                          </p:val>
                                        </p:tav>
                                      </p:tavLst>
                                    </p:anim>
                                    <p:anim calcmode="lin" valueType="num">
                                      <p:cBhvr>
                                        <p:cTn id="19" dur="500" fill="hold"/>
                                        <p:tgtEl>
                                          <p:spTgt spid="6043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5" grpId="0" autoUpdateAnimBg="0"/>
      <p:bldP spid="60428"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73" name="AutoShape 9"/>
          <p:cNvSpPr>
            <a:spLocks noChangeArrowheads="1"/>
          </p:cNvSpPr>
          <p:nvPr/>
        </p:nvSpPr>
        <p:spPr bwMode="auto">
          <a:xfrm>
            <a:off x="1714500" y="330200"/>
            <a:ext cx="2781300" cy="685800"/>
          </a:xfrm>
          <a:prstGeom prst="bevel">
            <a:avLst>
              <a:gd name="adj" fmla="val 12500"/>
            </a:avLst>
          </a:prstGeom>
          <a:gradFill rotWithShape="0">
            <a:gsLst>
              <a:gs pos="0">
                <a:srgbClr val="C0C0C0">
                  <a:gamma/>
                  <a:shade val="46275"/>
                  <a:invGamma/>
                </a:srgbClr>
              </a:gs>
              <a:gs pos="50000">
                <a:srgbClr val="C0C0C0"/>
              </a:gs>
              <a:gs pos="100000">
                <a:srgbClr val="C0C0C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62467" name="AutoShape 3">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62468" name="Text Box 4"/>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62469" name="AutoShape 5">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62470" name="Text Box 6"/>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sp>
        <p:nvSpPr>
          <p:cNvPr id="62472" name="Rectangle 8"/>
          <p:cNvSpPr>
            <a:spLocks noGrp="1" noChangeArrowheads="1"/>
          </p:cNvSpPr>
          <p:nvPr>
            <p:ph type="title"/>
          </p:nvPr>
        </p:nvSpPr>
        <p:spPr/>
        <p:txBody>
          <a:bodyPr/>
          <a:lstStyle/>
          <a:p>
            <a:r>
              <a:rPr lang="en-GB" b="0">
                <a:solidFill>
                  <a:srgbClr val="000000"/>
                </a:solidFill>
              </a:rPr>
              <a:t>Section 5: </a:t>
            </a:r>
            <a:r>
              <a:rPr lang="en-GB" sz="2400" b="0" i="1">
                <a:solidFill>
                  <a:srgbClr val="000000"/>
                </a:solidFill>
              </a:rPr>
              <a:t>Examples</a:t>
            </a:r>
          </a:p>
        </p:txBody>
      </p:sp>
      <p:pic>
        <p:nvPicPr>
          <p:cNvPr id="62475" name="Picture 11" descr="C:\Programfiler\Fellesfiler\Microsoft Shared\Clipart\cagcat50\BD00028_.WMF"/>
          <p:cNvPicPr>
            <a:picLocks noChangeAspect="1" noChangeArrowheads="1"/>
          </p:cNvPicPr>
          <p:nvPr/>
        </p:nvPicPr>
        <p:blipFill>
          <a:blip r:embed="rId3"/>
          <a:srcRect/>
          <a:stretch>
            <a:fillRect/>
          </a:stretch>
        </p:blipFill>
        <p:spPr bwMode="auto">
          <a:xfrm>
            <a:off x="4495800" y="2819400"/>
            <a:ext cx="1090613" cy="1068388"/>
          </a:xfrm>
          <a:prstGeom prst="rect">
            <a:avLst/>
          </a:prstGeom>
          <a:solidFill>
            <a:srgbClr val="C0C0C0"/>
          </a:solidFill>
          <a:ln w="9525">
            <a:noFill/>
            <a:miter lim="800000"/>
            <a:headEnd/>
            <a:tailEnd/>
          </a:ln>
        </p:spPr>
      </p:pic>
      <p:sp>
        <p:nvSpPr>
          <p:cNvPr id="62476" name="AutoShape 12">
            <a:hlinkClick r:id="rId4" action="ppaction://hlinksldjump"/>
          </p:cNvPr>
          <p:cNvSpPr>
            <a:spLocks noChangeArrowheads="1"/>
          </p:cNvSpPr>
          <p:nvPr/>
        </p:nvSpPr>
        <p:spPr bwMode="auto">
          <a:xfrm>
            <a:off x="3276600" y="1066800"/>
            <a:ext cx="3733800" cy="990600"/>
          </a:xfrm>
          <a:prstGeom prst="wedgeEllipseCallout">
            <a:avLst>
              <a:gd name="adj1" fmla="val -2681"/>
              <a:gd name="adj2" fmla="val 125162"/>
            </a:avLst>
          </a:prstGeom>
          <a:gradFill rotWithShape="0">
            <a:gsLst>
              <a:gs pos="0">
                <a:srgbClr val="99CC00">
                  <a:gamma/>
                  <a:shade val="46275"/>
                  <a:invGamma/>
                </a:srgbClr>
              </a:gs>
              <a:gs pos="50000">
                <a:srgbClr val="99CC00"/>
              </a:gs>
              <a:gs pos="100000">
                <a:srgbClr val="99CC00">
                  <a:gamma/>
                  <a:shade val="46275"/>
                  <a:invGamma/>
                </a:srgbClr>
              </a:gs>
            </a:gsLst>
            <a:lin ang="5400000" scaled="1"/>
          </a:gradFill>
          <a:ln w="9525">
            <a:solidFill>
              <a:schemeClr val="tx1"/>
            </a:solidFill>
            <a:miter lim="800000"/>
            <a:headEnd/>
            <a:tailEnd/>
          </a:ln>
          <a:effectLst/>
        </p:spPr>
        <p:txBody>
          <a:bodyPr/>
          <a:lstStyle/>
          <a:p>
            <a:r>
              <a:rPr lang="en-GB" sz="1600"/>
              <a:t>6.2.1</a:t>
            </a:r>
          </a:p>
          <a:p>
            <a:r>
              <a:rPr lang="en-GB" sz="1600"/>
              <a:t>Water viscosity at reservoir conditions</a:t>
            </a:r>
          </a:p>
        </p:txBody>
      </p:sp>
      <p:sp>
        <p:nvSpPr>
          <p:cNvPr id="62477" name="AutoShape 13">
            <a:hlinkClick r:id="rId5" action="ppaction://hlinksldjump"/>
          </p:cNvPr>
          <p:cNvSpPr>
            <a:spLocks noChangeArrowheads="1"/>
          </p:cNvSpPr>
          <p:nvPr/>
        </p:nvSpPr>
        <p:spPr bwMode="auto">
          <a:xfrm>
            <a:off x="914400" y="4876800"/>
            <a:ext cx="2971800" cy="1219200"/>
          </a:xfrm>
          <a:prstGeom prst="wedgeEllipseCallout">
            <a:avLst>
              <a:gd name="adj1" fmla="val 69069"/>
              <a:gd name="adj2" fmla="val -151042"/>
            </a:avLst>
          </a:prstGeom>
          <a:gradFill rotWithShape="0">
            <a:gsLst>
              <a:gs pos="0">
                <a:srgbClr val="99CC00">
                  <a:gamma/>
                  <a:shade val="46275"/>
                  <a:invGamma/>
                </a:srgbClr>
              </a:gs>
              <a:gs pos="50000">
                <a:srgbClr val="99CC00"/>
              </a:gs>
              <a:gs pos="100000">
                <a:srgbClr val="99CC00">
                  <a:gamma/>
                  <a:shade val="46275"/>
                  <a:invGamma/>
                </a:srgbClr>
              </a:gs>
            </a:gsLst>
            <a:lin ang="5400000" scaled="1"/>
          </a:gradFill>
          <a:ln w="9525">
            <a:solidFill>
              <a:schemeClr val="tx1"/>
            </a:solidFill>
            <a:miter lim="800000"/>
            <a:headEnd/>
            <a:tailEnd/>
          </a:ln>
          <a:effectLst/>
        </p:spPr>
        <p:txBody>
          <a:bodyPr/>
          <a:lstStyle/>
          <a:p>
            <a:r>
              <a:rPr lang="en-GB" sz="1600"/>
              <a:t>6.2.4</a:t>
            </a:r>
          </a:p>
          <a:p>
            <a:r>
              <a:rPr lang="en-GB" sz="1600"/>
              <a:t>Rotating cylinder viscosity measurement</a:t>
            </a:r>
          </a:p>
        </p:txBody>
      </p:sp>
      <p:sp>
        <p:nvSpPr>
          <p:cNvPr id="62479" name="AutoShape 15">
            <a:hlinkClick r:id="rId6" action="ppaction://hlinksldjump"/>
          </p:cNvPr>
          <p:cNvSpPr>
            <a:spLocks noChangeArrowheads="1"/>
          </p:cNvSpPr>
          <p:nvPr/>
        </p:nvSpPr>
        <p:spPr bwMode="auto">
          <a:xfrm>
            <a:off x="6248400" y="3581400"/>
            <a:ext cx="2895600" cy="1219200"/>
          </a:xfrm>
          <a:prstGeom prst="wedgeEllipseCallout">
            <a:avLst>
              <a:gd name="adj1" fmla="val -73412"/>
              <a:gd name="adj2" fmla="val -68880"/>
            </a:avLst>
          </a:prstGeom>
          <a:gradFill rotWithShape="0">
            <a:gsLst>
              <a:gs pos="0">
                <a:srgbClr val="99CC00">
                  <a:gamma/>
                  <a:shade val="46275"/>
                  <a:invGamma/>
                </a:srgbClr>
              </a:gs>
              <a:gs pos="50000">
                <a:srgbClr val="99CC00"/>
              </a:gs>
              <a:gs pos="100000">
                <a:srgbClr val="99CC00">
                  <a:gamma/>
                  <a:shade val="46275"/>
                  <a:invGamma/>
                </a:srgbClr>
              </a:gs>
            </a:gsLst>
            <a:lin ang="5400000" scaled="1"/>
          </a:gradFill>
          <a:ln w="9525">
            <a:solidFill>
              <a:schemeClr val="tx1"/>
            </a:solidFill>
            <a:miter lim="800000"/>
            <a:headEnd/>
            <a:tailEnd/>
          </a:ln>
          <a:effectLst/>
        </p:spPr>
        <p:txBody>
          <a:bodyPr/>
          <a:lstStyle/>
          <a:p>
            <a:r>
              <a:rPr lang="en-GB" sz="1600"/>
              <a:t>6.2.2</a:t>
            </a:r>
          </a:p>
          <a:p>
            <a:r>
              <a:rPr lang="en-GB" sz="1600"/>
              <a:t>Falling sphere viscosity measurement</a:t>
            </a:r>
          </a:p>
        </p:txBody>
      </p:sp>
      <p:sp>
        <p:nvSpPr>
          <p:cNvPr id="62482" name="Rectangle 18"/>
          <p:cNvSpPr>
            <a:spLocks noChangeArrowheads="1"/>
          </p:cNvSpPr>
          <p:nvPr/>
        </p:nvSpPr>
        <p:spPr bwMode="auto">
          <a:xfrm>
            <a:off x="85725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
        <p:nvSpPr>
          <p:cNvPr id="62483" name="AutoShape 19">
            <a:hlinkClick r:id="rId7"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
        <p:nvSpPr>
          <p:cNvPr id="62484" name="Rectangle 20"/>
          <p:cNvSpPr>
            <a:spLocks noChangeArrowheads="1"/>
          </p:cNvSpPr>
          <p:nvPr/>
        </p:nvSpPr>
        <p:spPr bwMode="auto">
          <a:xfrm>
            <a:off x="81153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afterEffect">
                                  <p:stCondLst>
                                    <p:cond delay="0"/>
                                  </p:stCondLst>
                                  <p:childTnLst>
                                    <p:set>
                                      <p:cBhvr>
                                        <p:cTn id="6" dur="1" fill="hold">
                                          <p:stCondLst>
                                            <p:cond delay="0"/>
                                          </p:stCondLst>
                                        </p:cTn>
                                        <p:tgtEl>
                                          <p:spTgt spid="62475"/>
                                        </p:tgtEl>
                                        <p:attrNameLst>
                                          <p:attrName>style.visibility</p:attrName>
                                        </p:attrNameLst>
                                      </p:cBhvr>
                                      <p:to>
                                        <p:strVal val="visible"/>
                                      </p:to>
                                    </p:set>
                                    <p:anim calcmode="lin" valueType="num">
                                      <p:cBhvr>
                                        <p:cTn id="7" dur="5000" fill="hold"/>
                                        <p:tgtEl>
                                          <p:spTgt spid="62475"/>
                                        </p:tgtEl>
                                        <p:attrNameLst>
                                          <p:attrName>ppt_w</p:attrName>
                                        </p:attrNameLst>
                                      </p:cBhvr>
                                      <p:tavLst>
                                        <p:tav tm="0" fmla="#ppt_w*sin(2.5*pi*$)">
                                          <p:val>
                                            <p:fltVal val="0"/>
                                          </p:val>
                                        </p:tav>
                                        <p:tav tm="100000">
                                          <p:val>
                                            <p:fltVal val="1"/>
                                          </p:val>
                                        </p:tav>
                                      </p:tavLst>
                                    </p:anim>
                                    <p:anim calcmode="lin" valueType="num">
                                      <p:cBhvr>
                                        <p:cTn id="8" dur="5000" fill="hold"/>
                                        <p:tgtEl>
                                          <p:spTgt spid="62475"/>
                                        </p:tgtEl>
                                        <p:attrNameLst>
                                          <p:attrName>ppt_h</p:attrName>
                                        </p:attrNameLst>
                                      </p:cBhvr>
                                      <p:tavLst>
                                        <p:tav tm="0">
                                          <p:val>
                                            <p:strVal val="#ppt_h"/>
                                          </p:val>
                                        </p:tav>
                                        <p:tav tm="100000">
                                          <p:val>
                                            <p:strVal val="#ppt_h"/>
                                          </p:val>
                                        </p:tav>
                                      </p:tavLst>
                                    </p:anim>
                                  </p:childTnLst>
                                </p:cTn>
                              </p:par>
                            </p:childTnLst>
                          </p:cTn>
                        </p:par>
                        <p:par>
                          <p:cTn id="9" fill="hold">
                            <p:stCondLst>
                              <p:cond delay="5000"/>
                            </p:stCondLst>
                            <p:childTnLst>
                              <p:par>
                                <p:cTn id="10" presetID="17" presetClass="entr" presetSubtype="4" fill="hold" grpId="0" nodeType="afterEffect">
                                  <p:stCondLst>
                                    <p:cond delay="0"/>
                                  </p:stCondLst>
                                  <p:childTnLst>
                                    <p:set>
                                      <p:cBhvr>
                                        <p:cTn id="11" dur="1" fill="hold">
                                          <p:stCondLst>
                                            <p:cond delay="0"/>
                                          </p:stCondLst>
                                        </p:cTn>
                                        <p:tgtEl>
                                          <p:spTgt spid="62476"/>
                                        </p:tgtEl>
                                        <p:attrNameLst>
                                          <p:attrName>style.visibility</p:attrName>
                                        </p:attrNameLst>
                                      </p:cBhvr>
                                      <p:to>
                                        <p:strVal val="visible"/>
                                      </p:to>
                                    </p:set>
                                    <p:anim calcmode="lin" valueType="num">
                                      <p:cBhvr>
                                        <p:cTn id="12" dur="500" fill="hold"/>
                                        <p:tgtEl>
                                          <p:spTgt spid="62476"/>
                                        </p:tgtEl>
                                        <p:attrNameLst>
                                          <p:attrName>ppt_x</p:attrName>
                                        </p:attrNameLst>
                                      </p:cBhvr>
                                      <p:tavLst>
                                        <p:tav tm="0">
                                          <p:val>
                                            <p:strVal val="#ppt_x"/>
                                          </p:val>
                                        </p:tav>
                                        <p:tav tm="100000">
                                          <p:val>
                                            <p:strVal val="#ppt_x"/>
                                          </p:val>
                                        </p:tav>
                                      </p:tavLst>
                                    </p:anim>
                                    <p:anim calcmode="lin" valueType="num">
                                      <p:cBhvr>
                                        <p:cTn id="13" dur="500" fill="hold"/>
                                        <p:tgtEl>
                                          <p:spTgt spid="62476"/>
                                        </p:tgtEl>
                                        <p:attrNameLst>
                                          <p:attrName>ppt_y</p:attrName>
                                        </p:attrNameLst>
                                      </p:cBhvr>
                                      <p:tavLst>
                                        <p:tav tm="0">
                                          <p:val>
                                            <p:strVal val="#ppt_y+#ppt_h/2"/>
                                          </p:val>
                                        </p:tav>
                                        <p:tav tm="100000">
                                          <p:val>
                                            <p:strVal val="#ppt_y"/>
                                          </p:val>
                                        </p:tav>
                                      </p:tavLst>
                                    </p:anim>
                                    <p:anim calcmode="lin" valueType="num">
                                      <p:cBhvr>
                                        <p:cTn id="14" dur="500" fill="hold"/>
                                        <p:tgtEl>
                                          <p:spTgt spid="62476"/>
                                        </p:tgtEl>
                                        <p:attrNameLst>
                                          <p:attrName>ppt_w</p:attrName>
                                        </p:attrNameLst>
                                      </p:cBhvr>
                                      <p:tavLst>
                                        <p:tav tm="0">
                                          <p:val>
                                            <p:strVal val="#ppt_w"/>
                                          </p:val>
                                        </p:tav>
                                        <p:tav tm="100000">
                                          <p:val>
                                            <p:strVal val="#ppt_w"/>
                                          </p:val>
                                        </p:tav>
                                      </p:tavLst>
                                    </p:anim>
                                    <p:anim calcmode="lin" valueType="num">
                                      <p:cBhvr>
                                        <p:cTn id="15" dur="500" fill="hold"/>
                                        <p:tgtEl>
                                          <p:spTgt spid="62476"/>
                                        </p:tgtEl>
                                        <p:attrNameLst>
                                          <p:attrName>ppt_h</p:attrName>
                                        </p:attrNameLst>
                                      </p:cBhvr>
                                      <p:tavLst>
                                        <p:tav tm="0">
                                          <p:val>
                                            <p:fltVal val="0"/>
                                          </p:val>
                                        </p:tav>
                                        <p:tav tm="100000">
                                          <p:val>
                                            <p:strVal val="#ppt_h"/>
                                          </p:val>
                                        </p:tav>
                                      </p:tavLst>
                                    </p:anim>
                                  </p:childTnLst>
                                </p:cTn>
                              </p:par>
                            </p:childTnLst>
                          </p:cTn>
                        </p:par>
                        <p:par>
                          <p:cTn id="16" fill="hold">
                            <p:stCondLst>
                              <p:cond delay="5500"/>
                            </p:stCondLst>
                            <p:childTnLst>
                              <p:par>
                                <p:cTn id="17" presetID="17" presetClass="entr" presetSubtype="1" fill="hold" grpId="0" nodeType="afterEffect">
                                  <p:stCondLst>
                                    <p:cond delay="0"/>
                                  </p:stCondLst>
                                  <p:childTnLst>
                                    <p:set>
                                      <p:cBhvr>
                                        <p:cTn id="18" dur="1" fill="hold">
                                          <p:stCondLst>
                                            <p:cond delay="0"/>
                                          </p:stCondLst>
                                        </p:cTn>
                                        <p:tgtEl>
                                          <p:spTgt spid="62477"/>
                                        </p:tgtEl>
                                        <p:attrNameLst>
                                          <p:attrName>style.visibility</p:attrName>
                                        </p:attrNameLst>
                                      </p:cBhvr>
                                      <p:to>
                                        <p:strVal val="visible"/>
                                      </p:to>
                                    </p:set>
                                    <p:anim calcmode="lin" valueType="num">
                                      <p:cBhvr>
                                        <p:cTn id="19" dur="500" fill="hold"/>
                                        <p:tgtEl>
                                          <p:spTgt spid="62477"/>
                                        </p:tgtEl>
                                        <p:attrNameLst>
                                          <p:attrName>ppt_x</p:attrName>
                                        </p:attrNameLst>
                                      </p:cBhvr>
                                      <p:tavLst>
                                        <p:tav tm="0">
                                          <p:val>
                                            <p:strVal val="#ppt_x"/>
                                          </p:val>
                                        </p:tav>
                                        <p:tav tm="100000">
                                          <p:val>
                                            <p:strVal val="#ppt_x"/>
                                          </p:val>
                                        </p:tav>
                                      </p:tavLst>
                                    </p:anim>
                                    <p:anim calcmode="lin" valueType="num">
                                      <p:cBhvr>
                                        <p:cTn id="20" dur="500" fill="hold"/>
                                        <p:tgtEl>
                                          <p:spTgt spid="62477"/>
                                        </p:tgtEl>
                                        <p:attrNameLst>
                                          <p:attrName>ppt_y</p:attrName>
                                        </p:attrNameLst>
                                      </p:cBhvr>
                                      <p:tavLst>
                                        <p:tav tm="0">
                                          <p:val>
                                            <p:strVal val="#ppt_y-#ppt_h/2"/>
                                          </p:val>
                                        </p:tav>
                                        <p:tav tm="100000">
                                          <p:val>
                                            <p:strVal val="#ppt_y"/>
                                          </p:val>
                                        </p:tav>
                                      </p:tavLst>
                                    </p:anim>
                                    <p:anim calcmode="lin" valueType="num">
                                      <p:cBhvr>
                                        <p:cTn id="21" dur="500" fill="hold"/>
                                        <p:tgtEl>
                                          <p:spTgt spid="62477"/>
                                        </p:tgtEl>
                                        <p:attrNameLst>
                                          <p:attrName>ppt_w</p:attrName>
                                        </p:attrNameLst>
                                      </p:cBhvr>
                                      <p:tavLst>
                                        <p:tav tm="0">
                                          <p:val>
                                            <p:strVal val="#ppt_w"/>
                                          </p:val>
                                        </p:tav>
                                        <p:tav tm="100000">
                                          <p:val>
                                            <p:strVal val="#ppt_w"/>
                                          </p:val>
                                        </p:tav>
                                      </p:tavLst>
                                    </p:anim>
                                    <p:anim calcmode="lin" valueType="num">
                                      <p:cBhvr>
                                        <p:cTn id="22" dur="500" fill="hold"/>
                                        <p:tgtEl>
                                          <p:spTgt spid="62477"/>
                                        </p:tgtEl>
                                        <p:attrNameLst>
                                          <p:attrName>ppt_h</p:attrName>
                                        </p:attrNameLst>
                                      </p:cBhvr>
                                      <p:tavLst>
                                        <p:tav tm="0">
                                          <p:val>
                                            <p:fltVal val="0"/>
                                          </p:val>
                                        </p:tav>
                                        <p:tav tm="100000">
                                          <p:val>
                                            <p:strVal val="#ppt_h"/>
                                          </p:val>
                                        </p:tav>
                                      </p:tavLst>
                                    </p:anim>
                                  </p:childTnLst>
                                </p:cTn>
                              </p:par>
                            </p:childTnLst>
                          </p:cTn>
                        </p:par>
                        <p:par>
                          <p:cTn id="23" fill="hold">
                            <p:stCondLst>
                              <p:cond delay="6000"/>
                            </p:stCondLst>
                            <p:childTnLst>
                              <p:par>
                                <p:cTn id="24" presetID="17" presetClass="entr" presetSubtype="8" fill="hold" grpId="0" nodeType="afterEffect">
                                  <p:stCondLst>
                                    <p:cond delay="0"/>
                                  </p:stCondLst>
                                  <p:childTnLst>
                                    <p:set>
                                      <p:cBhvr>
                                        <p:cTn id="25" dur="1" fill="hold">
                                          <p:stCondLst>
                                            <p:cond delay="0"/>
                                          </p:stCondLst>
                                        </p:cTn>
                                        <p:tgtEl>
                                          <p:spTgt spid="62479"/>
                                        </p:tgtEl>
                                        <p:attrNameLst>
                                          <p:attrName>style.visibility</p:attrName>
                                        </p:attrNameLst>
                                      </p:cBhvr>
                                      <p:to>
                                        <p:strVal val="visible"/>
                                      </p:to>
                                    </p:set>
                                    <p:anim calcmode="lin" valueType="num">
                                      <p:cBhvr>
                                        <p:cTn id="26" dur="500" fill="hold"/>
                                        <p:tgtEl>
                                          <p:spTgt spid="62479"/>
                                        </p:tgtEl>
                                        <p:attrNameLst>
                                          <p:attrName>ppt_x</p:attrName>
                                        </p:attrNameLst>
                                      </p:cBhvr>
                                      <p:tavLst>
                                        <p:tav tm="0">
                                          <p:val>
                                            <p:strVal val="#ppt_x-#ppt_w/2"/>
                                          </p:val>
                                        </p:tav>
                                        <p:tav tm="100000">
                                          <p:val>
                                            <p:strVal val="#ppt_x"/>
                                          </p:val>
                                        </p:tav>
                                      </p:tavLst>
                                    </p:anim>
                                    <p:anim calcmode="lin" valueType="num">
                                      <p:cBhvr>
                                        <p:cTn id="27" dur="500" fill="hold"/>
                                        <p:tgtEl>
                                          <p:spTgt spid="62479"/>
                                        </p:tgtEl>
                                        <p:attrNameLst>
                                          <p:attrName>ppt_y</p:attrName>
                                        </p:attrNameLst>
                                      </p:cBhvr>
                                      <p:tavLst>
                                        <p:tav tm="0">
                                          <p:val>
                                            <p:strVal val="#ppt_y"/>
                                          </p:val>
                                        </p:tav>
                                        <p:tav tm="100000">
                                          <p:val>
                                            <p:strVal val="#ppt_y"/>
                                          </p:val>
                                        </p:tav>
                                      </p:tavLst>
                                    </p:anim>
                                    <p:anim calcmode="lin" valueType="num">
                                      <p:cBhvr>
                                        <p:cTn id="28" dur="500" fill="hold"/>
                                        <p:tgtEl>
                                          <p:spTgt spid="62479"/>
                                        </p:tgtEl>
                                        <p:attrNameLst>
                                          <p:attrName>ppt_w</p:attrName>
                                        </p:attrNameLst>
                                      </p:cBhvr>
                                      <p:tavLst>
                                        <p:tav tm="0">
                                          <p:val>
                                            <p:fltVal val="0"/>
                                          </p:val>
                                        </p:tav>
                                        <p:tav tm="100000">
                                          <p:val>
                                            <p:strVal val="#ppt_w"/>
                                          </p:val>
                                        </p:tav>
                                      </p:tavLst>
                                    </p:anim>
                                    <p:anim calcmode="lin" valueType="num">
                                      <p:cBhvr>
                                        <p:cTn id="29" dur="500" fill="hold"/>
                                        <p:tgtEl>
                                          <p:spTgt spid="6247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6" grpId="0" animBg="1" autoUpdateAnimBg="0"/>
      <p:bldP spid="62477" grpId="0" animBg="1" autoUpdateAnimBg="0"/>
      <p:bldP spid="62479"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AutoShape 3">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64516" name="Text Box 4"/>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64517" name="AutoShape 5">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64518" name="Text Box 6"/>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sp>
        <p:nvSpPr>
          <p:cNvPr id="64520" name="Rectangle 8"/>
          <p:cNvSpPr>
            <a:spLocks noGrp="1" noChangeArrowheads="1"/>
          </p:cNvSpPr>
          <p:nvPr>
            <p:ph type="title"/>
          </p:nvPr>
        </p:nvSpPr>
        <p:spPr/>
        <p:txBody>
          <a:bodyPr/>
          <a:lstStyle/>
          <a:p>
            <a:r>
              <a:rPr lang="en-GB" b="0">
                <a:solidFill>
                  <a:srgbClr val="000000"/>
                </a:solidFill>
              </a:rPr>
              <a:t>Water viscosity at reservoir conditions</a:t>
            </a:r>
            <a:endParaRPr lang="en-GB" sz="2400" i="1">
              <a:solidFill>
                <a:srgbClr val="000000"/>
              </a:solidFill>
            </a:endParaRPr>
          </a:p>
        </p:txBody>
      </p:sp>
      <p:sp>
        <p:nvSpPr>
          <p:cNvPr id="64522" name="AutoShape 10">
            <a:hlinkClick r:id="rId4"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grpSp>
        <p:nvGrpSpPr>
          <p:cNvPr id="64527" name="Group 15"/>
          <p:cNvGrpSpPr>
            <a:grpSpLocks/>
          </p:cNvGrpSpPr>
          <p:nvPr/>
        </p:nvGrpSpPr>
        <p:grpSpPr bwMode="auto">
          <a:xfrm>
            <a:off x="1752600" y="914400"/>
            <a:ext cx="7239000" cy="1069975"/>
            <a:chOff x="1104" y="576"/>
            <a:chExt cx="4560" cy="674"/>
          </a:xfrm>
        </p:grpSpPr>
        <p:sp>
          <p:nvSpPr>
            <p:cNvPr id="64523" name="Text Box 11"/>
            <p:cNvSpPr txBox="1">
              <a:spLocks noChangeArrowheads="1"/>
            </p:cNvSpPr>
            <p:nvPr/>
          </p:nvSpPr>
          <p:spPr bwMode="auto">
            <a:xfrm>
              <a:off x="1104" y="576"/>
              <a:ext cx="4560" cy="674"/>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Water viscosity is primarily a function of temperature. Salinity has also a slight influence on      . The pure water viscosity is listed in viscous fluids section. Due to correction foe salinity and reservoir temperature, the normal range of viscosity at reservoir conditions is from 0,2 to 1,0 cP. </a:t>
              </a:r>
            </a:p>
          </p:txBody>
        </p:sp>
        <p:graphicFrame>
          <p:nvGraphicFramePr>
            <p:cNvPr id="126980" name="Object 4"/>
            <p:cNvGraphicFramePr>
              <a:graphicFrameLocks noChangeAspect="1"/>
            </p:cNvGraphicFramePr>
            <p:nvPr/>
          </p:nvGraphicFramePr>
          <p:xfrm>
            <a:off x="1840" y="712"/>
            <a:ext cx="235" cy="264"/>
          </p:xfrm>
          <a:graphic>
            <a:graphicData uri="http://schemas.openxmlformats.org/presentationml/2006/ole">
              <p:oleObj spid="_x0000_s126980" name="Formel" r:id="rId5" imgW="203040" imgH="228600" progId="Equation.3">
                <p:embed/>
              </p:oleObj>
            </a:graphicData>
          </a:graphic>
        </p:graphicFrame>
      </p:grpSp>
      <p:sp>
        <p:nvSpPr>
          <p:cNvPr id="64526" name="Text Box 14"/>
          <p:cNvSpPr txBox="1">
            <a:spLocks noChangeArrowheads="1"/>
          </p:cNvSpPr>
          <p:nvPr/>
        </p:nvSpPr>
        <p:spPr bwMode="auto">
          <a:xfrm>
            <a:off x="1752600" y="2054225"/>
            <a:ext cx="7239000" cy="336550"/>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Correlation for estimation of water viscosity at res. temp. : </a:t>
            </a:r>
          </a:p>
        </p:txBody>
      </p:sp>
      <p:grpSp>
        <p:nvGrpSpPr>
          <p:cNvPr id="64541" name="Group 29"/>
          <p:cNvGrpSpPr>
            <a:grpSpLocks/>
          </p:cNvGrpSpPr>
          <p:nvPr/>
        </p:nvGrpSpPr>
        <p:grpSpPr bwMode="auto">
          <a:xfrm>
            <a:off x="1752600" y="2438400"/>
            <a:ext cx="6781800" cy="533400"/>
            <a:chOff x="1104" y="1536"/>
            <a:chExt cx="4272" cy="336"/>
          </a:xfrm>
        </p:grpSpPr>
        <p:sp>
          <p:nvSpPr>
            <p:cNvPr id="64539" name="Rectangle 27"/>
            <p:cNvSpPr>
              <a:spLocks noChangeArrowheads="1"/>
            </p:cNvSpPr>
            <p:nvPr/>
          </p:nvSpPr>
          <p:spPr bwMode="auto">
            <a:xfrm>
              <a:off x="1104" y="1536"/>
              <a:ext cx="4272" cy="336"/>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26979" name="Object 3"/>
            <p:cNvGraphicFramePr>
              <a:graphicFrameLocks noChangeAspect="1"/>
            </p:cNvGraphicFramePr>
            <p:nvPr/>
          </p:nvGraphicFramePr>
          <p:xfrm>
            <a:off x="1152" y="1584"/>
            <a:ext cx="4176" cy="267"/>
          </p:xfrm>
          <a:graphic>
            <a:graphicData uri="http://schemas.openxmlformats.org/presentationml/2006/ole">
              <p:oleObj spid="_x0000_s126979" name="Formel" r:id="rId6" imgW="3784320" imgH="241200" progId="Equation.3">
                <p:embed/>
              </p:oleObj>
            </a:graphicData>
          </a:graphic>
        </p:graphicFrame>
      </p:grpSp>
      <p:sp>
        <p:nvSpPr>
          <p:cNvPr id="64530" name="AutoShape 18"/>
          <p:cNvSpPr>
            <a:spLocks noChangeArrowheads="1"/>
          </p:cNvSpPr>
          <p:nvPr/>
        </p:nvSpPr>
        <p:spPr bwMode="auto">
          <a:xfrm>
            <a:off x="1752600" y="3200400"/>
            <a:ext cx="3429000" cy="609600"/>
          </a:xfrm>
          <a:prstGeom prst="wedgeRoundRectCallout">
            <a:avLst>
              <a:gd name="adj1" fmla="val -38796"/>
              <a:gd name="adj2" fmla="val -101824"/>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Water viscosity is measured in cP and temperature in Fahrenheit </a:t>
            </a:r>
          </a:p>
        </p:txBody>
      </p:sp>
      <p:grpSp>
        <p:nvGrpSpPr>
          <p:cNvPr id="64538" name="Group 26"/>
          <p:cNvGrpSpPr>
            <a:grpSpLocks/>
          </p:cNvGrpSpPr>
          <p:nvPr/>
        </p:nvGrpSpPr>
        <p:grpSpPr bwMode="auto">
          <a:xfrm>
            <a:off x="1752600" y="3930650"/>
            <a:ext cx="7239000" cy="357188"/>
            <a:chOff x="1104" y="2476"/>
            <a:chExt cx="4560" cy="225"/>
          </a:xfrm>
        </p:grpSpPr>
        <p:sp>
          <p:nvSpPr>
            <p:cNvPr id="64531" name="Text Box 19"/>
            <p:cNvSpPr txBox="1">
              <a:spLocks noChangeArrowheads="1"/>
            </p:cNvSpPr>
            <p:nvPr/>
          </p:nvSpPr>
          <p:spPr bwMode="auto">
            <a:xfrm>
              <a:off x="1104" y="2476"/>
              <a:ext cx="4560" cy="212"/>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At a res. temp. of                        , the water viscosity will be:</a:t>
              </a:r>
            </a:p>
          </p:txBody>
        </p:sp>
        <p:graphicFrame>
          <p:nvGraphicFramePr>
            <p:cNvPr id="126978" name="Object 2"/>
            <p:cNvGraphicFramePr>
              <a:graphicFrameLocks noChangeAspect="1"/>
            </p:cNvGraphicFramePr>
            <p:nvPr/>
          </p:nvGraphicFramePr>
          <p:xfrm>
            <a:off x="2208" y="2480"/>
            <a:ext cx="912" cy="221"/>
          </p:xfrm>
          <a:graphic>
            <a:graphicData uri="http://schemas.openxmlformats.org/presentationml/2006/ole">
              <p:oleObj spid="_x0000_s126978" name="Formel" r:id="rId7" imgW="939600" imgH="228600" progId="Equation.3">
                <p:embed/>
              </p:oleObj>
            </a:graphicData>
          </a:graphic>
        </p:graphicFrame>
      </p:grpSp>
      <p:grpSp>
        <p:nvGrpSpPr>
          <p:cNvPr id="64542" name="Group 30"/>
          <p:cNvGrpSpPr>
            <a:grpSpLocks/>
          </p:cNvGrpSpPr>
          <p:nvPr/>
        </p:nvGrpSpPr>
        <p:grpSpPr bwMode="auto">
          <a:xfrm>
            <a:off x="1752600" y="4267200"/>
            <a:ext cx="7239000" cy="762000"/>
            <a:chOff x="1104" y="2688"/>
            <a:chExt cx="4560" cy="480"/>
          </a:xfrm>
        </p:grpSpPr>
        <p:sp>
          <p:nvSpPr>
            <p:cNvPr id="64540" name="Rectangle 28"/>
            <p:cNvSpPr>
              <a:spLocks noChangeArrowheads="1"/>
            </p:cNvSpPr>
            <p:nvPr/>
          </p:nvSpPr>
          <p:spPr bwMode="auto">
            <a:xfrm>
              <a:off x="1104" y="2688"/>
              <a:ext cx="4560" cy="480"/>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26977" name="Object 1"/>
            <p:cNvGraphicFramePr>
              <a:graphicFrameLocks noChangeAspect="1"/>
            </p:cNvGraphicFramePr>
            <p:nvPr/>
          </p:nvGraphicFramePr>
          <p:xfrm>
            <a:off x="1152" y="2736"/>
            <a:ext cx="4512" cy="423"/>
          </p:xfrm>
          <a:graphic>
            <a:graphicData uri="http://schemas.openxmlformats.org/presentationml/2006/ole">
              <p:oleObj spid="_x0000_s126977" name="Formel" r:id="rId8" imgW="4889160" imgH="457200" progId="Equation.3">
                <p:embed/>
              </p:oleObj>
            </a:graphicData>
          </a:graphic>
        </p:graphicFrame>
      </p:grpSp>
      <p:grpSp>
        <p:nvGrpSpPr>
          <p:cNvPr id="64546" name="Group 34"/>
          <p:cNvGrpSpPr>
            <a:grpSpLocks/>
          </p:cNvGrpSpPr>
          <p:nvPr/>
        </p:nvGrpSpPr>
        <p:grpSpPr bwMode="auto">
          <a:xfrm>
            <a:off x="1752600" y="5257800"/>
            <a:ext cx="5105400" cy="1066800"/>
            <a:chOff x="1104" y="3312"/>
            <a:chExt cx="3216" cy="672"/>
          </a:xfrm>
        </p:grpSpPr>
        <p:sp>
          <p:nvSpPr>
            <p:cNvPr id="64535" name="AutoShape 23"/>
            <p:cNvSpPr>
              <a:spLocks noChangeArrowheads="1"/>
            </p:cNvSpPr>
            <p:nvPr/>
          </p:nvSpPr>
          <p:spPr bwMode="auto">
            <a:xfrm>
              <a:off x="1104" y="3312"/>
              <a:ext cx="3216" cy="672"/>
            </a:xfrm>
            <a:prstGeom prst="wedgeRoundRectCallout">
              <a:avLst>
                <a:gd name="adj1" fmla="val -18532"/>
                <a:gd name="adj2" fmla="val -85269"/>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NB! Even if the temperature is above          , water at reservoir condition will still be in a liquid phase since the res. Pressure is quite high as     compared to surface condition.</a:t>
              </a:r>
            </a:p>
          </p:txBody>
        </p:sp>
        <p:graphicFrame>
          <p:nvGraphicFramePr>
            <p:cNvPr id="126976" name="Object 0"/>
            <p:cNvGraphicFramePr>
              <a:graphicFrameLocks noChangeAspect="1"/>
            </p:cNvGraphicFramePr>
            <p:nvPr/>
          </p:nvGraphicFramePr>
          <p:xfrm>
            <a:off x="3536" y="3352"/>
            <a:ext cx="407" cy="196"/>
          </p:xfrm>
          <a:graphic>
            <a:graphicData uri="http://schemas.openxmlformats.org/presentationml/2006/ole">
              <p:oleObj spid="_x0000_s126976" name="Formel" r:id="rId9" imgW="419040" imgH="203040" progId="Equation.3">
                <p:embed/>
              </p:oleObj>
            </a:graphicData>
          </a:graphic>
        </p:graphicFrame>
      </p:grpSp>
      <p:sp>
        <p:nvSpPr>
          <p:cNvPr id="64543" name="Rectangle 31"/>
          <p:cNvSpPr>
            <a:spLocks noChangeArrowheads="1"/>
          </p:cNvSpPr>
          <p:nvPr/>
        </p:nvSpPr>
        <p:spPr bwMode="auto">
          <a:xfrm>
            <a:off x="85725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
        <p:nvSpPr>
          <p:cNvPr id="64545" name="Rectangle 33"/>
          <p:cNvSpPr>
            <a:spLocks noChangeArrowheads="1"/>
          </p:cNvSpPr>
          <p:nvPr/>
        </p:nvSpPr>
        <p:spPr bwMode="auto">
          <a:xfrm>
            <a:off x="81153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499"/>
                                          </p:stCondLst>
                                        </p:cTn>
                                        <p:tgtEl>
                                          <p:spTgt spid="64527"/>
                                        </p:tgtEl>
                                        <p:attrNameLst>
                                          <p:attrName>style.visibility</p:attrName>
                                        </p:attrNameLst>
                                      </p:cBhvr>
                                      <p:to>
                                        <p:strVal val="visible"/>
                                      </p:to>
                                    </p:set>
                                  </p:childTnLst>
                                </p:cTn>
                              </p:par>
                            </p:childTnLst>
                          </p:cTn>
                        </p:par>
                        <p:par>
                          <p:cTn id="7" fill="hold">
                            <p:stCondLst>
                              <p:cond delay="1500"/>
                            </p:stCondLst>
                            <p:childTnLst>
                              <p:par>
                                <p:cTn id="8" presetID="1" presetClass="entr" presetSubtype="0" fill="hold" grpId="0" nodeType="afterEffect">
                                  <p:stCondLst>
                                    <p:cond delay="5000"/>
                                  </p:stCondLst>
                                  <p:childTnLst>
                                    <p:set>
                                      <p:cBhvr>
                                        <p:cTn id="9" dur="1" fill="hold">
                                          <p:stCondLst>
                                            <p:cond delay="499"/>
                                          </p:stCondLst>
                                        </p:cTn>
                                        <p:tgtEl>
                                          <p:spTgt spid="64526"/>
                                        </p:tgtEl>
                                        <p:attrNameLst>
                                          <p:attrName>style.visibility</p:attrName>
                                        </p:attrNameLst>
                                      </p:cBhvr>
                                      <p:to>
                                        <p:strVal val="visible"/>
                                      </p:to>
                                    </p:set>
                                  </p:childTnLst>
                                </p:cTn>
                              </p:par>
                            </p:childTnLst>
                          </p:cTn>
                        </p:par>
                        <p:par>
                          <p:cTn id="10" fill="hold">
                            <p:stCondLst>
                              <p:cond delay="7000"/>
                            </p:stCondLst>
                            <p:childTnLst>
                              <p:par>
                                <p:cTn id="11" presetID="23" presetClass="entr" presetSubtype="16" fill="hold" nodeType="afterEffect">
                                  <p:stCondLst>
                                    <p:cond delay="2000"/>
                                  </p:stCondLst>
                                  <p:childTnLst>
                                    <p:set>
                                      <p:cBhvr>
                                        <p:cTn id="12" dur="1" fill="hold">
                                          <p:stCondLst>
                                            <p:cond delay="0"/>
                                          </p:stCondLst>
                                        </p:cTn>
                                        <p:tgtEl>
                                          <p:spTgt spid="64541"/>
                                        </p:tgtEl>
                                        <p:attrNameLst>
                                          <p:attrName>style.visibility</p:attrName>
                                        </p:attrNameLst>
                                      </p:cBhvr>
                                      <p:to>
                                        <p:strVal val="visible"/>
                                      </p:to>
                                    </p:set>
                                    <p:anim calcmode="lin" valueType="num">
                                      <p:cBhvr>
                                        <p:cTn id="13" dur="500" fill="hold"/>
                                        <p:tgtEl>
                                          <p:spTgt spid="64541"/>
                                        </p:tgtEl>
                                        <p:attrNameLst>
                                          <p:attrName>ppt_w</p:attrName>
                                        </p:attrNameLst>
                                      </p:cBhvr>
                                      <p:tavLst>
                                        <p:tav tm="0">
                                          <p:val>
                                            <p:fltVal val="0"/>
                                          </p:val>
                                        </p:tav>
                                        <p:tav tm="100000">
                                          <p:val>
                                            <p:strVal val="#ppt_w"/>
                                          </p:val>
                                        </p:tav>
                                      </p:tavLst>
                                    </p:anim>
                                    <p:anim calcmode="lin" valueType="num">
                                      <p:cBhvr>
                                        <p:cTn id="14" dur="500" fill="hold"/>
                                        <p:tgtEl>
                                          <p:spTgt spid="64541"/>
                                        </p:tgtEl>
                                        <p:attrNameLst>
                                          <p:attrName>ppt_h</p:attrName>
                                        </p:attrNameLst>
                                      </p:cBhvr>
                                      <p:tavLst>
                                        <p:tav tm="0">
                                          <p:val>
                                            <p:fltVal val="0"/>
                                          </p:val>
                                        </p:tav>
                                        <p:tav tm="100000">
                                          <p:val>
                                            <p:strVal val="#ppt_h"/>
                                          </p:val>
                                        </p:tav>
                                      </p:tavLst>
                                    </p:anim>
                                  </p:childTnLst>
                                </p:cTn>
                              </p:par>
                            </p:childTnLst>
                          </p:cTn>
                        </p:par>
                        <p:par>
                          <p:cTn id="15" fill="hold">
                            <p:stCondLst>
                              <p:cond delay="9500"/>
                            </p:stCondLst>
                            <p:childTnLst>
                              <p:par>
                                <p:cTn id="16" presetID="17" presetClass="entr" presetSubtype="1" fill="hold" grpId="0" nodeType="afterEffect">
                                  <p:stCondLst>
                                    <p:cond delay="3000"/>
                                  </p:stCondLst>
                                  <p:childTnLst>
                                    <p:set>
                                      <p:cBhvr>
                                        <p:cTn id="17" dur="1" fill="hold">
                                          <p:stCondLst>
                                            <p:cond delay="0"/>
                                          </p:stCondLst>
                                        </p:cTn>
                                        <p:tgtEl>
                                          <p:spTgt spid="64530"/>
                                        </p:tgtEl>
                                        <p:attrNameLst>
                                          <p:attrName>style.visibility</p:attrName>
                                        </p:attrNameLst>
                                      </p:cBhvr>
                                      <p:to>
                                        <p:strVal val="visible"/>
                                      </p:to>
                                    </p:set>
                                    <p:anim calcmode="lin" valueType="num">
                                      <p:cBhvr>
                                        <p:cTn id="18" dur="500" fill="hold"/>
                                        <p:tgtEl>
                                          <p:spTgt spid="64530"/>
                                        </p:tgtEl>
                                        <p:attrNameLst>
                                          <p:attrName>ppt_x</p:attrName>
                                        </p:attrNameLst>
                                      </p:cBhvr>
                                      <p:tavLst>
                                        <p:tav tm="0">
                                          <p:val>
                                            <p:strVal val="#ppt_x"/>
                                          </p:val>
                                        </p:tav>
                                        <p:tav tm="100000">
                                          <p:val>
                                            <p:strVal val="#ppt_x"/>
                                          </p:val>
                                        </p:tav>
                                      </p:tavLst>
                                    </p:anim>
                                    <p:anim calcmode="lin" valueType="num">
                                      <p:cBhvr>
                                        <p:cTn id="19" dur="500" fill="hold"/>
                                        <p:tgtEl>
                                          <p:spTgt spid="64530"/>
                                        </p:tgtEl>
                                        <p:attrNameLst>
                                          <p:attrName>ppt_y</p:attrName>
                                        </p:attrNameLst>
                                      </p:cBhvr>
                                      <p:tavLst>
                                        <p:tav tm="0">
                                          <p:val>
                                            <p:strVal val="#ppt_y-#ppt_h/2"/>
                                          </p:val>
                                        </p:tav>
                                        <p:tav tm="100000">
                                          <p:val>
                                            <p:strVal val="#ppt_y"/>
                                          </p:val>
                                        </p:tav>
                                      </p:tavLst>
                                    </p:anim>
                                    <p:anim calcmode="lin" valueType="num">
                                      <p:cBhvr>
                                        <p:cTn id="20" dur="500" fill="hold"/>
                                        <p:tgtEl>
                                          <p:spTgt spid="64530"/>
                                        </p:tgtEl>
                                        <p:attrNameLst>
                                          <p:attrName>ppt_w</p:attrName>
                                        </p:attrNameLst>
                                      </p:cBhvr>
                                      <p:tavLst>
                                        <p:tav tm="0">
                                          <p:val>
                                            <p:strVal val="#ppt_w"/>
                                          </p:val>
                                        </p:tav>
                                        <p:tav tm="100000">
                                          <p:val>
                                            <p:strVal val="#ppt_w"/>
                                          </p:val>
                                        </p:tav>
                                      </p:tavLst>
                                    </p:anim>
                                    <p:anim calcmode="lin" valueType="num">
                                      <p:cBhvr>
                                        <p:cTn id="21" dur="500" fill="hold"/>
                                        <p:tgtEl>
                                          <p:spTgt spid="64530"/>
                                        </p:tgtEl>
                                        <p:attrNameLst>
                                          <p:attrName>ppt_h</p:attrName>
                                        </p:attrNameLst>
                                      </p:cBhvr>
                                      <p:tavLst>
                                        <p:tav tm="0">
                                          <p:val>
                                            <p:fltVal val="0"/>
                                          </p:val>
                                        </p:tav>
                                        <p:tav tm="100000">
                                          <p:val>
                                            <p:strVal val="#ppt_h"/>
                                          </p:val>
                                        </p:tav>
                                      </p:tavLst>
                                    </p:anim>
                                  </p:childTnLst>
                                </p:cTn>
                              </p:par>
                            </p:childTnLst>
                          </p:cTn>
                        </p:par>
                        <p:par>
                          <p:cTn id="22" fill="hold">
                            <p:stCondLst>
                              <p:cond delay="13000"/>
                            </p:stCondLst>
                            <p:childTnLst>
                              <p:par>
                                <p:cTn id="23" presetID="1" presetClass="entr" presetSubtype="0" fill="hold" nodeType="afterEffect">
                                  <p:stCondLst>
                                    <p:cond delay="3000"/>
                                  </p:stCondLst>
                                  <p:childTnLst>
                                    <p:set>
                                      <p:cBhvr>
                                        <p:cTn id="24" dur="1" fill="hold">
                                          <p:stCondLst>
                                            <p:cond delay="499"/>
                                          </p:stCondLst>
                                        </p:cTn>
                                        <p:tgtEl>
                                          <p:spTgt spid="64538"/>
                                        </p:tgtEl>
                                        <p:attrNameLst>
                                          <p:attrName>style.visibility</p:attrName>
                                        </p:attrNameLst>
                                      </p:cBhvr>
                                      <p:to>
                                        <p:strVal val="visible"/>
                                      </p:to>
                                    </p:set>
                                  </p:childTnLst>
                                </p:cTn>
                              </p:par>
                            </p:childTnLst>
                          </p:cTn>
                        </p:par>
                        <p:par>
                          <p:cTn id="25" fill="hold">
                            <p:stCondLst>
                              <p:cond delay="16500"/>
                            </p:stCondLst>
                            <p:childTnLst>
                              <p:par>
                                <p:cTn id="26" presetID="23" presetClass="entr" presetSubtype="16" fill="hold" nodeType="afterEffect">
                                  <p:stCondLst>
                                    <p:cond delay="2000"/>
                                  </p:stCondLst>
                                  <p:childTnLst>
                                    <p:set>
                                      <p:cBhvr>
                                        <p:cTn id="27" dur="1" fill="hold">
                                          <p:stCondLst>
                                            <p:cond delay="0"/>
                                          </p:stCondLst>
                                        </p:cTn>
                                        <p:tgtEl>
                                          <p:spTgt spid="64542"/>
                                        </p:tgtEl>
                                        <p:attrNameLst>
                                          <p:attrName>style.visibility</p:attrName>
                                        </p:attrNameLst>
                                      </p:cBhvr>
                                      <p:to>
                                        <p:strVal val="visible"/>
                                      </p:to>
                                    </p:set>
                                    <p:anim calcmode="lin" valueType="num">
                                      <p:cBhvr>
                                        <p:cTn id="28" dur="500" fill="hold"/>
                                        <p:tgtEl>
                                          <p:spTgt spid="64542"/>
                                        </p:tgtEl>
                                        <p:attrNameLst>
                                          <p:attrName>ppt_w</p:attrName>
                                        </p:attrNameLst>
                                      </p:cBhvr>
                                      <p:tavLst>
                                        <p:tav tm="0">
                                          <p:val>
                                            <p:fltVal val="0"/>
                                          </p:val>
                                        </p:tav>
                                        <p:tav tm="100000">
                                          <p:val>
                                            <p:strVal val="#ppt_w"/>
                                          </p:val>
                                        </p:tav>
                                      </p:tavLst>
                                    </p:anim>
                                    <p:anim calcmode="lin" valueType="num">
                                      <p:cBhvr>
                                        <p:cTn id="29" dur="500" fill="hold"/>
                                        <p:tgtEl>
                                          <p:spTgt spid="64542"/>
                                        </p:tgtEl>
                                        <p:attrNameLst>
                                          <p:attrName>ppt_h</p:attrName>
                                        </p:attrNameLst>
                                      </p:cBhvr>
                                      <p:tavLst>
                                        <p:tav tm="0">
                                          <p:val>
                                            <p:fltVal val="0"/>
                                          </p:val>
                                        </p:tav>
                                        <p:tav tm="100000">
                                          <p:val>
                                            <p:strVal val="#ppt_h"/>
                                          </p:val>
                                        </p:tav>
                                      </p:tavLst>
                                    </p:anim>
                                  </p:childTnLst>
                                </p:cTn>
                              </p:par>
                            </p:childTnLst>
                          </p:cTn>
                        </p:par>
                        <p:par>
                          <p:cTn id="30" fill="hold">
                            <p:stCondLst>
                              <p:cond delay="19000"/>
                            </p:stCondLst>
                            <p:childTnLst>
                              <p:par>
                                <p:cTn id="31" presetID="17" presetClass="entr" presetSubtype="1" fill="hold" nodeType="afterEffect">
                                  <p:stCondLst>
                                    <p:cond delay="3000"/>
                                  </p:stCondLst>
                                  <p:childTnLst>
                                    <p:set>
                                      <p:cBhvr>
                                        <p:cTn id="32" dur="1" fill="hold">
                                          <p:stCondLst>
                                            <p:cond delay="0"/>
                                          </p:stCondLst>
                                        </p:cTn>
                                        <p:tgtEl>
                                          <p:spTgt spid="64546"/>
                                        </p:tgtEl>
                                        <p:attrNameLst>
                                          <p:attrName>style.visibility</p:attrName>
                                        </p:attrNameLst>
                                      </p:cBhvr>
                                      <p:to>
                                        <p:strVal val="visible"/>
                                      </p:to>
                                    </p:set>
                                    <p:anim calcmode="lin" valueType="num">
                                      <p:cBhvr>
                                        <p:cTn id="33" dur="500" fill="hold"/>
                                        <p:tgtEl>
                                          <p:spTgt spid="64546"/>
                                        </p:tgtEl>
                                        <p:attrNameLst>
                                          <p:attrName>ppt_x</p:attrName>
                                        </p:attrNameLst>
                                      </p:cBhvr>
                                      <p:tavLst>
                                        <p:tav tm="0">
                                          <p:val>
                                            <p:strVal val="#ppt_x"/>
                                          </p:val>
                                        </p:tav>
                                        <p:tav tm="100000">
                                          <p:val>
                                            <p:strVal val="#ppt_x"/>
                                          </p:val>
                                        </p:tav>
                                      </p:tavLst>
                                    </p:anim>
                                    <p:anim calcmode="lin" valueType="num">
                                      <p:cBhvr>
                                        <p:cTn id="34" dur="500" fill="hold"/>
                                        <p:tgtEl>
                                          <p:spTgt spid="64546"/>
                                        </p:tgtEl>
                                        <p:attrNameLst>
                                          <p:attrName>ppt_y</p:attrName>
                                        </p:attrNameLst>
                                      </p:cBhvr>
                                      <p:tavLst>
                                        <p:tav tm="0">
                                          <p:val>
                                            <p:strVal val="#ppt_y-#ppt_h/2"/>
                                          </p:val>
                                        </p:tav>
                                        <p:tav tm="100000">
                                          <p:val>
                                            <p:strVal val="#ppt_y"/>
                                          </p:val>
                                        </p:tav>
                                      </p:tavLst>
                                    </p:anim>
                                    <p:anim calcmode="lin" valueType="num">
                                      <p:cBhvr>
                                        <p:cTn id="35" dur="500" fill="hold"/>
                                        <p:tgtEl>
                                          <p:spTgt spid="64546"/>
                                        </p:tgtEl>
                                        <p:attrNameLst>
                                          <p:attrName>ppt_w</p:attrName>
                                        </p:attrNameLst>
                                      </p:cBhvr>
                                      <p:tavLst>
                                        <p:tav tm="0">
                                          <p:val>
                                            <p:strVal val="#ppt_w"/>
                                          </p:val>
                                        </p:tav>
                                        <p:tav tm="100000">
                                          <p:val>
                                            <p:strVal val="#ppt_w"/>
                                          </p:val>
                                        </p:tav>
                                      </p:tavLst>
                                    </p:anim>
                                    <p:anim calcmode="lin" valueType="num">
                                      <p:cBhvr>
                                        <p:cTn id="36" dur="500" fill="hold"/>
                                        <p:tgtEl>
                                          <p:spTgt spid="6454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6" grpId="0" autoUpdateAnimBg="0"/>
      <p:bldP spid="64530"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11" name="Rectangle 67"/>
          <p:cNvSpPr>
            <a:spLocks noChangeArrowheads="1"/>
          </p:cNvSpPr>
          <p:nvPr/>
        </p:nvSpPr>
        <p:spPr bwMode="auto">
          <a:xfrm>
            <a:off x="2489200" y="1143000"/>
            <a:ext cx="4343400" cy="5105400"/>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82946" name="AutoShape 2">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82947" name="Text Box 3"/>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82948" name="AutoShape 4">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82949" name="Text Box 5"/>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sp>
        <p:nvSpPr>
          <p:cNvPr id="82950" name="Rectangle 6"/>
          <p:cNvSpPr>
            <a:spLocks noGrp="1" noChangeArrowheads="1"/>
          </p:cNvSpPr>
          <p:nvPr>
            <p:ph type="title"/>
          </p:nvPr>
        </p:nvSpPr>
        <p:spPr/>
        <p:txBody>
          <a:bodyPr/>
          <a:lstStyle/>
          <a:p>
            <a:r>
              <a:rPr lang="en-GB" b="0">
                <a:solidFill>
                  <a:srgbClr val="000000"/>
                </a:solidFill>
              </a:rPr>
              <a:t>Horizontal flow of Viscous Fluids</a:t>
            </a:r>
            <a:endParaRPr lang="en-GB">
              <a:solidFill>
                <a:srgbClr val="000000"/>
              </a:solidFill>
            </a:endParaRPr>
          </a:p>
        </p:txBody>
      </p:sp>
      <p:grpSp>
        <p:nvGrpSpPr>
          <p:cNvPr id="83022" name="Group 78"/>
          <p:cNvGrpSpPr>
            <a:grpSpLocks/>
          </p:cNvGrpSpPr>
          <p:nvPr/>
        </p:nvGrpSpPr>
        <p:grpSpPr bwMode="auto">
          <a:xfrm>
            <a:off x="2984500" y="1371600"/>
            <a:ext cx="3429000" cy="609600"/>
            <a:chOff x="1384" y="864"/>
            <a:chExt cx="2160" cy="384"/>
          </a:xfrm>
        </p:grpSpPr>
        <p:sp>
          <p:nvSpPr>
            <p:cNvPr id="82970" name="Text Box 26"/>
            <p:cNvSpPr txBox="1">
              <a:spLocks noChangeArrowheads="1"/>
            </p:cNvSpPr>
            <p:nvPr/>
          </p:nvSpPr>
          <p:spPr bwMode="auto">
            <a:xfrm>
              <a:off x="3160" y="960"/>
              <a:ext cx="384" cy="192"/>
            </a:xfrm>
            <a:prstGeom prst="rect">
              <a:avLst/>
            </a:prstGeom>
            <a:noFill/>
            <a:ln w="9525">
              <a:noFill/>
              <a:miter lim="800000"/>
              <a:headEnd/>
              <a:tailEnd/>
            </a:ln>
            <a:effectLst/>
          </p:spPr>
          <p:txBody>
            <a:bodyPr>
              <a:spAutoFit/>
            </a:bodyPr>
            <a:lstStyle/>
            <a:p>
              <a:pPr algn="l">
                <a:spcBef>
                  <a:spcPct val="50000"/>
                </a:spcBef>
              </a:pPr>
              <a:r>
                <a:rPr lang="en-GB" sz="1400"/>
                <a:t>t &lt; 0</a:t>
              </a:r>
            </a:p>
          </p:txBody>
        </p:sp>
        <p:grpSp>
          <p:nvGrpSpPr>
            <p:cNvPr id="83019" name="Group 75"/>
            <p:cNvGrpSpPr>
              <a:grpSpLocks/>
            </p:cNvGrpSpPr>
            <p:nvPr/>
          </p:nvGrpSpPr>
          <p:grpSpPr bwMode="auto">
            <a:xfrm>
              <a:off x="1384" y="864"/>
              <a:ext cx="2040" cy="384"/>
              <a:chOff x="1384" y="864"/>
              <a:chExt cx="2040" cy="384"/>
            </a:xfrm>
          </p:grpSpPr>
          <p:grpSp>
            <p:nvGrpSpPr>
              <p:cNvPr id="82954" name="Group 10"/>
              <p:cNvGrpSpPr>
                <a:grpSpLocks/>
              </p:cNvGrpSpPr>
              <p:nvPr/>
            </p:nvGrpSpPr>
            <p:grpSpPr bwMode="auto">
              <a:xfrm>
                <a:off x="1408" y="864"/>
                <a:ext cx="2016" cy="384"/>
                <a:chOff x="1680" y="1728"/>
                <a:chExt cx="2016" cy="384"/>
              </a:xfrm>
            </p:grpSpPr>
            <p:sp>
              <p:nvSpPr>
                <p:cNvPr id="82952" name="Line 8"/>
                <p:cNvSpPr>
                  <a:spLocks noChangeShapeType="1"/>
                </p:cNvSpPr>
                <p:nvPr/>
              </p:nvSpPr>
              <p:spPr bwMode="auto">
                <a:xfrm>
                  <a:off x="1680" y="1728"/>
                  <a:ext cx="2016" cy="0"/>
                </a:xfrm>
                <a:prstGeom prst="line">
                  <a:avLst/>
                </a:prstGeom>
                <a:noFill/>
                <a:ln w="9525">
                  <a:solidFill>
                    <a:schemeClr val="tx1"/>
                  </a:solidFill>
                  <a:round/>
                  <a:headEnd/>
                  <a:tailEnd/>
                </a:ln>
                <a:effectLst/>
              </p:spPr>
              <p:txBody>
                <a:bodyPr/>
                <a:lstStyle/>
                <a:p>
                  <a:endParaRPr lang="en-US"/>
                </a:p>
              </p:txBody>
            </p:sp>
            <p:sp>
              <p:nvSpPr>
                <p:cNvPr id="82953" name="Line 9"/>
                <p:cNvSpPr>
                  <a:spLocks noChangeShapeType="1"/>
                </p:cNvSpPr>
                <p:nvPr/>
              </p:nvSpPr>
              <p:spPr bwMode="auto">
                <a:xfrm>
                  <a:off x="1680" y="2112"/>
                  <a:ext cx="2016" cy="0"/>
                </a:xfrm>
                <a:prstGeom prst="line">
                  <a:avLst/>
                </a:prstGeom>
                <a:noFill/>
                <a:ln w="9525">
                  <a:solidFill>
                    <a:schemeClr val="tx1"/>
                  </a:solidFill>
                  <a:round/>
                  <a:headEnd/>
                  <a:tailEnd/>
                </a:ln>
                <a:effectLst/>
              </p:spPr>
              <p:txBody>
                <a:bodyPr/>
                <a:lstStyle/>
                <a:p>
                  <a:endParaRPr lang="en-US"/>
                </a:p>
              </p:txBody>
            </p:sp>
          </p:grpSp>
          <p:sp>
            <p:nvSpPr>
              <p:cNvPr id="82967" name="Line 23"/>
              <p:cNvSpPr>
                <a:spLocks noChangeShapeType="1"/>
              </p:cNvSpPr>
              <p:nvPr/>
            </p:nvSpPr>
            <p:spPr bwMode="auto">
              <a:xfrm>
                <a:off x="1840" y="864"/>
                <a:ext cx="0" cy="384"/>
              </a:xfrm>
              <a:prstGeom prst="line">
                <a:avLst/>
              </a:prstGeom>
              <a:noFill/>
              <a:ln w="19050">
                <a:solidFill>
                  <a:schemeClr val="tx1"/>
                </a:solidFill>
                <a:round/>
                <a:headEnd/>
                <a:tailEnd/>
              </a:ln>
              <a:effectLst/>
            </p:spPr>
            <p:txBody>
              <a:bodyPr/>
              <a:lstStyle/>
              <a:p>
                <a:endParaRPr lang="en-US"/>
              </a:p>
            </p:txBody>
          </p:sp>
          <p:cxnSp>
            <p:nvCxnSpPr>
              <p:cNvPr id="82969" name="AutoShape 25"/>
              <p:cNvCxnSpPr>
                <a:cxnSpLocks noChangeShapeType="1"/>
              </p:cNvCxnSpPr>
              <p:nvPr/>
            </p:nvCxnSpPr>
            <p:spPr bwMode="auto">
              <a:xfrm>
                <a:off x="1552" y="864"/>
                <a:ext cx="0" cy="384"/>
              </a:xfrm>
              <a:prstGeom prst="straightConnector1">
                <a:avLst/>
              </a:prstGeom>
              <a:noFill/>
              <a:ln w="9525">
                <a:solidFill>
                  <a:schemeClr val="tx1"/>
                </a:solidFill>
                <a:round/>
                <a:headEnd type="triangle" w="med" len="med"/>
                <a:tailEnd type="triangle" w="med" len="med"/>
              </a:ln>
              <a:effectLst/>
            </p:spPr>
          </p:cxnSp>
          <p:sp>
            <p:nvSpPr>
              <p:cNvPr id="82971" name="Text Box 27"/>
              <p:cNvSpPr txBox="1">
                <a:spLocks noChangeArrowheads="1"/>
              </p:cNvSpPr>
              <p:nvPr/>
            </p:nvSpPr>
            <p:spPr bwMode="auto">
              <a:xfrm>
                <a:off x="1384" y="940"/>
                <a:ext cx="288" cy="212"/>
              </a:xfrm>
              <a:prstGeom prst="rect">
                <a:avLst/>
              </a:prstGeom>
              <a:noFill/>
              <a:ln w="9525">
                <a:noFill/>
                <a:miter lim="800000"/>
                <a:headEnd/>
                <a:tailEnd/>
              </a:ln>
              <a:effectLst/>
            </p:spPr>
            <p:txBody>
              <a:bodyPr>
                <a:spAutoFit/>
              </a:bodyPr>
              <a:lstStyle/>
              <a:p>
                <a:pPr algn="l">
                  <a:spcBef>
                    <a:spcPct val="50000"/>
                  </a:spcBef>
                </a:pPr>
                <a:r>
                  <a:rPr lang="en-GB" sz="1600"/>
                  <a:t>Y</a:t>
                </a:r>
              </a:p>
            </p:txBody>
          </p:sp>
        </p:grpSp>
      </p:grpSp>
      <p:grpSp>
        <p:nvGrpSpPr>
          <p:cNvPr id="83023" name="Group 79"/>
          <p:cNvGrpSpPr>
            <a:grpSpLocks/>
          </p:cNvGrpSpPr>
          <p:nvPr/>
        </p:nvGrpSpPr>
        <p:grpSpPr bwMode="auto">
          <a:xfrm>
            <a:off x="3022600" y="2667000"/>
            <a:ext cx="3390900" cy="895350"/>
            <a:chOff x="1408" y="1680"/>
            <a:chExt cx="2136" cy="564"/>
          </a:xfrm>
        </p:grpSpPr>
        <p:grpSp>
          <p:nvGrpSpPr>
            <p:cNvPr id="83020" name="Group 76"/>
            <p:cNvGrpSpPr>
              <a:grpSpLocks/>
            </p:cNvGrpSpPr>
            <p:nvPr/>
          </p:nvGrpSpPr>
          <p:grpSpPr bwMode="auto">
            <a:xfrm>
              <a:off x="1408" y="1680"/>
              <a:ext cx="2016" cy="564"/>
              <a:chOff x="1408" y="1680"/>
              <a:chExt cx="2016" cy="564"/>
            </a:xfrm>
          </p:grpSpPr>
          <p:grpSp>
            <p:nvGrpSpPr>
              <p:cNvPr id="82955" name="Group 11"/>
              <p:cNvGrpSpPr>
                <a:grpSpLocks/>
              </p:cNvGrpSpPr>
              <p:nvPr/>
            </p:nvGrpSpPr>
            <p:grpSpPr bwMode="auto">
              <a:xfrm>
                <a:off x="1408" y="1680"/>
                <a:ext cx="2016" cy="384"/>
                <a:chOff x="1680" y="1728"/>
                <a:chExt cx="2016" cy="384"/>
              </a:xfrm>
            </p:grpSpPr>
            <p:sp>
              <p:nvSpPr>
                <p:cNvPr id="82956" name="Line 12"/>
                <p:cNvSpPr>
                  <a:spLocks noChangeShapeType="1"/>
                </p:cNvSpPr>
                <p:nvPr/>
              </p:nvSpPr>
              <p:spPr bwMode="auto">
                <a:xfrm>
                  <a:off x="1680" y="1728"/>
                  <a:ext cx="2016" cy="0"/>
                </a:xfrm>
                <a:prstGeom prst="line">
                  <a:avLst/>
                </a:prstGeom>
                <a:noFill/>
                <a:ln w="9525">
                  <a:solidFill>
                    <a:schemeClr val="tx1"/>
                  </a:solidFill>
                  <a:round/>
                  <a:headEnd/>
                  <a:tailEnd/>
                </a:ln>
                <a:effectLst/>
              </p:spPr>
              <p:txBody>
                <a:bodyPr/>
                <a:lstStyle/>
                <a:p>
                  <a:endParaRPr lang="en-US"/>
                </a:p>
              </p:txBody>
            </p:sp>
            <p:sp>
              <p:nvSpPr>
                <p:cNvPr id="82957" name="Line 13"/>
                <p:cNvSpPr>
                  <a:spLocks noChangeShapeType="1"/>
                </p:cNvSpPr>
                <p:nvPr/>
              </p:nvSpPr>
              <p:spPr bwMode="auto">
                <a:xfrm>
                  <a:off x="1680" y="2112"/>
                  <a:ext cx="2016" cy="0"/>
                </a:xfrm>
                <a:prstGeom prst="line">
                  <a:avLst/>
                </a:prstGeom>
                <a:noFill/>
                <a:ln w="9525">
                  <a:solidFill>
                    <a:schemeClr val="tx1"/>
                  </a:solidFill>
                  <a:round/>
                  <a:headEnd/>
                  <a:tailEnd/>
                </a:ln>
                <a:effectLst/>
              </p:spPr>
              <p:txBody>
                <a:bodyPr/>
                <a:lstStyle/>
                <a:p>
                  <a:endParaRPr lang="en-US"/>
                </a:p>
              </p:txBody>
            </p:sp>
          </p:grpSp>
          <p:sp>
            <p:nvSpPr>
              <p:cNvPr id="82968" name="Line 24"/>
              <p:cNvSpPr>
                <a:spLocks noChangeShapeType="1"/>
              </p:cNvSpPr>
              <p:nvPr/>
            </p:nvSpPr>
            <p:spPr bwMode="auto">
              <a:xfrm>
                <a:off x="1840" y="1680"/>
                <a:ext cx="0" cy="384"/>
              </a:xfrm>
              <a:prstGeom prst="line">
                <a:avLst/>
              </a:prstGeom>
              <a:noFill/>
              <a:ln w="19050">
                <a:solidFill>
                  <a:schemeClr val="tx1"/>
                </a:solidFill>
                <a:round/>
                <a:headEnd/>
                <a:tailEnd/>
              </a:ln>
              <a:effectLst/>
            </p:spPr>
            <p:txBody>
              <a:bodyPr/>
              <a:lstStyle/>
              <a:p>
                <a:endParaRPr lang="en-US"/>
              </a:p>
            </p:txBody>
          </p:sp>
          <p:cxnSp>
            <p:nvCxnSpPr>
              <p:cNvPr id="82973" name="AutoShape 29"/>
              <p:cNvCxnSpPr>
                <a:cxnSpLocks noChangeShapeType="1"/>
              </p:cNvCxnSpPr>
              <p:nvPr/>
            </p:nvCxnSpPr>
            <p:spPr bwMode="auto">
              <a:xfrm>
                <a:off x="1840" y="2064"/>
                <a:ext cx="528" cy="0"/>
              </a:xfrm>
              <a:prstGeom prst="straightConnector1">
                <a:avLst/>
              </a:prstGeom>
              <a:noFill/>
              <a:ln w="19050">
                <a:solidFill>
                  <a:schemeClr val="tx1"/>
                </a:solidFill>
                <a:round/>
                <a:headEnd/>
                <a:tailEnd type="triangle" w="med" len="med"/>
              </a:ln>
              <a:effectLst/>
            </p:spPr>
          </p:cxnSp>
          <p:sp>
            <p:nvSpPr>
              <p:cNvPr id="82974" name="Text Box 30"/>
              <p:cNvSpPr txBox="1">
                <a:spLocks noChangeArrowheads="1"/>
              </p:cNvSpPr>
              <p:nvPr/>
            </p:nvSpPr>
            <p:spPr bwMode="auto">
              <a:xfrm>
                <a:off x="1968" y="2032"/>
                <a:ext cx="192" cy="212"/>
              </a:xfrm>
              <a:prstGeom prst="rect">
                <a:avLst/>
              </a:prstGeom>
              <a:noFill/>
              <a:ln w="9525">
                <a:noFill/>
                <a:miter lim="800000"/>
                <a:headEnd/>
                <a:tailEnd/>
              </a:ln>
              <a:effectLst/>
            </p:spPr>
            <p:txBody>
              <a:bodyPr>
                <a:spAutoFit/>
              </a:bodyPr>
              <a:lstStyle/>
              <a:p>
                <a:pPr algn="l">
                  <a:spcBef>
                    <a:spcPct val="50000"/>
                  </a:spcBef>
                </a:pPr>
                <a:r>
                  <a:rPr lang="en-GB" sz="1600"/>
                  <a:t>V</a:t>
                </a:r>
              </a:p>
            </p:txBody>
          </p:sp>
        </p:grpSp>
        <p:sp>
          <p:nvSpPr>
            <p:cNvPr id="82975" name="Text Box 31"/>
            <p:cNvSpPr txBox="1">
              <a:spLocks noChangeArrowheads="1"/>
            </p:cNvSpPr>
            <p:nvPr/>
          </p:nvSpPr>
          <p:spPr bwMode="auto">
            <a:xfrm>
              <a:off x="3160" y="1776"/>
              <a:ext cx="384" cy="192"/>
            </a:xfrm>
            <a:prstGeom prst="rect">
              <a:avLst/>
            </a:prstGeom>
            <a:noFill/>
            <a:ln w="9525">
              <a:noFill/>
              <a:miter lim="800000"/>
              <a:headEnd/>
              <a:tailEnd/>
            </a:ln>
            <a:effectLst/>
          </p:spPr>
          <p:txBody>
            <a:bodyPr>
              <a:spAutoFit/>
            </a:bodyPr>
            <a:lstStyle/>
            <a:p>
              <a:pPr algn="l">
                <a:spcBef>
                  <a:spcPct val="50000"/>
                </a:spcBef>
              </a:pPr>
              <a:r>
                <a:rPr lang="en-GB" sz="1400"/>
                <a:t>t = 0</a:t>
              </a:r>
            </a:p>
          </p:txBody>
        </p:sp>
      </p:grpSp>
      <p:sp>
        <p:nvSpPr>
          <p:cNvPr id="82976" name="Line 32"/>
          <p:cNvSpPr>
            <a:spLocks noChangeShapeType="1"/>
          </p:cNvSpPr>
          <p:nvPr/>
        </p:nvSpPr>
        <p:spPr bwMode="auto">
          <a:xfrm>
            <a:off x="4546600" y="3289300"/>
            <a:ext cx="0" cy="2590800"/>
          </a:xfrm>
          <a:prstGeom prst="line">
            <a:avLst/>
          </a:prstGeom>
          <a:noFill/>
          <a:ln w="9525" cap="rnd">
            <a:solidFill>
              <a:schemeClr val="tx1"/>
            </a:solidFill>
            <a:prstDash val="sysDot"/>
            <a:round/>
            <a:headEnd/>
            <a:tailEnd/>
          </a:ln>
          <a:effectLst/>
        </p:spPr>
        <p:txBody>
          <a:bodyPr/>
          <a:lstStyle/>
          <a:p>
            <a:endParaRPr lang="en-US"/>
          </a:p>
        </p:txBody>
      </p:sp>
      <p:grpSp>
        <p:nvGrpSpPr>
          <p:cNvPr id="83024" name="Group 80"/>
          <p:cNvGrpSpPr>
            <a:grpSpLocks/>
          </p:cNvGrpSpPr>
          <p:nvPr/>
        </p:nvGrpSpPr>
        <p:grpSpPr bwMode="auto">
          <a:xfrm>
            <a:off x="3022600" y="3956050"/>
            <a:ext cx="3619500" cy="914400"/>
            <a:chOff x="1408" y="2492"/>
            <a:chExt cx="2280" cy="576"/>
          </a:xfrm>
        </p:grpSpPr>
        <p:grpSp>
          <p:nvGrpSpPr>
            <p:cNvPr id="83021" name="Group 77"/>
            <p:cNvGrpSpPr>
              <a:grpSpLocks/>
            </p:cNvGrpSpPr>
            <p:nvPr/>
          </p:nvGrpSpPr>
          <p:grpSpPr bwMode="auto">
            <a:xfrm>
              <a:off x="1408" y="2492"/>
              <a:ext cx="2016" cy="576"/>
              <a:chOff x="1408" y="2492"/>
              <a:chExt cx="2016" cy="576"/>
            </a:xfrm>
          </p:grpSpPr>
          <p:grpSp>
            <p:nvGrpSpPr>
              <p:cNvPr id="82958" name="Group 14"/>
              <p:cNvGrpSpPr>
                <a:grpSpLocks/>
              </p:cNvGrpSpPr>
              <p:nvPr/>
            </p:nvGrpSpPr>
            <p:grpSpPr bwMode="auto">
              <a:xfrm>
                <a:off x="1408" y="2496"/>
                <a:ext cx="2016" cy="384"/>
                <a:chOff x="1680" y="1728"/>
                <a:chExt cx="2016" cy="384"/>
              </a:xfrm>
            </p:grpSpPr>
            <p:sp>
              <p:nvSpPr>
                <p:cNvPr id="82959" name="Line 15"/>
                <p:cNvSpPr>
                  <a:spLocks noChangeShapeType="1"/>
                </p:cNvSpPr>
                <p:nvPr/>
              </p:nvSpPr>
              <p:spPr bwMode="auto">
                <a:xfrm>
                  <a:off x="1680" y="1728"/>
                  <a:ext cx="2016" cy="0"/>
                </a:xfrm>
                <a:prstGeom prst="line">
                  <a:avLst/>
                </a:prstGeom>
                <a:noFill/>
                <a:ln w="9525">
                  <a:solidFill>
                    <a:schemeClr val="tx1"/>
                  </a:solidFill>
                  <a:round/>
                  <a:headEnd/>
                  <a:tailEnd/>
                </a:ln>
                <a:effectLst/>
              </p:spPr>
              <p:txBody>
                <a:bodyPr/>
                <a:lstStyle/>
                <a:p>
                  <a:endParaRPr lang="en-US"/>
                </a:p>
              </p:txBody>
            </p:sp>
            <p:sp>
              <p:nvSpPr>
                <p:cNvPr id="82960" name="Line 16"/>
                <p:cNvSpPr>
                  <a:spLocks noChangeShapeType="1"/>
                </p:cNvSpPr>
                <p:nvPr/>
              </p:nvSpPr>
              <p:spPr bwMode="auto">
                <a:xfrm>
                  <a:off x="1680" y="2112"/>
                  <a:ext cx="2016" cy="0"/>
                </a:xfrm>
                <a:prstGeom prst="line">
                  <a:avLst/>
                </a:prstGeom>
                <a:noFill/>
                <a:ln w="9525">
                  <a:solidFill>
                    <a:schemeClr val="tx1"/>
                  </a:solidFill>
                  <a:round/>
                  <a:headEnd/>
                  <a:tailEnd/>
                </a:ln>
                <a:effectLst/>
              </p:spPr>
              <p:txBody>
                <a:bodyPr/>
                <a:lstStyle/>
                <a:p>
                  <a:endParaRPr lang="en-US"/>
                </a:p>
              </p:txBody>
            </p:sp>
          </p:grpSp>
          <p:sp>
            <p:nvSpPr>
              <p:cNvPr id="82977" name="Freeform 33"/>
              <p:cNvSpPr>
                <a:spLocks/>
              </p:cNvSpPr>
              <p:nvPr/>
            </p:nvSpPr>
            <p:spPr bwMode="auto">
              <a:xfrm>
                <a:off x="1840" y="2496"/>
                <a:ext cx="544" cy="384"/>
              </a:xfrm>
              <a:custGeom>
                <a:avLst/>
                <a:gdLst/>
                <a:ahLst/>
                <a:cxnLst>
                  <a:cxn ang="0">
                    <a:pos x="16" y="0"/>
                  </a:cxn>
                  <a:cxn ang="0">
                    <a:pos x="16" y="240"/>
                  </a:cxn>
                  <a:cxn ang="0">
                    <a:pos x="112" y="288"/>
                  </a:cxn>
                  <a:cxn ang="0">
                    <a:pos x="304" y="336"/>
                  </a:cxn>
                  <a:cxn ang="0">
                    <a:pos x="544" y="384"/>
                  </a:cxn>
                </a:cxnLst>
                <a:rect l="0" t="0" r="r" b="b"/>
                <a:pathLst>
                  <a:path w="544" h="384">
                    <a:moveTo>
                      <a:pt x="16" y="0"/>
                    </a:moveTo>
                    <a:cubicBezTo>
                      <a:pt x="8" y="96"/>
                      <a:pt x="0" y="192"/>
                      <a:pt x="16" y="240"/>
                    </a:cubicBezTo>
                    <a:cubicBezTo>
                      <a:pt x="32" y="288"/>
                      <a:pt x="64" y="272"/>
                      <a:pt x="112" y="288"/>
                    </a:cubicBezTo>
                    <a:cubicBezTo>
                      <a:pt x="160" y="304"/>
                      <a:pt x="232" y="320"/>
                      <a:pt x="304" y="336"/>
                    </a:cubicBezTo>
                    <a:cubicBezTo>
                      <a:pt x="376" y="352"/>
                      <a:pt x="520" y="384"/>
                      <a:pt x="544" y="384"/>
                    </a:cubicBezTo>
                  </a:path>
                </a:pathLst>
              </a:custGeom>
              <a:noFill/>
              <a:ln w="19050" cmpd="sng">
                <a:solidFill>
                  <a:schemeClr val="tx1"/>
                </a:solidFill>
                <a:round/>
                <a:headEnd/>
                <a:tailEnd/>
              </a:ln>
              <a:effectLst/>
            </p:spPr>
            <p:txBody>
              <a:bodyPr/>
              <a:lstStyle/>
              <a:p>
                <a:endParaRPr lang="en-US"/>
              </a:p>
            </p:txBody>
          </p:sp>
          <p:sp>
            <p:nvSpPr>
              <p:cNvPr id="82978" name="Line 34"/>
              <p:cNvSpPr>
                <a:spLocks noChangeShapeType="1"/>
              </p:cNvSpPr>
              <p:nvPr/>
            </p:nvSpPr>
            <p:spPr bwMode="auto">
              <a:xfrm>
                <a:off x="1840" y="2496"/>
                <a:ext cx="0" cy="384"/>
              </a:xfrm>
              <a:prstGeom prst="line">
                <a:avLst/>
              </a:prstGeom>
              <a:noFill/>
              <a:ln w="9525">
                <a:solidFill>
                  <a:schemeClr val="tx1"/>
                </a:solidFill>
                <a:round/>
                <a:headEnd/>
                <a:tailEnd/>
              </a:ln>
              <a:effectLst/>
            </p:spPr>
            <p:txBody>
              <a:bodyPr/>
              <a:lstStyle/>
              <a:p>
                <a:endParaRPr lang="en-US"/>
              </a:p>
            </p:txBody>
          </p:sp>
          <p:cxnSp>
            <p:nvCxnSpPr>
              <p:cNvPr id="82979" name="AutoShape 35"/>
              <p:cNvCxnSpPr>
                <a:cxnSpLocks noChangeShapeType="1"/>
              </p:cNvCxnSpPr>
              <p:nvPr/>
            </p:nvCxnSpPr>
            <p:spPr bwMode="auto">
              <a:xfrm>
                <a:off x="2120" y="2838"/>
                <a:ext cx="246" cy="42"/>
              </a:xfrm>
              <a:prstGeom prst="straightConnector1">
                <a:avLst/>
              </a:prstGeom>
              <a:noFill/>
              <a:ln w="9525">
                <a:solidFill>
                  <a:schemeClr val="tx1"/>
                </a:solidFill>
                <a:round/>
                <a:headEnd/>
                <a:tailEnd type="triangle" w="med" len="med"/>
              </a:ln>
              <a:effectLst/>
            </p:spPr>
          </p:cxnSp>
          <p:sp>
            <p:nvSpPr>
              <p:cNvPr id="82980" name="Line 36"/>
              <p:cNvSpPr>
                <a:spLocks noChangeShapeType="1"/>
              </p:cNvSpPr>
              <p:nvPr/>
            </p:nvSpPr>
            <p:spPr bwMode="auto">
              <a:xfrm>
                <a:off x="1856" y="2600"/>
                <a:ext cx="0" cy="96"/>
              </a:xfrm>
              <a:prstGeom prst="line">
                <a:avLst/>
              </a:prstGeom>
              <a:noFill/>
              <a:ln w="9525">
                <a:solidFill>
                  <a:schemeClr val="tx1"/>
                </a:solidFill>
                <a:round/>
                <a:headEnd/>
                <a:tailEnd/>
              </a:ln>
              <a:effectLst/>
            </p:spPr>
            <p:txBody>
              <a:bodyPr/>
              <a:lstStyle/>
              <a:p>
                <a:endParaRPr lang="en-US"/>
              </a:p>
            </p:txBody>
          </p:sp>
          <p:sp>
            <p:nvSpPr>
              <p:cNvPr id="82981" name="Text Box 37"/>
              <p:cNvSpPr txBox="1">
                <a:spLocks noChangeArrowheads="1"/>
              </p:cNvSpPr>
              <p:nvPr/>
            </p:nvSpPr>
            <p:spPr bwMode="auto">
              <a:xfrm>
                <a:off x="1968" y="2856"/>
                <a:ext cx="192" cy="212"/>
              </a:xfrm>
              <a:prstGeom prst="rect">
                <a:avLst/>
              </a:prstGeom>
              <a:noFill/>
              <a:ln w="9525">
                <a:noFill/>
                <a:miter lim="800000"/>
                <a:headEnd/>
                <a:tailEnd/>
              </a:ln>
              <a:effectLst/>
            </p:spPr>
            <p:txBody>
              <a:bodyPr>
                <a:spAutoFit/>
              </a:bodyPr>
              <a:lstStyle/>
              <a:p>
                <a:pPr algn="l">
                  <a:spcBef>
                    <a:spcPct val="50000"/>
                  </a:spcBef>
                </a:pPr>
                <a:r>
                  <a:rPr lang="en-GB" sz="1600"/>
                  <a:t>V</a:t>
                </a:r>
              </a:p>
            </p:txBody>
          </p:sp>
          <p:cxnSp>
            <p:nvCxnSpPr>
              <p:cNvPr id="82983" name="AutoShape 39"/>
              <p:cNvCxnSpPr>
                <a:cxnSpLocks noChangeShapeType="1"/>
              </p:cNvCxnSpPr>
              <p:nvPr/>
            </p:nvCxnSpPr>
            <p:spPr bwMode="auto">
              <a:xfrm>
                <a:off x="1840" y="2784"/>
                <a:ext cx="106" cy="0"/>
              </a:xfrm>
              <a:prstGeom prst="straightConnector1">
                <a:avLst/>
              </a:prstGeom>
              <a:noFill/>
              <a:ln w="9525">
                <a:solidFill>
                  <a:srgbClr val="FF0000"/>
                </a:solidFill>
                <a:round/>
                <a:headEnd/>
                <a:tailEnd type="triangle" w="med" len="med"/>
              </a:ln>
              <a:effectLst/>
            </p:spPr>
          </p:cxnSp>
          <p:cxnSp>
            <p:nvCxnSpPr>
              <p:cNvPr id="82984" name="AutoShape 40"/>
              <p:cNvCxnSpPr>
                <a:cxnSpLocks noChangeShapeType="1"/>
              </p:cNvCxnSpPr>
              <p:nvPr/>
            </p:nvCxnSpPr>
            <p:spPr bwMode="auto">
              <a:xfrm>
                <a:off x="1848" y="2848"/>
                <a:ext cx="336" cy="0"/>
              </a:xfrm>
              <a:prstGeom prst="straightConnector1">
                <a:avLst/>
              </a:prstGeom>
              <a:noFill/>
              <a:ln w="9525">
                <a:solidFill>
                  <a:srgbClr val="FF0000"/>
                </a:solidFill>
                <a:round/>
                <a:headEnd/>
                <a:tailEnd type="triangle" w="med" len="med"/>
              </a:ln>
              <a:effectLst/>
            </p:spPr>
          </p:cxnSp>
          <p:graphicFrame>
            <p:nvGraphicFramePr>
              <p:cNvPr id="82986" name="Object 42"/>
              <p:cNvGraphicFramePr>
                <a:graphicFrameLocks noChangeAspect="1"/>
              </p:cNvGraphicFramePr>
              <p:nvPr/>
            </p:nvGraphicFramePr>
            <p:xfrm>
              <a:off x="2056" y="2492"/>
              <a:ext cx="344" cy="172"/>
            </p:xfrm>
            <a:graphic>
              <a:graphicData uri="http://schemas.openxmlformats.org/presentationml/2006/ole">
                <p:oleObj spid="_x0000_s82986" name="Formel" r:id="rId4" imgW="457200" imgH="228600" progId="Equation.3">
                  <p:embed/>
                </p:oleObj>
              </a:graphicData>
            </a:graphic>
          </p:graphicFrame>
          <p:sp>
            <p:nvSpPr>
              <p:cNvPr id="82991" name="Line 47"/>
              <p:cNvSpPr>
                <a:spLocks noChangeShapeType="1"/>
              </p:cNvSpPr>
              <p:nvPr/>
            </p:nvSpPr>
            <p:spPr bwMode="auto">
              <a:xfrm flipH="1">
                <a:off x="1928" y="2616"/>
                <a:ext cx="144" cy="144"/>
              </a:xfrm>
              <a:prstGeom prst="line">
                <a:avLst/>
              </a:prstGeom>
              <a:noFill/>
              <a:ln w="9525">
                <a:solidFill>
                  <a:schemeClr val="tx1"/>
                </a:solidFill>
                <a:round/>
                <a:headEnd/>
                <a:tailEnd type="triangle" w="med" len="med"/>
              </a:ln>
              <a:effectLst/>
            </p:spPr>
            <p:txBody>
              <a:bodyPr/>
              <a:lstStyle/>
              <a:p>
                <a:endParaRPr lang="en-US"/>
              </a:p>
            </p:txBody>
          </p:sp>
        </p:grpSp>
        <p:sp>
          <p:nvSpPr>
            <p:cNvPr id="82993" name="Text Box 49"/>
            <p:cNvSpPr txBox="1">
              <a:spLocks noChangeArrowheads="1"/>
            </p:cNvSpPr>
            <p:nvPr/>
          </p:nvSpPr>
          <p:spPr bwMode="auto">
            <a:xfrm>
              <a:off x="3160" y="2592"/>
              <a:ext cx="528" cy="192"/>
            </a:xfrm>
            <a:prstGeom prst="rect">
              <a:avLst/>
            </a:prstGeom>
            <a:noFill/>
            <a:ln w="9525">
              <a:noFill/>
              <a:miter lim="800000"/>
              <a:headEnd/>
              <a:tailEnd/>
            </a:ln>
            <a:effectLst/>
          </p:spPr>
          <p:txBody>
            <a:bodyPr>
              <a:spAutoFit/>
            </a:bodyPr>
            <a:lstStyle/>
            <a:p>
              <a:pPr algn="l">
                <a:spcBef>
                  <a:spcPct val="50000"/>
                </a:spcBef>
              </a:pPr>
              <a:r>
                <a:rPr lang="en-GB" sz="1400"/>
                <a:t>t is small</a:t>
              </a:r>
            </a:p>
          </p:txBody>
        </p:sp>
      </p:grpSp>
      <p:grpSp>
        <p:nvGrpSpPr>
          <p:cNvPr id="83025" name="Group 81"/>
          <p:cNvGrpSpPr>
            <a:grpSpLocks/>
          </p:cNvGrpSpPr>
          <p:nvPr/>
        </p:nvGrpSpPr>
        <p:grpSpPr bwMode="auto">
          <a:xfrm>
            <a:off x="2870200" y="5180013"/>
            <a:ext cx="3771900" cy="998537"/>
            <a:chOff x="1312" y="3263"/>
            <a:chExt cx="2376" cy="629"/>
          </a:xfrm>
        </p:grpSpPr>
        <p:sp>
          <p:nvSpPr>
            <p:cNvPr id="82995" name="Text Box 51"/>
            <p:cNvSpPr txBox="1">
              <a:spLocks noChangeArrowheads="1"/>
            </p:cNvSpPr>
            <p:nvPr/>
          </p:nvSpPr>
          <p:spPr bwMode="auto">
            <a:xfrm>
              <a:off x="3160" y="3408"/>
              <a:ext cx="528" cy="192"/>
            </a:xfrm>
            <a:prstGeom prst="rect">
              <a:avLst/>
            </a:prstGeom>
            <a:noFill/>
            <a:ln w="9525">
              <a:noFill/>
              <a:miter lim="800000"/>
              <a:headEnd/>
              <a:tailEnd/>
            </a:ln>
            <a:effectLst/>
          </p:spPr>
          <p:txBody>
            <a:bodyPr>
              <a:spAutoFit/>
            </a:bodyPr>
            <a:lstStyle/>
            <a:p>
              <a:pPr algn="l">
                <a:spcBef>
                  <a:spcPct val="50000"/>
                </a:spcBef>
              </a:pPr>
              <a:r>
                <a:rPr lang="en-GB" sz="1400"/>
                <a:t>t is large</a:t>
              </a:r>
            </a:p>
          </p:txBody>
        </p:sp>
        <p:grpSp>
          <p:nvGrpSpPr>
            <p:cNvPr id="83016" name="Group 72"/>
            <p:cNvGrpSpPr>
              <a:grpSpLocks/>
            </p:cNvGrpSpPr>
            <p:nvPr/>
          </p:nvGrpSpPr>
          <p:grpSpPr bwMode="auto">
            <a:xfrm>
              <a:off x="1312" y="3263"/>
              <a:ext cx="2160" cy="629"/>
              <a:chOff x="1488" y="3263"/>
              <a:chExt cx="2160" cy="629"/>
            </a:xfrm>
          </p:grpSpPr>
          <p:grpSp>
            <p:nvGrpSpPr>
              <p:cNvPr id="82961" name="Group 17"/>
              <p:cNvGrpSpPr>
                <a:grpSpLocks/>
              </p:cNvGrpSpPr>
              <p:nvPr/>
            </p:nvGrpSpPr>
            <p:grpSpPr bwMode="auto">
              <a:xfrm>
                <a:off x="1632" y="3312"/>
                <a:ext cx="2016" cy="384"/>
                <a:chOff x="1680" y="1728"/>
                <a:chExt cx="2016" cy="384"/>
              </a:xfrm>
            </p:grpSpPr>
            <p:sp>
              <p:nvSpPr>
                <p:cNvPr id="82962" name="Line 18"/>
                <p:cNvSpPr>
                  <a:spLocks noChangeShapeType="1"/>
                </p:cNvSpPr>
                <p:nvPr/>
              </p:nvSpPr>
              <p:spPr bwMode="auto">
                <a:xfrm>
                  <a:off x="1680" y="1728"/>
                  <a:ext cx="2016" cy="0"/>
                </a:xfrm>
                <a:prstGeom prst="line">
                  <a:avLst/>
                </a:prstGeom>
                <a:noFill/>
                <a:ln w="9525">
                  <a:solidFill>
                    <a:schemeClr val="tx1"/>
                  </a:solidFill>
                  <a:round/>
                  <a:headEnd/>
                  <a:tailEnd/>
                </a:ln>
                <a:effectLst/>
              </p:spPr>
              <p:txBody>
                <a:bodyPr/>
                <a:lstStyle/>
                <a:p>
                  <a:endParaRPr lang="en-US"/>
                </a:p>
              </p:txBody>
            </p:sp>
            <p:sp>
              <p:nvSpPr>
                <p:cNvPr id="82963" name="Line 19"/>
                <p:cNvSpPr>
                  <a:spLocks noChangeShapeType="1"/>
                </p:cNvSpPr>
                <p:nvPr/>
              </p:nvSpPr>
              <p:spPr bwMode="auto">
                <a:xfrm>
                  <a:off x="1680" y="2112"/>
                  <a:ext cx="2016" cy="0"/>
                </a:xfrm>
                <a:prstGeom prst="line">
                  <a:avLst/>
                </a:prstGeom>
                <a:noFill/>
                <a:ln w="9525">
                  <a:solidFill>
                    <a:schemeClr val="tx1"/>
                  </a:solidFill>
                  <a:round/>
                  <a:headEnd/>
                  <a:tailEnd/>
                </a:ln>
                <a:effectLst/>
              </p:spPr>
              <p:txBody>
                <a:bodyPr/>
                <a:lstStyle/>
                <a:p>
                  <a:endParaRPr lang="en-US"/>
                </a:p>
              </p:txBody>
            </p:sp>
          </p:grpSp>
          <p:sp>
            <p:nvSpPr>
              <p:cNvPr id="82982" name="Text Box 38"/>
              <p:cNvSpPr txBox="1">
                <a:spLocks noChangeArrowheads="1"/>
              </p:cNvSpPr>
              <p:nvPr/>
            </p:nvSpPr>
            <p:spPr bwMode="auto">
              <a:xfrm>
                <a:off x="2144" y="3680"/>
                <a:ext cx="192" cy="212"/>
              </a:xfrm>
              <a:prstGeom prst="rect">
                <a:avLst/>
              </a:prstGeom>
              <a:noFill/>
              <a:ln w="9525">
                <a:noFill/>
                <a:miter lim="800000"/>
                <a:headEnd/>
                <a:tailEnd/>
              </a:ln>
              <a:effectLst/>
            </p:spPr>
            <p:txBody>
              <a:bodyPr>
                <a:spAutoFit/>
              </a:bodyPr>
              <a:lstStyle/>
              <a:p>
                <a:pPr algn="l">
                  <a:spcBef>
                    <a:spcPct val="50000"/>
                  </a:spcBef>
                </a:pPr>
                <a:r>
                  <a:rPr lang="en-GB" sz="1600"/>
                  <a:t>V</a:t>
                </a:r>
              </a:p>
            </p:txBody>
          </p:sp>
          <p:grpSp>
            <p:nvGrpSpPr>
              <p:cNvPr id="83014" name="Group 70"/>
              <p:cNvGrpSpPr>
                <a:grpSpLocks/>
              </p:cNvGrpSpPr>
              <p:nvPr/>
            </p:nvGrpSpPr>
            <p:grpSpPr bwMode="auto">
              <a:xfrm>
                <a:off x="2216" y="3263"/>
                <a:ext cx="384" cy="185"/>
                <a:chOff x="2216" y="3263"/>
                <a:chExt cx="384" cy="185"/>
              </a:xfrm>
            </p:grpSpPr>
            <p:graphicFrame>
              <p:nvGraphicFramePr>
                <p:cNvPr id="82988" name="Object 44"/>
                <p:cNvGraphicFramePr>
                  <a:graphicFrameLocks noChangeAspect="1"/>
                </p:cNvGraphicFramePr>
                <p:nvPr/>
              </p:nvGraphicFramePr>
              <p:xfrm>
                <a:off x="2312" y="3263"/>
                <a:ext cx="288" cy="185"/>
              </p:xfrm>
              <a:graphic>
                <a:graphicData uri="http://schemas.openxmlformats.org/presentationml/2006/ole">
                  <p:oleObj spid="_x0000_s82988" name="Formel" r:id="rId5" imgW="355320" imgH="228600" progId="Equation.3">
                    <p:embed/>
                  </p:oleObj>
                </a:graphicData>
              </a:graphic>
            </p:graphicFrame>
            <p:sp>
              <p:nvSpPr>
                <p:cNvPr id="82992" name="Line 48"/>
                <p:cNvSpPr>
                  <a:spLocks noChangeShapeType="1"/>
                </p:cNvSpPr>
                <p:nvPr/>
              </p:nvSpPr>
              <p:spPr bwMode="auto">
                <a:xfrm flipH="1">
                  <a:off x="2216" y="3352"/>
                  <a:ext cx="96" cy="96"/>
                </a:xfrm>
                <a:prstGeom prst="line">
                  <a:avLst/>
                </a:prstGeom>
                <a:noFill/>
                <a:ln w="9525">
                  <a:solidFill>
                    <a:schemeClr val="tx1"/>
                  </a:solidFill>
                  <a:round/>
                  <a:headEnd/>
                  <a:tailEnd type="triangle" w="med" len="med"/>
                </a:ln>
                <a:effectLst/>
              </p:spPr>
              <p:txBody>
                <a:bodyPr/>
                <a:lstStyle/>
                <a:p>
                  <a:endParaRPr lang="en-US"/>
                </a:p>
              </p:txBody>
            </p:sp>
          </p:grpSp>
          <p:grpSp>
            <p:nvGrpSpPr>
              <p:cNvPr id="83015" name="Group 71"/>
              <p:cNvGrpSpPr>
                <a:grpSpLocks/>
              </p:cNvGrpSpPr>
              <p:nvPr/>
            </p:nvGrpSpPr>
            <p:grpSpPr bwMode="auto">
              <a:xfrm>
                <a:off x="2016" y="3312"/>
                <a:ext cx="528" cy="384"/>
                <a:chOff x="2016" y="3312"/>
                <a:chExt cx="528" cy="384"/>
              </a:xfrm>
            </p:grpSpPr>
            <p:sp>
              <p:nvSpPr>
                <p:cNvPr id="82996" name="Line 52"/>
                <p:cNvSpPr>
                  <a:spLocks noChangeShapeType="1"/>
                </p:cNvSpPr>
                <p:nvPr/>
              </p:nvSpPr>
              <p:spPr bwMode="auto">
                <a:xfrm>
                  <a:off x="2016" y="3312"/>
                  <a:ext cx="0" cy="384"/>
                </a:xfrm>
                <a:prstGeom prst="line">
                  <a:avLst/>
                </a:prstGeom>
                <a:noFill/>
                <a:ln w="9525">
                  <a:solidFill>
                    <a:schemeClr val="tx1"/>
                  </a:solidFill>
                  <a:round/>
                  <a:headEnd/>
                  <a:tailEnd/>
                </a:ln>
                <a:effectLst/>
              </p:spPr>
              <p:txBody>
                <a:bodyPr/>
                <a:lstStyle/>
                <a:p>
                  <a:endParaRPr lang="en-US"/>
                </a:p>
              </p:txBody>
            </p:sp>
            <p:sp>
              <p:nvSpPr>
                <p:cNvPr id="82997" name="Line 53"/>
                <p:cNvSpPr>
                  <a:spLocks noChangeShapeType="1"/>
                </p:cNvSpPr>
                <p:nvPr/>
              </p:nvSpPr>
              <p:spPr bwMode="auto">
                <a:xfrm>
                  <a:off x="2016" y="3312"/>
                  <a:ext cx="528" cy="384"/>
                </a:xfrm>
                <a:prstGeom prst="line">
                  <a:avLst/>
                </a:prstGeom>
                <a:noFill/>
                <a:ln w="19050">
                  <a:solidFill>
                    <a:schemeClr val="tx1"/>
                  </a:solidFill>
                  <a:round/>
                  <a:headEnd/>
                  <a:tailEnd type="triangle" w="med" len="med"/>
                </a:ln>
                <a:effectLst/>
              </p:spPr>
              <p:txBody>
                <a:bodyPr/>
                <a:lstStyle/>
                <a:p>
                  <a:endParaRPr lang="en-US"/>
                </a:p>
              </p:txBody>
            </p:sp>
          </p:grpSp>
          <p:grpSp>
            <p:nvGrpSpPr>
              <p:cNvPr id="83013" name="Group 69"/>
              <p:cNvGrpSpPr>
                <a:grpSpLocks/>
              </p:cNvGrpSpPr>
              <p:nvPr/>
            </p:nvGrpSpPr>
            <p:grpSpPr bwMode="auto">
              <a:xfrm>
                <a:off x="2016" y="3408"/>
                <a:ext cx="480" cy="240"/>
                <a:chOff x="2016" y="3408"/>
                <a:chExt cx="480" cy="240"/>
              </a:xfrm>
            </p:grpSpPr>
            <p:cxnSp>
              <p:nvCxnSpPr>
                <p:cNvPr id="82998" name="AutoShape 54"/>
                <p:cNvCxnSpPr>
                  <a:cxnSpLocks noChangeShapeType="1"/>
                </p:cNvCxnSpPr>
                <p:nvPr/>
              </p:nvCxnSpPr>
              <p:spPr bwMode="auto">
                <a:xfrm>
                  <a:off x="2016" y="3408"/>
                  <a:ext cx="144" cy="1"/>
                </a:xfrm>
                <a:prstGeom prst="straightConnector1">
                  <a:avLst/>
                </a:prstGeom>
                <a:noFill/>
                <a:ln w="9525">
                  <a:solidFill>
                    <a:srgbClr val="FF0000"/>
                  </a:solidFill>
                  <a:round/>
                  <a:headEnd/>
                  <a:tailEnd type="triangle" w="med" len="med"/>
                </a:ln>
                <a:effectLst/>
              </p:spPr>
            </p:cxnSp>
            <p:cxnSp>
              <p:nvCxnSpPr>
                <p:cNvPr id="82999" name="AutoShape 55"/>
                <p:cNvCxnSpPr>
                  <a:cxnSpLocks noChangeShapeType="1"/>
                </p:cNvCxnSpPr>
                <p:nvPr/>
              </p:nvCxnSpPr>
              <p:spPr bwMode="auto">
                <a:xfrm>
                  <a:off x="2016" y="3468"/>
                  <a:ext cx="240" cy="0"/>
                </a:xfrm>
                <a:prstGeom prst="straightConnector1">
                  <a:avLst/>
                </a:prstGeom>
                <a:noFill/>
                <a:ln w="9525">
                  <a:solidFill>
                    <a:srgbClr val="FF0000"/>
                  </a:solidFill>
                  <a:round/>
                  <a:headEnd/>
                  <a:tailEnd type="triangle" w="med" len="med"/>
                </a:ln>
                <a:effectLst/>
              </p:spPr>
            </p:cxnSp>
            <p:cxnSp>
              <p:nvCxnSpPr>
                <p:cNvPr id="83000" name="AutoShape 56"/>
                <p:cNvCxnSpPr>
                  <a:cxnSpLocks noChangeShapeType="1"/>
                </p:cNvCxnSpPr>
                <p:nvPr/>
              </p:nvCxnSpPr>
              <p:spPr bwMode="auto">
                <a:xfrm>
                  <a:off x="2016" y="3588"/>
                  <a:ext cx="384" cy="0"/>
                </a:xfrm>
                <a:prstGeom prst="straightConnector1">
                  <a:avLst/>
                </a:prstGeom>
                <a:noFill/>
                <a:ln w="9525">
                  <a:solidFill>
                    <a:srgbClr val="FF0000"/>
                  </a:solidFill>
                  <a:round/>
                  <a:headEnd/>
                  <a:tailEnd type="triangle" w="med" len="med"/>
                </a:ln>
                <a:effectLst/>
              </p:spPr>
            </p:cxnSp>
            <p:cxnSp>
              <p:nvCxnSpPr>
                <p:cNvPr id="83001" name="AutoShape 57"/>
                <p:cNvCxnSpPr>
                  <a:cxnSpLocks noChangeShapeType="1"/>
                </p:cNvCxnSpPr>
                <p:nvPr/>
              </p:nvCxnSpPr>
              <p:spPr bwMode="auto">
                <a:xfrm>
                  <a:off x="2016" y="3648"/>
                  <a:ext cx="480" cy="0"/>
                </a:xfrm>
                <a:prstGeom prst="straightConnector1">
                  <a:avLst/>
                </a:prstGeom>
                <a:noFill/>
                <a:ln w="9525">
                  <a:solidFill>
                    <a:srgbClr val="FF0000"/>
                  </a:solidFill>
                  <a:round/>
                  <a:headEnd/>
                  <a:tailEnd type="triangle" w="med" len="med"/>
                </a:ln>
                <a:effectLst/>
              </p:spPr>
            </p:cxnSp>
            <p:cxnSp>
              <p:nvCxnSpPr>
                <p:cNvPr id="83002" name="AutoShape 58"/>
                <p:cNvCxnSpPr>
                  <a:cxnSpLocks noChangeShapeType="1"/>
                </p:cNvCxnSpPr>
                <p:nvPr/>
              </p:nvCxnSpPr>
              <p:spPr bwMode="auto">
                <a:xfrm>
                  <a:off x="2016" y="3528"/>
                  <a:ext cx="288" cy="0"/>
                </a:xfrm>
                <a:prstGeom prst="straightConnector1">
                  <a:avLst/>
                </a:prstGeom>
                <a:noFill/>
                <a:ln w="9525">
                  <a:solidFill>
                    <a:srgbClr val="FF0000"/>
                  </a:solidFill>
                  <a:round/>
                  <a:headEnd/>
                  <a:tailEnd type="triangle" w="med" len="med"/>
                </a:ln>
                <a:effectLst/>
              </p:spPr>
            </p:cxnSp>
          </p:grpSp>
          <p:grpSp>
            <p:nvGrpSpPr>
              <p:cNvPr id="83009" name="Group 65"/>
              <p:cNvGrpSpPr>
                <a:grpSpLocks/>
              </p:cNvGrpSpPr>
              <p:nvPr/>
            </p:nvGrpSpPr>
            <p:grpSpPr bwMode="auto">
              <a:xfrm>
                <a:off x="1488" y="3400"/>
                <a:ext cx="444" cy="456"/>
                <a:chOff x="4032" y="1672"/>
                <a:chExt cx="444" cy="456"/>
              </a:xfrm>
            </p:grpSpPr>
            <p:grpSp>
              <p:nvGrpSpPr>
                <p:cNvPr id="83006" name="Group 62"/>
                <p:cNvGrpSpPr>
                  <a:grpSpLocks/>
                </p:cNvGrpSpPr>
                <p:nvPr/>
              </p:nvGrpSpPr>
              <p:grpSpPr bwMode="auto">
                <a:xfrm>
                  <a:off x="4176" y="1744"/>
                  <a:ext cx="227" cy="227"/>
                  <a:chOff x="4176" y="1744"/>
                  <a:chExt cx="227" cy="227"/>
                </a:xfrm>
              </p:grpSpPr>
              <p:cxnSp>
                <p:nvCxnSpPr>
                  <p:cNvPr id="83003" name="AutoShape 59"/>
                  <p:cNvCxnSpPr>
                    <a:cxnSpLocks noChangeShapeType="1"/>
                  </p:cNvCxnSpPr>
                  <p:nvPr/>
                </p:nvCxnSpPr>
                <p:spPr bwMode="auto">
                  <a:xfrm flipV="1">
                    <a:off x="4176" y="1744"/>
                    <a:ext cx="0" cy="227"/>
                  </a:xfrm>
                  <a:prstGeom prst="straightConnector1">
                    <a:avLst/>
                  </a:prstGeom>
                  <a:noFill/>
                  <a:ln w="9525">
                    <a:solidFill>
                      <a:schemeClr val="tx1"/>
                    </a:solidFill>
                    <a:round/>
                    <a:headEnd/>
                    <a:tailEnd type="triangle" w="med" len="med"/>
                  </a:ln>
                  <a:effectLst/>
                </p:spPr>
              </p:cxnSp>
              <p:cxnSp>
                <p:nvCxnSpPr>
                  <p:cNvPr id="83004" name="AutoShape 60"/>
                  <p:cNvCxnSpPr>
                    <a:cxnSpLocks noChangeShapeType="1"/>
                  </p:cNvCxnSpPr>
                  <p:nvPr/>
                </p:nvCxnSpPr>
                <p:spPr bwMode="auto">
                  <a:xfrm>
                    <a:off x="4176" y="1968"/>
                    <a:ext cx="227" cy="0"/>
                  </a:xfrm>
                  <a:prstGeom prst="straightConnector1">
                    <a:avLst/>
                  </a:prstGeom>
                  <a:noFill/>
                  <a:ln w="9525">
                    <a:solidFill>
                      <a:schemeClr val="tx1"/>
                    </a:solidFill>
                    <a:round/>
                    <a:headEnd/>
                    <a:tailEnd type="triangle" w="med" len="med"/>
                  </a:ln>
                  <a:effectLst/>
                </p:spPr>
              </p:cxnSp>
            </p:grpSp>
            <p:sp>
              <p:nvSpPr>
                <p:cNvPr id="83007" name="Text Box 63"/>
                <p:cNvSpPr txBox="1">
                  <a:spLocks noChangeArrowheads="1"/>
                </p:cNvSpPr>
                <p:nvPr/>
              </p:nvSpPr>
              <p:spPr bwMode="auto">
                <a:xfrm>
                  <a:off x="4032" y="1672"/>
                  <a:ext cx="240" cy="192"/>
                </a:xfrm>
                <a:prstGeom prst="rect">
                  <a:avLst/>
                </a:prstGeom>
                <a:noFill/>
                <a:ln w="9525">
                  <a:noFill/>
                  <a:miter lim="800000"/>
                  <a:headEnd/>
                  <a:tailEnd/>
                </a:ln>
                <a:effectLst/>
              </p:spPr>
              <p:txBody>
                <a:bodyPr>
                  <a:spAutoFit/>
                </a:bodyPr>
                <a:lstStyle/>
                <a:p>
                  <a:pPr algn="l">
                    <a:spcBef>
                      <a:spcPct val="50000"/>
                    </a:spcBef>
                  </a:pPr>
                  <a:r>
                    <a:rPr lang="en-GB" sz="1400"/>
                    <a:t>y</a:t>
                  </a:r>
                </a:p>
              </p:txBody>
            </p:sp>
            <p:sp>
              <p:nvSpPr>
                <p:cNvPr id="83008" name="Text Box 64"/>
                <p:cNvSpPr txBox="1">
                  <a:spLocks noChangeArrowheads="1"/>
                </p:cNvSpPr>
                <p:nvPr/>
              </p:nvSpPr>
              <p:spPr bwMode="auto">
                <a:xfrm>
                  <a:off x="4304" y="1936"/>
                  <a:ext cx="172" cy="192"/>
                </a:xfrm>
                <a:prstGeom prst="rect">
                  <a:avLst/>
                </a:prstGeom>
                <a:noFill/>
                <a:ln w="9525">
                  <a:noFill/>
                  <a:miter lim="800000"/>
                  <a:headEnd/>
                  <a:tailEnd/>
                </a:ln>
                <a:effectLst/>
              </p:spPr>
              <p:txBody>
                <a:bodyPr wrap="none">
                  <a:spAutoFit/>
                </a:bodyPr>
                <a:lstStyle/>
                <a:p>
                  <a:pPr algn="l"/>
                  <a:r>
                    <a:rPr lang="en-GB" sz="1400"/>
                    <a:t>x</a:t>
                  </a:r>
                </a:p>
              </p:txBody>
            </p:sp>
          </p:grpSp>
        </p:grpSp>
      </p:grpSp>
      <p:grpSp>
        <p:nvGrpSpPr>
          <p:cNvPr id="83029" name="Group 85"/>
          <p:cNvGrpSpPr>
            <a:grpSpLocks/>
          </p:cNvGrpSpPr>
          <p:nvPr/>
        </p:nvGrpSpPr>
        <p:grpSpPr bwMode="auto">
          <a:xfrm>
            <a:off x="6921500" y="457200"/>
            <a:ext cx="2133600" cy="635000"/>
            <a:chOff x="3984" y="272"/>
            <a:chExt cx="1344" cy="400"/>
          </a:xfrm>
        </p:grpSpPr>
        <p:sp>
          <p:nvSpPr>
            <p:cNvPr id="83027" name="AutoShape 83"/>
            <p:cNvSpPr>
              <a:spLocks noChangeArrowheads="1"/>
            </p:cNvSpPr>
            <p:nvPr/>
          </p:nvSpPr>
          <p:spPr bwMode="auto">
            <a:xfrm>
              <a:off x="3984" y="272"/>
              <a:ext cx="1344" cy="400"/>
            </a:xfrm>
            <a:prstGeom prst="wedgeRoundRectCallout">
              <a:avLst>
                <a:gd name="adj1" fmla="val -105431"/>
                <a:gd name="adj2" fmla="val 191000"/>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endParaRPr lang="en-GB">
                <a:latin typeface="Monotype Corsiva" pitchFamily="66" charset="0"/>
              </a:endParaRPr>
            </a:p>
          </p:txBody>
        </p:sp>
        <p:sp>
          <p:nvSpPr>
            <p:cNvPr id="83026" name="AutoShape 82"/>
            <p:cNvSpPr>
              <a:spLocks noChangeArrowheads="1"/>
            </p:cNvSpPr>
            <p:nvPr/>
          </p:nvSpPr>
          <p:spPr bwMode="auto">
            <a:xfrm>
              <a:off x="3984" y="272"/>
              <a:ext cx="1344" cy="400"/>
            </a:xfrm>
            <a:prstGeom prst="wedgeRoundRectCallout">
              <a:avLst>
                <a:gd name="adj1" fmla="val -103796"/>
                <a:gd name="adj2" fmla="val 93750"/>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Two large parallel plates of area A</a:t>
              </a:r>
            </a:p>
          </p:txBody>
        </p:sp>
      </p:grpSp>
      <p:sp>
        <p:nvSpPr>
          <p:cNvPr id="83030" name="AutoShape 86"/>
          <p:cNvSpPr>
            <a:spLocks noChangeArrowheads="1"/>
          </p:cNvSpPr>
          <p:nvPr/>
        </p:nvSpPr>
        <p:spPr bwMode="auto">
          <a:xfrm>
            <a:off x="685800" y="3886200"/>
            <a:ext cx="1905000" cy="762000"/>
          </a:xfrm>
          <a:prstGeom prst="wedgeRoundRectCallout">
            <a:avLst>
              <a:gd name="adj1" fmla="val 76167"/>
              <a:gd name="adj2" fmla="val -328958"/>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Y – a very small distance</a:t>
            </a:r>
            <a:r>
              <a:rPr lang="en-GB" sz="2400"/>
              <a:t> </a:t>
            </a:r>
          </a:p>
        </p:txBody>
      </p:sp>
      <p:sp>
        <p:nvSpPr>
          <p:cNvPr id="83031" name="AutoShape 87"/>
          <p:cNvSpPr>
            <a:spLocks noChangeArrowheads="1"/>
          </p:cNvSpPr>
          <p:nvPr/>
        </p:nvSpPr>
        <p:spPr bwMode="auto">
          <a:xfrm>
            <a:off x="6934200" y="1447800"/>
            <a:ext cx="2070100" cy="939800"/>
          </a:xfrm>
          <a:prstGeom prst="wedgeRoundRectCallout">
            <a:avLst>
              <a:gd name="adj1" fmla="val -181903"/>
              <a:gd name="adj2" fmla="val 143583"/>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Lower plate is set in motion with constant velocity</a:t>
            </a:r>
          </a:p>
        </p:txBody>
      </p:sp>
      <p:sp>
        <p:nvSpPr>
          <p:cNvPr id="83032" name="AutoShape 88"/>
          <p:cNvSpPr>
            <a:spLocks noChangeArrowheads="1"/>
          </p:cNvSpPr>
          <p:nvPr/>
        </p:nvSpPr>
        <p:spPr bwMode="auto">
          <a:xfrm>
            <a:off x="6934200" y="2552700"/>
            <a:ext cx="2057400" cy="914400"/>
          </a:xfrm>
          <a:prstGeom prst="wedgeRoundRectCallout">
            <a:avLst>
              <a:gd name="adj1" fmla="val -198148"/>
              <a:gd name="adj2" fmla="val 167014"/>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The fluid start to move due to motion of the plate</a:t>
            </a:r>
          </a:p>
        </p:txBody>
      </p:sp>
      <p:sp>
        <p:nvSpPr>
          <p:cNvPr id="83033" name="AutoShape 89"/>
          <p:cNvSpPr>
            <a:spLocks noChangeArrowheads="1"/>
          </p:cNvSpPr>
          <p:nvPr/>
        </p:nvSpPr>
        <p:spPr bwMode="auto">
          <a:xfrm>
            <a:off x="6934200" y="3695700"/>
            <a:ext cx="2057400" cy="1143000"/>
          </a:xfrm>
          <a:prstGeom prst="wedgeRoundRectCallout">
            <a:avLst>
              <a:gd name="adj1" fmla="val -197532"/>
              <a:gd name="adj2" fmla="val 119722"/>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r>
              <a:rPr lang="en-GB" sz="1600" dirty="0">
                <a:latin typeface="Tahoma" pitchFamily="34" charset="0"/>
              </a:rPr>
              <a:t>After a while the fluid enter a steady state velocity profile</a:t>
            </a:r>
          </a:p>
        </p:txBody>
      </p:sp>
      <p:sp>
        <p:nvSpPr>
          <p:cNvPr id="83034" name="AutoShape 90"/>
          <p:cNvSpPr>
            <a:spLocks noChangeArrowheads="1"/>
          </p:cNvSpPr>
          <p:nvPr/>
        </p:nvSpPr>
        <p:spPr bwMode="auto">
          <a:xfrm>
            <a:off x="6934200" y="5003800"/>
            <a:ext cx="2057400" cy="1104900"/>
          </a:xfrm>
          <a:prstGeom prst="wedgeRoundRectCallout">
            <a:avLst>
              <a:gd name="adj1" fmla="val -184106"/>
              <a:gd name="adj2" fmla="val 16523"/>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To maintain this steady state motion, a constant force F is required</a:t>
            </a:r>
          </a:p>
        </p:txBody>
      </p:sp>
      <p:sp>
        <p:nvSpPr>
          <p:cNvPr id="83036" name="AutoShape 92">
            <a:hlinkClick r:id="rId6"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
        <p:nvSpPr>
          <p:cNvPr id="83037" name="Rectangle 93"/>
          <p:cNvSpPr>
            <a:spLocks noChangeArrowheads="1"/>
          </p:cNvSpPr>
          <p:nvPr/>
        </p:nvSpPr>
        <p:spPr bwMode="auto">
          <a:xfrm>
            <a:off x="81153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83022"/>
                                        </p:tgtEl>
                                        <p:attrNameLst>
                                          <p:attrName>style.visibility</p:attrName>
                                        </p:attrNameLst>
                                      </p:cBhvr>
                                      <p:to>
                                        <p:strVal val="visible"/>
                                      </p:to>
                                    </p:set>
                                    <p:anim calcmode="lin" valueType="num">
                                      <p:cBhvr>
                                        <p:cTn id="7" dur="500" fill="hold"/>
                                        <p:tgtEl>
                                          <p:spTgt spid="83022"/>
                                        </p:tgtEl>
                                        <p:attrNameLst>
                                          <p:attrName>ppt_w</p:attrName>
                                        </p:attrNameLst>
                                      </p:cBhvr>
                                      <p:tavLst>
                                        <p:tav tm="0">
                                          <p:val>
                                            <p:fltVal val="0"/>
                                          </p:val>
                                        </p:tav>
                                        <p:tav tm="100000">
                                          <p:val>
                                            <p:strVal val="#ppt_w"/>
                                          </p:val>
                                        </p:tav>
                                      </p:tavLst>
                                    </p:anim>
                                    <p:anim calcmode="lin" valueType="num">
                                      <p:cBhvr>
                                        <p:cTn id="8" dur="500" fill="hold"/>
                                        <p:tgtEl>
                                          <p:spTgt spid="8302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2" fill="hold" nodeType="afterEffect">
                                  <p:stCondLst>
                                    <p:cond delay="1000"/>
                                  </p:stCondLst>
                                  <p:childTnLst>
                                    <p:set>
                                      <p:cBhvr>
                                        <p:cTn id="11" dur="1" fill="hold">
                                          <p:stCondLst>
                                            <p:cond delay="0"/>
                                          </p:stCondLst>
                                        </p:cTn>
                                        <p:tgtEl>
                                          <p:spTgt spid="83029"/>
                                        </p:tgtEl>
                                        <p:attrNameLst>
                                          <p:attrName>style.visibility</p:attrName>
                                        </p:attrNameLst>
                                      </p:cBhvr>
                                      <p:to>
                                        <p:strVal val="visible"/>
                                      </p:to>
                                    </p:set>
                                    <p:anim calcmode="lin" valueType="num">
                                      <p:cBhvr additive="base">
                                        <p:cTn id="12" dur="500" fill="hold"/>
                                        <p:tgtEl>
                                          <p:spTgt spid="83029"/>
                                        </p:tgtEl>
                                        <p:attrNameLst>
                                          <p:attrName>ppt_x</p:attrName>
                                        </p:attrNameLst>
                                      </p:cBhvr>
                                      <p:tavLst>
                                        <p:tav tm="0">
                                          <p:val>
                                            <p:strVal val="1+#ppt_w/2"/>
                                          </p:val>
                                        </p:tav>
                                        <p:tav tm="100000">
                                          <p:val>
                                            <p:strVal val="#ppt_x"/>
                                          </p:val>
                                        </p:tav>
                                      </p:tavLst>
                                    </p:anim>
                                    <p:anim calcmode="lin" valueType="num">
                                      <p:cBhvr additive="base">
                                        <p:cTn id="13" dur="500" fill="hold"/>
                                        <p:tgtEl>
                                          <p:spTgt spid="83029"/>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2000"/>
                                  </p:stCondLst>
                                  <p:childTnLst>
                                    <p:set>
                                      <p:cBhvr>
                                        <p:cTn id="16" dur="1" fill="hold">
                                          <p:stCondLst>
                                            <p:cond delay="0"/>
                                          </p:stCondLst>
                                        </p:cTn>
                                        <p:tgtEl>
                                          <p:spTgt spid="83030"/>
                                        </p:tgtEl>
                                        <p:attrNameLst>
                                          <p:attrName>style.visibility</p:attrName>
                                        </p:attrNameLst>
                                      </p:cBhvr>
                                      <p:to>
                                        <p:strVal val="visible"/>
                                      </p:to>
                                    </p:set>
                                    <p:anim calcmode="lin" valueType="num">
                                      <p:cBhvr additive="base">
                                        <p:cTn id="17" dur="500" fill="hold"/>
                                        <p:tgtEl>
                                          <p:spTgt spid="83030"/>
                                        </p:tgtEl>
                                        <p:attrNameLst>
                                          <p:attrName>ppt_x</p:attrName>
                                        </p:attrNameLst>
                                      </p:cBhvr>
                                      <p:tavLst>
                                        <p:tav tm="0">
                                          <p:val>
                                            <p:strVal val="0-#ppt_w/2"/>
                                          </p:val>
                                        </p:tav>
                                        <p:tav tm="100000">
                                          <p:val>
                                            <p:strVal val="#ppt_x"/>
                                          </p:val>
                                        </p:tav>
                                      </p:tavLst>
                                    </p:anim>
                                    <p:anim calcmode="lin" valueType="num">
                                      <p:cBhvr additive="base">
                                        <p:cTn id="18" dur="500" fill="hold"/>
                                        <p:tgtEl>
                                          <p:spTgt spid="83030"/>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3" presetClass="entr" presetSubtype="16" fill="hold" nodeType="afterEffect">
                                  <p:stCondLst>
                                    <p:cond delay="2000"/>
                                  </p:stCondLst>
                                  <p:childTnLst>
                                    <p:set>
                                      <p:cBhvr>
                                        <p:cTn id="21" dur="1" fill="hold">
                                          <p:stCondLst>
                                            <p:cond delay="0"/>
                                          </p:stCondLst>
                                        </p:cTn>
                                        <p:tgtEl>
                                          <p:spTgt spid="83023"/>
                                        </p:tgtEl>
                                        <p:attrNameLst>
                                          <p:attrName>style.visibility</p:attrName>
                                        </p:attrNameLst>
                                      </p:cBhvr>
                                      <p:to>
                                        <p:strVal val="visible"/>
                                      </p:to>
                                    </p:set>
                                    <p:anim calcmode="lin" valueType="num">
                                      <p:cBhvr>
                                        <p:cTn id="22" dur="500" fill="hold"/>
                                        <p:tgtEl>
                                          <p:spTgt spid="83023"/>
                                        </p:tgtEl>
                                        <p:attrNameLst>
                                          <p:attrName>ppt_w</p:attrName>
                                        </p:attrNameLst>
                                      </p:cBhvr>
                                      <p:tavLst>
                                        <p:tav tm="0">
                                          <p:val>
                                            <p:fltVal val="0"/>
                                          </p:val>
                                        </p:tav>
                                        <p:tav tm="100000">
                                          <p:val>
                                            <p:strVal val="#ppt_w"/>
                                          </p:val>
                                        </p:tav>
                                      </p:tavLst>
                                    </p:anim>
                                    <p:anim calcmode="lin" valueType="num">
                                      <p:cBhvr>
                                        <p:cTn id="23" dur="500" fill="hold"/>
                                        <p:tgtEl>
                                          <p:spTgt spid="83023"/>
                                        </p:tgtEl>
                                        <p:attrNameLst>
                                          <p:attrName>ppt_h</p:attrName>
                                        </p:attrNameLst>
                                      </p:cBhvr>
                                      <p:tavLst>
                                        <p:tav tm="0">
                                          <p:val>
                                            <p:fltVal val="0"/>
                                          </p:val>
                                        </p:tav>
                                        <p:tav tm="100000">
                                          <p:val>
                                            <p:strVal val="#ppt_h"/>
                                          </p:val>
                                        </p:tav>
                                      </p:tavLst>
                                    </p:anim>
                                  </p:childTnLst>
                                </p:cTn>
                              </p:par>
                            </p:childTnLst>
                          </p:cTn>
                        </p:par>
                        <p:par>
                          <p:cTn id="24" fill="hold">
                            <p:stCondLst>
                              <p:cond delay="7000"/>
                            </p:stCondLst>
                            <p:childTnLst>
                              <p:par>
                                <p:cTn id="25" presetID="2" presetClass="entr" presetSubtype="2" fill="hold" grpId="0" nodeType="afterEffect">
                                  <p:stCondLst>
                                    <p:cond delay="1000"/>
                                  </p:stCondLst>
                                  <p:childTnLst>
                                    <p:set>
                                      <p:cBhvr>
                                        <p:cTn id="26" dur="1" fill="hold">
                                          <p:stCondLst>
                                            <p:cond delay="0"/>
                                          </p:stCondLst>
                                        </p:cTn>
                                        <p:tgtEl>
                                          <p:spTgt spid="83031"/>
                                        </p:tgtEl>
                                        <p:attrNameLst>
                                          <p:attrName>style.visibility</p:attrName>
                                        </p:attrNameLst>
                                      </p:cBhvr>
                                      <p:to>
                                        <p:strVal val="visible"/>
                                      </p:to>
                                    </p:set>
                                    <p:anim calcmode="lin" valueType="num">
                                      <p:cBhvr additive="base">
                                        <p:cTn id="27" dur="500" fill="hold"/>
                                        <p:tgtEl>
                                          <p:spTgt spid="83031"/>
                                        </p:tgtEl>
                                        <p:attrNameLst>
                                          <p:attrName>ppt_x</p:attrName>
                                        </p:attrNameLst>
                                      </p:cBhvr>
                                      <p:tavLst>
                                        <p:tav tm="0">
                                          <p:val>
                                            <p:strVal val="1+#ppt_w/2"/>
                                          </p:val>
                                        </p:tav>
                                        <p:tav tm="100000">
                                          <p:val>
                                            <p:strVal val="#ppt_x"/>
                                          </p:val>
                                        </p:tav>
                                      </p:tavLst>
                                    </p:anim>
                                    <p:anim calcmode="lin" valueType="num">
                                      <p:cBhvr additive="base">
                                        <p:cTn id="28" dur="500" fill="hold"/>
                                        <p:tgtEl>
                                          <p:spTgt spid="83031"/>
                                        </p:tgtEl>
                                        <p:attrNameLst>
                                          <p:attrName>ppt_y</p:attrName>
                                        </p:attrNameLst>
                                      </p:cBhvr>
                                      <p:tavLst>
                                        <p:tav tm="0">
                                          <p:val>
                                            <p:strVal val="#ppt_y"/>
                                          </p:val>
                                        </p:tav>
                                        <p:tav tm="100000">
                                          <p:val>
                                            <p:strVal val="#ppt_y"/>
                                          </p:val>
                                        </p:tav>
                                      </p:tavLst>
                                    </p:anim>
                                  </p:childTnLst>
                                </p:cTn>
                              </p:par>
                            </p:childTnLst>
                          </p:cTn>
                        </p:par>
                        <p:par>
                          <p:cTn id="29" fill="hold">
                            <p:stCondLst>
                              <p:cond delay="8500"/>
                            </p:stCondLst>
                            <p:childTnLst>
                              <p:par>
                                <p:cTn id="30" presetID="23" presetClass="entr" presetSubtype="16" fill="hold" nodeType="afterEffect">
                                  <p:stCondLst>
                                    <p:cond delay="4000"/>
                                  </p:stCondLst>
                                  <p:childTnLst>
                                    <p:set>
                                      <p:cBhvr>
                                        <p:cTn id="31" dur="1" fill="hold">
                                          <p:stCondLst>
                                            <p:cond delay="0"/>
                                          </p:stCondLst>
                                        </p:cTn>
                                        <p:tgtEl>
                                          <p:spTgt spid="83024"/>
                                        </p:tgtEl>
                                        <p:attrNameLst>
                                          <p:attrName>style.visibility</p:attrName>
                                        </p:attrNameLst>
                                      </p:cBhvr>
                                      <p:to>
                                        <p:strVal val="visible"/>
                                      </p:to>
                                    </p:set>
                                    <p:anim calcmode="lin" valueType="num">
                                      <p:cBhvr>
                                        <p:cTn id="32" dur="500" fill="hold"/>
                                        <p:tgtEl>
                                          <p:spTgt spid="83024"/>
                                        </p:tgtEl>
                                        <p:attrNameLst>
                                          <p:attrName>ppt_w</p:attrName>
                                        </p:attrNameLst>
                                      </p:cBhvr>
                                      <p:tavLst>
                                        <p:tav tm="0">
                                          <p:val>
                                            <p:fltVal val="0"/>
                                          </p:val>
                                        </p:tav>
                                        <p:tav tm="100000">
                                          <p:val>
                                            <p:strVal val="#ppt_w"/>
                                          </p:val>
                                        </p:tav>
                                      </p:tavLst>
                                    </p:anim>
                                    <p:anim calcmode="lin" valueType="num">
                                      <p:cBhvr>
                                        <p:cTn id="33" dur="500" fill="hold"/>
                                        <p:tgtEl>
                                          <p:spTgt spid="83024"/>
                                        </p:tgtEl>
                                        <p:attrNameLst>
                                          <p:attrName>ppt_h</p:attrName>
                                        </p:attrNameLst>
                                      </p:cBhvr>
                                      <p:tavLst>
                                        <p:tav tm="0">
                                          <p:val>
                                            <p:fltVal val="0"/>
                                          </p:val>
                                        </p:tav>
                                        <p:tav tm="100000">
                                          <p:val>
                                            <p:strVal val="#ppt_h"/>
                                          </p:val>
                                        </p:tav>
                                      </p:tavLst>
                                    </p:anim>
                                  </p:childTnLst>
                                </p:cTn>
                              </p:par>
                            </p:childTnLst>
                          </p:cTn>
                        </p:par>
                        <p:par>
                          <p:cTn id="34" fill="hold">
                            <p:stCondLst>
                              <p:cond delay="13000"/>
                            </p:stCondLst>
                            <p:childTnLst>
                              <p:par>
                                <p:cTn id="35" presetID="2" presetClass="entr" presetSubtype="2" fill="hold" grpId="0" nodeType="afterEffect">
                                  <p:stCondLst>
                                    <p:cond delay="1000"/>
                                  </p:stCondLst>
                                  <p:childTnLst>
                                    <p:set>
                                      <p:cBhvr>
                                        <p:cTn id="36" dur="1" fill="hold">
                                          <p:stCondLst>
                                            <p:cond delay="0"/>
                                          </p:stCondLst>
                                        </p:cTn>
                                        <p:tgtEl>
                                          <p:spTgt spid="83032"/>
                                        </p:tgtEl>
                                        <p:attrNameLst>
                                          <p:attrName>style.visibility</p:attrName>
                                        </p:attrNameLst>
                                      </p:cBhvr>
                                      <p:to>
                                        <p:strVal val="visible"/>
                                      </p:to>
                                    </p:set>
                                    <p:anim calcmode="lin" valueType="num">
                                      <p:cBhvr additive="base">
                                        <p:cTn id="37" dur="500" fill="hold"/>
                                        <p:tgtEl>
                                          <p:spTgt spid="83032"/>
                                        </p:tgtEl>
                                        <p:attrNameLst>
                                          <p:attrName>ppt_x</p:attrName>
                                        </p:attrNameLst>
                                      </p:cBhvr>
                                      <p:tavLst>
                                        <p:tav tm="0">
                                          <p:val>
                                            <p:strVal val="1+#ppt_w/2"/>
                                          </p:val>
                                        </p:tav>
                                        <p:tav tm="100000">
                                          <p:val>
                                            <p:strVal val="#ppt_x"/>
                                          </p:val>
                                        </p:tav>
                                      </p:tavLst>
                                    </p:anim>
                                    <p:anim calcmode="lin" valueType="num">
                                      <p:cBhvr additive="base">
                                        <p:cTn id="38" dur="500" fill="hold"/>
                                        <p:tgtEl>
                                          <p:spTgt spid="83032"/>
                                        </p:tgtEl>
                                        <p:attrNameLst>
                                          <p:attrName>ppt_y</p:attrName>
                                        </p:attrNameLst>
                                      </p:cBhvr>
                                      <p:tavLst>
                                        <p:tav tm="0">
                                          <p:val>
                                            <p:strVal val="#ppt_y"/>
                                          </p:val>
                                        </p:tav>
                                        <p:tav tm="100000">
                                          <p:val>
                                            <p:strVal val="#ppt_y"/>
                                          </p:val>
                                        </p:tav>
                                      </p:tavLst>
                                    </p:anim>
                                  </p:childTnLst>
                                </p:cTn>
                              </p:par>
                            </p:childTnLst>
                          </p:cTn>
                        </p:par>
                        <p:par>
                          <p:cTn id="39" fill="hold">
                            <p:stCondLst>
                              <p:cond delay="14500"/>
                            </p:stCondLst>
                            <p:childTnLst>
                              <p:par>
                                <p:cTn id="40" presetID="23" presetClass="entr" presetSubtype="16" fill="hold" nodeType="afterEffect">
                                  <p:stCondLst>
                                    <p:cond delay="4000"/>
                                  </p:stCondLst>
                                  <p:childTnLst>
                                    <p:set>
                                      <p:cBhvr>
                                        <p:cTn id="41" dur="1" fill="hold">
                                          <p:stCondLst>
                                            <p:cond delay="0"/>
                                          </p:stCondLst>
                                        </p:cTn>
                                        <p:tgtEl>
                                          <p:spTgt spid="83025"/>
                                        </p:tgtEl>
                                        <p:attrNameLst>
                                          <p:attrName>style.visibility</p:attrName>
                                        </p:attrNameLst>
                                      </p:cBhvr>
                                      <p:to>
                                        <p:strVal val="visible"/>
                                      </p:to>
                                    </p:set>
                                    <p:anim calcmode="lin" valueType="num">
                                      <p:cBhvr>
                                        <p:cTn id="42" dur="500" fill="hold"/>
                                        <p:tgtEl>
                                          <p:spTgt spid="83025"/>
                                        </p:tgtEl>
                                        <p:attrNameLst>
                                          <p:attrName>ppt_w</p:attrName>
                                        </p:attrNameLst>
                                      </p:cBhvr>
                                      <p:tavLst>
                                        <p:tav tm="0">
                                          <p:val>
                                            <p:fltVal val="0"/>
                                          </p:val>
                                        </p:tav>
                                        <p:tav tm="100000">
                                          <p:val>
                                            <p:strVal val="#ppt_w"/>
                                          </p:val>
                                        </p:tav>
                                      </p:tavLst>
                                    </p:anim>
                                    <p:anim calcmode="lin" valueType="num">
                                      <p:cBhvr>
                                        <p:cTn id="43" dur="500" fill="hold"/>
                                        <p:tgtEl>
                                          <p:spTgt spid="83025"/>
                                        </p:tgtEl>
                                        <p:attrNameLst>
                                          <p:attrName>ppt_h</p:attrName>
                                        </p:attrNameLst>
                                      </p:cBhvr>
                                      <p:tavLst>
                                        <p:tav tm="0">
                                          <p:val>
                                            <p:fltVal val="0"/>
                                          </p:val>
                                        </p:tav>
                                        <p:tav tm="100000">
                                          <p:val>
                                            <p:strVal val="#ppt_h"/>
                                          </p:val>
                                        </p:tav>
                                      </p:tavLst>
                                    </p:anim>
                                  </p:childTnLst>
                                </p:cTn>
                              </p:par>
                            </p:childTnLst>
                          </p:cTn>
                        </p:par>
                        <p:par>
                          <p:cTn id="44" fill="hold">
                            <p:stCondLst>
                              <p:cond delay="19000"/>
                            </p:stCondLst>
                            <p:childTnLst>
                              <p:par>
                                <p:cTn id="45" presetID="17" presetClass="entr" presetSubtype="1" fill="hold" grpId="0" nodeType="afterEffect">
                                  <p:stCondLst>
                                    <p:cond delay="0"/>
                                  </p:stCondLst>
                                  <p:childTnLst>
                                    <p:set>
                                      <p:cBhvr>
                                        <p:cTn id="46" dur="1" fill="hold">
                                          <p:stCondLst>
                                            <p:cond delay="0"/>
                                          </p:stCondLst>
                                        </p:cTn>
                                        <p:tgtEl>
                                          <p:spTgt spid="82976"/>
                                        </p:tgtEl>
                                        <p:attrNameLst>
                                          <p:attrName>style.visibility</p:attrName>
                                        </p:attrNameLst>
                                      </p:cBhvr>
                                      <p:to>
                                        <p:strVal val="visible"/>
                                      </p:to>
                                    </p:set>
                                    <p:anim calcmode="lin" valueType="num">
                                      <p:cBhvr>
                                        <p:cTn id="47" dur="500" fill="hold"/>
                                        <p:tgtEl>
                                          <p:spTgt spid="82976"/>
                                        </p:tgtEl>
                                        <p:attrNameLst>
                                          <p:attrName>ppt_x</p:attrName>
                                        </p:attrNameLst>
                                      </p:cBhvr>
                                      <p:tavLst>
                                        <p:tav tm="0">
                                          <p:val>
                                            <p:strVal val="#ppt_x"/>
                                          </p:val>
                                        </p:tav>
                                        <p:tav tm="100000">
                                          <p:val>
                                            <p:strVal val="#ppt_x"/>
                                          </p:val>
                                        </p:tav>
                                      </p:tavLst>
                                    </p:anim>
                                    <p:anim calcmode="lin" valueType="num">
                                      <p:cBhvr>
                                        <p:cTn id="48" dur="500" fill="hold"/>
                                        <p:tgtEl>
                                          <p:spTgt spid="82976"/>
                                        </p:tgtEl>
                                        <p:attrNameLst>
                                          <p:attrName>ppt_y</p:attrName>
                                        </p:attrNameLst>
                                      </p:cBhvr>
                                      <p:tavLst>
                                        <p:tav tm="0">
                                          <p:val>
                                            <p:strVal val="#ppt_y-#ppt_h/2"/>
                                          </p:val>
                                        </p:tav>
                                        <p:tav tm="100000">
                                          <p:val>
                                            <p:strVal val="#ppt_y"/>
                                          </p:val>
                                        </p:tav>
                                      </p:tavLst>
                                    </p:anim>
                                    <p:anim calcmode="lin" valueType="num">
                                      <p:cBhvr>
                                        <p:cTn id="49" dur="500" fill="hold"/>
                                        <p:tgtEl>
                                          <p:spTgt spid="82976"/>
                                        </p:tgtEl>
                                        <p:attrNameLst>
                                          <p:attrName>ppt_w</p:attrName>
                                        </p:attrNameLst>
                                      </p:cBhvr>
                                      <p:tavLst>
                                        <p:tav tm="0">
                                          <p:val>
                                            <p:strVal val="#ppt_w"/>
                                          </p:val>
                                        </p:tav>
                                        <p:tav tm="100000">
                                          <p:val>
                                            <p:strVal val="#ppt_w"/>
                                          </p:val>
                                        </p:tav>
                                      </p:tavLst>
                                    </p:anim>
                                    <p:anim calcmode="lin" valueType="num">
                                      <p:cBhvr>
                                        <p:cTn id="50" dur="500" fill="hold"/>
                                        <p:tgtEl>
                                          <p:spTgt spid="82976"/>
                                        </p:tgtEl>
                                        <p:attrNameLst>
                                          <p:attrName>ppt_h</p:attrName>
                                        </p:attrNameLst>
                                      </p:cBhvr>
                                      <p:tavLst>
                                        <p:tav tm="0">
                                          <p:val>
                                            <p:fltVal val="0"/>
                                          </p:val>
                                        </p:tav>
                                        <p:tav tm="100000">
                                          <p:val>
                                            <p:strVal val="#ppt_h"/>
                                          </p:val>
                                        </p:tav>
                                      </p:tavLst>
                                    </p:anim>
                                  </p:childTnLst>
                                </p:cTn>
                              </p:par>
                            </p:childTnLst>
                          </p:cTn>
                        </p:par>
                        <p:par>
                          <p:cTn id="51" fill="hold">
                            <p:stCondLst>
                              <p:cond delay="19500"/>
                            </p:stCondLst>
                            <p:childTnLst>
                              <p:par>
                                <p:cTn id="52" presetID="2" presetClass="entr" presetSubtype="2" fill="hold" grpId="0" nodeType="afterEffect">
                                  <p:stCondLst>
                                    <p:cond delay="1000"/>
                                  </p:stCondLst>
                                  <p:childTnLst>
                                    <p:set>
                                      <p:cBhvr>
                                        <p:cTn id="53" dur="1" fill="hold">
                                          <p:stCondLst>
                                            <p:cond delay="0"/>
                                          </p:stCondLst>
                                        </p:cTn>
                                        <p:tgtEl>
                                          <p:spTgt spid="83033"/>
                                        </p:tgtEl>
                                        <p:attrNameLst>
                                          <p:attrName>style.visibility</p:attrName>
                                        </p:attrNameLst>
                                      </p:cBhvr>
                                      <p:to>
                                        <p:strVal val="visible"/>
                                      </p:to>
                                    </p:set>
                                    <p:anim calcmode="lin" valueType="num">
                                      <p:cBhvr additive="base">
                                        <p:cTn id="54" dur="500" fill="hold"/>
                                        <p:tgtEl>
                                          <p:spTgt spid="83033"/>
                                        </p:tgtEl>
                                        <p:attrNameLst>
                                          <p:attrName>ppt_x</p:attrName>
                                        </p:attrNameLst>
                                      </p:cBhvr>
                                      <p:tavLst>
                                        <p:tav tm="0">
                                          <p:val>
                                            <p:strVal val="1+#ppt_w/2"/>
                                          </p:val>
                                        </p:tav>
                                        <p:tav tm="100000">
                                          <p:val>
                                            <p:strVal val="#ppt_x"/>
                                          </p:val>
                                        </p:tav>
                                      </p:tavLst>
                                    </p:anim>
                                    <p:anim calcmode="lin" valueType="num">
                                      <p:cBhvr additive="base">
                                        <p:cTn id="55" dur="500" fill="hold"/>
                                        <p:tgtEl>
                                          <p:spTgt spid="83033"/>
                                        </p:tgtEl>
                                        <p:attrNameLst>
                                          <p:attrName>ppt_y</p:attrName>
                                        </p:attrNameLst>
                                      </p:cBhvr>
                                      <p:tavLst>
                                        <p:tav tm="0">
                                          <p:val>
                                            <p:strVal val="#ppt_y"/>
                                          </p:val>
                                        </p:tav>
                                        <p:tav tm="100000">
                                          <p:val>
                                            <p:strVal val="#ppt_y"/>
                                          </p:val>
                                        </p:tav>
                                      </p:tavLst>
                                    </p:anim>
                                  </p:childTnLst>
                                </p:cTn>
                              </p:par>
                            </p:childTnLst>
                          </p:cTn>
                        </p:par>
                        <p:par>
                          <p:cTn id="56" fill="hold">
                            <p:stCondLst>
                              <p:cond delay="21000"/>
                            </p:stCondLst>
                            <p:childTnLst>
                              <p:par>
                                <p:cTn id="57" presetID="2" presetClass="entr" presetSubtype="2" fill="hold" grpId="0" nodeType="afterEffect">
                                  <p:stCondLst>
                                    <p:cond delay="4000"/>
                                  </p:stCondLst>
                                  <p:childTnLst>
                                    <p:set>
                                      <p:cBhvr>
                                        <p:cTn id="58" dur="1" fill="hold">
                                          <p:stCondLst>
                                            <p:cond delay="0"/>
                                          </p:stCondLst>
                                        </p:cTn>
                                        <p:tgtEl>
                                          <p:spTgt spid="83034"/>
                                        </p:tgtEl>
                                        <p:attrNameLst>
                                          <p:attrName>style.visibility</p:attrName>
                                        </p:attrNameLst>
                                      </p:cBhvr>
                                      <p:to>
                                        <p:strVal val="visible"/>
                                      </p:to>
                                    </p:set>
                                    <p:anim calcmode="lin" valueType="num">
                                      <p:cBhvr additive="base">
                                        <p:cTn id="59" dur="500" fill="hold"/>
                                        <p:tgtEl>
                                          <p:spTgt spid="83034"/>
                                        </p:tgtEl>
                                        <p:attrNameLst>
                                          <p:attrName>ppt_x</p:attrName>
                                        </p:attrNameLst>
                                      </p:cBhvr>
                                      <p:tavLst>
                                        <p:tav tm="0">
                                          <p:val>
                                            <p:strVal val="1+#ppt_w/2"/>
                                          </p:val>
                                        </p:tav>
                                        <p:tav tm="100000">
                                          <p:val>
                                            <p:strVal val="#ppt_x"/>
                                          </p:val>
                                        </p:tav>
                                      </p:tavLst>
                                    </p:anim>
                                    <p:anim calcmode="lin" valueType="num">
                                      <p:cBhvr additive="base">
                                        <p:cTn id="60" dur="500" fill="hold"/>
                                        <p:tgtEl>
                                          <p:spTgt spid="83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76" grpId="0" animBg="1"/>
      <p:bldP spid="83030" grpId="0" animBg="1" autoUpdateAnimBg="0"/>
      <p:bldP spid="83031" grpId="0" animBg="1" autoUpdateAnimBg="0"/>
      <p:bldP spid="83032" grpId="0" animBg="1" autoUpdateAnimBg="0"/>
      <p:bldP spid="83033" grpId="0" animBg="1" autoUpdateAnimBg="0"/>
      <p:bldP spid="83034"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9351" name="Group 23"/>
          <p:cNvGrpSpPr>
            <a:grpSpLocks/>
          </p:cNvGrpSpPr>
          <p:nvPr/>
        </p:nvGrpSpPr>
        <p:grpSpPr bwMode="auto">
          <a:xfrm>
            <a:off x="3886200" y="2133600"/>
            <a:ext cx="2286000" cy="3048000"/>
            <a:chOff x="2448" y="864"/>
            <a:chExt cx="1872" cy="2400"/>
          </a:xfrm>
        </p:grpSpPr>
        <p:sp>
          <p:nvSpPr>
            <p:cNvPr id="99349" name="Rectangle 21"/>
            <p:cNvSpPr>
              <a:spLocks noChangeArrowheads="1"/>
            </p:cNvSpPr>
            <p:nvPr/>
          </p:nvSpPr>
          <p:spPr bwMode="auto">
            <a:xfrm>
              <a:off x="2448" y="864"/>
              <a:ext cx="1872" cy="2400"/>
            </a:xfrm>
            <a:prstGeom prst="rect">
              <a:avLst/>
            </a:prstGeom>
            <a:gradFill rotWithShape="0">
              <a:gsLst>
                <a:gs pos="0">
                  <a:srgbClr val="99CC00">
                    <a:gamma/>
                    <a:shade val="46275"/>
                    <a:invGamma/>
                  </a:srgbClr>
                </a:gs>
                <a:gs pos="50000">
                  <a:srgbClr val="99CC00"/>
                </a:gs>
                <a:gs pos="100000">
                  <a:srgbClr val="99CC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99335" name="AutoShape 7"/>
            <p:cNvSpPr>
              <a:spLocks noChangeArrowheads="1"/>
            </p:cNvSpPr>
            <p:nvPr/>
          </p:nvSpPr>
          <p:spPr bwMode="auto">
            <a:xfrm rot="935738">
              <a:off x="2947" y="1019"/>
              <a:ext cx="610" cy="2069"/>
            </a:xfrm>
            <a:prstGeom prst="can">
              <a:avLst>
                <a:gd name="adj" fmla="val 40749"/>
              </a:avLst>
            </a:prstGeom>
            <a:solidFill>
              <a:srgbClr val="00CCFF"/>
            </a:solidFill>
            <a:ln w="9525">
              <a:solidFill>
                <a:schemeClr val="tx1"/>
              </a:solidFill>
              <a:round/>
              <a:headEnd/>
              <a:tailEnd/>
            </a:ln>
            <a:effectLst/>
          </p:spPr>
          <p:txBody>
            <a:bodyPr wrap="none" anchor="ctr"/>
            <a:lstStyle/>
            <a:p>
              <a:endParaRPr lang="en-US"/>
            </a:p>
          </p:txBody>
        </p:sp>
        <p:sp>
          <p:nvSpPr>
            <p:cNvPr id="99337" name="Oval 9"/>
            <p:cNvSpPr>
              <a:spLocks noChangeArrowheads="1"/>
            </p:cNvSpPr>
            <p:nvPr/>
          </p:nvSpPr>
          <p:spPr bwMode="auto">
            <a:xfrm rot="1082959">
              <a:off x="3079" y="1485"/>
              <a:ext cx="610" cy="207"/>
            </a:xfrm>
            <a:prstGeom prst="ellipse">
              <a:avLst/>
            </a:prstGeom>
            <a:solidFill>
              <a:srgbClr val="C0C0C0">
                <a:alpha val="50000"/>
              </a:srgbClr>
            </a:solidFill>
            <a:ln w="9525">
              <a:solidFill>
                <a:schemeClr val="tx1"/>
              </a:solidFill>
              <a:round/>
              <a:headEnd/>
              <a:tailEnd/>
            </a:ln>
            <a:effectLst/>
          </p:spPr>
          <p:txBody>
            <a:bodyPr wrap="none" anchor="ctr"/>
            <a:lstStyle/>
            <a:p>
              <a:endParaRPr lang="en-US"/>
            </a:p>
          </p:txBody>
        </p:sp>
        <p:sp>
          <p:nvSpPr>
            <p:cNvPr id="99338" name="Oval 10"/>
            <p:cNvSpPr>
              <a:spLocks noChangeArrowheads="1"/>
            </p:cNvSpPr>
            <p:nvPr/>
          </p:nvSpPr>
          <p:spPr bwMode="auto">
            <a:xfrm rot="1082959">
              <a:off x="2819" y="2395"/>
              <a:ext cx="611" cy="241"/>
            </a:xfrm>
            <a:prstGeom prst="ellipse">
              <a:avLst/>
            </a:prstGeom>
            <a:solidFill>
              <a:srgbClr val="C0C0C0">
                <a:alpha val="50000"/>
              </a:srgbClr>
            </a:solidFill>
            <a:ln w="9525">
              <a:solidFill>
                <a:schemeClr val="tx1"/>
              </a:solidFill>
              <a:round/>
              <a:headEnd/>
              <a:tailEnd/>
            </a:ln>
            <a:effectLst/>
          </p:spPr>
          <p:txBody>
            <a:bodyPr wrap="none" anchor="ctr"/>
            <a:lstStyle/>
            <a:p>
              <a:endParaRPr lang="en-US"/>
            </a:p>
          </p:txBody>
        </p:sp>
        <p:sp>
          <p:nvSpPr>
            <p:cNvPr id="99339" name="Oval 11"/>
            <p:cNvSpPr>
              <a:spLocks noChangeArrowheads="1"/>
            </p:cNvSpPr>
            <p:nvPr/>
          </p:nvSpPr>
          <p:spPr bwMode="auto">
            <a:xfrm>
              <a:off x="3052" y="1733"/>
              <a:ext cx="447" cy="455"/>
            </a:xfrm>
            <a:prstGeom prst="ellipse">
              <a:avLst/>
            </a:prstGeom>
            <a:gradFill rotWithShape="0">
              <a:gsLst>
                <a:gs pos="0">
                  <a:srgbClr val="C0C0C0">
                    <a:gamma/>
                    <a:shade val="46275"/>
                    <a:invGamma/>
                  </a:srgbClr>
                </a:gs>
                <a:gs pos="50000">
                  <a:srgbClr val="C0C0C0"/>
                </a:gs>
                <a:gs pos="100000">
                  <a:srgbClr val="C0C0C0">
                    <a:gamma/>
                    <a:shade val="46275"/>
                    <a:invGamma/>
                  </a:srgbClr>
                </a:gs>
              </a:gsLst>
              <a:lin ang="5400000" scaled="1"/>
            </a:gradFill>
            <a:ln w="9525">
              <a:solidFill>
                <a:schemeClr val="tx1"/>
              </a:solidFill>
              <a:round/>
              <a:headEnd/>
              <a:tailEnd/>
            </a:ln>
            <a:effectLst/>
          </p:spPr>
          <p:txBody>
            <a:bodyPr wrap="none" anchor="ctr"/>
            <a:lstStyle/>
            <a:p>
              <a:endParaRPr lang="en-US"/>
            </a:p>
          </p:txBody>
        </p:sp>
        <p:sp>
          <p:nvSpPr>
            <p:cNvPr id="99340" name="Line 12"/>
            <p:cNvSpPr>
              <a:spLocks noChangeShapeType="1"/>
            </p:cNvSpPr>
            <p:nvPr/>
          </p:nvSpPr>
          <p:spPr bwMode="auto">
            <a:xfrm>
              <a:off x="3676" y="1678"/>
              <a:ext cx="244" cy="0"/>
            </a:xfrm>
            <a:prstGeom prst="line">
              <a:avLst/>
            </a:prstGeom>
            <a:noFill/>
            <a:ln w="9525">
              <a:solidFill>
                <a:schemeClr val="tx1"/>
              </a:solidFill>
              <a:round/>
              <a:headEnd/>
              <a:tailEnd/>
            </a:ln>
            <a:effectLst/>
          </p:spPr>
          <p:txBody>
            <a:bodyPr/>
            <a:lstStyle/>
            <a:p>
              <a:endParaRPr lang="en-US"/>
            </a:p>
          </p:txBody>
        </p:sp>
        <p:sp>
          <p:nvSpPr>
            <p:cNvPr id="99341" name="Line 13"/>
            <p:cNvSpPr>
              <a:spLocks noChangeShapeType="1"/>
            </p:cNvSpPr>
            <p:nvPr/>
          </p:nvSpPr>
          <p:spPr bwMode="auto">
            <a:xfrm>
              <a:off x="3418" y="2630"/>
              <a:ext cx="244" cy="0"/>
            </a:xfrm>
            <a:prstGeom prst="line">
              <a:avLst/>
            </a:prstGeom>
            <a:noFill/>
            <a:ln w="9525">
              <a:solidFill>
                <a:schemeClr val="tx1"/>
              </a:solidFill>
              <a:round/>
              <a:headEnd/>
              <a:tailEnd/>
            </a:ln>
            <a:effectLst/>
          </p:spPr>
          <p:txBody>
            <a:bodyPr/>
            <a:lstStyle/>
            <a:p>
              <a:endParaRPr lang="en-US"/>
            </a:p>
          </p:txBody>
        </p:sp>
        <p:cxnSp>
          <p:nvCxnSpPr>
            <p:cNvPr id="99342" name="AutoShape 14"/>
            <p:cNvCxnSpPr>
              <a:cxnSpLocks noChangeShapeType="1"/>
            </p:cNvCxnSpPr>
            <p:nvPr/>
          </p:nvCxnSpPr>
          <p:spPr bwMode="auto">
            <a:xfrm flipH="1">
              <a:off x="3506" y="1678"/>
              <a:ext cx="285" cy="952"/>
            </a:xfrm>
            <a:prstGeom prst="straightConnector1">
              <a:avLst/>
            </a:prstGeom>
            <a:noFill/>
            <a:ln w="9525">
              <a:solidFill>
                <a:schemeClr val="tx1"/>
              </a:solidFill>
              <a:round/>
              <a:headEnd type="triangle" w="med" len="med"/>
              <a:tailEnd type="triangle" w="med" len="med"/>
            </a:ln>
            <a:effectLst/>
          </p:spPr>
        </p:cxnSp>
        <p:sp>
          <p:nvSpPr>
            <p:cNvPr id="99343" name="Text Box 15"/>
            <p:cNvSpPr txBox="1">
              <a:spLocks noChangeArrowheads="1"/>
            </p:cNvSpPr>
            <p:nvPr/>
          </p:nvSpPr>
          <p:spPr bwMode="auto">
            <a:xfrm>
              <a:off x="3669" y="2023"/>
              <a:ext cx="284" cy="289"/>
            </a:xfrm>
            <a:prstGeom prst="rect">
              <a:avLst/>
            </a:prstGeom>
            <a:noFill/>
            <a:ln w="9525">
              <a:noFill/>
              <a:miter lim="800000"/>
              <a:headEnd/>
              <a:tailEnd/>
            </a:ln>
            <a:effectLst/>
          </p:spPr>
          <p:txBody>
            <a:bodyPr>
              <a:spAutoFit/>
            </a:bodyPr>
            <a:lstStyle/>
            <a:p>
              <a:pPr algn="l">
                <a:spcBef>
                  <a:spcPct val="50000"/>
                </a:spcBef>
              </a:pPr>
              <a:r>
                <a:rPr lang="en-GB"/>
                <a:t>h</a:t>
              </a:r>
            </a:p>
          </p:txBody>
        </p:sp>
        <p:graphicFrame>
          <p:nvGraphicFramePr>
            <p:cNvPr id="99347" name="Object 19"/>
            <p:cNvGraphicFramePr>
              <a:graphicFrameLocks noChangeAspect="1"/>
            </p:cNvGraphicFramePr>
            <p:nvPr/>
          </p:nvGraphicFramePr>
          <p:xfrm>
            <a:off x="3710" y="2498"/>
            <a:ext cx="195" cy="249"/>
          </p:xfrm>
          <a:graphic>
            <a:graphicData uri="http://schemas.openxmlformats.org/presentationml/2006/ole">
              <p:oleObj spid="_x0000_s99347" name="Formel" r:id="rId4" imgW="126720" imgH="215640" progId="Equation.3">
                <p:embed/>
              </p:oleObj>
            </a:graphicData>
          </a:graphic>
        </p:graphicFrame>
        <p:graphicFrame>
          <p:nvGraphicFramePr>
            <p:cNvPr id="99348" name="Object 20"/>
            <p:cNvGraphicFramePr>
              <a:graphicFrameLocks noChangeAspect="1"/>
            </p:cNvGraphicFramePr>
            <p:nvPr/>
          </p:nvGraphicFramePr>
          <p:xfrm>
            <a:off x="3962" y="1553"/>
            <a:ext cx="216" cy="263"/>
          </p:xfrm>
          <a:graphic>
            <a:graphicData uri="http://schemas.openxmlformats.org/presentationml/2006/ole">
              <p:oleObj spid="_x0000_s99348" name="Formel" r:id="rId5" imgW="139680" imgH="228600" progId="Equation.3">
                <p:embed/>
              </p:oleObj>
            </a:graphicData>
          </a:graphic>
        </p:graphicFrame>
      </p:grpSp>
      <p:sp>
        <p:nvSpPr>
          <p:cNvPr id="99330" name="AutoShape 2">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99331" name="Text Box 3"/>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99332" name="AutoShape 4">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99333" name="Text Box 5"/>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sp>
        <p:nvSpPr>
          <p:cNvPr id="99334" name="Rectangle 6"/>
          <p:cNvSpPr>
            <a:spLocks noGrp="1" noChangeArrowheads="1"/>
          </p:cNvSpPr>
          <p:nvPr>
            <p:ph type="title"/>
          </p:nvPr>
        </p:nvSpPr>
        <p:spPr/>
        <p:txBody>
          <a:bodyPr/>
          <a:lstStyle/>
          <a:p>
            <a:r>
              <a:rPr lang="en-GB" b="0">
                <a:solidFill>
                  <a:srgbClr val="000000"/>
                </a:solidFill>
              </a:rPr>
              <a:t>Falling sphere viscosity measurement</a:t>
            </a:r>
            <a:endParaRPr lang="en-GB" sz="2400" i="1">
              <a:solidFill>
                <a:srgbClr val="000000"/>
              </a:solidFill>
            </a:endParaRPr>
          </a:p>
        </p:txBody>
      </p:sp>
      <p:sp>
        <p:nvSpPr>
          <p:cNvPr id="99353" name="AutoShape 25">
            <a:hlinkClick r:id="rId6"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
        <p:nvSpPr>
          <p:cNvPr id="99354" name="AutoShape 26"/>
          <p:cNvSpPr>
            <a:spLocks noChangeArrowheads="1"/>
          </p:cNvSpPr>
          <p:nvPr/>
        </p:nvSpPr>
        <p:spPr bwMode="auto">
          <a:xfrm>
            <a:off x="1447800" y="990600"/>
            <a:ext cx="3581400" cy="685800"/>
          </a:xfrm>
          <a:prstGeom prst="wedgeRoundRectCallout">
            <a:avLst>
              <a:gd name="adj1" fmla="val 36657"/>
              <a:gd name="adj2" fmla="val 200000"/>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A metal sphere falling in viscous fluid reaches a constant velocity v</a:t>
            </a:r>
            <a:r>
              <a:rPr lang="en-GB" sz="1200">
                <a:latin typeface="Tahoma" pitchFamily="34" charset="0"/>
              </a:rPr>
              <a:t>s</a:t>
            </a:r>
            <a:r>
              <a:rPr lang="en-GB" sz="1600">
                <a:latin typeface="Tahoma" pitchFamily="34" charset="0"/>
              </a:rPr>
              <a:t> </a:t>
            </a:r>
          </a:p>
        </p:txBody>
      </p:sp>
      <p:sp>
        <p:nvSpPr>
          <p:cNvPr id="99355" name="AutoShape 27"/>
          <p:cNvSpPr>
            <a:spLocks noChangeArrowheads="1"/>
          </p:cNvSpPr>
          <p:nvPr/>
        </p:nvSpPr>
        <p:spPr bwMode="auto">
          <a:xfrm>
            <a:off x="5105400" y="990600"/>
            <a:ext cx="3886200" cy="838200"/>
          </a:xfrm>
          <a:prstGeom prst="wedgeRoundRectCallout">
            <a:avLst>
              <a:gd name="adj1" fmla="val -38644"/>
              <a:gd name="adj2" fmla="val 113824"/>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Then the viscous retarding force plus the buoyancy force equals the weight of the sphere </a:t>
            </a:r>
          </a:p>
        </p:txBody>
      </p:sp>
      <p:grpSp>
        <p:nvGrpSpPr>
          <p:cNvPr id="99379" name="Group 51"/>
          <p:cNvGrpSpPr>
            <a:grpSpLocks/>
          </p:cNvGrpSpPr>
          <p:nvPr/>
        </p:nvGrpSpPr>
        <p:grpSpPr bwMode="auto">
          <a:xfrm>
            <a:off x="1143000" y="2057400"/>
            <a:ext cx="2667000" cy="1066800"/>
            <a:chOff x="720" y="1296"/>
            <a:chExt cx="1680" cy="672"/>
          </a:xfrm>
        </p:grpSpPr>
        <p:sp>
          <p:nvSpPr>
            <p:cNvPr id="99359" name="AutoShape 31"/>
            <p:cNvSpPr>
              <a:spLocks noChangeArrowheads="1"/>
            </p:cNvSpPr>
            <p:nvPr/>
          </p:nvSpPr>
          <p:spPr bwMode="auto">
            <a:xfrm>
              <a:off x="800" y="1296"/>
              <a:ext cx="1488" cy="672"/>
            </a:xfrm>
            <a:prstGeom prst="wedgeRoundRectCallout">
              <a:avLst>
                <a:gd name="adj1" fmla="val 77958"/>
                <a:gd name="adj2" fmla="val 59671"/>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endParaRPr lang="en-GB"/>
            </a:p>
          </p:txBody>
        </p:sp>
        <p:sp>
          <p:nvSpPr>
            <p:cNvPr id="99356" name="Text Box 28"/>
            <p:cNvSpPr txBox="1">
              <a:spLocks noChangeArrowheads="1"/>
            </p:cNvSpPr>
            <p:nvPr/>
          </p:nvSpPr>
          <p:spPr bwMode="auto">
            <a:xfrm>
              <a:off x="720" y="1344"/>
              <a:ext cx="1680" cy="366"/>
            </a:xfrm>
            <a:prstGeom prst="rect">
              <a:avLst/>
            </a:prstGeom>
            <a:noFill/>
            <a:ln w="9525">
              <a:noFill/>
              <a:miter lim="800000"/>
              <a:headEnd/>
              <a:tailEnd/>
            </a:ln>
            <a:effectLst/>
          </p:spPr>
          <p:txBody>
            <a:bodyPr>
              <a:spAutoFit/>
            </a:bodyPr>
            <a:lstStyle/>
            <a:p>
              <a:pPr>
                <a:spcBef>
                  <a:spcPct val="50000"/>
                </a:spcBef>
              </a:pPr>
              <a:r>
                <a:rPr lang="en-GB" sz="1600">
                  <a:latin typeface="Tahoma" pitchFamily="34" charset="0"/>
                </a:rPr>
                <a:t>The force F</a:t>
              </a:r>
              <a:r>
                <a:rPr lang="en-GB" sz="1200">
                  <a:latin typeface="Tahoma" pitchFamily="34" charset="0"/>
                </a:rPr>
                <a:t>s</a:t>
              </a:r>
              <a:r>
                <a:rPr lang="en-GB" sz="1600">
                  <a:latin typeface="Tahoma" pitchFamily="34" charset="0"/>
                </a:rPr>
                <a:t> is given by Stoke`s law:</a:t>
              </a:r>
            </a:p>
          </p:txBody>
        </p:sp>
        <p:graphicFrame>
          <p:nvGraphicFramePr>
            <p:cNvPr id="99358" name="Object 30"/>
            <p:cNvGraphicFramePr>
              <a:graphicFrameLocks noChangeAspect="1"/>
            </p:cNvGraphicFramePr>
            <p:nvPr/>
          </p:nvGraphicFramePr>
          <p:xfrm>
            <a:off x="1128" y="1704"/>
            <a:ext cx="816" cy="249"/>
          </p:xfrm>
          <a:graphic>
            <a:graphicData uri="http://schemas.openxmlformats.org/presentationml/2006/ole">
              <p:oleObj spid="_x0000_s99358" name="Formel" r:id="rId7" imgW="749160" imgH="228600" progId="Equation.3">
                <p:embed/>
              </p:oleObj>
            </a:graphicData>
          </a:graphic>
        </p:graphicFrame>
      </p:grpSp>
      <p:grpSp>
        <p:nvGrpSpPr>
          <p:cNvPr id="99382" name="Group 54"/>
          <p:cNvGrpSpPr>
            <a:grpSpLocks/>
          </p:cNvGrpSpPr>
          <p:nvPr/>
        </p:nvGrpSpPr>
        <p:grpSpPr bwMode="auto">
          <a:xfrm>
            <a:off x="914400" y="3733800"/>
            <a:ext cx="2819400" cy="914400"/>
            <a:chOff x="576" y="2352"/>
            <a:chExt cx="1776" cy="576"/>
          </a:xfrm>
        </p:grpSpPr>
        <p:sp>
          <p:nvSpPr>
            <p:cNvPr id="99360" name="AutoShape 32"/>
            <p:cNvSpPr>
              <a:spLocks noChangeArrowheads="1"/>
            </p:cNvSpPr>
            <p:nvPr/>
          </p:nvSpPr>
          <p:spPr bwMode="auto">
            <a:xfrm>
              <a:off x="576" y="2352"/>
              <a:ext cx="1776" cy="576"/>
            </a:xfrm>
            <a:prstGeom prst="wedgeRoundRectCallout">
              <a:avLst>
                <a:gd name="adj1" fmla="val -1917"/>
                <a:gd name="adj2" fmla="val -125000"/>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pPr algn="l"/>
              <a:r>
                <a:rPr lang="en-GB" sz="1600">
                  <a:latin typeface="Tahoma" pitchFamily="34" charset="0"/>
                </a:rPr>
                <a:t>r   – sphere radius</a:t>
              </a:r>
            </a:p>
            <a:p>
              <a:pPr algn="l"/>
              <a:r>
                <a:rPr lang="en-GB" sz="1600">
                  <a:latin typeface="Tahoma" pitchFamily="34" charset="0"/>
                </a:rPr>
                <a:t>V</a:t>
              </a:r>
              <a:r>
                <a:rPr lang="en-GB" sz="1200">
                  <a:latin typeface="Tahoma" pitchFamily="34" charset="0"/>
                </a:rPr>
                <a:t>s</a:t>
              </a:r>
              <a:r>
                <a:rPr lang="en-GB" sz="1600">
                  <a:latin typeface="Tahoma" pitchFamily="34" charset="0"/>
                </a:rPr>
                <a:t> – thermal speed</a:t>
              </a:r>
            </a:p>
            <a:p>
              <a:pPr algn="l"/>
              <a:r>
                <a:rPr lang="en-GB" sz="1600">
                  <a:latin typeface="Tahoma" pitchFamily="34" charset="0"/>
                </a:rPr>
                <a:t>     – viscosity  </a:t>
              </a:r>
            </a:p>
          </p:txBody>
        </p:sp>
        <p:graphicFrame>
          <p:nvGraphicFramePr>
            <p:cNvPr id="99362" name="Object 34"/>
            <p:cNvGraphicFramePr>
              <a:graphicFrameLocks noChangeAspect="1"/>
            </p:cNvGraphicFramePr>
            <p:nvPr/>
          </p:nvGraphicFramePr>
          <p:xfrm>
            <a:off x="648" y="2728"/>
            <a:ext cx="177" cy="192"/>
          </p:xfrm>
          <a:graphic>
            <a:graphicData uri="http://schemas.openxmlformats.org/presentationml/2006/ole">
              <p:oleObj spid="_x0000_s99362" name="Formel" r:id="rId8" imgW="152280" imgH="164880" progId="Equation.3">
                <p:embed/>
              </p:oleObj>
            </a:graphicData>
          </a:graphic>
        </p:graphicFrame>
      </p:grpSp>
      <p:grpSp>
        <p:nvGrpSpPr>
          <p:cNvPr id="99376" name="Group 48"/>
          <p:cNvGrpSpPr>
            <a:grpSpLocks/>
          </p:cNvGrpSpPr>
          <p:nvPr/>
        </p:nvGrpSpPr>
        <p:grpSpPr bwMode="auto">
          <a:xfrm>
            <a:off x="6070600" y="2133600"/>
            <a:ext cx="3073400" cy="685800"/>
            <a:chOff x="3824" y="1344"/>
            <a:chExt cx="1936" cy="432"/>
          </a:xfrm>
        </p:grpSpPr>
        <p:sp>
          <p:nvSpPr>
            <p:cNvPr id="99363" name="AutoShape 35"/>
            <p:cNvSpPr>
              <a:spLocks noChangeArrowheads="1"/>
            </p:cNvSpPr>
            <p:nvPr/>
          </p:nvSpPr>
          <p:spPr bwMode="auto">
            <a:xfrm>
              <a:off x="3840" y="1344"/>
              <a:ext cx="1920" cy="432"/>
            </a:xfrm>
            <a:prstGeom prst="wedgeRoundRectCallout">
              <a:avLst>
                <a:gd name="adj1" fmla="val -66667"/>
                <a:gd name="adj2" fmla="val 59954"/>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pPr algn="l"/>
              <a:r>
                <a:rPr lang="en-GB" sz="1600">
                  <a:latin typeface="Tahoma" pitchFamily="34" charset="0"/>
                </a:rPr>
                <a:t>– density of the metal sphere </a:t>
              </a:r>
            </a:p>
            <a:p>
              <a:pPr algn="l"/>
              <a:r>
                <a:rPr lang="en-GB" sz="1600">
                  <a:latin typeface="Tahoma" pitchFamily="34" charset="0"/>
                </a:rPr>
                <a:t>  – density of the fluid  </a:t>
              </a:r>
            </a:p>
          </p:txBody>
        </p:sp>
        <p:graphicFrame>
          <p:nvGraphicFramePr>
            <p:cNvPr id="99365" name="Object 37"/>
            <p:cNvGraphicFramePr>
              <a:graphicFrameLocks noChangeAspect="1"/>
            </p:cNvGraphicFramePr>
            <p:nvPr/>
          </p:nvGraphicFramePr>
          <p:xfrm>
            <a:off x="3824" y="1344"/>
            <a:ext cx="200" cy="240"/>
          </p:xfrm>
          <a:graphic>
            <a:graphicData uri="http://schemas.openxmlformats.org/presentationml/2006/ole">
              <p:oleObj spid="_x0000_s99365" name="Formel" r:id="rId9" imgW="190440" imgH="228600" progId="Equation.3">
                <p:embed/>
              </p:oleObj>
            </a:graphicData>
          </a:graphic>
        </p:graphicFrame>
        <p:graphicFrame>
          <p:nvGraphicFramePr>
            <p:cNvPr id="99366" name="Object 38"/>
            <p:cNvGraphicFramePr>
              <a:graphicFrameLocks noChangeAspect="1"/>
            </p:cNvGraphicFramePr>
            <p:nvPr/>
          </p:nvGraphicFramePr>
          <p:xfrm>
            <a:off x="3832" y="1480"/>
            <a:ext cx="227" cy="253"/>
          </p:xfrm>
          <a:graphic>
            <a:graphicData uri="http://schemas.openxmlformats.org/presentationml/2006/ole">
              <p:oleObj spid="_x0000_s99366" name="Formel" r:id="rId10" imgW="215640" imgH="241200" progId="Equation.3">
                <p:embed/>
              </p:oleObj>
            </a:graphicData>
          </a:graphic>
        </p:graphicFrame>
      </p:grpSp>
      <p:sp>
        <p:nvSpPr>
          <p:cNvPr id="99367" name="AutoShape 39"/>
          <p:cNvSpPr>
            <a:spLocks noChangeArrowheads="1"/>
          </p:cNvSpPr>
          <p:nvPr/>
        </p:nvSpPr>
        <p:spPr bwMode="auto">
          <a:xfrm>
            <a:off x="7391400" y="3048000"/>
            <a:ext cx="457200" cy="685800"/>
          </a:xfrm>
          <a:prstGeom prst="downArrow">
            <a:avLst>
              <a:gd name="adj1" fmla="val 50000"/>
              <a:gd name="adj2" fmla="val 37500"/>
            </a:avLst>
          </a:prstGeom>
          <a:gradFill rotWithShape="0">
            <a:gsLst>
              <a:gs pos="0">
                <a:srgbClr val="FF0000">
                  <a:gamma/>
                  <a:shade val="46275"/>
                  <a:invGamma/>
                </a:srgbClr>
              </a:gs>
              <a:gs pos="50000">
                <a:srgbClr val="FF0000"/>
              </a:gs>
              <a:gs pos="100000">
                <a:srgbClr val="FF00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99368" name="Text Box 40"/>
          <p:cNvSpPr txBox="1">
            <a:spLocks noChangeArrowheads="1"/>
          </p:cNvSpPr>
          <p:nvPr/>
        </p:nvSpPr>
        <p:spPr bwMode="auto">
          <a:xfrm>
            <a:off x="6172200" y="3733800"/>
            <a:ext cx="2971800" cy="1558925"/>
          </a:xfrm>
          <a:prstGeom prst="rect">
            <a:avLst/>
          </a:prstGeom>
          <a:noFill/>
          <a:ln w="9525">
            <a:noFill/>
            <a:miter lim="800000"/>
            <a:headEnd/>
            <a:tailEnd/>
          </a:ln>
          <a:effectLst/>
        </p:spPr>
        <p:txBody>
          <a:bodyPr>
            <a:spAutoFit/>
          </a:bodyPr>
          <a:lstStyle/>
          <a:p>
            <a:pPr>
              <a:spcBef>
                <a:spcPct val="50000"/>
              </a:spcBef>
            </a:pPr>
            <a:r>
              <a:rPr lang="en-GB" sz="1600">
                <a:latin typeface="Tahoma" pitchFamily="34" charset="0"/>
              </a:rPr>
              <a:t>The weight of the sphere will balance the viscous force plus the buoyancy force at the terminal sphere velocity when the sum of forces acting on the sphere is zero</a:t>
            </a:r>
          </a:p>
        </p:txBody>
      </p:sp>
      <p:sp>
        <p:nvSpPr>
          <p:cNvPr id="99371" name="AutoShape 43"/>
          <p:cNvSpPr>
            <a:spLocks noChangeArrowheads="1"/>
          </p:cNvSpPr>
          <p:nvPr/>
        </p:nvSpPr>
        <p:spPr bwMode="auto">
          <a:xfrm>
            <a:off x="928688" y="5638800"/>
            <a:ext cx="976312" cy="485775"/>
          </a:xfrm>
          <a:prstGeom prst="rightArrow">
            <a:avLst>
              <a:gd name="adj1" fmla="val 50000"/>
              <a:gd name="adj2" fmla="val 50245"/>
            </a:avLst>
          </a:prstGeom>
          <a:gradFill rotWithShape="0">
            <a:gsLst>
              <a:gs pos="0">
                <a:srgbClr val="FF0000">
                  <a:gamma/>
                  <a:shade val="46275"/>
                  <a:invGamma/>
                </a:srgbClr>
              </a:gs>
              <a:gs pos="50000">
                <a:srgbClr val="FF0000"/>
              </a:gs>
              <a:gs pos="100000">
                <a:srgbClr val="FF00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pSp>
        <p:nvGrpSpPr>
          <p:cNvPr id="99375" name="Group 47"/>
          <p:cNvGrpSpPr>
            <a:grpSpLocks/>
          </p:cNvGrpSpPr>
          <p:nvPr/>
        </p:nvGrpSpPr>
        <p:grpSpPr bwMode="auto">
          <a:xfrm>
            <a:off x="2286000" y="5410200"/>
            <a:ext cx="4495800" cy="990600"/>
            <a:chOff x="1056" y="3408"/>
            <a:chExt cx="2832" cy="624"/>
          </a:xfrm>
        </p:grpSpPr>
        <p:sp>
          <p:nvSpPr>
            <p:cNvPr id="99374" name="Rectangle 46"/>
            <p:cNvSpPr>
              <a:spLocks noChangeArrowheads="1"/>
            </p:cNvSpPr>
            <p:nvPr/>
          </p:nvSpPr>
          <p:spPr bwMode="auto">
            <a:xfrm>
              <a:off x="1056" y="3408"/>
              <a:ext cx="2832" cy="624"/>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99373" name="Object 45"/>
            <p:cNvGraphicFramePr>
              <a:graphicFrameLocks noChangeAspect="1"/>
            </p:cNvGraphicFramePr>
            <p:nvPr/>
          </p:nvGraphicFramePr>
          <p:xfrm>
            <a:off x="1152" y="3440"/>
            <a:ext cx="2688" cy="520"/>
          </p:xfrm>
          <a:graphic>
            <a:graphicData uri="http://schemas.openxmlformats.org/presentationml/2006/ole">
              <p:oleObj spid="_x0000_s99373" name="Formel" r:id="rId11" imgW="1854000" imgH="393480" progId="Equation.3">
                <p:embed/>
              </p:oleObj>
            </a:graphicData>
          </a:graphic>
        </p:graphicFrame>
      </p:grpSp>
      <p:sp>
        <p:nvSpPr>
          <p:cNvPr id="99380" name="AutoShape 52"/>
          <p:cNvSpPr>
            <a:spLocks noChangeArrowheads="1"/>
          </p:cNvSpPr>
          <p:nvPr/>
        </p:nvSpPr>
        <p:spPr bwMode="auto">
          <a:xfrm>
            <a:off x="7010400" y="5334000"/>
            <a:ext cx="1905000" cy="762000"/>
          </a:xfrm>
          <a:prstGeom prst="wedgeRoundRectCallout">
            <a:avLst>
              <a:gd name="adj1" fmla="val -67083"/>
              <a:gd name="adj2" fmla="val 16458"/>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pPr algn="l"/>
            <a:r>
              <a:rPr lang="en-GB" sz="1600">
                <a:latin typeface="Tahoma" pitchFamily="34" charset="0"/>
              </a:rPr>
              <a:t>g – the constant of gravitation</a:t>
            </a:r>
          </a:p>
        </p:txBody>
      </p:sp>
      <p:sp>
        <p:nvSpPr>
          <p:cNvPr id="99381" name="Rectangle 53"/>
          <p:cNvSpPr>
            <a:spLocks noChangeArrowheads="1"/>
          </p:cNvSpPr>
          <p:nvPr/>
        </p:nvSpPr>
        <p:spPr bwMode="auto">
          <a:xfrm>
            <a:off x="81153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1000"/>
                                  </p:stCondLst>
                                  <p:childTnLst>
                                    <p:set>
                                      <p:cBhvr>
                                        <p:cTn id="6" dur="1" fill="hold">
                                          <p:stCondLst>
                                            <p:cond delay="0"/>
                                          </p:stCondLst>
                                        </p:cTn>
                                        <p:tgtEl>
                                          <p:spTgt spid="99351"/>
                                        </p:tgtEl>
                                        <p:attrNameLst>
                                          <p:attrName>style.visibility</p:attrName>
                                        </p:attrNameLst>
                                      </p:cBhvr>
                                      <p:to>
                                        <p:strVal val="visible"/>
                                      </p:to>
                                    </p:set>
                                    <p:anim calcmode="lin" valueType="num">
                                      <p:cBhvr>
                                        <p:cTn id="7" dur="500" fill="hold"/>
                                        <p:tgtEl>
                                          <p:spTgt spid="99351"/>
                                        </p:tgtEl>
                                        <p:attrNameLst>
                                          <p:attrName>ppt_w</p:attrName>
                                        </p:attrNameLst>
                                      </p:cBhvr>
                                      <p:tavLst>
                                        <p:tav tm="0">
                                          <p:val>
                                            <p:fltVal val="0"/>
                                          </p:val>
                                        </p:tav>
                                        <p:tav tm="100000">
                                          <p:val>
                                            <p:strVal val="#ppt_w"/>
                                          </p:val>
                                        </p:tav>
                                      </p:tavLst>
                                    </p:anim>
                                    <p:anim calcmode="lin" valueType="num">
                                      <p:cBhvr>
                                        <p:cTn id="8" dur="500" fill="hold"/>
                                        <p:tgtEl>
                                          <p:spTgt spid="99351"/>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17" presetClass="entr" presetSubtype="4" fill="hold" grpId="0" nodeType="afterEffect">
                                  <p:stCondLst>
                                    <p:cond delay="3000"/>
                                  </p:stCondLst>
                                  <p:childTnLst>
                                    <p:set>
                                      <p:cBhvr>
                                        <p:cTn id="11" dur="1" fill="hold">
                                          <p:stCondLst>
                                            <p:cond delay="0"/>
                                          </p:stCondLst>
                                        </p:cTn>
                                        <p:tgtEl>
                                          <p:spTgt spid="99354"/>
                                        </p:tgtEl>
                                        <p:attrNameLst>
                                          <p:attrName>style.visibility</p:attrName>
                                        </p:attrNameLst>
                                      </p:cBhvr>
                                      <p:to>
                                        <p:strVal val="visible"/>
                                      </p:to>
                                    </p:set>
                                    <p:anim calcmode="lin" valueType="num">
                                      <p:cBhvr>
                                        <p:cTn id="12" dur="500" fill="hold"/>
                                        <p:tgtEl>
                                          <p:spTgt spid="99354"/>
                                        </p:tgtEl>
                                        <p:attrNameLst>
                                          <p:attrName>ppt_x</p:attrName>
                                        </p:attrNameLst>
                                      </p:cBhvr>
                                      <p:tavLst>
                                        <p:tav tm="0">
                                          <p:val>
                                            <p:strVal val="#ppt_x"/>
                                          </p:val>
                                        </p:tav>
                                        <p:tav tm="100000">
                                          <p:val>
                                            <p:strVal val="#ppt_x"/>
                                          </p:val>
                                        </p:tav>
                                      </p:tavLst>
                                    </p:anim>
                                    <p:anim calcmode="lin" valueType="num">
                                      <p:cBhvr>
                                        <p:cTn id="13" dur="500" fill="hold"/>
                                        <p:tgtEl>
                                          <p:spTgt spid="99354"/>
                                        </p:tgtEl>
                                        <p:attrNameLst>
                                          <p:attrName>ppt_y</p:attrName>
                                        </p:attrNameLst>
                                      </p:cBhvr>
                                      <p:tavLst>
                                        <p:tav tm="0">
                                          <p:val>
                                            <p:strVal val="#ppt_y+#ppt_h/2"/>
                                          </p:val>
                                        </p:tav>
                                        <p:tav tm="100000">
                                          <p:val>
                                            <p:strVal val="#ppt_y"/>
                                          </p:val>
                                        </p:tav>
                                      </p:tavLst>
                                    </p:anim>
                                    <p:anim calcmode="lin" valueType="num">
                                      <p:cBhvr>
                                        <p:cTn id="14" dur="500" fill="hold"/>
                                        <p:tgtEl>
                                          <p:spTgt spid="99354"/>
                                        </p:tgtEl>
                                        <p:attrNameLst>
                                          <p:attrName>ppt_w</p:attrName>
                                        </p:attrNameLst>
                                      </p:cBhvr>
                                      <p:tavLst>
                                        <p:tav tm="0">
                                          <p:val>
                                            <p:strVal val="#ppt_w"/>
                                          </p:val>
                                        </p:tav>
                                        <p:tav tm="100000">
                                          <p:val>
                                            <p:strVal val="#ppt_w"/>
                                          </p:val>
                                        </p:tav>
                                      </p:tavLst>
                                    </p:anim>
                                    <p:anim calcmode="lin" valueType="num">
                                      <p:cBhvr>
                                        <p:cTn id="15" dur="500" fill="hold"/>
                                        <p:tgtEl>
                                          <p:spTgt spid="99354"/>
                                        </p:tgtEl>
                                        <p:attrNameLst>
                                          <p:attrName>ppt_h</p:attrName>
                                        </p:attrNameLst>
                                      </p:cBhvr>
                                      <p:tavLst>
                                        <p:tav tm="0">
                                          <p:val>
                                            <p:fltVal val="0"/>
                                          </p:val>
                                        </p:tav>
                                        <p:tav tm="100000">
                                          <p:val>
                                            <p:strVal val="#ppt_h"/>
                                          </p:val>
                                        </p:tav>
                                      </p:tavLst>
                                    </p:anim>
                                  </p:childTnLst>
                                </p:cTn>
                              </p:par>
                            </p:childTnLst>
                          </p:cTn>
                        </p:par>
                        <p:par>
                          <p:cTn id="16" fill="hold">
                            <p:stCondLst>
                              <p:cond delay="5000"/>
                            </p:stCondLst>
                            <p:childTnLst>
                              <p:par>
                                <p:cTn id="17" presetID="17" presetClass="entr" presetSubtype="4" fill="hold" grpId="0" nodeType="afterEffect">
                                  <p:stCondLst>
                                    <p:cond delay="3000"/>
                                  </p:stCondLst>
                                  <p:childTnLst>
                                    <p:set>
                                      <p:cBhvr>
                                        <p:cTn id="18" dur="1" fill="hold">
                                          <p:stCondLst>
                                            <p:cond delay="0"/>
                                          </p:stCondLst>
                                        </p:cTn>
                                        <p:tgtEl>
                                          <p:spTgt spid="99355"/>
                                        </p:tgtEl>
                                        <p:attrNameLst>
                                          <p:attrName>style.visibility</p:attrName>
                                        </p:attrNameLst>
                                      </p:cBhvr>
                                      <p:to>
                                        <p:strVal val="visible"/>
                                      </p:to>
                                    </p:set>
                                    <p:anim calcmode="lin" valueType="num">
                                      <p:cBhvr>
                                        <p:cTn id="19" dur="500" fill="hold"/>
                                        <p:tgtEl>
                                          <p:spTgt spid="99355"/>
                                        </p:tgtEl>
                                        <p:attrNameLst>
                                          <p:attrName>ppt_x</p:attrName>
                                        </p:attrNameLst>
                                      </p:cBhvr>
                                      <p:tavLst>
                                        <p:tav tm="0">
                                          <p:val>
                                            <p:strVal val="#ppt_x"/>
                                          </p:val>
                                        </p:tav>
                                        <p:tav tm="100000">
                                          <p:val>
                                            <p:strVal val="#ppt_x"/>
                                          </p:val>
                                        </p:tav>
                                      </p:tavLst>
                                    </p:anim>
                                    <p:anim calcmode="lin" valueType="num">
                                      <p:cBhvr>
                                        <p:cTn id="20" dur="500" fill="hold"/>
                                        <p:tgtEl>
                                          <p:spTgt spid="99355"/>
                                        </p:tgtEl>
                                        <p:attrNameLst>
                                          <p:attrName>ppt_y</p:attrName>
                                        </p:attrNameLst>
                                      </p:cBhvr>
                                      <p:tavLst>
                                        <p:tav tm="0">
                                          <p:val>
                                            <p:strVal val="#ppt_y+#ppt_h/2"/>
                                          </p:val>
                                        </p:tav>
                                        <p:tav tm="100000">
                                          <p:val>
                                            <p:strVal val="#ppt_y"/>
                                          </p:val>
                                        </p:tav>
                                      </p:tavLst>
                                    </p:anim>
                                    <p:anim calcmode="lin" valueType="num">
                                      <p:cBhvr>
                                        <p:cTn id="21" dur="500" fill="hold"/>
                                        <p:tgtEl>
                                          <p:spTgt spid="99355"/>
                                        </p:tgtEl>
                                        <p:attrNameLst>
                                          <p:attrName>ppt_w</p:attrName>
                                        </p:attrNameLst>
                                      </p:cBhvr>
                                      <p:tavLst>
                                        <p:tav tm="0">
                                          <p:val>
                                            <p:strVal val="#ppt_w"/>
                                          </p:val>
                                        </p:tav>
                                        <p:tav tm="100000">
                                          <p:val>
                                            <p:strVal val="#ppt_w"/>
                                          </p:val>
                                        </p:tav>
                                      </p:tavLst>
                                    </p:anim>
                                    <p:anim calcmode="lin" valueType="num">
                                      <p:cBhvr>
                                        <p:cTn id="22" dur="500" fill="hold"/>
                                        <p:tgtEl>
                                          <p:spTgt spid="99355"/>
                                        </p:tgtEl>
                                        <p:attrNameLst>
                                          <p:attrName>ppt_h</p:attrName>
                                        </p:attrNameLst>
                                      </p:cBhvr>
                                      <p:tavLst>
                                        <p:tav tm="0">
                                          <p:val>
                                            <p:fltVal val="0"/>
                                          </p:val>
                                        </p:tav>
                                        <p:tav tm="100000">
                                          <p:val>
                                            <p:strVal val="#ppt_h"/>
                                          </p:val>
                                        </p:tav>
                                      </p:tavLst>
                                    </p:anim>
                                  </p:childTnLst>
                                </p:cTn>
                              </p:par>
                            </p:childTnLst>
                          </p:cTn>
                        </p:par>
                        <p:par>
                          <p:cTn id="23" fill="hold">
                            <p:stCondLst>
                              <p:cond delay="8500"/>
                            </p:stCondLst>
                            <p:childTnLst>
                              <p:par>
                                <p:cTn id="24" presetID="17" presetClass="entr" presetSubtype="2" fill="hold" nodeType="afterEffect">
                                  <p:stCondLst>
                                    <p:cond delay="3000"/>
                                  </p:stCondLst>
                                  <p:childTnLst>
                                    <p:set>
                                      <p:cBhvr>
                                        <p:cTn id="25" dur="1" fill="hold">
                                          <p:stCondLst>
                                            <p:cond delay="0"/>
                                          </p:stCondLst>
                                        </p:cTn>
                                        <p:tgtEl>
                                          <p:spTgt spid="99379"/>
                                        </p:tgtEl>
                                        <p:attrNameLst>
                                          <p:attrName>style.visibility</p:attrName>
                                        </p:attrNameLst>
                                      </p:cBhvr>
                                      <p:to>
                                        <p:strVal val="visible"/>
                                      </p:to>
                                    </p:set>
                                    <p:anim calcmode="lin" valueType="num">
                                      <p:cBhvr>
                                        <p:cTn id="26" dur="500" fill="hold"/>
                                        <p:tgtEl>
                                          <p:spTgt spid="99379"/>
                                        </p:tgtEl>
                                        <p:attrNameLst>
                                          <p:attrName>ppt_x</p:attrName>
                                        </p:attrNameLst>
                                      </p:cBhvr>
                                      <p:tavLst>
                                        <p:tav tm="0">
                                          <p:val>
                                            <p:strVal val="#ppt_x+#ppt_w/2"/>
                                          </p:val>
                                        </p:tav>
                                        <p:tav tm="100000">
                                          <p:val>
                                            <p:strVal val="#ppt_x"/>
                                          </p:val>
                                        </p:tav>
                                      </p:tavLst>
                                    </p:anim>
                                    <p:anim calcmode="lin" valueType="num">
                                      <p:cBhvr>
                                        <p:cTn id="27" dur="500" fill="hold"/>
                                        <p:tgtEl>
                                          <p:spTgt spid="99379"/>
                                        </p:tgtEl>
                                        <p:attrNameLst>
                                          <p:attrName>ppt_y</p:attrName>
                                        </p:attrNameLst>
                                      </p:cBhvr>
                                      <p:tavLst>
                                        <p:tav tm="0">
                                          <p:val>
                                            <p:strVal val="#ppt_y"/>
                                          </p:val>
                                        </p:tav>
                                        <p:tav tm="100000">
                                          <p:val>
                                            <p:strVal val="#ppt_y"/>
                                          </p:val>
                                        </p:tav>
                                      </p:tavLst>
                                    </p:anim>
                                    <p:anim calcmode="lin" valueType="num">
                                      <p:cBhvr>
                                        <p:cTn id="28" dur="500" fill="hold"/>
                                        <p:tgtEl>
                                          <p:spTgt spid="99379"/>
                                        </p:tgtEl>
                                        <p:attrNameLst>
                                          <p:attrName>ppt_w</p:attrName>
                                        </p:attrNameLst>
                                      </p:cBhvr>
                                      <p:tavLst>
                                        <p:tav tm="0">
                                          <p:val>
                                            <p:fltVal val="0"/>
                                          </p:val>
                                        </p:tav>
                                        <p:tav tm="100000">
                                          <p:val>
                                            <p:strVal val="#ppt_w"/>
                                          </p:val>
                                        </p:tav>
                                      </p:tavLst>
                                    </p:anim>
                                    <p:anim calcmode="lin" valueType="num">
                                      <p:cBhvr>
                                        <p:cTn id="29" dur="500" fill="hold"/>
                                        <p:tgtEl>
                                          <p:spTgt spid="99379"/>
                                        </p:tgtEl>
                                        <p:attrNameLst>
                                          <p:attrName>ppt_h</p:attrName>
                                        </p:attrNameLst>
                                      </p:cBhvr>
                                      <p:tavLst>
                                        <p:tav tm="0">
                                          <p:val>
                                            <p:strVal val="#ppt_h"/>
                                          </p:val>
                                        </p:tav>
                                        <p:tav tm="100000">
                                          <p:val>
                                            <p:strVal val="#ppt_h"/>
                                          </p:val>
                                        </p:tav>
                                      </p:tavLst>
                                    </p:anim>
                                  </p:childTnLst>
                                </p:cTn>
                              </p:par>
                            </p:childTnLst>
                          </p:cTn>
                        </p:par>
                        <p:par>
                          <p:cTn id="30" fill="hold">
                            <p:stCondLst>
                              <p:cond delay="12000"/>
                            </p:stCondLst>
                            <p:childTnLst>
                              <p:par>
                                <p:cTn id="31" presetID="17" presetClass="entr" presetSubtype="1" fill="hold" nodeType="afterEffect">
                                  <p:stCondLst>
                                    <p:cond delay="3000"/>
                                  </p:stCondLst>
                                  <p:childTnLst>
                                    <p:set>
                                      <p:cBhvr>
                                        <p:cTn id="32" dur="1" fill="hold">
                                          <p:stCondLst>
                                            <p:cond delay="0"/>
                                          </p:stCondLst>
                                        </p:cTn>
                                        <p:tgtEl>
                                          <p:spTgt spid="99382"/>
                                        </p:tgtEl>
                                        <p:attrNameLst>
                                          <p:attrName>style.visibility</p:attrName>
                                        </p:attrNameLst>
                                      </p:cBhvr>
                                      <p:to>
                                        <p:strVal val="visible"/>
                                      </p:to>
                                    </p:set>
                                    <p:anim calcmode="lin" valueType="num">
                                      <p:cBhvr>
                                        <p:cTn id="33" dur="500" fill="hold"/>
                                        <p:tgtEl>
                                          <p:spTgt spid="99382"/>
                                        </p:tgtEl>
                                        <p:attrNameLst>
                                          <p:attrName>ppt_x</p:attrName>
                                        </p:attrNameLst>
                                      </p:cBhvr>
                                      <p:tavLst>
                                        <p:tav tm="0">
                                          <p:val>
                                            <p:strVal val="#ppt_x"/>
                                          </p:val>
                                        </p:tav>
                                        <p:tav tm="100000">
                                          <p:val>
                                            <p:strVal val="#ppt_x"/>
                                          </p:val>
                                        </p:tav>
                                      </p:tavLst>
                                    </p:anim>
                                    <p:anim calcmode="lin" valueType="num">
                                      <p:cBhvr>
                                        <p:cTn id="34" dur="500" fill="hold"/>
                                        <p:tgtEl>
                                          <p:spTgt spid="99382"/>
                                        </p:tgtEl>
                                        <p:attrNameLst>
                                          <p:attrName>ppt_y</p:attrName>
                                        </p:attrNameLst>
                                      </p:cBhvr>
                                      <p:tavLst>
                                        <p:tav tm="0">
                                          <p:val>
                                            <p:strVal val="#ppt_y-#ppt_h/2"/>
                                          </p:val>
                                        </p:tav>
                                        <p:tav tm="100000">
                                          <p:val>
                                            <p:strVal val="#ppt_y"/>
                                          </p:val>
                                        </p:tav>
                                      </p:tavLst>
                                    </p:anim>
                                    <p:anim calcmode="lin" valueType="num">
                                      <p:cBhvr>
                                        <p:cTn id="35" dur="500" fill="hold"/>
                                        <p:tgtEl>
                                          <p:spTgt spid="99382"/>
                                        </p:tgtEl>
                                        <p:attrNameLst>
                                          <p:attrName>ppt_w</p:attrName>
                                        </p:attrNameLst>
                                      </p:cBhvr>
                                      <p:tavLst>
                                        <p:tav tm="0">
                                          <p:val>
                                            <p:strVal val="#ppt_w"/>
                                          </p:val>
                                        </p:tav>
                                        <p:tav tm="100000">
                                          <p:val>
                                            <p:strVal val="#ppt_w"/>
                                          </p:val>
                                        </p:tav>
                                      </p:tavLst>
                                    </p:anim>
                                    <p:anim calcmode="lin" valueType="num">
                                      <p:cBhvr>
                                        <p:cTn id="36" dur="500" fill="hold"/>
                                        <p:tgtEl>
                                          <p:spTgt spid="99382"/>
                                        </p:tgtEl>
                                        <p:attrNameLst>
                                          <p:attrName>ppt_h</p:attrName>
                                        </p:attrNameLst>
                                      </p:cBhvr>
                                      <p:tavLst>
                                        <p:tav tm="0">
                                          <p:val>
                                            <p:fltVal val="0"/>
                                          </p:val>
                                        </p:tav>
                                        <p:tav tm="100000">
                                          <p:val>
                                            <p:strVal val="#ppt_h"/>
                                          </p:val>
                                        </p:tav>
                                      </p:tavLst>
                                    </p:anim>
                                  </p:childTnLst>
                                </p:cTn>
                              </p:par>
                            </p:childTnLst>
                          </p:cTn>
                        </p:par>
                        <p:par>
                          <p:cTn id="37" fill="hold">
                            <p:stCondLst>
                              <p:cond delay="15500"/>
                            </p:stCondLst>
                            <p:childTnLst>
                              <p:par>
                                <p:cTn id="38" presetID="17" presetClass="entr" presetSubtype="8" fill="hold" nodeType="afterEffect">
                                  <p:stCondLst>
                                    <p:cond delay="3000"/>
                                  </p:stCondLst>
                                  <p:childTnLst>
                                    <p:set>
                                      <p:cBhvr>
                                        <p:cTn id="39" dur="1" fill="hold">
                                          <p:stCondLst>
                                            <p:cond delay="0"/>
                                          </p:stCondLst>
                                        </p:cTn>
                                        <p:tgtEl>
                                          <p:spTgt spid="99376"/>
                                        </p:tgtEl>
                                        <p:attrNameLst>
                                          <p:attrName>style.visibility</p:attrName>
                                        </p:attrNameLst>
                                      </p:cBhvr>
                                      <p:to>
                                        <p:strVal val="visible"/>
                                      </p:to>
                                    </p:set>
                                    <p:anim calcmode="lin" valueType="num">
                                      <p:cBhvr>
                                        <p:cTn id="40" dur="500" fill="hold"/>
                                        <p:tgtEl>
                                          <p:spTgt spid="99376"/>
                                        </p:tgtEl>
                                        <p:attrNameLst>
                                          <p:attrName>ppt_x</p:attrName>
                                        </p:attrNameLst>
                                      </p:cBhvr>
                                      <p:tavLst>
                                        <p:tav tm="0">
                                          <p:val>
                                            <p:strVal val="#ppt_x-#ppt_w/2"/>
                                          </p:val>
                                        </p:tav>
                                        <p:tav tm="100000">
                                          <p:val>
                                            <p:strVal val="#ppt_x"/>
                                          </p:val>
                                        </p:tav>
                                      </p:tavLst>
                                    </p:anim>
                                    <p:anim calcmode="lin" valueType="num">
                                      <p:cBhvr>
                                        <p:cTn id="41" dur="500" fill="hold"/>
                                        <p:tgtEl>
                                          <p:spTgt spid="99376"/>
                                        </p:tgtEl>
                                        <p:attrNameLst>
                                          <p:attrName>ppt_y</p:attrName>
                                        </p:attrNameLst>
                                      </p:cBhvr>
                                      <p:tavLst>
                                        <p:tav tm="0">
                                          <p:val>
                                            <p:strVal val="#ppt_y"/>
                                          </p:val>
                                        </p:tav>
                                        <p:tav tm="100000">
                                          <p:val>
                                            <p:strVal val="#ppt_y"/>
                                          </p:val>
                                        </p:tav>
                                      </p:tavLst>
                                    </p:anim>
                                    <p:anim calcmode="lin" valueType="num">
                                      <p:cBhvr>
                                        <p:cTn id="42" dur="500" fill="hold"/>
                                        <p:tgtEl>
                                          <p:spTgt spid="99376"/>
                                        </p:tgtEl>
                                        <p:attrNameLst>
                                          <p:attrName>ppt_w</p:attrName>
                                        </p:attrNameLst>
                                      </p:cBhvr>
                                      <p:tavLst>
                                        <p:tav tm="0">
                                          <p:val>
                                            <p:fltVal val="0"/>
                                          </p:val>
                                        </p:tav>
                                        <p:tav tm="100000">
                                          <p:val>
                                            <p:strVal val="#ppt_w"/>
                                          </p:val>
                                        </p:tav>
                                      </p:tavLst>
                                    </p:anim>
                                    <p:anim calcmode="lin" valueType="num">
                                      <p:cBhvr>
                                        <p:cTn id="43" dur="500" fill="hold"/>
                                        <p:tgtEl>
                                          <p:spTgt spid="99376"/>
                                        </p:tgtEl>
                                        <p:attrNameLst>
                                          <p:attrName>ppt_h</p:attrName>
                                        </p:attrNameLst>
                                      </p:cBhvr>
                                      <p:tavLst>
                                        <p:tav tm="0">
                                          <p:val>
                                            <p:strVal val="#ppt_h"/>
                                          </p:val>
                                        </p:tav>
                                        <p:tav tm="100000">
                                          <p:val>
                                            <p:strVal val="#ppt_h"/>
                                          </p:val>
                                        </p:tav>
                                      </p:tavLst>
                                    </p:anim>
                                  </p:childTnLst>
                                </p:cTn>
                              </p:par>
                            </p:childTnLst>
                          </p:cTn>
                        </p:par>
                        <p:par>
                          <p:cTn id="44" fill="hold">
                            <p:stCondLst>
                              <p:cond delay="19000"/>
                            </p:stCondLst>
                            <p:childTnLst>
                              <p:par>
                                <p:cTn id="45" presetID="15" presetClass="entr" presetSubtype="0" fill="hold" grpId="0" nodeType="afterEffect">
                                  <p:stCondLst>
                                    <p:cond delay="3000"/>
                                  </p:stCondLst>
                                  <p:childTnLst>
                                    <p:set>
                                      <p:cBhvr>
                                        <p:cTn id="46" dur="1" fill="hold">
                                          <p:stCondLst>
                                            <p:cond delay="0"/>
                                          </p:stCondLst>
                                        </p:cTn>
                                        <p:tgtEl>
                                          <p:spTgt spid="99367"/>
                                        </p:tgtEl>
                                        <p:attrNameLst>
                                          <p:attrName>style.visibility</p:attrName>
                                        </p:attrNameLst>
                                      </p:cBhvr>
                                      <p:to>
                                        <p:strVal val="visible"/>
                                      </p:to>
                                    </p:set>
                                    <p:anim calcmode="lin" valueType="num">
                                      <p:cBhvr>
                                        <p:cTn id="47" dur="1000" fill="hold"/>
                                        <p:tgtEl>
                                          <p:spTgt spid="99367"/>
                                        </p:tgtEl>
                                        <p:attrNameLst>
                                          <p:attrName>ppt_w</p:attrName>
                                        </p:attrNameLst>
                                      </p:cBhvr>
                                      <p:tavLst>
                                        <p:tav tm="0">
                                          <p:val>
                                            <p:fltVal val="0"/>
                                          </p:val>
                                        </p:tav>
                                        <p:tav tm="100000">
                                          <p:val>
                                            <p:strVal val="#ppt_w"/>
                                          </p:val>
                                        </p:tav>
                                      </p:tavLst>
                                    </p:anim>
                                    <p:anim calcmode="lin" valueType="num">
                                      <p:cBhvr>
                                        <p:cTn id="48" dur="1000" fill="hold"/>
                                        <p:tgtEl>
                                          <p:spTgt spid="99367"/>
                                        </p:tgtEl>
                                        <p:attrNameLst>
                                          <p:attrName>ppt_h</p:attrName>
                                        </p:attrNameLst>
                                      </p:cBhvr>
                                      <p:tavLst>
                                        <p:tav tm="0">
                                          <p:val>
                                            <p:fltVal val="0"/>
                                          </p:val>
                                        </p:tav>
                                        <p:tav tm="100000">
                                          <p:val>
                                            <p:strVal val="#ppt_h"/>
                                          </p:val>
                                        </p:tav>
                                      </p:tavLst>
                                    </p:anim>
                                    <p:anim calcmode="lin" valueType="num">
                                      <p:cBhvr>
                                        <p:cTn id="49" dur="1000" fill="hold"/>
                                        <p:tgtEl>
                                          <p:spTgt spid="99367"/>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99367"/>
                                        </p:tgtEl>
                                        <p:attrNameLst>
                                          <p:attrName>ppt_y</p:attrName>
                                        </p:attrNameLst>
                                      </p:cBhvr>
                                      <p:tavLst>
                                        <p:tav tm="0" fmla="#ppt_y+(sin(-2*pi*(1-$))*-#ppt_x+cos(-2*pi*(1-$))*(1-#ppt_y))*(1-$)">
                                          <p:val>
                                            <p:fltVal val="0"/>
                                          </p:val>
                                        </p:tav>
                                        <p:tav tm="100000">
                                          <p:val>
                                            <p:fltVal val="1"/>
                                          </p:val>
                                        </p:tav>
                                      </p:tavLst>
                                    </p:anim>
                                  </p:childTnLst>
                                </p:cTn>
                              </p:par>
                            </p:childTnLst>
                          </p:cTn>
                        </p:par>
                        <p:par>
                          <p:cTn id="51" fill="hold">
                            <p:stCondLst>
                              <p:cond delay="23000"/>
                            </p:stCondLst>
                            <p:childTnLst>
                              <p:par>
                                <p:cTn id="52" presetID="9" presetClass="entr" presetSubtype="0" fill="hold" grpId="0" nodeType="afterEffect">
                                  <p:stCondLst>
                                    <p:cond delay="3000"/>
                                  </p:stCondLst>
                                  <p:childTnLst>
                                    <p:set>
                                      <p:cBhvr>
                                        <p:cTn id="53" dur="1" fill="hold">
                                          <p:stCondLst>
                                            <p:cond delay="0"/>
                                          </p:stCondLst>
                                        </p:cTn>
                                        <p:tgtEl>
                                          <p:spTgt spid="99368"/>
                                        </p:tgtEl>
                                        <p:attrNameLst>
                                          <p:attrName>style.visibility</p:attrName>
                                        </p:attrNameLst>
                                      </p:cBhvr>
                                      <p:to>
                                        <p:strVal val="visible"/>
                                      </p:to>
                                    </p:set>
                                    <p:animEffect transition="in" filter="dissolve">
                                      <p:cBhvr>
                                        <p:cTn id="54" dur="500"/>
                                        <p:tgtEl>
                                          <p:spTgt spid="99368"/>
                                        </p:tgtEl>
                                      </p:cBhvr>
                                    </p:animEffect>
                                  </p:childTnLst>
                                </p:cTn>
                              </p:par>
                            </p:childTnLst>
                          </p:cTn>
                        </p:par>
                        <p:par>
                          <p:cTn id="55" fill="hold">
                            <p:stCondLst>
                              <p:cond delay="26500"/>
                            </p:stCondLst>
                            <p:childTnLst>
                              <p:par>
                                <p:cTn id="56" presetID="15" presetClass="entr" presetSubtype="0" fill="hold" grpId="0" nodeType="afterEffect">
                                  <p:stCondLst>
                                    <p:cond delay="3000"/>
                                  </p:stCondLst>
                                  <p:childTnLst>
                                    <p:set>
                                      <p:cBhvr>
                                        <p:cTn id="57" dur="1" fill="hold">
                                          <p:stCondLst>
                                            <p:cond delay="0"/>
                                          </p:stCondLst>
                                        </p:cTn>
                                        <p:tgtEl>
                                          <p:spTgt spid="99371"/>
                                        </p:tgtEl>
                                        <p:attrNameLst>
                                          <p:attrName>style.visibility</p:attrName>
                                        </p:attrNameLst>
                                      </p:cBhvr>
                                      <p:to>
                                        <p:strVal val="visible"/>
                                      </p:to>
                                    </p:set>
                                    <p:anim calcmode="lin" valueType="num">
                                      <p:cBhvr>
                                        <p:cTn id="58" dur="1000" fill="hold"/>
                                        <p:tgtEl>
                                          <p:spTgt spid="99371"/>
                                        </p:tgtEl>
                                        <p:attrNameLst>
                                          <p:attrName>ppt_w</p:attrName>
                                        </p:attrNameLst>
                                      </p:cBhvr>
                                      <p:tavLst>
                                        <p:tav tm="0">
                                          <p:val>
                                            <p:fltVal val="0"/>
                                          </p:val>
                                        </p:tav>
                                        <p:tav tm="100000">
                                          <p:val>
                                            <p:strVal val="#ppt_w"/>
                                          </p:val>
                                        </p:tav>
                                      </p:tavLst>
                                    </p:anim>
                                    <p:anim calcmode="lin" valueType="num">
                                      <p:cBhvr>
                                        <p:cTn id="59" dur="1000" fill="hold"/>
                                        <p:tgtEl>
                                          <p:spTgt spid="99371"/>
                                        </p:tgtEl>
                                        <p:attrNameLst>
                                          <p:attrName>ppt_h</p:attrName>
                                        </p:attrNameLst>
                                      </p:cBhvr>
                                      <p:tavLst>
                                        <p:tav tm="0">
                                          <p:val>
                                            <p:fltVal val="0"/>
                                          </p:val>
                                        </p:tav>
                                        <p:tav tm="100000">
                                          <p:val>
                                            <p:strVal val="#ppt_h"/>
                                          </p:val>
                                        </p:tav>
                                      </p:tavLst>
                                    </p:anim>
                                    <p:anim calcmode="lin" valueType="num">
                                      <p:cBhvr>
                                        <p:cTn id="60" dur="1000" fill="hold"/>
                                        <p:tgtEl>
                                          <p:spTgt spid="99371"/>
                                        </p:tgtEl>
                                        <p:attrNameLst>
                                          <p:attrName>ppt_x</p:attrName>
                                        </p:attrNameLst>
                                      </p:cBhvr>
                                      <p:tavLst>
                                        <p:tav tm="0" fmla="#ppt_x+(cos(-2*pi*(1-$))*-#ppt_x-sin(-2*pi*(1-$))*(1-#ppt_y))*(1-$)">
                                          <p:val>
                                            <p:fltVal val="0"/>
                                          </p:val>
                                        </p:tav>
                                        <p:tav tm="100000">
                                          <p:val>
                                            <p:fltVal val="1"/>
                                          </p:val>
                                        </p:tav>
                                      </p:tavLst>
                                    </p:anim>
                                    <p:anim calcmode="lin" valueType="num">
                                      <p:cBhvr>
                                        <p:cTn id="61" dur="1000" fill="hold"/>
                                        <p:tgtEl>
                                          <p:spTgt spid="99371"/>
                                        </p:tgtEl>
                                        <p:attrNameLst>
                                          <p:attrName>ppt_y</p:attrName>
                                        </p:attrNameLst>
                                      </p:cBhvr>
                                      <p:tavLst>
                                        <p:tav tm="0" fmla="#ppt_y+(sin(-2*pi*(1-$))*-#ppt_x+cos(-2*pi*(1-$))*(1-#ppt_y))*(1-$)">
                                          <p:val>
                                            <p:fltVal val="0"/>
                                          </p:val>
                                        </p:tav>
                                        <p:tav tm="100000">
                                          <p:val>
                                            <p:fltVal val="1"/>
                                          </p:val>
                                        </p:tav>
                                      </p:tavLst>
                                    </p:anim>
                                  </p:childTnLst>
                                </p:cTn>
                              </p:par>
                            </p:childTnLst>
                          </p:cTn>
                        </p:par>
                        <p:par>
                          <p:cTn id="62" fill="hold">
                            <p:stCondLst>
                              <p:cond delay="30500"/>
                            </p:stCondLst>
                            <p:childTnLst>
                              <p:par>
                                <p:cTn id="63" presetID="23" presetClass="entr" presetSubtype="16" fill="hold" nodeType="afterEffect">
                                  <p:stCondLst>
                                    <p:cond delay="3000"/>
                                  </p:stCondLst>
                                  <p:childTnLst>
                                    <p:set>
                                      <p:cBhvr>
                                        <p:cTn id="64" dur="1" fill="hold">
                                          <p:stCondLst>
                                            <p:cond delay="0"/>
                                          </p:stCondLst>
                                        </p:cTn>
                                        <p:tgtEl>
                                          <p:spTgt spid="99375"/>
                                        </p:tgtEl>
                                        <p:attrNameLst>
                                          <p:attrName>style.visibility</p:attrName>
                                        </p:attrNameLst>
                                      </p:cBhvr>
                                      <p:to>
                                        <p:strVal val="visible"/>
                                      </p:to>
                                    </p:set>
                                    <p:anim calcmode="lin" valueType="num">
                                      <p:cBhvr>
                                        <p:cTn id="65" dur="500" fill="hold"/>
                                        <p:tgtEl>
                                          <p:spTgt spid="99375"/>
                                        </p:tgtEl>
                                        <p:attrNameLst>
                                          <p:attrName>ppt_w</p:attrName>
                                        </p:attrNameLst>
                                      </p:cBhvr>
                                      <p:tavLst>
                                        <p:tav tm="0">
                                          <p:val>
                                            <p:fltVal val="0"/>
                                          </p:val>
                                        </p:tav>
                                        <p:tav tm="100000">
                                          <p:val>
                                            <p:strVal val="#ppt_w"/>
                                          </p:val>
                                        </p:tav>
                                      </p:tavLst>
                                    </p:anim>
                                    <p:anim calcmode="lin" valueType="num">
                                      <p:cBhvr>
                                        <p:cTn id="66" dur="500" fill="hold"/>
                                        <p:tgtEl>
                                          <p:spTgt spid="99375"/>
                                        </p:tgtEl>
                                        <p:attrNameLst>
                                          <p:attrName>ppt_h</p:attrName>
                                        </p:attrNameLst>
                                      </p:cBhvr>
                                      <p:tavLst>
                                        <p:tav tm="0">
                                          <p:val>
                                            <p:fltVal val="0"/>
                                          </p:val>
                                        </p:tav>
                                        <p:tav tm="100000">
                                          <p:val>
                                            <p:strVal val="#ppt_h"/>
                                          </p:val>
                                        </p:tav>
                                      </p:tavLst>
                                    </p:anim>
                                  </p:childTnLst>
                                </p:cTn>
                              </p:par>
                            </p:childTnLst>
                          </p:cTn>
                        </p:par>
                        <p:par>
                          <p:cTn id="67" fill="hold">
                            <p:stCondLst>
                              <p:cond delay="34000"/>
                            </p:stCondLst>
                            <p:childTnLst>
                              <p:par>
                                <p:cTn id="68" presetID="17" presetClass="entr" presetSubtype="8" fill="hold" grpId="0" nodeType="afterEffect">
                                  <p:stCondLst>
                                    <p:cond delay="3000"/>
                                  </p:stCondLst>
                                  <p:childTnLst>
                                    <p:set>
                                      <p:cBhvr>
                                        <p:cTn id="69" dur="1" fill="hold">
                                          <p:stCondLst>
                                            <p:cond delay="0"/>
                                          </p:stCondLst>
                                        </p:cTn>
                                        <p:tgtEl>
                                          <p:spTgt spid="99380"/>
                                        </p:tgtEl>
                                        <p:attrNameLst>
                                          <p:attrName>style.visibility</p:attrName>
                                        </p:attrNameLst>
                                      </p:cBhvr>
                                      <p:to>
                                        <p:strVal val="visible"/>
                                      </p:to>
                                    </p:set>
                                    <p:anim calcmode="lin" valueType="num">
                                      <p:cBhvr>
                                        <p:cTn id="70" dur="500" fill="hold"/>
                                        <p:tgtEl>
                                          <p:spTgt spid="99380"/>
                                        </p:tgtEl>
                                        <p:attrNameLst>
                                          <p:attrName>ppt_x</p:attrName>
                                        </p:attrNameLst>
                                      </p:cBhvr>
                                      <p:tavLst>
                                        <p:tav tm="0">
                                          <p:val>
                                            <p:strVal val="#ppt_x-#ppt_w/2"/>
                                          </p:val>
                                        </p:tav>
                                        <p:tav tm="100000">
                                          <p:val>
                                            <p:strVal val="#ppt_x"/>
                                          </p:val>
                                        </p:tav>
                                      </p:tavLst>
                                    </p:anim>
                                    <p:anim calcmode="lin" valueType="num">
                                      <p:cBhvr>
                                        <p:cTn id="71" dur="500" fill="hold"/>
                                        <p:tgtEl>
                                          <p:spTgt spid="99380"/>
                                        </p:tgtEl>
                                        <p:attrNameLst>
                                          <p:attrName>ppt_y</p:attrName>
                                        </p:attrNameLst>
                                      </p:cBhvr>
                                      <p:tavLst>
                                        <p:tav tm="0">
                                          <p:val>
                                            <p:strVal val="#ppt_y"/>
                                          </p:val>
                                        </p:tav>
                                        <p:tav tm="100000">
                                          <p:val>
                                            <p:strVal val="#ppt_y"/>
                                          </p:val>
                                        </p:tav>
                                      </p:tavLst>
                                    </p:anim>
                                    <p:anim calcmode="lin" valueType="num">
                                      <p:cBhvr>
                                        <p:cTn id="72" dur="500" fill="hold"/>
                                        <p:tgtEl>
                                          <p:spTgt spid="99380"/>
                                        </p:tgtEl>
                                        <p:attrNameLst>
                                          <p:attrName>ppt_w</p:attrName>
                                        </p:attrNameLst>
                                      </p:cBhvr>
                                      <p:tavLst>
                                        <p:tav tm="0">
                                          <p:val>
                                            <p:fltVal val="0"/>
                                          </p:val>
                                        </p:tav>
                                        <p:tav tm="100000">
                                          <p:val>
                                            <p:strVal val="#ppt_w"/>
                                          </p:val>
                                        </p:tav>
                                      </p:tavLst>
                                    </p:anim>
                                    <p:anim calcmode="lin" valueType="num">
                                      <p:cBhvr>
                                        <p:cTn id="73" dur="500" fill="hold"/>
                                        <p:tgtEl>
                                          <p:spTgt spid="9938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54" grpId="0" animBg="1" autoUpdateAnimBg="0"/>
      <p:bldP spid="99355" grpId="0" animBg="1" autoUpdateAnimBg="0"/>
      <p:bldP spid="99367" grpId="0" animBg="1"/>
      <p:bldP spid="99368" grpId="0" autoUpdateAnimBg="0"/>
      <p:bldP spid="99371" grpId="0" animBg="1"/>
      <p:bldP spid="99380"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AutoShape 2">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93187" name="Text Box 3"/>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93188" name="AutoShape 4">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93189" name="Text Box 5"/>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grpSp>
        <p:nvGrpSpPr>
          <p:cNvPr id="93205" name="Group 21"/>
          <p:cNvGrpSpPr>
            <a:grpSpLocks/>
          </p:cNvGrpSpPr>
          <p:nvPr/>
        </p:nvGrpSpPr>
        <p:grpSpPr bwMode="auto">
          <a:xfrm>
            <a:off x="3200400" y="1600200"/>
            <a:ext cx="3505200" cy="1000125"/>
            <a:chOff x="2016" y="1008"/>
            <a:chExt cx="2208" cy="630"/>
          </a:xfrm>
        </p:grpSpPr>
        <p:sp>
          <p:nvSpPr>
            <p:cNvPr id="93204" name="Rectangle 20"/>
            <p:cNvSpPr>
              <a:spLocks noChangeArrowheads="1"/>
            </p:cNvSpPr>
            <p:nvPr/>
          </p:nvSpPr>
          <p:spPr bwMode="auto">
            <a:xfrm>
              <a:off x="2016" y="1008"/>
              <a:ext cx="2208" cy="624"/>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28003" name="Object 3"/>
            <p:cNvGraphicFramePr>
              <a:graphicFrameLocks noChangeAspect="1"/>
            </p:cNvGraphicFramePr>
            <p:nvPr/>
          </p:nvGraphicFramePr>
          <p:xfrm>
            <a:off x="2112" y="1008"/>
            <a:ext cx="2020" cy="630"/>
          </p:xfrm>
          <a:graphic>
            <a:graphicData uri="http://schemas.openxmlformats.org/presentationml/2006/ole">
              <p:oleObj spid="_x0000_s128003" name="Formel" r:id="rId4" imgW="1384200" imgH="431640" progId="Equation.3">
                <p:embed/>
              </p:oleObj>
            </a:graphicData>
          </a:graphic>
        </p:graphicFrame>
      </p:grpSp>
      <p:grpSp>
        <p:nvGrpSpPr>
          <p:cNvPr id="93208" name="Group 24"/>
          <p:cNvGrpSpPr>
            <a:grpSpLocks/>
          </p:cNvGrpSpPr>
          <p:nvPr/>
        </p:nvGrpSpPr>
        <p:grpSpPr bwMode="auto">
          <a:xfrm>
            <a:off x="1752600" y="2908300"/>
            <a:ext cx="7239000" cy="404813"/>
            <a:chOff x="1104" y="1832"/>
            <a:chExt cx="4560" cy="255"/>
          </a:xfrm>
        </p:grpSpPr>
        <p:sp>
          <p:nvSpPr>
            <p:cNvPr id="93197" name="Text Box 13"/>
            <p:cNvSpPr txBox="1">
              <a:spLocks noChangeArrowheads="1"/>
            </p:cNvSpPr>
            <p:nvPr/>
          </p:nvSpPr>
          <p:spPr bwMode="auto">
            <a:xfrm>
              <a:off x="1104" y="1842"/>
              <a:ext cx="4560" cy="212"/>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Alternatively; measuring the time                   : </a:t>
              </a:r>
            </a:p>
          </p:txBody>
        </p:sp>
        <p:graphicFrame>
          <p:nvGraphicFramePr>
            <p:cNvPr id="128002" name="Object 2"/>
            <p:cNvGraphicFramePr>
              <a:graphicFrameLocks noChangeAspect="1"/>
            </p:cNvGraphicFramePr>
            <p:nvPr/>
          </p:nvGraphicFramePr>
          <p:xfrm>
            <a:off x="3056" y="1832"/>
            <a:ext cx="736" cy="255"/>
          </p:xfrm>
          <a:graphic>
            <a:graphicData uri="http://schemas.openxmlformats.org/presentationml/2006/ole">
              <p:oleObj spid="_x0000_s128002" name="Formel" r:id="rId5" imgW="660240" imgH="228600" progId="Equation.3">
                <p:embed/>
              </p:oleObj>
            </a:graphicData>
          </a:graphic>
        </p:graphicFrame>
      </p:grpSp>
      <p:grpSp>
        <p:nvGrpSpPr>
          <p:cNvPr id="93207" name="Group 23"/>
          <p:cNvGrpSpPr>
            <a:grpSpLocks/>
          </p:cNvGrpSpPr>
          <p:nvPr/>
        </p:nvGrpSpPr>
        <p:grpSpPr bwMode="auto">
          <a:xfrm>
            <a:off x="1752600" y="914400"/>
            <a:ext cx="7239000" cy="633413"/>
            <a:chOff x="1104" y="576"/>
            <a:chExt cx="4560" cy="399"/>
          </a:xfrm>
        </p:grpSpPr>
        <p:sp>
          <p:nvSpPr>
            <p:cNvPr id="93194" name="Text Box 10"/>
            <p:cNvSpPr txBox="1">
              <a:spLocks noChangeArrowheads="1"/>
            </p:cNvSpPr>
            <p:nvPr/>
          </p:nvSpPr>
          <p:spPr bwMode="auto">
            <a:xfrm>
              <a:off x="1104" y="576"/>
              <a:ext cx="4560" cy="366"/>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Viscosity can be estimated by measuring the falling speed of the metal sphere in a cylindrical tube:  (                   )</a:t>
              </a:r>
            </a:p>
          </p:txBody>
        </p:sp>
        <p:graphicFrame>
          <p:nvGraphicFramePr>
            <p:cNvPr id="128001" name="Object 1"/>
            <p:cNvGraphicFramePr>
              <a:graphicFrameLocks noChangeAspect="1"/>
            </p:cNvGraphicFramePr>
            <p:nvPr/>
          </p:nvGraphicFramePr>
          <p:xfrm>
            <a:off x="2440" y="720"/>
            <a:ext cx="708" cy="255"/>
          </p:xfrm>
          <a:graphic>
            <a:graphicData uri="http://schemas.openxmlformats.org/presentationml/2006/ole">
              <p:oleObj spid="_x0000_s128001" name="Formel" r:id="rId6" imgW="634680" imgH="228600" progId="Equation.3">
                <p:embed/>
              </p:oleObj>
            </a:graphicData>
          </a:graphic>
        </p:graphicFrame>
      </p:grpSp>
      <p:grpSp>
        <p:nvGrpSpPr>
          <p:cNvPr id="93206" name="Group 22"/>
          <p:cNvGrpSpPr>
            <a:grpSpLocks/>
          </p:cNvGrpSpPr>
          <p:nvPr/>
        </p:nvGrpSpPr>
        <p:grpSpPr bwMode="auto">
          <a:xfrm>
            <a:off x="3429000" y="3581400"/>
            <a:ext cx="3124200" cy="838200"/>
            <a:chOff x="2160" y="2256"/>
            <a:chExt cx="1968" cy="528"/>
          </a:xfrm>
        </p:grpSpPr>
        <p:sp>
          <p:nvSpPr>
            <p:cNvPr id="93203" name="Rectangle 19"/>
            <p:cNvSpPr>
              <a:spLocks noChangeArrowheads="1"/>
            </p:cNvSpPr>
            <p:nvPr/>
          </p:nvSpPr>
          <p:spPr bwMode="auto">
            <a:xfrm>
              <a:off x="2160" y="2256"/>
              <a:ext cx="1968" cy="528"/>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28000" name="Object 0"/>
            <p:cNvGraphicFramePr>
              <a:graphicFrameLocks noChangeAspect="1"/>
            </p:cNvGraphicFramePr>
            <p:nvPr/>
          </p:nvGraphicFramePr>
          <p:xfrm>
            <a:off x="2297" y="2347"/>
            <a:ext cx="1650" cy="352"/>
          </p:xfrm>
          <a:graphic>
            <a:graphicData uri="http://schemas.openxmlformats.org/presentationml/2006/ole">
              <p:oleObj spid="_x0000_s128000" name="Formel" r:id="rId7" imgW="1130040" imgH="241200" progId="Equation.3">
                <p:embed/>
              </p:oleObj>
            </a:graphicData>
          </a:graphic>
        </p:graphicFrame>
      </p:grpSp>
      <p:sp>
        <p:nvSpPr>
          <p:cNvPr id="93202" name="AutoShape 18"/>
          <p:cNvSpPr>
            <a:spLocks noChangeArrowheads="1"/>
          </p:cNvSpPr>
          <p:nvPr/>
        </p:nvSpPr>
        <p:spPr bwMode="auto">
          <a:xfrm>
            <a:off x="533400" y="4572000"/>
            <a:ext cx="2667000" cy="1219200"/>
          </a:xfrm>
          <a:prstGeom prst="wedgeRoundRectCallout">
            <a:avLst>
              <a:gd name="adj1" fmla="val 90894"/>
              <a:gd name="adj2" fmla="val -86718"/>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pPr algn="l"/>
            <a:r>
              <a:rPr lang="en-GB" sz="1600">
                <a:latin typeface="Tahoma" pitchFamily="34" charset="0"/>
              </a:rPr>
              <a:t>C – character</a:t>
            </a:r>
            <a:r>
              <a:rPr lang="nb-NO" sz="1600">
                <a:latin typeface="Tahoma" pitchFamily="34" charset="0"/>
              </a:rPr>
              <a:t>is</a:t>
            </a:r>
            <a:r>
              <a:rPr lang="en-GB" sz="1600">
                <a:latin typeface="Tahoma" pitchFamily="34" charset="0"/>
              </a:rPr>
              <a:t>tic constant, determined through calibration with a fluid of known viscosity</a:t>
            </a:r>
          </a:p>
        </p:txBody>
      </p:sp>
      <p:sp>
        <p:nvSpPr>
          <p:cNvPr id="93209" name="Rectangle 25"/>
          <p:cNvSpPr>
            <a:spLocks noChangeArrowheads="1"/>
          </p:cNvSpPr>
          <p:nvPr/>
        </p:nvSpPr>
        <p:spPr bwMode="auto">
          <a:xfrm>
            <a:off x="85725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
        <p:nvSpPr>
          <p:cNvPr id="93210" name="AutoShape 26">
            <a:hlinkClick r:id="rId8"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499"/>
                                          </p:stCondLst>
                                        </p:cTn>
                                        <p:tgtEl>
                                          <p:spTgt spid="93207"/>
                                        </p:tgtEl>
                                        <p:attrNameLst>
                                          <p:attrName>style.visibility</p:attrName>
                                        </p:attrNameLst>
                                      </p:cBhvr>
                                      <p:to>
                                        <p:strVal val="visible"/>
                                      </p:to>
                                    </p:set>
                                  </p:childTnLst>
                                </p:cTn>
                              </p:par>
                            </p:childTnLst>
                          </p:cTn>
                        </p:par>
                        <p:par>
                          <p:cTn id="7" fill="hold">
                            <p:stCondLst>
                              <p:cond delay="1500"/>
                            </p:stCondLst>
                            <p:childTnLst>
                              <p:par>
                                <p:cTn id="8" presetID="23" presetClass="entr" presetSubtype="16" fill="hold" nodeType="afterEffect">
                                  <p:stCondLst>
                                    <p:cond delay="3000"/>
                                  </p:stCondLst>
                                  <p:childTnLst>
                                    <p:set>
                                      <p:cBhvr>
                                        <p:cTn id="9" dur="1" fill="hold">
                                          <p:stCondLst>
                                            <p:cond delay="0"/>
                                          </p:stCondLst>
                                        </p:cTn>
                                        <p:tgtEl>
                                          <p:spTgt spid="93205"/>
                                        </p:tgtEl>
                                        <p:attrNameLst>
                                          <p:attrName>style.visibility</p:attrName>
                                        </p:attrNameLst>
                                      </p:cBhvr>
                                      <p:to>
                                        <p:strVal val="visible"/>
                                      </p:to>
                                    </p:set>
                                    <p:anim calcmode="lin" valueType="num">
                                      <p:cBhvr>
                                        <p:cTn id="10" dur="500" fill="hold"/>
                                        <p:tgtEl>
                                          <p:spTgt spid="93205"/>
                                        </p:tgtEl>
                                        <p:attrNameLst>
                                          <p:attrName>ppt_w</p:attrName>
                                        </p:attrNameLst>
                                      </p:cBhvr>
                                      <p:tavLst>
                                        <p:tav tm="0">
                                          <p:val>
                                            <p:fltVal val="0"/>
                                          </p:val>
                                        </p:tav>
                                        <p:tav tm="100000">
                                          <p:val>
                                            <p:strVal val="#ppt_w"/>
                                          </p:val>
                                        </p:tav>
                                      </p:tavLst>
                                    </p:anim>
                                    <p:anim calcmode="lin" valueType="num">
                                      <p:cBhvr>
                                        <p:cTn id="11" dur="500" fill="hold"/>
                                        <p:tgtEl>
                                          <p:spTgt spid="93205"/>
                                        </p:tgtEl>
                                        <p:attrNameLst>
                                          <p:attrName>ppt_h</p:attrName>
                                        </p:attrNameLst>
                                      </p:cBhvr>
                                      <p:tavLst>
                                        <p:tav tm="0">
                                          <p:val>
                                            <p:fltVal val="0"/>
                                          </p:val>
                                        </p:tav>
                                        <p:tav tm="100000">
                                          <p:val>
                                            <p:strVal val="#ppt_h"/>
                                          </p:val>
                                        </p:tav>
                                      </p:tavLst>
                                    </p:anim>
                                  </p:childTnLst>
                                </p:cTn>
                              </p:par>
                            </p:childTnLst>
                          </p:cTn>
                        </p:par>
                        <p:par>
                          <p:cTn id="12" fill="hold">
                            <p:stCondLst>
                              <p:cond delay="5000"/>
                            </p:stCondLst>
                            <p:childTnLst>
                              <p:par>
                                <p:cTn id="13" presetID="1" presetClass="entr" presetSubtype="0" fill="hold" nodeType="afterEffect">
                                  <p:stCondLst>
                                    <p:cond delay="3000"/>
                                  </p:stCondLst>
                                  <p:childTnLst>
                                    <p:set>
                                      <p:cBhvr>
                                        <p:cTn id="14" dur="1" fill="hold">
                                          <p:stCondLst>
                                            <p:cond delay="499"/>
                                          </p:stCondLst>
                                        </p:cTn>
                                        <p:tgtEl>
                                          <p:spTgt spid="93208"/>
                                        </p:tgtEl>
                                        <p:attrNameLst>
                                          <p:attrName>style.visibility</p:attrName>
                                        </p:attrNameLst>
                                      </p:cBhvr>
                                      <p:to>
                                        <p:strVal val="visible"/>
                                      </p:to>
                                    </p:set>
                                  </p:childTnLst>
                                </p:cTn>
                              </p:par>
                            </p:childTnLst>
                          </p:cTn>
                        </p:par>
                        <p:par>
                          <p:cTn id="15" fill="hold">
                            <p:stCondLst>
                              <p:cond delay="8500"/>
                            </p:stCondLst>
                            <p:childTnLst>
                              <p:par>
                                <p:cTn id="16" presetID="23" presetClass="entr" presetSubtype="16" fill="hold" nodeType="afterEffect">
                                  <p:stCondLst>
                                    <p:cond delay="3000"/>
                                  </p:stCondLst>
                                  <p:childTnLst>
                                    <p:set>
                                      <p:cBhvr>
                                        <p:cTn id="17" dur="1" fill="hold">
                                          <p:stCondLst>
                                            <p:cond delay="0"/>
                                          </p:stCondLst>
                                        </p:cTn>
                                        <p:tgtEl>
                                          <p:spTgt spid="93206"/>
                                        </p:tgtEl>
                                        <p:attrNameLst>
                                          <p:attrName>style.visibility</p:attrName>
                                        </p:attrNameLst>
                                      </p:cBhvr>
                                      <p:to>
                                        <p:strVal val="visible"/>
                                      </p:to>
                                    </p:set>
                                    <p:anim calcmode="lin" valueType="num">
                                      <p:cBhvr>
                                        <p:cTn id="18" dur="500" fill="hold"/>
                                        <p:tgtEl>
                                          <p:spTgt spid="93206"/>
                                        </p:tgtEl>
                                        <p:attrNameLst>
                                          <p:attrName>ppt_w</p:attrName>
                                        </p:attrNameLst>
                                      </p:cBhvr>
                                      <p:tavLst>
                                        <p:tav tm="0">
                                          <p:val>
                                            <p:fltVal val="0"/>
                                          </p:val>
                                        </p:tav>
                                        <p:tav tm="100000">
                                          <p:val>
                                            <p:strVal val="#ppt_w"/>
                                          </p:val>
                                        </p:tav>
                                      </p:tavLst>
                                    </p:anim>
                                    <p:anim calcmode="lin" valueType="num">
                                      <p:cBhvr>
                                        <p:cTn id="19" dur="500" fill="hold"/>
                                        <p:tgtEl>
                                          <p:spTgt spid="93206"/>
                                        </p:tgtEl>
                                        <p:attrNameLst>
                                          <p:attrName>ppt_h</p:attrName>
                                        </p:attrNameLst>
                                      </p:cBhvr>
                                      <p:tavLst>
                                        <p:tav tm="0">
                                          <p:val>
                                            <p:fltVal val="0"/>
                                          </p:val>
                                        </p:tav>
                                        <p:tav tm="100000">
                                          <p:val>
                                            <p:strVal val="#ppt_h"/>
                                          </p:val>
                                        </p:tav>
                                      </p:tavLst>
                                    </p:anim>
                                  </p:childTnLst>
                                </p:cTn>
                              </p:par>
                            </p:childTnLst>
                          </p:cTn>
                        </p:par>
                        <p:par>
                          <p:cTn id="20" fill="hold">
                            <p:stCondLst>
                              <p:cond delay="12000"/>
                            </p:stCondLst>
                            <p:childTnLst>
                              <p:par>
                                <p:cTn id="21" presetID="17" presetClass="entr" presetSubtype="1" fill="hold" grpId="0" nodeType="afterEffect">
                                  <p:stCondLst>
                                    <p:cond delay="3000"/>
                                  </p:stCondLst>
                                  <p:childTnLst>
                                    <p:set>
                                      <p:cBhvr>
                                        <p:cTn id="22" dur="1" fill="hold">
                                          <p:stCondLst>
                                            <p:cond delay="0"/>
                                          </p:stCondLst>
                                        </p:cTn>
                                        <p:tgtEl>
                                          <p:spTgt spid="93202"/>
                                        </p:tgtEl>
                                        <p:attrNameLst>
                                          <p:attrName>style.visibility</p:attrName>
                                        </p:attrNameLst>
                                      </p:cBhvr>
                                      <p:to>
                                        <p:strVal val="visible"/>
                                      </p:to>
                                    </p:set>
                                    <p:anim calcmode="lin" valueType="num">
                                      <p:cBhvr>
                                        <p:cTn id="23" dur="500" fill="hold"/>
                                        <p:tgtEl>
                                          <p:spTgt spid="93202"/>
                                        </p:tgtEl>
                                        <p:attrNameLst>
                                          <p:attrName>ppt_x</p:attrName>
                                        </p:attrNameLst>
                                      </p:cBhvr>
                                      <p:tavLst>
                                        <p:tav tm="0">
                                          <p:val>
                                            <p:strVal val="#ppt_x"/>
                                          </p:val>
                                        </p:tav>
                                        <p:tav tm="100000">
                                          <p:val>
                                            <p:strVal val="#ppt_x"/>
                                          </p:val>
                                        </p:tav>
                                      </p:tavLst>
                                    </p:anim>
                                    <p:anim calcmode="lin" valueType="num">
                                      <p:cBhvr>
                                        <p:cTn id="24" dur="500" fill="hold"/>
                                        <p:tgtEl>
                                          <p:spTgt spid="93202"/>
                                        </p:tgtEl>
                                        <p:attrNameLst>
                                          <p:attrName>ppt_y</p:attrName>
                                        </p:attrNameLst>
                                      </p:cBhvr>
                                      <p:tavLst>
                                        <p:tav tm="0">
                                          <p:val>
                                            <p:strVal val="#ppt_y-#ppt_h/2"/>
                                          </p:val>
                                        </p:tav>
                                        <p:tav tm="100000">
                                          <p:val>
                                            <p:strVal val="#ppt_y"/>
                                          </p:val>
                                        </p:tav>
                                      </p:tavLst>
                                    </p:anim>
                                    <p:anim calcmode="lin" valueType="num">
                                      <p:cBhvr>
                                        <p:cTn id="25" dur="500" fill="hold"/>
                                        <p:tgtEl>
                                          <p:spTgt spid="93202"/>
                                        </p:tgtEl>
                                        <p:attrNameLst>
                                          <p:attrName>ppt_w</p:attrName>
                                        </p:attrNameLst>
                                      </p:cBhvr>
                                      <p:tavLst>
                                        <p:tav tm="0">
                                          <p:val>
                                            <p:strVal val="#ppt_w"/>
                                          </p:val>
                                        </p:tav>
                                        <p:tav tm="100000">
                                          <p:val>
                                            <p:strVal val="#ppt_w"/>
                                          </p:val>
                                        </p:tav>
                                      </p:tavLst>
                                    </p:anim>
                                    <p:anim calcmode="lin" valueType="num">
                                      <p:cBhvr>
                                        <p:cTn id="26" dur="500" fill="hold"/>
                                        <p:tgtEl>
                                          <p:spTgt spid="9320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02"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AutoShape 2">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97283" name="Text Box 3"/>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97284" name="AutoShape 4">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97285" name="Text Box 5"/>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sp>
        <p:nvSpPr>
          <p:cNvPr id="97286" name="Rectangle 6"/>
          <p:cNvSpPr>
            <a:spLocks noGrp="1" noChangeArrowheads="1"/>
          </p:cNvSpPr>
          <p:nvPr>
            <p:ph type="title"/>
          </p:nvPr>
        </p:nvSpPr>
        <p:spPr/>
        <p:txBody>
          <a:bodyPr/>
          <a:lstStyle/>
          <a:p>
            <a:r>
              <a:rPr lang="en-GB" b="0">
                <a:solidFill>
                  <a:srgbClr val="000000"/>
                </a:solidFill>
              </a:rPr>
              <a:t>Rotating cylinder viscosity measurement</a:t>
            </a:r>
            <a:endParaRPr lang="en-GB" sz="2400" i="1">
              <a:solidFill>
                <a:srgbClr val="000000"/>
              </a:solidFill>
            </a:endParaRPr>
          </a:p>
        </p:txBody>
      </p:sp>
      <p:grpSp>
        <p:nvGrpSpPr>
          <p:cNvPr id="97310" name="Group 30"/>
          <p:cNvGrpSpPr>
            <a:grpSpLocks/>
          </p:cNvGrpSpPr>
          <p:nvPr/>
        </p:nvGrpSpPr>
        <p:grpSpPr bwMode="auto">
          <a:xfrm>
            <a:off x="3352800" y="2286000"/>
            <a:ext cx="3429000" cy="2971800"/>
            <a:chOff x="1152" y="864"/>
            <a:chExt cx="2400" cy="2112"/>
          </a:xfrm>
        </p:grpSpPr>
        <p:sp>
          <p:nvSpPr>
            <p:cNvPr id="97309" name="Rectangle 29"/>
            <p:cNvSpPr>
              <a:spLocks noChangeArrowheads="1"/>
            </p:cNvSpPr>
            <p:nvPr/>
          </p:nvSpPr>
          <p:spPr bwMode="auto">
            <a:xfrm>
              <a:off x="1152" y="864"/>
              <a:ext cx="2400" cy="2112"/>
            </a:xfrm>
            <a:prstGeom prst="rect">
              <a:avLst/>
            </a:prstGeom>
            <a:gradFill rotWithShape="0">
              <a:gsLst>
                <a:gs pos="0">
                  <a:srgbClr val="99CC00">
                    <a:gamma/>
                    <a:shade val="46275"/>
                    <a:invGamma/>
                  </a:srgbClr>
                </a:gs>
                <a:gs pos="50000">
                  <a:srgbClr val="99CC00"/>
                </a:gs>
                <a:gs pos="100000">
                  <a:srgbClr val="99CC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97287" name="AutoShape 7"/>
            <p:cNvSpPr>
              <a:spLocks noChangeArrowheads="1"/>
            </p:cNvSpPr>
            <p:nvPr/>
          </p:nvSpPr>
          <p:spPr bwMode="auto">
            <a:xfrm>
              <a:off x="1536" y="1344"/>
              <a:ext cx="1632" cy="1152"/>
            </a:xfrm>
            <a:prstGeom prst="can">
              <a:avLst>
                <a:gd name="adj" fmla="val 28301"/>
              </a:avLst>
            </a:prstGeom>
            <a:solidFill>
              <a:srgbClr val="00CCFF"/>
            </a:solidFill>
            <a:ln w="9525">
              <a:solidFill>
                <a:schemeClr val="tx1"/>
              </a:solidFill>
              <a:round/>
              <a:headEnd/>
              <a:tailEnd/>
            </a:ln>
            <a:effectLst/>
          </p:spPr>
          <p:txBody>
            <a:bodyPr wrap="none" anchor="ctr"/>
            <a:lstStyle/>
            <a:p>
              <a:endParaRPr lang="en-US"/>
            </a:p>
          </p:txBody>
        </p:sp>
        <p:sp>
          <p:nvSpPr>
            <p:cNvPr id="97291" name="Oval 11"/>
            <p:cNvSpPr>
              <a:spLocks noChangeArrowheads="1"/>
            </p:cNvSpPr>
            <p:nvPr/>
          </p:nvSpPr>
          <p:spPr bwMode="auto">
            <a:xfrm>
              <a:off x="1536" y="2208"/>
              <a:ext cx="1632" cy="288"/>
            </a:xfrm>
            <a:prstGeom prst="ellipse">
              <a:avLst/>
            </a:prstGeom>
            <a:solidFill>
              <a:srgbClr val="00CCFF">
                <a:alpha val="50000"/>
              </a:srgbClr>
            </a:solidFill>
            <a:ln w="9525">
              <a:solidFill>
                <a:schemeClr val="tx1"/>
              </a:solidFill>
              <a:round/>
              <a:headEnd/>
              <a:tailEnd/>
            </a:ln>
            <a:effectLst/>
          </p:spPr>
          <p:txBody>
            <a:bodyPr wrap="none" anchor="ctr"/>
            <a:lstStyle/>
            <a:p>
              <a:endParaRPr lang="en-US"/>
            </a:p>
          </p:txBody>
        </p:sp>
        <p:sp>
          <p:nvSpPr>
            <p:cNvPr id="97293" name="Oval 13"/>
            <p:cNvSpPr>
              <a:spLocks noChangeArrowheads="1"/>
            </p:cNvSpPr>
            <p:nvPr/>
          </p:nvSpPr>
          <p:spPr bwMode="auto">
            <a:xfrm>
              <a:off x="1536" y="1608"/>
              <a:ext cx="1632" cy="320"/>
            </a:xfrm>
            <a:prstGeom prst="ellipse">
              <a:avLst/>
            </a:prstGeom>
            <a:solidFill>
              <a:srgbClr val="00CCFF">
                <a:alpha val="50000"/>
              </a:srgbClr>
            </a:solidFill>
            <a:ln w="9525">
              <a:solidFill>
                <a:schemeClr val="tx1"/>
              </a:solidFill>
              <a:round/>
              <a:headEnd/>
              <a:tailEnd/>
            </a:ln>
            <a:effectLst/>
          </p:spPr>
          <p:txBody>
            <a:bodyPr wrap="none" anchor="ctr"/>
            <a:lstStyle/>
            <a:p>
              <a:endParaRPr lang="en-US"/>
            </a:p>
          </p:txBody>
        </p:sp>
        <p:sp>
          <p:nvSpPr>
            <p:cNvPr id="97288" name="AutoShape 8"/>
            <p:cNvSpPr>
              <a:spLocks noChangeArrowheads="1"/>
            </p:cNvSpPr>
            <p:nvPr/>
          </p:nvSpPr>
          <p:spPr bwMode="auto">
            <a:xfrm>
              <a:off x="2016" y="1440"/>
              <a:ext cx="672" cy="832"/>
            </a:xfrm>
            <a:prstGeom prst="can">
              <a:avLst>
                <a:gd name="adj" fmla="val 25020"/>
              </a:avLst>
            </a:prstGeom>
            <a:gradFill rotWithShape="0">
              <a:gsLst>
                <a:gs pos="0">
                  <a:srgbClr val="C0C0C0">
                    <a:gamma/>
                    <a:shade val="46275"/>
                    <a:invGamma/>
                  </a:srgbClr>
                </a:gs>
                <a:gs pos="50000">
                  <a:srgbClr val="C0C0C0"/>
                </a:gs>
                <a:gs pos="100000">
                  <a:srgbClr val="C0C0C0">
                    <a:gamma/>
                    <a:shade val="46275"/>
                    <a:invGamma/>
                  </a:srgbClr>
                </a:gs>
              </a:gsLst>
              <a:lin ang="5400000" scaled="1"/>
            </a:gradFill>
            <a:ln w="9525">
              <a:solidFill>
                <a:schemeClr val="tx1"/>
              </a:solidFill>
              <a:round/>
              <a:headEnd/>
              <a:tailEnd/>
            </a:ln>
            <a:effectLst/>
          </p:spPr>
          <p:txBody>
            <a:bodyPr wrap="none" anchor="ctr"/>
            <a:lstStyle/>
            <a:p>
              <a:endParaRPr lang="en-US"/>
            </a:p>
          </p:txBody>
        </p:sp>
        <p:sp>
          <p:nvSpPr>
            <p:cNvPr id="97289" name="Oval 9"/>
            <p:cNvSpPr>
              <a:spLocks noChangeArrowheads="1"/>
            </p:cNvSpPr>
            <p:nvPr/>
          </p:nvSpPr>
          <p:spPr bwMode="auto">
            <a:xfrm>
              <a:off x="2016" y="1696"/>
              <a:ext cx="672" cy="144"/>
            </a:xfrm>
            <a:prstGeom prst="ellipse">
              <a:avLst/>
            </a:prstGeom>
            <a:gradFill rotWithShape="0">
              <a:gsLst>
                <a:gs pos="0">
                  <a:srgbClr val="C0C0C0">
                    <a:gamma/>
                    <a:shade val="46275"/>
                    <a:invGamma/>
                  </a:srgbClr>
                </a:gs>
                <a:gs pos="50000">
                  <a:srgbClr val="C0C0C0"/>
                </a:gs>
                <a:gs pos="100000">
                  <a:srgbClr val="C0C0C0">
                    <a:gamma/>
                    <a:shade val="46275"/>
                    <a:invGamma/>
                  </a:srgbClr>
                </a:gs>
              </a:gsLst>
              <a:lin ang="5400000" scaled="1"/>
            </a:gradFill>
            <a:ln w="9525">
              <a:solidFill>
                <a:schemeClr val="tx1"/>
              </a:solidFill>
              <a:round/>
              <a:headEnd/>
              <a:tailEnd/>
            </a:ln>
            <a:effectLst/>
          </p:spPr>
          <p:txBody>
            <a:bodyPr wrap="none" anchor="ctr"/>
            <a:lstStyle/>
            <a:p>
              <a:endParaRPr lang="en-US"/>
            </a:p>
          </p:txBody>
        </p:sp>
        <p:sp>
          <p:nvSpPr>
            <p:cNvPr id="97290" name="Oval 10"/>
            <p:cNvSpPr>
              <a:spLocks noChangeArrowheads="1"/>
            </p:cNvSpPr>
            <p:nvPr/>
          </p:nvSpPr>
          <p:spPr bwMode="auto">
            <a:xfrm>
              <a:off x="2016" y="2128"/>
              <a:ext cx="672" cy="144"/>
            </a:xfrm>
            <a:prstGeom prst="ellipse">
              <a:avLst/>
            </a:prstGeom>
            <a:gradFill rotWithShape="0">
              <a:gsLst>
                <a:gs pos="0">
                  <a:srgbClr val="C0C0C0"/>
                </a:gs>
                <a:gs pos="50000">
                  <a:srgbClr val="C0C0C0">
                    <a:gamma/>
                    <a:shade val="46275"/>
                    <a:invGamma/>
                  </a:srgbClr>
                </a:gs>
                <a:gs pos="100000">
                  <a:srgbClr val="C0C0C0"/>
                </a:gs>
              </a:gsLst>
              <a:lin ang="5400000" scaled="1"/>
            </a:gradFill>
            <a:ln w="9525">
              <a:solidFill>
                <a:schemeClr val="tx1"/>
              </a:solidFill>
              <a:round/>
              <a:headEnd/>
              <a:tailEnd/>
            </a:ln>
            <a:effectLst/>
          </p:spPr>
          <p:txBody>
            <a:bodyPr wrap="none" anchor="ctr"/>
            <a:lstStyle/>
            <a:p>
              <a:endParaRPr lang="en-US"/>
            </a:p>
          </p:txBody>
        </p:sp>
        <p:sp>
          <p:nvSpPr>
            <p:cNvPr id="97294" name="Line 14"/>
            <p:cNvSpPr>
              <a:spLocks noChangeShapeType="1"/>
            </p:cNvSpPr>
            <p:nvPr/>
          </p:nvSpPr>
          <p:spPr bwMode="auto">
            <a:xfrm>
              <a:off x="1392" y="1776"/>
              <a:ext cx="632" cy="0"/>
            </a:xfrm>
            <a:prstGeom prst="line">
              <a:avLst/>
            </a:prstGeom>
            <a:noFill/>
            <a:ln w="9525" cap="rnd">
              <a:solidFill>
                <a:schemeClr val="tx1"/>
              </a:solidFill>
              <a:prstDash val="sysDot"/>
              <a:round/>
              <a:headEnd/>
              <a:tailEnd/>
            </a:ln>
            <a:effectLst/>
          </p:spPr>
          <p:txBody>
            <a:bodyPr/>
            <a:lstStyle/>
            <a:p>
              <a:endParaRPr lang="en-US"/>
            </a:p>
          </p:txBody>
        </p:sp>
        <p:sp>
          <p:nvSpPr>
            <p:cNvPr id="97296" name="Arc 16"/>
            <p:cNvSpPr>
              <a:spLocks/>
            </p:cNvSpPr>
            <p:nvPr/>
          </p:nvSpPr>
          <p:spPr bwMode="auto">
            <a:xfrm>
              <a:off x="1537" y="1696"/>
              <a:ext cx="1638" cy="240"/>
            </a:xfrm>
            <a:custGeom>
              <a:avLst/>
              <a:gdLst>
                <a:gd name="G0" fmla="+- 20048 0 0"/>
                <a:gd name="G1" fmla="+- 0 0 0"/>
                <a:gd name="G2" fmla="+- 21600 0 0"/>
                <a:gd name="T0" fmla="*/ 40060 w 40060"/>
                <a:gd name="T1" fmla="*/ 8130 h 21600"/>
                <a:gd name="T2" fmla="*/ 0 w 40060"/>
                <a:gd name="T3" fmla="*/ 8039 h 21600"/>
                <a:gd name="T4" fmla="*/ 20048 w 40060"/>
                <a:gd name="T5" fmla="*/ 0 h 21600"/>
              </a:gdLst>
              <a:ahLst/>
              <a:cxnLst>
                <a:cxn ang="0">
                  <a:pos x="T0" y="T1"/>
                </a:cxn>
                <a:cxn ang="0">
                  <a:pos x="T2" y="T3"/>
                </a:cxn>
                <a:cxn ang="0">
                  <a:pos x="T4" y="T5"/>
                </a:cxn>
              </a:cxnLst>
              <a:rect l="0" t="0" r="r" b="b"/>
              <a:pathLst>
                <a:path w="40060" h="21600" fill="none" extrusionOk="0">
                  <a:moveTo>
                    <a:pt x="40059" y="8129"/>
                  </a:moveTo>
                  <a:cubicBezTo>
                    <a:pt x="36751" y="16273"/>
                    <a:pt x="28837" y="21599"/>
                    <a:pt x="20048" y="21600"/>
                  </a:cubicBezTo>
                  <a:cubicBezTo>
                    <a:pt x="11222" y="21600"/>
                    <a:pt x="3284" y="16230"/>
                    <a:pt x="-1" y="8039"/>
                  </a:cubicBezTo>
                </a:path>
                <a:path w="40060" h="21600" stroke="0" extrusionOk="0">
                  <a:moveTo>
                    <a:pt x="40059" y="8129"/>
                  </a:moveTo>
                  <a:cubicBezTo>
                    <a:pt x="36751" y="16273"/>
                    <a:pt x="28837" y="21599"/>
                    <a:pt x="20048" y="21600"/>
                  </a:cubicBezTo>
                  <a:cubicBezTo>
                    <a:pt x="11222" y="21600"/>
                    <a:pt x="3284" y="16230"/>
                    <a:pt x="-1" y="8039"/>
                  </a:cubicBezTo>
                  <a:lnTo>
                    <a:pt x="20048" y="0"/>
                  </a:lnTo>
                  <a:close/>
                </a:path>
              </a:pathLst>
            </a:custGeom>
            <a:noFill/>
            <a:ln w="9525">
              <a:solidFill>
                <a:schemeClr val="tx1"/>
              </a:solidFill>
              <a:round/>
              <a:headEnd/>
              <a:tailEnd/>
            </a:ln>
            <a:effectLst/>
          </p:spPr>
          <p:txBody>
            <a:bodyPr wrap="none" anchor="ctr"/>
            <a:lstStyle/>
            <a:p>
              <a:endParaRPr lang="en-US"/>
            </a:p>
          </p:txBody>
        </p:sp>
        <p:sp>
          <p:nvSpPr>
            <p:cNvPr id="97297" name="Arc 17"/>
            <p:cNvSpPr>
              <a:spLocks/>
            </p:cNvSpPr>
            <p:nvPr/>
          </p:nvSpPr>
          <p:spPr bwMode="auto">
            <a:xfrm>
              <a:off x="1536" y="1440"/>
              <a:ext cx="1638" cy="240"/>
            </a:xfrm>
            <a:custGeom>
              <a:avLst/>
              <a:gdLst>
                <a:gd name="G0" fmla="+- 20048 0 0"/>
                <a:gd name="G1" fmla="+- 0 0 0"/>
                <a:gd name="G2" fmla="+- 21600 0 0"/>
                <a:gd name="T0" fmla="*/ 40060 w 40060"/>
                <a:gd name="T1" fmla="*/ 8130 h 21600"/>
                <a:gd name="T2" fmla="*/ 0 w 40060"/>
                <a:gd name="T3" fmla="*/ 8039 h 21600"/>
                <a:gd name="T4" fmla="*/ 20048 w 40060"/>
                <a:gd name="T5" fmla="*/ 0 h 21600"/>
              </a:gdLst>
              <a:ahLst/>
              <a:cxnLst>
                <a:cxn ang="0">
                  <a:pos x="T0" y="T1"/>
                </a:cxn>
                <a:cxn ang="0">
                  <a:pos x="T2" y="T3"/>
                </a:cxn>
                <a:cxn ang="0">
                  <a:pos x="T4" y="T5"/>
                </a:cxn>
              </a:cxnLst>
              <a:rect l="0" t="0" r="r" b="b"/>
              <a:pathLst>
                <a:path w="40060" h="21600" fill="none" extrusionOk="0">
                  <a:moveTo>
                    <a:pt x="40059" y="8129"/>
                  </a:moveTo>
                  <a:cubicBezTo>
                    <a:pt x="36751" y="16273"/>
                    <a:pt x="28837" y="21599"/>
                    <a:pt x="20048" y="21600"/>
                  </a:cubicBezTo>
                  <a:cubicBezTo>
                    <a:pt x="11222" y="21600"/>
                    <a:pt x="3284" y="16230"/>
                    <a:pt x="-1" y="8039"/>
                  </a:cubicBezTo>
                </a:path>
                <a:path w="40060" h="21600" stroke="0" extrusionOk="0">
                  <a:moveTo>
                    <a:pt x="40059" y="8129"/>
                  </a:moveTo>
                  <a:cubicBezTo>
                    <a:pt x="36751" y="16273"/>
                    <a:pt x="28837" y="21599"/>
                    <a:pt x="20048" y="21600"/>
                  </a:cubicBezTo>
                  <a:cubicBezTo>
                    <a:pt x="11222" y="21600"/>
                    <a:pt x="3284" y="16230"/>
                    <a:pt x="-1" y="8039"/>
                  </a:cubicBezTo>
                  <a:lnTo>
                    <a:pt x="20048" y="0"/>
                  </a:lnTo>
                  <a:close/>
                </a:path>
              </a:pathLst>
            </a:custGeom>
            <a:noFill/>
            <a:ln w="9525">
              <a:solidFill>
                <a:schemeClr val="tx1"/>
              </a:solidFill>
              <a:round/>
              <a:headEnd/>
              <a:tailEnd/>
            </a:ln>
            <a:effectLst/>
          </p:spPr>
          <p:txBody>
            <a:bodyPr wrap="none" anchor="ctr"/>
            <a:lstStyle/>
            <a:p>
              <a:endParaRPr lang="en-US"/>
            </a:p>
          </p:txBody>
        </p:sp>
        <p:sp>
          <p:nvSpPr>
            <p:cNvPr id="97298" name="Line 18"/>
            <p:cNvSpPr>
              <a:spLocks noChangeShapeType="1"/>
            </p:cNvSpPr>
            <p:nvPr/>
          </p:nvSpPr>
          <p:spPr bwMode="auto">
            <a:xfrm>
              <a:off x="1392" y="2352"/>
              <a:ext cx="152" cy="0"/>
            </a:xfrm>
            <a:prstGeom prst="line">
              <a:avLst/>
            </a:prstGeom>
            <a:noFill/>
            <a:ln w="9525" cap="rnd">
              <a:solidFill>
                <a:schemeClr val="tx1"/>
              </a:solidFill>
              <a:prstDash val="sysDot"/>
              <a:round/>
              <a:headEnd/>
              <a:tailEnd/>
            </a:ln>
            <a:effectLst/>
          </p:spPr>
          <p:txBody>
            <a:bodyPr/>
            <a:lstStyle/>
            <a:p>
              <a:endParaRPr lang="en-US"/>
            </a:p>
          </p:txBody>
        </p:sp>
        <p:cxnSp>
          <p:nvCxnSpPr>
            <p:cNvPr id="97299" name="AutoShape 19"/>
            <p:cNvCxnSpPr>
              <a:cxnSpLocks noChangeShapeType="1"/>
            </p:cNvCxnSpPr>
            <p:nvPr/>
          </p:nvCxnSpPr>
          <p:spPr bwMode="auto">
            <a:xfrm>
              <a:off x="1456" y="1776"/>
              <a:ext cx="0" cy="576"/>
            </a:xfrm>
            <a:prstGeom prst="straightConnector1">
              <a:avLst/>
            </a:prstGeom>
            <a:noFill/>
            <a:ln w="9525">
              <a:solidFill>
                <a:schemeClr val="tx1"/>
              </a:solidFill>
              <a:round/>
              <a:headEnd type="triangle" w="med" len="med"/>
              <a:tailEnd type="triangle" w="med" len="med"/>
            </a:ln>
            <a:effectLst/>
          </p:spPr>
        </p:cxnSp>
        <p:sp>
          <p:nvSpPr>
            <p:cNvPr id="97300" name="Text Box 20"/>
            <p:cNvSpPr txBox="1">
              <a:spLocks noChangeArrowheads="1"/>
            </p:cNvSpPr>
            <p:nvPr/>
          </p:nvSpPr>
          <p:spPr bwMode="auto">
            <a:xfrm>
              <a:off x="1296" y="1928"/>
              <a:ext cx="288" cy="261"/>
            </a:xfrm>
            <a:prstGeom prst="rect">
              <a:avLst/>
            </a:prstGeom>
            <a:noFill/>
            <a:ln w="9525">
              <a:noFill/>
              <a:miter lim="800000"/>
              <a:headEnd/>
              <a:tailEnd/>
            </a:ln>
            <a:effectLst/>
          </p:spPr>
          <p:txBody>
            <a:bodyPr>
              <a:spAutoFit/>
            </a:bodyPr>
            <a:lstStyle/>
            <a:p>
              <a:pPr algn="l">
                <a:spcBef>
                  <a:spcPct val="50000"/>
                </a:spcBef>
              </a:pPr>
              <a:r>
                <a:rPr lang="en-GB"/>
                <a:t>h</a:t>
              </a:r>
            </a:p>
          </p:txBody>
        </p:sp>
        <p:sp>
          <p:nvSpPr>
            <p:cNvPr id="97301" name="Line 21"/>
            <p:cNvSpPr>
              <a:spLocks noChangeShapeType="1"/>
            </p:cNvSpPr>
            <p:nvPr/>
          </p:nvSpPr>
          <p:spPr bwMode="auto">
            <a:xfrm>
              <a:off x="2344" y="1088"/>
              <a:ext cx="0" cy="432"/>
            </a:xfrm>
            <a:prstGeom prst="line">
              <a:avLst/>
            </a:prstGeom>
            <a:noFill/>
            <a:ln w="38100">
              <a:solidFill>
                <a:schemeClr val="tx1"/>
              </a:solidFill>
              <a:round/>
              <a:headEnd/>
              <a:tailEnd/>
            </a:ln>
            <a:effectLst/>
          </p:spPr>
          <p:txBody>
            <a:bodyPr/>
            <a:lstStyle/>
            <a:p>
              <a:endParaRPr lang="en-US"/>
            </a:p>
          </p:txBody>
        </p:sp>
        <p:sp>
          <p:nvSpPr>
            <p:cNvPr id="97304" name="AutoShape 24"/>
            <p:cNvSpPr>
              <a:spLocks noChangeArrowheads="1"/>
            </p:cNvSpPr>
            <p:nvPr/>
          </p:nvSpPr>
          <p:spPr bwMode="auto">
            <a:xfrm rot="204192" flipV="1">
              <a:off x="1984" y="976"/>
              <a:ext cx="719" cy="238"/>
            </a:xfrm>
            <a:custGeom>
              <a:avLst/>
              <a:gdLst>
                <a:gd name="G0" fmla="+- 3610172 0 0"/>
                <a:gd name="G1" fmla="+- 7923244 0 0"/>
                <a:gd name="G2" fmla="+- 3610172 0 7923244"/>
                <a:gd name="G3" fmla="+- 10800 0 0"/>
                <a:gd name="G4" fmla="+- 0 0 3610172"/>
                <a:gd name="T0" fmla="*/ 360 256 1"/>
                <a:gd name="T1" fmla="*/ 0 256 1"/>
                <a:gd name="G5" fmla="+- G2 T0 T1"/>
                <a:gd name="G6" fmla="?: G2 G2 G5"/>
                <a:gd name="G7" fmla="+- 0 0 G6"/>
                <a:gd name="G8" fmla="+- 8211 0 0"/>
                <a:gd name="G9" fmla="+- 0 0 7923244"/>
                <a:gd name="G10" fmla="+- 8211 0 2700"/>
                <a:gd name="G11" fmla="cos G10 3610172"/>
                <a:gd name="G12" fmla="sin G10 3610172"/>
                <a:gd name="G13" fmla="cos 13500 3610172"/>
                <a:gd name="G14" fmla="sin 13500 3610172"/>
                <a:gd name="G15" fmla="+- G11 10800 0"/>
                <a:gd name="G16" fmla="+- G12 10800 0"/>
                <a:gd name="G17" fmla="+- G13 10800 0"/>
                <a:gd name="G18" fmla="+- G14 10800 0"/>
                <a:gd name="G19" fmla="*/ 8211 1 2"/>
                <a:gd name="G20" fmla="+- G19 5400 0"/>
                <a:gd name="G21" fmla="cos G20 3610172"/>
                <a:gd name="G22" fmla="sin G20 3610172"/>
                <a:gd name="G23" fmla="+- G21 10800 0"/>
                <a:gd name="G24" fmla="+- G12 G23 G22"/>
                <a:gd name="G25" fmla="+- G22 G23 G11"/>
                <a:gd name="G26" fmla="cos 10800 3610172"/>
                <a:gd name="G27" fmla="sin 10800 3610172"/>
                <a:gd name="G28" fmla="cos 8211 3610172"/>
                <a:gd name="G29" fmla="sin 8211 3610172"/>
                <a:gd name="G30" fmla="+- G26 10800 0"/>
                <a:gd name="G31" fmla="+- G27 10800 0"/>
                <a:gd name="G32" fmla="+- G28 10800 0"/>
                <a:gd name="G33" fmla="+- G29 10800 0"/>
                <a:gd name="G34" fmla="+- G19 5400 0"/>
                <a:gd name="G35" fmla="cos G34 7923244"/>
                <a:gd name="G36" fmla="sin G34 7923244"/>
                <a:gd name="G37" fmla="+/ 7923244 3610172 2"/>
                <a:gd name="T2" fmla="*/ 180 256 1"/>
                <a:gd name="T3" fmla="*/ 0 256 1"/>
                <a:gd name="G38" fmla="+- G37 T2 T3"/>
                <a:gd name="G39" fmla="?: G2 G37 G38"/>
                <a:gd name="G40" fmla="cos 10800 G39"/>
                <a:gd name="G41" fmla="sin 10800 G39"/>
                <a:gd name="G42" fmla="cos 8211 G39"/>
                <a:gd name="G43" fmla="sin 8211 G39"/>
                <a:gd name="G44" fmla="+- G40 10800 0"/>
                <a:gd name="G45" fmla="+- G41 10800 0"/>
                <a:gd name="G46" fmla="+- G42 10800 0"/>
                <a:gd name="G47" fmla="+- G43 10800 0"/>
                <a:gd name="G48" fmla="+- G35 10800 0"/>
                <a:gd name="G49" fmla="+- G36 10800 0"/>
                <a:gd name="T4" fmla="*/ 10421 w 21600"/>
                <a:gd name="T5" fmla="*/ 6 h 21600"/>
                <a:gd name="T6" fmla="*/ 5918 w 21600"/>
                <a:gd name="T7" fmla="*/ 18956 h 21600"/>
                <a:gd name="T8" fmla="*/ 10512 w 21600"/>
                <a:gd name="T9" fmla="*/ 2594 h 21600"/>
                <a:gd name="T10" fmla="*/ 18526 w 21600"/>
                <a:gd name="T11" fmla="*/ 21870 h 21600"/>
                <a:gd name="T12" fmla="*/ 12964 w 21600"/>
                <a:gd name="T13" fmla="*/ 20881 h 21600"/>
                <a:gd name="T14" fmla="*/ 13954 w 21600"/>
                <a:gd name="T15" fmla="*/ 15319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5499" y="17533"/>
                  </a:moveTo>
                  <a:cubicBezTo>
                    <a:pt x="17699" y="15997"/>
                    <a:pt x="19011" y="13483"/>
                    <a:pt x="19011" y="10800"/>
                  </a:cubicBezTo>
                  <a:cubicBezTo>
                    <a:pt x="19011" y="6265"/>
                    <a:pt x="15334" y="2589"/>
                    <a:pt x="10800" y="2589"/>
                  </a:cubicBezTo>
                  <a:cubicBezTo>
                    <a:pt x="6265" y="2589"/>
                    <a:pt x="2589" y="6265"/>
                    <a:pt x="2589" y="10800"/>
                  </a:cubicBezTo>
                  <a:cubicBezTo>
                    <a:pt x="2588" y="13687"/>
                    <a:pt x="4105" y="16362"/>
                    <a:pt x="6583" y="17845"/>
                  </a:cubicBezTo>
                  <a:lnTo>
                    <a:pt x="5253" y="20067"/>
                  </a:lnTo>
                  <a:cubicBezTo>
                    <a:pt x="1994" y="18116"/>
                    <a:pt x="0" y="14597"/>
                    <a:pt x="0" y="10800"/>
                  </a:cubicBezTo>
                  <a:cubicBezTo>
                    <a:pt x="0" y="4835"/>
                    <a:pt x="4835" y="0"/>
                    <a:pt x="10800" y="0"/>
                  </a:cubicBezTo>
                  <a:cubicBezTo>
                    <a:pt x="16764" y="0"/>
                    <a:pt x="21600" y="4835"/>
                    <a:pt x="21600" y="10800"/>
                  </a:cubicBezTo>
                  <a:cubicBezTo>
                    <a:pt x="21600" y="14329"/>
                    <a:pt x="19875" y="17636"/>
                    <a:pt x="16981" y="19656"/>
                  </a:cubicBezTo>
                  <a:lnTo>
                    <a:pt x="18526" y="21870"/>
                  </a:lnTo>
                  <a:lnTo>
                    <a:pt x="12964" y="20881"/>
                  </a:lnTo>
                  <a:lnTo>
                    <a:pt x="13954" y="15319"/>
                  </a:lnTo>
                  <a:lnTo>
                    <a:pt x="15499" y="17533"/>
                  </a:lnTo>
                  <a:close/>
                </a:path>
              </a:pathLst>
            </a:custGeom>
            <a:solidFill>
              <a:srgbClr val="000000"/>
            </a:solidFill>
            <a:ln w="9525">
              <a:solidFill>
                <a:schemeClr val="tx1"/>
              </a:solidFill>
              <a:miter lim="800000"/>
              <a:headEnd/>
              <a:tailEnd/>
            </a:ln>
            <a:effectLst/>
          </p:spPr>
          <p:txBody>
            <a:bodyPr wrap="none" anchor="ctr"/>
            <a:lstStyle/>
            <a:p>
              <a:endParaRPr lang="en-US"/>
            </a:p>
          </p:txBody>
        </p:sp>
        <p:graphicFrame>
          <p:nvGraphicFramePr>
            <p:cNvPr id="129028" name="Object 4"/>
            <p:cNvGraphicFramePr>
              <a:graphicFrameLocks noChangeAspect="1"/>
            </p:cNvGraphicFramePr>
            <p:nvPr/>
          </p:nvGraphicFramePr>
          <p:xfrm>
            <a:off x="2208" y="864"/>
            <a:ext cx="240" cy="228"/>
          </p:xfrm>
          <a:graphic>
            <a:graphicData uri="http://schemas.openxmlformats.org/presentationml/2006/ole">
              <p:oleObj spid="_x0000_s129028" name="Formel" r:id="rId4" imgW="152280" imgH="139680" progId="Equation.3">
                <p:embed/>
              </p:oleObj>
            </a:graphicData>
          </a:graphic>
        </p:graphicFrame>
        <p:sp>
          <p:nvSpPr>
            <p:cNvPr id="97307" name="Line 27"/>
            <p:cNvSpPr>
              <a:spLocks noChangeShapeType="1"/>
            </p:cNvSpPr>
            <p:nvPr/>
          </p:nvSpPr>
          <p:spPr bwMode="auto">
            <a:xfrm flipH="1">
              <a:off x="2544" y="2352"/>
              <a:ext cx="624" cy="432"/>
            </a:xfrm>
            <a:prstGeom prst="line">
              <a:avLst/>
            </a:prstGeom>
            <a:noFill/>
            <a:ln w="9525">
              <a:solidFill>
                <a:schemeClr val="tx1"/>
              </a:solidFill>
              <a:round/>
              <a:headEnd/>
              <a:tailEnd type="triangle" w="med" len="med"/>
            </a:ln>
            <a:effectLst/>
          </p:spPr>
          <p:txBody>
            <a:bodyPr/>
            <a:lstStyle/>
            <a:p>
              <a:endParaRPr lang="en-US"/>
            </a:p>
          </p:txBody>
        </p:sp>
        <p:sp>
          <p:nvSpPr>
            <p:cNvPr id="97308" name="Text Box 28"/>
            <p:cNvSpPr txBox="1">
              <a:spLocks noChangeArrowheads="1"/>
            </p:cNvSpPr>
            <p:nvPr/>
          </p:nvSpPr>
          <p:spPr bwMode="auto">
            <a:xfrm>
              <a:off x="2688" y="2601"/>
              <a:ext cx="288" cy="261"/>
            </a:xfrm>
            <a:prstGeom prst="rect">
              <a:avLst/>
            </a:prstGeom>
            <a:noFill/>
            <a:ln w="9525">
              <a:noFill/>
              <a:miter lim="800000"/>
              <a:headEnd/>
              <a:tailEnd/>
            </a:ln>
            <a:effectLst/>
          </p:spPr>
          <p:txBody>
            <a:bodyPr>
              <a:spAutoFit/>
            </a:bodyPr>
            <a:lstStyle/>
            <a:p>
              <a:pPr algn="l">
                <a:spcBef>
                  <a:spcPct val="50000"/>
                </a:spcBef>
              </a:pPr>
              <a:r>
                <a:rPr lang="en-GB"/>
                <a:t>M</a:t>
              </a:r>
            </a:p>
          </p:txBody>
        </p:sp>
      </p:grpSp>
      <p:sp>
        <p:nvSpPr>
          <p:cNvPr id="97312" name="AutoShape 32">
            <a:hlinkClick r:id="rId5"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
        <p:nvSpPr>
          <p:cNvPr id="97313" name="AutoShape 33"/>
          <p:cNvSpPr>
            <a:spLocks noChangeArrowheads="1"/>
          </p:cNvSpPr>
          <p:nvPr/>
        </p:nvSpPr>
        <p:spPr bwMode="auto">
          <a:xfrm>
            <a:off x="1676400" y="914400"/>
            <a:ext cx="3048000" cy="838200"/>
          </a:xfrm>
          <a:prstGeom prst="wedgeRoundRectCallout">
            <a:avLst>
              <a:gd name="adj1" fmla="val 36042"/>
              <a:gd name="adj2" fmla="val 206630"/>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Here we will also Look at the motion of a fluid between two coaxial cylinders</a:t>
            </a:r>
          </a:p>
        </p:txBody>
      </p:sp>
      <p:sp>
        <p:nvSpPr>
          <p:cNvPr id="97314" name="AutoShape 34"/>
          <p:cNvSpPr>
            <a:spLocks noChangeArrowheads="1"/>
          </p:cNvSpPr>
          <p:nvPr/>
        </p:nvSpPr>
        <p:spPr bwMode="auto">
          <a:xfrm>
            <a:off x="5638800" y="990600"/>
            <a:ext cx="2743200" cy="838200"/>
          </a:xfrm>
          <a:prstGeom prst="wedgeRoundRectCallout">
            <a:avLst>
              <a:gd name="adj1" fmla="val -44213"/>
              <a:gd name="adj2" fmla="val 202653"/>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Due to the elastic force (in the fluid) a viscosity shear will exist there</a:t>
            </a:r>
          </a:p>
        </p:txBody>
      </p:sp>
      <p:sp>
        <p:nvSpPr>
          <p:cNvPr id="97315" name="AutoShape 35"/>
          <p:cNvSpPr>
            <a:spLocks noChangeArrowheads="1"/>
          </p:cNvSpPr>
          <p:nvPr/>
        </p:nvSpPr>
        <p:spPr bwMode="auto">
          <a:xfrm>
            <a:off x="1219200" y="2362200"/>
            <a:ext cx="2057400" cy="914400"/>
          </a:xfrm>
          <a:prstGeom prst="wedgeRoundRectCallout">
            <a:avLst>
              <a:gd name="adj1" fmla="val 113273"/>
              <a:gd name="adj2" fmla="val 74481"/>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One cylinder is rotating with an angular velocity</a:t>
            </a:r>
          </a:p>
        </p:txBody>
      </p:sp>
      <p:sp>
        <p:nvSpPr>
          <p:cNvPr id="97316" name="AutoShape 36"/>
          <p:cNvSpPr>
            <a:spLocks noChangeArrowheads="1"/>
          </p:cNvSpPr>
          <p:nvPr/>
        </p:nvSpPr>
        <p:spPr bwMode="auto">
          <a:xfrm>
            <a:off x="6858000" y="2362200"/>
            <a:ext cx="2057400" cy="685800"/>
          </a:xfrm>
          <a:prstGeom prst="wedgeRoundRectCallout">
            <a:avLst>
              <a:gd name="adj1" fmla="val -80324"/>
              <a:gd name="adj2" fmla="val 120602"/>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The other one is kept constant</a:t>
            </a:r>
          </a:p>
        </p:txBody>
      </p:sp>
      <p:grpSp>
        <p:nvGrpSpPr>
          <p:cNvPr id="97337" name="Group 57"/>
          <p:cNvGrpSpPr>
            <a:grpSpLocks/>
          </p:cNvGrpSpPr>
          <p:nvPr/>
        </p:nvGrpSpPr>
        <p:grpSpPr bwMode="auto">
          <a:xfrm>
            <a:off x="1066800" y="3657600"/>
            <a:ext cx="2057400" cy="1219200"/>
            <a:chOff x="672" y="2304"/>
            <a:chExt cx="1296" cy="768"/>
          </a:xfrm>
        </p:grpSpPr>
        <p:sp>
          <p:nvSpPr>
            <p:cNvPr id="97317" name="AutoShape 37"/>
            <p:cNvSpPr>
              <a:spLocks noChangeArrowheads="1"/>
            </p:cNvSpPr>
            <p:nvPr/>
          </p:nvSpPr>
          <p:spPr bwMode="auto">
            <a:xfrm>
              <a:off x="672" y="2304"/>
              <a:ext cx="1296" cy="768"/>
            </a:xfrm>
            <a:prstGeom prst="wedgeRoundRectCallout">
              <a:avLst>
                <a:gd name="adj1" fmla="val 2699"/>
                <a:gd name="adj2" fmla="val -86847"/>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The inner cylinder:</a:t>
              </a:r>
            </a:p>
            <a:p>
              <a:pPr algn="l"/>
              <a:r>
                <a:rPr lang="en-GB" sz="1600">
                  <a:latin typeface="Tahoma" pitchFamily="34" charset="0"/>
                </a:rPr>
                <a:t>       – Radius</a:t>
              </a:r>
            </a:p>
            <a:p>
              <a:pPr algn="l"/>
              <a:r>
                <a:rPr lang="en-GB" sz="1600">
                  <a:latin typeface="Tahoma" pitchFamily="34" charset="0"/>
                </a:rPr>
                <a:t>       – Constant Angular velocity</a:t>
              </a:r>
            </a:p>
          </p:txBody>
        </p:sp>
        <p:graphicFrame>
          <p:nvGraphicFramePr>
            <p:cNvPr id="129026" name="Object 2"/>
            <p:cNvGraphicFramePr>
              <a:graphicFrameLocks noChangeAspect="1"/>
            </p:cNvGraphicFramePr>
            <p:nvPr/>
          </p:nvGraphicFramePr>
          <p:xfrm>
            <a:off x="720" y="2443"/>
            <a:ext cx="384" cy="301"/>
          </p:xfrm>
          <a:graphic>
            <a:graphicData uri="http://schemas.openxmlformats.org/presentationml/2006/ole">
              <p:oleObj spid="_x0000_s129026" name="Formel" r:id="rId6" imgW="291960" imgH="228600" progId="Equation.3">
                <p:embed/>
              </p:oleObj>
            </a:graphicData>
          </a:graphic>
        </p:graphicFrame>
        <p:graphicFrame>
          <p:nvGraphicFramePr>
            <p:cNvPr id="129027" name="Object 3"/>
            <p:cNvGraphicFramePr>
              <a:graphicFrameLocks noChangeAspect="1"/>
            </p:cNvGraphicFramePr>
            <p:nvPr/>
          </p:nvGraphicFramePr>
          <p:xfrm>
            <a:off x="744" y="2680"/>
            <a:ext cx="200" cy="184"/>
          </p:xfrm>
          <a:graphic>
            <a:graphicData uri="http://schemas.openxmlformats.org/presentationml/2006/ole">
              <p:oleObj spid="_x0000_s129027" name="Formel" r:id="rId7" imgW="152280" imgH="139680" progId="Equation.3">
                <p:embed/>
              </p:oleObj>
            </a:graphicData>
          </a:graphic>
        </p:graphicFrame>
      </p:grpSp>
      <p:grpSp>
        <p:nvGrpSpPr>
          <p:cNvPr id="97338" name="Group 58"/>
          <p:cNvGrpSpPr>
            <a:grpSpLocks/>
          </p:cNvGrpSpPr>
          <p:nvPr/>
        </p:nvGrpSpPr>
        <p:grpSpPr bwMode="auto">
          <a:xfrm>
            <a:off x="6781800" y="3429000"/>
            <a:ext cx="2209800" cy="1600200"/>
            <a:chOff x="4272" y="2160"/>
            <a:chExt cx="1392" cy="1008"/>
          </a:xfrm>
        </p:grpSpPr>
        <p:sp>
          <p:nvSpPr>
            <p:cNvPr id="97323" name="AutoShape 43"/>
            <p:cNvSpPr>
              <a:spLocks noChangeArrowheads="1"/>
            </p:cNvSpPr>
            <p:nvPr/>
          </p:nvSpPr>
          <p:spPr bwMode="auto">
            <a:xfrm>
              <a:off x="4272" y="2160"/>
              <a:ext cx="1392" cy="1008"/>
            </a:xfrm>
            <a:prstGeom prst="wedgeRoundRectCallout">
              <a:avLst>
                <a:gd name="adj1" fmla="val 5458"/>
                <a:gd name="adj2" fmla="val -78870"/>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The outer cylinder:</a:t>
              </a:r>
            </a:p>
            <a:p>
              <a:pPr algn="l"/>
              <a:r>
                <a:rPr lang="en-GB" sz="1600">
                  <a:latin typeface="Tahoma" pitchFamily="34" charset="0"/>
                </a:rPr>
                <a:t>       – Radius</a:t>
              </a:r>
            </a:p>
            <a:p>
              <a:pPr algn="l"/>
              <a:r>
                <a:rPr lang="en-GB" sz="1600">
                  <a:latin typeface="Tahoma" pitchFamily="34" charset="0"/>
                </a:rPr>
                <a:t>Held stationary by a spring balance which measures the torque M</a:t>
              </a:r>
            </a:p>
          </p:txBody>
        </p:sp>
        <p:graphicFrame>
          <p:nvGraphicFramePr>
            <p:cNvPr id="129025" name="Object 1"/>
            <p:cNvGraphicFramePr>
              <a:graphicFrameLocks noChangeAspect="1"/>
            </p:cNvGraphicFramePr>
            <p:nvPr/>
          </p:nvGraphicFramePr>
          <p:xfrm>
            <a:off x="4320" y="2304"/>
            <a:ext cx="384" cy="301"/>
          </p:xfrm>
          <a:graphic>
            <a:graphicData uri="http://schemas.openxmlformats.org/presentationml/2006/ole">
              <p:oleObj spid="_x0000_s129025" name="Formel" r:id="rId8" imgW="291960" imgH="228600" progId="Equation.3">
                <p:embed/>
              </p:oleObj>
            </a:graphicData>
          </a:graphic>
        </p:graphicFrame>
      </p:grpSp>
      <p:sp>
        <p:nvSpPr>
          <p:cNvPr id="97326" name="AutoShape 46"/>
          <p:cNvSpPr>
            <a:spLocks noChangeArrowheads="1"/>
          </p:cNvSpPr>
          <p:nvPr/>
        </p:nvSpPr>
        <p:spPr bwMode="auto">
          <a:xfrm>
            <a:off x="1447800" y="5715000"/>
            <a:ext cx="914400" cy="381000"/>
          </a:xfrm>
          <a:prstGeom prst="rightArrow">
            <a:avLst>
              <a:gd name="adj1" fmla="val 50000"/>
              <a:gd name="adj2" fmla="val 60000"/>
            </a:avLst>
          </a:prstGeom>
          <a:gradFill rotWithShape="0">
            <a:gsLst>
              <a:gs pos="0">
                <a:srgbClr val="FF0000">
                  <a:gamma/>
                  <a:shade val="46275"/>
                  <a:invGamma/>
                </a:srgbClr>
              </a:gs>
              <a:gs pos="50000">
                <a:srgbClr val="FF0000"/>
              </a:gs>
              <a:gs pos="100000">
                <a:srgbClr val="FF00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pSp>
        <p:nvGrpSpPr>
          <p:cNvPr id="97330" name="Group 50"/>
          <p:cNvGrpSpPr>
            <a:grpSpLocks/>
          </p:cNvGrpSpPr>
          <p:nvPr/>
        </p:nvGrpSpPr>
        <p:grpSpPr bwMode="auto">
          <a:xfrm>
            <a:off x="2540000" y="5346700"/>
            <a:ext cx="3581400" cy="1143000"/>
            <a:chOff x="1600" y="3368"/>
            <a:chExt cx="2256" cy="720"/>
          </a:xfrm>
        </p:grpSpPr>
        <p:sp>
          <p:nvSpPr>
            <p:cNvPr id="97329" name="Rectangle 49"/>
            <p:cNvSpPr>
              <a:spLocks noChangeArrowheads="1"/>
            </p:cNvSpPr>
            <p:nvPr/>
          </p:nvSpPr>
          <p:spPr bwMode="auto">
            <a:xfrm>
              <a:off x="1600" y="3368"/>
              <a:ext cx="2256" cy="720"/>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29024" name="Object 0"/>
            <p:cNvGraphicFramePr>
              <a:graphicFrameLocks noChangeAspect="1"/>
            </p:cNvGraphicFramePr>
            <p:nvPr/>
          </p:nvGraphicFramePr>
          <p:xfrm>
            <a:off x="1656" y="3400"/>
            <a:ext cx="2112" cy="626"/>
          </p:xfrm>
          <a:graphic>
            <a:graphicData uri="http://schemas.openxmlformats.org/presentationml/2006/ole">
              <p:oleObj spid="_x0000_s129024" name="Formel" r:id="rId9" imgW="1714320" imgH="507960" progId="Equation.3">
                <p:embed/>
              </p:oleObj>
            </a:graphicData>
          </a:graphic>
        </p:graphicFrame>
      </p:grpSp>
      <p:sp>
        <p:nvSpPr>
          <p:cNvPr id="97333" name="AutoShape 53"/>
          <p:cNvSpPr>
            <a:spLocks noChangeArrowheads="1"/>
          </p:cNvSpPr>
          <p:nvPr/>
        </p:nvSpPr>
        <p:spPr bwMode="auto">
          <a:xfrm>
            <a:off x="6324600" y="5321300"/>
            <a:ext cx="2057400" cy="914400"/>
          </a:xfrm>
          <a:prstGeom prst="wedgeRoundRectCallout">
            <a:avLst>
              <a:gd name="adj1" fmla="val -74458"/>
              <a:gd name="adj2" fmla="val 20662"/>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pPr algn="l"/>
            <a:r>
              <a:rPr lang="en-GB" sz="1600">
                <a:latin typeface="Tahoma" pitchFamily="34" charset="0"/>
              </a:rPr>
              <a:t>h – the fluid height level on the two cylinders</a:t>
            </a:r>
          </a:p>
          <a:p>
            <a:pPr algn="l"/>
            <a:r>
              <a:rPr lang="en-GB" sz="1600">
                <a:latin typeface="Tahoma" pitchFamily="34" charset="0"/>
              </a:rPr>
              <a:t>       </a:t>
            </a:r>
          </a:p>
        </p:txBody>
      </p:sp>
      <p:sp>
        <p:nvSpPr>
          <p:cNvPr id="97336" name="Rectangle 56"/>
          <p:cNvSpPr>
            <a:spLocks noChangeArrowheads="1"/>
          </p:cNvSpPr>
          <p:nvPr/>
        </p:nvSpPr>
        <p:spPr bwMode="auto">
          <a:xfrm>
            <a:off x="81153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1000"/>
                                  </p:stCondLst>
                                  <p:childTnLst>
                                    <p:set>
                                      <p:cBhvr>
                                        <p:cTn id="6" dur="1" fill="hold">
                                          <p:stCondLst>
                                            <p:cond delay="0"/>
                                          </p:stCondLst>
                                        </p:cTn>
                                        <p:tgtEl>
                                          <p:spTgt spid="97310"/>
                                        </p:tgtEl>
                                        <p:attrNameLst>
                                          <p:attrName>style.visibility</p:attrName>
                                        </p:attrNameLst>
                                      </p:cBhvr>
                                      <p:to>
                                        <p:strVal val="visible"/>
                                      </p:to>
                                    </p:set>
                                    <p:anim calcmode="lin" valueType="num">
                                      <p:cBhvr>
                                        <p:cTn id="7" dur="500" fill="hold"/>
                                        <p:tgtEl>
                                          <p:spTgt spid="97310"/>
                                        </p:tgtEl>
                                        <p:attrNameLst>
                                          <p:attrName>ppt_w</p:attrName>
                                        </p:attrNameLst>
                                      </p:cBhvr>
                                      <p:tavLst>
                                        <p:tav tm="0">
                                          <p:val>
                                            <p:fltVal val="0"/>
                                          </p:val>
                                        </p:tav>
                                        <p:tav tm="100000">
                                          <p:val>
                                            <p:strVal val="#ppt_w"/>
                                          </p:val>
                                        </p:tav>
                                      </p:tavLst>
                                    </p:anim>
                                    <p:anim calcmode="lin" valueType="num">
                                      <p:cBhvr>
                                        <p:cTn id="8" dur="500" fill="hold"/>
                                        <p:tgtEl>
                                          <p:spTgt spid="97310"/>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17" presetClass="entr" presetSubtype="4" fill="hold" grpId="0" nodeType="afterEffect">
                                  <p:stCondLst>
                                    <p:cond delay="3000"/>
                                  </p:stCondLst>
                                  <p:childTnLst>
                                    <p:set>
                                      <p:cBhvr>
                                        <p:cTn id="11" dur="1" fill="hold">
                                          <p:stCondLst>
                                            <p:cond delay="0"/>
                                          </p:stCondLst>
                                        </p:cTn>
                                        <p:tgtEl>
                                          <p:spTgt spid="97313"/>
                                        </p:tgtEl>
                                        <p:attrNameLst>
                                          <p:attrName>style.visibility</p:attrName>
                                        </p:attrNameLst>
                                      </p:cBhvr>
                                      <p:to>
                                        <p:strVal val="visible"/>
                                      </p:to>
                                    </p:set>
                                    <p:anim calcmode="lin" valueType="num">
                                      <p:cBhvr>
                                        <p:cTn id="12" dur="500" fill="hold"/>
                                        <p:tgtEl>
                                          <p:spTgt spid="97313"/>
                                        </p:tgtEl>
                                        <p:attrNameLst>
                                          <p:attrName>ppt_x</p:attrName>
                                        </p:attrNameLst>
                                      </p:cBhvr>
                                      <p:tavLst>
                                        <p:tav tm="0">
                                          <p:val>
                                            <p:strVal val="#ppt_x"/>
                                          </p:val>
                                        </p:tav>
                                        <p:tav tm="100000">
                                          <p:val>
                                            <p:strVal val="#ppt_x"/>
                                          </p:val>
                                        </p:tav>
                                      </p:tavLst>
                                    </p:anim>
                                    <p:anim calcmode="lin" valueType="num">
                                      <p:cBhvr>
                                        <p:cTn id="13" dur="500" fill="hold"/>
                                        <p:tgtEl>
                                          <p:spTgt spid="97313"/>
                                        </p:tgtEl>
                                        <p:attrNameLst>
                                          <p:attrName>ppt_y</p:attrName>
                                        </p:attrNameLst>
                                      </p:cBhvr>
                                      <p:tavLst>
                                        <p:tav tm="0">
                                          <p:val>
                                            <p:strVal val="#ppt_y+#ppt_h/2"/>
                                          </p:val>
                                        </p:tav>
                                        <p:tav tm="100000">
                                          <p:val>
                                            <p:strVal val="#ppt_y"/>
                                          </p:val>
                                        </p:tav>
                                      </p:tavLst>
                                    </p:anim>
                                    <p:anim calcmode="lin" valueType="num">
                                      <p:cBhvr>
                                        <p:cTn id="14" dur="500" fill="hold"/>
                                        <p:tgtEl>
                                          <p:spTgt spid="97313"/>
                                        </p:tgtEl>
                                        <p:attrNameLst>
                                          <p:attrName>ppt_w</p:attrName>
                                        </p:attrNameLst>
                                      </p:cBhvr>
                                      <p:tavLst>
                                        <p:tav tm="0">
                                          <p:val>
                                            <p:strVal val="#ppt_w"/>
                                          </p:val>
                                        </p:tav>
                                        <p:tav tm="100000">
                                          <p:val>
                                            <p:strVal val="#ppt_w"/>
                                          </p:val>
                                        </p:tav>
                                      </p:tavLst>
                                    </p:anim>
                                    <p:anim calcmode="lin" valueType="num">
                                      <p:cBhvr>
                                        <p:cTn id="15" dur="500" fill="hold"/>
                                        <p:tgtEl>
                                          <p:spTgt spid="97313"/>
                                        </p:tgtEl>
                                        <p:attrNameLst>
                                          <p:attrName>ppt_h</p:attrName>
                                        </p:attrNameLst>
                                      </p:cBhvr>
                                      <p:tavLst>
                                        <p:tav tm="0">
                                          <p:val>
                                            <p:fltVal val="0"/>
                                          </p:val>
                                        </p:tav>
                                        <p:tav tm="100000">
                                          <p:val>
                                            <p:strVal val="#ppt_h"/>
                                          </p:val>
                                        </p:tav>
                                      </p:tavLst>
                                    </p:anim>
                                  </p:childTnLst>
                                </p:cTn>
                              </p:par>
                            </p:childTnLst>
                          </p:cTn>
                        </p:par>
                        <p:par>
                          <p:cTn id="16" fill="hold">
                            <p:stCondLst>
                              <p:cond delay="5000"/>
                            </p:stCondLst>
                            <p:childTnLst>
                              <p:par>
                                <p:cTn id="17" presetID="17" presetClass="entr" presetSubtype="4" fill="hold" grpId="0" nodeType="afterEffect">
                                  <p:stCondLst>
                                    <p:cond delay="3000"/>
                                  </p:stCondLst>
                                  <p:childTnLst>
                                    <p:set>
                                      <p:cBhvr>
                                        <p:cTn id="18" dur="1" fill="hold">
                                          <p:stCondLst>
                                            <p:cond delay="0"/>
                                          </p:stCondLst>
                                        </p:cTn>
                                        <p:tgtEl>
                                          <p:spTgt spid="97314"/>
                                        </p:tgtEl>
                                        <p:attrNameLst>
                                          <p:attrName>style.visibility</p:attrName>
                                        </p:attrNameLst>
                                      </p:cBhvr>
                                      <p:to>
                                        <p:strVal val="visible"/>
                                      </p:to>
                                    </p:set>
                                    <p:anim calcmode="lin" valueType="num">
                                      <p:cBhvr>
                                        <p:cTn id="19" dur="500" fill="hold"/>
                                        <p:tgtEl>
                                          <p:spTgt spid="97314"/>
                                        </p:tgtEl>
                                        <p:attrNameLst>
                                          <p:attrName>ppt_x</p:attrName>
                                        </p:attrNameLst>
                                      </p:cBhvr>
                                      <p:tavLst>
                                        <p:tav tm="0">
                                          <p:val>
                                            <p:strVal val="#ppt_x"/>
                                          </p:val>
                                        </p:tav>
                                        <p:tav tm="100000">
                                          <p:val>
                                            <p:strVal val="#ppt_x"/>
                                          </p:val>
                                        </p:tav>
                                      </p:tavLst>
                                    </p:anim>
                                    <p:anim calcmode="lin" valueType="num">
                                      <p:cBhvr>
                                        <p:cTn id="20" dur="500" fill="hold"/>
                                        <p:tgtEl>
                                          <p:spTgt spid="97314"/>
                                        </p:tgtEl>
                                        <p:attrNameLst>
                                          <p:attrName>ppt_y</p:attrName>
                                        </p:attrNameLst>
                                      </p:cBhvr>
                                      <p:tavLst>
                                        <p:tav tm="0">
                                          <p:val>
                                            <p:strVal val="#ppt_y+#ppt_h/2"/>
                                          </p:val>
                                        </p:tav>
                                        <p:tav tm="100000">
                                          <p:val>
                                            <p:strVal val="#ppt_y"/>
                                          </p:val>
                                        </p:tav>
                                      </p:tavLst>
                                    </p:anim>
                                    <p:anim calcmode="lin" valueType="num">
                                      <p:cBhvr>
                                        <p:cTn id="21" dur="500" fill="hold"/>
                                        <p:tgtEl>
                                          <p:spTgt spid="97314"/>
                                        </p:tgtEl>
                                        <p:attrNameLst>
                                          <p:attrName>ppt_w</p:attrName>
                                        </p:attrNameLst>
                                      </p:cBhvr>
                                      <p:tavLst>
                                        <p:tav tm="0">
                                          <p:val>
                                            <p:strVal val="#ppt_w"/>
                                          </p:val>
                                        </p:tav>
                                        <p:tav tm="100000">
                                          <p:val>
                                            <p:strVal val="#ppt_w"/>
                                          </p:val>
                                        </p:tav>
                                      </p:tavLst>
                                    </p:anim>
                                    <p:anim calcmode="lin" valueType="num">
                                      <p:cBhvr>
                                        <p:cTn id="22" dur="500" fill="hold"/>
                                        <p:tgtEl>
                                          <p:spTgt spid="97314"/>
                                        </p:tgtEl>
                                        <p:attrNameLst>
                                          <p:attrName>ppt_h</p:attrName>
                                        </p:attrNameLst>
                                      </p:cBhvr>
                                      <p:tavLst>
                                        <p:tav tm="0">
                                          <p:val>
                                            <p:fltVal val="0"/>
                                          </p:val>
                                        </p:tav>
                                        <p:tav tm="100000">
                                          <p:val>
                                            <p:strVal val="#ppt_h"/>
                                          </p:val>
                                        </p:tav>
                                      </p:tavLst>
                                    </p:anim>
                                  </p:childTnLst>
                                </p:cTn>
                              </p:par>
                            </p:childTnLst>
                          </p:cTn>
                        </p:par>
                        <p:par>
                          <p:cTn id="23" fill="hold">
                            <p:stCondLst>
                              <p:cond delay="8500"/>
                            </p:stCondLst>
                            <p:childTnLst>
                              <p:par>
                                <p:cTn id="24" presetID="17" presetClass="entr" presetSubtype="2" fill="hold" grpId="0" nodeType="afterEffect">
                                  <p:stCondLst>
                                    <p:cond delay="3000"/>
                                  </p:stCondLst>
                                  <p:childTnLst>
                                    <p:set>
                                      <p:cBhvr>
                                        <p:cTn id="25" dur="1" fill="hold">
                                          <p:stCondLst>
                                            <p:cond delay="0"/>
                                          </p:stCondLst>
                                        </p:cTn>
                                        <p:tgtEl>
                                          <p:spTgt spid="97315"/>
                                        </p:tgtEl>
                                        <p:attrNameLst>
                                          <p:attrName>style.visibility</p:attrName>
                                        </p:attrNameLst>
                                      </p:cBhvr>
                                      <p:to>
                                        <p:strVal val="visible"/>
                                      </p:to>
                                    </p:set>
                                    <p:anim calcmode="lin" valueType="num">
                                      <p:cBhvr>
                                        <p:cTn id="26" dur="500" fill="hold"/>
                                        <p:tgtEl>
                                          <p:spTgt spid="97315"/>
                                        </p:tgtEl>
                                        <p:attrNameLst>
                                          <p:attrName>ppt_x</p:attrName>
                                        </p:attrNameLst>
                                      </p:cBhvr>
                                      <p:tavLst>
                                        <p:tav tm="0">
                                          <p:val>
                                            <p:strVal val="#ppt_x+#ppt_w/2"/>
                                          </p:val>
                                        </p:tav>
                                        <p:tav tm="100000">
                                          <p:val>
                                            <p:strVal val="#ppt_x"/>
                                          </p:val>
                                        </p:tav>
                                      </p:tavLst>
                                    </p:anim>
                                    <p:anim calcmode="lin" valueType="num">
                                      <p:cBhvr>
                                        <p:cTn id="27" dur="500" fill="hold"/>
                                        <p:tgtEl>
                                          <p:spTgt spid="97315"/>
                                        </p:tgtEl>
                                        <p:attrNameLst>
                                          <p:attrName>ppt_y</p:attrName>
                                        </p:attrNameLst>
                                      </p:cBhvr>
                                      <p:tavLst>
                                        <p:tav tm="0">
                                          <p:val>
                                            <p:strVal val="#ppt_y"/>
                                          </p:val>
                                        </p:tav>
                                        <p:tav tm="100000">
                                          <p:val>
                                            <p:strVal val="#ppt_y"/>
                                          </p:val>
                                        </p:tav>
                                      </p:tavLst>
                                    </p:anim>
                                    <p:anim calcmode="lin" valueType="num">
                                      <p:cBhvr>
                                        <p:cTn id="28" dur="500" fill="hold"/>
                                        <p:tgtEl>
                                          <p:spTgt spid="97315"/>
                                        </p:tgtEl>
                                        <p:attrNameLst>
                                          <p:attrName>ppt_w</p:attrName>
                                        </p:attrNameLst>
                                      </p:cBhvr>
                                      <p:tavLst>
                                        <p:tav tm="0">
                                          <p:val>
                                            <p:fltVal val="0"/>
                                          </p:val>
                                        </p:tav>
                                        <p:tav tm="100000">
                                          <p:val>
                                            <p:strVal val="#ppt_w"/>
                                          </p:val>
                                        </p:tav>
                                      </p:tavLst>
                                    </p:anim>
                                    <p:anim calcmode="lin" valueType="num">
                                      <p:cBhvr>
                                        <p:cTn id="29" dur="500" fill="hold"/>
                                        <p:tgtEl>
                                          <p:spTgt spid="97315"/>
                                        </p:tgtEl>
                                        <p:attrNameLst>
                                          <p:attrName>ppt_h</p:attrName>
                                        </p:attrNameLst>
                                      </p:cBhvr>
                                      <p:tavLst>
                                        <p:tav tm="0">
                                          <p:val>
                                            <p:strVal val="#ppt_h"/>
                                          </p:val>
                                        </p:tav>
                                        <p:tav tm="100000">
                                          <p:val>
                                            <p:strVal val="#ppt_h"/>
                                          </p:val>
                                        </p:tav>
                                      </p:tavLst>
                                    </p:anim>
                                  </p:childTnLst>
                                </p:cTn>
                              </p:par>
                            </p:childTnLst>
                          </p:cTn>
                        </p:par>
                        <p:par>
                          <p:cTn id="30" fill="hold">
                            <p:stCondLst>
                              <p:cond delay="12000"/>
                            </p:stCondLst>
                            <p:childTnLst>
                              <p:par>
                                <p:cTn id="31" presetID="17" presetClass="entr" presetSubtype="1" fill="hold" nodeType="afterEffect">
                                  <p:stCondLst>
                                    <p:cond delay="3000"/>
                                  </p:stCondLst>
                                  <p:childTnLst>
                                    <p:set>
                                      <p:cBhvr>
                                        <p:cTn id="32" dur="1" fill="hold">
                                          <p:stCondLst>
                                            <p:cond delay="0"/>
                                          </p:stCondLst>
                                        </p:cTn>
                                        <p:tgtEl>
                                          <p:spTgt spid="97337"/>
                                        </p:tgtEl>
                                        <p:attrNameLst>
                                          <p:attrName>style.visibility</p:attrName>
                                        </p:attrNameLst>
                                      </p:cBhvr>
                                      <p:to>
                                        <p:strVal val="visible"/>
                                      </p:to>
                                    </p:set>
                                    <p:anim calcmode="lin" valueType="num">
                                      <p:cBhvr>
                                        <p:cTn id="33" dur="500" fill="hold"/>
                                        <p:tgtEl>
                                          <p:spTgt spid="97337"/>
                                        </p:tgtEl>
                                        <p:attrNameLst>
                                          <p:attrName>ppt_x</p:attrName>
                                        </p:attrNameLst>
                                      </p:cBhvr>
                                      <p:tavLst>
                                        <p:tav tm="0">
                                          <p:val>
                                            <p:strVal val="#ppt_x"/>
                                          </p:val>
                                        </p:tav>
                                        <p:tav tm="100000">
                                          <p:val>
                                            <p:strVal val="#ppt_x"/>
                                          </p:val>
                                        </p:tav>
                                      </p:tavLst>
                                    </p:anim>
                                    <p:anim calcmode="lin" valueType="num">
                                      <p:cBhvr>
                                        <p:cTn id="34" dur="500" fill="hold"/>
                                        <p:tgtEl>
                                          <p:spTgt spid="97337"/>
                                        </p:tgtEl>
                                        <p:attrNameLst>
                                          <p:attrName>ppt_y</p:attrName>
                                        </p:attrNameLst>
                                      </p:cBhvr>
                                      <p:tavLst>
                                        <p:tav tm="0">
                                          <p:val>
                                            <p:strVal val="#ppt_y-#ppt_h/2"/>
                                          </p:val>
                                        </p:tav>
                                        <p:tav tm="100000">
                                          <p:val>
                                            <p:strVal val="#ppt_y"/>
                                          </p:val>
                                        </p:tav>
                                      </p:tavLst>
                                    </p:anim>
                                    <p:anim calcmode="lin" valueType="num">
                                      <p:cBhvr>
                                        <p:cTn id="35" dur="500" fill="hold"/>
                                        <p:tgtEl>
                                          <p:spTgt spid="97337"/>
                                        </p:tgtEl>
                                        <p:attrNameLst>
                                          <p:attrName>ppt_w</p:attrName>
                                        </p:attrNameLst>
                                      </p:cBhvr>
                                      <p:tavLst>
                                        <p:tav tm="0">
                                          <p:val>
                                            <p:strVal val="#ppt_w"/>
                                          </p:val>
                                        </p:tav>
                                        <p:tav tm="100000">
                                          <p:val>
                                            <p:strVal val="#ppt_w"/>
                                          </p:val>
                                        </p:tav>
                                      </p:tavLst>
                                    </p:anim>
                                    <p:anim calcmode="lin" valueType="num">
                                      <p:cBhvr>
                                        <p:cTn id="36" dur="500" fill="hold"/>
                                        <p:tgtEl>
                                          <p:spTgt spid="97337"/>
                                        </p:tgtEl>
                                        <p:attrNameLst>
                                          <p:attrName>ppt_h</p:attrName>
                                        </p:attrNameLst>
                                      </p:cBhvr>
                                      <p:tavLst>
                                        <p:tav tm="0">
                                          <p:val>
                                            <p:fltVal val="0"/>
                                          </p:val>
                                        </p:tav>
                                        <p:tav tm="100000">
                                          <p:val>
                                            <p:strVal val="#ppt_h"/>
                                          </p:val>
                                        </p:tav>
                                      </p:tavLst>
                                    </p:anim>
                                  </p:childTnLst>
                                </p:cTn>
                              </p:par>
                            </p:childTnLst>
                          </p:cTn>
                        </p:par>
                        <p:par>
                          <p:cTn id="37" fill="hold">
                            <p:stCondLst>
                              <p:cond delay="15500"/>
                            </p:stCondLst>
                            <p:childTnLst>
                              <p:par>
                                <p:cTn id="38" presetID="17" presetClass="entr" presetSubtype="8" fill="hold" grpId="0" nodeType="afterEffect">
                                  <p:stCondLst>
                                    <p:cond delay="3000"/>
                                  </p:stCondLst>
                                  <p:childTnLst>
                                    <p:set>
                                      <p:cBhvr>
                                        <p:cTn id="39" dur="1" fill="hold">
                                          <p:stCondLst>
                                            <p:cond delay="0"/>
                                          </p:stCondLst>
                                        </p:cTn>
                                        <p:tgtEl>
                                          <p:spTgt spid="97316"/>
                                        </p:tgtEl>
                                        <p:attrNameLst>
                                          <p:attrName>style.visibility</p:attrName>
                                        </p:attrNameLst>
                                      </p:cBhvr>
                                      <p:to>
                                        <p:strVal val="visible"/>
                                      </p:to>
                                    </p:set>
                                    <p:anim calcmode="lin" valueType="num">
                                      <p:cBhvr>
                                        <p:cTn id="40" dur="500" fill="hold"/>
                                        <p:tgtEl>
                                          <p:spTgt spid="97316"/>
                                        </p:tgtEl>
                                        <p:attrNameLst>
                                          <p:attrName>ppt_x</p:attrName>
                                        </p:attrNameLst>
                                      </p:cBhvr>
                                      <p:tavLst>
                                        <p:tav tm="0">
                                          <p:val>
                                            <p:strVal val="#ppt_x-#ppt_w/2"/>
                                          </p:val>
                                        </p:tav>
                                        <p:tav tm="100000">
                                          <p:val>
                                            <p:strVal val="#ppt_x"/>
                                          </p:val>
                                        </p:tav>
                                      </p:tavLst>
                                    </p:anim>
                                    <p:anim calcmode="lin" valueType="num">
                                      <p:cBhvr>
                                        <p:cTn id="41" dur="500" fill="hold"/>
                                        <p:tgtEl>
                                          <p:spTgt spid="97316"/>
                                        </p:tgtEl>
                                        <p:attrNameLst>
                                          <p:attrName>ppt_y</p:attrName>
                                        </p:attrNameLst>
                                      </p:cBhvr>
                                      <p:tavLst>
                                        <p:tav tm="0">
                                          <p:val>
                                            <p:strVal val="#ppt_y"/>
                                          </p:val>
                                        </p:tav>
                                        <p:tav tm="100000">
                                          <p:val>
                                            <p:strVal val="#ppt_y"/>
                                          </p:val>
                                        </p:tav>
                                      </p:tavLst>
                                    </p:anim>
                                    <p:anim calcmode="lin" valueType="num">
                                      <p:cBhvr>
                                        <p:cTn id="42" dur="500" fill="hold"/>
                                        <p:tgtEl>
                                          <p:spTgt spid="97316"/>
                                        </p:tgtEl>
                                        <p:attrNameLst>
                                          <p:attrName>ppt_w</p:attrName>
                                        </p:attrNameLst>
                                      </p:cBhvr>
                                      <p:tavLst>
                                        <p:tav tm="0">
                                          <p:val>
                                            <p:fltVal val="0"/>
                                          </p:val>
                                        </p:tav>
                                        <p:tav tm="100000">
                                          <p:val>
                                            <p:strVal val="#ppt_w"/>
                                          </p:val>
                                        </p:tav>
                                      </p:tavLst>
                                    </p:anim>
                                    <p:anim calcmode="lin" valueType="num">
                                      <p:cBhvr>
                                        <p:cTn id="43" dur="500" fill="hold"/>
                                        <p:tgtEl>
                                          <p:spTgt spid="97316"/>
                                        </p:tgtEl>
                                        <p:attrNameLst>
                                          <p:attrName>ppt_h</p:attrName>
                                        </p:attrNameLst>
                                      </p:cBhvr>
                                      <p:tavLst>
                                        <p:tav tm="0">
                                          <p:val>
                                            <p:strVal val="#ppt_h"/>
                                          </p:val>
                                        </p:tav>
                                        <p:tav tm="100000">
                                          <p:val>
                                            <p:strVal val="#ppt_h"/>
                                          </p:val>
                                        </p:tav>
                                      </p:tavLst>
                                    </p:anim>
                                  </p:childTnLst>
                                </p:cTn>
                              </p:par>
                            </p:childTnLst>
                          </p:cTn>
                        </p:par>
                        <p:par>
                          <p:cTn id="44" fill="hold">
                            <p:stCondLst>
                              <p:cond delay="19000"/>
                            </p:stCondLst>
                            <p:childTnLst>
                              <p:par>
                                <p:cTn id="45" presetID="17" presetClass="entr" presetSubtype="1" fill="hold" nodeType="afterEffect">
                                  <p:stCondLst>
                                    <p:cond delay="3000"/>
                                  </p:stCondLst>
                                  <p:childTnLst>
                                    <p:set>
                                      <p:cBhvr>
                                        <p:cTn id="46" dur="1" fill="hold">
                                          <p:stCondLst>
                                            <p:cond delay="0"/>
                                          </p:stCondLst>
                                        </p:cTn>
                                        <p:tgtEl>
                                          <p:spTgt spid="97338"/>
                                        </p:tgtEl>
                                        <p:attrNameLst>
                                          <p:attrName>style.visibility</p:attrName>
                                        </p:attrNameLst>
                                      </p:cBhvr>
                                      <p:to>
                                        <p:strVal val="visible"/>
                                      </p:to>
                                    </p:set>
                                    <p:anim calcmode="lin" valueType="num">
                                      <p:cBhvr>
                                        <p:cTn id="47" dur="500" fill="hold"/>
                                        <p:tgtEl>
                                          <p:spTgt spid="97338"/>
                                        </p:tgtEl>
                                        <p:attrNameLst>
                                          <p:attrName>ppt_x</p:attrName>
                                        </p:attrNameLst>
                                      </p:cBhvr>
                                      <p:tavLst>
                                        <p:tav tm="0">
                                          <p:val>
                                            <p:strVal val="#ppt_x"/>
                                          </p:val>
                                        </p:tav>
                                        <p:tav tm="100000">
                                          <p:val>
                                            <p:strVal val="#ppt_x"/>
                                          </p:val>
                                        </p:tav>
                                      </p:tavLst>
                                    </p:anim>
                                    <p:anim calcmode="lin" valueType="num">
                                      <p:cBhvr>
                                        <p:cTn id="48" dur="500" fill="hold"/>
                                        <p:tgtEl>
                                          <p:spTgt spid="97338"/>
                                        </p:tgtEl>
                                        <p:attrNameLst>
                                          <p:attrName>ppt_y</p:attrName>
                                        </p:attrNameLst>
                                      </p:cBhvr>
                                      <p:tavLst>
                                        <p:tav tm="0">
                                          <p:val>
                                            <p:strVal val="#ppt_y-#ppt_h/2"/>
                                          </p:val>
                                        </p:tav>
                                        <p:tav tm="100000">
                                          <p:val>
                                            <p:strVal val="#ppt_y"/>
                                          </p:val>
                                        </p:tav>
                                      </p:tavLst>
                                    </p:anim>
                                    <p:anim calcmode="lin" valueType="num">
                                      <p:cBhvr>
                                        <p:cTn id="49" dur="500" fill="hold"/>
                                        <p:tgtEl>
                                          <p:spTgt spid="97338"/>
                                        </p:tgtEl>
                                        <p:attrNameLst>
                                          <p:attrName>ppt_w</p:attrName>
                                        </p:attrNameLst>
                                      </p:cBhvr>
                                      <p:tavLst>
                                        <p:tav tm="0">
                                          <p:val>
                                            <p:strVal val="#ppt_w"/>
                                          </p:val>
                                        </p:tav>
                                        <p:tav tm="100000">
                                          <p:val>
                                            <p:strVal val="#ppt_w"/>
                                          </p:val>
                                        </p:tav>
                                      </p:tavLst>
                                    </p:anim>
                                    <p:anim calcmode="lin" valueType="num">
                                      <p:cBhvr>
                                        <p:cTn id="50" dur="500" fill="hold"/>
                                        <p:tgtEl>
                                          <p:spTgt spid="97338"/>
                                        </p:tgtEl>
                                        <p:attrNameLst>
                                          <p:attrName>ppt_h</p:attrName>
                                        </p:attrNameLst>
                                      </p:cBhvr>
                                      <p:tavLst>
                                        <p:tav tm="0">
                                          <p:val>
                                            <p:fltVal val="0"/>
                                          </p:val>
                                        </p:tav>
                                        <p:tav tm="100000">
                                          <p:val>
                                            <p:strVal val="#ppt_h"/>
                                          </p:val>
                                        </p:tav>
                                      </p:tavLst>
                                    </p:anim>
                                  </p:childTnLst>
                                </p:cTn>
                              </p:par>
                            </p:childTnLst>
                          </p:cTn>
                        </p:par>
                        <p:par>
                          <p:cTn id="51" fill="hold">
                            <p:stCondLst>
                              <p:cond delay="22500"/>
                            </p:stCondLst>
                            <p:childTnLst>
                              <p:par>
                                <p:cTn id="52" presetID="15" presetClass="entr" presetSubtype="0" fill="hold" grpId="0" nodeType="afterEffect">
                                  <p:stCondLst>
                                    <p:cond delay="3000"/>
                                  </p:stCondLst>
                                  <p:childTnLst>
                                    <p:set>
                                      <p:cBhvr>
                                        <p:cTn id="53" dur="1" fill="hold">
                                          <p:stCondLst>
                                            <p:cond delay="0"/>
                                          </p:stCondLst>
                                        </p:cTn>
                                        <p:tgtEl>
                                          <p:spTgt spid="97326"/>
                                        </p:tgtEl>
                                        <p:attrNameLst>
                                          <p:attrName>style.visibility</p:attrName>
                                        </p:attrNameLst>
                                      </p:cBhvr>
                                      <p:to>
                                        <p:strVal val="visible"/>
                                      </p:to>
                                    </p:set>
                                    <p:anim calcmode="lin" valueType="num">
                                      <p:cBhvr>
                                        <p:cTn id="54" dur="1000" fill="hold"/>
                                        <p:tgtEl>
                                          <p:spTgt spid="97326"/>
                                        </p:tgtEl>
                                        <p:attrNameLst>
                                          <p:attrName>ppt_w</p:attrName>
                                        </p:attrNameLst>
                                      </p:cBhvr>
                                      <p:tavLst>
                                        <p:tav tm="0">
                                          <p:val>
                                            <p:fltVal val="0"/>
                                          </p:val>
                                        </p:tav>
                                        <p:tav tm="100000">
                                          <p:val>
                                            <p:strVal val="#ppt_w"/>
                                          </p:val>
                                        </p:tav>
                                      </p:tavLst>
                                    </p:anim>
                                    <p:anim calcmode="lin" valueType="num">
                                      <p:cBhvr>
                                        <p:cTn id="55" dur="1000" fill="hold"/>
                                        <p:tgtEl>
                                          <p:spTgt spid="97326"/>
                                        </p:tgtEl>
                                        <p:attrNameLst>
                                          <p:attrName>ppt_h</p:attrName>
                                        </p:attrNameLst>
                                      </p:cBhvr>
                                      <p:tavLst>
                                        <p:tav tm="0">
                                          <p:val>
                                            <p:fltVal val="0"/>
                                          </p:val>
                                        </p:tav>
                                        <p:tav tm="100000">
                                          <p:val>
                                            <p:strVal val="#ppt_h"/>
                                          </p:val>
                                        </p:tav>
                                      </p:tavLst>
                                    </p:anim>
                                    <p:anim calcmode="lin" valueType="num">
                                      <p:cBhvr>
                                        <p:cTn id="56" dur="1000" fill="hold"/>
                                        <p:tgtEl>
                                          <p:spTgt spid="97326"/>
                                        </p:tgtEl>
                                        <p:attrNameLst>
                                          <p:attrName>ppt_x</p:attrName>
                                        </p:attrNameLst>
                                      </p:cBhvr>
                                      <p:tavLst>
                                        <p:tav tm="0" fmla="#ppt_x+(cos(-2*pi*(1-$))*-#ppt_x-sin(-2*pi*(1-$))*(1-#ppt_y))*(1-$)">
                                          <p:val>
                                            <p:fltVal val="0"/>
                                          </p:val>
                                        </p:tav>
                                        <p:tav tm="100000">
                                          <p:val>
                                            <p:fltVal val="1"/>
                                          </p:val>
                                        </p:tav>
                                      </p:tavLst>
                                    </p:anim>
                                    <p:anim calcmode="lin" valueType="num">
                                      <p:cBhvr>
                                        <p:cTn id="57" dur="1000" fill="hold"/>
                                        <p:tgtEl>
                                          <p:spTgt spid="97326"/>
                                        </p:tgtEl>
                                        <p:attrNameLst>
                                          <p:attrName>ppt_y</p:attrName>
                                        </p:attrNameLst>
                                      </p:cBhvr>
                                      <p:tavLst>
                                        <p:tav tm="0" fmla="#ppt_y+(sin(-2*pi*(1-$))*-#ppt_x+cos(-2*pi*(1-$))*(1-#ppt_y))*(1-$)">
                                          <p:val>
                                            <p:fltVal val="0"/>
                                          </p:val>
                                        </p:tav>
                                        <p:tav tm="100000">
                                          <p:val>
                                            <p:fltVal val="1"/>
                                          </p:val>
                                        </p:tav>
                                      </p:tavLst>
                                    </p:anim>
                                  </p:childTnLst>
                                </p:cTn>
                              </p:par>
                            </p:childTnLst>
                          </p:cTn>
                        </p:par>
                        <p:par>
                          <p:cTn id="58" fill="hold">
                            <p:stCondLst>
                              <p:cond delay="26500"/>
                            </p:stCondLst>
                            <p:childTnLst>
                              <p:par>
                                <p:cTn id="59" presetID="23" presetClass="entr" presetSubtype="16" fill="hold" nodeType="afterEffect">
                                  <p:stCondLst>
                                    <p:cond delay="3000"/>
                                  </p:stCondLst>
                                  <p:childTnLst>
                                    <p:set>
                                      <p:cBhvr>
                                        <p:cTn id="60" dur="1" fill="hold">
                                          <p:stCondLst>
                                            <p:cond delay="0"/>
                                          </p:stCondLst>
                                        </p:cTn>
                                        <p:tgtEl>
                                          <p:spTgt spid="97330"/>
                                        </p:tgtEl>
                                        <p:attrNameLst>
                                          <p:attrName>style.visibility</p:attrName>
                                        </p:attrNameLst>
                                      </p:cBhvr>
                                      <p:to>
                                        <p:strVal val="visible"/>
                                      </p:to>
                                    </p:set>
                                    <p:anim calcmode="lin" valueType="num">
                                      <p:cBhvr>
                                        <p:cTn id="61" dur="500" fill="hold"/>
                                        <p:tgtEl>
                                          <p:spTgt spid="97330"/>
                                        </p:tgtEl>
                                        <p:attrNameLst>
                                          <p:attrName>ppt_w</p:attrName>
                                        </p:attrNameLst>
                                      </p:cBhvr>
                                      <p:tavLst>
                                        <p:tav tm="0">
                                          <p:val>
                                            <p:fltVal val="0"/>
                                          </p:val>
                                        </p:tav>
                                        <p:tav tm="100000">
                                          <p:val>
                                            <p:strVal val="#ppt_w"/>
                                          </p:val>
                                        </p:tav>
                                      </p:tavLst>
                                    </p:anim>
                                    <p:anim calcmode="lin" valueType="num">
                                      <p:cBhvr>
                                        <p:cTn id="62" dur="500" fill="hold"/>
                                        <p:tgtEl>
                                          <p:spTgt spid="97330"/>
                                        </p:tgtEl>
                                        <p:attrNameLst>
                                          <p:attrName>ppt_h</p:attrName>
                                        </p:attrNameLst>
                                      </p:cBhvr>
                                      <p:tavLst>
                                        <p:tav tm="0">
                                          <p:val>
                                            <p:fltVal val="0"/>
                                          </p:val>
                                        </p:tav>
                                        <p:tav tm="100000">
                                          <p:val>
                                            <p:strVal val="#ppt_h"/>
                                          </p:val>
                                        </p:tav>
                                      </p:tavLst>
                                    </p:anim>
                                  </p:childTnLst>
                                </p:cTn>
                              </p:par>
                            </p:childTnLst>
                          </p:cTn>
                        </p:par>
                        <p:par>
                          <p:cTn id="63" fill="hold">
                            <p:stCondLst>
                              <p:cond delay="30000"/>
                            </p:stCondLst>
                            <p:childTnLst>
                              <p:par>
                                <p:cTn id="64" presetID="17" presetClass="entr" presetSubtype="8" fill="hold" grpId="0" nodeType="afterEffect">
                                  <p:stCondLst>
                                    <p:cond delay="3000"/>
                                  </p:stCondLst>
                                  <p:childTnLst>
                                    <p:set>
                                      <p:cBhvr>
                                        <p:cTn id="65" dur="1" fill="hold">
                                          <p:stCondLst>
                                            <p:cond delay="0"/>
                                          </p:stCondLst>
                                        </p:cTn>
                                        <p:tgtEl>
                                          <p:spTgt spid="97333"/>
                                        </p:tgtEl>
                                        <p:attrNameLst>
                                          <p:attrName>style.visibility</p:attrName>
                                        </p:attrNameLst>
                                      </p:cBhvr>
                                      <p:to>
                                        <p:strVal val="visible"/>
                                      </p:to>
                                    </p:set>
                                    <p:anim calcmode="lin" valueType="num">
                                      <p:cBhvr>
                                        <p:cTn id="66" dur="500" fill="hold"/>
                                        <p:tgtEl>
                                          <p:spTgt spid="97333"/>
                                        </p:tgtEl>
                                        <p:attrNameLst>
                                          <p:attrName>ppt_x</p:attrName>
                                        </p:attrNameLst>
                                      </p:cBhvr>
                                      <p:tavLst>
                                        <p:tav tm="0">
                                          <p:val>
                                            <p:strVal val="#ppt_x-#ppt_w/2"/>
                                          </p:val>
                                        </p:tav>
                                        <p:tav tm="100000">
                                          <p:val>
                                            <p:strVal val="#ppt_x"/>
                                          </p:val>
                                        </p:tav>
                                      </p:tavLst>
                                    </p:anim>
                                    <p:anim calcmode="lin" valueType="num">
                                      <p:cBhvr>
                                        <p:cTn id="67" dur="500" fill="hold"/>
                                        <p:tgtEl>
                                          <p:spTgt spid="97333"/>
                                        </p:tgtEl>
                                        <p:attrNameLst>
                                          <p:attrName>ppt_y</p:attrName>
                                        </p:attrNameLst>
                                      </p:cBhvr>
                                      <p:tavLst>
                                        <p:tav tm="0">
                                          <p:val>
                                            <p:strVal val="#ppt_y"/>
                                          </p:val>
                                        </p:tav>
                                        <p:tav tm="100000">
                                          <p:val>
                                            <p:strVal val="#ppt_y"/>
                                          </p:val>
                                        </p:tav>
                                      </p:tavLst>
                                    </p:anim>
                                    <p:anim calcmode="lin" valueType="num">
                                      <p:cBhvr>
                                        <p:cTn id="68" dur="500" fill="hold"/>
                                        <p:tgtEl>
                                          <p:spTgt spid="97333"/>
                                        </p:tgtEl>
                                        <p:attrNameLst>
                                          <p:attrName>ppt_w</p:attrName>
                                        </p:attrNameLst>
                                      </p:cBhvr>
                                      <p:tavLst>
                                        <p:tav tm="0">
                                          <p:val>
                                            <p:fltVal val="0"/>
                                          </p:val>
                                        </p:tav>
                                        <p:tav tm="100000">
                                          <p:val>
                                            <p:strVal val="#ppt_w"/>
                                          </p:val>
                                        </p:tav>
                                      </p:tavLst>
                                    </p:anim>
                                    <p:anim calcmode="lin" valueType="num">
                                      <p:cBhvr>
                                        <p:cTn id="69" dur="500" fill="hold"/>
                                        <p:tgtEl>
                                          <p:spTgt spid="9733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313" grpId="0" animBg="1" autoUpdateAnimBg="0"/>
      <p:bldP spid="97314" grpId="0" animBg="1" autoUpdateAnimBg="0"/>
      <p:bldP spid="97315" grpId="0" animBg="1" autoUpdateAnimBg="0"/>
      <p:bldP spid="97316" grpId="0" animBg="1" autoUpdateAnimBg="0"/>
      <p:bldP spid="97326" grpId="0" animBg="1"/>
      <p:bldP spid="97333"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AutoShape 2">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101379" name="Text Box 3"/>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101380" name="AutoShape 4">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101381" name="Text Box 5"/>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sp>
        <p:nvSpPr>
          <p:cNvPr id="101383" name="Rectangle 7"/>
          <p:cNvSpPr>
            <a:spLocks noChangeArrowheads="1"/>
          </p:cNvSpPr>
          <p:nvPr/>
        </p:nvSpPr>
        <p:spPr bwMode="auto">
          <a:xfrm>
            <a:off x="85725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
        <p:nvSpPr>
          <p:cNvPr id="101387" name="Text Box 11"/>
          <p:cNvSpPr txBox="1">
            <a:spLocks noChangeArrowheads="1"/>
          </p:cNvSpPr>
          <p:nvPr/>
        </p:nvSpPr>
        <p:spPr bwMode="auto">
          <a:xfrm>
            <a:off x="1752600" y="914400"/>
            <a:ext cx="7239000" cy="581025"/>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For a certain viscometer, the viscosity as function of angular momentum and angular velocity is:</a:t>
            </a:r>
          </a:p>
        </p:txBody>
      </p:sp>
      <p:grpSp>
        <p:nvGrpSpPr>
          <p:cNvPr id="101391" name="Group 15"/>
          <p:cNvGrpSpPr>
            <a:grpSpLocks/>
          </p:cNvGrpSpPr>
          <p:nvPr/>
        </p:nvGrpSpPr>
        <p:grpSpPr bwMode="auto">
          <a:xfrm>
            <a:off x="3886200" y="1625600"/>
            <a:ext cx="1676400" cy="914400"/>
            <a:chOff x="2448" y="1024"/>
            <a:chExt cx="1056" cy="576"/>
          </a:xfrm>
        </p:grpSpPr>
        <p:sp>
          <p:nvSpPr>
            <p:cNvPr id="101390" name="Rectangle 14"/>
            <p:cNvSpPr>
              <a:spLocks noChangeArrowheads="1"/>
            </p:cNvSpPr>
            <p:nvPr/>
          </p:nvSpPr>
          <p:spPr bwMode="auto">
            <a:xfrm>
              <a:off x="2448" y="1024"/>
              <a:ext cx="1056" cy="576"/>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30048" name="Object 0"/>
            <p:cNvGraphicFramePr>
              <a:graphicFrameLocks noChangeAspect="1"/>
            </p:cNvGraphicFramePr>
            <p:nvPr/>
          </p:nvGraphicFramePr>
          <p:xfrm>
            <a:off x="2592" y="1056"/>
            <a:ext cx="768" cy="496"/>
          </p:xfrm>
          <a:graphic>
            <a:graphicData uri="http://schemas.openxmlformats.org/presentationml/2006/ole">
              <p:oleObj spid="_x0000_s130048" name="Formel" r:id="rId4" imgW="609480" imgH="393480" progId="Equation.3">
                <p:embed/>
              </p:oleObj>
            </a:graphicData>
          </a:graphic>
        </p:graphicFrame>
      </p:grpSp>
      <p:sp>
        <p:nvSpPr>
          <p:cNvPr id="101392" name="AutoShape 16"/>
          <p:cNvSpPr>
            <a:spLocks noChangeArrowheads="1"/>
          </p:cNvSpPr>
          <p:nvPr/>
        </p:nvSpPr>
        <p:spPr bwMode="auto">
          <a:xfrm>
            <a:off x="2743200" y="3581400"/>
            <a:ext cx="3276600" cy="838200"/>
          </a:xfrm>
          <a:prstGeom prst="wedgeRoundRectCallout">
            <a:avLst>
              <a:gd name="adj1" fmla="val 12356"/>
              <a:gd name="adj2" fmla="val -216097"/>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pPr algn="l"/>
            <a:r>
              <a:rPr lang="en-GB" sz="1600">
                <a:latin typeface="Tahoma" pitchFamily="34" charset="0"/>
              </a:rPr>
              <a:t>C – the characteristic constant for the viscometer</a:t>
            </a:r>
          </a:p>
          <a:p>
            <a:pPr algn="l"/>
            <a:r>
              <a:rPr lang="en-GB" sz="1600">
                <a:latin typeface="Tahoma" pitchFamily="34" charset="0"/>
              </a:rPr>
              <a:t>       </a:t>
            </a:r>
          </a:p>
        </p:txBody>
      </p:sp>
      <p:sp>
        <p:nvSpPr>
          <p:cNvPr id="101393" name="AutoShape 17">
            <a:hlinkClick r:id="rId5"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101387"/>
                                        </p:tgtEl>
                                        <p:attrNameLst>
                                          <p:attrName>style.visibility</p:attrName>
                                        </p:attrNameLst>
                                      </p:cBhvr>
                                      <p:to>
                                        <p:strVal val="visible"/>
                                      </p:to>
                                    </p:set>
                                  </p:childTnLst>
                                </p:cTn>
                              </p:par>
                            </p:childTnLst>
                          </p:cTn>
                        </p:par>
                        <p:par>
                          <p:cTn id="7" fill="hold">
                            <p:stCondLst>
                              <p:cond delay="1500"/>
                            </p:stCondLst>
                            <p:childTnLst>
                              <p:par>
                                <p:cTn id="8" presetID="23" presetClass="entr" presetSubtype="16" fill="hold" nodeType="afterEffect">
                                  <p:stCondLst>
                                    <p:cond delay="3000"/>
                                  </p:stCondLst>
                                  <p:childTnLst>
                                    <p:set>
                                      <p:cBhvr>
                                        <p:cTn id="9" dur="1" fill="hold">
                                          <p:stCondLst>
                                            <p:cond delay="0"/>
                                          </p:stCondLst>
                                        </p:cTn>
                                        <p:tgtEl>
                                          <p:spTgt spid="101391"/>
                                        </p:tgtEl>
                                        <p:attrNameLst>
                                          <p:attrName>style.visibility</p:attrName>
                                        </p:attrNameLst>
                                      </p:cBhvr>
                                      <p:to>
                                        <p:strVal val="visible"/>
                                      </p:to>
                                    </p:set>
                                    <p:anim calcmode="lin" valueType="num">
                                      <p:cBhvr>
                                        <p:cTn id="10" dur="500" fill="hold"/>
                                        <p:tgtEl>
                                          <p:spTgt spid="101391"/>
                                        </p:tgtEl>
                                        <p:attrNameLst>
                                          <p:attrName>ppt_w</p:attrName>
                                        </p:attrNameLst>
                                      </p:cBhvr>
                                      <p:tavLst>
                                        <p:tav tm="0">
                                          <p:val>
                                            <p:fltVal val="0"/>
                                          </p:val>
                                        </p:tav>
                                        <p:tav tm="100000">
                                          <p:val>
                                            <p:strVal val="#ppt_w"/>
                                          </p:val>
                                        </p:tav>
                                      </p:tavLst>
                                    </p:anim>
                                    <p:anim calcmode="lin" valueType="num">
                                      <p:cBhvr>
                                        <p:cTn id="11" dur="500" fill="hold"/>
                                        <p:tgtEl>
                                          <p:spTgt spid="101391"/>
                                        </p:tgtEl>
                                        <p:attrNameLst>
                                          <p:attrName>ppt_h</p:attrName>
                                        </p:attrNameLst>
                                      </p:cBhvr>
                                      <p:tavLst>
                                        <p:tav tm="0">
                                          <p:val>
                                            <p:fltVal val="0"/>
                                          </p:val>
                                        </p:tav>
                                        <p:tav tm="100000">
                                          <p:val>
                                            <p:strVal val="#ppt_h"/>
                                          </p:val>
                                        </p:tav>
                                      </p:tavLst>
                                    </p:anim>
                                  </p:childTnLst>
                                </p:cTn>
                              </p:par>
                            </p:childTnLst>
                          </p:cTn>
                        </p:par>
                        <p:par>
                          <p:cTn id="12" fill="hold">
                            <p:stCondLst>
                              <p:cond delay="5000"/>
                            </p:stCondLst>
                            <p:childTnLst>
                              <p:par>
                                <p:cTn id="13" presetID="17" presetClass="entr" presetSubtype="1" fill="hold" grpId="0" nodeType="afterEffect">
                                  <p:stCondLst>
                                    <p:cond delay="3000"/>
                                  </p:stCondLst>
                                  <p:childTnLst>
                                    <p:set>
                                      <p:cBhvr>
                                        <p:cTn id="14" dur="1" fill="hold">
                                          <p:stCondLst>
                                            <p:cond delay="0"/>
                                          </p:stCondLst>
                                        </p:cTn>
                                        <p:tgtEl>
                                          <p:spTgt spid="101392"/>
                                        </p:tgtEl>
                                        <p:attrNameLst>
                                          <p:attrName>style.visibility</p:attrName>
                                        </p:attrNameLst>
                                      </p:cBhvr>
                                      <p:to>
                                        <p:strVal val="visible"/>
                                      </p:to>
                                    </p:set>
                                    <p:anim calcmode="lin" valueType="num">
                                      <p:cBhvr>
                                        <p:cTn id="15" dur="500" fill="hold"/>
                                        <p:tgtEl>
                                          <p:spTgt spid="101392"/>
                                        </p:tgtEl>
                                        <p:attrNameLst>
                                          <p:attrName>ppt_x</p:attrName>
                                        </p:attrNameLst>
                                      </p:cBhvr>
                                      <p:tavLst>
                                        <p:tav tm="0">
                                          <p:val>
                                            <p:strVal val="#ppt_x"/>
                                          </p:val>
                                        </p:tav>
                                        <p:tav tm="100000">
                                          <p:val>
                                            <p:strVal val="#ppt_x"/>
                                          </p:val>
                                        </p:tav>
                                      </p:tavLst>
                                    </p:anim>
                                    <p:anim calcmode="lin" valueType="num">
                                      <p:cBhvr>
                                        <p:cTn id="16" dur="500" fill="hold"/>
                                        <p:tgtEl>
                                          <p:spTgt spid="101392"/>
                                        </p:tgtEl>
                                        <p:attrNameLst>
                                          <p:attrName>ppt_y</p:attrName>
                                        </p:attrNameLst>
                                      </p:cBhvr>
                                      <p:tavLst>
                                        <p:tav tm="0">
                                          <p:val>
                                            <p:strVal val="#ppt_y-#ppt_h/2"/>
                                          </p:val>
                                        </p:tav>
                                        <p:tav tm="100000">
                                          <p:val>
                                            <p:strVal val="#ppt_y"/>
                                          </p:val>
                                        </p:tav>
                                      </p:tavLst>
                                    </p:anim>
                                    <p:anim calcmode="lin" valueType="num">
                                      <p:cBhvr>
                                        <p:cTn id="17" dur="500" fill="hold"/>
                                        <p:tgtEl>
                                          <p:spTgt spid="101392"/>
                                        </p:tgtEl>
                                        <p:attrNameLst>
                                          <p:attrName>ppt_w</p:attrName>
                                        </p:attrNameLst>
                                      </p:cBhvr>
                                      <p:tavLst>
                                        <p:tav tm="0">
                                          <p:val>
                                            <p:strVal val="#ppt_w"/>
                                          </p:val>
                                        </p:tav>
                                        <p:tav tm="100000">
                                          <p:val>
                                            <p:strVal val="#ppt_w"/>
                                          </p:val>
                                        </p:tav>
                                      </p:tavLst>
                                    </p:anim>
                                    <p:anim calcmode="lin" valueType="num">
                                      <p:cBhvr>
                                        <p:cTn id="18" dur="500" fill="hold"/>
                                        <p:tgtEl>
                                          <p:spTgt spid="10139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7" grpId="0" autoUpdateAnimBg="0"/>
      <p:bldP spid="101392"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9" name="AutoShape 9"/>
          <p:cNvSpPr>
            <a:spLocks noChangeArrowheads="1"/>
          </p:cNvSpPr>
          <p:nvPr/>
        </p:nvSpPr>
        <p:spPr bwMode="auto">
          <a:xfrm>
            <a:off x="1714500" y="330200"/>
            <a:ext cx="4152900" cy="685800"/>
          </a:xfrm>
          <a:prstGeom prst="bevel">
            <a:avLst>
              <a:gd name="adj" fmla="val 12500"/>
            </a:avLst>
          </a:prstGeom>
          <a:gradFill rotWithShape="0">
            <a:gsLst>
              <a:gs pos="0">
                <a:srgbClr val="C0C0C0">
                  <a:gamma/>
                  <a:shade val="46275"/>
                  <a:invGamma/>
                </a:srgbClr>
              </a:gs>
              <a:gs pos="50000">
                <a:srgbClr val="C0C0C0"/>
              </a:gs>
              <a:gs pos="100000">
                <a:srgbClr val="C0C0C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66563" name="AutoShape 3">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66564" name="Text Box 4"/>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66565" name="AutoShape 5">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66566" name="Text Box 6"/>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sp>
        <p:nvSpPr>
          <p:cNvPr id="66568" name="Rectangle 8"/>
          <p:cNvSpPr>
            <a:spLocks noGrp="1" noChangeArrowheads="1"/>
          </p:cNvSpPr>
          <p:nvPr>
            <p:ph type="title"/>
          </p:nvPr>
        </p:nvSpPr>
        <p:spPr/>
        <p:txBody>
          <a:bodyPr/>
          <a:lstStyle/>
          <a:p>
            <a:r>
              <a:rPr lang="en-GB" b="0">
                <a:solidFill>
                  <a:srgbClr val="000000"/>
                </a:solidFill>
              </a:rPr>
              <a:t>Section 6: </a:t>
            </a:r>
            <a:r>
              <a:rPr lang="en-GB" sz="2400" b="0" i="1">
                <a:solidFill>
                  <a:srgbClr val="000000"/>
                </a:solidFill>
              </a:rPr>
              <a:t>Laboratory exercise</a:t>
            </a:r>
          </a:p>
        </p:txBody>
      </p:sp>
      <p:pic>
        <p:nvPicPr>
          <p:cNvPr id="66570" name="Picture 10" descr="C:\Sommerprosjekt-2001\Skjeveland\Viscosity-Bilder-Animasjoner\home_main_x.jpg"/>
          <p:cNvPicPr>
            <a:picLocks noChangeAspect="1" noChangeArrowheads="1"/>
          </p:cNvPicPr>
          <p:nvPr/>
        </p:nvPicPr>
        <p:blipFill>
          <a:blip r:embed="rId3"/>
          <a:srcRect/>
          <a:stretch>
            <a:fillRect/>
          </a:stretch>
        </p:blipFill>
        <p:spPr bwMode="auto">
          <a:xfrm>
            <a:off x="2971800" y="2438400"/>
            <a:ext cx="4368800" cy="2425700"/>
          </a:xfrm>
          <a:prstGeom prst="rect">
            <a:avLst/>
          </a:prstGeom>
          <a:noFill/>
        </p:spPr>
      </p:pic>
      <p:sp>
        <p:nvSpPr>
          <p:cNvPr id="66571" name="AutoShape 11">
            <a:hlinkClick r:id="rId4"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
        <p:nvSpPr>
          <p:cNvPr id="66572" name="Rectangle 12"/>
          <p:cNvSpPr>
            <a:spLocks noChangeArrowheads="1"/>
          </p:cNvSpPr>
          <p:nvPr/>
        </p:nvSpPr>
        <p:spPr bwMode="auto">
          <a:xfrm>
            <a:off x="81153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AutoShape 3">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68612" name="Text Box 4"/>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68613" name="AutoShape 5">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68614" name="Text Box 6"/>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sp>
        <p:nvSpPr>
          <p:cNvPr id="68616" name="Rectangle 8"/>
          <p:cNvSpPr>
            <a:spLocks noGrp="1" noChangeArrowheads="1"/>
          </p:cNvSpPr>
          <p:nvPr>
            <p:ph type="title"/>
          </p:nvPr>
        </p:nvSpPr>
        <p:spPr/>
        <p:txBody>
          <a:bodyPr/>
          <a:lstStyle/>
          <a:p>
            <a:r>
              <a:rPr lang="en-GB" b="0">
                <a:solidFill>
                  <a:srgbClr val="000000"/>
                </a:solidFill>
              </a:rPr>
              <a:t>Section 6:</a:t>
            </a:r>
            <a:endParaRPr lang="en-GB" sz="2400" i="1">
              <a:solidFill>
                <a:srgbClr val="000000"/>
              </a:solidFill>
            </a:endParaRPr>
          </a:p>
        </p:txBody>
      </p:sp>
      <p:sp>
        <p:nvSpPr>
          <p:cNvPr id="68618" name="Rectangle 10"/>
          <p:cNvSpPr>
            <a:spLocks noChangeArrowheads="1"/>
          </p:cNvSpPr>
          <p:nvPr/>
        </p:nvSpPr>
        <p:spPr bwMode="auto">
          <a:xfrm>
            <a:off x="85725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AutoShape 1026">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87043" name="Text Box 1027"/>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87044" name="AutoShape 1028">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87045" name="Text Box 1029"/>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sp>
        <p:nvSpPr>
          <p:cNvPr id="87048" name="Text Box 1032"/>
          <p:cNvSpPr txBox="1">
            <a:spLocks noChangeArrowheads="1"/>
          </p:cNvSpPr>
          <p:nvPr/>
        </p:nvSpPr>
        <p:spPr bwMode="auto">
          <a:xfrm>
            <a:off x="3644900" y="1157288"/>
            <a:ext cx="3276600" cy="336550"/>
          </a:xfrm>
          <a:prstGeom prst="rect">
            <a:avLst/>
          </a:prstGeom>
          <a:noFill/>
          <a:ln w="9525">
            <a:noFill/>
            <a:miter lim="800000"/>
            <a:headEnd/>
            <a:tailEnd/>
          </a:ln>
          <a:effectLst/>
        </p:spPr>
        <p:txBody>
          <a:bodyPr>
            <a:spAutoFit/>
          </a:bodyPr>
          <a:lstStyle/>
          <a:p>
            <a:pPr>
              <a:spcBef>
                <a:spcPct val="50000"/>
              </a:spcBef>
            </a:pPr>
            <a:r>
              <a:rPr lang="en-GB" sz="1600">
                <a:latin typeface="Tahoma" pitchFamily="34" charset="0"/>
              </a:rPr>
              <a:t>The force may be expressed:</a:t>
            </a:r>
          </a:p>
        </p:txBody>
      </p:sp>
      <p:grpSp>
        <p:nvGrpSpPr>
          <p:cNvPr id="87061" name="Group 1045"/>
          <p:cNvGrpSpPr>
            <a:grpSpLocks/>
          </p:cNvGrpSpPr>
          <p:nvPr/>
        </p:nvGrpSpPr>
        <p:grpSpPr bwMode="auto">
          <a:xfrm>
            <a:off x="2921000" y="3160713"/>
            <a:ext cx="4724400" cy="876300"/>
            <a:chOff x="1776" y="1728"/>
            <a:chExt cx="2928" cy="552"/>
          </a:xfrm>
        </p:grpSpPr>
        <p:sp>
          <p:nvSpPr>
            <p:cNvPr id="87052" name="Text Box 1036"/>
            <p:cNvSpPr txBox="1">
              <a:spLocks noChangeArrowheads="1"/>
            </p:cNvSpPr>
            <p:nvPr/>
          </p:nvSpPr>
          <p:spPr bwMode="auto">
            <a:xfrm>
              <a:off x="1776" y="1728"/>
              <a:ext cx="2928" cy="520"/>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The force F per unit area A is proportional  to the velocity V in the distance Y; the constant of proportionally     is called the </a:t>
              </a:r>
              <a:r>
                <a:rPr lang="en-GB" sz="1600" i="1">
                  <a:latin typeface="Tahoma" pitchFamily="34" charset="0"/>
                </a:rPr>
                <a:t>viscosity</a:t>
              </a:r>
              <a:r>
                <a:rPr lang="en-GB" sz="1600">
                  <a:latin typeface="Tahoma" pitchFamily="34" charset="0"/>
                </a:rPr>
                <a:t> of the fluid.</a:t>
              </a:r>
            </a:p>
          </p:txBody>
        </p:sp>
        <p:graphicFrame>
          <p:nvGraphicFramePr>
            <p:cNvPr id="87054" name="Object 1038"/>
            <p:cNvGraphicFramePr>
              <a:graphicFrameLocks noChangeAspect="1"/>
            </p:cNvGraphicFramePr>
            <p:nvPr/>
          </p:nvGraphicFramePr>
          <p:xfrm>
            <a:off x="2592" y="2088"/>
            <a:ext cx="177" cy="192"/>
          </p:xfrm>
          <a:graphic>
            <a:graphicData uri="http://schemas.openxmlformats.org/presentationml/2006/ole">
              <p:oleObj spid="_x0000_s87054" name="Formel" r:id="rId4" imgW="152280" imgH="164880" progId="Equation.3">
                <p:embed/>
              </p:oleObj>
            </a:graphicData>
          </a:graphic>
        </p:graphicFrame>
      </p:grpSp>
      <p:grpSp>
        <p:nvGrpSpPr>
          <p:cNvPr id="87071" name="Group 1055"/>
          <p:cNvGrpSpPr>
            <a:grpSpLocks/>
          </p:cNvGrpSpPr>
          <p:nvPr/>
        </p:nvGrpSpPr>
        <p:grpSpPr bwMode="auto">
          <a:xfrm>
            <a:off x="4546600" y="4267200"/>
            <a:ext cx="1600200" cy="1219200"/>
            <a:chOff x="2864" y="2688"/>
            <a:chExt cx="1008" cy="768"/>
          </a:xfrm>
        </p:grpSpPr>
        <p:sp>
          <p:nvSpPr>
            <p:cNvPr id="87069" name="Rectangle 1053"/>
            <p:cNvSpPr>
              <a:spLocks noChangeArrowheads="1"/>
            </p:cNvSpPr>
            <p:nvPr/>
          </p:nvSpPr>
          <p:spPr bwMode="auto">
            <a:xfrm>
              <a:off x="2864" y="2688"/>
              <a:ext cx="1008" cy="768"/>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87058" name="Object 1042"/>
            <p:cNvGraphicFramePr>
              <a:graphicFrameLocks noChangeAspect="1"/>
            </p:cNvGraphicFramePr>
            <p:nvPr/>
          </p:nvGraphicFramePr>
          <p:xfrm>
            <a:off x="2921" y="2784"/>
            <a:ext cx="813" cy="525"/>
          </p:xfrm>
          <a:graphic>
            <a:graphicData uri="http://schemas.openxmlformats.org/presentationml/2006/ole">
              <p:oleObj spid="_x0000_s87058" name="Formel" r:id="rId5" imgW="609480" imgH="393480" progId="Equation.3">
                <p:embed/>
              </p:oleObj>
            </a:graphicData>
          </a:graphic>
        </p:graphicFrame>
      </p:grpSp>
      <p:grpSp>
        <p:nvGrpSpPr>
          <p:cNvPr id="87070" name="Group 1054"/>
          <p:cNvGrpSpPr>
            <a:grpSpLocks/>
          </p:cNvGrpSpPr>
          <p:nvPr/>
        </p:nvGrpSpPr>
        <p:grpSpPr bwMode="auto">
          <a:xfrm>
            <a:off x="4495800" y="1752600"/>
            <a:ext cx="1600200" cy="1219200"/>
            <a:chOff x="2832" y="1104"/>
            <a:chExt cx="1008" cy="768"/>
          </a:xfrm>
        </p:grpSpPr>
        <p:sp>
          <p:nvSpPr>
            <p:cNvPr id="87047" name="Rectangle 1031"/>
            <p:cNvSpPr>
              <a:spLocks noChangeArrowheads="1"/>
            </p:cNvSpPr>
            <p:nvPr/>
          </p:nvSpPr>
          <p:spPr bwMode="auto">
            <a:xfrm>
              <a:off x="2832" y="1104"/>
              <a:ext cx="1008" cy="768"/>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87060" name="Object 1044"/>
            <p:cNvGraphicFramePr>
              <a:graphicFrameLocks noChangeAspect="1"/>
            </p:cNvGraphicFramePr>
            <p:nvPr/>
          </p:nvGraphicFramePr>
          <p:xfrm>
            <a:off x="2896" y="1181"/>
            <a:ext cx="864" cy="570"/>
          </p:xfrm>
          <a:graphic>
            <a:graphicData uri="http://schemas.openxmlformats.org/presentationml/2006/ole">
              <p:oleObj spid="_x0000_s87060" name="Formel" r:id="rId6" imgW="596880" imgH="393480" progId="Equation.3">
                <p:embed/>
              </p:oleObj>
            </a:graphicData>
          </a:graphic>
        </p:graphicFrame>
      </p:grpSp>
      <p:sp>
        <p:nvSpPr>
          <p:cNvPr id="87074" name="AutoShape 1058">
            <a:hlinkClick r:id="rId7"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87070"/>
                                        </p:tgtEl>
                                        <p:attrNameLst>
                                          <p:attrName>style.visibility</p:attrName>
                                        </p:attrNameLst>
                                      </p:cBhvr>
                                      <p:to>
                                        <p:strVal val="visible"/>
                                      </p:to>
                                    </p:set>
                                    <p:anim calcmode="lin" valueType="num">
                                      <p:cBhvr>
                                        <p:cTn id="7" dur="500" fill="hold"/>
                                        <p:tgtEl>
                                          <p:spTgt spid="87070"/>
                                        </p:tgtEl>
                                        <p:attrNameLst>
                                          <p:attrName>ppt_w</p:attrName>
                                        </p:attrNameLst>
                                      </p:cBhvr>
                                      <p:tavLst>
                                        <p:tav tm="0">
                                          <p:val>
                                            <p:fltVal val="0"/>
                                          </p:val>
                                        </p:tav>
                                        <p:tav tm="100000">
                                          <p:val>
                                            <p:strVal val="#ppt_w"/>
                                          </p:val>
                                        </p:tav>
                                      </p:tavLst>
                                    </p:anim>
                                    <p:anim calcmode="lin" valueType="num">
                                      <p:cBhvr>
                                        <p:cTn id="8" dur="500" fill="hold"/>
                                        <p:tgtEl>
                                          <p:spTgt spid="8707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 presetClass="entr" presetSubtype="0" fill="hold" nodeType="afterEffect">
                                  <p:stCondLst>
                                    <p:cond delay="3000"/>
                                  </p:stCondLst>
                                  <p:childTnLst>
                                    <p:set>
                                      <p:cBhvr>
                                        <p:cTn id="11" dur="1" fill="hold">
                                          <p:stCondLst>
                                            <p:cond delay="499"/>
                                          </p:stCondLst>
                                        </p:cTn>
                                        <p:tgtEl>
                                          <p:spTgt spid="87061"/>
                                        </p:tgtEl>
                                        <p:attrNameLst>
                                          <p:attrName>style.visibility</p:attrName>
                                        </p:attrNameLst>
                                      </p:cBhvr>
                                      <p:to>
                                        <p:strVal val="visible"/>
                                      </p:to>
                                    </p:set>
                                  </p:childTnLst>
                                </p:cTn>
                              </p:par>
                            </p:childTnLst>
                          </p:cTn>
                        </p:par>
                        <p:par>
                          <p:cTn id="12" fill="hold">
                            <p:stCondLst>
                              <p:cond delay="4000"/>
                            </p:stCondLst>
                            <p:childTnLst>
                              <p:par>
                                <p:cTn id="13" presetID="23" presetClass="entr" presetSubtype="16" fill="hold" nodeType="afterEffect">
                                  <p:stCondLst>
                                    <p:cond delay="3000"/>
                                  </p:stCondLst>
                                  <p:childTnLst>
                                    <p:set>
                                      <p:cBhvr>
                                        <p:cTn id="14" dur="1" fill="hold">
                                          <p:stCondLst>
                                            <p:cond delay="0"/>
                                          </p:stCondLst>
                                        </p:cTn>
                                        <p:tgtEl>
                                          <p:spTgt spid="87071"/>
                                        </p:tgtEl>
                                        <p:attrNameLst>
                                          <p:attrName>style.visibility</p:attrName>
                                        </p:attrNameLst>
                                      </p:cBhvr>
                                      <p:to>
                                        <p:strVal val="visible"/>
                                      </p:to>
                                    </p:set>
                                    <p:anim calcmode="lin" valueType="num">
                                      <p:cBhvr>
                                        <p:cTn id="15" dur="500" fill="hold"/>
                                        <p:tgtEl>
                                          <p:spTgt spid="87071"/>
                                        </p:tgtEl>
                                        <p:attrNameLst>
                                          <p:attrName>ppt_w</p:attrName>
                                        </p:attrNameLst>
                                      </p:cBhvr>
                                      <p:tavLst>
                                        <p:tav tm="0">
                                          <p:val>
                                            <p:fltVal val="0"/>
                                          </p:val>
                                        </p:tav>
                                        <p:tav tm="100000">
                                          <p:val>
                                            <p:strVal val="#ppt_w"/>
                                          </p:val>
                                        </p:tav>
                                      </p:tavLst>
                                    </p:anim>
                                    <p:anim calcmode="lin" valueType="num">
                                      <p:cBhvr>
                                        <p:cTn id="16" dur="500" fill="hold"/>
                                        <p:tgtEl>
                                          <p:spTgt spid="8707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AutoShape 2">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89091" name="Text Box 3"/>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89092" name="AutoShape 4">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89093" name="Text Box 5"/>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sp>
        <p:nvSpPr>
          <p:cNvPr id="89095" name="Text Box 7"/>
          <p:cNvSpPr txBox="1">
            <a:spLocks noChangeArrowheads="1"/>
          </p:cNvSpPr>
          <p:nvPr/>
        </p:nvSpPr>
        <p:spPr bwMode="auto">
          <a:xfrm>
            <a:off x="1752600" y="990600"/>
            <a:ext cx="3048000" cy="581025"/>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Also used is the so called Newton`s equation of viscosity:</a:t>
            </a:r>
            <a:endParaRPr lang="en-GB" sz="2400"/>
          </a:p>
        </p:txBody>
      </p:sp>
      <p:grpSp>
        <p:nvGrpSpPr>
          <p:cNvPr id="89126" name="Group 38"/>
          <p:cNvGrpSpPr>
            <a:grpSpLocks/>
          </p:cNvGrpSpPr>
          <p:nvPr/>
        </p:nvGrpSpPr>
        <p:grpSpPr bwMode="auto">
          <a:xfrm>
            <a:off x="5638800" y="838200"/>
            <a:ext cx="1676400" cy="950913"/>
            <a:chOff x="3552" y="528"/>
            <a:chExt cx="1056" cy="599"/>
          </a:xfrm>
        </p:grpSpPr>
        <p:sp>
          <p:nvSpPr>
            <p:cNvPr id="89117" name="Rectangle 29"/>
            <p:cNvSpPr>
              <a:spLocks noChangeArrowheads="1"/>
            </p:cNvSpPr>
            <p:nvPr/>
          </p:nvSpPr>
          <p:spPr bwMode="auto">
            <a:xfrm>
              <a:off x="3552" y="528"/>
              <a:ext cx="1056" cy="576"/>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89097" name="Object 9"/>
            <p:cNvGraphicFramePr>
              <a:graphicFrameLocks noChangeAspect="1"/>
            </p:cNvGraphicFramePr>
            <p:nvPr/>
          </p:nvGraphicFramePr>
          <p:xfrm>
            <a:off x="3600" y="552"/>
            <a:ext cx="872" cy="575"/>
          </p:xfrm>
          <a:graphic>
            <a:graphicData uri="http://schemas.openxmlformats.org/presentationml/2006/ole">
              <p:oleObj spid="_x0000_s89097" name="Formel" r:id="rId4" imgW="634680" imgH="419040" progId="Equation.3">
                <p:embed/>
              </p:oleObj>
            </a:graphicData>
          </a:graphic>
        </p:graphicFrame>
      </p:grpSp>
      <p:sp>
        <p:nvSpPr>
          <p:cNvPr id="89098" name="AutoShape 10"/>
          <p:cNvSpPr>
            <a:spLocks noChangeArrowheads="1"/>
          </p:cNvSpPr>
          <p:nvPr/>
        </p:nvSpPr>
        <p:spPr bwMode="auto">
          <a:xfrm>
            <a:off x="3810000" y="1676400"/>
            <a:ext cx="1219200" cy="609600"/>
          </a:xfrm>
          <a:prstGeom prst="wedgeRoundRectCallout">
            <a:avLst>
              <a:gd name="adj1" fmla="val 110157"/>
              <a:gd name="adj2" fmla="val -95574"/>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The shear stress</a:t>
            </a:r>
          </a:p>
        </p:txBody>
      </p:sp>
      <p:sp>
        <p:nvSpPr>
          <p:cNvPr id="89101" name="AutoShape 13"/>
          <p:cNvSpPr>
            <a:spLocks noChangeArrowheads="1"/>
          </p:cNvSpPr>
          <p:nvPr/>
        </p:nvSpPr>
        <p:spPr bwMode="auto">
          <a:xfrm>
            <a:off x="5486400" y="1905000"/>
            <a:ext cx="1219200" cy="609600"/>
          </a:xfrm>
          <a:prstGeom prst="wedgeRoundRectCallout">
            <a:avLst>
              <a:gd name="adj1" fmla="val 17449"/>
              <a:gd name="adj2" fmla="val -121093"/>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The fluid viscosity</a:t>
            </a:r>
          </a:p>
        </p:txBody>
      </p:sp>
      <p:sp>
        <p:nvSpPr>
          <p:cNvPr id="89102" name="AutoShape 14"/>
          <p:cNvSpPr>
            <a:spLocks noChangeArrowheads="1"/>
          </p:cNvSpPr>
          <p:nvPr/>
        </p:nvSpPr>
        <p:spPr bwMode="auto">
          <a:xfrm>
            <a:off x="7467600" y="1752600"/>
            <a:ext cx="1371600" cy="914400"/>
          </a:xfrm>
          <a:prstGeom prst="wedgeRoundRectCallout">
            <a:avLst>
              <a:gd name="adj1" fmla="val -85764"/>
              <a:gd name="adj2" fmla="val -113194"/>
              <a:gd name="adj3" fmla="val 16667"/>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The fluid velocity in x- direction</a:t>
            </a:r>
          </a:p>
        </p:txBody>
      </p:sp>
      <p:sp>
        <p:nvSpPr>
          <p:cNvPr id="89104" name="Text Box 16"/>
          <p:cNvSpPr txBox="1">
            <a:spLocks noChangeArrowheads="1"/>
          </p:cNvSpPr>
          <p:nvPr/>
        </p:nvSpPr>
        <p:spPr bwMode="auto">
          <a:xfrm>
            <a:off x="1739900" y="2819400"/>
            <a:ext cx="3048000" cy="336550"/>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The dimensions:</a:t>
            </a:r>
            <a:endParaRPr lang="en-GB" sz="2400"/>
          </a:p>
        </p:txBody>
      </p:sp>
      <p:grpSp>
        <p:nvGrpSpPr>
          <p:cNvPr id="89128" name="Group 40"/>
          <p:cNvGrpSpPr>
            <a:grpSpLocks/>
          </p:cNvGrpSpPr>
          <p:nvPr/>
        </p:nvGrpSpPr>
        <p:grpSpPr bwMode="auto">
          <a:xfrm>
            <a:off x="1676400" y="3200400"/>
            <a:ext cx="3810000" cy="1219200"/>
            <a:chOff x="1056" y="2016"/>
            <a:chExt cx="2400" cy="768"/>
          </a:xfrm>
        </p:grpSpPr>
        <p:sp>
          <p:nvSpPr>
            <p:cNvPr id="89122" name="Rectangle 34"/>
            <p:cNvSpPr>
              <a:spLocks noChangeArrowheads="1"/>
            </p:cNvSpPr>
            <p:nvPr/>
          </p:nvSpPr>
          <p:spPr bwMode="auto">
            <a:xfrm>
              <a:off x="1056" y="2016"/>
              <a:ext cx="2400" cy="768"/>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89106" name="Object 18"/>
            <p:cNvGraphicFramePr>
              <a:graphicFrameLocks noChangeAspect="1"/>
            </p:cNvGraphicFramePr>
            <p:nvPr/>
          </p:nvGraphicFramePr>
          <p:xfrm>
            <a:off x="1176" y="2080"/>
            <a:ext cx="2276" cy="553"/>
          </p:xfrm>
          <a:graphic>
            <a:graphicData uri="http://schemas.openxmlformats.org/presentationml/2006/ole">
              <p:oleObj spid="_x0000_s89106" name="Formel" r:id="rId5" imgW="1777680" imgH="431640" progId="Equation.3">
                <p:embed/>
              </p:oleObj>
            </a:graphicData>
          </a:graphic>
        </p:graphicFrame>
      </p:grpSp>
      <p:grpSp>
        <p:nvGrpSpPr>
          <p:cNvPr id="89127" name="Group 39"/>
          <p:cNvGrpSpPr>
            <a:grpSpLocks/>
          </p:cNvGrpSpPr>
          <p:nvPr/>
        </p:nvGrpSpPr>
        <p:grpSpPr bwMode="auto">
          <a:xfrm>
            <a:off x="6045200" y="3200400"/>
            <a:ext cx="2819400" cy="1219200"/>
            <a:chOff x="3808" y="2016"/>
            <a:chExt cx="1776" cy="768"/>
          </a:xfrm>
        </p:grpSpPr>
        <p:sp>
          <p:nvSpPr>
            <p:cNvPr id="89123" name="Rectangle 35"/>
            <p:cNvSpPr>
              <a:spLocks noChangeArrowheads="1"/>
            </p:cNvSpPr>
            <p:nvPr/>
          </p:nvSpPr>
          <p:spPr bwMode="auto">
            <a:xfrm>
              <a:off x="3808" y="2016"/>
              <a:ext cx="1776" cy="768"/>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89107" name="Object 19"/>
            <p:cNvGraphicFramePr>
              <a:graphicFrameLocks noChangeAspect="1"/>
            </p:cNvGraphicFramePr>
            <p:nvPr/>
          </p:nvGraphicFramePr>
          <p:xfrm>
            <a:off x="3824" y="2088"/>
            <a:ext cx="1728" cy="576"/>
          </p:xfrm>
          <a:graphic>
            <a:graphicData uri="http://schemas.openxmlformats.org/presentationml/2006/ole">
              <p:oleObj spid="_x0000_s89107" name="Formel" r:id="rId6" imgW="1295280" imgH="431640" progId="Equation.3">
                <p:embed/>
              </p:oleObj>
            </a:graphicData>
          </a:graphic>
        </p:graphicFrame>
      </p:grpSp>
      <p:sp>
        <p:nvSpPr>
          <p:cNvPr id="89109" name="Text Box 21"/>
          <p:cNvSpPr txBox="1">
            <a:spLocks noChangeArrowheads="1"/>
          </p:cNvSpPr>
          <p:nvPr/>
        </p:nvSpPr>
        <p:spPr bwMode="auto">
          <a:xfrm>
            <a:off x="5486400" y="3606800"/>
            <a:ext cx="685800" cy="336550"/>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And</a:t>
            </a:r>
            <a:endParaRPr lang="en-GB" sz="2400"/>
          </a:p>
        </p:txBody>
      </p:sp>
      <p:sp>
        <p:nvSpPr>
          <p:cNvPr id="89108" name="Text Box 20"/>
          <p:cNvSpPr txBox="1">
            <a:spLocks noChangeArrowheads="1"/>
          </p:cNvSpPr>
          <p:nvPr/>
        </p:nvSpPr>
        <p:spPr bwMode="auto">
          <a:xfrm>
            <a:off x="1739900" y="4914900"/>
            <a:ext cx="3048000" cy="336550"/>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By definition:</a:t>
            </a:r>
            <a:endParaRPr lang="en-GB" sz="2400"/>
          </a:p>
        </p:txBody>
      </p:sp>
      <p:grpSp>
        <p:nvGrpSpPr>
          <p:cNvPr id="89129" name="Group 41"/>
          <p:cNvGrpSpPr>
            <a:grpSpLocks/>
          </p:cNvGrpSpPr>
          <p:nvPr/>
        </p:nvGrpSpPr>
        <p:grpSpPr bwMode="auto">
          <a:xfrm>
            <a:off x="3289300" y="4648200"/>
            <a:ext cx="3962400" cy="838200"/>
            <a:chOff x="2072" y="2928"/>
            <a:chExt cx="2496" cy="528"/>
          </a:xfrm>
        </p:grpSpPr>
        <p:sp>
          <p:nvSpPr>
            <p:cNvPr id="89124" name="Rectangle 36"/>
            <p:cNvSpPr>
              <a:spLocks noChangeArrowheads="1"/>
            </p:cNvSpPr>
            <p:nvPr/>
          </p:nvSpPr>
          <p:spPr bwMode="auto">
            <a:xfrm>
              <a:off x="2072" y="2928"/>
              <a:ext cx="2496" cy="528"/>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89111" name="Object 23"/>
            <p:cNvGraphicFramePr>
              <a:graphicFrameLocks noChangeAspect="1"/>
            </p:cNvGraphicFramePr>
            <p:nvPr/>
          </p:nvGraphicFramePr>
          <p:xfrm>
            <a:off x="2104" y="3000"/>
            <a:ext cx="2448" cy="421"/>
          </p:xfrm>
          <a:graphic>
            <a:graphicData uri="http://schemas.openxmlformats.org/presentationml/2006/ole">
              <p:oleObj spid="_x0000_s89111" name="Formel" r:id="rId7" imgW="2286000" imgH="393480" progId="Equation.3">
                <p:embed/>
              </p:oleObj>
            </a:graphicData>
          </a:graphic>
        </p:graphicFrame>
      </p:grpSp>
      <p:sp>
        <p:nvSpPr>
          <p:cNvPr id="89113" name="Text Box 25"/>
          <p:cNvSpPr txBox="1">
            <a:spLocks noChangeArrowheads="1"/>
          </p:cNvSpPr>
          <p:nvPr/>
        </p:nvSpPr>
        <p:spPr bwMode="auto">
          <a:xfrm>
            <a:off x="1752600" y="5740400"/>
            <a:ext cx="3048000" cy="336550"/>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Explicit:</a:t>
            </a:r>
            <a:endParaRPr lang="en-GB" sz="2400"/>
          </a:p>
        </p:txBody>
      </p:sp>
      <p:grpSp>
        <p:nvGrpSpPr>
          <p:cNvPr id="89130" name="Group 42"/>
          <p:cNvGrpSpPr>
            <a:grpSpLocks/>
          </p:cNvGrpSpPr>
          <p:nvPr/>
        </p:nvGrpSpPr>
        <p:grpSpPr bwMode="auto">
          <a:xfrm>
            <a:off x="2743200" y="5638800"/>
            <a:ext cx="1828800" cy="533400"/>
            <a:chOff x="1728" y="3552"/>
            <a:chExt cx="1152" cy="336"/>
          </a:xfrm>
        </p:grpSpPr>
        <p:sp>
          <p:nvSpPr>
            <p:cNvPr id="89125" name="Rectangle 37"/>
            <p:cNvSpPr>
              <a:spLocks noChangeArrowheads="1"/>
            </p:cNvSpPr>
            <p:nvPr/>
          </p:nvSpPr>
          <p:spPr bwMode="auto">
            <a:xfrm>
              <a:off x="1728" y="3552"/>
              <a:ext cx="1152" cy="336"/>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89116" name="Object 28"/>
            <p:cNvGraphicFramePr>
              <a:graphicFrameLocks noChangeAspect="1"/>
            </p:cNvGraphicFramePr>
            <p:nvPr/>
          </p:nvGraphicFramePr>
          <p:xfrm>
            <a:off x="1776" y="3616"/>
            <a:ext cx="960" cy="226"/>
          </p:xfrm>
          <a:graphic>
            <a:graphicData uri="http://schemas.openxmlformats.org/presentationml/2006/ole">
              <p:oleObj spid="_x0000_s89116" name="Formel" r:id="rId8" imgW="863280" imgH="203040" progId="Equation.3">
                <p:embed/>
              </p:oleObj>
            </a:graphicData>
          </a:graphic>
        </p:graphicFrame>
      </p:grpSp>
      <p:sp>
        <p:nvSpPr>
          <p:cNvPr id="89132" name="AutoShape 44">
            <a:hlinkClick r:id="rId9"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89126"/>
                                        </p:tgtEl>
                                        <p:attrNameLst>
                                          <p:attrName>style.visibility</p:attrName>
                                        </p:attrNameLst>
                                      </p:cBhvr>
                                      <p:to>
                                        <p:strVal val="visible"/>
                                      </p:to>
                                    </p:set>
                                    <p:anim calcmode="lin" valueType="num">
                                      <p:cBhvr>
                                        <p:cTn id="7" dur="500" fill="hold"/>
                                        <p:tgtEl>
                                          <p:spTgt spid="89126"/>
                                        </p:tgtEl>
                                        <p:attrNameLst>
                                          <p:attrName>ppt_w</p:attrName>
                                        </p:attrNameLst>
                                      </p:cBhvr>
                                      <p:tavLst>
                                        <p:tav tm="0">
                                          <p:val>
                                            <p:fltVal val="0"/>
                                          </p:val>
                                        </p:tav>
                                        <p:tav tm="100000">
                                          <p:val>
                                            <p:strVal val="#ppt_w"/>
                                          </p:val>
                                        </p:tav>
                                      </p:tavLst>
                                    </p:anim>
                                    <p:anim calcmode="lin" valueType="num">
                                      <p:cBhvr>
                                        <p:cTn id="8" dur="500" fill="hold"/>
                                        <p:tgtEl>
                                          <p:spTgt spid="8912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7" presetClass="entr" presetSubtype="1" fill="hold" grpId="0" nodeType="afterEffect">
                                  <p:stCondLst>
                                    <p:cond delay="2000"/>
                                  </p:stCondLst>
                                  <p:childTnLst>
                                    <p:set>
                                      <p:cBhvr>
                                        <p:cTn id="11" dur="1" fill="hold">
                                          <p:stCondLst>
                                            <p:cond delay="0"/>
                                          </p:stCondLst>
                                        </p:cTn>
                                        <p:tgtEl>
                                          <p:spTgt spid="89098"/>
                                        </p:tgtEl>
                                        <p:attrNameLst>
                                          <p:attrName>style.visibility</p:attrName>
                                        </p:attrNameLst>
                                      </p:cBhvr>
                                      <p:to>
                                        <p:strVal val="visible"/>
                                      </p:to>
                                    </p:set>
                                    <p:anim calcmode="lin" valueType="num">
                                      <p:cBhvr>
                                        <p:cTn id="12" dur="500" fill="hold"/>
                                        <p:tgtEl>
                                          <p:spTgt spid="89098"/>
                                        </p:tgtEl>
                                        <p:attrNameLst>
                                          <p:attrName>ppt_x</p:attrName>
                                        </p:attrNameLst>
                                      </p:cBhvr>
                                      <p:tavLst>
                                        <p:tav tm="0">
                                          <p:val>
                                            <p:strVal val="#ppt_x"/>
                                          </p:val>
                                        </p:tav>
                                        <p:tav tm="100000">
                                          <p:val>
                                            <p:strVal val="#ppt_x"/>
                                          </p:val>
                                        </p:tav>
                                      </p:tavLst>
                                    </p:anim>
                                    <p:anim calcmode="lin" valueType="num">
                                      <p:cBhvr>
                                        <p:cTn id="13" dur="500" fill="hold"/>
                                        <p:tgtEl>
                                          <p:spTgt spid="89098"/>
                                        </p:tgtEl>
                                        <p:attrNameLst>
                                          <p:attrName>ppt_y</p:attrName>
                                        </p:attrNameLst>
                                      </p:cBhvr>
                                      <p:tavLst>
                                        <p:tav tm="0">
                                          <p:val>
                                            <p:strVal val="#ppt_y-#ppt_h/2"/>
                                          </p:val>
                                        </p:tav>
                                        <p:tav tm="100000">
                                          <p:val>
                                            <p:strVal val="#ppt_y"/>
                                          </p:val>
                                        </p:tav>
                                      </p:tavLst>
                                    </p:anim>
                                    <p:anim calcmode="lin" valueType="num">
                                      <p:cBhvr>
                                        <p:cTn id="14" dur="500" fill="hold"/>
                                        <p:tgtEl>
                                          <p:spTgt spid="89098"/>
                                        </p:tgtEl>
                                        <p:attrNameLst>
                                          <p:attrName>ppt_w</p:attrName>
                                        </p:attrNameLst>
                                      </p:cBhvr>
                                      <p:tavLst>
                                        <p:tav tm="0">
                                          <p:val>
                                            <p:strVal val="#ppt_w"/>
                                          </p:val>
                                        </p:tav>
                                        <p:tav tm="100000">
                                          <p:val>
                                            <p:strVal val="#ppt_w"/>
                                          </p:val>
                                        </p:tav>
                                      </p:tavLst>
                                    </p:anim>
                                    <p:anim calcmode="lin" valueType="num">
                                      <p:cBhvr>
                                        <p:cTn id="15" dur="500" fill="hold"/>
                                        <p:tgtEl>
                                          <p:spTgt spid="89098"/>
                                        </p:tgtEl>
                                        <p:attrNameLst>
                                          <p:attrName>ppt_h</p:attrName>
                                        </p:attrNameLst>
                                      </p:cBhvr>
                                      <p:tavLst>
                                        <p:tav tm="0">
                                          <p:val>
                                            <p:fltVal val="0"/>
                                          </p:val>
                                        </p:tav>
                                        <p:tav tm="100000">
                                          <p:val>
                                            <p:strVal val="#ppt_h"/>
                                          </p:val>
                                        </p:tav>
                                      </p:tavLst>
                                    </p:anim>
                                  </p:childTnLst>
                                </p:cTn>
                              </p:par>
                            </p:childTnLst>
                          </p:cTn>
                        </p:par>
                        <p:par>
                          <p:cTn id="16" fill="hold">
                            <p:stCondLst>
                              <p:cond delay="3000"/>
                            </p:stCondLst>
                            <p:childTnLst>
                              <p:par>
                                <p:cTn id="17" presetID="17" presetClass="entr" presetSubtype="1" fill="hold" grpId="0" nodeType="afterEffect">
                                  <p:stCondLst>
                                    <p:cond delay="2000"/>
                                  </p:stCondLst>
                                  <p:childTnLst>
                                    <p:set>
                                      <p:cBhvr>
                                        <p:cTn id="18" dur="1" fill="hold">
                                          <p:stCondLst>
                                            <p:cond delay="0"/>
                                          </p:stCondLst>
                                        </p:cTn>
                                        <p:tgtEl>
                                          <p:spTgt spid="89101"/>
                                        </p:tgtEl>
                                        <p:attrNameLst>
                                          <p:attrName>style.visibility</p:attrName>
                                        </p:attrNameLst>
                                      </p:cBhvr>
                                      <p:to>
                                        <p:strVal val="visible"/>
                                      </p:to>
                                    </p:set>
                                    <p:anim calcmode="lin" valueType="num">
                                      <p:cBhvr>
                                        <p:cTn id="19" dur="500" fill="hold"/>
                                        <p:tgtEl>
                                          <p:spTgt spid="89101"/>
                                        </p:tgtEl>
                                        <p:attrNameLst>
                                          <p:attrName>ppt_x</p:attrName>
                                        </p:attrNameLst>
                                      </p:cBhvr>
                                      <p:tavLst>
                                        <p:tav tm="0">
                                          <p:val>
                                            <p:strVal val="#ppt_x"/>
                                          </p:val>
                                        </p:tav>
                                        <p:tav tm="100000">
                                          <p:val>
                                            <p:strVal val="#ppt_x"/>
                                          </p:val>
                                        </p:tav>
                                      </p:tavLst>
                                    </p:anim>
                                    <p:anim calcmode="lin" valueType="num">
                                      <p:cBhvr>
                                        <p:cTn id="20" dur="500" fill="hold"/>
                                        <p:tgtEl>
                                          <p:spTgt spid="89101"/>
                                        </p:tgtEl>
                                        <p:attrNameLst>
                                          <p:attrName>ppt_y</p:attrName>
                                        </p:attrNameLst>
                                      </p:cBhvr>
                                      <p:tavLst>
                                        <p:tav tm="0">
                                          <p:val>
                                            <p:strVal val="#ppt_y-#ppt_h/2"/>
                                          </p:val>
                                        </p:tav>
                                        <p:tav tm="100000">
                                          <p:val>
                                            <p:strVal val="#ppt_y"/>
                                          </p:val>
                                        </p:tav>
                                      </p:tavLst>
                                    </p:anim>
                                    <p:anim calcmode="lin" valueType="num">
                                      <p:cBhvr>
                                        <p:cTn id="21" dur="500" fill="hold"/>
                                        <p:tgtEl>
                                          <p:spTgt spid="89101"/>
                                        </p:tgtEl>
                                        <p:attrNameLst>
                                          <p:attrName>ppt_w</p:attrName>
                                        </p:attrNameLst>
                                      </p:cBhvr>
                                      <p:tavLst>
                                        <p:tav tm="0">
                                          <p:val>
                                            <p:strVal val="#ppt_w"/>
                                          </p:val>
                                        </p:tav>
                                        <p:tav tm="100000">
                                          <p:val>
                                            <p:strVal val="#ppt_w"/>
                                          </p:val>
                                        </p:tav>
                                      </p:tavLst>
                                    </p:anim>
                                    <p:anim calcmode="lin" valueType="num">
                                      <p:cBhvr>
                                        <p:cTn id="22" dur="500" fill="hold"/>
                                        <p:tgtEl>
                                          <p:spTgt spid="89101"/>
                                        </p:tgtEl>
                                        <p:attrNameLst>
                                          <p:attrName>ppt_h</p:attrName>
                                        </p:attrNameLst>
                                      </p:cBhvr>
                                      <p:tavLst>
                                        <p:tav tm="0">
                                          <p:val>
                                            <p:fltVal val="0"/>
                                          </p:val>
                                        </p:tav>
                                        <p:tav tm="100000">
                                          <p:val>
                                            <p:strVal val="#ppt_h"/>
                                          </p:val>
                                        </p:tav>
                                      </p:tavLst>
                                    </p:anim>
                                  </p:childTnLst>
                                </p:cTn>
                              </p:par>
                            </p:childTnLst>
                          </p:cTn>
                        </p:par>
                        <p:par>
                          <p:cTn id="23" fill="hold">
                            <p:stCondLst>
                              <p:cond delay="5500"/>
                            </p:stCondLst>
                            <p:childTnLst>
                              <p:par>
                                <p:cTn id="24" presetID="17" presetClass="entr" presetSubtype="1" fill="hold" grpId="0" nodeType="afterEffect">
                                  <p:stCondLst>
                                    <p:cond delay="2000"/>
                                  </p:stCondLst>
                                  <p:childTnLst>
                                    <p:set>
                                      <p:cBhvr>
                                        <p:cTn id="25" dur="1" fill="hold">
                                          <p:stCondLst>
                                            <p:cond delay="0"/>
                                          </p:stCondLst>
                                        </p:cTn>
                                        <p:tgtEl>
                                          <p:spTgt spid="89102"/>
                                        </p:tgtEl>
                                        <p:attrNameLst>
                                          <p:attrName>style.visibility</p:attrName>
                                        </p:attrNameLst>
                                      </p:cBhvr>
                                      <p:to>
                                        <p:strVal val="visible"/>
                                      </p:to>
                                    </p:set>
                                    <p:anim calcmode="lin" valueType="num">
                                      <p:cBhvr>
                                        <p:cTn id="26" dur="500" fill="hold"/>
                                        <p:tgtEl>
                                          <p:spTgt spid="89102"/>
                                        </p:tgtEl>
                                        <p:attrNameLst>
                                          <p:attrName>ppt_x</p:attrName>
                                        </p:attrNameLst>
                                      </p:cBhvr>
                                      <p:tavLst>
                                        <p:tav tm="0">
                                          <p:val>
                                            <p:strVal val="#ppt_x"/>
                                          </p:val>
                                        </p:tav>
                                        <p:tav tm="100000">
                                          <p:val>
                                            <p:strVal val="#ppt_x"/>
                                          </p:val>
                                        </p:tav>
                                      </p:tavLst>
                                    </p:anim>
                                    <p:anim calcmode="lin" valueType="num">
                                      <p:cBhvr>
                                        <p:cTn id="27" dur="500" fill="hold"/>
                                        <p:tgtEl>
                                          <p:spTgt spid="89102"/>
                                        </p:tgtEl>
                                        <p:attrNameLst>
                                          <p:attrName>ppt_y</p:attrName>
                                        </p:attrNameLst>
                                      </p:cBhvr>
                                      <p:tavLst>
                                        <p:tav tm="0">
                                          <p:val>
                                            <p:strVal val="#ppt_y-#ppt_h/2"/>
                                          </p:val>
                                        </p:tav>
                                        <p:tav tm="100000">
                                          <p:val>
                                            <p:strVal val="#ppt_y"/>
                                          </p:val>
                                        </p:tav>
                                      </p:tavLst>
                                    </p:anim>
                                    <p:anim calcmode="lin" valueType="num">
                                      <p:cBhvr>
                                        <p:cTn id="28" dur="500" fill="hold"/>
                                        <p:tgtEl>
                                          <p:spTgt spid="89102"/>
                                        </p:tgtEl>
                                        <p:attrNameLst>
                                          <p:attrName>ppt_w</p:attrName>
                                        </p:attrNameLst>
                                      </p:cBhvr>
                                      <p:tavLst>
                                        <p:tav tm="0">
                                          <p:val>
                                            <p:strVal val="#ppt_w"/>
                                          </p:val>
                                        </p:tav>
                                        <p:tav tm="100000">
                                          <p:val>
                                            <p:strVal val="#ppt_w"/>
                                          </p:val>
                                        </p:tav>
                                      </p:tavLst>
                                    </p:anim>
                                    <p:anim calcmode="lin" valueType="num">
                                      <p:cBhvr>
                                        <p:cTn id="29" dur="500" fill="hold"/>
                                        <p:tgtEl>
                                          <p:spTgt spid="89102"/>
                                        </p:tgtEl>
                                        <p:attrNameLst>
                                          <p:attrName>ppt_h</p:attrName>
                                        </p:attrNameLst>
                                      </p:cBhvr>
                                      <p:tavLst>
                                        <p:tav tm="0">
                                          <p:val>
                                            <p:fltVal val="0"/>
                                          </p:val>
                                        </p:tav>
                                        <p:tav tm="100000">
                                          <p:val>
                                            <p:strVal val="#ppt_h"/>
                                          </p:val>
                                        </p:tav>
                                      </p:tavLst>
                                    </p:anim>
                                  </p:childTnLst>
                                </p:cTn>
                              </p:par>
                            </p:childTnLst>
                          </p:cTn>
                        </p:par>
                        <p:par>
                          <p:cTn id="30" fill="hold">
                            <p:stCondLst>
                              <p:cond delay="8000"/>
                            </p:stCondLst>
                            <p:childTnLst>
                              <p:par>
                                <p:cTn id="31" presetID="1" presetClass="entr" presetSubtype="0" fill="hold" grpId="0" nodeType="afterEffect">
                                  <p:stCondLst>
                                    <p:cond delay="2000"/>
                                  </p:stCondLst>
                                  <p:childTnLst>
                                    <p:set>
                                      <p:cBhvr>
                                        <p:cTn id="32" dur="1" fill="hold">
                                          <p:stCondLst>
                                            <p:cond delay="499"/>
                                          </p:stCondLst>
                                        </p:cTn>
                                        <p:tgtEl>
                                          <p:spTgt spid="89104"/>
                                        </p:tgtEl>
                                        <p:attrNameLst>
                                          <p:attrName>style.visibility</p:attrName>
                                        </p:attrNameLst>
                                      </p:cBhvr>
                                      <p:to>
                                        <p:strVal val="visible"/>
                                      </p:to>
                                    </p:set>
                                  </p:childTnLst>
                                </p:cTn>
                              </p:par>
                            </p:childTnLst>
                          </p:cTn>
                        </p:par>
                        <p:par>
                          <p:cTn id="33" fill="hold">
                            <p:stCondLst>
                              <p:cond delay="10500"/>
                            </p:stCondLst>
                            <p:childTnLst>
                              <p:par>
                                <p:cTn id="34" presetID="2" presetClass="entr" presetSubtype="8" fill="hold" nodeType="afterEffect">
                                  <p:stCondLst>
                                    <p:cond delay="2000"/>
                                  </p:stCondLst>
                                  <p:childTnLst>
                                    <p:set>
                                      <p:cBhvr>
                                        <p:cTn id="35" dur="1" fill="hold">
                                          <p:stCondLst>
                                            <p:cond delay="0"/>
                                          </p:stCondLst>
                                        </p:cTn>
                                        <p:tgtEl>
                                          <p:spTgt spid="89128"/>
                                        </p:tgtEl>
                                        <p:attrNameLst>
                                          <p:attrName>style.visibility</p:attrName>
                                        </p:attrNameLst>
                                      </p:cBhvr>
                                      <p:to>
                                        <p:strVal val="visible"/>
                                      </p:to>
                                    </p:set>
                                    <p:anim calcmode="lin" valueType="num">
                                      <p:cBhvr additive="base">
                                        <p:cTn id="36" dur="500" fill="hold"/>
                                        <p:tgtEl>
                                          <p:spTgt spid="89128"/>
                                        </p:tgtEl>
                                        <p:attrNameLst>
                                          <p:attrName>ppt_x</p:attrName>
                                        </p:attrNameLst>
                                      </p:cBhvr>
                                      <p:tavLst>
                                        <p:tav tm="0">
                                          <p:val>
                                            <p:strVal val="0-#ppt_w/2"/>
                                          </p:val>
                                        </p:tav>
                                        <p:tav tm="100000">
                                          <p:val>
                                            <p:strVal val="#ppt_x"/>
                                          </p:val>
                                        </p:tav>
                                      </p:tavLst>
                                    </p:anim>
                                    <p:anim calcmode="lin" valueType="num">
                                      <p:cBhvr additive="base">
                                        <p:cTn id="37" dur="500" fill="hold"/>
                                        <p:tgtEl>
                                          <p:spTgt spid="89128"/>
                                        </p:tgtEl>
                                        <p:attrNameLst>
                                          <p:attrName>ppt_y</p:attrName>
                                        </p:attrNameLst>
                                      </p:cBhvr>
                                      <p:tavLst>
                                        <p:tav tm="0">
                                          <p:val>
                                            <p:strVal val="#ppt_y"/>
                                          </p:val>
                                        </p:tav>
                                        <p:tav tm="100000">
                                          <p:val>
                                            <p:strVal val="#ppt_y"/>
                                          </p:val>
                                        </p:tav>
                                      </p:tavLst>
                                    </p:anim>
                                  </p:childTnLst>
                                </p:cTn>
                              </p:par>
                            </p:childTnLst>
                          </p:cTn>
                        </p:par>
                        <p:par>
                          <p:cTn id="38" fill="hold">
                            <p:stCondLst>
                              <p:cond delay="13000"/>
                            </p:stCondLst>
                            <p:childTnLst>
                              <p:par>
                                <p:cTn id="39" presetID="1" presetClass="entr" presetSubtype="0" fill="hold" grpId="0" nodeType="afterEffect">
                                  <p:stCondLst>
                                    <p:cond delay="3000"/>
                                  </p:stCondLst>
                                  <p:childTnLst>
                                    <p:set>
                                      <p:cBhvr>
                                        <p:cTn id="40" dur="1" fill="hold">
                                          <p:stCondLst>
                                            <p:cond delay="499"/>
                                          </p:stCondLst>
                                        </p:cTn>
                                        <p:tgtEl>
                                          <p:spTgt spid="89109"/>
                                        </p:tgtEl>
                                        <p:attrNameLst>
                                          <p:attrName>style.visibility</p:attrName>
                                        </p:attrNameLst>
                                      </p:cBhvr>
                                      <p:to>
                                        <p:strVal val="visible"/>
                                      </p:to>
                                    </p:set>
                                  </p:childTnLst>
                                </p:cTn>
                              </p:par>
                            </p:childTnLst>
                          </p:cTn>
                        </p:par>
                        <p:par>
                          <p:cTn id="41" fill="hold">
                            <p:stCondLst>
                              <p:cond delay="16500"/>
                            </p:stCondLst>
                            <p:childTnLst>
                              <p:par>
                                <p:cTn id="42" presetID="2" presetClass="entr" presetSubtype="2" fill="hold" nodeType="afterEffect">
                                  <p:stCondLst>
                                    <p:cond delay="0"/>
                                  </p:stCondLst>
                                  <p:childTnLst>
                                    <p:set>
                                      <p:cBhvr>
                                        <p:cTn id="43" dur="1" fill="hold">
                                          <p:stCondLst>
                                            <p:cond delay="0"/>
                                          </p:stCondLst>
                                        </p:cTn>
                                        <p:tgtEl>
                                          <p:spTgt spid="89127"/>
                                        </p:tgtEl>
                                        <p:attrNameLst>
                                          <p:attrName>style.visibility</p:attrName>
                                        </p:attrNameLst>
                                      </p:cBhvr>
                                      <p:to>
                                        <p:strVal val="visible"/>
                                      </p:to>
                                    </p:set>
                                    <p:anim calcmode="lin" valueType="num">
                                      <p:cBhvr additive="base">
                                        <p:cTn id="44" dur="500" fill="hold"/>
                                        <p:tgtEl>
                                          <p:spTgt spid="89127"/>
                                        </p:tgtEl>
                                        <p:attrNameLst>
                                          <p:attrName>ppt_x</p:attrName>
                                        </p:attrNameLst>
                                      </p:cBhvr>
                                      <p:tavLst>
                                        <p:tav tm="0">
                                          <p:val>
                                            <p:strVal val="1+#ppt_w/2"/>
                                          </p:val>
                                        </p:tav>
                                        <p:tav tm="100000">
                                          <p:val>
                                            <p:strVal val="#ppt_x"/>
                                          </p:val>
                                        </p:tav>
                                      </p:tavLst>
                                    </p:anim>
                                    <p:anim calcmode="lin" valueType="num">
                                      <p:cBhvr additive="base">
                                        <p:cTn id="45" dur="500" fill="hold"/>
                                        <p:tgtEl>
                                          <p:spTgt spid="89127"/>
                                        </p:tgtEl>
                                        <p:attrNameLst>
                                          <p:attrName>ppt_y</p:attrName>
                                        </p:attrNameLst>
                                      </p:cBhvr>
                                      <p:tavLst>
                                        <p:tav tm="0">
                                          <p:val>
                                            <p:strVal val="#ppt_y"/>
                                          </p:val>
                                        </p:tav>
                                        <p:tav tm="100000">
                                          <p:val>
                                            <p:strVal val="#ppt_y"/>
                                          </p:val>
                                        </p:tav>
                                      </p:tavLst>
                                    </p:anim>
                                  </p:childTnLst>
                                </p:cTn>
                              </p:par>
                            </p:childTnLst>
                          </p:cTn>
                        </p:par>
                        <p:par>
                          <p:cTn id="46" fill="hold">
                            <p:stCondLst>
                              <p:cond delay="17000"/>
                            </p:stCondLst>
                            <p:childTnLst>
                              <p:par>
                                <p:cTn id="47" presetID="1" presetClass="entr" presetSubtype="0" fill="hold" grpId="0" nodeType="afterEffect">
                                  <p:stCondLst>
                                    <p:cond delay="2000"/>
                                  </p:stCondLst>
                                  <p:childTnLst>
                                    <p:set>
                                      <p:cBhvr>
                                        <p:cTn id="48" dur="1" fill="hold">
                                          <p:stCondLst>
                                            <p:cond delay="499"/>
                                          </p:stCondLst>
                                        </p:cTn>
                                        <p:tgtEl>
                                          <p:spTgt spid="89108"/>
                                        </p:tgtEl>
                                        <p:attrNameLst>
                                          <p:attrName>style.visibility</p:attrName>
                                        </p:attrNameLst>
                                      </p:cBhvr>
                                      <p:to>
                                        <p:strVal val="visible"/>
                                      </p:to>
                                    </p:set>
                                  </p:childTnLst>
                                </p:cTn>
                              </p:par>
                            </p:childTnLst>
                          </p:cTn>
                        </p:par>
                        <p:par>
                          <p:cTn id="49" fill="hold">
                            <p:stCondLst>
                              <p:cond delay="19500"/>
                            </p:stCondLst>
                            <p:childTnLst>
                              <p:par>
                                <p:cTn id="50" presetID="23" presetClass="entr" presetSubtype="16" fill="hold" nodeType="afterEffect">
                                  <p:stCondLst>
                                    <p:cond delay="2000"/>
                                  </p:stCondLst>
                                  <p:childTnLst>
                                    <p:set>
                                      <p:cBhvr>
                                        <p:cTn id="51" dur="1" fill="hold">
                                          <p:stCondLst>
                                            <p:cond delay="0"/>
                                          </p:stCondLst>
                                        </p:cTn>
                                        <p:tgtEl>
                                          <p:spTgt spid="89129"/>
                                        </p:tgtEl>
                                        <p:attrNameLst>
                                          <p:attrName>style.visibility</p:attrName>
                                        </p:attrNameLst>
                                      </p:cBhvr>
                                      <p:to>
                                        <p:strVal val="visible"/>
                                      </p:to>
                                    </p:set>
                                    <p:anim calcmode="lin" valueType="num">
                                      <p:cBhvr>
                                        <p:cTn id="52" dur="500" fill="hold"/>
                                        <p:tgtEl>
                                          <p:spTgt spid="89129"/>
                                        </p:tgtEl>
                                        <p:attrNameLst>
                                          <p:attrName>ppt_w</p:attrName>
                                        </p:attrNameLst>
                                      </p:cBhvr>
                                      <p:tavLst>
                                        <p:tav tm="0">
                                          <p:val>
                                            <p:fltVal val="0"/>
                                          </p:val>
                                        </p:tav>
                                        <p:tav tm="100000">
                                          <p:val>
                                            <p:strVal val="#ppt_w"/>
                                          </p:val>
                                        </p:tav>
                                      </p:tavLst>
                                    </p:anim>
                                    <p:anim calcmode="lin" valueType="num">
                                      <p:cBhvr>
                                        <p:cTn id="53" dur="500" fill="hold"/>
                                        <p:tgtEl>
                                          <p:spTgt spid="89129"/>
                                        </p:tgtEl>
                                        <p:attrNameLst>
                                          <p:attrName>ppt_h</p:attrName>
                                        </p:attrNameLst>
                                      </p:cBhvr>
                                      <p:tavLst>
                                        <p:tav tm="0">
                                          <p:val>
                                            <p:fltVal val="0"/>
                                          </p:val>
                                        </p:tav>
                                        <p:tav tm="100000">
                                          <p:val>
                                            <p:strVal val="#ppt_h"/>
                                          </p:val>
                                        </p:tav>
                                      </p:tavLst>
                                    </p:anim>
                                  </p:childTnLst>
                                </p:cTn>
                              </p:par>
                            </p:childTnLst>
                          </p:cTn>
                        </p:par>
                        <p:par>
                          <p:cTn id="54" fill="hold">
                            <p:stCondLst>
                              <p:cond delay="22000"/>
                            </p:stCondLst>
                            <p:childTnLst>
                              <p:par>
                                <p:cTn id="55" presetID="1" presetClass="entr" presetSubtype="0" fill="hold" grpId="0" nodeType="afterEffect">
                                  <p:stCondLst>
                                    <p:cond delay="2000"/>
                                  </p:stCondLst>
                                  <p:childTnLst>
                                    <p:set>
                                      <p:cBhvr>
                                        <p:cTn id="56" dur="1" fill="hold">
                                          <p:stCondLst>
                                            <p:cond delay="499"/>
                                          </p:stCondLst>
                                        </p:cTn>
                                        <p:tgtEl>
                                          <p:spTgt spid="89113"/>
                                        </p:tgtEl>
                                        <p:attrNameLst>
                                          <p:attrName>style.visibility</p:attrName>
                                        </p:attrNameLst>
                                      </p:cBhvr>
                                      <p:to>
                                        <p:strVal val="visible"/>
                                      </p:to>
                                    </p:set>
                                  </p:childTnLst>
                                </p:cTn>
                              </p:par>
                            </p:childTnLst>
                          </p:cTn>
                        </p:par>
                        <p:par>
                          <p:cTn id="57" fill="hold">
                            <p:stCondLst>
                              <p:cond delay="24500"/>
                            </p:stCondLst>
                            <p:childTnLst>
                              <p:par>
                                <p:cTn id="58" presetID="23" presetClass="entr" presetSubtype="16" fill="hold" nodeType="afterEffect">
                                  <p:stCondLst>
                                    <p:cond delay="2000"/>
                                  </p:stCondLst>
                                  <p:childTnLst>
                                    <p:set>
                                      <p:cBhvr>
                                        <p:cTn id="59" dur="1" fill="hold">
                                          <p:stCondLst>
                                            <p:cond delay="0"/>
                                          </p:stCondLst>
                                        </p:cTn>
                                        <p:tgtEl>
                                          <p:spTgt spid="89130"/>
                                        </p:tgtEl>
                                        <p:attrNameLst>
                                          <p:attrName>style.visibility</p:attrName>
                                        </p:attrNameLst>
                                      </p:cBhvr>
                                      <p:to>
                                        <p:strVal val="visible"/>
                                      </p:to>
                                    </p:set>
                                    <p:anim calcmode="lin" valueType="num">
                                      <p:cBhvr>
                                        <p:cTn id="60" dur="500" fill="hold"/>
                                        <p:tgtEl>
                                          <p:spTgt spid="89130"/>
                                        </p:tgtEl>
                                        <p:attrNameLst>
                                          <p:attrName>ppt_w</p:attrName>
                                        </p:attrNameLst>
                                      </p:cBhvr>
                                      <p:tavLst>
                                        <p:tav tm="0">
                                          <p:val>
                                            <p:fltVal val="0"/>
                                          </p:val>
                                        </p:tav>
                                        <p:tav tm="100000">
                                          <p:val>
                                            <p:strVal val="#ppt_w"/>
                                          </p:val>
                                        </p:tav>
                                      </p:tavLst>
                                    </p:anim>
                                    <p:anim calcmode="lin" valueType="num">
                                      <p:cBhvr>
                                        <p:cTn id="61" dur="500" fill="hold"/>
                                        <p:tgtEl>
                                          <p:spTgt spid="8913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8" grpId="0" animBg="1" autoUpdateAnimBg="0"/>
      <p:bldP spid="89101" grpId="0" animBg="1" autoUpdateAnimBg="0"/>
      <p:bldP spid="89102" grpId="0" animBg="1" autoUpdateAnimBg="0"/>
      <p:bldP spid="89104" grpId="0" autoUpdateAnimBg="0"/>
      <p:bldP spid="89109" grpId="0" autoUpdateAnimBg="0"/>
      <p:bldP spid="89108" grpId="0" autoUpdateAnimBg="0"/>
      <p:bldP spid="8911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AutoShape 2">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91139" name="Text Box 3"/>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91140" name="AutoShape 4">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91141" name="Text Box 5"/>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grpSp>
        <p:nvGrpSpPr>
          <p:cNvPr id="91250" name="Group 114"/>
          <p:cNvGrpSpPr>
            <a:grpSpLocks/>
          </p:cNvGrpSpPr>
          <p:nvPr/>
        </p:nvGrpSpPr>
        <p:grpSpPr bwMode="auto">
          <a:xfrm>
            <a:off x="1752600" y="838200"/>
            <a:ext cx="7010400" cy="4597400"/>
            <a:chOff x="1104" y="528"/>
            <a:chExt cx="4416" cy="2896"/>
          </a:xfrm>
        </p:grpSpPr>
        <p:sp>
          <p:nvSpPr>
            <p:cNvPr id="91241" name="Rectangle 105"/>
            <p:cNvSpPr>
              <a:spLocks noChangeArrowheads="1"/>
            </p:cNvSpPr>
            <p:nvPr/>
          </p:nvSpPr>
          <p:spPr bwMode="auto">
            <a:xfrm>
              <a:off x="1104" y="544"/>
              <a:ext cx="4416" cy="2880"/>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91143" name="Text Box 7"/>
            <p:cNvSpPr txBox="1">
              <a:spLocks noChangeArrowheads="1"/>
            </p:cNvSpPr>
            <p:nvPr/>
          </p:nvSpPr>
          <p:spPr bwMode="auto">
            <a:xfrm>
              <a:off x="1153" y="528"/>
              <a:ext cx="2650" cy="212"/>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Typical values of viscosity of some fluids:</a:t>
              </a:r>
            </a:p>
          </p:txBody>
        </p:sp>
        <p:sp>
          <p:nvSpPr>
            <p:cNvPr id="91216" name="Rectangle 80"/>
            <p:cNvSpPr>
              <a:spLocks noChangeArrowheads="1"/>
            </p:cNvSpPr>
            <p:nvPr/>
          </p:nvSpPr>
          <p:spPr bwMode="auto">
            <a:xfrm>
              <a:off x="4398" y="3010"/>
              <a:ext cx="1073" cy="366"/>
            </a:xfrm>
            <a:prstGeom prst="rect">
              <a:avLst/>
            </a:prstGeom>
            <a:noFill/>
            <a:ln w="9525">
              <a:noFill/>
              <a:miter lim="800000"/>
              <a:headEnd/>
              <a:tailEnd/>
            </a:ln>
            <a:effectLst/>
          </p:spPr>
          <p:txBody>
            <a:bodyPr/>
            <a:lstStyle/>
            <a:p>
              <a:pPr>
                <a:spcBef>
                  <a:spcPct val="20000"/>
                </a:spcBef>
                <a:buClr>
                  <a:schemeClr val="tx1"/>
                </a:buClr>
              </a:pPr>
              <a:r>
                <a:rPr lang="en-GB">
                  <a:latin typeface="Tahoma" pitchFamily="34" charset="0"/>
                </a:rPr>
                <a:t>218</a:t>
              </a:r>
            </a:p>
          </p:txBody>
        </p:sp>
        <p:sp>
          <p:nvSpPr>
            <p:cNvPr id="91215" name="Rectangle 79"/>
            <p:cNvSpPr>
              <a:spLocks noChangeArrowheads="1"/>
            </p:cNvSpPr>
            <p:nvPr/>
          </p:nvSpPr>
          <p:spPr bwMode="auto">
            <a:xfrm>
              <a:off x="3324" y="3010"/>
              <a:ext cx="1074" cy="366"/>
            </a:xfrm>
            <a:prstGeom prst="rect">
              <a:avLst/>
            </a:prstGeom>
            <a:noFill/>
            <a:ln w="9525">
              <a:noFill/>
              <a:miter lim="800000"/>
              <a:headEnd/>
              <a:tailEnd/>
            </a:ln>
            <a:effectLst/>
          </p:spPr>
          <p:txBody>
            <a:bodyPr/>
            <a:lstStyle/>
            <a:p>
              <a:pPr>
                <a:spcBef>
                  <a:spcPct val="20000"/>
                </a:spcBef>
                <a:buClr>
                  <a:schemeClr val="tx1"/>
                </a:buClr>
              </a:pPr>
              <a:r>
                <a:rPr lang="en-GB">
                  <a:latin typeface="Tahoma" pitchFamily="34" charset="0"/>
                </a:rPr>
                <a:t>0,284</a:t>
              </a:r>
            </a:p>
          </p:txBody>
        </p:sp>
        <p:sp>
          <p:nvSpPr>
            <p:cNvPr id="91214" name="Rectangle 78"/>
            <p:cNvSpPr>
              <a:spLocks noChangeArrowheads="1"/>
            </p:cNvSpPr>
            <p:nvPr/>
          </p:nvSpPr>
          <p:spPr bwMode="auto">
            <a:xfrm>
              <a:off x="2251" y="3010"/>
              <a:ext cx="1073" cy="366"/>
            </a:xfrm>
            <a:prstGeom prst="rect">
              <a:avLst/>
            </a:prstGeom>
            <a:noFill/>
            <a:ln w="9525">
              <a:noFill/>
              <a:miter lim="800000"/>
              <a:headEnd/>
              <a:tailEnd/>
            </a:ln>
            <a:effectLst/>
          </p:spPr>
          <p:txBody>
            <a:bodyPr/>
            <a:lstStyle/>
            <a:p>
              <a:pPr>
                <a:spcBef>
                  <a:spcPct val="20000"/>
                </a:spcBef>
                <a:buClr>
                  <a:schemeClr val="tx1"/>
                </a:buClr>
              </a:pPr>
              <a:r>
                <a:rPr lang="en-GB">
                  <a:latin typeface="Tahoma" pitchFamily="34" charset="0"/>
                </a:rPr>
                <a:t>0,17</a:t>
              </a:r>
            </a:p>
          </p:txBody>
        </p:sp>
        <p:sp>
          <p:nvSpPr>
            <p:cNvPr id="91213" name="Rectangle 77"/>
            <p:cNvSpPr>
              <a:spLocks noChangeArrowheads="1"/>
            </p:cNvSpPr>
            <p:nvPr/>
          </p:nvSpPr>
          <p:spPr bwMode="auto">
            <a:xfrm>
              <a:off x="1178" y="3010"/>
              <a:ext cx="1073" cy="366"/>
            </a:xfrm>
            <a:prstGeom prst="rect">
              <a:avLst/>
            </a:prstGeom>
            <a:noFill/>
            <a:ln w="9525">
              <a:noFill/>
              <a:miter lim="800000"/>
              <a:headEnd/>
              <a:tailEnd/>
            </a:ln>
            <a:effectLst/>
          </p:spPr>
          <p:txBody>
            <a:bodyPr/>
            <a:lstStyle/>
            <a:p>
              <a:pPr>
                <a:spcBef>
                  <a:spcPct val="20000"/>
                </a:spcBef>
                <a:buClr>
                  <a:schemeClr val="tx1"/>
                </a:buClr>
              </a:pPr>
              <a:r>
                <a:rPr lang="en-GB">
                  <a:latin typeface="Tahoma" pitchFamily="34" charset="0"/>
                </a:rPr>
                <a:t>100</a:t>
              </a:r>
            </a:p>
          </p:txBody>
        </p:sp>
        <p:sp>
          <p:nvSpPr>
            <p:cNvPr id="91212" name="Rectangle 76"/>
            <p:cNvSpPr>
              <a:spLocks noChangeArrowheads="1"/>
            </p:cNvSpPr>
            <p:nvPr/>
          </p:nvSpPr>
          <p:spPr bwMode="auto">
            <a:xfrm>
              <a:off x="4398" y="2645"/>
              <a:ext cx="1073" cy="365"/>
            </a:xfrm>
            <a:prstGeom prst="rect">
              <a:avLst/>
            </a:prstGeom>
            <a:noFill/>
            <a:ln w="9525">
              <a:noFill/>
              <a:miter lim="800000"/>
              <a:headEnd/>
              <a:tailEnd/>
            </a:ln>
            <a:effectLst/>
          </p:spPr>
          <p:txBody>
            <a:bodyPr/>
            <a:lstStyle/>
            <a:p>
              <a:pPr>
                <a:spcBef>
                  <a:spcPct val="20000"/>
                </a:spcBef>
                <a:buClr>
                  <a:schemeClr val="tx1"/>
                </a:buClr>
              </a:pPr>
              <a:r>
                <a:rPr lang="en-GB">
                  <a:latin typeface="Tahoma" pitchFamily="34" charset="0"/>
                </a:rPr>
                <a:t>209</a:t>
              </a:r>
            </a:p>
          </p:txBody>
        </p:sp>
        <p:sp>
          <p:nvSpPr>
            <p:cNvPr id="91211" name="Rectangle 75"/>
            <p:cNvSpPr>
              <a:spLocks noChangeArrowheads="1"/>
            </p:cNvSpPr>
            <p:nvPr/>
          </p:nvSpPr>
          <p:spPr bwMode="auto">
            <a:xfrm>
              <a:off x="3324" y="2645"/>
              <a:ext cx="1074" cy="365"/>
            </a:xfrm>
            <a:prstGeom prst="rect">
              <a:avLst/>
            </a:prstGeom>
            <a:noFill/>
            <a:ln w="9525">
              <a:noFill/>
              <a:miter lim="800000"/>
              <a:headEnd/>
              <a:tailEnd/>
            </a:ln>
            <a:effectLst/>
          </p:spPr>
          <p:txBody>
            <a:bodyPr/>
            <a:lstStyle/>
            <a:p>
              <a:pPr>
                <a:spcBef>
                  <a:spcPct val="20000"/>
                </a:spcBef>
                <a:buClr>
                  <a:schemeClr val="tx1"/>
                </a:buClr>
              </a:pPr>
              <a:r>
                <a:rPr lang="en-GB">
                  <a:latin typeface="Tahoma" pitchFamily="34" charset="0"/>
                </a:rPr>
                <a:t>0,357</a:t>
              </a:r>
            </a:p>
          </p:txBody>
        </p:sp>
        <p:sp>
          <p:nvSpPr>
            <p:cNvPr id="91210" name="Rectangle 74"/>
            <p:cNvSpPr>
              <a:spLocks noChangeArrowheads="1"/>
            </p:cNvSpPr>
            <p:nvPr/>
          </p:nvSpPr>
          <p:spPr bwMode="auto">
            <a:xfrm>
              <a:off x="2251" y="2645"/>
              <a:ext cx="1073" cy="365"/>
            </a:xfrm>
            <a:prstGeom prst="rect">
              <a:avLst/>
            </a:prstGeom>
            <a:noFill/>
            <a:ln w="9525">
              <a:noFill/>
              <a:miter lim="800000"/>
              <a:headEnd/>
              <a:tailEnd/>
            </a:ln>
            <a:effectLst/>
          </p:spPr>
          <p:txBody>
            <a:bodyPr/>
            <a:lstStyle/>
            <a:p>
              <a:pPr>
                <a:spcBef>
                  <a:spcPct val="20000"/>
                </a:spcBef>
                <a:buClr>
                  <a:schemeClr val="tx1"/>
                </a:buClr>
              </a:pPr>
              <a:r>
                <a:rPr lang="en-GB">
                  <a:latin typeface="Tahoma" pitchFamily="34" charset="0"/>
                </a:rPr>
                <a:t>0,30</a:t>
              </a:r>
            </a:p>
          </p:txBody>
        </p:sp>
        <p:sp>
          <p:nvSpPr>
            <p:cNvPr id="91209" name="Rectangle 73"/>
            <p:cNvSpPr>
              <a:spLocks noChangeArrowheads="1"/>
            </p:cNvSpPr>
            <p:nvPr/>
          </p:nvSpPr>
          <p:spPr bwMode="auto">
            <a:xfrm>
              <a:off x="1178" y="2645"/>
              <a:ext cx="1073" cy="365"/>
            </a:xfrm>
            <a:prstGeom prst="rect">
              <a:avLst/>
            </a:prstGeom>
            <a:noFill/>
            <a:ln w="9525">
              <a:noFill/>
              <a:miter lim="800000"/>
              <a:headEnd/>
              <a:tailEnd/>
            </a:ln>
            <a:effectLst/>
          </p:spPr>
          <p:txBody>
            <a:bodyPr/>
            <a:lstStyle/>
            <a:p>
              <a:pPr>
                <a:spcBef>
                  <a:spcPct val="20000"/>
                </a:spcBef>
                <a:buClr>
                  <a:schemeClr val="tx1"/>
                </a:buClr>
              </a:pPr>
              <a:r>
                <a:rPr lang="en-GB">
                  <a:latin typeface="Tahoma" pitchFamily="34" charset="0"/>
                </a:rPr>
                <a:t>80</a:t>
              </a:r>
            </a:p>
          </p:txBody>
        </p:sp>
        <p:sp>
          <p:nvSpPr>
            <p:cNvPr id="91208" name="Rectangle 72"/>
            <p:cNvSpPr>
              <a:spLocks noChangeArrowheads="1"/>
            </p:cNvSpPr>
            <p:nvPr/>
          </p:nvSpPr>
          <p:spPr bwMode="auto">
            <a:xfrm>
              <a:off x="4398" y="2279"/>
              <a:ext cx="1073" cy="366"/>
            </a:xfrm>
            <a:prstGeom prst="rect">
              <a:avLst/>
            </a:prstGeom>
            <a:noFill/>
            <a:ln w="9525">
              <a:noFill/>
              <a:miter lim="800000"/>
              <a:headEnd/>
              <a:tailEnd/>
            </a:ln>
            <a:effectLst/>
          </p:spPr>
          <p:txBody>
            <a:bodyPr/>
            <a:lstStyle/>
            <a:p>
              <a:pPr>
                <a:spcBef>
                  <a:spcPct val="20000"/>
                </a:spcBef>
                <a:buClr>
                  <a:schemeClr val="tx1"/>
                </a:buClr>
              </a:pPr>
              <a:r>
                <a:rPr lang="en-GB">
                  <a:latin typeface="Tahoma" pitchFamily="34" charset="0"/>
                </a:rPr>
                <a:t>200</a:t>
              </a:r>
            </a:p>
          </p:txBody>
        </p:sp>
        <p:sp>
          <p:nvSpPr>
            <p:cNvPr id="91207" name="Rectangle 71"/>
            <p:cNvSpPr>
              <a:spLocks noChangeArrowheads="1"/>
            </p:cNvSpPr>
            <p:nvPr/>
          </p:nvSpPr>
          <p:spPr bwMode="auto">
            <a:xfrm>
              <a:off x="3324" y="2279"/>
              <a:ext cx="1074" cy="366"/>
            </a:xfrm>
            <a:prstGeom prst="rect">
              <a:avLst/>
            </a:prstGeom>
            <a:noFill/>
            <a:ln w="9525">
              <a:noFill/>
              <a:miter lim="800000"/>
              <a:headEnd/>
              <a:tailEnd/>
            </a:ln>
            <a:effectLst/>
          </p:spPr>
          <p:txBody>
            <a:bodyPr/>
            <a:lstStyle/>
            <a:p>
              <a:pPr>
                <a:spcBef>
                  <a:spcPct val="20000"/>
                </a:spcBef>
                <a:buClr>
                  <a:schemeClr val="tx1"/>
                </a:buClr>
              </a:pPr>
              <a:r>
                <a:rPr lang="en-GB">
                  <a:latin typeface="Tahoma" pitchFamily="34" charset="0"/>
                </a:rPr>
                <a:t>0,469</a:t>
              </a:r>
            </a:p>
          </p:txBody>
        </p:sp>
        <p:sp>
          <p:nvSpPr>
            <p:cNvPr id="91206" name="Rectangle 70"/>
            <p:cNvSpPr>
              <a:spLocks noChangeArrowheads="1"/>
            </p:cNvSpPr>
            <p:nvPr/>
          </p:nvSpPr>
          <p:spPr bwMode="auto">
            <a:xfrm>
              <a:off x="2251" y="2279"/>
              <a:ext cx="1073" cy="366"/>
            </a:xfrm>
            <a:prstGeom prst="rect">
              <a:avLst/>
            </a:prstGeom>
            <a:noFill/>
            <a:ln w="9525">
              <a:noFill/>
              <a:miter lim="800000"/>
              <a:headEnd/>
              <a:tailEnd/>
            </a:ln>
            <a:effectLst/>
          </p:spPr>
          <p:txBody>
            <a:bodyPr/>
            <a:lstStyle/>
            <a:p>
              <a:pPr>
                <a:spcBef>
                  <a:spcPct val="20000"/>
                </a:spcBef>
                <a:buClr>
                  <a:schemeClr val="tx1"/>
                </a:buClr>
              </a:pPr>
              <a:r>
                <a:rPr lang="en-GB">
                  <a:latin typeface="Tahoma" pitchFamily="34" charset="0"/>
                </a:rPr>
                <a:t>0,80</a:t>
              </a:r>
            </a:p>
          </p:txBody>
        </p:sp>
        <p:sp>
          <p:nvSpPr>
            <p:cNvPr id="91205" name="Rectangle 69"/>
            <p:cNvSpPr>
              <a:spLocks noChangeArrowheads="1"/>
            </p:cNvSpPr>
            <p:nvPr/>
          </p:nvSpPr>
          <p:spPr bwMode="auto">
            <a:xfrm>
              <a:off x="1178" y="2279"/>
              <a:ext cx="1073" cy="366"/>
            </a:xfrm>
            <a:prstGeom prst="rect">
              <a:avLst/>
            </a:prstGeom>
            <a:noFill/>
            <a:ln w="9525">
              <a:noFill/>
              <a:miter lim="800000"/>
              <a:headEnd/>
              <a:tailEnd/>
            </a:ln>
            <a:effectLst/>
          </p:spPr>
          <p:txBody>
            <a:bodyPr/>
            <a:lstStyle/>
            <a:p>
              <a:pPr>
                <a:spcBef>
                  <a:spcPct val="20000"/>
                </a:spcBef>
                <a:buClr>
                  <a:schemeClr val="tx1"/>
                </a:buClr>
              </a:pPr>
              <a:r>
                <a:rPr lang="en-GB">
                  <a:latin typeface="Tahoma" pitchFamily="34" charset="0"/>
                </a:rPr>
                <a:t>60</a:t>
              </a:r>
            </a:p>
          </p:txBody>
        </p:sp>
        <p:sp>
          <p:nvSpPr>
            <p:cNvPr id="91204" name="Rectangle 68"/>
            <p:cNvSpPr>
              <a:spLocks noChangeArrowheads="1"/>
            </p:cNvSpPr>
            <p:nvPr/>
          </p:nvSpPr>
          <p:spPr bwMode="auto">
            <a:xfrm>
              <a:off x="4398" y="1913"/>
              <a:ext cx="1073" cy="366"/>
            </a:xfrm>
            <a:prstGeom prst="rect">
              <a:avLst/>
            </a:prstGeom>
            <a:noFill/>
            <a:ln w="9525">
              <a:noFill/>
              <a:miter lim="800000"/>
              <a:headEnd/>
              <a:tailEnd/>
            </a:ln>
            <a:effectLst/>
          </p:spPr>
          <p:txBody>
            <a:bodyPr/>
            <a:lstStyle/>
            <a:p>
              <a:pPr>
                <a:spcBef>
                  <a:spcPct val="20000"/>
                </a:spcBef>
                <a:buClr>
                  <a:schemeClr val="tx1"/>
                </a:buClr>
              </a:pPr>
              <a:r>
                <a:rPr lang="en-GB">
                  <a:latin typeface="Tahoma" pitchFamily="34" charset="0"/>
                </a:rPr>
                <a:t>190</a:t>
              </a:r>
            </a:p>
          </p:txBody>
        </p:sp>
        <p:sp>
          <p:nvSpPr>
            <p:cNvPr id="91203" name="Rectangle 67"/>
            <p:cNvSpPr>
              <a:spLocks noChangeArrowheads="1"/>
            </p:cNvSpPr>
            <p:nvPr/>
          </p:nvSpPr>
          <p:spPr bwMode="auto">
            <a:xfrm>
              <a:off x="3324" y="1913"/>
              <a:ext cx="1074" cy="366"/>
            </a:xfrm>
            <a:prstGeom prst="rect">
              <a:avLst/>
            </a:prstGeom>
            <a:noFill/>
            <a:ln w="9525">
              <a:noFill/>
              <a:miter lim="800000"/>
              <a:headEnd/>
              <a:tailEnd/>
            </a:ln>
            <a:effectLst/>
          </p:spPr>
          <p:txBody>
            <a:bodyPr/>
            <a:lstStyle/>
            <a:p>
              <a:pPr>
                <a:spcBef>
                  <a:spcPct val="20000"/>
                </a:spcBef>
                <a:buClr>
                  <a:schemeClr val="tx1"/>
                </a:buClr>
              </a:pPr>
              <a:r>
                <a:rPr lang="en-GB">
                  <a:latin typeface="Tahoma" pitchFamily="34" charset="0"/>
                </a:rPr>
                <a:t>0,656</a:t>
              </a:r>
            </a:p>
          </p:txBody>
        </p:sp>
        <p:sp>
          <p:nvSpPr>
            <p:cNvPr id="91202" name="Rectangle 66"/>
            <p:cNvSpPr>
              <a:spLocks noChangeArrowheads="1"/>
            </p:cNvSpPr>
            <p:nvPr/>
          </p:nvSpPr>
          <p:spPr bwMode="auto">
            <a:xfrm>
              <a:off x="2251" y="1913"/>
              <a:ext cx="1073" cy="366"/>
            </a:xfrm>
            <a:prstGeom prst="rect">
              <a:avLst/>
            </a:prstGeom>
            <a:noFill/>
            <a:ln w="9525">
              <a:noFill/>
              <a:miter lim="800000"/>
              <a:headEnd/>
              <a:tailEnd/>
            </a:ln>
            <a:effectLst/>
          </p:spPr>
          <p:txBody>
            <a:bodyPr/>
            <a:lstStyle/>
            <a:p>
              <a:pPr>
                <a:spcBef>
                  <a:spcPct val="20000"/>
                </a:spcBef>
                <a:buClr>
                  <a:schemeClr val="tx1"/>
                </a:buClr>
              </a:pPr>
              <a:r>
                <a:rPr lang="en-GB">
                  <a:latin typeface="Tahoma" pitchFamily="34" charset="0"/>
                </a:rPr>
                <a:t>2,31</a:t>
              </a:r>
            </a:p>
          </p:txBody>
        </p:sp>
        <p:sp>
          <p:nvSpPr>
            <p:cNvPr id="91201" name="Rectangle 65"/>
            <p:cNvSpPr>
              <a:spLocks noChangeArrowheads="1"/>
            </p:cNvSpPr>
            <p:nvPr/>
          </p:nvSpPr>
          <p:spPr bwMode="auto">
            <a:xfrm>
              <a:off x="1178" y="1913"/>
              <a:ext cx="1073" cy="366"/>
            </a:xfrm>
            <a:prstGeom prst="rect">
              <a:avLst/>
            </a:prstGeom>
            <a:noFill/>
            <a:ln w="9525">
              <a:noFill/>
              <a:miter lim="800000"/>
              <a:headEnd/>
              <a:tailEnd/>
            </a:ln>
            <a:effectLst/>
          </p:spPr>
          <p:txBody>
            <a:bodyPr/>
            <a:lstStyle/>
            <a:p>
              <a:pPr>
                <a:spcBef>
                  <a:spcPct val="20000"/>
                </a:spcBef>
                <a:buClr>
                  <a:schemeClr val="tx1"/>
                </a:buClr>
              </a:pPr>
              <a:r>
                <a:rPr lang="en-GB">
                  <a:latin typeface="Tahoma" pitchFamily="34" charset="0"/>
                </a:rPr>
                <a:t>40</a:t>
              </a:r>
            </a:p>
          </p:txBody>
        </p:sp>
        <p:sp>
          <p:nvSpPr>
            <p:cNvPr id="91200" name="Rectangle 64"/>
            <p:cNvSpPr>
              <a:spLocks noChangeArrowheads="1"/>
            </p:cNvSpPr>
            <p:nvPr/>
          </p:nvSpPr>
          <p:spPr bwMode="auto">
            <a:xfrm>
              <a:off x="4398" y="1547"/>
              <a:ext cx="1073" cy="366"/>
            </a:xfrm>
            <a:prstGeom prst="rect">
              <a:avLst/>
            </a:prstGeom>
            <a:noFill/>
            <a:ln w="9525">
              <a:noFill/>
              <a:miter lim="800000"/>
              <a:headEnd/>
              <a:tailEnd/>
            </a:ln>
            <a:effectLst/>
          </p:spPr>
          <p:txBody>
            <a:bodyPr/>
            <a:lstStyle/>
            <a:p>
              <a:pPr>
                <a:spcBef>
                  <a:spcPct val="20000"/>
                </a:spcBef>
                <a:buClr>
                  <a:schemeClr val="tx1"/>
                </a:buClr>
              </a:pPr>
              <a:r>
                <a:rPr lang="en-GB">
                  <a:latin typeface="Tahoma" pitchFamily="34" charset="0"/>
                </a:rPr>
                <a:t>181</a:t>
              </a:r>
            </a:p>
          </p:txBody>
        </p:sp>
        <p:sp>
          <p:nvSpPr>
            <p:cNvPr id="91199" name="Rectangle 63"/>
            <p:cNvSpPr>
              <a:spLocks noChangeArrowheads="1"/>
            </p:cNvSpPr>
            <p:nvPr/>
          </p:nvSpPr>
          <p:spPr bwMode="auto">
            <a:xfrm>
              <a:off x="3324" y="1547"/>
              <a:ext cx="1074" cy="366"/>
            </a:xfrm>
            <a:prstGeom prst="rect">
              <a:avLst/>
            </a:prstGeom>
            <a:noFill/>
            <a:ln w="9525">
              <a:noFill/>
              <a:miter lim="800000"/>
              <a:headEnd/>
              <a:tailEnd/>
            </a:ln>
            <a:effectLst/>
          </p:spPr>
          <p:txBody>
            <a:bodyPr/>
            <a:lstStyle/>
            <a:p>
              <a:pPr>
                <a:spcBef>
                  <a:spcPct val="20000"/>
                </a:spcBef>
                <a:buClr>
                  <a:schemeClr val="tx1"/>
                </a:buClr>
              </a:pPr>
              <a:r>
                <a:rPr lang="en-GB">
                  <a:latin typeface="Tahoma" pitchFamily="34" charset="0"/>
                </a:rPr>
                <a:t>1,005</a:t>
              </a:r>
            </a:p>
          </p:txBody>
        </p:sp>
        <p:sp>
          <p:nvSpPr>
            <p:cNvPr id="91198" name="Rectangle 62"/>
            <p:cNvSpPr>
              <a:spLocks noChangeArrowheads="1"/>
            </p:cNvSpPr>
            <p:nvPr/>
          </p:nvSpPr>
          <p:spPr bwMode="auto">
            <a:xfrm>
              <a:off x="2251" y="1547"/>
              <a:ext cx="1073" cy="366"/>
            </a:xfrm>
            <a:prstGeom prst="rect">
              <a:avLst/>
            </a:prstGeom>
            <a:noFill/>
            <a:ln w="9525">
              <a:noFill/>
              <a:miter lim="800000"/>
              <a:headEnd/>
              <a:tailEnd/>
            </a:ln>
            <a:effectLst/>
          </p:spPr>
          <p:txBody>
            <a:bodyPr/>
            <a:lstStyle/>
            <a:p>
              <a:pPr>
                <a:spcBef>
                  <a:spcPct val="20000"/>
                </a:spcBef>
                <a:buClr>
                  <a:schemeClr val="tx1"/>
                </a:buClr>
              </a:pPr>
              <a:r>
                <a:rPr lang="en-GB">
                  <a:latin typeface="Tahoma" pitchFamily="34" charset="0"/>
                </a:rPr>
                <a:t>9,86</a:t>
              </a:r>
            </a:p>
          </p:txBody>
        </p:sp>
        <p:sp>
          <p:nvSpPr>
            <p:cNvPr id="91197" name="Rectangle 61"/>
            <p:cNvSpPr>
              <a:spLocks noChangeArrowheads="1"/>
            </p:cNvSpPr>
            <p:nvPr/>
          </p:nvSpPr>
          <p:spPr bwMode="auto">
            <a:xfrm>
              <a:off x="1178" y="1547"/>
              <a:ext cx="1073" cy="366"/>
            </a:xfrm>
            <a:prstGeom prst="rect">
              <a:avLst/>
            </a:prstGeom>
            <a:noFill/>
            <a:ln w="9525">
              <a:noFill/>
              <a:miter lim="800000"/>
              <a:headEnd/>
              <a:tailEnd/>
            </a:ln>
            <a:effectLst/>
          </p:spPr>
          <p:txBody>
            <a:bodyPr/>
            <a:lstStyle/>
            <a:p>
              <a:pPr>
                <a:spcBef>
                  <a:spcPct val="20000"/>
                </a:spcBef>
                <a:buClr>
                  <a:schemeClr val="tx1"/>
                </a:buClr>
              </a:pPr>
              <a:r>
                <a:rPr lang="en-GB">
                  <a:latin typeface="Tahoma" pitchFamily="34" charset="0"/>
                </a:rPr>
                <a:t>20</a:t>
              </a:r>
            </a:p>
          </p:txBody>
        </p:sp>
        <p:sp>
          <p:nvSpPr>
            <p:cNvPr id="91196" name="Rectangle 60"/>
            <p:cNvSpPr>
              <a:spLocks noChangeArrowheads="1"/>
            </p:cNvSpPr>
            <p:nvPr/>
          </p:nvSpPr>
          <p:spPr bwMode="auto">
            <a:xfrm>
              <a:off x="4398" y="1182"/>
              <a:ext cx="1073" cy="365"/>
            </a:xfrm>
            <a:prstGeom prst="rect">
              <a:avLst/>
            </a:prstGeom>
            <a:noFill/>
            <a:ln w="9525">
              <a:noFill/>
              <a:miter lim="800000"/>
              <a:headEnd/>
              <a:tailEnd/>
            </a:ln>
            <a:effectLst/>
          </p:spPr>
          <p:txBody>
            <a:bodyPr/>
            <a:lstStyle/>
            <a:p>
              <a:pPr>
                <a:spcBef>
                  <a:spcPct val="20000"/>
                </a:spcBef>
                <a:buClr>
                  <a:schemeClr val="tx1"/>
                </a:buClr>
              </a:pPr>
              <a:r>
                <a:rPr lang="en-GB">
                  <a:latin typeface="Tahoma" pitchFamily="34" charset="0"/>
                </a:rPr>
                <a:t>171</a:t>
              </a:r>
            </a:p>
          </p:txBody>
        </p:sp>
        <p:sp>
          <p:nvSpPr>
            <p:cNvPr id="91195" name="Rectangle 59"/>
            <p:cNvSpPr>
              <a:spLocks noChangeArrowheads="1"/>
            </p:cNvSpPr>
            <p:nvPr/>
          </p:nvSpPr>
          <p:spPr bwMode="auto">
            <a:xfrm>
              <a:off x="3324" y="1182"/>
              <a:ext cx="1074" cy="365"/>
            </a:xfrm>
            <a:prstGeom prst="rect">
              <a:avLst/>
            </a:prstGeom>
            <a:noFill/>
            <a:ln w="9525">
              <a:noFill/>
              <a:miter lim="800000"/>
              <a:headEnd/>
              <a:tailEnd/>
            </a:ln>
            <a:effectLst/>
          </p:spPr>
          <p:txBody>
            <a:bodyPr/>
            <a:lstStyle/>
            <a:p>
              <a:pPr>
                <a:spcBef>
                  <a:spcPct val="20000"/>
                </a:spcBef>
                <a:buClr>
                  <a:schemeClr val="tx1"/>
                </a:buClr>
              </a:pPr>
              <a:r>
                <a:rPr lang="en-GB">
                  <a:latin typeface="Tahoma" pitchFamily="34" charset="0"/>
                </a:rPr>
                <a:t>1,792</a:t>
              </a:r>
            </a:p>
          </p:txBody>
        </p:sp>
        <p:sp>
          <p:nvSpPr>
            <p:cNvPr id="91194" name="Rectangle 58"/>
            <p:cNvSpPr>
              <a:spLocks noChangeArrowheads="1"/>
            </p:cNvSpPr>
            <p:nvPr/>
          </p:nvSpPr>
          <p:spPr bwMode="auto">
            <a:xfrm>
              <a:off x="2251" y="1182"/>
              <a:ext cx="1073" cy="365"/>
            </a:xfrm>
            <a:prstGeom prst="rect">
              <a:avLst/>
            </a:prstGeom>
            <a:noFill/>
            <a:ln w="9525">
              <a:noFill/>
              <a:miter lim="800000"/>
              <a:headEnd/>
              <a:tailEnd/>
            </a:ln>
            <a:effectLst/>
          </p:spPr>
          <p:txBody>
            <a:bodyPr/>
            <a:lstStyle/>
            <a:p>
              <a:pPr>
                <a:spcBef>
                  <a:spcPct val="20000"/>
                </a:spcBef>
                <a:buClr>
                  <a:schemeClr val="tx1"/>
                </a:buClr>
              </a:pPr>
              <a:r>
                <a:rPr lang="en-GB">
                  <a:latin typeface="Tahoma" pitchFamily="34" charset="0"/>
                </a:rPr>
                <a:t>53,00</a:t>
              </a:r>
            </a:p>
          </p:txBody>
        </p:sp>
        <p:sp>
          <p:nvSpPr>
            <p:cNvPr id="91193" name="Rectangle 57"/>
            <p:cNvSpPr>
              <a:spLocks noChangeArrowheads="1"/>
            </p:cNvSpPr>
            <p:nvPr/>
          </p:nvSpPr>
          <p:spPr bwMode="auto">
            <a:xfrm>
              <a:off x="1178" y="1182"/>
              <a:ext cx="1073" cy="365"/>
            </a:xfrm>
            <a:prstGeom prst="rect">
              <a:avLst/>
            </a:prstGeom>
            <a:noFill/>
            <a:ln w="9525">
              <a:noFill/>
              <a:miter lim="800000"/>
              <a:headEnd/>
              <a:tailEnd/>
            </a:ln>
            <a:effectLst/>
          </p:spPr>
          <p:txBody>
            <a:bodyPr/>
            <a:lstStyle/>
            <a:p>
              <a:pPr>
                <a:spcBef>
                  <a:spcPct val="20000"/>
                </a:spcBef>
                <a:buClr>
                  <a:schemeClr val="tx1"/>
                </a:buClr>
              </a:pPr>
              <a:r>
                <a:rPr lang="en-GB">
                  <a:latin typeface="Tahoma" pitchFamily="34" charset="0"/>
                </a:rPr>
                <a:t>0</a:t>
              </a:r>
            </a:p>
          </p:txBody>
        </p:sp>
        <p:sp>
          <p:nvSpPr>
            <p:cNvPr id="91192" name="Rectangle 56"/>
            <p:cNvSpPr>
              <a:spLocks noChangeArrowheads="1"/>
            </p:cNvSpPr>
            <p:nvPr/>
          </p:nvSpPr>
          <p:spPr bwMode="auto">
            <a:xfrm>
              <a:off x="4398" y="816"/>
              <a:ext cx="1122" cy="366"/>
            </a:xfrm>
            <a:prstGeom prst="rect">
              <a:avLst/>
            </a:prstGeom>
            <a:noFill/>
            <a:ln w="9525">
              <a:noFill/>
              <a:miter lim="800000"/>
              <a:headEnd/>
              <a:tailEnd/>
            </a:ln>
            <a:effectLst/>
          </p:spPr>
          <p:txBody>
            <a:bodyPr/>
            <a:lstStyle/>
            <a:p>
              <a:pPr>
                <a:spcBef>
                  <a:spcPct val="20000"/>
                </a:spcBef>
                <a:buClr>
                  <a:schemeClr val="tx1"/>
                </a:buClr>
              </a:pPr>
              <a:r>
                <a:rPr lang="en-GB" sz="1600">
                  <a:latin typeface="Tahoma" pitchFamily="34" charset="0"/>
                </a:rPr>
                <a:t>Viscosity Air, Micro Poise[    p]</a:t>
              </a:r>
            </a:p>
          </p:txBody>
        </p:sp>
        <p:sp>
          <p:nvSpPr>
            <p:cNvPr id="91191" name="Rectangle 55"/>
            <p:cNvSpPr>
              <a:spLocks noChangeArrowheads="1"/>
            </p:cNvSpPr>
            <p:nvPr/>
          </p:nvSpPr>
          <p:spPr bwMode="auto">
            <a:xfrm>
              <a:off x="3324" y="816"/>
              <a:ext cx="1074" cy="366"/>
            </a:xfrm>
            <a:prstGeom prst="rect">
              <a:avLst/>
            </a:prstGeom>
            <a:noFill/>
            <a:ln w="9525">
              <a:noFill/>
              <a:miter lim="800000"/>
              <a:headEnd/>
              <a:tailEnd/>
            </a:ln>
            <a:effectLst/>
          </p:spPr>
          <p:txBody>
            <a:bodyPr/>
            <a:lstStyle/>
            <a:p>
              <a:pPr>
                <a:spcBef>
                  <a:spcPct val="20000"/>
                </a:spcBef>
                <a:buClr>
                  <a:schemeClr val="tx1"/>
                </a:buClr>
              </a:pPr>
              <a:r>
                <a:rPr lang="en-GB" sz="1600">
                  <a:latin typeface="Tahoma" pitchFamily="34" charset="0"/>
                </a:rPr>
                <a:t>Viscosity Water, centiPoise[cp]</a:t>
              </a:r>
            </a:p>
          </p:txBody>
        </p:sp>
        <p:sp>
          <p:nvSpPr>
            <p:cNvPr id="91190" name="Rectangle 54"/>
            <p:cNvSpPr>
              <a:spLocks noChangeArrowheads="1"/>
            </p:cNvSpPr>
            <p:nvPr/>
          </p:nvSpPr>
          <p:spPr bwMode="auto">
            <a:xfrm>
              <a:off x="2251" y="816"/>
              <a:ext cx="1073" cy="366"/>
            </a:xfrm>
            <a:prstGeom prst="rect">
              <a:avLst/>
            </a:prstGeom>
            <a:noFill/>
            <a:ln w="9525">
              <a:noFill/>
              <a:miter lim="800000"/>
              <a:headEnd/>
              <a:tailEnd/>
            </a:ln>
            <a:effectLst/>
          </p:spPr>
          <p:txBody>
            <a:bodyPr/>
            <a:lstStyle/>
            <a:p>
              <a:pPr>
                <a:spcBef>
                  <a:spcPct val="20000"/>
                </a:spcBef>
                <a:buClr>
                  <a:schemeClr val="tx1"/>
                </a:buClr>
              </a:pPr>
              <a:r>
                <a:rPr lang="en-GB" sz="1600">
                  <a:latin typeface="Tahoma" pitchFamily="34" charset="0"/>
                </a:rPr>
                <a:t>Viscosity Castor Oil, Poise[p]</a:t>
              </a:r>
              <a:endParaRPr lang="en-GB">
                <a:latin typeface="Tahoma" pitchFamily="34" charset="0"/>
              </a:endParaRPr>
            </a:p>
          </p:txBody>
        </p:sp>
        <p:sp>
          <p:nvSpPr>
            <p:cNvPr id="91189" name="Rectangle 53"/>
            <p:cNvSpPr>
              <a:spLocks noChangeArrowheads="1"/>
            </p:cNvSpPr>
            <p:nvPr/>
          </p:nvSpPr>
          <p:spPr bwMode="auto">
            <a:xfrm>
              <a:off x="1178" y="816"/>
              <a:ext cx="1073" cy="366"/>
            </a:xfrm>
            <a:prstGeom prst="rect">
              <a:avLst/>
            </a:prstGeom>
            <a:noFill/>
            <a:ln w="9525">
              <a:noFill/>
              <a:miter lim="800000"/>
              <a:headEnd/>
              <a:tailEnd/>
            </a:ln>
            <a:effectLst/>
          </p:spPr>
          <p:txBody>
            <a:bodyPr/>
            <a:lstStyle/>
            <a:p>
              <a:pPr>
                <a:spcBef>
                  <a:spcPct val="20000"/>
                </a:spcBef>
                <a:buClr>
                  <a:schemeClr val="tx1"/>
                </a:buClr>
              </a:pPr>
              <a:r>
                <a:rPr lang="en-GB" sz="1600">
                  <a:latin typeface="Tahoma" pitchFamily="34" charset="0"/>
                </a:rPr>
                <a:t>Temperature Celsius</a:t>
              </a:r>
              <a:endParaRPr lang="en-GB">
                <a:latin typeface="Tahoma" pitchFamily="34" charset="0"/>
              </a:endParaRPr>
            </a:p>
          </p:txBody>
        </p:sp>
        <p:sp>
          <p:nvSpPr>
            <p:cNvPr id="91217" name="Line 81"/>
            <p:cNvSpPr>
              <a:spLocks noChangeShapeType="1"/>
            </p:cNvSpPr>
            <p:nvPr/>
          </p:nvSpPr>
          <p:spPr bwMode="auto">
            <a:xfrm>
              <a:off x="1178" y="816"/>
              <a:ext cx="4293" cy="0"/>
            </a:xfrm>
            <a:prstGeom prst="line">
              <a:avLst/>
            </a:prstGeom>
            <a:noFill/>
            <a:ln w="28575" cap="sq">
              <a:solidFill>
                <a:schemeClr val="tx1"/>
              </a:solidFill>
              <a:round/>
              <a:headEnd/>
              <a:tailEnd/>
            </a:ln>
            <a:effectLst/>
          </p:spPr>
          <p:txBody>
            <a:bodyPr/>
            <a:lstStyle/>
            <a:p>
              <a:endParaRPr lang="en-US"/>
            </a:p>
          </p:txBody>
        </p:sp>
        <p:sp>
          <p:nvSpPr>
            <p:cNvPr id="91218" name="Line 82"/>
            <p:cNvSpPr>
              <a:spLocks noChangeShapeType="1"/>
            </p:cNvSpPr>
            <p:nvPr/>
          </p:nvSpPr>
          <p:spPr bwMode="auto">
            <a:xfrm>
              <a:off x="1178" y="1182"/>
              <a:ext cx="4293" cy="0"/>
            </a:xfrm>
            <a:prstGeom prst="line">
              <a:avLst/>
            </a:prstGeom>
            <a:noFill/>
            <a:ln w="12700">
              <a:solidFill>
                <a:schemeClr val="tx1"/>
              </a:solidFill>
              <a:round/>
              <a:headEnd/>
              <a:tailEnd/>
            </a:ln>
            <a:effectLst/>
          </p:spPr>
          <p:txBody>
            <a:bodyPr/>
            <a:lstStyle/>
            <a:p>
              <a:endParaRPr lang="en-US"/>
            </a:p>
          </p:txBody>
        </p:sp>
        <p:sp>
          <p:nvSpPr>
            <p:cNvPr id="91219" name="Line 83"/>
            <p:cNvSpPr>
              <a:spLocks noChangeShapeType="1"/>
            </p:cNvSpPr>
            <p:nvPr/>
          </p:nvSpPr>
          <p:spPr bwMode="auto">
            <a:xfrm>
              <a:off x="1178" y="1547"/>
              <a:ext cx="4293" cy="0"/>
            </a:xfrm>
            <a:prstGeom prst="line">
              <a:avLst/>
            </a:prstGeom>
            <a:noFill/>
            <a:ln w="12700">
              <a:solidFill>
                <a:schemeClr val="tx1"/>
              </a:solidFill>
              <a:round/>
              <a:headEnd/>
              <a:tailEnd/>
            </a:ln>
            <a:effectLst/>
          </p:spPr>
          <p:txBody>
            <a:bodyPr/>
            <a:lstStyle/>
            <a:p>
              <a:endParaRPr lang="en-US"/>
            </a:p>
          </p:txBody>
        </p:sp>
        <p:sp>
          <p:nvSpPr>
            <p:cNvPr id="91220" name="Line 84"/>
            <p:cNvSpPr>
              <a:spLocks noChangeShapeType="1"/>
            </p:cNvSpPr>
            <p:nvPr/>
          </p:nvSpPr>
          <p:spPr bwMode="auto">
            <a:xfrm>
              <a:off x="1178" y="1913"/>
              <a:ext cx="4293" cy="0"/>
            </a:xfrm>
            <a:prstGeom prst="line">
              <a:avLst/>
            </a:prstGeom>
            <a:noFill/>
            <a:ln w="12700">
              <a:solidFill>
                <a:schemeClr val="tx1"/>
              </a:solidFill>
              <a:round/>
              <a:headEnd/>
              <a:tailEnd/>
            </a:ln>
            <a:effectLst/>
          </p:spPr>
          <p:txBody>
            <a:bodyPr/>
            <a:lstStyle/>
            <a:p>
              <a:endParaRPr lang="en-US"/>
            </a:p>
          </p:txBody>
        </p:sp>
        <p:sp>
          <p:nvSpPr>
            <p:cNvPr id="91221" name="Line 85"/>
            <p:cNvSpPr>
              <a:spLocks noChangeShapeType="1"/>
            </p:cNvSpPr>
            <p:nvPr/>
          </p:nvSpPr>
          <p:spPr bwMode="auto">
            <a:xfrm>
              <a:off x="1178" y="2279"/>
              <a:ext cx="4293" cy="0"/>
            </a:xfrm>
            <a:prstGeom prst="line">
              <a:avLst/>
            </a:prstGeom>
            <a:noFill/>
            <a:ln w="12700">
              <a:solidFill>
                <a:schemeClr val="tx1"/>
              </a:solidFill>
              <a:round/>
              <a:headEnd/>
              <a:tailEnd/>
            </a:ln>
            <a:effectLst/>
          </p:spPr>
          <p:txBody>
            <a:bodyPr/>
            <a:lstStyle/>
            <a:p>
              <a:endParaRPr lang="en-US"/>
            </a:p>
          </p:txBody>
        </p:sp>
        <p:sp>
          <p:nvSpPr>
            <p:cNvPr id="91222" name="Line 86"/>
            <p:cNvSpPr>
              <a:spLocks noChangeShapeType="1"/>
            </p:cNvSpPr>
            <p:nvPr/>
          </p:nvSpPr>
          <p:spPr bwMode="auto">
            <a:xfrm>
              <a:off x="1178" y="2645"/>
              <a:ext cx="4293" cy="0"/>
            </a:xfrm>
            <a:prstGeom prst="line">
              <a:avLst/>
            </a:prstGeom>
            <a:noFill/>
            <a:ln w="12700">
              <a:solidFill>
                <a:schemeClr val="tx1"/>
              </a:solidFill>
              <a:round/>
              <a:headEnd/>
              <a:tailEnd/>
            </a:ln>
            <a:effectLst/>
          </p:spPr>
          <p:txBody>
            <a:bodyPr/>
            <a:lstStyle/>
            <a:p>
              <a:endParaRPr lang="en-US"/>
            </a:p>
          </p:txBody>
        </p:sp>
        <p:sp>
          <p:nvSpPr>
            <p:cNvPr id="91223" name="Line 87"/>
            <p:cNvSpPr>
              <a:spLocks noChangeShapeType="1"/>
            </p:cNvSpPr>
            <p:nvPr/>
          </p:nvSpPr>
          <p:spPr bwMode="auto">
            <a:xfrm>
              <a:off x="1178" y="3010"/>
              <a:ext cx="4293" cy="0"/>
            </a:xfrm>
            <a:prstGeom prst="line">
              <a:avLst/>
            </a:prstGeom>
            <a:noFill/>
            <a:ln w="12700">
              <a:solidFill>
                <a:schemeClr val="tx1"/>
              </a:solidFill>
              <a:round/>
              <a:headEnd/>
              <a:tailEnd/>
            </a:ln>
            <a:effectLst/>
          </p:spPr>
          <p:txBody>
            <a:bodyPr/>
            <a:lstStyle/>
            <a:p>
              <a:endParaRPr lang="en-US"/>
            </a:p>
          </p:txBody>
        </p:sp>
        <p:sp>
          <p:nvSpPr>
            <p:cNvPr id="91224" name="Line 88"/>
            <p:cNvSpPr>
              <a:spLocks noChangeShapeType="1"/>
            </p:cNvSpPr>
            <p:nvPr/>
          </p:nvSpPr>
          <p:spPr bwMode="auto">
            <a:xfrm>
              <a:off x="1178" y="3376"/>
              <a:ext cx="4293" cy="0"/>
            </a:xfrm>
            <a:prstGeom prst="line">
              <a:avLst/>
            </a:prstGeom>
            <a:noFill/>
            <a:ln w="28575" cap="sq">
              <a:solidFill>
                <a:schemeClr val="tx1"/>
              </a:solidFill>
              <a:round/>
              <a:headEnd/>
              <a:tailEnd/>
            </a:ln>
            <a:effectLst/>
          </p:spPr>
          <p:txBody>
            <a:bodyPr/>
            <a:lstStyle/>
            <a:p>
              <a:endParaRPr lang="en-US"/>
            </a:p>
          </p:txBody>
        </p:sp>
        <p:sp>
          <p:nvSpPr>
            <p:cNvPr id="91225" name="Line 89"/>
            <p:cNvSpPr>
              <a:spLocks noChangeShapeType="1"/>
            </p:cNvSpPr>
            <p:nvPr/>
          </p:nvSpPr>
          <p:spPr bwMode="auto">
            <a:xfrm>
              <a:off x="1178" y="816"/>
              <a:ext cx="0" cy="2560"/>
            </a:xfrm>
            <a:prstGeom prst="line">
              <a:avLst/>
            </a:prstGeom>
            <a:noFill/>
            <a:ln w="28575" cap="sq">
              <a:solidFill>
                <a:schemeClr val="tx1"/>
              </a:solidFill>
              <a:round/>
              <a:headEnd/>
              <a:tailEnd/>
            </a:ln>
            <a:effectLst/>
          </p:spPr>
          <p:txBody>
            <a:bodyPr/>
            <a:lstStyle/>
            <a:p>
              <a:endParaRPr lang="en-US"/>
            </a:p>
          </p:txBody>
        </p:sp>
        <p:sp>
          <p:nvSpPr>
            <p:cNvPr id="91226" name="Line 90"/>
            <p:cNvSpPr>
              <a:spLocks noChangeShapeType="1"/>
            </p:cNvSpPr>
            <p:nvPr/>
          </p:nvSpPr>
          <p:spPr bwMode="auto">
            <a:xfrm>
              <a:off x="2251" y="816"/>
              <a:ext cx="0" cy="2560"/>
            </a:xfrm>
            <a:prstGeom prst="line">
              <a:avLst/>
            </a:prstGeom>
            <a:noFill/>
            <a:ln w="12700">
              <a:solidFill>
                <a:schemeClr val="tx1"/>
              </a:solidFill>
              <a:round/>
              <a:headEnd/>
              <a:tailEnd/>
            </a:ln>
            <a:effectLst/>
          </p:spPr>
          <p:txBody>
            <a:bodyPr/>
            <a:lstStyle/>
            <a:p>
              <a:endParaRPr lang="en-US"/>
            </a:p>
          </p:txBody>
        </p:sp>
        <p:sp>
          <p:nvSpPr>
            <p:cNvPr id="91227" name="Line 91"/>
            <p:cNvSpPr>
              <a:spLocks noChangeShapeType="1"/>
            </p:cNvSpPr>
            <p:nvPr/>
          </p:nvSpPr>
          <p:spPr bwMode="auto">
            <a:xfrm>
              <a:off x="3324" y="816"/>
              <a:ext cx="0" cy="2560"/>
            </a:xfrm>
            <a:prstGeom prst="line">
              <a:avLst/>
            </a:prstGeom>
            <a:noFill/>
            <a:ln w="12700">
              <a:solidFill>
                <a:schemeClr val="tx1"/>
              </a:solidFill>
              <a:round/>
              <a:headEnd/>
              <a:tailEnd/>
            </a:ln>
            <a:effectLst/>
          </p:spPr>
          <p:txBody>
            <a:bodyPr/>
            <a:lstStyle/>
            <a:p>
              <a:endParaRPr lang="en-US"/>
            </a:p>
          </p:txBody>
        </p:sp>
        <p:sp>
          <p:nvSpPr>
            <p:cNvPr id="91228" name="Line 92"/>
            <p:cNvSpPr>
              <a:spLocks noChangeShapeType="1"/>
            </p:cNvSpPr>
            <p:nvPr/>
          </p:nvSpPr>
          <p:spPr bwMode="auto">
            <a:xfrm>
              <a:off x="4398" y="816"/>
              <a:ext cx="0" cy="2560"/>
            </a:xfrm>
            <a:prstGeom prst="line">
              <a:avLst/>
            </a:prstGeom>
            <a:noFill/>
            <a:ln w="12700">
              <a:solidFill>
                <a:schemeClr val="tx1"/>
              </a:solidFill>
              <a:round/>
              <a:headEnd/>
              <a:tailEnd/>
            </a:ln>
            <a:effectLst/>
          </p:spPr>
          <p:txBody>
            <a:bodyPr/>
            <a:lstStyle/>
            <a:p>
              <a:endParaRPr lang="en-US"/>
            </a:p>
          </p:txBody>
        </p:sp>
        <p:sp>
          <p:nvSpPr>
            <p:cNvPr id="91229" name="Line 93"/>
            <p:cNvSpPr>
              <a:spLocks noChangeShapeType="1"/>
            </p:cNvSpPr>
            <p:nvPr/>
          </p:nvSpPr>
          <p:spPr bwMode="auto">
            <a:xfrm>
              <a:off x="5471" y="816"/>
              <a:ext cx="0" cy="2560"/>
            </a:xfrm>
            <a:prstGeom prst="line">
              <a:avLst/>
            </a:prstGeom>
            <a:noFill/>
            <a:ln w="28575" cap="sq">
              <a:solidFill>
                <a:schemeClr val="tx1"/>
              </a:solidFill>
              <a:round/>
              <a:headEnd/>
              <a:tailEnd/>
            </a:ln>
            <a:effectLst/>
          </p:spPr>
          <p:txBody>
            <a:bodyPr/>
            <a:lstStyle/>
            <a:p>
              <a:endParaRPr lang="en-US"/>
            </a:p>
          </p:txBody>
        </p:sp>
        <p:graphicFrame>
          <p:nvGraphicFramePr>
            <p:cNvPr id="91238" name="Object 102"/>
            <p:cNvGraphicFramePr>
              <a:graphicFrameLocks noChangeAspect="1"/>
            </p:cNvGraphicFramePr>
            <p:nvPr/>
          </p:nvGraphicFramePr>
          <p:xfrm>
            <a:off x="5150" y="1032"/>
            <a:ext cx="181" cy="192"/>
          </p:xfrm>
          <a:graphic>
            <a:graphicData uri="http://schemas.openxmlformats.org/presentationml/2006/ole">
              <p:oleObj spid="_x0000_s91238" name="Formel" r:id="rId4" imgW="152280" imgH="164880" progId="Equation.3">
                <p:embed/>
              </p:oleObj>
            </a:graphicData>
          </a:graphic>
        </p:graphicFrame>
      </p:grpSp>
      <p:sp>
        <p:nvSpPr>
          <p:cNvPr id="91251" name="Rectangle 115"/>
          <p:cNvSpPr>
            <a:spLocks noChangeArrowheads="1"/>
          </p:cNvSpPr>
          <p:nvPr/>
        </p:nvSpPr>
        <p:spPr bwMode="auto">
          <a:xfrm>
            <a:off x="85725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
        <p:nvSpPr>
          <p:cNvPr id="91253" name="AutoShape 117">
            <a:hlinkClick r:id="rId5"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46083" name="Text Box 3"/>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46084" name="AutoShape 4">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46085" name="Text Box 5"/>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grpSp>
        <p:nvGrpSpPr>
          <p:cNvPr id="46194" name="Group 114"/>
          <p:cNvGrpSpPr>
            <a:grpSpLocks/>
          </p:cNvGrpSpPr>
          <p:nvPr/>
        </p:nvGrpSpPr>
        <p:grpSpPr bwMode="auto">
          <a:xfrm>
            <a:off x="2057400" y="2346325"/>
            <a:ext cx="6477000" cy="2133600"/>
            <a:chOff x="1296" y="1478"/>
            <a:chExt cx="4080" cy="1344"/>
          </a:xfrm>
        </p:grpSpPr>
        <p:sp>
          <p:nvSpPr>
            <p:cNvPr id="46161" name="Rectangle 81"/>
            <p:cNvSpPr>
              <a:spLocks noChangeArrowheads="1"/>
            </p:cNvSpPr>
            <p:nvPr/>
          </p:nvSpPr>
          <p:spPr bwMode="auto">
            <a:xfrm>
              <a:off x="1296" y="1478"/>
              <a:ext cx="4080" cy="1344"/>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pSp>
          <p:nvGrpSpPr>
            <p:cNvPr id="46160" name="Group 80"/>
            <p:cNvGrpSpPr>
              <a:grpSpLocks/>
            </p:cNvGrpSpPr>
            <p:nvPr/>
          </p:nvGrpSpPr>
          <p:grpSpPr bwMode="auto">
            <a:xfrm>
              <a:off x="1296" y="1534"/>
              <a:ext cx="2696" cy="1200"/>
              <a:chOff x="1344" y="912"/>
              <a:chExt cx="2696" cy="1200"/>
            </a:xfrm>
          </p:grpSpPr>
          <p:grpSp>
            <p:nvGrpSpPr>
              <p:cNvPr id="46140" name="Group 60"/>
              <p:cNvGrpSpPr>
                <a:grpSpLocks/>
              </p:cNvGrpSpPr>
              <p:nvPr/>
            </p:nvGrpSpPr>
            <p:grpSpPr bwMode="auto">
              <a:xfrm>
                <a:off x="1640" y="1176"/>
                <a:ext cx="2208" cy="624"/>
                <a:chOff x="1728" y="1104"/>
                <a:chExt cx="2208" cy="624"/>
              </a:xfrm>
            </p:grpSpPr>
            <p:grpSp>
              <p:nvGrpSpPr>
                <p:cNvPr id="46122" name="Group 42"/>
                <p:cNvGrpSpPr>
                  <a:grpSpLocks/>
                </p:cNvGrpSpPr>
                <p:nvPr/>
              </p:nvGrpSpPr>
              <p:grpSpPr bwMode="auto">
                <a:xfrm>
                  <a:off x="1728" y="1104"/>
                  <a:ext cx="1824" cy="624"/>
                  <a:chOff x="1584" y="1128"/>
                  <a:chExt cx="1824" cy="624"/>
                </a:xfrm>
              </p:grpSpPr>
              <p:grpSp>
                <p:nvGrpSpPr>
                  <p:cNvPr id="46106" name="Group 26"/>
                  <p:cNvGrpSpPr>
                    <a:grpSpLocks/>
                  </p:cNvGrpSpPr>
                  <p:nvPr/>
                </p:nvGrpSpPr>
                <p:grpSpPr bwMode="auto">
                  <a:xfrm>
                    <a:off x="1584" y="1128"/>
                    <a:ext cx="48" cy="624"/>
                    <a:chOff x="1584" y="1104"/>
                    <a:chExt cx="48" cy="624"/>
                  </a:xfrm>
                </p:grpSpPr>
                <p:sp>
                  <p:nvSpPr>
                    <p:cNvPr id="46090" name="Oval 10"/>
                    <p:cNvSpPr>
                      <a:spLocks noChangeArrowheads="1"/>
                    </p:cNvSpPr>
                    <p:nvPr/>
                  </p:nvSpPr>
                  <p:spPr bwMode="auto">
                    <a:xfrm>
                      <a:off x="1584" y="1104"/>
                      <a:ext cx="48" cy="48"/>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46091" name="Oval 11"/>
                    <p:cNvSpPr>
                      <a:spLocks noChangeArrowheads="1"/>
                    </p:cNvSpPr>
                    <p:nvPr/>
                  </p:nvSpPr>
                  <p:spPr bwMode="auto">
                    <a:xfrm>
                      <a:off x="1584" y="1296"/>
                      <a:ext cx="48" cy="48"/>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46092" name="Oval 12"/>
                    <p:cNvSpPr>
                      <a:spLocks noChangeArrowheads="1"/>
                    </p:cNvSpPr>
                    <p:nvPr/>
                  </p:nvSpPr>
                  <p:spPr bwMode="auto">
                    <a:xfrm>
                      <a:off x="1584" y="1488"/>
                      <a:ext cx="48" cy="48"/>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46093" name="Oval 13"/>
                    <p:cNvSpPr>
                      <a:spLocks noChangeArrowheads="1"/>
                    </p:cNvSpPr>
                    <p:nvPr/>
                  </p:nvSpPr>
                  <p:spPr bwMode="auto">
                    <a:xfrm>
                      <a:off x="1584" y="1680"/>
                      <a:ext cx="48" cy="48"/>
                    </a:xfrm>
                    <a:prstGeom prst="ellipse">
                      <a:avLst/>
                    </a:prstGeom>
                    <a:solidFill>
                      <a:schemeClr val="tx1"/>
                    </a:solidFill>
                    <a:ln w="9525">
                      <a:solidFill>
                        <a:schemeClr val="tx1"/>
                      </a:solidFill>
                      <a:round/>
                      <a:headEnd/>
                      <a:tailEnd/>
                    </a:ln>
                    <a:effectLst/>
                  </p:spPr>
                  <p:txBody>
                    <a:bodyPr wrap="none" anchor="ctr"/>
                    <a:lstStyle/>
                    <a:p>
                      <a:endParaRPr lang="en-US"/>
                    </a:p>
                  </p:txBody>
                </p:sp>
              </p:grpSp>
              <p:grpSp>
                <p:nvGrpSpPr>
                  <p:cNvPr id="46107" name="Group 27"/>
                  <p:cNvGrpSpPr>
                    <a:grpSpLocks/>
                  </p:cNvGrpSpPr>
                  <p:nvPr/>
                </p:nvGrpSpPr>
                <p:grpSpPr bwMode="auto">
                  <a:xfrm>
                    <a:off x="2176" y="1128"/>
                    <a:ext cx="48" cy="624"/>
                    <a:chOff x="1584" y="1104"/>
                    <a:chExt cx="48" cy="624"/>
                  </a:xfrm>
                </p:grpSpPr>
                <p:sp>
                  <p:nvSpPr>
                    <p:cNvPr id="46108" name="Oval 28"/>
                    <p:cNvSpPr>
                      <a:spLocks noChangeArrowheads="1"/>
                    </p:cNvSpPr>
                    <p:nvPr/>
                  </p:nvSpPr>
                  <p:spPr bwMode="auto">
                    <a:xfrm>
                      <a:off x="1584" y="1104"/>
                      <a:ext cx="48" cy="48"/>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46109" name="Oval 29"/>
                    <p:cNvSpPr>
                      <a:spLocks noChangeArrowheads="1"/>
                    </p:cNvSpPr>
                    <p:nvPr/>
                  </p:nvSpPr>
                  <p:spPr bwMode="auto">
                    <a:xfrm>
                      <a:off x="1584" y="1296"/>
                      <a:ext cx="48" cy="48"/>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46110" name="Oval 30"/>
                    <p:cNvSpPr>
                      <a:spLocks noChangeArrowheads="1"/>
                    </p:cNvSpPr>
                    <p:nvPr/>
                  </p:nvSpPr>
                  <p:spPr bwMode="auto">
                    <a:xfrm>
                      <a:off x="1584" y="1488"/>
                      <a:ext cx="48" cy="48"/>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46111" name="Oval 31"/>
                    <p:cNvSpPr>
                      <a:spLocks noChangeArrowheads="1"/>
                    </p:cNvSpPr>
                    <p:nvPr/>
                  </p:nvSpPr>
                  <p:spPr bwMode="auto">
                    <a:xfrm>
                      <a:off x="1584" y="1680"/>
                      <a:ext cx="48" cy="48"/>
                    </a:xfrm>
                    <a:prstGeom prst="ellipse">
                      <a:avLst/>
                    </a:prstGeom>
                    <a:solidFill>
                      <a:schemeClr val="tx1"/>
                    </a:solidFill>
                    <a:ln w="9525">
                      <a:solidFill>
                        <a:schemeClr val="tx1"/>
                      </a:solidFill>
                      <a:round/>
                      <a:headEnd/>
                      <a:tailEnd/>
                    </a:ln>
                    <a:effectLst/>
                  </p:spPr>
                  <p:txBody>
                    <a:bodyPr wrap="none" anchor="ctr"/>
                    <a:lstStyle/>
                    <a:p>
                      <a:endParaRPr lang="en-US"/>
                    </a:p>
                  </p:txBody>
                </p:sp>
              </p:grpSp>
              <p:grpSp>
                <p:nvGrpSpPr>
                  <p:cNvPr id="46112" name="Group 32"/>
                  <p:cNvGrpSpPr>
                    <a:grpSpLocks/>
                  </p:cNvGrpSpPr>
                  <p:nvPr/>
                </p:nvGrpSpPr>
                <p:grpSpPr bwMode="auto">
                  <a:xfrm>
                    <a:off x="2768" y="1128"/>
                    <a:ext cx="48" cy="624"/>
                    <a:chOff x="1584" y="1104"/>
                    <a:chExt cx="48" cy="624"/>
                  </a:xfrm>
                </p:grpSpPr>
                <p:sp>
                  <p:nvSpPr>
                    <p:cNvPr id="46113" name="Oval 33"/>
                    <p:cNvSpPr>
                      <a:spLocks noChangeArrowheads="1"/>
                    </p:cNvSpPr>
                    <p:nvPr/>
                  </p:nvSpPr>
                  <p:spPr bwMode="auto">
                    <a:xfrm>
                      <a:off x="1584" y="1104"/>
                      <a:ext cx="48" cy="48"/>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46114" name="Oval 34"/>
                    <p:cNvSpPr>
                      <a:spLocks noChangeArrowheads="1"/>
                    </p:cNvSpPr>
                    <p:nvPr/>
                  </p:nvSpPr>
                  <p:spPr bwMode="auto">
                    <a:xfrm>
                      <a:off x="1584" y="1296"/>
                      <a:ext cx="48" cy="48"/>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46115" name="Oval 35"/>
                    <p:cNvSpPr>
                      <a:spLocks noChangeArrowheads="1"/>
                    </p:cNvSpPr>
                    <p:nvPr/>
                  </p:nvSpPr>
                  <p:spPr bwMode="auto">
                    <a:xfrm>
                      <a:off x="1584" y="1488"/>
                      <a:ext cx="48" cy="48"/>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46116" name="Oval 36"/>
                    <p:cNvSpPr>
                      <a:spLocks noChangeArrowheads="1"/>
                    </p:cNvSpPr>
                    <p:nvPr/>
                  </p:nvSpPr>
                  <p:spPr bwMode="auto">
                    <a:xfrm>
                      <a:off x="1584" y="1680"/>
                      <a:ext cx="48" cy="48"/>
                    </a:xfrm>
                    <a:prstGeom prst="ellipse">
                      <a:avLst/>
                    </a:prstGeom>
                    <a:solidFill>
                      <a:schemeClr val="tx1"/>
                    </a:solidFill>
                    <a:ln w="9525">
                      <a:solidFill>
                        <a:schemeClr val="tx1"/>
                      </a:solidFill>
                      <a:round/>
                      <a:headEnd/>
                      <a:tailEnd/>
                    </a:ln>
                    <a:effectLst/>
                  </p:spPr>
                  <p:txBody>
                    <a:bodyPr wrap="none" anchor="ctr"/>
                    <a:lstStyle/>
                    <a:p>
                      <a:endParaRPr lang="en-US"/>
                    </a:p>
                  </p:txBody>
                </p:sp>
              </p:grpSp>
              <p:grpSp>
                <p:nvGrpSpPr>
                  <p:cNvPr id="46117" name="Group 37"/>
                  <p:cNvGrpSpPr>
                    <a:grpSpLocks/>
                  </p:cNvGrpSpPr>
                  <p:nvPr/>
                </p:nvGrpSpPr>
                <p:grpSpPr bwMode="auto">
                  <a:xfrm>
                    <a:off x="3360" y="1128"/>
                    <a:ext cx="48" cy="624"/>
                    <a:chOff x="1584" y="1104"/>
                    <a:chExt cx="48" cy="624"/>
                  </a:xfrm>
                </p:grpSpPr>
                <p:sp>
                  <p:nvSpPr>
                    <p:cNvPr id="46118" name="Oval 38"/>
                    <p:cNvSpPr>
                      <a:spLocks noChangeArrowheads="1"/>
                    </p:cNvSpPr>
                    <p:nvPr/>
                  </p:nvSpPr>
                  <p:spPr bwMode="auto">
                    <a:xfrm>
                      <a:off x="1584" y="1104"/>
                      <a:ext cx="48" cy="48"/>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46119" name="Oval 39"/>
                    <p:cNvSpPr>
                      <a:spLocks noChangeArrowheads="1"/>
                    </p:cNvSpPr>
                    <p:nvPr/>
                  </p:nvSpPr>
                  <p:spPr bwMode="auto">
                    <a:xfrm>
                      <a:off x="1584" y="1296"/>
                      <a:ext cx="48" cy="48"/>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46120" name="Oval 40"/>
                    <p:cNvSpPr>
                      <a:spLocks noChangeArrowheads="1"/>
                    </p:cNvSpPr>
                    <p:nvPr/>
                  </p:nvSpPr>
                  <p:spPr bwMode="auto">
                    <a:xfrm>
                      <a:off x="1584" y="1488"/>
                      <a:ext cx="48" cy="48"/>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46121" name="Oval 41"/>
                    <p:cNvSpPr>
                      <a:spLocks noChangeArrowheads="1"/>
                    </p:cNvSpPr>
                    <p:nvPr/>
                  </p:nvSpPr>
                  <p:spPr bwMode="auto">
                    <a:xfrm>
                      <a:off x="1584" y="1680"/>
                      <a:ext cx="48" cy="48"/>
                    </a:xfrm>
                    <a:prstGeom prst="ellipse">
                      <a:avLst/>
                    </a:prstGeom>
                    <a:solidFill>
                      <a:schemeClr val="tx1"/>
                    </a:solidFill>
                    <a:ln w="9525">
                      <a:solidFill>
                        <a:schemeClr val="tx1"/>
                      </a:solidFill>
                      <a:round/>
                      <a:headEnd/>
                      <a:tailEnd/>
                    </a:ln>
                    <a:effectLst/>
                  </p:spPr>
                  <p:txBody>
                    <a:bodyPr wrap="none" anchor="ctr"/>
                    <a:lstStyle/>
                    <a:p>
                      <a:endParaRPr lang="en-US"/>
                    </a:p>
                  </p:txBody>
                </p:sp>
              </p:grpSp>
            </p:grpSp>
            <p:sp>
              <p:nvSpPr>
                <p:cNvPr id="46123" name="Line 43"/>
                <p:cNvSpPr>
                  <a:spLocks noChangeShapeType="1"/>
                </p:cNvSpPr>
                <p:nvPr/>
              </p:nvSpPr>
              <p:spPr bwMode="auto">
                <a:xfrm>
                  <a:off x="1752" y="1704"/>
                  <a:ext cx="144" cy="0"/>
                </a:xfrm>
                <a:prstGeom prst="line">
                  <a:avLst/>
                </a:prstGeom>
                <a:noFill/>
                <a:ln w="9525">
                  <a:solidFill>
                    <a:schemeClr val="tx1"/>
                  </a:solidFill>
                  <a:round/>
                  <a:headEnd/>
                  <a:tailEnd type="triangle" w="med" len="med"/>
                </a:ln>
                <a:effectLst/>
              </p:spPr>
              <p:txBody>
                <a:bodyPr/>
                <a:lstStyle/>
                <a:p>
                  <a:endParaRPr lang="en-US"/>
                </a:p>
              </p:txBody>
            </p:sp>
            <p:sp>
              <p:nvSpPr>
                <p:cNvPr id="46124" name="Line 44"/>
                <p:cNvSpPr>
                  <a:spLocks noChangeShapeType="1"/>
                </p:cNvSpPr>
                <p:nvPr/>
              </p:nvSpPr>
              <p:spPr bwMode="auto">
                <a:xfrm>
                  <a:off x="2344" y="1704"/>
                  <a:ext cx="144" cy="0"/>
                </a:xfrm>
                <a:prstGeom prst="line">
                  <a:avLst/>
                </a:prstGeom>
                <a:noFill/>
                <a:ln w="9525">
                  <a:solidFill>
                    <a:schemeClr val="tx1"/>
                  </a:solidFill>
                  <a:round/>
                  <a:headEnd/>
                  <a:tailEnd type="triangle" w="med" len="med"/>
                </a:ln>
                <a:effectLst/>
              </p:spPr>
              <p:txBody>
                <a:bodyPr/>
                <a:lstStyle/>
                <a:p>
                  <a:endParaRPr lang="en-US"/>
                </a:p>
              </p:txBody>
            </p:sp>
            <p:sp>
              <p:nvSpPr>
                <p:cNvPr id="46125" name="Line 45"/>
                <p:cNvSpPr>
                  <a:spLocks noChangeShapeType="1"/>
                </p:cNvSpPr>
                <p:nvPr/>
              </p:nvSpPr>
              <p:spPr bwMode="auto">
                <a:xfrm>
                  <a:off x="2944" y="1704"/>
                  <a:ext cx="144" cy="0"/>
                </a:xfrm>
                <a:prstGeom prst="line">
                  <a:avLst/>
                </a:prstGeom>
                <a:noFill/>
                <a:ln w="9525">
                  <a:solidFill>
                    <a:schemeClr val="tx1"/>
                  </a:solidFill>
                  <a:round/>
                  <a:headEnd/>
                  <a:tailEnd type="triangle" w="med" len="med"/>
                </a:ln>
                <a:effectLst/>
              </p:spPr>
              <p:txBody>
                <a:bodyPr/>
                <a:lstStyle/>
                <a:p>
                  <a:endParaRPr lang="en-US"/>
                </a:p>
              </p:txBody>
            </p:sp>
            <p:sp>
              <p:nvSpPr>
                <p:cNvPr id="46126" name="Line 46"/>
                <p:cNvSpPr>
                  <a:spLocks noChangeShapeType="1"/>
                </p:cNvSpPr>
                <p:nvPr/>
              </p:nvSpPr>
              <p:spPr bwMode="auto">
                <a:xfrm>
                  <a:off x="3528" y="1704"/>
                  <a:ext cx="144" cy="0"/>
                </a:xfrm>
                <a:prstGeom prst="line">
                  <a:avLst/>
                </a:prstGeom>
                <a:noFill/>
                <a:ln w="9525">
                  <a:solidFill>
                    <a:schemeClr val="tx1"/>
                  </a:solidFill>
                  <a:round/>
                  <a:headEnd/>
                  <a:tailEnd type="triangle" w="med" len="med"/>
                </a:ln>
                <a:effectLst/>
              </p:spPr>
              <p:txBody>
                <a:bodyPr/>
                <a:lstStyle/>
                <a:p>
                  <a:endParaRPr lang="en-US"/>
                </a:p>
              </p:txBody>
            </p:sp>
            <p:sp>
              <p:nvSpPr>
                <p:cNvPr id="46127" name="Line 47"/>
                <p:cNvSpPr>
                  <a:spLocks noChangeShapeType="1"/>
                </p:cNvSpPr>
                <p:nvPr/>
              </p:nvSpPr>
              <p:spPr bwMode="auto">
                <a:xfrm>
                  <a:off x="1744" y="1512"/>
                  <a:ext cx="240" cy="0"/>
                </a:xfrm>
                <a:prstGeom prst="line">
                  <a:avLst/>
                </a:prstGeom>
                <a:noFill/>
                <a:ln w="9525">
                  <a:solidFill>
                    <a:schemeClr val="tx1"/>
                  </a:solidFill>
                  <a:round/>
                  <a:headEnd/>
                  <a:tailEnd type="triangle" w="med" len="med"/>
                </a:ln>
                <a:effectLst/>
              </p:spPr>
              <p:txBody>
                <a:bodyPr/>
                <a:lstStyle/>
                <a:p>
                  <a:endParaRPr lang="en-US"/>
                </a:p>
              </p:txBody>
            </p:sp>
            <p:sp>
              <p:nvSpPr>
                <p:cNvPr id="46128" name="Line 48"/>
                <p:cNvSpPr>
                  <a:spLocks noChangeShapeType="1"/>
                </p:cNvSpPr>
                <p:nvPr/>
              </p:nvSpPr>
              <p:spPr bwMode="auto">
                <a:xfrm>
                  <a:off x="2336" y="1512"/>
                  <a:ext cx="240" cy="0"/>
                </a:xfrm>
                <a:prstGeom prst="line">
                  <a:avLst/>
                </a:prstGeom>
                <a:noFill/>
                <a:ln w="9525">
                  <a:solidFill>
                    <a:schemeClr val="tx1"/>
                  </a:solidFill>
                  <a:round/>
                  <a:headEnd/>
                  <a:tailEnd type="triangle" w="med" len="med"/>
                </a:ln>
                <a:effectLst/>
              </p:spPr>
              <p:txBody>
                <a:bodyPr/>
                <a:lstStyle/>
                <a:p>
                  <a:endParaRPr lang="en-US"/>
                </a:p>
              </p:txBody>
            </p:sp>
            <p:sp>
              <p:nvSpPr>
                <p:cNvPr id="46129" name="Line 49"/>
                <p:cNvSpPr>
                  <a:spLocks noChangeShapeType="1"/>
                </p:cNvSpPr>
                <p:nvPr/>
              </p:nvSpPr>
              <p:spPr bwMode="auto">
                <a:xfrm>
                  <a:off x="2928" y="1512"/>
                  <a:ext cx="240" cy="0"/>
                </a:xfrm>
                <a:prstGeom prst="line">
                  <a:avLst/>
                </a:prstGeom>
                <a:noFill/>
                <a:ln w="9525">
                  <a:solidFill>
                    <a:schemeClr val="tx1"/>
                  </a:solidFill>
                  <a:round/>
                  <a:headEnd/>
                  <a:tailEnd type="triangle" w="med" len="med"/>
                </a:ln>
                <a:effectLst/>
              </p:spPr>
              <p:txBody>
                <a:bodyPr/>
                <a:lstStyle/>
                <a:p>
                  <a:endParaRPr lang="en-US"/>
                </a:p>
              </p:txBody>
            </p:sp>
            <p:sp>
              <p:nvSpPr>
                <p:cNvPr id="46130" name="Line 50"/>
                <p:cNvSpPr>
                  <a:spLocks noChangeShapeType="1"/>
                </p:cNvSpPr>
                <p:nvPr/>
              </p:nvSpPr>
              <p:spPr bwMode="auto">
                <a:xfrm>
                  <a:off x="3520" y="1512"/>
                  <a:ext cx="240" cy="0"/>
                </a:xfrm>
                <a:prstGeom prst="line">
                  <a:avLst/>
                </a:prstGeom>
                <a:noFill/>
                <a:ln w="9525">
                  <a:solidFill>
                    <a:schemeClr val="tx1"/>
                  </a:solidFill>
                  <a:round/>
                  <a:headEnd/>
                  <a:tailEnd type="triangle" w="med" len="med"/>
                </a:ln>
                <a:effectLst/>
              </p:spPr>
              <p:txBody>
                <a:bodyPr/>
                <a:lstStyle/>
                <a:p>
                  <a:endParaRPr lang="en-US"/>
                </a:p>
              </p:txBody>
            </p:sp>
            <p:sp>
              <p:nvSpPr>
                <p:cNvPr id="46131" name="Line 51"/>
                <p:cNvSpPr>
                  <a:spLocks noChangeShapeType="1"/>
                </p:cNvSpPr>
                <p:nvPr/>
              </p:nvSpPr>
              <p:spPr bwMode="auto">
                <a:xfrm>
                  <a:off x="1792" y="1320"/>
                  <a:ext cx="288" cy="0"/>
                </a:xfrm>
                <a:prstGeom prst="line">
                  <a:avLst/>
                </a:prstGeom>
                <a:noFill/>
                <a:ln w="9525">
                  <a:solidFill>
                    <a:schemeClr val="tx1"/>
                  </a:solidFill>
                  <a:round/>
                  <a:headEnd/>
                  <a:tailEnd type="triangle" w="med" len="med"/>
                </a:ln>
                <a:effectLst/>
              </p:spPr>
              <p:txBody>
                <a:bodyPr/>
                <a:lstStyle/>
                <a:p>
                  <a:endParaRPr lang="en-US"/>
                </a:p>
              </p:txBody>
            </p:sp>
            <p:sp>
              <p:nvSpPr>
                <p:cNvPr id="46132" name="Line 52"/>
                <p:cNvSpPr>
                  <a:spLocks noChangeShapeType="1"/>
                </p:cNvSpPr>
                <p:nvPr/>
              </p:nvSpPr>
              <p:spPr bwMode="auto">
                <a:xfrm>
                  <a:off x="2376" y="1320"/>
                  <a:ext cx="288" cy="0"/>
                </a:xfrm>
                <a:prstGeom prst="line">
                  <a:avLst/>
                </a:prstGeom>
                <a:noFill/>
                <a:ln w="9525">
                  <a:solidFill>
                    <a:schemeClr val="tx1"/>
                  </a:solidFill>
                  <a:round/>
                  <a:headEnd/>
                  <a:tailEnd type="triangle" w="med" len="med"/>
                </a:ln>
                <a:effectLst/>
              </p:spPr>
              <p:txBody>
                <a:bodyPr/>
                <a:lstStyle/>
                <a:p>
                  <a:endParaRPr lang="en-US"/>
                </a:p>
              </p:txBody>
            </p:sp>
            <p:sp>
              <p:nvSpPr>
                <p:cNvPr id="46133" name="Line 53"/>
                <p:cNvSpPr>
                  <a:spLocks noChangeShapeType="1"/>
                </p:cNvSpPr>
                <p:nvPr/>
              </p:nvSpPr>
              <p:spPr bwMode="auto">
                <a:xfrm>
                  <a:off x="2960" y="1320"/>
                  <a:ext cx="288" cy="0"/>
                </a:xfrm>
                <a:prstGeom prst="line">
                  <a:avLst/>
                </a:prstGeom>
                <a:noFill/>
                <a:ln w="9525">
                  <a:solidFill>
                    <a:schemeClr val="tx1"/>
                  </a:solidFill>
                  <a:round/>
                  <a:headEnd/>
                  <a:tailEnd type="triangle" w="med" len="med"/>
                </a:ln>
                <a:effectLst/>
              </p:spPr>
              <p:txBody>
                <a:bodyPr/>
                <a:lstStyle/>
                <a:p>
                  <a:endParaRPr lang="en-US"/>
                </a:p>
              </p:txBody>
            </p:sp>
            <p:sp>
              <p:nvSpPr>
                <p:cNvPr id="46134" name="Line 54"/>
                <p:cNvSpPr>
                  <a:spLocks noChangeShapeType="1"/>
                </p:cNvSpPr>
                <p:nvPr/>
              </p:nvSpPr>
              <p:spPr bwMode="auto">
                <a:xfrm>
                  <a:off x="3560" y="1320"/>
                  <a:ext cx="288" cy="0"/>
                </a:xfrm>
                <a:prstGeom prst="line">
                  <a:avLst/>
                </a:prstGeom>
                <a:noFill/>
                <a:ln w="9525">
                  <a:solidFill>
                    <a:schemeClr val="tx1"/>
                  </a:solidFill>
                  <a:round/>
                  <a:headEnd/>
                  <a:tailEnd type="triangle" w="med" len="med"/>
                </a:ln>
                <a:effectLst/>
              </p:spPr>
              <p:txBody>
                <a:bodyPr/>
                <a:lstStyle/>
                <a:p>
                  <a:endParaRPr lang="en-US"/>
                </a:p>
              </p:txBody>
            </p:sp>
            <p:sp>
              <p:nvSpPr>
                <p:cNvPr id="46136" name="Line 56"/>
                <p:cNvSpPr>
                  <a:spLocks noChangeShapeType="1"/>
                </p:cNvSpPr>
                <p:nvPr/>
              </p:nvSpPr>
              <p:spPr bwMode="auto">
                <a:xfrm>
                  <a:off x="2368" y="1128"/>
                  <a:ext cx="384" cy="0"/>
                </a:xfrm>
                <a:prstGeom prst="line">
                  <a:avLst/>
                </a:prstGeom>
                <a:noFill/>
                <a:ln w="9525">
                  <a:solidFill>
                    <a:schemeClr val="tx1"/>
                  </a:solidFill>
                  <a:round/>
                  <a:headEnd/>
                  <a:tailEnd type="triangle" w="med" len="med"/>
                </a:ln>
                <a:effectLst/>
              </p:spPr>
              <p:txBody>
                <a:bodyPr/>
                <a:lstStyle/>
                <a:p>
                  <a:endParaRPr lang="en-US"/>
                </a:p>
              </p:txBody>
            </p:sp>
            <p:sp>
              <p:nvSpPr>
                <p:cNvPr id="46137" name="Line 57"/>
                <p:cNvSpPr>
                  <a:spLocks noChangeShapeType="1"/>
                </p:cNvSpPr>
                <p:nvPr/>
              </p:nvSpPr>
              <p:spPr bwMode="auto">
                <a:xfrm>
                  <a:off x="1784" y="1128"/>
                  <a:ext cx="384" cy="0"/>
                </a:xfrm>
                <a:prstGeom prst="line">
                  <a:avLst/>
                </a:prstGeom>
                <a:noFill/>
                <a:ln w="9525">
                  <a:solidFill>
                    <a:schemeClr val="tx1"/>
                  </a:solidFill>
                  <a:round/>
                  <a:headEnd/>
                  <a:tailEnd type="triangle" w="med" len="med"/>
                </a:ln>
                <a:effectLst/>
              </p:spPr>
              <p:txBody>
                <a:bodyPr/>
                <a:lstStyle/>
                <a:p>
                  <a:endParaRPr lang="en-US"/>
                </a:p>
              </p:txBody>
            </p:sp>
            <p:sp>
              <p:nvSpPr>
                <p:cNvPr id="46138" name="Line 58"/>
                <p:cNvSpPr>
                  <a:spLocks noChangeShapeType="1"/>
                </p:cNvSpPr>
                <p:nvPr/>
              </p:nvSpPr>
              <p:spPr bwMode="auto">
                <a:xfrm>
                  <a:off x="2960" y="1128"/>
                  <a:ext cx="384" cy="0"/>
                </a:xfrm>
                <a:prstGeom prst="line">
                  <a:avLst/>
                </a:prstGeom>
                <a:noFill/>
                <a:ln w="9525">
                  <a:solidFill>
                    <a:schemeClr val="tx1"/>
                  </a:solidFill>
                  <a:round/>
                  <a:headEnd/>
                  <a:tailEnd type="triangle" w="med" len="med"/>
                </a:ln>
                <a:effectLst/>
              </p:spPr>
              <p:txBody>
                <a:bodyPr/>
                <a:lstStyle/>
                <a:p>
                  <a:endParaRPr lang="en-US"/>
                </a:p>
              </p:txBody>
            </p:sp>
            <p:sp>
              <p:nvSpPr>
                <p:cNvPr id="46139" name="Line 59"/>
                <p:cNvSpPr>
                  <a:spLocks noChangeShapeType="1"/>
                </p:cNvSpPr>
                <p:nvPr/>
              </p:nvSpPr>
              <p:spPr bwMode="auto">
                <a:xfrm>
                  <a:off x="3552" y="1128"/>
                  <a:ext cx="384" cy="0"/>
                </a:xfrm>
                <a:prstGeom prst="line">
                  <a:avLst/>
                </a:prstGeom>
                <a:noFill/>
                <a:ln w="9525">
                  <a:solidFill>
                    <a:schemeClr val="tx1"/>
                  </a:solidFill>
                  <a:round/>
                  <a:headEnd/>
                  <a:tailEnd type="triangle" w="med" len="med"/>
                </a:ln>
                <a:effectLst/>
              </p:spPr>
              <p:txBody>
                <a:bodyPr/>
                <a:lstStyle/>
                <a:p>
                  <a:endParaRPr lang="en-US"/>
                </a:p>
              </p:txBody>
            </p:sp>
          </p:grpSp>
          <p:grpSp>
            <p:nvGrpSpPr>
              <p:cNvPr id="46143" name="Group 63"/>
              <p:cNvGrpSpPr>
                <a:grpSpLocks/>
              </p:cNvGrpSpPr>
              <p:nvPr/>
            </p:nvGrpSpPr>
            <p:grpSpPr bwMode="auto">
              <a:xfrm>
                <a:off x="1536" y="944"/>
                <a:ext cx="2496" cy="912"/>
                <a:chOff x="1440" y="864"/>
                <a:chExt cx="2784" cy="1056"/>
              </a:xfrm>
            </p:grpSpPr>
            <p:cxnSp>
              <p:nvCxnSpPr>
                <p:cNvPr id="46141" name="AutoShape 61"/>
                <p:cNvCxnSpPr>
                  <a:cxnSpLocks noChangeShapeType="1"/>
                </p:cNvCxnSpPr>
                <p:nvPr/>
              </p:nvCxnSpPr>
              <p:spPr bwMode="auto">
                <a:xfrm flipV="1">
                  <a:off x="1440" y="864"/>
                  <a:ext cx="1" cy="1056"/>
                </a:xfrm>
                <a:prstGeom prst="straightConnector1">
                  <a:avLst/>
                </a:prstGeom>
                <a:noFill/>
                <a:ln w="9525">
                  <a:solidFill>
                    <a:schemeClr val="tx1"/>
                  </a:solidFill>
                  <a:round/>
                  <a:headEnd/>
                  <a:tailEnd type="triangle" w="med" len="med"/>
                </a:ln>
                <a:effectLst/>
              </p:spPr>
            </p:cxnSp>
            <p:cxnSp>
              <p:nvCxnSpPr>
                <p:cNvPr id="46142" name="AutoShape 62"/>
                <p:cNvCxnSpPr>
                  <a:cxnSpLocks noChangeShapeType="1"/>
                </p:cNvCxnSpPr>
                <p:nvPr/>
              </p:nvCxnSpPr>
              <p:spPr bwMode="auto">
                <a:xfrm>
                  <a:off x="1440" y="1920"/>
                  <a:ext cx="2784" cy="0"/>
                </a:xfrm>
                <a:prstGeom prst="straightConnector1">
                  <a:avLst/>
                </a:prstGeom>
                <a:noFill/>
                <a:ln w="9525">
                  <a:solidFill>
                    <a:schemeClr val="tx1"/>
                  </a:solidFill>
                  <a:round/>
                  <a:headEnd/>
                  <a:tailEnd type="triangle" w="med" len="med"/>
                </a:ln>
                <a:effectLst/>
              </p:spPr>
            </p:cxnSp>
          </p:grpSp>
          <p:sp>
            <p:nvSpPr>
              <p:cNvPr id="46145" name="Text Box 65"/>
              <p:cNvSpPr txBox="1">
                <a:spLocks noChangeArrowheads="1"/>
              </p:cNvSpPr>
              <p:nvPr/>
            </p:nvSpPr>
            <p:spPr bwMode="auto">
              <a:xfrm>
                <a:off x="1344" y="912"/>
                <a:ext cx="240" cy="288"/>
              </a:xfrm>
              <a:prstGeom prst="rect">
                <a:avLst/>
              </a:prstGeom>
              <a:noFill/>
              <a:ln w="9525">
                <a:noFill/>
                <a:miter lim="800000"/>
                <a:headEnd/>
                <a:tailEnd/>
              </a:ln>
              <a:effectLst/>
            </p:spPr>
            <p:txBody>
              <a:bodyPr>
                <a:spAutoFit/>
              </a:bodyPr>
              <a:lstStyle/>
              <a:p>
                <a:pPr algn="l">
                  <a:spcBef>
                    <a:spcPct val="50000"/>
                  </a:spcBef>
                </a:pPr>
                <a:r>
                  <a:rPr lang="en-GB" sz="2400"/>
                  <a:t>y</a:t>
                </a:r>
              </a:p>
            </p:txBody>
          </p:sp>
          <p:sp>
            <p:nvSpPr>
              <p:cNvPr id="46146" name="Text Box 66"/>
              <p:cNvSpPr txBox="1">
                <a:spLocks noChangeArrowheads="1"/>
              </p:cNvSpPr>
              <p:nvPr/>
            </p:nvSpPr>
            <p:spPr bwMode="auto">
              <a:xfrm>
                <a:off x="3752" y="1824"/>
                <a:ext cx="288" cy="288"/>
              </a:xfrm>
              <a:prstGeom prst="rect">
                <a:avLst/>
              </a:prstGeom>
              <a:noFill/>
              <a:ln w="9525">
                <a:noFill/>
                <a:miter lim="800000"/>
                <a:headEnd/>
                <a:tailEnd/>
              </a:ln>
              <a:effectLst/>
            </p:spPr>
            <p:txBody>
              <a:bodyPr>
                <a:spAutoFit/>
              </a:bodyPr>
              <a:lstStyle/>
              <a:p>
                <a:pPr algn="l">
                  <a:spcBef>
                    <a:spcPct val="50000"/>
                  </a:spcBef>
                </a:pPr>
                <a:r>
                  <a:rPr lang="en-GB" sz="2400"/>
                  <a:t>X</a:t>
                </a:r>
              </a:p>
            </p:txBody>
          </p:sp>
        </p:grpSp>
        <p:grpSp>
          <p:nvGrpSpPr>
            <p:cNvPr id="46158" name="Group 78"/>
            <p:cNvGrpSpPr>
              <a:grpSpLocks/>
            </p:cNvGrpSpPr>
            <p:nvPr/>
          </p:nvGrpSpPr>
          <p:grpSpPr bwMode="auto">
            <a:xfrm>
              <a:off x="4176" y="1582"/>
              <a:ext cx="1104" cy="920"/>
              <a:chOff x="4224" y="960"/>
              <a:chExt cx="1104" cy="920"/>
            </a:xfrm>
          </p:grpSpPr>
          <p:grpSp>
            <p:nvGrpSpPr>
              <p:cNvPr id="46150" name="Group 70"/>
              <p:cNvGrpSpPr>
                <a:grpSpLocks/>
              </p:cNvGrpSpPr>
              <p:nvPr/>
            </p:nvGrpSpPr>
            <p:grpSpPr bwMode="auto">
              <a:xfrm>
                <a:off x="4224" y="960"/>
                <a:ext cx="1104" cy="912"/>
                <a:chOff x="4464" y="1104"/>
                <a:chExt cx="1008" cy="816"/>
              </a:xfrm>
            </p:grpSpPr>
            <p:cxnSp>
              <p:nvCxnSpPr>
                <p:cNvPr id="46148" name="AutoShape 68"/>
                <p:cNvCxnSpPr>
                  <a:cxnSpLocks noChangeShapeType="1"/>
                </p:cNvCxnSpPr>
                <p:nvPr/>
              </p:nvCxnSpPr>
              <p:spPr bwMode="auto">
                <a:xfrm flipV="1">
                  <a:off x="4464" y="1104"/>
                  <a:ext cx="0" cy="816"/>
                </a:xfrm>
                <a:prstGeom prst="straightConnector1">
                  <a:avLst/>
                </a:prstGeom>
                <a:noFill/>
                <a:ln w="9525">
                  <a:solidFill>
                    <a:schemeClr val="tx1"/>
                  </a:solidFill>
                  <a:round/>
                  <a:headEnd/>
                  <a:tailEnd type="triangle" w="med" len="med"/>
                </a:ln>
                <a:effectLst/>
              </p:spPr>
            </p:cxnSp>
            <p:cxnSp>
              <p:nvCxnSpPr>
                <p:cNvPr id="46149" name="AutoShape 69"/>
                <p:cNvCxnSpPr>
                  <a:cxnSpLocks noChangeShapeType="1"/>
                </p:cNvCxnSpPr>
                <p:nvPr/>
              </p:nvCxnSpPr>
              <p:spPr bwMode="auto">
                <a:xfrm>
                  <a:off x="4464" y="1920"/>
                  <a:ext cx="1008" cy="0"/>
                </a:xfrm>
                <a:prstGeom prst="straightConnector1">
                  <a:avLst/>
                </a:prstGeom>
                <a:noFill/>
                <a:ln w="9525">
                  <a:solidFill>
                    <a:schemeClr val="tx1"/>
                  </a:solidFill>
                  <a:round/>
                  <a:headEnd/>
                  <a:tailEnd type="triangle" w="med" len="med"/>
                </a:ln>
                <a:effectLst/>
              </p:spPr>
            </p:cxnSp>
          </p:grpSp>
          <p:sp>
            <p:nvSpPr>
              <p:cNvPr id="46157" name="Freeform 77"/>
              <p:cNvSpPr>
                <a:spLocks/>
              </p:cNvSpPr>
              <p:nvPr/>
            </p:nvSpPr>
            <p:spPr bwMode="auto">
              <a:xfrm>
                <a:off x="4224" y="1064"/>
                <a:ext cx="1008" cy="816"/>
              </a:xfrm>
              <a:custGeom>
                <a:avLst/>
                <a:gdLst/>
                <a:ahLst/>
                <a:cxnLst>
                  <a:cxn ang="0">
                    <a:pos x="0" y="816"/>
                  </a:cxn>
                  <a:cxn ang="0">
                    <a:pos x="336" y="672"/>
                  </a:cxn>
                  <a:cxn ang="0">
                    <a:pos x="576" y="528"/>
                  </a:cxn>
                  <a:cxn ang="0">
                    <a:pos x="768" y="384"/>
                  </a:cxn>
                  <a:cxn ang="0">
                    <a:pos x="912" y="192"/>
                  </a:cxn>
                  <a:cxn ang="0">
                    <a:pos x="1008" y="0"/>
                  </a:cxn>
                </a:cxnLst>
                <a:rect l="0" t="0" r="r" b="b"/>
                <a:pathLst>
                  <a:path w="1008" h="816">
                    <a:moveTo>
                      <a:pt x="0" y="816"/>
                    </a:moveTo>
                    <a:cubicBezTo>
                      <a:pt x="120" y="768"/>
                      <a:pt x="240" y="720"/>
                      <a:pt x="336" y="672"/>
                    </a:cubicBezTo>
                    <a:cubicBezTo>
                      <a:pt x="432" y="624"/>
                      <a:pt x="504" y="576"/>
                      <a:pt x="576" y="528"/>
                    </a:cubicBezTo>
                    <a:cubicBezTo>
                      <a:pt x="648" y="480"/>
                      <a:pt x="712" y="440"/>
                      <a:pt x="768" y="384"/>
                    </a:cubicBezTo>
                    <a:cubicBezTo>
                      <a:pt x="824" y="328"/>
                      <a:pt x="872" y="256"/>
                      <a:pt x="912" y="192"/>
                    </a:cubicBezTo>
                    <a:cubicBezTo>
                      <a:pt x="952" y="128"/>
                      <a:pt x="980" y="64"/>
                      <a:pt x="1008" y="0"/>
                    </a:cubicBezTo>
                  </a:path>
                </a:pathLst>
              </a:custGeom>
              <a:noFill/>
              <a:ln w="9525">
                <a:solidFill>
                  <a:schemeClr val="tx1"/>
                </a:solidFill>
                <a:round/>
                <a:headEnd/>
                <a:tailEnd/>
              </a:ln>
              <a:effectLst/>
            </p:spPr>
            <p:txBody>
              <a:bodyPr/>
              <a:lstStyle/>
              <a:p>
                <a:endParaRPr lang="en-US"/>
              </a:p>
            </p:txBody>
          </p:sp>
        </p:grpSp>
        <p:sp>
          <p:nvSpPr>
            <p:cNvPr id="46164" name="Text Box 84"/>
            <p:cNvSpPr txBox="1">
              <a:spLocks noChangeArrowheads="1"/>
            </p:cNvSpPr>
            <p:nvPr/>
          </p:nvSpPr>
          <p:spPr bwMode="auto">
            <a:xfrm>
              <a:off x="3984" y="1558"/>
              <a:ext cx="240" cy="288"/>
            </a:xfrm>
            <a:prstGeom prst="rect">
              <a:avLst/>
            </a:prstGeom>
            <a:noFill/>
            <a:ln w="9525">
              <a:noFill/>
              <a:miter lim="800000"/>
              <a:headEnd/>
              <a:tailEnd/>
            </a:ln>
            <a:effectLst/>
          </p:spPr>
          <p:txBody>
            <a:bodyPr>
              <a:spAutoFit/>
            </a:bodyPr>
            <a:lstStyle/>
            <a:p>
              <a:pPr algn="l">
                <a:spcBef>
                  <a:spcPct val="50000"/>
                </a:spcBef>
              </a:pPr>
              <a:r>
                <a:rPr lang="en-GB" sz="2400"/>
                <a:t>y</a:t>
              </a:r>
            </a:p>
          </p:txBody>
        </p:sp>
        <p:graphicFrame>
          <p:nvGraphicFramePr>
            <p:cNvPr id="46168" name="Object 88"/>
            <p:cNvGraphicFramePr>
              <a:graphicFrameLocks noChangeAspect="1"/>
            </p:cNvGraphicFramePr>
            <p:nvPr/>
          </p:nvGraphicFramePr>
          <p:xfrm>
            <a:off x="4872" y="2497"/>
            <a:ext cx="360" cy="264"/>
          </p:xfrm>
          <a:graphic>
            <a:graphicData uri="http://schemas.openxmlformats.org/presentationml/2006/ole">
              <p:oleObj spid="_x0000_s46168" name="Formel" r:id="rId4" imgW="368280" imgH="228600" progId="Equation.3">
                <p:embed/>
              </p:oleObj>
            </a:graphicData>
          </a:graphic>
        </p:graphicFrame>
        <p:sp>
          <p:nvSpPr>
            <p:cNvPr id="46171" name="Line 91"/>
            <p:cNvSpPr>
              <a:spLocks noChangeShapeType="1"/>
            </p:cNvSpPr>
            <p:nvPr/>
          </p:nvSpPr>
          <p:spPr bwMode="auto">
            <a:xfrm flipH="1">
              <a:off x="1488" y="2486"/>
              <a:ext cx="48" cy="96"/>
            </a:xfrm>
            <a:prstGeom prst="line">
              <a:avLst/>
            </a:prstGeom>
            <a:noFill/>
            <a:ln w="9525">
              <a:solidFill>
                <a:schemeClr val="tx1"/>
              </a:solidFill>
              <a:round/>
              <a:headEnd/>
              <a:tailEnd/>
            </a:ln>
            <a:effectLst/>
          </p:spPr>
          <p:txBody>
            <a:bodyPr/>
            <a:lstStyle/>
            <a:p>
              <a:endParaRPr lang="en-US"/>
            </a:p>
          </p:txBody>
        </p:sp>
        <p:sp>
          <p:nvSpPr>
            <p:cNvPr id="46172" name="Line 92"/>
            <p:cNvSpPr>
              <a:spLocks noChangeShapeType="1"/>
            </p:cNvSpPr>
            <p:nvPr/>
          </p:nvSpPr>
          <p:spPr bwMode="auto">
            <a:xfrm flipH="1">
              <a:off x="1635" y="2486"/>
              <a:ext cx="48" cy="96"/>
            </a:xfrm>
            <a:prstGeom prst="line">
              <a:avLst/>
            </a:prstGeom>
            <a:noFill/>
            <a:ln w="9525">
              <a:solidFill>
                <a:schemeClr val="tx1"/>
              </a:solidFill>
              <a:round/>
              <a:headEnd/>
              <a:tailEnd/>
            </a:ln>
            <a:effectLst/>
          </p:spPr>
          <p:txBody>
            <a:bodyPr/>
            <a:lstStyle/>
            <a:p>
              <a:endParaRPr lang="en-US"/>
            </a:p>
          </p:txBody>
        </p:sp>
        <p:sp>
          <p:nvSpPr>
            <p:cNvPr id="46173" name="Line 93"/>
            <p:cNvSpPr>
              <a:spLocks noChangeShapeType="1"/>
            </p:cNvSpPr>
            <p:nvPr/>
          </p:nvSpPr>
          <p:spPr bwMode="auto">
            <a:xfrm flipH="1">
              <a:off x="1782" y="2486"/>
              <a:ext cx="48" cy="96"/>
            </a:xfrm>
            <a:prstGeom prst="line">
              <a:avLst/>
            </a:prstGeom>
            <a:noFill/>
            <a:ln w="9525">
              <a:solidFill>
                <a:schemeClr val="tx1"/>
              </a:solidFill>
              <a:round/>
              <a:headEnd/>
              <a:tailEnd/>
            </a:ln>
            <a:effectLst/>
          </p:spPr>
          <p:txBody>
            <a:bodyPr/>
            <a:lstStyle/>
            <a:p>
              <a:endParaRPr lang="en-US"/>
            </a:p>
          </p:txBody>
        </p:sp>
        <p:sp>
          <p:nvSpPr>
            <p:cNvPr id="46174" name="Line 94"/>
            <p:cNvSpPr>
              <a:spLocks noChangeShapeType="1"/>
            </p:cNvSpPr>
            <p:nvPr/>
          </p:nvSpPr>
          <p:spPr bwMode="auto">
            <a:xfrm flipH="1">
              <a:off x="1929" y="2486"/>
              <a:ext cx="48" cy="96"/>
            </a:xfrm>
            <a:prstGeom prst="line">
              <a:avLst/>
            </a:prstGeom>
            <a:noFill/>
            <a:ln w="9525">
              <a:solidFill>
                <a:schemeClr val="tx1"/>
              </a:solidFill>
              <a:round/>
              <a:headEnd/>
              <a:tailEnd/>
            </a:ln>
            <a:effectLst/>
          </p:spPr>
          <p:txBody>
            <a:bodyPr/>
            <a:lstStyle/>
            <a:p>
              <a:endParaRPr lang="en-US"/>
            </a:p>
          </p:txBody>
        </p:sp>
        <p:sp>
          <p:nvSpPr>
            <p:cNvPr id="46175" name="Line 95"/>
            <p:cNvSpPr>
              <a:spLocks noChangeShapeType="1"/>
            </p:cNvSpPr>
            <p:nvPr/>
          </p:nvSpPr>
          <p:spPr bwMode="auto">
            <a:xfrm flipH="1">
              <a:off x="2076" y="2486"/>
              <a:ext cx="48" cy="96"/>
            </a:xfrm>
            <a:prstGeom prst="line">
              <a:avLst/>
            </a:prstGeom>
            <a:noFill/>
            <a:ln w="9525">
              <a:solidFill>
                <a:schemeClr val="tx1"/>
              </a:solidFill>
              <a:round/>
              <a:headEnd/>
              <a:tailEnd/>
            </a:ln>
            <a:effectLst/>
          </p:spPr>
          <p:txBody>
            <a:bodyPr/>
            <a:lstStyle/>
            <a:p>
              <a:endParaRPr lang="en-US"/>
            </a:p>
          </p:txBody>
        </p:sp>
        <p:sp>
          <p:nvSpPr>
            <p:cNvPr id="46176" name="Line 96"/>
            <p:cNvSpPr>
              <a:spLocks noChangeShapeType="1"/>
            </p:cNvSpPr>
            <p:nvPr/>
          </p:nvSpPr>
          <p:spPr bwMode="auto">
            <a:xfrm flipH="1">
              <a:off x="2224" y="2486"/>
              <a:ext cx="48" cy="96"/>
            </a:xfrm>
            <a:prstGeom prst="line">
              <a:avLst/>
            </a:prstGeom>
            <a:noFill/>
            <a:ln w="9525">
              <a:solidFill>
                <a:schemeClr val="tx1"/>
              </a:solidFill>
              <a:round/>
              <a:headEnd/>
              <a:tailEnd/>
            </a:ln>
            <a:effectLst/>
          </p:spPr>
          <p:txBody>
            <a:bodyPr/>
            <a:lstStyle/>
            <a:p>
              <a:endParaRPr lang="en-US"/>
            </a:p>
          </p:txBody>
        </p:sp>
        <p:sp>
          <p:nvSpPr>
            <p:cNvPr id="46177" name="Line 97"/>
            <p:cNvSpPr>
              <a:spLocks noChangeShapeType="1"/>
            </p:cNvSpPr>
            <p:nvPr/>
          </p:nvSpPr>
          <p:spPr bwMode="auto">
            <a:xfrm flipH="1">
              <a:off x="2371" y="2486"/>
              <a:ext cx="48" cy="96"/>
            </a:xfrm>
            <a:prstGeom prst="line">
              <a:avLst/>
            </a:prstGeom>
            <a:noFill/>
            <a:ln w="9525">
              <a:solidFill>
                <a:schemeClr val="tx1"/>
              </a:solidFill>
              <a:round/>
              <a:headEnd/>
              <a:tailEnd/>
            </a:ln>
            <a:effectLst/>
          </p:spPr>
          <p:txBody>
            <a:bodyPr/>
            <a:lstStyle/>
            <a:p>
              <a:endParaRPr lang="en-US"/>
            </a:p>
          </p:txBody>
        </p:sp>
        <p:sp>
          <p:nvSpPr>
            <p:cNvPr id="46178" name="Line 98"/>
            <p:cNvSpPr>
              <a:spLocks noChangeShapeType="1"/>
            </p:cNvSpPr>
            <p:nvPr/>
          </p:nvSpPr>
          <p:spPr bwMode="auto">
            <a:xfrm flipH="1">
              <a:off x="2518" y="2486"/>
              <a:ext cx="48" cy="96"/>
            </a:xfrm>
            <a:prstGeom prst="line">
              <a:avLst/>
            </a:prstGeom>
            <a:noFill/>
            <a:ln w="9525">
              <a:solidFill>
                <a:schemeClr val="tx1"/>
              </a:solidFill>
              <a:round/>
              <a:headEnd/>
              <a:tailEnd/>
            </a:ln>
            <a:effectLst/>
          </p:spPr>
          <p:txBody>
            <a:bodyPr/>
            <a:lstStyle/>
            <a:p>
              <a:endParaRPr lang="en-US"/>
            </a:p>
          </p:txBody>
        </p:sp>
        <p:sp>
          <p:nvSpPr>
            <p:cNvPr id="46179" name="Line 99"/>
            <p:cNvSpPr>
              <a:spLocks noChangeShapeType="1"/>
            </p:cNvSpPr>
            <p:nvPr/>
          </p:nvSpPr>
          <p:spPr bwMode="auto">
            <a:xfrm flipH="1">
              <a:off x="2665" y="2486"/>
              <a:ext cx="48" cy="96"/>
            </a:xfrm>
            <a:prstGeom prst="line">
              <a:avLst/>
            </a:prstGeom>
            <a:noFill/>
            <a:ln w="9525">
              <a:solidFill>
                <a:schemeClr val="tx1"/>
              </a:solidFill>
              <a:round/>
              <a:headEnd/>
              <a:tailEnd/>
            </a:ln>
            <a:effectLst/>
          </p:spPr>
          <p:txBody>
            <a:bodyPr/>
            <a:lstStyle/>
            <a:p>
              <a:endParaRPr lang="en-US"/>
            </a:p>
          </p:txBody>
        </p:sp>
        <p:sp>
          <p:nvSpPr>
            <p:cNvPr id="46180" name="Line 100"/>
            <p:cNvSpPr>
              <a:spLocks noChangeShapeType="1"/>
            </p:cNvSpPr>
            <p:nvPr/>
          </p:nvSpPr>
          <p:spPr bwMode="auto">
            <a:xfrm flipH="1">
              <a:off x="2812" y="2486"/>
              <a:ext cx="48" cy="96"/>
            </a:xfrm>
            <a:prstGeom prst="line">
              <a:avLst/>
            </a:prstGeom>
            <a:noFill/>
            <a:ln w="9525">
              <a:solidFill>
                <a:schemeClr val="tx1"/>
              </a:solidFill>
              <a:round/>
              <a:headEnd/>
              <a:tailEnd/>
            </a:ln>
            <a:effectLst/>
          </p:spPr>
          <p:txBody>
            <a:bodyPr/>
            <a:lstStyle/>
            <a:p>
              <a:endParaRPr lang="en-US"/>
            </a:p>
          </p:txBody>
        </p:sp>
        <p:sp>
          <p:nvSpPr>
            <p:cNvPr id="46181" name="Line 101"/>
            <p:cNvSpPr>
              <a:spLocks noChangeShapeType="1"/>
            </p:cNvSpPr>
            <p:nvPr/>
          </p:nvSpPr>
          <p:spPr bwMode="auto">
            <a:xfrm flipH="1">
              <a:off x="2960" y="2486"/>
              <a:ext cx="48" cy="96"/>
            </a:xfrm>
            <a:prstGeom prst="line">
              <a:avLst/>
            </a:prstGeom>
            <a:noFill/>
            <a:ln w="9525">
              <a:solidFill>
                <a:schemeClr val="tx1"/>
              </a:solidFill>
              <a:round/>
              <a:headEnd/>
              <a:tailEnd/>
            </a:ln>
            <a:effectLst/>
          </p:spPr>
          <p:txBody>
            <a:bodyPr/>
            <a:lstStyle/>
            <a:p>
              <a:endParaRPr lang="en-US"/>
            </a:p>
          </p:txBody>
        </p:sp>
        <p:sp>
          <p:nvSpPr>
            <p:cNvPr id="46182" name="Line 102"/>
            <p:cNvSpPr>
              <a:spLocks noChangeShapeType="1"/>
            </p:cNvSpPr>
            <p:nvPr/>
          </p:nvSpPr>
          <p:spPr bwMode="auto">
            <a:xfrm flipH="1">
              <a:off x="3107" y="2486"/>
              <a:ext cx="48" cy="96"/>
            </a:xfrm>
            <a:prstGeom prst="line">
              <a:avLst/>
            </a:prstGeom>
            <a:noFill/>
            <a:ln w="9525">
              <a:solidFill>
                <a:schemeClr val="tx1"/>
              </a:solidFill>
              <a:round/>
              <a:headEnd/>
              <a:tailEnd/>
            </a:ln>
            <a:effectLst/>
          </p:spPr>
          <p:txBody>
            <a:bodyPr/>
            <a:lstStyle/>
            <a:p>
              <a:endParaRPr lang="en-US"/>
            </a:p>
          </p:txBody>
        </p:sp>
        <p:sp>
          <p:nvSpPr>
            <p:cNvPr id="46183" name="Line 103"/>
            <p:cNvSpPr>
              <a:spLocks noChangeShapeType="1"/>
            </p:cNvSpPr>
            <p:nvPr/>
          </p:nvSpPr>
          <p:spPr bwMode="auto">
            <a:xfrm flipH="1">
              <a:off x="3696" y="2486"/>
              <a:ext cx="48" cy="96"/>
            </a:xfrm>
            <a:prstGeom prst="line">
              <a:avLst/>
            </a:prstGeom>
            <a:noFill/>
            <a:ln w="9525">
              <a:solidFill>
                <a:schemeClr val="tx1"/>
              </a:solidFill>
              <a:round/>
              <a:headEnd/>
              <a:tailEnd/>
            </a:ln>
            <a:effectLst/>
          </p:spPr>
          <p:txBody>
            <a:bodyPr/>
            <a:lstStyle/>
            <a:p>
              <a:endParaRPr lang="en-US"/>
            </a:p>
          </p:txBody>
        </p:sp>
        <p:sp>
          <p:nvSpPr>
            <p:cNvPr id="46184" name="Line 104"/>
            <p:cNvSpPr>
              <a:spLocks noChangeShapeType="1"/>
            </p:cNvSpPr>
            <p:nvPr/>
          </p:nvSpPr>
          <p:spPr bwMode="auto">
            <a:xfrm flipH="1">
              <a:off x="3254" y="2486"/>
              <a:ext cx="48" cy="96"/>
            </a:xfrm>
            <a:prstGeom prst="line">
              <a:avLst/>
            </a:prstGeom>
            <a:noFill/>
            <a:ln w="9525">
              <a:solidFill>
                <a:schemeClr val="tx1"/>
              </a:solidFill>
              <a:round/>
              <a:headEnd/>
              <a:tailEnd/>
            </a:ln>
            <a:effectLst/>
          </p:spPr>
          <p:txBody>
            <a:bodyPr/>
            <a:lstStyle/>
            <a:p>
              <a:endParaRPr lang="en-US"/>
            </a:p>
          </p:txBody>
        </p:sp>
        <p:sp>
          <p:nvSpPr>
            <p:cNvPr id="46185" name="Line 105"/>
            <p:cNvSpPr>
              <a:spLocks noChangeShapeType="1"/>
            </p:cNvSpPr>
            <p:nvPr/>
          </p:nvSpPr>
          <p:spPr bwMode="auto">
            <a:xfrm flipH="1">
              <a:off x="3548" y="2486"/>
              <a:ext cx="48" cy="96"/>
            </a:xfrm>
            <a:prstGeom prst="line">
              <a:avLst/>
            </a:prstGeom>
            <a:noFill/>
            <a:ln w="9525">
              <a:solidFill>
                <a:schemeClr val="tx1"/>
              </a:solidFill>
              <a:round/>
              <a:headEnd/>
              <a:tailEnd/>
            </a:ln>
            <a:effectLst/>
          </p:spPr>
          <p:txBody>
            <a:bodyPr/>
            <a:lstStyle/>
            <a:p>
              <a:endParaRPr lang="en-US"/>
            </a:p>
          </p:txBody>
        </p:sp>
        <p:sp>
          <p:nvSpPr>
            <p:cNvPr id="46186" name="Line 106"/>
            <p:cNvSpPr>
              <a:spLocks noChangeShapeType="1"/>
            </p:cNvSpPr>
            <p:nvPr/>
          </p:nvSpPr>
          <p:spPr bwMode="auto">
            <a:xfrm flipH="1">
              <a:off x="3401" y="2486"/>
              <a:ext cx="48" cy="96"/>
            </a:xfrm>
            <a:prstGeom prst="line">
              <a:avLst/>
            </a:prstGeom>
            <a:noFill/>
            <a:ln w="9525">
              <a:solidFill>
                <a:schemeClr val="tx1"/>
              </a:solidFill>
              <a:round/>
              <a:headEnd/>
              <a:tailEnd/>
            </a:ln>
            <a:effectLst/>
          </p:spPr>
          <p:txBody>
            <a:bodyPr/>
            <a:lstStyle/>
            <a:p>
              <a:endParaRPr lang="en-US"/>
            </a:p>
          </p:txBody>
        </p:sp>
      </p:grpSp>
      <p:sp>
        <p:nvSpPr>
          <p:cNvPr id="46190" name="AutoShape 110"/>
          <p:cNvSpPr>
            <a:spLocks noChangeArrowheads="1"/>
          </p:cNvSpPr>
          <p:nvPr/>
        </p:nvSpPr>
        <p:spPr bwMode="auto">
          <a:xfrm>
            <a:off x="5715000" y="914400"/>
            <a:ext cx="2514600" cy="914400"/>
          </a:xfrm>
          <a:prstGeom prst="wedgeRoundRectCallout">
            <a:avLst>
              <a:gd name="adj1" fmla="val -56250"/>
              <a:gd name="adj2" fmla="val 160940"/>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The flow will have the biggest velocity at the top (the surface )</a:t>
            </a:r>
          </a:p>
        </p:txBody>
      </p:sp>
      <p:sp>
        <p:nvSpPr>
          <p:cNvPr id="46191" name="AutoShape 111"/>
          <p:cNvSpPr>
            <a:spLocks noChangeArrowheads="1"/>
          </p:cNvSpPr>
          <p:nvPr/>
        </p:nvSpPr>
        <p:spPr bwMode="auto">
          <a:xfrm>
            <a:off x="762000" y="5105400"/>
            <a:ext cx="4495800" cy="1295400"/>
          </a:xfrm>
          <a:prstGeom prst="wedgeRoundRectCallout">
            <a:avLst>
              <a:gd name="adj1" fmla="val 39477"/>
              <a:gd name="adj2" fmla="val -133944"/>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The flow velocity will approximately be zero at the bottom, due to retardation when liquid molecules colliding with the non-moving bottom</a:t>
            </a:r>
          </a:p>
        </p:txBody>
      </p:sp>
      <p:sp>
        <p:nvSpPr>
          <p:cNvPr id="46192" name="AutoShape 112"/>
          <p:cNvSpPr>
            <a:spLocks noChangeArrowheads="1"/>
          </p:cNvSpPr>
          <p:nvPr/>
        </p:nvSpPr>
        <p:spPr bwMode="auto">
          <a:xfrm>
            <a:off x="6248400" y="5105400"/>
            <a:ext cx="2514600" cy="1066800"/>
          </a:xfrm>
          <a:prstGeom prst="wedgeRoundRectCallout">
            <a:avLst>
              <a:gd name="adj1" fmla="val -8773"/>
              <a:gd name="adj2" fmla="val -143005"/>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A graphic presentation of this phenomena is shown here</a:t>
            </a:r>
          </a:p>
        </p:txBody>
      </p:sp>
      <p:sp>
        <p:nvSpPr>
          <p:cNvPr id="46193" name="AutoShape 113"/>
          <p:cNvSpPr>
            <a:spLocks noChangeArrowheads="1"/>
          </p:cNvSpPr>
          <p:nvPr/>
        </p:nvSpPr>
        <p:spPr bwMode="auto">
          <a:xfrm>
            <a:off x="1828800" y="1143000"/>
            <a:ext cx="2514600" cy="685800"/>
          </a:xfrm>
          <a:prstGeom prst="wedgeRoundRectCallout">
            <a:avLst>
              <a:gd name="adj1" fmla="val 21782"/>
              <a:gd name="adj2" fmla="val 150463"/>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A liquid is flowing in a open channel </a:t>
            </a:r>
          </a:p>
        </p:txBody>
      </p:sp>
      <p:sp>
        <p:nvSpPr>
          <p:cNvPr id="46089" name="Text Box 9"/>
          <p:cNvSpPr txBox="1">
            <a:spLocks noChangeArrowheads="1"/>
          </p:cNvSpPr>
          <p:nvPr/>
        </p:nvSpPr>
        <p:spPr bwMode="auto">
          <a:xfrm>
            <a:off x="2057400" y="4479925"/>
            <a:ext cx="2895600" cy="376238"/>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a:spAutoFit/>
          </a:bodyPr>
          <a:lstStyle/>
          <a:p>
            <a:pPr algn="l">
              <a:spcBef>
                <a:spcPct val="50000"/>
              </a:spcBef>
            </a:pPr>
            <a:r>
              <a:rPr lang="en-GB">
                <a:latin typeface="Monotype Corsiva" pitchFamily="66" charset="0"/>
              </a:rPr>
              <a:t>Fluid flows in an open channel</a:t>
            </a:r>
          </a:p>
        </p:txBody>
      </p:sp>
      <p:sp>
        <p:nvSpPr>
          <p:cNvPr id="46195" name="Rectangle 115"/>
          <p:cNvSpPr>
            <a:spLocks noGrp="1" noChangeArrowheads="1"/>
          </p:cNvSpPr>
          <p:nvPr>
            <p:ph type="title"/>
          </p:nvPr>
        </p:nvSpPr>
        <p:spPr/>
        <p:txBody>
          <a:bodyPr/>
          <a:lstStyle/>
          <a:p>
            <a:r>
              <a:rPr lang="en-GB" b="0">
                <a:solidFill>
                  <a:schemeClr val="tx1"/>
                </a:solidFill>
              </a:rPr>
              <a:t>Continuity equation for viscous flow</a:t>
            </a:r>
          </a:p>
        </p:txBody>
      </p:sp>
      <p:sp>
        <p:nvSpPr>
          <p:cNvPr id="46200" name="AutoShape 120">
            <a:hlinkClick r:id="rId5"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
        <p:nvSpPr>
          <p:cNvPr id="46201" name="Rectangle 121"/>
          <p:cNvSpPr>
            <a:spLocks noChangeArrowheads="1"/>
          </p:cNvSpPr>
          <p:nvPr/>
        </p:nvSpPr>
        <p:spPr bwMode="auto">
          <a:xfrm>
            <a:off x="8115300" y="6248400"/>
            <a:ext cx="381000" cy="381000"/>
          </a:xfrm>
          <a:prstGeom prst="rect">
            <a:avLst/>
          </a:prstGeom>
          <a:solidFill>
            <a:srgbClr val="C0C0C0">
              <a:alpha val="50000"/>
            </a:srgbClr>
          </a:solidFill>
          <a:ln w="9525">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1000"/>
                                  </p:stCondLst>
                                  <p:childTnLst>
                                    <p:set>
                                      <p:cBhvr>
                                        <p:cTn id="6" dur="1" fill="hold">
                                          <p:stCondLst>
                                            <p:cond delay="0"/>
                                          </p:stCondLst>
                                        </p:cTn>
                                        <p:tgtEl>
                                          <p:spTgt spid="46194"/>
                                        </p:tgtEl>
                                        <p:attrNameLst>
                                          <p:attrName>style.visibility</p:attrName>
                                        </p:attrNameLst>
                                      </p:cBhvr>
                                      <p:to>
                                        <p:strVal val="visible"/>
                                      </p:to>
                                    </p:set>
                                    <p:anim calcmode="lin" valueType="num">
                                      <p:cBhvr>
                                        <p:cTn id="7" dur="500" fill="hold"/>
                                        <p:tgtEl>
                                          <p:spTgt spid="46194"/>
                                        </p:tgtEl>
                                        <p:attrNameLst>
                                          <p:attrName>ppt_w</p:attrName>
                                        </p:attrNameLst>
                                      </p:cBhvr>
                                      <p:tavLst>
                                        <p:tav tm="0">
                                          <p:val>
                                            <p:fltVal val="0"/>
                                          </p:val>
                                        </p:tav>
                                        <p:tav tm="100000">
                                          <p:val>
                                            <p:strVal val="#ppt_w"/>
                                          </p:val>
                                        </p:tav>
                                      </p:tavLst>
                                    </p:anim>
                                    <p:anim calcmode="lin" valueType="num">
                                      <p:cBhvr>
                                        <p:cTn id="8" dur="500" fill="hold"/>
                                        <p:tgtEl>
                                          <p:spTgt spid="46194"/>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9" presetClass="entr" presetSubtype="0" fill="hold" grpId="0" nodeType="afterEffect">
                                  <p:stCondLst>
                                    <p:cond delay="0"/>
                                  </p:stCondLst>
                                  <p:childTnLst>
                                    <p:set>
                                      <p:cBhvr>
                                        <p:cTn id="11" dur="1" fill="hold">
                                          <p:stCondLst>
                                            <p:cond delay="0"/>
                                          </p:stCondLst>
                                        </p:cTn>
                                        <p:tgtEl>
                                          <p:spTgt spid="46089"/>
                                        </p:tgtEl>
                                        <p:attrNameLst>
                                          <p:attrName>style.visibility</p:attrName>
                                        </p:attrNameLst>
                                      </p:cBhvr>
                                      <p:to>
                                        <p:strVal val="visible"/>
                                      </p:to>
                                    </p:set>
                                    <p:animEffect transition="in" filter="dissolve">
                                      <p:cBhvr>
                                        <p:cTn id="12" dur="500"/>
                                        <p:tgtEl>
                                          <p:spTgt spid="46089"/>
                                        </p:tgtEl>
                                      </p:cBhvr>
                                    </p:animEffect>
                                  </p:childTnLst>
                                </p:cTn>
                              </p:par>
                            </p:childTnLst>
                          </p:cTn>
                        </p:par>
                        <p:par>
                          <p:cTn id="13" fill="hold">
                            <p:stCondLst>
                              <p:cond delay="2000"/>
                            </p:stCondLst>
                            <p:childTnLst>
                              <p:par>
                                <p:cTn id="14" presetID="17" presetClass="entr" presetSubtype="4" fill="hold" grpId="0" nodeType="afterEffect">
                                  <p:stCondLst>
                                    <p:cond delay="3000"/>
                                  </p:stCondLst>
                                  <p:childTnLst>
                                    <p:set>
                                      <p:cBhvr>
                                        <p:cTn id="15" dur="1" fill="hold">
                                          <p:stCondLst>
                                            <p:cond delay="0"/>
                                          </p:stCondLst>
                                        </p:cTn>
                                        <p:tgtEl>
                                          <p:spTgt spid="46193"/>
                                        </p:tgtEl>
                                        <p:attrNameLst>
                                          <p:attrName>style.visibility</p:attrName>
                                        </p:attrNameLst>
                                      </p:cBhvr>
                                      <p:to>
                                        <p:strVal val="visible"/>
                                      </p:to>
                                    </p:set>
                                    <p:anim calcmode="lin" valueType="num">
                                      <p:cBhvr>
                                        <p:cTn id="16" dur="500" fill="hold"/>
                                        <p:tgtEl>
                                          <p:spTgt spid="46193"/>
                                        </p:tgtEl>
                                        <p:attrNameLst>
                                          <p:attrName>ppt_x</p:attrName>
                                        </p:attrNameLst>
                                      </p:cBhvr>
                                      <p:tavLst>
                                        <p:tav tm="0">
                                          <p:val>
                                            <p:strVal val="#ppt_x"/>
                                          </p:val>
                                        </p:tav>
                                        <p:tav tm="100000">
                                          <p:val>
                                            <p:strVal val="#ppt_x"/>
                                          </p:val>
                                        </p:tav>
                                      </p:tavLst>
                                    </p:anim>
                                    <p:anim calcmode="lin" valueType="num">
                                      <p:cBhvr>
                                        <p:cTn id="17" dur="500" fill="hold"/>
                                        <p:tgtEl>
                                          <p:spTgt spid="46193"/>
                                        </p:tgtEl>
                                        <p:attrNameLst>
                                          <p:attrName>ppt_y</p:attrName>
                                        </p:attrNameLst>
                                      </p:cBhvr>
                                      <p:tavLst>
                                        <p:tav tm="0">
                                          <p:val>
                                            <p:strVal val="#ppt_y+#ppt_h/2"/>
                                          </p:val>
                                        </p:tav>
                                        <p:tav tm="100000">
                                          <p:val>
                                            <p:strVal val="#ppt_y"/>
                                          </p:val>
                                        </p:tav>
                                      </p:tavLst>
                                    </p:anim>
                                    <p:anim calcmode="lin" valueType="num">
                                      <p:cBhvr>
                                        <p:cTn id="18" dur="500" fill="hold"/>
                                        <p:tgtEl>
                                          <p:spTgt spid="46193"/>
                                        </p:tgtEl>
                                        <p:attrNameLst>
                                          <p:attrName>ppt_w</p:attrName>
                                        </p:attrNameLst>
                                      </p:cBhvr>
                                      <p:tavLst>
                                        <p:tav tm="0">
                                          <p:val>
                                            <p:strVal val="#ppt_w"/>
                                          </p:val>
                                        </p:tav>
                                        <p:tav tm="100000">
                                          <p:val>
                                            <p:strVal val="#ppt_w"/>
                                          </p:val>
                                        </p:tav>
                                      </p:tavLst>
                                    </p:anim>
                                    <p:anim calcmode="lin" valueType="num">
                                      <p:cBhvr>
                                        <p:cTn id="19" dur="500" fill="hold"/>
                                        <p:tgtEl>
                                          <p:spTgt spid="46193"/>
                                        </p:tgtEl>
                                        <p:attrNameLst>
                                          <p:attrName>ppt_h</p:attrName>
                                        </p:attrNameLst>
                                      </p:cBhvr>
                                      <p:tavLst>
                                        <p:tav tm="0">
                                          <p:val>
                                            <p:fltVal val="0"/>
                                          </p:val>
                                        </p:tav>
                                        <p:tav tm="100000">
                                          <p:val>
                                            <p:strVal val="#ppt_h"/>
                                          </p:val>
                                        </p:tav>
                                      </p:tavLst>
                                    </p:anim>
                                  </p:childTnLst>
                                </p:cTn>
                              </p:par>
                            </p:childTnLst>
                          </p:cTn>
                        </p:par>
                        <p:par>
                          <p:cTn id="20" fill="hold">
                            <p:stCondLst>
                              <p:cond delay="5500"/>
                            </p:stCondLst>
                            <p:childTnLst>
                              <p:par>
                                <p:cTn id="21" presetID="17" presetClass="entr" presetSubtype="4" fill="hold" grpId="0" nodeType="afterEffect">
                                  <p:stCondLst>
                                    <p:cond delay="3000"/>
                                  </p:stCondLst>
                                  <p:childTnLst>
                                    <p:set>
                                      <p:cBhvr>
                                        <p:cTn id="22" dur="1" fill="hold">
                                          <p:stCondLst>
                                            <p:cond delay="0"/>
                                          </p:stCondLst>
                                        </p:cTn>
                                        <p:tgtEl>
                                          <p:spTgt spid="46190"/>
                                        </p:tgtEl>
                                        <p:attrNameLst>
                                          <p:attrName>style.visibility</p:attrName>
                                        </p:attrNameLst>
                                      </p:cBhvr>
                                      <p:to>
                                        <p:strVal val="visible"/>
                                      </p:to>
                                    </p:set>
                                    <p:anim calcmode="lin" valueType="num">
                                      <p:cBhvr>
                                        <p:cTn id="23" dur="500" fill="hold"/>
                                        <p:tgtEl>
                                          <p:spTgt spid="46190"/>
                                        </p:tgtEl>
                                        <p:attrNameLst>
                                          <p:attrName>ppt_x</p:attrName>
                                        </p:attrNameLst>
                                      </p:cBhvr>
                                      <p:tavLst>
                                        <p:tav tm="0">
                                          <p:val>
                                            <p:strVal val="#ppt_x"/>
                                          </p:val>
                                        </p:tav>
                                        <p:tav tm="100000">
                                          <p:val>
                                            <p:strVal val="#ppt_x"/>
                                          </p:val>
                                        </p:tav>
                                      </p:tavLst>
                                    </p:anim>
                                    <p:anim calcmode="lin" valueType="num">
                                      <p:cBhvr>
                                        <p:cTn id="24" dur="500" fill="hold"/>
                                        <p:tgtEl>
                                          <p:spTgt spid="46190"/>
                                        </p:tgtEl>
                                        <p:attrNameLst>
                                          <p:attrName>ppt_y</p:attrName>
                                        </p:attrNameLst>
                                      </p:cBhvr>
                                      <p:tavLst>
                                        <p:tav tm="0">
                                          <p:val>
                                            <p:strVal val="#ppt_y+#ppt_h/2"/>
                                          </p:val>
                                        </p:tav>
                                        <p:tav tm="100000">
                                          <p:val>
                                            <p:strVal val="#ppt_y"/>
                                          </p:val>
                                        </p:tav>
                                      </p:tavLst>
                                    </p:anim>
                                    <p:anim calcmode="lin" valueType="num">
                                      <p:cBhvr>
                                        <p:cTn id="25" dur="500" fill="hold"/>
                                        <p:tgtEl>
                                          <p:spTgt spid="46190"/>
                                        </p:tgtEl>
                                        <p:attrNameLst>
                                          <p:attrName>ppt_w</p:attrName>
                                        </p:attrNameLst>
                                      </p:cBhvr>
                                      <p:tavLst>
                                        <p:tav tm="0">
                                          <p:val>
                                            <p:strVal val="#ppt_w"/>
                                          </p:val>
                                        </p:tav>
                                        <p:tav tm="100000">
                                          <p:val>
                                            <p:strVal val="#ppt_w"/>
                                          </p:val>
                                        </p:tav>
                                      </p:tavLst>
                                    </p:anim>
                                    <p:anim calcmode="lin" valueType="num">
                                      <p:cBhvr>
                                        <p:cTn id="26" dur="500" fill="hold"/>
                                        <p:tgtEl>
                                          <p:spTgt spid="46190"/>
                                        </p:tgtEl>
                                        <p:attrNameLst>
                                          <p:attrName>ppt_h</p:attrName>
                                        </p:attrNameLst>
                                      </p:cBhvr>
                                      <p:tavLst>
                                        <p:tav tm="0">
                                          <p:val>
                                            <p:fltVal val="0"/>
                                          </p:val>
                                        </p:tav>
                                        <p:tav tm="100000">
                                          <p:val>
                                            <p:strVal val="#ppt_h"/>
                                          </p:val>
                                        </p:tav>
                                      </p:tavLst>
                                    </p:anim>
                                  </p:childTnLst>
                                </p:cTn>
                              </p:par>
                            </p:childTnLst>
                          </p:cTn>
                        </p:par>
                        <p:par>
                          <p:cTn id="27" fill="hold">
                            <p:stCondLst>
                              <p:cond delay="9000"/>
                            </p:stCondLst>
                            <p:childTnLst>
                              <p:par>
                                <p:cTn id="28" presetID="17" presetClass="entr" presetSubtype="1" fill="hold" grpId="0" nodeType="afterEffect">
                                  <p:stCondLst>
                                    <p:cond delay="3000"/>
                                  </p:stCondLst>
                                  <p:childTnLst>
                                    <p:set>
                                      <p:cBhvr>
                                        <p:cTn id="29" dur="1" fill="hold">
                                          <p:stCondLst>
                                            <p:cond delay="0"/>
                                          </p:stCondLst>
                                        </p:cTn>
                                        <p:tgtEl>
                                          <p:spTgt spid="46191"/>
                                        </p:tgtEl>
                                        <p:attrNameLst>
                                          <p:attrName>style.visibility</p:attrName>
                                        </p:attrNameLst>
                                      </p:cBhvr>
                                      <p:to>
                                        <p:strVal val="visible"/>
                                      </p:to>
                                    </p:set>
                                    <p:anim calcmode="lin" valueType="num">
                                      <p:cBhvr>
                                        <p:cTn id="30" dur="500" fill="hold"/>
                                        <p:tgtEl>
                                          <p:spTgt spid="46191"/>
                                        </p:tgtEl>
                                        <p:attrNameLst>
                                          <p:attrName>ppt_x</p:attrName>
                                        </p:attrNameLst>
                                      </p:cBhvr>
                                      <p:tavLst>
                                        <p:tav tm="0">
                                          <p:val>
                                            <p:strVal val="#ppt_x"/>
                                          </p:val>
                                        </p:tav>
                                        <p:tav tm="100000">
                                          <p:val>
                                            <p:strVal val="#ppt_x"/>
                                          </p:val>
                                        </p:tav>
                                      </p:tavLst>
                                    </p:anim>
                                    <p:anim calcmode="lin" valueType="num">
                                      <p:cBhvr>
                                        <p:cTn id="31" dur="500" fill="hold"/>
                                        <p:tgtEl>
                                          <p:spTgt spid="46191"/>
                                        </p:tgtEl>
                                        <p:attrNameLst>
                                          <p:attrName>ppt_y</p:attrName>
                                        </p:attrNameLst>
                                      </p:cBhvr>
                                      <p:tavLst>
                                        <p:tav tm="0">
                                          <p:val>
                                            <p:strVal val="#ppt_y-#ppt_h/2"/>
                                          </p:val>
                                        </p:tav>
                                        <p:tav tm="100000">
                                          <p:val>
                                            <p:strVal val="#ppt_y"/>
                                          </p:val>
                                        </p:tav>
                                      </p:tavLst>
                                    </p:anim>
                                    <p:anim calcmode="lin" valueType="num">
                                      <p:cBhvr>
                                        <p:cTn id="32" dur="500" fill="hold"/>
                                        <p:tgtEl>
                                          <p:spTgt spid="46191"/>
                                        </p:tgtEl>
                                        <p:attrNameLst>
                                          <p:attrName>ppt_w</p:attrName>
                                        </p:attrNameLst>
                                      </p:cBhvr>
                                      <p:tavLst>
                                        <p:tav tm="0">
                                          <p:val>
                                            <p:strVal val="#ppt_w"/>
                                          </p:val>
                                        </p:tav>
                                        <p:tav tm="100000">
                                          <p:val>
                                            <p:strVal val="#ppt_w"/>
                                          </p:val>
                                        </p:tav>
                                      </p:tavLst>
                                    </p:anim>
                                    <p:anim calcmode="lin" valueType="num">
                                      <p:cBhvr>
                                        <p:cTn id="33" dur="500" fill="hold"/>
                                        <p:tgtEl>
                                          <p:spTgt spid="46191"/>
                                        </p:tgtEl>
                                        <p:attrNameLst>
                                          <p:attrName>ppt_h</p:attrName>
                                        </p:attrNameLst>
                                      </p:cBhvr>
                                      <p:tavLst>
                                        <p:tav tm="0">
                                          <p:val>
                                            <p:fltVal val="0"/>
                                          </p:val>
                                        </p:tav>
                                        <p:tav tm="100000">
                                          <p:val>
                                            <p:strVal val="#ppt_h"/>
                                          </p:val>
                                        </p:tav>
                                      </p:tavLst>
                                    </p:anim>
                                  </p:childTnLst>
                                </p:cTn>
                              </p:par>
                            </p:childTnLst>
                          </p:cTn>
                        </p:par>
                        <p:par>
                          <p:cTn id="34" fill="hold">
                            <p:stCondLst>
                              <p:cond delay="12500"/>
                            </p:stCondLst>
                            <p:childTnLst>
                              <p:par>
                                <p:cTn id="35" presetID="17" presetClass="entr" presetSubtype="1" fill="hold" grpId="0" nodeType="afterEffect">
                                  <p:stCondLst>
                                    <p:cond delay="3000"/>
                                  </p:stCondLst>
                                  <p:childTnLst>
                                    <p:set>
                                      <p:cBhvr>
                                        <p:cTn id="36" dur="1" fill="hold">
                                          <p:stCondLst>
                                            <p:cond delay="0"/>
                                          </p:stCondLst>
                                        </p:cTn>
                                        <p:tgtEl>
                                          <p:spTgt spid="46192"/>
                                        </p:tgtEl>
                                        <p:attrNameLst>
                                          <p:attrName>style.visibility</p:attrName>
                                        </p:attrNameLst>
                                      </p:cBhvr>
                                      <p:to>
                                        <p:strVal val="visible"/>
                                      </p:to>
                                    </p:set>
                                    <p:anim calcmode="lin" valueType="num">
                                      <p:cBhvr>
                                        <p:cTn id="37" dur="500" fill="hold"/>
                                        <p:tgtEl>
                                          <p:spTgt spid="46192"/>
                                        </p:tgtEl>
                                        <p:attrNameLst>
                                          <p:attrName>ppt_x</p:attrName>
                                        </p:attrNameLst>
                                      </p:cBhvr>
                                      <p:tavLst>
                                        <p:tav tm="0">
                                          <p:val>
                                            <p:strVal val="#ppt_x"/>
                                          </p:val>
                                        </p:tav>
                                        <p:tav tm="100000">
                                          <p:val>
                                            <p:strVal val="#ppt_x"/>
                                          </p:val>
                                        </p:tav>
                                      </p:tavLst>
                                    </p:anim>
                                    <p:anim calcmode="lin" valueType="num">
                                      <p:cBhvr>
                                        <p:cTn id="38" dur="500" fill="hold"/>
                                        <p:tgtEl>
                                          <p:spTgt spid="46192"/>
                                        </p:tgtEl>
                                        <p:attrNameLst>
                                          <p:attrName>ppt_y</p:attrName>
                                        </p:attrNameLst>
                                      </p:cBhvr>
                                      <p:tavLst>
                                        <p:tav tm="0">
                                          <p:val>
                                            <p:strVal val="#ppt_y-#ppt_h/2"/>
                                          </p:val>
                                        </p:tav>
                                        <p:tav tm="100000">
                                          <p:val>
                                            <p:strVal val="#ppt_y"/>
                                          </p:val>
                                        </p:tav>
                                      </p:tavLst>
                                    </p:anim>
                                    <p:anim calcmode="lin" valueType="num">
                                      <p:cBhvr>
                                        <p:cTn id="39" dur="500" fill="hold"/>
                                        <p:tgtEl>
                                          <p:spTgt spid="46192"/>
                                        </p:tgtEl>
                                        <p:attrNameLst>
                                          <p:attrName>ppt_w</p:attrName>
                                        </p:attrNameLst>
                                      </p:cBhvr>
                                      <p:tavLst>
                                        <p:tav tm="0">
                                          <p:val>
                                            <p:strVal val="#ppt_w"/>
                                          </p:val>
                                        </p:tav>
                                        <p:tav tm="100000">
                                          <p:val>
                                            <p:strVal val="#ppt_w"/>
                                          </p:val>
                                        </p:tav>
                                      </p:tavLst>
                                    </p:anim>
                                    <p:anim calcmode="lin" valueType="num">
                                      <p:cBhvr>
                                        <p:cTn id="40" dur="500" fill="hold"/>
                                        <p:tgtEl>
                                          <p:spTgt spid="4619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90" grpId="0" animBg="1" autoUpdateAnimBg="0"/>
      <p:bldP spid="46191" grpId="0" animBg="1" autoUpdateAnimBg="0"/>
      <p:bldP spid="46192" grpId="0" animBg="1" autoUpdateAnimBg="0"/>
      <p:bldP spid="46193" grpId="0" animBg="1" autoUpdateAnimBg="0"/>
      <p:bldP spid="46089"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AutoShape 1026">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109571" name="Text Box 1027"/>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109572" name="AutoShape 1028">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109573" name="Text Box 1029"/>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grpSp>
        <p:nvGrpSpPr>
          <p:cNvPr id="109597" name="Group 1053"/>
          <p:cNvGrpSpPr>
            <a:grpSpLocks/>
          </p:cNvGrpSpPr>
          <p:nvPr/>
        </p:nvGrpSpPr>
        <p:grpSpPr bwMode="auto">
          <a:xfrm>
            <a:off x="4267200" y="2578100"/>
            <a:ext cx="1905000" cy="1219200"/>
            <a:chOff x="2688" y="1624"/>
            <a:chExt cx="1200" cy="768"/>
          </a:xfrm>
        </p:grpSpPr>
        <p:sp>
          <p:nvSpPr>
            <p:cNvPr id="109593" name="Rectangle 1049"/>
            <p:cNvSpPr>
              <a:spLocks noChangeArrowheads="1"/>
            </p:cNvSpPr>
            <p:nvPr/>
          </p:nvSpPr>
          <p:spPr bwMode="auto">
            <a:xfrm>
              <a:off x="2688" y="1624"/>
              <a:ext cx="1200" cy="768"/>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aphicFrame>
          <p:nvGraphicFramePr>
            <p:cNvPr id="109594" name="Object 1050"/>
            <p:cNvGraphicFramePr>
              <a:graphicFrameLocks noChangeAspect="1"/>
            </p:cNvGraphicFramePr>
            <p:nvPr/>
          </p:nvGraphicFramePr>
          <p:xfrm>
            <a:off x="2752" y="1680"/>
            <a:ext cx="1064" cy="638"/>
          </p:xfrm>
          <a:graphic>
            <a:graphicData uri="http://schemas.openxmlformats.org/presentationml/2006/ole">
              <p:oleObj spid="_x0000_s109594" name="Formel" r:id="rId4" imgW="698400" imgH="419040" progId="Equation.3">
                <p:embed/>
              </p:oleObj>
            </a:graphicData>
          </a:graphic>
        </p:graphicFrame>
      </p:grpSp>
      <p:sp>
        <p:nvSpPr>
          <p:cNvPr id="109598" name="AutoShape 1054"/>
          <p:cNvSpPr>
            <a:spLocks noChangeArrowheads="1"/>
          </p:cNvSpPr>
          <p:nvPr/>
        </p:nvSpPr>
        <p:spPr bwMode="auto">
          <a:xfrm>
            <a:off x="1905000" y="1600200"/>
            <a:ext cx="2743200" cy="762000"/>
          </a:xfrm>
          <a:prstGeom prst="wedgeRoundRectCallout">
            <a:avLst>
              <a:gd name="adj1" fmla="val 44620"/>
              <a:gd name="adj2" fmla="val 126667"/>
              <a:gd name="adj3" fmla="val 16667"/>
            </a:avLst>
          </a:prstGeom>
          <a:gradFill rotWithShape="0">
            <a:gsLst>
              <a:gs pos="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Transferred momentum pr. time pr. area</a:t>
            </a:r>
          </a:p>
        </p:txBody>
      </p:sp>
      <p:sp>
        <p:nvSpPr>
          <p:cNvPr id="109599" name="AutoShape 1055"/>
          <p:cNvSpPr>
            <a:spLocks noChangeArrowheads="1"/>
          </p:cNvSpPr>
          <p:nvPr/>
        </p:nvSpPr>
        <p:spPr bwMode="auto">
          <a:xfrm>
            <a:off x="5867400" y="4191000"/>
            <a:ext cx="2971800" cy="990600"/>
          </a:xfrm>
          <a:prstGeom prst="wedgeRoundRectCallout">
            <a:avLst>
              <a:gd name="adj1" fmla="val -48292"/>
              <a:gd name="adj2" fmla="val -126282"/>
              <a:gd name="adj3" fmla="val 16667"/>
            </a:avLst>
          </a:prstGeom>
          <a:gradFill rotWithShape="0">
            <a:gsLst>
              <a:gs pos="0">
                <a:srgbClr val="3366FF">
                  <a:gamma/>
                  <a:shade val="46275"/>
                  <a:invGamma/>
                </a:srgbClr>
              </a:gs>
              <a:gs pos="100000">
                <a:srgbClr val="3366FF"/>
              </a:gs>
            </a:gsLst>
            <a:lin ang="5400000" scaled="1"/>
          </a:gradFill>
          <a:ln w="9525">
            <a:solidFill>
              <a:schemeClr val="tx1"/>
            </a:solidFill>
            <a:miter lim="800000"/>
            <a:headEnd/>
            <a:tailEnd/>
          </a:ln>
          <a:effectLst/>
        </p:spPr>
        <p:txBody>
          <a:bodyPr/>
          <a:lstStyle/>
          <a:p>
            <a:r>
              <a:rPr lang="en-GB" sz="1600">
                <a:latin typeface="Tahoma" pitchFamily="34" charset="0"/>
              </a:rPr>
              <a:t>The change in fluid flow velocity pr. distance between the two layers</a:t>
            </a:r>
          </a:p>
        </p:txBody>
      </p:sp>
      <p:sp>
        <p:nvSpPr>
          <p:cNvPr id="109604" name="AutoShape 1060"/>
          <p:cNvSpPr>
            <a:spLocks noChangeArrowheads="1"/>
          </p:cNvSpPr>
          <p:nvPr/>
        </p:nvSpPr>
        <p:spPr bwMode="auto">
          <a:xfrm>
            <a:off x="1219200" y="4495800"/>
            <a:ext cx="3962400" cy="1219200"/>
          </a:xfrm>
          <a:prstGeom prst="wedgeRoundRectCallout">
            <a:avLst>
              <a:gd name="adj1" fmla="val 48157"/>
              <a:gd name="adj2" fmla="val -140884"/>
              <a:gd name="adj3" fmla="val 16667"/>
            </a:avLst>
          </a:prstGeom>
          <a:gradFill rotWithShape="0">
            <a:gsLst>
              <a:gs pos="0">
                <a:srgbClr val="3366FF">
                  <a:gamma/>
                  <a:shade val="46275"/>
                  <a:invGamma/>
                </a:srgbClr>
              </a:gs>
              <a:gs pos="100000">
                <a:srgbClr val="3366FF"/>
              </a:gs>
            </a:gsLst>
            <a:lin ang="5400000" scaled="1"/>
          </a:gradFill>
          <a:ln w="9525">
            <a:solidFill>
              <a:schemeClr val="tx1"/>
            </a:solidFill>
            <a:miter lim="800000"/>
            <a:headEnd/>
            <a:tailEnd/>
          </a:ln>
          <a:effectLst/>
        </p:spPr>
        <p:txBody>
          <a:bodyPr/>
          <a:lstStyle/>
          <a:p>
            <a:r>
              <a:rPr lang="en-GB" sz="1600">
                <a:latin typeface="Tahoma" pitchFamily="34" charset="0"/>
              </a:rPr>
              <a:t>Viscosity is here defined as s proportionality constant, similar to what was done in the case of defining absolute permeability</a:t>
            </a:r>
          </a:p>
        </p:txBody>
      </p:sp>
      <p:grpSp>
        <p:nvGrpSpPr>
          <p:cNvPr id="109605" name="Group 1061"/>
          <p:cNvGrpSpPr>
            <a:grpSpLocks/>
          </p:cNvGrpSpPr>
          <p:nvPr/>
        </p:nvGrpSpPr>
        <p:grpSpPr bwMode="auto">
          <a:xfrm>
            <a:off x="5562600" y="914400"/>
            <a:ext cx="2971800" cy="1371600"/>
            <a:chOff x="3504" y="576"/>
            <a:chExt cx="1872" cy="864"/>
          </a:xfrm>
        </p:grpSpPr>
        <p:sp>
          <p:nvSpPr>
            <p:cNvPr id="109603" name="AutoShape 1059"/>
            <p:cNvSpPr>
              <a:spLocks noChangeArrowheads="1"/>
            </p:cNvSpPr>
            <p:nvPr/>
          </p:nvSpPr>
          <p:spPr bwMode="auto">
            <a:xfrm>
              <a:off x="3504" y="576"/>
              <a:ext cx="1872" cy="864"/>
            </a:xfrm>
            <a:prstGeom prst="wedgeRoundRectCallout">
              <a:avLst>
                <a:gd name="adj1" fmla="val -78634"/>
                <a:gd name="adj2" fmla="val 102894"/>
                <a:gd name="adj3" fmla="val 16667"/>
              </a:avLst>
            </a:prstGeom>
            <a:gradFill rotWithShape="0">
              <a:gsLst>
                <a:gs pos="0">
                  <a:srgbClr val="3366FF"/>
                </a:gs>
                <a:gs pos="100000">
                  <a:srgbClr val="3366FF">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J</a:t>
              </a:r>
              <a:r>
                <a:rPr lang="en-GB" sz="1200">
                  <a:latin typeface="Tahoma" pitchFamily="34" charset="0"/>
                </a:rPr>
                <a:t>p</a:t>
              </a:r>
              <a:r>
                <a:rPr lang="en-GB" sz="1600">
                  <a:latin typeface="Tahoma" pitchFamily="34" charset="0"/>
                </a:rPr>
                <a:t> – is often characterised as the momentum intensity or as the shear stress,     </a:t>
              </a:r>
            </a:p>
            <a:p>
              <a:pPr algn="l"/>
              <a:r>
                <a:rPr lang="en-GB" sz="1600">
                  <a:latin typeface="Tahoma" pitchFamily="34" charset="0"/>
                </a:rPr>
                <a:t>         The unit :</a:t>
              </a:r>
            </a:p>
          </p:txBody>
        </p:sp>
        <p:graphicFrame>
          <p:nvGraphicFramePr>
            <p:cNvPr id="109602" name="Object 1058"/>
            <p:cNvGraphicFramePr>
              <a:graphicFrameLocks noChangeAspect="1"/>
            </p:cNvGraphicFramePr>
            <p:nvPr/>
          </p:nvGraphicFramePr>
          <p:xfrm>
            <a:off x="4536" y="1128"/>
            <a:ext cx="528" cy="264"/>
          </p:xfrm>
          <a:graphic>
            <a:graphicData uri="http://schemas.openxmlformats.org/presentationml/2006/ole">
              <p:oleObj spid="_x0000_s109602" name="Formel" r:id="rId5" imgW="507960" imgH="228600" progId="Equation.3">
                <p:embed/>
              </p:oleObj>
            </a:graphicData>
          </a:graphic>
        </p:graphicFrame>
      </p:grpSp>
      <p:sp>
        <p:nvSpPr>
          <p:cNvPr id="109607" name="AutoShape 1063">
            <a:hlinkClick r:id="rId6"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1000"/>
                                  </p:stCondLst>
                                  <p:childTnLst>
                                    <p:set>
                                      <p:cBhvr>
                                        <p:cTn id="6" dur="1" fill="hold">
                                          <p:stCondLst>
                                            <p:cond delay="0"/>
                                          </p:stCondLst>
                                        </p:cTn>
                                        <p:tgtEl>
                                          <p:spTgt spid="109597"/>
                                        </p:tgtEl>
                                        <p:attrNameLst>
                                          <p:attrName>style.visibility</p:attrName>
                                        </p:attrNameLst>
                                      </p:cBhvr>
                                      <p:to>
                                        <p:strVal val="visible"/>
                                      </p:to>
                                    </p:set>
                                    <p:anim calcmode="lin" valueType="num">
                                      <p:cBhvr>
                                        <p:cTn id="7" dur="500" fill="hold"/>
                                        <p:tgtEl>
                                          <p:spTgt spid="109597"/>
                                        </p:tgtEl>
                                        <p:attrNameLst>
                                          <p:attrName>ppt_w</p:attrName>
                                        </p:attrNameLst>
                                      </p:cBhvr>
                                      <p:tavLst>
                                        <p:tav tm="0">
                                          <p:val>
                                            <p:fltVal val="0"/>
                                          </p:val>
                                        </p:tav>
                                        <p:tav tm="100000">
                                          <p:val>
                                            <p:strVal val="#ppt_w"/>
                                          </p:val>
                                        </p:tav>
                                      </p:tavLst>
                                    </p:anim>
                                    <p:anim calcmode="lin" valueType="num">
                                      <p:cBhvr>
                                        <p:cTn id="8" dur="500" fill="hold"/>
                                        <p:tgtEl>
                                          <p:spTgt spid="109597"/>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17" presetClass="entr" presetSubtype="4" fill="hold" grpId="0" nodeType="afterEffect">
                                  <p:stCondLst>
                                    <p:cond delay="3000"/>
                                  </p:stCondLst>
                                  <p:childTnLst>
                                    <p:set>
                                      <p:cBhvr>
                                        <p:cTn id="11" dur="1" fill="hold">
                                          <p:stCondLst>
                                            <p:cond delay="0"/>
                                          </p:stCondLst>
                                        </p:cTn>
                                        <p:tgtEl>
                                          <p:spTgt spid="109598"/>
                                        </p:tgtEl>
                                        <p:attrNameLst>
                                          <p:attrName>style.visibility</p:attrName>
                                        </p:attrNameLst>
                                      </p:cBhvr>
                                      <p:to>
                                        <p:strVal val="visible"/>
                                      </p:to>
                                    </p:set>
                                    <p:anim calcmode="lin" valueType="num">
                                      <p:cBhvr>
                                        <p:cTn id="12" dur="500" fill="hold"/>
                                        <p:tgtEl>
                                          <p:spTgt spid="109598"/>
                                        </p:tgtEl>
                                        <p:attrNameLst>
                                          <p:attrName>ppt_x</p:attrName>
                                        </p:attrNameLst>
                                      </p:cBhvr>
                                      <p:tavLst>
                                        <p:tav tm="0">
                                          <p:val>
                                            <p:strVal val="#ppt_x"/>
                                          </p:val>
                                        </p:tav>
                                        <p:tav tm="100000">
                                          <p:val>
                                            <p:strVal val="#ppt_x"/>
                                          </p:val>
                                        </p:tav>
                                      </p:tavLst>
                                    </p:anim>
                                    <p:anim calcmode="lin" valueType="num">
                                      <p:cBhvr>
                                        <p:cTn id="13" dur="500" fill="hold"/>
                                        <p:tgtEl>
                                          <p:spTgt spid="109598"/>
                                        </p:tgtEl>
                                        <p:attrNameLst>
                                          <p:attrName>ppt_y</p:attrName>
                                        </p:attrNameLst>
                                      </p:cBhvr>
                                      <p:tavLst>
                                        <p:tav tm="0">
                                          <p:val>
                                            <p:strVal val="#ppt_y+#ppt_h/2"/>
                                          </p:val>
                                        </p:tav>
                                        <p:tav tm="100000">
                                          <p:val>
                                            <p:strVal val="#ppt_y"/>
                                          </p:val>
                                        </p:tav>
                                      </p:tavLst>
                                    </p:anim>
                                    <p:anim calcmode="lin" valueType="num">
                                      <p:cBhvr>
                                        <p:cTn id="14" dur="500" fill="hold"/>
                                        <p:tgtEl>
                                          <p:spTgt spid="109598"/>
                                        </p:tgtEl>
                                        <p:attrNameLst>
                                          <p:attrName>ppt_w</p:attrName>
                                        </p:attrNameLst>
                                      </p:cBhvr>
                                      <p:tavLst>
                                        <p:tav tm="0">
                                          <p:val>
                                            <p:strVal val="#ppt_w"/>
                                          </p:val>
                                        </p:tav>
                                        <p:tav tm="100000">
                                          <p:val>
                                            <p:strVal val="#ppt_w"/>
                                          </p:val>
                                        </p:tav>
                                      </p:tavLst>
                                    </p:anim>
                                    <p:anim calcmode="lin" valueType="num">
                                      <p:cBhvr>
                                        <p:cTn id="15" dur="500" fill="hold"/>
                                        <p:tgtEl>
                                          <p:spTgt spid="109598"/>
                                        </p:tgtEl>
                                        <p:attrNameLst>
                                          <p:attrName>ppt_h</p:attrName>
                                        </p:attrNameLst>
                                      </p:cBhvr>
                                      <p:tavLst>
                                        <p:tav tm="0">
                                          <p:val>
                                            <p:fltVal val="0"/>
                                          </p:val>
                                        </p:tav>
                                        <p:tav tm="100000">
                                          <p:val>
                                            <p:strVal val="#ppt_h"/>
                                          </p:val>
                                        </p:tav>
                                      </p:tavLst>
                                    </p:anim>
                                  </p:childTnLst>
                                </p:cTn>
                              </p:par>
                            </p:childTnLst>
                          </p:cTn>
                        </p:par>
                        <p:par>
                          <p:cTn id="16" fill="hold">
                            <p:stCondLst>
                              <p:cond delay="5000"/>
                            </p:stCondLst>
                            <p:childTnLst>
                              <p:par>
                                <p:cTn id="17" presetID="17" presetClass="entr" presetSubtype="4" fill="hold" nodeType="afterEffect">
                                  <p:stCondLst>
                                    <p:cond delay="3000"/>
                                  </p:stCondLst>
                                  <p:childTnLst>
                                    <p:set>
                                      <p:cBhvr>
                                        <p:cTn id="18" dur="1" fill="hold">
                                          <p:stCondLst>
                                            <p:cond delay="0"/>
                                          </p:stCondLst>
                                        </p:cTn>
                                        <p:tgtEl>
                                          <p:spTgt spid="109605"/>
                                        </p:tgtEl>
                                        <p:attrNameLst>
                                          <p:attrName>style.visibility</p:attrName>
                                        </p:attrNameLst>
                                      </p:cBhvr>
                                      <p:to>
                                        <p:strVal val="visible"/>
                                      </p:to>
                                    </p:set>
                                    <p:anim calcmode="lin" valueType="num">
                                      <p:cBhvr>
                                        <p:cTn id="19" dur="500" fill="hold"/>
                                        <p:tgtEl>
                                          <p:spTgt spid="109605"/>
                                        </p:tgtEl>
                                        <p:attrNameLst>
                                          <p:attrName>ppt_x</p:attrName>
                                        </p:attrNameLst>
                                      </p:cBhvr>
                                      <p:tavLst>
                                        <p:tav tm="0">
                                          <p:val>
                                            <p:strVal val="#ppt_x"/>
                                          </p:val>
                                        </p:tav>
                                        <p:tav tm="100000">
                                          <p:val>
                                            <p:strVal val="#ppt_x"/>
                                          </p:val>
                                        </p:tav>
                                      </p:tavLst>
                                    </p:anim>
                                    <p:anim calcmode="lin" valueType="num">
                                      <p:cBhvr>
                                        <p:cTn id="20" dur="500" fill="hold"/>
                                        <p:tgtEl>
                                          <p:spTgt spid="109605"/>
                                        </p:tgtEl>
                                        <p:attrNameLst>
                                          <p:attrName>ppt_y</p:attrName>
                                        </p:attrNameLst>
                                      </p:cBhvr>
                                      <p:tavLst>
                                        <p:tav tm="0">
                                          <p:val>
                                            <p:strVal val="#ppt_y+#ppt_h/2"/>
                                          </p:val>
                                        </p:tav>
                                        <p:tav tm="100000">
                                          <p:val>
                                            <p:strVal val="#ppt_y"/>
                                          </p:val>
                                        </p:tav>
                                      </p:tavLst>
                                    </p:anim>
                                    <p:anim calcmode="lin" valueType="num">
                                      <p:cBhvr>
                                        <p:cTn id="21" dur="500" fill="hold"/>
                                        <p:tgtEl>
                                          <p:spTgt spid="109605"/>
                                        </p:tgtEl>
                                        <p:attrNameLst>
                                          <p:attrName>ppt_w</p:attrName>
                                        </p:attrNameLst>
                                      </p:cBhvr>
                                      <p:tavLst>
                                        <p:tav tm="0">
                                          <p:val>
                                            <p:strVal val="#ppt_w"/>
                                          </p:val>
                                        </p:tav>
                                        <p:tav tm="100000">
                                          <p:val>
                                            <p:strVal val="#ppt_w"/>
                                          </p:val>
                                        </p:tav>
                                      </p:tavLst>
                                    </p:anim>
                                    <p:anim calcmode="lin" valueType="num">
                                      <p:cBhvr>
                                        <p:cTn id="22" dur="500" fill="hold"/>
                                        <p:tgtEl>
                                          <p:spTgt spid="109605"/>
                                        </p:tgtEl>
                                        <p:attrNameLst>
                                          <p:attrName>ppt_h</p:attrName>
                                        </p:attrNameLst>
                                      </p:cBhvr>
                                      <p:tavLst>
                                        <p:tav tm="0">
                                          <p:val>
                                            <p:fltVal val="0"/>
                                          </p:val>
                                        </p:tav>
                                        <p:tav tm="100000">
                                          <p:val>
                                            <p:strVal val="#ppt_h"/>
                                          </p:val>
                                        </p:tav>
                                      </p:tavLst>
                                    </p:anim>
                                  </p:childTnLst>
                                </p:cTn>
                              </p:par>
                            </p:childTnLst>
                          </p:cTn>
                        </p:par>
                        <p:par>
                          <p:cTn id="23" fill="hold">
                            <p:stCondLst>
                              <p:cond delay="8500"/>
                            </p:stCondLst>
                            <p:childTnLst>
                              <p:par>
                                <p:cTn id="24" presetID="17" presetClass="entr" presetSubtype="1" fill="hold" grpId="0" nodeType="afterEffect">
                                  <p:stCondLst>
                                    <p:cond delay="3000"/>
                                  </p:stCondLst>
                                  <p:childTnLst>
                                    <p:set>
                                      <p:cBhvr>
                                        <p:cTn id="25" dur="1" fill="hold">
                                          <p:stCondLst>
                                            <p:cond delay="0"/>
                                          </p:stCondLst>
                                        </p:cTn>
                                        <p:tgtEl>
                                          <p:spTgt spid="109599"/>
                                        </p:tgtEl>
                                        <p:attrNameLst>
                                          <p:attrName>style.visibility</p:attrName>
                                        </p:attrNameLst>
                                      </p:cBhvr>
                                      <p:to>
                                        <p:strVal val="visible"/>
                                      </p:to>
                                    </p:set>
                                    <p:anim calcmode="lin" valueType="num">
                                      <p:cBhvr>
                                        <p:cTn id="26" dur="500" fill="hold"/>
                                        <p:tgtEl>
                                          <p:spTgt spid="109599"/>
                                        </p:tgtEl>
                                        <p:attrNameLst>
                                          <p:attrName>ppt_x</p:attrName>
                                        </p:attrNameLst>
                                      </p:cBhvr>
                                      <p:tavLst>
                                        <p:tav tm="0">
                                          <p:val>
                                            <p:strVal val="#ppt_x"/>
                                          </p:val>
                                        </p:tav>
                                        <p:tav tm="100000">
                                          <p:val>
                                            <p:strVal val="#ppt_x"/>
                                          </p:val>
                                        </p:tav>
                                      </p:tavLst>
                                    </p:anim>
                                    <p:anim calcmode="lin" valueType="num">
                                      <p:cBhvr>
                                        <p:cTn id="27" dur="500" fill="hold"/>
                                        <p:tgtEl>
                                          <p:spTgt spid="109599"/>
                                        </p:tgtEl>
                                        <p:attrNameLst>
                                          <p:attrName>ppt_y</p:attrName>
                                        </p:attrNameLst>
                                      </p:cBhvr>
                                      <p:tavLst>
                                        <p:tav tm="0">
                                          <p:val>
                                            <p:strVal val="#ppt_y-#ppt_h/2"/>
                                          </p:val>
                                        </p:tav>
                                        <p:tav tm="100000">
                                          <p:val>
                                            <p:strVal val="#ppt_y"/>
                                          </p:val>
                                        </p:tav>
                                      </p:tavLst>
                                    </p:anim>
                                    <p:anim calcmode="lin" valueType="num">
                                      <p:cBhvr>
                                        <p:cTn id="28" dur="500" fill="hold"/>
                                        <p:tgtEl>
                                          <p:spTgt spid="109599"/>
                                        </p:tgtEl>
                                        <p:attrNameLst>
                                          <p:attrName>ppt_w</p:attrName>
                                        </p:attrNameLst>
                                      </p:cBhvr>
                                      <p:tavLst>
                                        <p:tav tm="0">
                                          <p:val>
                                            <p:strVal val="#ppt_w"/>
                                          </p:val>
                                        </p:tav>
                                        <p:tav tm="100000">
                                          <p:val>
                                            <p:strVal val="#ppt_w"/>
                                          </p:val>
                                        </p:tav>
                                      </p:tavLst>
                                    </p:anim>
                                    <p:anim calcmode="lin" valueType="num">
                                      <p:cBhvr>
                                        <p:cTn id="29" dur="500" fill="hold"/>
                                        <p:tgtEl>
                                          <p:spTgt spid="109599"/>
                                        </p:tgtEl>
                                        <p:attrNameLst>
                                          <p:attrName>ppt_h</p:attrName>
                                        </p:attrNameLst>
                                      </p:cBhvr>
                                      <p:tavLst>
                                        <p:tav tm="0">
                                          <p:val>
                                            <p:fltVal val="0"/>
                                          </p:val>
                                        </p:tav>
                                        <p:tav tm="100000">
                                          <p:val>
                                            <p:strVal val="#ppt_h"/>
                                          </p:val>
                                        </p:tav>
                                      </p:tavLst>
                                    </p:anim>
                                  </p:childTnLst>
                                </p:cTn>
                              </p:par>
                            </p:childTnLst>
                          </p:cTn>
                        </p:par>
                        <p:par>
                          <p:cTn id="30" fill="hold">
                            <p:stCondLst>
                              <p:cond delay="12000"/>
                            </p:stCondLst>
                            <p:childTnLst>
                              <p:par>
                                <p:cTn id="31" presetID="17" presetClass="entr" presetSubtype="1" fill="hold" grpId="0" nodeType="afterEffect">
                                  <p:stCondLst>
                                    <p:cond delay="3000"/>
                                  </p:stCondLst>
                                  <p:childTnLst>
                                    <p:set>
                                      <p:cBhvr>
                                        <p:cTn id="32" dur="1" fill="hold">
                                          <p:stCondLst>
                                            <p:cond delay="0"/>
                                          </p:stCondLst>
                                        </p:cTn>
                                        <p:tgtEl>
                                          <p:spTgt spid="109604"/>
                                        </p:tgtEl>
                                        <p:attrNameLst>
                                          <p:attrName>style.visibility</p:attrName>
                                        </p:attrNameLst>
                                      </p:cBhvr>
                                      <p:to>
                                        <p:strVal val="visible"/>
                                      </p:to>
                                    </p:set>
                                    <p:anim calcmode="lin" valueType="num">
                                      <p:cBhvr>
                                        <p:cTn id="33" dur="500" fill="hold"/>
                                        <p:tgtEl>
                                          <p:spTgt spid="109604"/>
                                        </p:tgtEl>
                                        <p:attrNameLst>
                                          <p:attrName>ppt_x</p:attrName>
                                        </p:attrNameLst>
                                      </p:cBhvr>
                                      <p:tavLst>
                                        <p:tav tm="0">
                                          <p:val>
                                            <p:strVal val="#ppt_x"/>
                                          </p:val>
                                        </p:tav>
                                        <p:tav tm="100000">
                                          <p:val>
                                            <p:strVal val="#ppt_x"/>
                                          </p:val>
                                        </p:tav>
                                      </p:tavLst>
                                    </p:anim>
                                    <p:anim calcmode="lin" valueType="num">
                                      <p:cBhvr>
                                        <p:cTn id="34" dur="500" fill="hold"/>
                                        <p:tgtEl>
                                          <p:spTgt spid="109604"/>
                                        </p:tgtEl>
                                        <p:attrNameLst>
                                          <p:attrName>ppt_y</p:attrName>
                                        </p:attrNameLst>
                                      </p:cBhvr>
                                      <p:tavLst>
                                        <p:tav tm="0">
                                          <p:val>
                                            <p:strVal val="#ppt_y-#ppt_h/2"/>
                                          </p:val>
                                        </p:tav>
                                        <p:tav tm="100000">
                                          <p:val>
                                            <p:strVal val="#ppt_y"/>
                                          </p:val>
                                        </p:tav>
                                      </p:tavLst>
                                    </p:anim>
                                    <p:anim calcmode="lin" valueType="num">
                                      <p:cBhvr>
                                        <p:cTn id="35" dur="500" fill="hold"/>
                                        <p:tgtEl>
                                          <p:spTgt spid="109604"/>
                                        </p:tgtEl>
                                        <p:attrNameLst>
                                          <p:attrName>ppt_w</p:attrName>
                                        </p:attrNameLst>
                                      </p:cBhvr>
                                      <p:tavLst>
                                        <p:tav tm="0">
                                          <p:val>
                                            <p:strVal val="#ppt_w"/>
                                          </p:val>
                                        </p:tav>
                                        <p:tav tm="100000">
                                          <p:val>
                                            <p:strVal val="#ppt_w"/>
                                          </p:val>
                                        </p:tav>
                                      </p:tavLst>
                                    </p:anim>
                                    <p:anim calcmode="lin" valueType="num">
                                      <p:cBhvr>
                                        <p:cTn id="36" dur="500" fill="hold"/>
                                        <p:tgtEl>
                                          <p:spTgt spid="10960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98" grpId="0" animBg="1" autoUpdateAnimBg="0"/>
      <p:bldP spid="109599" grpId="0" animBg="1" autoUpdateAnimBg="0"/>
      <p:bldP spid="109604"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AutoShape 2">
            <a:hlinkClick r:id="" action="ppaction://hlinkshowjump?jump=previousslide" highlightClick="1"/>
          </p:cNvPr>
          <p:cNvSpPr>
            <a:spLocks noChangeArrowheads="1"/>
          </p:cNvSpPr>
          <p:nvPr/>
        </p:nvSpPr>
        <p:spPr bwMode="auto">
          <a:xfrm>
            <a:off x="8153400" y="6278563"/>
            <a:ext cx="306388" cy="306387"/>
          </a:xfrm>
          <a:prstGeom prst="actionButtonBackPrevious">
            <a:avLst/>
          </a:prstGeom>
          <a:solidFill>
            <a:schemeClr val="accent1"/>
          </a:solidFill>
          <a:ln w="9525">
            <a:solidFill>
              <a:schemeClr val="tx1"/>
            </a:solidFill>
            <a:miter lim="800000"/>
            <a:headEnd/>
            <a:tailEnd/>
          </a:ln>
          <a:effectLst/>
        </p:spPr>
        <p:txBody>
          <a:bodyPr wrap="none" anchor="ctr"/>
          <a:lstStyle/>
          <a:p>
            <a:endParaRPr lang="en-US"/>
          </a:p>
        </p:txBody>
      </p:sp>
      <p:sp>
        <p:nvSpPr>
          <p:cNvPr id="111619" name="Text Box 3"/>
          <p:cNvSpPr txBox="1">
            <a:spLocks noChangeArrowheads="1"/>
          </p:cNvSpPr>
          <p:nvPr/>
        </p:nvSpPr>
        <p:spPr bwMode="auto">
          <a:xfrm>
            <a:off x="80010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Back</a:t>
            </a:r>
          </a:p>
        </p:txBody>
      </p:sp>
      <p:sp>
        <p:nvSpPr>
          <p:cNvPr id="111620" name="AutoShape 4">
            <a:hlinkClick r:id="" action="ppaction://hlinkshowjump?jump=nextslide" highlightClick="1"/>
          </p:cNvPr>
          <p:cNvSpPr>
            <a:spLocks noChangeArrowheads="1"/>
          </p:cNvSpPr>
          <p:nvPr/>
        </p:nvSpPr>
        <p:spPr bwMode="auto">
          <a:xfrm>
            <a:off x="8610600" y="6278563"/>
            <a:ext cx="304800" cy="304800"/>
          </a:xfrm>
          <a:prstGeom prst="actionButtonForwardNext">
            <a:avLst/>
          </a:prstGeom>
          <a:solidFill>
            <a:schemeClr val="accent1"/>
          </a:solidFill>
          <a:ln w="9525">
            <a:solidFill>
              <a:schemeClr val="tx1"/>
            </a:solidFill>
            <a:miter lim="800000"/>
            <a:headEnd/>
            <a:tailEnd/>
          </a:ln>
          <a:effectLst/>
        </p:spPr>
        <p:txBody>
          <a:bodyPr wrap="none" anchor="ctr"/>
          <a:lstStyle/>
          <a:p>
            <a:endParaRPr lang="en-US"/>
          </a:p>
        </p:txBody>
      </p:sp>
      <p:sp>
        <p:nvSpPr>
          <p:cNvPr id="111621" name="Text Box 5"/>
          <p:cNvSpPr txBox="1">
            <a:spLocks noChangeArrowheads="1"/>
          </p:cNvSpPr>
          <p:nvPr/>
        </p:nvSpPr>
        <p:spPr bwMode="auto">
          <a:xfrm>
            <a:off x="8534400" y="6583363"/>
            <a:ext cx="609600" cy="274637"/>
          </a:xfrm>
          <a:prstGeom prst="rect">
            <a:avLst/>
          </a:prstGeom>
          <a:noFill/>
          <a:ln w="9525">
            <a:noFill/>
            <a:miter lim="800000"/>
            <a:headEnd/>
            <a:tailEnd/>
          </a:ln>
          <a:effectLst/>
        </p:spPr>
        <p:txBody>
          <a:bodyPr>
            <a:spAutoFit/>
          </a:bodyPr>
          <a:lstStyle/>
          <a:p>
            <a:pPr>
              <a:spcBef>
                <a:spcPct val="50000"/>
              </a:spcBef>
            </a:pPr>
            <a:r>
              <a:rPr lang="en-GB" sz="1200" b="1">
                <a:solidFill>
                  <a:srgbClr val="000000"/>
                </a:solidFill>
                <a:latin typeface="Tahoma" pitchFamily="34" charset="0"/>
              </a:rPr>
              <a:t>Next</a:t>
            </a:r>
          </a:p>
        </p:txBody>
      </p:sp>
      <p:grpSp>
        <p:nvGrpSpPr>
          <p:cNvPr id="111624" name="Group 8"/>
          <p:cNvGrpSpPr>
            <a:grpSpLocks/>
          </p:cNvGrpSpPr>
          <p:nvPr/>
        </p:nvGrpSpPr>
        <p:grpSpPr bwMode="auto">
          <a:xfrm>
            <a:off x="2895600" y="1905000"/>
            <a:ext cx="4953000" cy="2590800"/>
            <a:chOff x="1200" y="672"/>
            <a:chExt cx="3600" cy="1824"/>
          </a:xfrm>
        </p:grpSpPr>
        <p:sp>
          <p:nvSpPr>
            <p:cNvPr id="111625" name="Rectangle 9"/>
            <p:cNvSpPr>
              <a:spLocks noChangeArrowheads="1"/>
            </p:cNvSpPr>
            <p:nvPr/>
          </p:nvSpPr>
          <p:spPr bwMode="auto">
            <a:xfrm>
              <a:off x="1200" y="672"/>
              <a:ext cx="3600" cy="1824"/>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cxnSp>
          <p:nvCxnSpPr>
            <p:cNvPr id="111626" name="AutoShape 10"/>
            <p:cNvCxnSpPr>
              <a:cxnSpLocks noChangeShapeType="1"/>
            </p:cNvCxnSpPr>
            <p:nvPr/>
          </p:nvCxnSpPr>
          <p:spPr bwMode="auto">
            <a:xfrm flipV="1">
              <a:off x="1968" y="912"/>
              <a:ext cx="1" cy="1008"/>
            </a:xfrm>
            <a:prstGeom prst="straightConnector1">
              <a:avLst/>
            </a:prstGeom>
            <a:noFill/>
            <a:ln w="9525">
              <a:solidFill>
                <a:schemeClr val="tx1"/>
              </a:solidFill>
              <a:round/>
              <a:headEnd/>
              <a:tailEnd type="triangle" w="med" len="med"/>
            </a:ln>
            <a:effectLst/>
          </p:spPr>
        </p:cxnSp>
        <p:cxnSp>
          <p:nvCxnSpPr>
            <p:cNvPr id="111627" name="AutoShape 11"/>
            <p:cNvCxnSpPr>
              <a:cxnSpLocks noChangeShapeType="1"/>
            </p:cNvCxnSpPr>
            <p:nvPr/>
          </p:nvCxnSpPr>
          <p:spPr bwMode="auto">
            <a:xfrm>
              <a:off x="1968" y="1920"/>
              <a:ext cx="1968" cy="0"/>
            </a:xfrm>
            <a:prstGeom prst="straightConnector1">
              <a:avLst/>
            </a:prstGeom>
            <a:noFill/>
            <a:ln w="9525">
              <a:solidFill>
                <a:schemeClr val="tx1"/>
              </a:solidFill>
              <a:round/>
              <a:headEnd/>
              <a:tailEnd type="triangle" w="med" len="med"/>
            </a:ln>
            <a:effectLst/>
          </p:spPr>
        </p:cxnSp>
        <p:cxnSp>
          <p:nvCxnSpPr>
            <p:cNvPr id="111628" name="AutoShape 12"/>
            <p:cNvCxnSpPr>
              <a:cxnSpLocks noChangeShapeType="1"/>
            </p:cNvCxnSpPr>
            <p:nvPr/>
          </p:nvCxnSpPr>
          <p:spPr bwMode="auto">
            <a:xfrm flipH="1">
              <a:off x="1488" y="1920"/>
              <a:ext cx="480" cy="336"/>
            </a:xfrm>
            <a:prstGeom prst="straightConnector1">
              <a:avLst/>
            </a:prstGeom>
            <a:noFill/>
            <a:ln w="9525">
              <a:solidFill>
                <a:schemeClr val="tx1"/>
              </a:solidFill>
              <a:round/>
              <a:headEnd/>
              <a:tailEnd type="triangle" w="med" len="med"/>
            </a:ln>
            <a:effectLst/>
          </p:spPr>
        </p:cxnSp>
        <p:sp>
          <p:nvSpPr>
            <p:cNvPr id="111629" name="AutoShape 13"/>
            <p:cNvSpPr>
              <a:spLocks noChangeArrowheads="1"/>
            </p:cNvSpPr>
            <p:nvPr/>
          </p:nvSpPr>
          <p:spPr bwMode="auto">
            <a:xfrm>
              <a:off x="2064" y="1248"/>
              <a:ext cx="1968" cy="480"/>
            </a:xfrm>
            <a:prstGeom prst="cube">
              <a:avLst>
                <a:gd name="adj" fmla="val 88750"/>
              </a:avLst>
            </a:prstGeom>
            <a:gradFill rotWithShape="0">
              <a:gsLst>
                <a:gs pos="0">
                  <a:srgbClr val="3366FF">
                    <a:gamma/>
                    <a:shade val="46275"/>
                    <a:invGamma/>
                  </a:srgbClr>
                </a:gs>
                <a:gs pos="50000">
                  <a:srgbClr val="3366FF"/>
                </a:gs>
                <a:gs pos="100000">
                  <a:srgbClr val="3366FF">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111630" name="Text Box 14"/>
            <p:cNvSpPr txBox="1">
              <a:spLocks noChangeArrowheads="1"/>
            </p:cNvSpPr>
            <p:nvPr/>
          </p:nvSpPr>
          <p:spPr bwMode="auto">
            <a:xfrm>
              <a:off x="1808" y="880"/>
              <a:ext cx="192" cy="258"/>
            </a:xfrm>
            <a:prstGeom prst="rect">
              <a:avLst/>
            </a:prstGeom>
            <a:noFill/>
            <a:ln w="9525">
              <a:noFill/>
              <a:miter lim="800000"/>
              <a:headEnd/>
              <a:tailEnd/>
            </a:ln>
            <a:effectLst/>
          </p:spPr>
          <p:txBody>
            <a:bodyPr>
              <a:spAutoFit/>
            </a:bodyPr>
            <a:lstStyle/>
            <a:p>
              <a:pPr algn="l">
                <a:spcBef>
                  <a:spcPct val="50000"/>
                </a:spcBef>
              </a:pPr>
              <a:r>
                <a:rPr lang="en-GB"/>
                <a:t>y</a:t>
              </a:r>
            </a:p>
          </p:txBody>
        </p:sp>
        <p:sp>
          <p:nvSpPr>
            <p:cNvPr id="111631" name="Text Box 15"/>
            <p:cNvSpPr txBox="1">
              <a:spLocks noChangeArrowheads="1"/>
            </p:cNvSpPr>
            <p:nvPr/>
          </p:nvSpPr>
          <p:spPr bwMode="auto">
            <a:xfrm>
              <a:off x="1528" y="2120"/>
              <a:ext cx="192" cy="259"/>
            </a:xfrm>
            <a:prstGeom prst="rect">
              <a:avLst/>
            </a:prstGeom>
            <a:noFill/>
            <a:ln w="9525">
              <a:noFill/>
              <a:miter lim="800000"/>
              <a:headEnd/>
              <a:tailEnd/>
            </a:ln>
            <a:effectLst/>
          </p:spPr>
          <p:txBody>
            <a:bodyPr>
              <a:spAutoFit/>
            </a:bodyPr>
            <a:lstStyle/>
            <a:p>
              <a:pPr algn="l">
                <a:spcBef>
                  <a:spcPct val="50000"/>
                </a:spcBef>
              </a:pPr>
              <a:r>
                <a:rPr lang="en-GB"/>
                <a:t>z</a:t>
              </a:r>
            </a:p>
          </p:txBody>
        </p:sp>
        <p:sp>
          <p:nvSpPr>
            <p:cNvPr id="111632" name="Text Box 16"/>
            <p:cNvSpPr txBox="1">
              <a:spLocks noChangeArrowheads="1"/>
            </p:cNvSpPr>
            <p:nvPr/>
          </p:nvSpPr>
          <p:spPr bwMode="auto">
            <a:xfrm>
              <a:off x="3712" y="1856"/>
              <a:ext cx="191" cy="258"/>
            </a:xfrm>
            <a:prstGeom prst="rect">
              <a:avLst/>
            </a:prstGeom>
            <a:noFill/>
            <a:ln w="9525">
              <a:noFill/>
              <a:miter lim="800000"/>
              <a:headEnd/>
              <a:tailEnd/>
            </a:ln>
            <a:effectLst/>
          </p:spPr>
          <p:txBody>
            <a:bodyPr>
              <a:spAutoFit/>
            </a:bodyPr>
            <a:lstStyle/>
            <a:p>
              <a:pPr algn="l">
                <a:spcBef>
                  <a:spcPct val="50000"/>
                </a:spcBef>
              </a:pPr>
              <a:r>
                <a:rPr lang="en-GB"/>
                <a:t>x</a:t>
              </a:r>
            </a:p>
          </p:txBody>
        </p:sp>
        <p:sp>
          <p:nvSpPr>
            <p:cNvPr id="111633" name="Text Box 17"/>
            <p:cNvSpPr txBox="1">
              <a:spLocks noChangeArrowheads="1"/>
            </p:cNvSpPr>
            <p:nvPr/>
          </p:nvSpPr>
          <p:spPr bwMode="auto">
            <a:xfrm>
              <a:off x="2168" y="1976"/>
              <a:ext cx="240" cy="258"/>
            </a:xfrm>
            <a:prstGeom prst="rect">
              <a:avLst/>
            </a:prstGeom>
            <a:noFill/>
            <a:ln w="9525">
              <a:noFill/>
              <a:miter lim="800000"/>
              <a:headEnd/>
              <a:tailEnd/>
            </a:ln>
            <a:effectLst/>
          </p:spPr>
          <p:txBody>
            <a:bodyPr>
              <a:spAutoFit/>
            </a:bodyPr>
            <a:lstStyle/>
            <a:p>
              <a:pPr algn="l">
                <a:spcBef>
                  <a:spcPct val="50000"/>
                </a:spcBef>
              </a:pPr>
              <a:r>
                <a:rPr lang="en-GB"/>
                <a:t>S</a:t>
              </a:r>
            </a:p>
          </p:txBody>
        </p:sp>
        <p:sp>
          <p:nvSpPr>
            <p:cNvPr id="111634" name="Text Box 18"/>
            <p:cNvSpPr txBox="1">
              <a:spLocks noChangeArrowheads="1"/>
            </p:cNvSpPr>
            <p:nvPr/>
          </p:nvSpPr>
          <p:spPr bwMode="auto">
            <a:xfrm>
              <a:off x="2217" y="1455"/>
              <a:ext cx="287" cy="259"/>
            </a:xfrm>
            <a:prstGeom prst="rect">
              <a:avLst/>
            </a:prstGeom>
            <a:noFill/>
            <a:ln w="9525">
              <a:noFill/>
              <a:miter lim="800000"/>
              <a:headEnd/>
              <a:tailEnd/>
            </a:ln>
            <a:effectLst/>
          </p:spPr>
          <p:txBody>
            <a:bodyPr>
              <a:spAutoFit/>
            </a:bodyPr>
            <a:lstStyle/>
            <a:p>
              <a:pPr algn="l">
                <a:spcBef>
                  <a:spcPct val="50000"/>
                </a:spcBef>
              </a:pPr>
              <a:r>
                <a:rPr lang="en-GB"/>
                <a:t>S`</a:t>
              </a:r>
            </a:p>
          </p:txBody>
        </p:sp>
        <p:graphicFrame>
          <p:nvGraphicFramePr>
            <p:cNvPr id="111635" name="Object 19"/>
            <p:cNvGraphicFramePr>
              <a:graphicFrameLocks noChangeAspect="1"/>
            </p:cNvGraphicFramePr>
            <p:nvPr/>
          </p:nvGraphicFramePr>
          <p:xfrm>
            <a:off x="4496" y="1344"/>
            <a:ext cx="191" cy="264"/>
          </p:xfrm>
          <a:graphic>
            <a:graphicData uri="http://schemas.openxmlformats.org/presentationml/2006/ole">
              <p:oleObj spid="_x0000_s111635" name="Formel" r:id="rId4" imgW="164880" imgH="228600" progId="Equation.3">
                <p:embed/>
              </p:oleObj>
            </a:graphicData>
          </a:graphic>
        </p:graphicFrame>
        <p:graphicFrame>
          <p:nvGraphicFramePr>
            <p:cNvPr id="111636" name="Object 20"/>
            <p:cNvGraphicFramePr>
              <a:graphicFrameLocks noChangeAspect="1"/>
            </p:cNvGraphicFramePr>
            <p:nvPr/>
          </p:nvGraphicFramePr>
          <p:xfrm>
            <a:off x="2872" y="752"/>
            <a:ext cx="241" cy="288"/>
          </p:xfrm>
          <a:graphic>
            <a:graphicData uri="http://schemas.openxmlformats.org/presentationml/2006/ole">
              <p:oleObj spid="_x0000_s111636" name="Formel" r:id="rId5" imgW="228600" imgH="241200" progId="Equation.3">
                <p:embed/>
              </p:oleObj>
            </a:graphicData>
          </a:graphic>
        </p:graphicFrame>
        <p:graphicFrame>
          <p:nvGraphicFramePr>
            <p:cNvPr id="111637" name="Object 21"/>
            <p:cNvGraphicFramePr>
              <a:graphicFrameLocks noChangeAspect="1"/>
            </p:cNvGraphicFramePr>
            <p:nvPr/>
          </p:nvGraphicFramePr>
          <p:xfrm>
            <a:off x="2784" y="2088"/>
            <a:ext cx="233" cy="316"/>
          </p:xfrm>
          <a:graphic>
            <a:graphicData uri="http://schemas.openxmlformats.org/presentationml/2006/ole">
              <p:oleObj spid="_x0000_s111637" name="Formel" r:id="rId6" imgW="177480" imgH="241200" progId="Equation.3">
                <p:embed/>
              </p:oleObj>
            </a:graphicData>
          </a:graphic>
        </p:graphicFrame>
        <p:sp>
          <p:nvSpPr>
            <p:cNvPr id="111638" name="Line 22"/>
            <p:cNvSpPr>
              <a:spLocks noChangeShapeType="1"/>
            </p:cNvSpPr>
            <p:nvPr/>
          </p:nvSpPr>
          <p:spPr bwMode="auto">
            <a:xfrm flipV="1">
              <a:off x="2304" y="1776"/>
              <a:ext cx="240" cy="240"/>
            </a:xfrm>
            <a:prstGeom prst="line">
              <a:avLst/>
            </a:prstGeom>
            <a:noFill/>
            <a:ln w="9525">
              <a:solidFill>
                <a:schemeClr val="tx1"/>
              </a:solidFill>
              <a:round/>
              <a:headEnd/>
              <a:tailEnd type="triangle" w="med" len="med"/>
            </a:ln>
            <a:effectLst/>
          </p:spPr>
          <p:txBody>
            <a:bodyPr/>
            <a:lstStyle/>
            <a:p>
              <a:endParaRPr lang="en-US"/>
            </a:p>
          </p:txBody>
        </p:sp>
        <p:sp>
          <p:nvSpPr>
            <p:cNvPr id="111639" name="Line 23"/>
            <p:cNvSpPr>
              <a:spLocks noChangeShapeType="1"/>
            </p:cNvSpPr>
            <p:nvPr/>
          </p:nvSpPr>
          <p:spPr bwMode="auto">
            <a:xfrm flipV="1">
              <a:off x="2784" y="912"/>
              <a:ext cx="0" cy="480"/>
            </a:xfrm>
            <a:prstGeom prst="line">
              <a:avLst/>
            </a:prstGeom>
            <a:noFill/>
            <a:ln w="19050">
              <a:solidFill>
                <a:schemeClr val="tx1"/>
              </a:solidFill>
              <a:round/>
              <a:headEnd/>
              <a:tailEnd type="triangle" w="med" len="med"/>
            </a:ln>
            <a:effectLst/>
          </p:spPr>
          <p:txBody>
            <a:bodyPr/>
            <a:lstStyle/>
            <a:p>
              <a:endParaRPr lang="en-US"/>
            </a:p>
          </p:txBody>
        </p:sp>
        <p:sp>
          <p:nvSpPr>
            <p:cNvPr id="111640" name="Line 24"/>
            <p:cNvSpPr>
              <a:spLocks noChangeShapeType="1"/>
            </p:cNvSpPr>
            <p:nvPr/>
          </p:nvSpPr>
          <p:spPr bwMode="auto">
            <a:xfrm>
              <a:off x="3840" y="1488"/>
              <a:ext cx="624" cy="0"/>
            </a:xfrm>
            <a:prstGeom prst="line">
              <a:avLst/>
            </a:prstGeom>
            <a:noFill/>
            <a:ln w="19050">
              <a:solidFill>
                <a:schemeClr val="tx1"/>
              </a:solidFill>
              <a:round/>
              <a:headEnd/>
              <a:tailEnd type="triangle" w="med" len="med"/>
            </a:ln>
            <a:effectLst/>
          </p:spPr>
          <p:txBody>
            <a:bodyPr/>
            <a:lstStyle/>
            <a:p>
              <a:endParaRPr lang="en-US"/>
            </a:p>
          </p:txBody>
        </p:sp>
        <p:sp>
          <p:nvSpPr>
            <p:cNvPr id="111641" name="Line 25"/>
            <p:cNvSpPr>
              <a:spLocks noChangeShapeType="1"/>
            </p:cNvSpPr>
            <p:nvPr/>
          </p:nvSpPr>
          <p:spPr bwMode="auto">
            <a:xfrm flipV="1">
              <a:off x="2784" y="1776"/>
              <a:ext cx="0" cy="528"/>
            </a:xfrm>
            <a:prstGeom prst="line">
              <a:avLst/>
            </a:prstGeom>
            <a:noFill/>
            <a:ln w="19050">
              <a:solidFill>
                <a:schemeClr val="tx1"/>
              </a:solidFill>
              <a:round/>
              <a:headEnd/>
              <a:tailEnd type="triangle" w="med" len="med"/>
            </a:ln>
            <a:effectLst/>
          </p:spPr>
          <p:txBody>
            <a:bodyPr/>
            <a:lstStyle/>
            <a:p>
              <a:endParaRPr lang="en-US"/>
            </a:p>
          </p:txBody>
        </p:sp>
      </p:grpSp>
      <p:grpSp>
        <p:nvGrpSpPr>
          <p:cNvPr id="111642" name="Group 26"/>
          <p:cNvGrpSpPr>
            <a:grpSpLocks/>
          </p:cNvGrpSpPr>
          <p:nvPr/>
        </p:nvGrpSpPr>
        <p:grpSpPr bwMode="auto">
          <a:xfrm>
            <a:off x="228600" y="5257800"/>
            <a:ext cx="4191000" cy="1219200"/>
            <a:chOff x="144" y="3312"/>
            <a:chExt cx="2640" cy="768"/>
          </a:xfrm>
        </p:grpSpPr>
        <p:sp>
          <p:nvSpPr>
            <p:cNvPr id="111643" name="Rectangle 27"/>
            <p:cNvSpPr>
              <a:spLocks noChangeArrowheads="1"/>
            </p:cNvSpPr>
            <p:nvPr/>
          </p:nvSpPr>
          <p:spPr bwMode="auto">
            <a:xfrm>
              <a:off x="144" y="3312"/>
              <a:ext cx="2640" cy="768"/>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pSp>
          <p:nvGrpSpPr>
            <p:cNvPr id="111644" name="Group 28"/>
            <p:cNvGrpSpPr>
              <a:grpSpLocks/>
            </p:cNvGrpSpPr>
            <p:nvPr/>
          </p:nvGrpSpPr>
          <p:grpSpPr bwMode="auto">
            <a:xfrm>
              <a:off x="144" y="3360"/>
              <a:ext cx="2640" cy="689"/>
              <a:chOff x="144" y="3360"/>
              <a:chExt cx="2640" cy="689"/>
            </a:xfrm>
          </p:grpSpPr>
          <p:sp>
            <p:nvSpPr>
              <p:cNvPr id="111645" name="Text Box 29"/>
              <p:cNvSpPr txBox="1">
                <a:spLocks noChangeArrowheads="1"/>
              </p:cNvSpPr>
              <p:nvPr/>
            </p:nvSpPr>
            <p:spPr bwMode="auto">
              <a:xfrm>
                <a:off x="144" y="3360"/>
                <a:ext cx="2640" cy="212"/>
              </a:xfrm>
              <a:prstGeom prst="rect">
                <a:avLst/>
              </a:prstGeom>
              <a:noFill/>
              <a:ln w="9525">
                <a:noFill/>
                <a:miter lim="800000"/>
                <a:headEnd/>
                <a:tailEnd/>
              </a:ln>
              <a:effectLst/>
            </p:spPr>
            <p:txBody>
              <a:bodyPr>
                <a:spAutoFit/>
              </a:bodyPr>
              <a:lstStyle/>
              <a:p>
                <a:pPr algn="l">
                  <a:spcBef>
                    <a:spcPct val="50000"/>
                  </a:spcBef>
                </a:pPr>
                <a:r>
                  <a:rPr lang="en-GB" sz="1600">
                    <a:latin typeface="Tahoma" pitchFamily="34" charset="0"/>
                  </a:rPr>
                  <a:t>The change of momentum intensity the box:</a:t>
                </a:r>
              </a:p>
            </p:txBody>
          </p:sp>
          <p:graphicFrame>
            <p:nvGraphicFramePr>
              <p:cNvPr id="111646" name="Object 30"/>
              <p:cNvGraphicFramePr>
                <a:graphicFrameLocks noChangeAspect="1"/>
              </p:cNvGraphicFramePr>
              <p:nvPr/>
            </p:nvGraphicFramePr>
            <p:xfrm>
              <a:off x="192" y="3537"/>
              <a:ext cx="2352" cy="512"/>
            </p:xfrm>
            <a:graphic>
              <a:graphicData uri="http://schemas.openxmlformats.org/presentationml/2006/ole">
                <p:oleObj spid="_x0000_s111646" name="Formel" r:id="rId7" imgW="2044440" imgH="444240" progId="Equation.3">
                  <p:embed/>
                </p:oleObj>
              </a:graphicData>
            </a:graphic>
          </p:graphicFrame>
        </p:grpSp>
      </p:grpSp>
      <p:sp>
        <p:nvSpPr>
          <p:cNvPr id="111647" name="AutoShape 31"/>
          <p:cNvSpPr>
            <a:spLocks noChangeArrowheads="1"/>
          </p:cNvSpPr>
          <p:nvPr/>
        </p:nvSpPr>
        <p:spPr bwMode="auto">
          <a:xfrm rot="-2894875">
            <a:off x="2131219" y="4277519"/>
            <a:ext cx="2713037" cy="193675"/>
          </a:xfrm>
          <a:prstGeom prst="rightArrow">
            <a:avLst>
              <a:gd name="adj1" fmla="val 43056"/>
              <a:gd name="adj2" fmla="val 278283"/>
            </a:avLst>
          </a:prstGeom>
          <a:gradFill rotWithShape="0">
            <a:gsLst>
              <a:gs pos="0">
                <a:srgbClr val="FF0000">
                  <a:gamma/>
                  <a:shade val="46275"/>
                  <a:invGamma/>
                </a:srgbClr>
              </a:gs>
              <a:gs pos="50000">
                <a:srgbClr val="FF0000"/>
              </a:gs>
              <a:gs pos="100000">
                <a:srgbClr val="FF00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111648" name="Text Box 32"/>
          <p:cNvSpPr txBox="1">
            <a:spLocks noChangeArrowheads="1"/>
          </p:cNvSpPr>
          <p:nvPr/>
        </p:nvSpPr>
        <p:spPr bwMode="auto">
          <a:xfrm>
            <a:off x="2895600" y="4495800"/>
            <a:ext cx="3429000" cy="590550"/>
          </a:xfrm>
          <a:prstGeom prst="rect">
            <a:avLst/>
          </a:prstGeom>
          <a:gradFill rotWithShape="0">
            <a:gsLst>
              <a:gs pos="0">
                <a:srgbClr val="FFFF00">
                  <a:gamma/>
                  <a:shade val="46275"/>
                  <a:invGamma/>
                </a:srgbClr>
              </a:gs>
              <a:gs pos="50000">
                <a:srgbClr val="FFFF00"/>
              </a:gs>
              <a:gs pos="100000">
                <a:srgbClr val="FFFF00">
                  <a:gamma/>
                  <a:shade val="46275"/>
                  <a:invGamma/>
                </a:srgbClr>
              </a:gs>
            </a:gsLst>
            <a:lin ang="5400000" scaled="1"/>
          </a:gradFill>
          <a:ln w="9525">
            <a:solidFill>
              <a:schemeClr val="tx1"/>
            </a:solidFill>
            <a:miter lim="800000"/>
            <a:headEnd/>
            <a:tailEnd/>
          </a:ln>
          <a:effectLst/>
        </p:spPr>
        <p:txBody>
          <a:bodyPr>
            <a:spAutoFit/>
          </a:bodyPr>
          <a:lstStyle/>
          <a:p>
            <a:pPr algn="l">
              <a:spcBef>
                <a:spcPct val="50000"/>
              </a:spcBef>
            </a:pPr>
            <a:r>
              <a:rPr lang="en-GB" sz="1600">
                <a:latin typeface="Tahoma" pitchFamily="34" charset="0"/>
              </a:rPr>
              <a:t>Momentum transfer between layers S and S` in Newtonian viscous flow</a:t>
            </a:r>
          </a:p>
        </p:txBody>
      </p:sp>
      <p:sp>
        <p:nvSpPr>
          <p:cNvPr id="111649" name="AutoShape 33"/>
          <p:cNvSpPr>
            <a:spLocks noChangeArrowheads="1"/>
          </p:cNvSpPr>
          <p:nvPr/>
        </p:nvSpPr>
        <p:spPr bwMode="auto">
          <a:xfrm>
            <a:off x="4953000" y="685800"/>
            <a:ext cx="3200400" cy="838200"/>
          </a:xfrm>
          <a:prstGeom prst="wedgeRoundRectCallout">
            <a:avLst>
              <a:gd name="adj1" fmla="val -3569"/>
              <a:gd name="adj2" fmla="val 199241"/>
              <a:gd name="adj3" fmla="val 16667"/>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a:lstStyle/>
          <a:p>
            <a:r>
              <a:rPr lang="en-GB" sz="1600">
                <a:latin typeface="Tahoma" pitchFamily="34" charset="0"/>
              </a:rPr>
              <a:t>dy is the width of the box and S = S` is the cross-section</a:t>
            </a:r>
          </a:p>
        </p:txBody>
      </p:sp>
      <p:sp>
        <p:nvSpPr>
          <p:cNvPr id="111651" name="AutoShape 35">
            <a:hlinkClick r:id="rId8" action="ppaction://hlinksldjump" highlightClick="1"/>
          </p:cNvPr>
          <p:cNvSpPr>
            <a:spLocks noChangeArrowheads="1"/>
          </p:cNvSpPr>
          <p:nvPr/>
        </p:nvSpPr>
        <p:spPr bwMode="auto">
          <a:xfrm>
            <a:off x="584200" y="304800"/>
            <a:ext cx="381000" cy="381000"/>
          </a:xfrm>
          <a:prstGeom prst="actionButtonBlank">
            <a:avLst/>
          </a:prstGeom>
          <a:no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1000"/>
                                  </p:stCondLst>
                                  <p:childTnLst>
                                    <p:set>
                                      <p:cBhvr>
                                        <p:cTn id="6" dur="1" fill="hold">
                                          <p:stCondLst>
                                            <p:cond delay="0"/>
                                          </p:stCondLst>
                                        </p:cTn>
                                        <p:tgtEl>
                                          <p:spTgt spid="111624"/>
                                        </p:tgtEl>
                                        <p:attrNameLst>
                                          <p:attrName>style.visibility</p:attrName>
                                        </p:attrNameLst>
                                      </p:cBhvr>
                                      <p:to>
                                        <p:strVal val="visible"/>
                                      </p:to>
                                    </p:set>
                                    <p:anim calcmode="lin" valueType="num">
                                      <p:cBhvr>
                                        <p:cTn id="7" dur="500" fill="hold"/>
                                        <p:tgtEl>
                                          <p:spTgt spid="111624"/>
                                        </p:tgtEl>
                                        <p:attrNameLst>
                                          <p:attrName>ppt_w</p:attrName>
                                        </p:attrNameLst>
                                      </p:cBhvr>
                                      <p:tavLst>
                                        <p:tav tm="0">
                                          <p:val>
                                            <p:fltVal val="0"/>
                                          </p:val>
                                        </p:tav>
                                        <p:tav tm="100000">
                                          <p:val>
                                            <p:strVal val="#ppt_w"/>
                                          </p:val>
                                        </p:tav>
                                      </p:tavLst>
                                    </p:anim>
                                    <p:anim calcmode="lin" valueType="num">
                                      <p:cBhvr>
                                        <p:cTn id="8" dur="500" fill="hold"/>
                                        <p:tgtEl>
                                          <p:spTgt spid="111624"/>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1" presetClass="entr" presetSubtype="0" fill="hold" grpId="0" nodeType="afterEffect">
                                  <p:stCondLst>
                                    <p:cond delay="2000"/>
                                  </p:stCondLst>
                                  <p:childTnLst>
                                    <p:set>
                                      <p:cBhvr>
                                        <p:cTn id="11" dur="1" fill="hold">
                                          <p:stCondLst>
                                            <p:cond delay="499"/>
                                          </p:stCondLst>
                                        </p:cTn>
                                        <p:tgtEl>
                                          <p:spTgt spid="111648"/>
                                        </p:tgtEl>
                                        <p:attrNameLst>
                                          <p:attrName>style.visibility</p:attrName>
                                        </p:attrNameLst>
                                      </p:cBhvr>
                                      <p:to>
                                        <p:strVal val="visible"/>
                                      </p:to>
                                    </p:set>
                                  </p:childTnLst>
                                </p:cTn>
                              </p:par>
                            </p:childTnLst>
                          </p:cTn>
                        </p:par>
                        <p:par>
                          <p:cTn id="12" fill="hold">
                            <p:stCondLst>
                              <p:cond delay="4000"/>
                            </p:stCondLst>
                            <p:childTnLst>
                              <p:par>
                                <p:cTn id="13" presetID="23" presetClass="entr" presetSubtype="16" fill="hold" nodeType="afterEffect">
                                  <p:stCondLst>
                                    <p:cond delay="3000"/>
                                  </p:stCondLst>
                                  <p:childTnLst>
                                    <p:set>
                                      <p:cBhvr>
                                        <p:cTn id="14" dur="1" fill="hold">
                                          <p:stCondLst>
                                            <p:cond delay="0"/>
                                          </p:stCondLst>
                                        </p:cTn>
                                        <p:tgtEl>
                                          <p:spTgt spid="111642"/>
                                        </p:tgtEl>
                                        <p:attrNameLst>
                                          <p:attrName>style.visibility</p:attrName>
                                        </p:attrNameLst>
                                      </p:cBhvr>
                                      <p:to>
                                        <p:strVal val="visible"/>
                                      </p:to>
                                    </p:set>
                                    <p:anim calcmode="lin" valueType="num">
                                      <p:cBhvr>
                                        <p:cTn id="15" dur="500" fill="hold"/>
                                        <p:tgtEl>
                                          <p:spTgt spid="111642"/>
                                        </p:tgtEl>
                                        <p:attrNameLst>
                                          <p:attrName>ppt_w</p:attrName>
                                        </p:attrNameLst>
                                      </p:cBhvr>
                                      <p:tavLst>
                                        <p:tav tm="0">
                                          <p:val>
                                            <p:fltVal val="0"/>
                                          </p:val>
                                        </p:tav>
                                        <p:tav tm="100000">
                                          <p:val>
                                            <p:strVal val="#ppt_w"/>
                                          </p:val>
                                        </p:tav>
                                      </p:tavLst>
                                    </p:anim>
                                    <p:anim calcmode="lin" valueType="num">
                                      <p:cBhvr>
                                        <p:cTn id="16" dur="500" fill="hold"/>
                                        <p:tgtEl>
                                          <p:spTgt spid="111642"/>
                                        </p:tgtEl>
                                        <p:attrNameLst>
                                          <p:attrName>ppt_h</p:attrName>
                                        </p:attrNameLst>
                                      </p:cBhvr>
                                      <p:tavLst>
                                        <p:tav tm="0">
                                          <p:val>
                                            <p:fltVal val="0"/>
                                          </p:val>
                                        </p:tav>
                                        <p:tav tm="100000">
                                          <p:val>
                                            <p:strVal val="#ppt_h"/>
                                          </p:val>
                                        </p:tav>
                                      </p:tavLst>
                                    </p:anim>
                                  </p:childTnLst>
                                </p:cTn>
                              </p:par>
                            </p:childTnLst>
                          </p:cTn>
                        </p:par>
                        <p:par>
                          <p:cTn id="17" fill="hold">
                            <p:stCondLst>
                              <p:cond delay="7500"/>
                            </p:stCondLst>
                            <p:childTnLst>
                              <p:par>
                                <p:cTn id="18" presetID="15" presetClass="entr" presetSubtype="0" fill="hold" grpId="0" nodeType="afterEffect">
                                  <p:stCondLst>
                                    <p:cond delay="1000"/>
                                  </p:stCondLst>
                                  <p:childTnLst>
                                    <p:set>
                                      <p:cBhvr>
                                        <p:cTn id="19" dur="1" fill="hold">
                                          <p:stCondLst>
                                            <p:cond delay="0"/>
                                          </p:stCondLst>
                                        </p:cTn>
                                        <p:tgtEl>
                                          <p:spTgt spid="111647"/>
                                        </p:tgtEl>
                                        <p:attrNameLst>
                                          <p:attrName>style.visibility</p:attrName>
                                        </p:attrNameLst>
                                      </p:cBhvr>
                                      <p:to>
                                        <p:strVal val="visible"/>
                                      </p:to>
                                    </p:set>
                                    <p:anim calcmode="lin" valueType="num">
                                      <p:cBhvr>
                                        <p:cTn id="20" dur="1000" fill="hold"/>
                                        <p:tgtEl>
                                          <p:spTgt spid="111647"/>
                                        </p:tgtEl>
                                        <p:attrNameLst>
                                          <p:attrName>ppt_w</p:attrName>
                                        </p:attrNameLst>
                                      </p:cBhvr>
                                      <p:tavLst>
                                        <p:tav tm="0">
                                          <p:val>
                                            <p:fltVal val="0"/>
                                          </p:val>
                                        </p:tav>
                                        <p:tav tm="100000">
                                          <p:val>
                                            <p:strVal val="#ppt_w"/>
                                          </p:val>
                                        </p:tav>
                                      </p:tavLst>
                                    </p:anim>
                                    <p:anim calcmode="lin" valueType="num">
                                      <p:cBhvr>
                                        <p:cTn id="21" dur="1000" fill="hold"/>
                                        <p:tgtEl>
                                          <p:spTgt spid="111647"/>
                                        </p:tgtEl>
                                        <p:attrNameLst>
                                          <p:attrName>ppt_h</p:attrName>
                                        </p:attrNameLst>
                                      </p:cBhvr>
                                      <p:tavLst>
                                        <p:tav tm="0">
                                          <p:val>
                                            <p:fltVal val="0"/>
                                          </p:val>
                                        </p:tav>
                                        <p:tav tm="100000">
                                          <p:val>
                                            <p:strVal val="#ppt_h"/>
                                          </p:val>
                                        </p:tav>
                                      </p:tavLst>
                                    </p:anim>
                                    <p:anim calcmode="lin" valueType="num">
                                      <p:cBhvr>
                                        <p:cTn id="22" dur="1000" fill="hold"/>
                                        <p:tgtEl>
                                          <p:spTgt spid="111647"/>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111647"/>
                                        </p:tgtEl>
                                        <p:attrNameLst>
                                          <p:attrName>ppt_y</p:attrName>
                                        </p:attrNameLst>
                                      </p:cBhvr>
                                      <p:tavLst>
                                        <p:tav tm="0" fmla="#ppt_y+(sin(-2*pi*(1-$))*-#ppt_x+cos(-2*pi*(1-$))*(1-#ppt_y))*(1-$)">
                                          <p:val>
                                            <p:fltVal val="0"/>
                                          </p:val>
                                        </p:tav>
                                        <p:tav tm="100000">
                                          <p:val>
                                            <p:fltVal val="1"/>
                                          </p:val>
                                        </p:tav>
                                      </p:tavLst>
                                    </p:anim>
                                  </p:childTnLst>
                                </p:cTn>
                              </p:par>
                            </p:childTnLst>
                          </p:cTn>
                        </p:par>
                        <p:par>
                          <p:cTn id="24" fill="hold">
                            <p:stCondLst>
                              <p:cond delay="9500"/>
                            </p:stCondLst>
                            <p:childTnLst>
                              <p:par>
                                <p:cTn id="25" presetID="17" presetClass="entr" presetSubtype="4" fill="hold" grpId="0" nodeType="afterEffect">
                                  <p:stCondLst>
                                    <p:cond delay="3000"/>
                                  </p:stCondLst>
                                  <p:childTnLst>
                                    <p:set>
                                      <p:cBhvr>
                                        <p:cTn id="26" dur="1" fill="hold">
                                          <p:stCondLst>
                                            <p:cond delay="0"/>
                                          </p:stCondLst>
                                        </p:cTn>
                                        <p:tgtEl>
                                          <p:spTgt spid="111649"/>
                                        </p:tgtEl>
                                        <p:attrNameLst>
                                          <p:attrName>style.visibility</p:attrName>
                                        </p:attrNameLst>
                                      </p:cBhvr>
                                      <p:to>
                                        <p:strVal val="visible"/>
                                      </p:to>
                                    </p:set>
                                    <p:anim calcmode="lin" valueType="num">
                                      <p:cBhvr>
                                        <p:cTn id="27" dur="500" fill="hold"/>
                                        <p:tgtEl>
                                          <p:spTgt spid="111649"/>
                                        </p:tgtEl>
                                        <p:attrNameLst>
                                          <p:attrName>ppt_x</p:attrName>
                                        </p:attrNameLst>
                                      </p:cBhvr>
                                      <p:tavLst>
                                        <p:tav tm="0">
                                          <p:val>
                                            <p:strVal val="#ppt_x"/>
                                          </p:val>
                                        </p:tav>
                                        <p:tav tm="100000">
                                          <p:val>
                                            <p:strVal val="#ppt_x"/>
                                          </p:val>
                                        </p:tav>
                                      </p:tavLst>
                                    </p:anim>
                                    <p:anim calcmode="lin" valueType="num">
                                      <p:cBhvr>
                                        <p:cTn id="28" dur="500" fill="hold"/>
                                        <p:tgtEl>
                                          <p:spTgt spid="111649"/>
                                        </p:tgtEl>
                                        <p:attrNameLst>
                                          <p:attrName>ppt_y</p:attrName>
                                        </p:attrNameLst>
                                      </p:cBhvr>
                                      <p:tavLst>
                                        <p:tav tm="0">
                                          <p:val>
                                            <p:strVal val="#ppt_y+#ppt_h/2"/>
                                          </p:val>
                                        </p:tav>
                                        <p:tav tm="100000">
                                          <p:val>
                                            <p:strVal val="#ppt_y"/>
                                          </p:val>
                                        </p:tav>
                                      </p:tavLst>
                                    </p:anim>
                                    <p:anim calcmode="lin" valueType="num">
                                      <p:cBhvr>
                                        <p:cTn id="29" dur="500" fill="hold"/>
                                        <p:tgtEl>
                                          <p:spTgt spid="111649"/>
                                        </p:tgtEl>
                                        <p:attrNameLst>
                                          <p:attrName>ppt_w</p:attrName>
                                        </p:attrNameLst>
                                      </p:cBhvr>
                                      <p:tavLst>
                                        <p:tav tm="0">
                                          <p:val>
                                            <p:strVal val="#ppt_w"/>
                                          </p:val>
                                        </p:tav>
                                        <p:tav tm="100000">
                                          <p:val>
                                            <p:strVal val="#ppt_w"/>
                                          </p:val>
                                        </p:tav>
                                      </p:tavLst>
                                    </p:anim>
                                    <p:anim calcmode="lin" valueType="num">
                                      <p:cBhvr>
                                        <p:cTn id="30" dur="500" fill="hold"/>
                                        <p:tgtEl>
                                          <p:spTgt spid="11164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47" grpId="0" animBg="1"/>
      <p:bldP spid="111648" grpId="0" animBg="1" autoUpdateAnimBg="0"/>
      <p:bldP spid="111649" grpId="0" animBg="1" autoUpdateAnimBg="0"/>
    </p:bldLst>
  </p:timing>
</p:sld>
</file>

<file path=ppt/theme/theme1.xml><?xml version="1.0" encoding="utf-8"?>
<a:theme xmlns:a="http://schemas.openxmlformats.org/drawingml/2006/main" name="Standard utforming">
  <a:themeElements>
    <a:clrScheme name="">
      <a:dk1>
        <a:srgbClr val="000000"/>
      </a:dk1>
      <a:lt1>
        <a:srgbClr val="FFFFFF"/>
      </a:lt1>
      <a:dk2>
        <a:srgbClr val="000000"/>
      </a:dk2>
      <a:lt2>
        <a:srgbClr val="808080"/>
      </a:lt2>
      <a:accent1>
        <a:srgbClr val="CAFAFA"/>
      </a:accent1>
      <a:accent2>
        <a:srgbClr val="3333CC"/>
      </a:accent2>
      <a:accent3>
        <a:srgbClr val="FFFFFF"/>
      </a:accent3>
      <a:accent4>
        <a:srgbClr val="000000"/>
      </a:accent4>
      <a:accent5>
        <a:srgbClr val="E1FCFC"/>
      </a:accent5>
      <a:accent6>
        <a:srgbClr val="2D2DB9"/>
      </a:accent6>
      <a:hlink>
        <a:srgbClr val="3333CC"/>
      </a:hlink>
      <a:folHlink>
        <a:srgbClr val="3333CC"/>
      </a:folHlink>
    </a:clrScheme>
    <a:fontScheme name="Standard utform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b-NO"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b-NO"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andard utforming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 utform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 utform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47630</TotalTime>
  <Words>2190</Words>
  <Application>Microsoft PowerPoint</Application>
  <PresentationFormat>On-screen Show (4:3)</PresentationFormat>
  <Paragraphs>338</Paragraphs>
  <Slides>35</Slides>
  <Notes>34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Times New Roman</vt:lpstr>
      <vt:lpstr>Tahoma</vt:lpstr>
      <vt:lpstr>Lucida Bright Math Symbol</vt:lpstr>
      <vt:lpstr>Arial</vt:lpstr>
      <vt:lpstr>Monotype Corsiva</vt:lpstr>
      <vt:lpstr>Standard utforming</vt:lpstr>
      <vt:lpstr>Microsoft Formelredigering 3.0</vt:lpstr>
      <vt:lpstr>Viscosity</vt:lpstr>
      <vt:lpstr>Section 1: Viscous Fluids</vt:lpstr>
      <vt:lpstr>Horizontal flow of Viscous Fluids</vt:lpstr>
      <vt:lpstr>Slide 4</vt:lpstr>
      <vt:lpstr>Slide 5</vt:lpstr>
      <vt:lpstr>Slide 6</vt:lpstr>
      <vt:lpstr>Continuity equation for viscous flow</vt:lpstr>
      <vt:lpstr>Slide 8</vt:lpstr>
      <vt:lpstr>Slide 9</vt:lpstr>
      <vt:lpstr>Slide 10</vt:lpstr>
      <vt:lpstr>Viscous flow in a cylindrical tube</vt:lpstr>
      <vt:lpstr>Slide 12</vt:lpstr>
      <vt:lpstr>Slide 13</vt:lpstr>
      <vt:lpstr>Slide 14</vt:lpstr>
      <vt:lpstr>Slide 15</vt:lpstr>
      <vt:lpstr>Viscous flow through a porous medium made up of a bundle of identical tubes</vt:lpstr>
      <vt:lpstr>Slide 17</vt:lpstr>
      <vt:lpstr>Exercise: Capillary tube viscosity measurement</vt:lpstr>
      <vt:lpstr>Slide 19</vt:lpstr>
      <vt:lpstr>Section 2: Fluid Flow Characteristics</vt:lpstr>
      <vt:lpstr>Slide 21</vt:lpstr>
      <vt:lpstr>Slide 22</vt:lpstr>
      <vt:lpstr>Slide 23</vt:lpstr>
      <vt:lpstr>Section 3: Dependency of Viscosity on Temperature</vt:lpstr>
      <vt:lpstr>Slide 25</vt:lpstr>
      <vt:lpstr>Section 4: Non-Newtonian Fluids</vt:lpstr>
      <vt:lpstr>Slide 27</vt:lpstr>
      <vt:lpstr>Section 5: Examples</vt:lpstr>
      <vt:lpstr>Water viscosity at reservoir conditions</vt:lpstr>
      <vt:lpstr>Falling sphere viscosity measurement</vt:lpstr>
      <vt:lpstr>Slide 31</vt:lpstr>
      <vt:lpstr>Rotating cylinder viscosity measurement</vt:lpstr>
      <vt:lpstr>Slide 33</vt:lpstr>
      <vt:lpstr>Section 6: Laboratory exercise</vt:lpstr>
      <vt:lpstr>Section 6:</vt:lpstr>
    </vt:vector>
  </TitlesOfParts>
  <Company>Stavanger University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E-Modul</dc:title>
  <dc:subject>E-Learning</dc:subject>
  <dc:creator>Project HiS Group</dc:creator>
  <cp:lastModifiedBy>gauravavasthi</cp:lastModifiedBy>
  <cp:revision>78</cp:revision>
  <dcterms:created xsi:type="dcterms:W3CDTF">2001-07-05T17:42:26Z</dcterms:created>
  <dcterms:modified xsi:type="dcterms:W3CDTF">2019-01-28T07:53:49Z</dcterms:modified>
</cp:coreProperties>
</file>