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drawings/legacyDiagramText4.bin" ContentType="application/vnd.ms-office.legacyDiagramText"/>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rawings/legacyDiagramText5.bin" ContentType="application/vnd.ms-office.legacyDiagramText"/>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ppt/drawings/legacyDiagramText1.bin" ContentType="application/vnd.ms-office.legacyDiagramText"/>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drawings/legacyDiagramText6.bin" ContentType="application/vnd.ms-office.legacyDiagramText"/>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rawings/legacyDiagramText2.bin" ContentType="application/vnd.ms-office.legacyDiagramText"/>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drawings/legacyDiagramText7.bin" ContentType="application/vnd.ms-office.legacyDiagramText"/>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legacyDocTextInfo.bin" ContentType="application/vnd.ms-office.legacyDocTextInfo"/>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rawings/legacyDiagramText3.bin" ContentType="application/vnd.ms-office.legacyDiagramText"/>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docProps/custom.xml" ContentType="application/vnd.openxmlformats-officedocument.custom-properties+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2"/>
  </p:notesMasterIdLst>
  <p:sldIdLst>
    <p:sldId id="518" r:id="rId2"/>
    <p:sldId id="283" r:id="rId3"/>
    <p:sldId id="549" r:id="rId4"/>
    <p:sldId id="611" r:id="rId5"/>
    <p:sldId id="275" r:id="rId6"/>
    <p:sldId id="277" r:id="rId7"/>
    <p:sldId id="448" r:id="rId8"/>
    <p:sldId id="569" r:id="rId9"/>
    <p:sldId id="570" r:id="rId10"/>
    <p:sldId id="571" r:id="rId11"/>
    <p:sldId id="572" r:id="rId12"/>
    <p:sldId id="609" r:id="rId13"/>
    <p:sldId id="610" r:id="rId14"/>
    <p:sldId id="590" r:id="rId15"/>
    <p:sldId id="591" r:id="rId16"/>
    <p:sldId id="592" r:id="rId17"/>
    <p:sldId id="594" r:id="rId18"/>
    <p:sldId id="595" r:id="rId19"/>
    <p:sldId id="598" r:id="rId20"/>
    <p:sldId id="606" r:id="rId21"/>
    <p:sldId id="607" r:id="rId22"/>
    <p:sldId id="608" r:id="rId23"/>
    <p:sldId id="585" r:id="rId24"/>
    <p:sldId id="588" r:id="rId25"/>
    <p:sldId id="263" r:id="rId26"/>
    <p:sldId id="583" r:id="rId27"/>
    <p:sldId id="482" r:id="rId28"/>
    <p:sldId id="521" r:id="rId29"/>
    <p:sldId id="473" r:id="rId30"/>
    <p:sldId id="474" r:id="rId31"/>
    <p:sldId id="285" r:id="rId32"/>
    <p:sldId id="537" r:id="rId33"/>
    <p:sldId id="287" r:id="rId34"/>
    <p:sldId id="589" r:id="rId35"/>
    <p:sldId id="523" r:id="rId36"/>
    <p:sldId id="561" r:id="rId37"/>
    <p:sldId id="267" r:id="rId38"/>
    <p:sldId id="269" r:id="rId39"/>
    <p:sldId id="271" r:id="rId40"/>
    <p:sldId id="541" r:id="rId41"/>
    <p:sldId id="450" r:id="rId42"/>
    <p:sldId id="557" r:id="rId43"/>
    <p:sldId id="529" r:id="rId44"/>
    <p:sldId id="531" r:id="rId45"/>
    <p:sldId id="273" r:id="rId46"/>
    <p:sldId id="525" r:id="rId47"/>
    <p:sldId id="527" r:id="rId48"/>
    <p:sldId id="538" r:id="rId49"/>
    <p:sldId id="471" r:id="rId50"/>
    <p:sldId id="472" r:id="rId51"/>
    <p:sldId id="452" r:id="rId52"/>
    <p:sldId id="551" r:id="rId53"/>
    <p:sldId id="553" r:id="rId54"/>
    <p:sldId id="554" r:id="rId55"/>
    <p:sldId id="386" r:id="rId56"/>
    <p:sldId id="565" r:id="rId57"/>
    <p:sldId id="456" r:id="rId58"/>
    <p:sldId id="574" r:id="rId59"/>
    <p:sldId id="462" r:id="rId60"/>
    <p:sldId id="581" r:id="rId61"/>
    <p:sldId id="404" r:id="rId62"/>
    <p:sldId id="483" r:id="rId63"/>
    <p:sldId id="576" r:id="rId64"/>
    <p:sldId id="577" r:id="rId65"/>
    <p:sldId id="578" r:id="rId66"/>
    <p:sldId id="579" r:id="rId67"/>
    <p:sldId id="580" r:id="rId68"/>
    <p:sldId id="390" r:id="rId69"/>
    <p:sldId id="484" r:id="rId70"/>
    <p:sldId id="392" r:id="rId71"/>
    <p:sldId id="402" r:id="rId72"/>
    <p:sldId id="485" r:id="rId73"/>
    <p:sldId id="388" r:id="rId74"/>
    <p:sldId id="458" r:id="rId75"/>
    <p:sldId id="464" r:id="rId76"/>
    <p:sldId id="460" r:id="rId77"/>
    <p:sldId id="468" r:id="rId78"/>
    <p:sldId id="470" r:id="rId79"/>
    <p:sldId id="476" r:id="rId80"/>
    <p:sldId id="384" r:id="rId81"/>
    <p:sldId id="279" r:id="rId82"/>
    <p:sldId id="281" r:id="rId83"/>
    <p:sldId id="289" r:id="rId84"/>
    <p:sldId id="358" r:id="rId85"/>
    <p:sldId id="360" r:id="rId86"/>
    <p:sldId id="362" r:id="rId87"/>
    <p:sldId id="364" r:id="rId88"/>
    <p:sldId id="366" r:id="rId89"/>
    <p:sldId id="368" r:id="rId90"/>
    <p:sldId id="336" r:id="rId91"/>
    <p:sldId id="338" r:id="rId92"/>
    <p:sldId id="380" r:id="rId93"/>
    <p:sldId id="494" r:id="rId94"/>
    <p:sldId id="382" r:id="rId95"/>
    <p:sldId id="492" r:id="rId96"/>
    <p:sldId id="370" r:id="rId97"/>
    <p:sldId id="372" r:id="rId98"/>
    <p:sldId id="374" r:id="rId99"/>
    <p:sldId id="376" r:id="rId100"/>
    <p:sldId id="410" r:id="rId101"/>
    <p:sldId id="412" r:id="rId102"/>
    <p:sldId id="414" r:id="rId103"/>
    <p:sldId id="416" r:id="rId104"/>
    <p:sldId id="418" r:id="rId105"/>
    <p:sldId id="394" r:id="rId106"/>
    <p:sldId id="564" r:id="rId107"/>
    <p:sldId id="567" r:id="rId108"/>
    <p:sldId id="396" r:id="rId109"/>
    <p:sldId id="486" r:id="rId110"/>
    <p:sldId id="502" r:id="rId111"/>
    <p:sldId id="504" r:id="rId112"/>
    <p:sldId id="304" r:id="rId113"/>
    <p:sldId id="291" r:id="rId114"/>
    <p:sldId id="378" r:id="rId115"/>
    <p:sldId id="306" r:id="rId116"/>
    <p:sldId id="295" r:id="rId117"/>
    <p:sldId id="293" r:id="rId118"/>
    <p:sldId id="297" r:id="rId119"/>
    <p:sldId id="312" r:id="rId120"/>
    <p:sldId id="489" r:id="rId121"/>
    <p:sldId id="586" r:id="rId122"/>
    <p:sldId id="587" r:id="rId123"/>
    <p:sldId id="314" r:id="rId124"/>
    <p:sldId id="316" r:id="rId125"/>
    <p:sldId id="318" r:id="rId126"/>
    <p:sldId id="478" r:id="rId127"/>
    <p:sldId id="480" r:id="rId128"/>
    <p:sldId id="539" r:id="rId129"/>
    <p:sldId id="322" r:id="rId130"/>
    <p:sldId id="324" r:id="rId131"/>
    <p:sldId id="326" r:id="rId132"/>
    <p:sldId id="328" r:id="rId133"/>
    <p:sldId id="330" r:id="rId134"/>
    <p:sldId id="332" r:id="rId135"/>
    <p:sldId id="334" r:id="rId136"/>
    <p:sldId id="540" r:id="rId137"/>
    <p:sldId id="506" r:id="rId138"/>
    <p:sldId id="507" r:id="rId139"/>
    <p:sldId id="508" r:id="rId140"/>
    <p:sldId id="509" r:id="rId141"/>
    <p:sldId id="510" r:id="rId142"/>
    <p:sldId id="511" r:id="rId143"/>
    <p:sldId id="512" r:id="rId144"/>
    <p:sldId id="513" r:id="rId145"/>
    <p:sldId id="514" r:id="rId146"/>
    <p:sldId id="515" r:id="rId147"/>
    <p:sldId id="516" r:id="rId148"/>
    <p:sldId id="547" r:id="rId149"/>
    <p:sldId id="517" r:id="rId150"/>
    <p:sldId id="310" r:id="rId151"/>
    <p:sldId id="299" r:id="rId152"/>
    <p:sldId id="342" r:id="rId153"/>
    <p:sldId id="344" r:id="rId154"/>
    <p:sldId id="346" r:id="rId155"/>
    <p:sldId id="348" r:id="rId156"/>
    <p:sldId id="350" r:id="rId157"/>
    <p:sldId id="352" r:id="rId158"/>
    <p:sldId id="354" r:id="rId159"/>
    <p:sldId id="420" r:id="rId160"/>
    <p:sldId id="302" r:id="rId161"/>
    <p:sldId id="356" r:id="rId162"/>
    <p:sldId id="496" r:id="rId163"/>
    <p:sldId id="498" r:id="rId164"/>
    <p:sldId id="500" r:id="rId165"/>
    <p:sldId id="555" r:id="rId166"/>
    <p:sldId id="406" r:id="rId167"/>
    <p:sldId id="436" r:id="rId168"/>
    <p:sldId id="422" r:id="rId169"/>
    <p:sldId id="424" r:id="rId170"/>
    <p:sldId id="398" r:id="rId171"/>
    <p:sldId id="426" r:id="rId172"/>
    <p:sldId id="430" r:id="rId173"/>
    <p:sldId id="428" r:id="rId174"/>
    <p:sldId id="533" r:id="rId175"/>
    <p:sldId id="535" r:id="rId176"/>
    <p:sldId id="432" r:id="rId177"/>
    <p:sldId id="434" r:id="rId178"/>
    <p:sldId id="408" r:id="rId179"/>
    <p:sldId id="438" r:id="rId180"/>
    <p:sldId id="440" r:id="rId181"/>
    <p:sldId id="542" r:id="rId182"/>
    <p:sldId id="559" r:id="rId183"/>
    <p:sldId id="543" r:id="rId184"/>
    <p:sldId id="563" r:id="rId185"/>
    <p:sldId id="545" r:id="rId186"/>
    <p:sldId id="568" r:id="rId187"/>
    <p:sldId id="442" r:id="rId188"/>
    <p:sldId id="444" r:id="rId189"/>
    <p:sldId id="446" r:id="rId190"/>
    <p:sldId id="490" r:id="rId19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CC3300"/>
    <a:srgbClr val="663300"/>
    <a:srgbClr val="003300"/>
    <a:srgbClr val="3333CC"/>
    <a:srgbClr val="800080"/>
    <a:srgbClr val="008000"/>
    <a:srgbClr val="9900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148" autoAdjust="0"/>
    <p:restoredTop sz="94660"/>
  </p:normalViewPr>
  <p:slideViewPr>
    <p:cSldViewPr>
      <p:cViewPr>
        <p:scale>
          <a:sx n="60" d="100"/>
          <a:sy n="60" d="100"/>
        </p:scale>
        <p:origin x="-1368" y="-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notesMaster" Target="notesMasters/notesMaster1.xml"/><Relationship Id="rId197" Type="http://schemas.microsoft.com/office/2006/relationships/legacyDocTextInfo" Target="legacyDocTextInfo.bin"/><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image" Target="../media/image112.png"/></Relationships>
</file>

<file path=ppt/drawings/_rels/vmlDrawing3.vml.rels><?xml version="1.0" encoding="UTF-8" standalone="yes"?>
<Relationships xmlns="http://schemas.openxmlformats.org/package/2006/relationships"><Relationship Id="rId3" Type="http://schemas.microsoft.com/office/2006/relationships/legacyDiagramText" Target="legacyDiagramText3.bin"/><Relationship Id="rId7" Type="http://schemas.microsoft.com/office/2006/relationships/legacyDiagramText" Target="legacyDiagramText7.bin"/><Relationship Id="rId2" Type="http://schemas.microsoft.com/office/2006/relationships/legacyDiagramText" Target="legacyDiagramText2.bin"/><Relationship Id="rId1" Type="http://schemas.microsoft.com/office/2006/relationships/legacyDiagramText" Target="legacyDiagramText1.bin"/><Relationship Id="rId6" Type="http://schemas.microsoft.com/office/2006/relationships/legacyDiagramText" Target="legacyDiagramText6.bin"/><Relationship Id="rId5" Type="http://schemas.microsoft.com/office/2006/relationships/legacyDiagramText" Target="legacyDiagramText5.bin"/><Relationship Id="rId4" Type="http://schemas.microsoft.com/office/2006/relationships/legacyDiagramText" Target="legacyDiagramText4.bin"/></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0.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image" Target="../media/image161.png"/><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1CF7F5CC-DB5D-4E1C-9C23-D59251AE0CA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BB467F-E008-4185-9424-CDEECE943784}" type="slidenum">
              <a:rPr lang="en-US"/>
              <a:pPr/>
              <a:t>13</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r>
              <a:rPr lang="en-US"/>
              <a:t>How small it is. Let’s use Webster dictionary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535CFD-6E6D-4977-B88E-A6805CBD2AFE}" type="slidenum">
              <a:rPr lang="en-US"/>
              <a:pPr/>
              <a:t>182</a:t>
            </a:fld>
            <a:endParaRPr lang="en-US"/>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8C2DCD-8B4F-427B-A20C-9AFD5E2A2002}" type="slidenum">
              <a:rPr lang="en-US"/>
              <a:pPr/>
              <a:t>183</a:t>
            </a:fld>
            <a:endParaRPr lang="en-US"/>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xfrm>
            <a:off x="914400" y="4267200"/>
            <a:ext cx="5562600" cy="4419600"/>
          </a:xfrm>
        </p:spPr>
        <p:txBody>
          <a:bodyPr lIns="89516" tIns="44758" rIns="89516" bIns="44758"/>
          <a:lstStyle/>
          <a:p>
            <a:pPr>
              <a:buFontTx/>
              <a:buChar char="•"/>
            </a:pPr>
            <a:r>
              <a:rPr lang="en-US" i="1"/>
              <a:t> </a:t>
            </a:r>
            <a:r>
              <a:rPr lang="en-US" sz="1400" b="1" i="1"/>
              <a:t>Nanoelectronics is</a:t>
            </a:r>
            <a:r>
              <a:rPr lang="en-US" sz="1400" b="1" i="1">
                <a:latin typeface="Times New Roman"/>
              </a:rPr>
              <a:t>…</a:t>
            </a:r>
            <a:r>
              <a:rPr lang="en-US" sz="1400" b="1" i="1"/>
              <a:t> </a:t>
            </a:r>
          </a:p>
          <a:p>
            <a:pPr>
              <a:buFontTx/>
              <a:buChar char="•"/>
            </a:pPr>
            <a:endParaRPr lang="en-US" sz="1400" b="1" i="1"/>
          </a:p>
          <a:p>
            <a:pPr>
              <a:buFontTx/>
              <a:buChar char="•"/>
            </a:pPr>
            <a:r>
              <a:rPr lang="en-US" sz="1400" b="1" i="1"/>
              <a:t>Nanoelectronics promises</a:t>
            </a:r>
            <a:r>
              <a:rPr lang="en-US" sz="1400" b="1" i="1">
                <a:latin typeface="Times New Roman"/>
              </a:rPr>
              <a:t>…</a:t>
            </a:r>
            <a:endParaRPr lang="en-US" sz="1400" b="1" i="1"/>
          </a:p>
          <a:p>
            <a:pPr>
              <a:buFontTx/>
              <a:buChar char="•"/>
            </a:pPr>
            <a:endParaRPr lang="en-US" sz="1400" b="1" i="1"/>
          </a:p>
          <a:p>
            <a:pPr>
              <a:buFontTx/>
              <a:buChar char="•"/>
            </a:pPr>
            <a:r>
              <a:rPr lang="en-US" sz="1400" b="1" i="1"/>
              <a:t>And Nanoelectronics enables</a:t>
            </a:r>
            <a:r>
              <a:rPr lang="en-US" sz="1400" b="1" i="1">
                <a:latin typeface="Times New Roman"/>
              </a:rPr>
              <a:t>…</a:t>
            </a:r>
            <a:endParaRPr lang="en-US" sz="1400" b="1" i="1"/>
          </a:p>
          <a:p>
            <a:pPr>
              <a:buFontTx/>
              <a:buChar char="•"/>
            </a:pPr>
            <a:endParaRPr lang="en-US" sz="1400" b="1" i="1"/>
          </a:p>
          <a:p>
            <a:pPr>
              <a:buFontTx/>
              <a:buChar char="•"/>
            </a:pPr>
            <a:r>
              <a:rPr lang="en-US" sz="1400" b="1" u="sng">
                <a:effectLst>
                  <a:outerShdw blurRad="38100" dist="38100" dir="2700000" algn="tl">
                    <a:srgbClr val="C0C0C0"/>
                  </a:outerShdw>
                </a:effectLst>
              </a:rPr>
              <a:t>New classes of devices:</a:t>
            </a:r>
            <a:r>
              <a:rPr lang="en-US" sz="1400" u="sng">
                <a:effectLst>
                  <a:outerShdw blurRad="38100" dist="38100" dir="2700000" algn="tl">
                    <a:srgbClr val="C0C0C0"/>
                  </a:outerShdw>
                </a:effectLst>
              </a:rPr>
              <a:t> 1) high quantum efficiency, low-power, tunable, multi-color LEDs; 2) symmetrical, fast read/write (&lt;1ns), low-power, high-density, NVRAM on flexible substrates; 3) quantum dot lasers; 4) others</a:t>
            </a:r>
            <a:endParaRPr lang="en-US" sz="1400" b="1"/>
          </a:p>
          <a:p>
            <a:pPr>
              <a:buFontTx/>
              <a:buChar char="•"/>
            </a:pPr>
            <a:endParaRPr lang="en-US" sz="1400" b="1" u="sng">
              <a:effectLst>
                <a:outerShdw blurRad="38100" dist="38100" dir="2700000" algn="tl">
                  <a:srgbClr val="C0C0C0"/>
                </a:outerShdw>
              </a:effectLst>
            </a:endParaRPr>
          </a:p>
          <a:p>
            <a:pPr>
              <a:buFontTx/>
              <a:buChar char="•"/>
            </a:pPr>
            <a:r>
              <a:rPr lang="en-US" sz="1400" b="1" u="sng">
                <a:effectLst>
                  <a:outerShdw blurRad="38100" dist="38100" dir="2700000" algn="tl">
                    <a:srgbClr val="C0C0C0"/>
                  </a:outerShdw>
                </a:effectLst>
                <a:cs typeface="Arial" pitchFamily="34" charset="0"/>
              </a:rPr>
              <a:t>These devices are expected to be low power, have switching speeds faster than 1ns, and could achieve integration levels of 1 trillion elements/cm.</a:t>
            </a:r>
            <a:r>
              <a:rPr lang="en-US" sz="1400" b="1" u="sng" baseline="30000">
                <a:effectLst>
                  <a:outerShdw blurRad="38100" dist="38100" dir="2700000" algn="tl">
                    <a:srgbClr val="C0C0C0"/>
                  </a:outerShdw>
                </a:effectLst>
                <a:cs typeface="Arial" pitchFamily="34" charset="0"/>
              </a:rPr>
              <a:t>2</a:t>
            </a:r>
            <a:r>
              <a:rPr lang="en-US" sz="1400" b="1" u="sng">
                <a:effectLst>
                  <a:outerShdw blurRad="38100" dist="38100" dir="2700000" algn="tl">
                    <a:srgbClr val="C0C0C0"/>
                  </a:outerShdw>
                </a:effectLst>
                <a:cs typeface="Arial" pitchFamily="34" charset="0"/>
              </a:rPr>
              <a:t> </a:t>
            </a:r>
            <a:endParaRPr lang="en-US" sz="1400" b="1">
              <a:cs typeface="Arial" pitchFamily="34" charset="0"/>
            </a:endParaRPr>
          </a:p>
          <a:p>
            <a:pPr>
              <a:buFontTx/>
              <a:buChar char="•"/>
            </a:pPr>
            <a:endParaRPr lang="en-US" sz="1400" b="1">
              <a:cs typeface="Arial" pitchFamily="34" charset="0"/>
            </a:endParaRPr>
          </a:p>
          <a:p>
            <a:pPr>
              <a:buFontTx/>
              <a:buChar char="•"/>
            </a:pPr>
            <a:r>
              <a:rPr lang="en-US" sz="1400" i="1"/>
              <a:t>There are a number of important industry drivers for the development of nanoelectronic devices.  These include…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D9203F-DF1D-4452-8D93-4876F9E17BB4}" type="slidenum">
              <a:rPr lang="en-US"/>
              <a:pPr/>
              <a:t>185</a:t>
            </a:fld>
            <a:endParaRPr lang="en-US"/>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xfrm>
            <a:off x="914400" y="4343400"/>
            <a:ext cx="5029200" cy="4114800"/>
          </a:xfrm>
        </p:spPr>
        <p:txBody>
          <a:bodyPr lIns="89516" tIns="44758" rIns="89516" bIns="44758"/>
          <a:lstStyle/>
          <a:p>
            <a:pPr>
              <a:buFontTx/>
              <a:buChar char="•"/>
            </a:pPr>
            <a:r>
              <a:rPr lang="en-US" sz="1400" b="1" i="1"/>
              <a:t> </a:t>
            </a:r>
            <a:r>
              <a:rPr lang="en-US" sz="1400" b="1"/>
              <a:t>What is shown here is a graphic that I have borrowed from the journal </a:t>
            </a:r>
            <a:r>
              <a:rPr lang="en-US" sz="1400" b="1" i="1"/>
              <a:t>Science</a:t>
            </a:r>
            <a:r>
              <a:rPr lang="en-US" sz="1400" b="1"/>
              <a:t>, and it illustrates several different nanoelectronics approaches…</a:t>
            </a:r>
          </a:p>
          <a:p>
            <a:pPr>
              <a:buFontTx/>
              <a:buChar char="•"/>
            </a:pPr>
            <a:endParaRPr lang="en-US" sz="1400" b="1"/>
          </a:p>
          <a:p>
            <a:pPr>
              <a:buFontTx/>
              <a:buChar char="•"/>
            </a:pPr>
            <a:r>
              <a:rPr lang="en-US" sz="1400" b="1"/>
              <a:t> These approaches are segmented based on the type of  nanometer-scale structure(s) used to fabricate the devices: </a:t>
            </a:r>
          </a:p>
          <a:p>
            <a:pPr lvl="1">
              <a:buFontTx/>
              <a:buChar char="•"/>
            </a:pPr>
            <a:r>
              <a:rPr lang="en-US" sz="1400" b="1"/>
              <a:t>These categories include semiconductor and metal nanowires (as in Fig. A), carbon nanotubes (as in Fig. B), small organic molecules (as in Fig. C), large biomolecules (as in Fig. D), and quantum dots (as in Fig. E).  </a:t>
            </a:r>
          </a:p>
          <a:p>
            <a:pPr>
              <a:buFontTx/>
              <a:buChar char="•"/>
            </a:pPr>
            <a:endParaRPr lang="en-US" sz="1400" b="1"/>
          </a:p>
          <a:p>
            <a:pPr>
              <a:buFontTx/>
              <a:buChar char="•"/>
            </a:pPr>
            <a:r>
              <a:rPr lang="en-US" sz="1400" b="1"/>
              <a:t> Companies presenting in this session are developing products based on four of these five approaches.</a:t>
            </a:r>
          </a:p>
          <a:p>
            <a:pPr>
              <a:buFontTx/>
              <a:buChar char="•"/>
            </a:pPr>
            <a:endParaRPr lang="en-US" sz="1400" b="1"/>
          </a:p>
          <a:p>
            <a:pPr>
              <a:buFontTx/>
              <a:buChar char="•"/>
            </a:pPr>
            <a:r>
              <a:rPr lang="en-US" sz="1400" b="1" u="sng">
                <a:effectLst>
                  <a:outerShdw blurRad="38100" dist="38100" dir="2700000" algn="tl">
                    <a:srgbClr val="C0C0C0"/>
                  </a:outerShdw>
                </a:effectLst>
              </a:rPr>
              <a:t>The first instantiations of these devices will most likely be fabricated via a hybrid approach that incorporates chemical assembly techniques with standard CMOS processing…</a:t>
            </a:r>
          </a:p>
          <a:p>
            <a:pPr>
              <a:buFontTx/>
              <a:buChar char="•"/>
            </a:pPr>
            <a:endParaRPr lang="en-US" sz="1400" b="1" u="sng">
              <a:effectLst>
                <a:outerShdw blurRad="38100" dist="38100" dir="2700000" algn="tl">
                  <a:srgbClr val="C0C0C0"/>
                </a:outerShdw>
              </a:effectLs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4580DE-6BC8-476B-85C9-88525E345987}" type="slidenum">
              <a:rPr lang="en-US"/>
              <a:pPr/>
              <a:t>188</a:t>
            </a:fld>
            <a:endParaRPr lang="en-US"/>
          </a:p>
        </p:txBody>
      </p:sp>
      <p:sp>
        <p:nvSpPr>
          <p:cNvPr id="210946" name="Rectangle 2"/>
          <p:cNvSpPr>
            <a:spLocks noGrp="1" noRot="1" noChangeAspect="1" noChangeArrowheads="1" noTextEdit="1"/>
          </p:cNvSpPr>
          <p:nvPr>
            <p:ph type="sldImg"/>
          </p:nvPr>
        </p:nvSpPr>
        <p:spPr>
          <a:xfrm>
            <a:off x="1144588" y="685800"/>
            <a:ext cx="4572000" cy="3429000"/>
          </a:xfrm>
          <a:ln/>
        </p:spPr>
      </p:sp>
      <p:sp>
        <p:nvSpPr>
          <p:cNvPr id="210947" name="Rectangle 3"/>
          <p:cNvSpPr>
            <a:spLocks noGrp="1" noChangeArrowheads="1"/>
          </p:cNvSpPr>
          <p:nvPr>
            <p:ph type="body" idx="1"/>
          </p:nvPr>
        </p:nvSpPr>
        <p:spPr/>
        <p:txBody>
          <a:bodyPr lIns="88587" tIns="44294" rIns="88587" bIns="44294"/>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6F7BA4-0BB9-4C7C-A694-41752423C558}" type="slidenum">
              <a:rPr lang="en-US"/>
              <a:pPr/>
              <a:t>27</a:t>
            </a:fld>
            <a:endParaRPr lang="en-US"/>
          </a:p>
        </p:txBody>
      </p:sp>
      <p:sp>
        <p:nvSpPr>
          <p:cNvPr id="251906" name="Rectangle 2"/>
          <p:cNvSpPr>
            <a:spLocks noGrp="1" noRot="1" noChangeAspect="1" noChangeArrowheads="1" noTextEdit="1"/>
          </p:cNvSpPr>
          <p:nvPr>
            <p:ph type="sldImg"/>
          </p:nvPr>
        </p:nvSpPr>
        <p:spPr>
          <a:xfrm>
            <a:off x="1144588" y="685800"/>
            <a:ext cx="4572000" cy="3429000"/>
          </a:xfrm>
          <a:ln/>
        </p:spPr>
      </p:sp>
      <p:sp>
        <p:nvSpPr>
          <p:cNvPr id="251907" name="Rectangle 3"/>
          <p:cNvSpPr>
            <a:spLocks noGrp="1" noChangeArrowheads="1"/>
          </p:cNvSpPr>
          <p:nvPr>
            <p:ph type="body" idx="1"/>
          </p:nvPr>
        </p:nvSpPr>
        <p:spPr/>
        <p:txBody>
          <a:bodyPr lIns="88587" tIns="44294" rIns="88587" bIns="44294"/>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5A7273-5CF0-4CDF-B37C-DDE265FF4954}" type="slidenum">
              <a:rPr lang="en-US"/>
              <a:pPr/>
              <a:t>42</a:t>
            </a:fld>
            <a:endParaRPr lang="en-US"/>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605E31-F1FB-409B-8795-7D219D958AE5}" type="slidenum">
              <a:rPr lang="en-US"/>
              <a:pPr/>
              <a:t>43</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8C527-96EA-422A-B878-151FD2B3388D}" type="slidenum">
              <a:rPr lang="en-US"/>
              <a:pPr/>
              <a:t>44</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7EB3FC-1572-4870-9E8B-B85265A50E3F}" type="slidenum">
              <a:rPr lang="en-US"/>
              <a:pPr/>
              <a:t>52</a:t>
            </a:fld>
            <a:endParaRPr lang="en-US"/>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D38A1B-A66F-4330-B5E2-EE77388EE346}" type="slidenum">
              <a:rPr lang="en-US"/>
              <a:pPr/>
              <a:t>53</a:t>
            </a:fld>
            <a:endParaRPr lang="en-US"/>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184147-6E23-4B00-93FC-1ECC471D481A}" type="slidenum">
              <a:rPr lang="en-US"/>
              <a:pPr/>
              <a:t>174</a:t>
            </a:fld>
            <a:endParaRPr lang="en-US"/>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541374-47E7-466B-97D5-32446EC37C58}" type="slidenum">
              <a:rPr lang="en-US"/>
              <a:pPr/>
              <a:t>175</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EE88C5A-B4E6-47C9-B68F-F28FEEC708E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8554BF-5D0F-4EEF-A845-89EA263812B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DB1DE06-40DA-48D9-8D19-ADA2765B2810}"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E81AAD76-D957-46F2-95E9-07E1907B84C3}"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18A6BD80-DE93-4051-A7C8-76E406164A6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D0993E0C-FE8C-49A1-833D-4035284D9BA9}"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FA878DCE-D9E3-464A-B9DC-F9D021E8AB4E}"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7CB8D07-D55A-4EC4-939F-6C2FAE7E7203}"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41CAAA-7E08-4BBE-82F2-46062EE55D5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ACE7B9D-F5AC-45B9-8BBB-19DEFCFD9B3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B574F84-7CAC-46A5-BF51-32A5E97A5D6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2D5EB16-0096-4448-BF71-2A5BD3CC728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ADDEA1A-2E8A-4E81-9E78-F46B5E86DE2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B9CA41C-303A-400F-9DA8-33146BBDB4D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E2C5DE2-C364-4752-824C-6F5DCFB018A2}"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B42ABD-C44C-46E0-9FB5-DBE51F9FBB6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29" tIns="45714" rIns="91429" bIns="45714"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1" hangingPunct="1">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1" hangingPunct="1">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1" hangingPunct="1">
              <a:defRPr sz="1400"/>
            </a:lvl1pPr>
          </a:lstStyle>
          <a:p>
            <a:fld id="{8C973815-0D24-4753-8277-B4DEA6EA31E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4.xml"/><Relationship Id="rId4" Type="http://schemas.openxmlformats.org/officeDocument/2006/relationships/image" Target="../media/image129.png"/></Relationships>
</file>

<file path=ppt/slides/_rels/slide10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w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www.smalltimes.com/document_display.cfm?document_id=7554&amp;keyword=sunscreen&amp;summary=1&amp;startsum=1" TargetMode="External"/><Relationship Id="rId1" Type="http://schemas.openxmlformats.org/officeDocument/2006/relationships/slideLayout" Target="../slideLayouts/slideLayout14.xml"/><Relationship Id="rId4" Type="http://schemas.openxmlformats.org/officeDocument/2006/relationships/image" Target="../media/image134.png"/></Relationships>
</file>

<file path=ppt/slides/_rels/slide10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49.png"/><Relationship Id="rId2" Type="http://schemas.openxmlformats.org/officeDocument/2006/relationships/image" Target="../media/image144.jpeg"/><Relationship Id="rId1" Type="http://schemas.openxmlformats.org/officeDocument/2006/relationships/slideLayout" Target="../slideLayouts/slideLayout7.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12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135.xml.rels><?xml version="1.0" encoding="UTF-8" standalone="yes"?>
<Relationships xmlns="http://schemas.openxmlformats.org/package/2006/relationships"><Relationship Id="rId3" Type="http://schemas.openxmlformats.org/officeDocument/2006/relationships/oleObject" Target="../embeddings/Microsoft_Office_Word_97_-_2003_Document1.doc"/><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oleObject" Target="../embeddings/oleObject5.bin"/><Relationship Id="rId7" Type="http://schemas.openxmlformats.org/officeDocument/2006/relationships/oleObject" Target="../embeddings/oleObject9.bin"/><Relationship Id="rId2" Type="http://schemas.openxmlformats.org/officeDocument/2006/relationships/slideLayout" Target="../slideLayouts/slideLayout16.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oleObject" Target="../embeddings/oleObject6.bin"/><Relationship Id="rId9"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7.png"/><Relationship Id="rId7" Type="http://schemas.openxmlformats.org/officeDocument/2006/relationships/image" Target="../media/image191.jpeg"/><Relationship Id="rId2"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image" Target="../media/image190.jpeg"/><Relationship Id="rId5" Type="http://schemas.openxmlformats.org/officeDocument/2006/relationships/image" Target="../media/image189.png"/><Relationship Id="rId4" Type="http://schemas.openxmlformats.org/officeDocument/2006/relationships/image" Target="../media/image188.png"/></Relationships>
</file>

<file path=ppt/slides/_rels/slide17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195.png"/><Relationship Id="rId5" Type="http://schemas.openxmlformats.org/officeDocument/2006/relationships/image" Target="../media/image194.jpeg"/><Relationship Id="rId4" Type="http://schemas.openxmlformats.org/officeDocument/2006/relationships/image" Target="../media/image188.png"/></Relationships>
</file>

<file path=ppt/slides/_rels/slide17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7.xml"/><Relationship Id="rId4" Type="http://schemas.openxmlformats.org/officeDocument/2006/relationships/image" Target="../media/image202.jpeg"/></Relationships>
</file>

<file path=ppt/slides/_rels/slide17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oleObject" Target="../embeddings/oleObject12.bin"/><Relationship Id="rId4" Type="http://schemas.openxmlformats.org/officeDocument/2006/relationships/image" Target="../media/image208.png"/></Relationships>
</file>

<file path=ppt/slides/_rels/slide18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11.jpeg"/><Relationship Id="rId7" Type="http://schemas.openxmlformats.org/officeDocument/2006/relationships/image" Target="../media/image21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4.jpeg"/><Relationship Id="rId5" Type="http://schemas.openxmlformats.org/officeDocument/2006/relationships/image" Target="../media/image213.jpeg"/><Relationship Id="rId4" Type="http://schemas.openxmlformats.org/officeDocument/2006/relationships/image" Target="../media/image212.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images.google.com/imgres?imgurl=http://antwrp.gsfc.nasa.gov/apod/image/earth_1_apollo17_big.jpg&amp;imgrefurl=http://antwrp.gsfc.nasa.gov/apod/ap960819.html&amp;h=663&amp;w=669&amp;sz=130&amp;hl=zh-CN&amp;start=2&amp;tbnid=XvsUSuKhZi3NPM:&amp;tbnh=137&amp;tbnw=138&amp;prev=/images?q=earth&amp;svnum=10&amp;hl=zh-CN&amp;lr=" TargetMode="External"/><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wmf"/><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en.wikipedia.org/wiki/Image:C60a.png" TargetMode="Externa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hyperlink" Target="http://images.google.com/imgres?imgurl=http://www.spacemart.com/images/nanotubes-carbon-bg.jpg&amp;imgrefurl=http://www.spacemart.com/reports/Nano_World_Carbon_Nanotube_Capacitors.html&amp;h=160&amp;w=200&amp;sz=22&amp;hl=zh-CN&amp;start=58&amp;tbnid=vNbIDL-W8Zw50M:&amp;tbnh=83&amp;tbnw=104&amp;prev=/images?q=carbon+nanotube&amp;start=40&amp;ndsp=20&amp;svnum=10&amp;hl=zh-CN&amp;lr=&amp;sa=N"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 Id="rId9" Type="http://schemas.openxmlformats.org/officeDocument/2006/relationships/image" Target="../media/image61.png"/></Relationships>
</file>

<file path=ppt/slides/_rels/slide5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jpeg"/><Relationship Id="rId4" Type="http://schemas.openxmlformats.org/officeDocument/2006/relationships/image" Target="../media/image63.png"/><Relationship Id="rId9" Type="http://schemas.openxmlformats.org/officeDocument/2006/relationships/image" Target="../media/image68.jpeg"/></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5.jpeg"/><Relationship Id="rId7" Type="http://schemas.openxmlformats.org/officeDocument/2006/relationships/hyperlink" Target="http://www.ceo.msu.edu/IamgesCAM/TEM/Mwcnt.jpg" TargetMode="External"/><Relationship Id="rId2"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79.jpeg"/><Relationship Id="rId4" Type="http://schemas.openxmlformats.org/officeDocument/2006/relationships/hyperlink" Target="http://www.thomas-swan.co.uk/images/bigger/MWNT_oblique.jpg" TargetMode="External"/><Relationship Id="rId9" Type="http://schemas.openxmlformats.org/officeDocument/2006/relationships/hyperlink" Target="http://www.thomas-swan.co.uk/images/bigger/SWNT_capped_bent.jp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morehousefarm.com/GiftIdeas/Slippers.jpg" TargetMode="External"/><Relationship Id="rId2" Type="http://schemas.openxmlformats.org/officeDocument/2006/relationships/image" Target="../media/image74.png"/><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8.xml"/><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3" Type="http://schemas.openxmlformats.org/officeDocument/2006/relationships/hyperlink" Target="http://news.com.com/Texas+company+demos+carbon+nanotube+TV/2100-1041_3-5853193.html?tag=nl" TargetMode="External"/><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106.jpeg"/><Relationship Id="rId5" Type="http://schemas.openxmlformats.org/officeDocument/2006/relationships/hyperlink" Target="http://displayhaven.com/images/42xr3a.jpg" TargetMode="External"/><Relationship Id="rId4" Type="http://schemas.openxmlformats.org/officeDocument/2006/relationships/image" Target="../media/image10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74.png"/><Relationship Id="rId1" Type="http://schemas.openxmlformats.org/officeDocument/2006/relationships/slideLayout" Target="../slideLayouts/slideLayout13.xml"/><Relationship Id="rId5" Type="http://schemas.openxmlformats.org/officeDocument/2006/relationships/image" Target="../media/image79.jpeg"/><Relationship Id="rId4" Type="http://schemas.openxmlformats.org/officeDocument/2006/relationships/hyperlink" Target="http://www.thomas-swan.co.uk/images/bigger/SWNT_capped_bent.jpg"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www.thomas-swan.co.uk/images/bigger/SWNT_peapod.jpg" TargetMode="External"/><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115.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vmlDrawing" Target="../drawings/vmlDrawing3.v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0" name="Rectangle 4"/>
          <p:cNvSpPr>
            <a:spLocks noChangeArrowheads="1"/>
          </p:cNvSpPr>
          <p:nvPr/>
        </p:nvSpPr>
        <p:spPr bwMode="auto">
          <a:xfrm>
            <a:off x="304800" y="685800"/>
            <a:ext cx="8534400" cy="1015663"/>
          </a:xfrm>
          <a:prstGeom prst="rect">
            <a:avLst/>
          </a:prstGeom>
          <a:noFill/>
          <a:ln w="9525">
            <a:noFill/>
            <a:miter lim="800000"/>
            <a:headEnd/>
            <a:tailEnd/>
          </a:ln>
          <a:effectLst/>
        </p:spPr>
        <p:txBody>
          <a:bodyPr wrap="square" anchor="ctr">
            <a:spAutoFit/>
          </a:bodyPr>
          <a:lstStyle/>
          <a:p>
            <a:pPr marL="112713" indent="-1588" algn="just"/>
            <a:r>
              <a:rPr lang="en-US" sz="2000" dirty="0" smtClean="0"/>
              <a:t>Introduction to </a:t>
            </a:r>
            <a:r>
              <a:rPr lang="en-US" sz="2000" dirty="0" err="1" smtClean="0"/>
              <a:t>nanomaterials</a:t>
            </a:r>
            <a:r>
              <a:rPr lang="en-US" sz="2000" dirty="0" smtClean="0"/>
              <a:t> and nanotechnology, historical developments. An overview of scope &amp;        applications of nanotechnology. Classifications and types of </a:t>
            </a:r>
            <a:r>
              <a:rPr lang="en-US" sz="2000" dirty="0" err="1" smtClean="0"/>
              <a:t>nanomaterials</a:t>
            </a:r>
            <a:r>
              <a:rPr lang="en-US" sz="2000" dirty="0" smtClean="0"/>
              <a:t>.</a:t>
            </a:r>
            <a:endParaRPr lang="en-US" sz="2000" dirty="0">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7554"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1249363" y="2955925"/>
            <a:ext cx="6843712" cy="701675"/>
          </a:xfrm>
          <a:prstGeom prst="rect">
            <a:avLst/>
          </a:prstGeom>
          <a:noFill/>
          <a:ln w="9525">
            <a:noFill/>
            <a:miter lim="800000"/>
            <a:headEnd/>
            <a:tailEnd/>
          </a:ln>
          <a:effectLst/>
        </p:spPr>
        <p:txBody>
          <a:bodyPr wrap="none" lIns="91429" tIns="45714" rIns="91429" bIns="45714">
            <a:spAutoFit/>
          </a:bodyPr>
          <a:lstStyle/>
          <a:p>
            <a:r>
              <a:rPr lang="en-US" sz="4000" b="1">
                <a:solidFill>
                  <a:srgbClr val="990033"/>
                </a:solidFill>
                <a:latin typeface="Comic Sans MS" pitchFamily="66" charset="0"/>
              </a:rPr>
              <a:t>Health related applications</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228600"/>
            <a:ext cx="8229600" cy="1143000"/>
          </a:xfrm>
        </p:spPr>
        <p:txBody>
          <a:bodyPr/>
          <a:lstStyle/>
          <a:p>
            <a:r>
              <a:rPr lang="en-US" sz="4000" b="1">
                <a:solidFill>
                  <a:srgbClr val="A50021"/>
                </a:solidFill>
                <a:latin typeface="Comic Sans MS" pitchFamily="66" charset="0"/>
              </a:rPr>
              <a:t>Health and Medicine Products</a:t>
            </a:r>
          </a:p>
        </p:txBody>
      </p:sp>
      <p:sp>
        <p:nvSpPr>
          <p:cNvPr id="177155" name="Rectangle 3"/>
          <p:cNvSpPr>
            <a:spLocks noGrp="1" noChangeArrowheads="1"/>
          </p:cNvSpPr>
          <p:nvPr>
            <p:ph type="body" sz="half" idx="1"/>
          </p:nvPr>
        </p:nvSpPr>
        <p:spPr>
          <a:xfrm>
            <a:off x="0" y="1489075"/>
            <a:ext cx="5562600" cy="4525963"/>
          </a:xfrm>
        </p:spPr>
        <p:txBody>
          <a:bodyPr/>
          <a:lstStyle/>
          <a:p>
            <a:r>
              <a:rPr lang="en-US" sz="2800" b="1" dirty="0">
                <a:solidFill>
                  <a:srgbClr val="663300"/>
                </a:solidFill>
              </a:rPr>
              <a:t>Blood </a:t>
            </a:r>
            <a:r>
              <a:rPr lang="en-US" sz="2800" b="1" dirty="0" err="1">
                <a:solidFill>
                  <a:srgbClr val="663300"/>
                </a:solidFill>
              </a:rPr>
              <a:t>Analyser</a:t>
            </a:r>
            <a:endParaRPr lang="en-US" sz="2800" b="1" dirty="0">
              <a:solidFill>
                <a:srgbClr val="663300"/>
              </a:solidFill>
            </a:endParaRPr>
          </a:p>
          <a:p>
            <a:pPr marL="457200" lvl="1" indent="0">
              <a:buFontTx/>
              <a:buNone/>
            </a:pPr>
            <a:r>
              <a:rPr lang="en-US" dirty="0">
                <a:solidFill>
                  <a:srgbClr val="0000FF"/>
                </a:solidFill>
              </a:rPr>
              <a:t>Tiny channels in a card filter white from red blood cells. When the card is popped into the </a:t>
            </a:r>
            <a:r>
              <a:rPr lang="en-US" dirty="0" err="1">
                <a:solidFill>
                  <a:srgbClr val="0000FF"/>
                </a:solidFill>
              </a:rPr>
              <a:t>analysing</a:t>
            </a:r>
            <a:r>
              <a:rPr lang="en-US" dirty="0">
                <a:solidFill>
                  <a:srgbClr val="0000FF"/>
                </a:solidFill>
              </a:rPr>
              <a:t> machine, it can come up with a white-cell count in 10 to 15 minutes. This could be important for </a:t>
            </a:r>
            <a:r>
              <a:rPr lang="en-US" dirty="0" smtClean="0">
                <a:solidFill>
                  <a:srgbClr val="0000FF"/>
                </a:solidFill>
              </a:rPr>
              <a:t>HIV treatment</a:t>
            </a:r>
            <a:r>
              <a:rPr lang="en-US" dirty="0"/>
              <a:t>.</a:t>
            </a:r>
            <a:r>
              <a:rPr lang="en-US" sz="1600" dirty="0"/>
              <a:t> </a:t>
            </a:r>
          </a:p>
        </p:txBody>
      </p:sp>
      <p:pic>
        <p:nvPicPr>
          <p:cNvPr id="177156" name="Picture 4"/>
          <p:cNvPicPr>
            <a:picLocks noGrp="1" noChangeAspect="1" noChangeArrowheads="1"/>
          </p:cNvPicPr>
          <p:nvPr>
            <p:ph sz="quarter" idx="2"/>
          </p:nvPr>
        </p:nvPicPr>
        <p:blipFill>
          <a:blip r:embed="rId2"/>
          <a:srcRect/>
          <a:stretch>
            <a:fillRect/>
          </a:stretch>
        </p:blipFill>
        <p:spPr>
          <a:xfrm>
            <a:off x="6172200" y="1143000"/>
            <a:ext cx="2112963" cy="2803525"/>
          </a:xfrm>
          <a:noFill/>
          <a:ln/>
        </p:spPr>
      </p:pic>
      <p:pic>
        <p:nvPicPr>
          <p:cNvPr id="177157" name="Picture 5"/>
          <p:cNvPicPr>
            <a:picLocks noGrp="1" noChangeAspect="1" noChangeArrowheads="1"/>
          </p:cNvPicPr>
          <p:nvPr>
            <p:ph sz="quarter" idx="3"/>
          </p:nvPr>
        </p:nvPicPr>
        <p:blipFill>
          <a:blip r:embed="rId3"/>
          <a:srcRect/>
          <a:stretch>
            <a:fillRect/>
          </a:stretch>
        </p:blipFill>
        <p:spPr>
          <a:xfrm>
            <a:off x="7142163" y="4495800"/>
            <a:ext cx="1925637" cy="1819275"/>
          </a:xfrm>
          <a:noFill/>
          <a:ln/>
        </p:spPr>
      </p:pic>
      <p:pic>
        <p:nvPicPr>
          <p:cNvPr id="177158" name="Picture 6"/>
          <p:cNvPicPr>
            <a:picLocks noChangeAspect="1" noChangeArrowheads="1"/>
          </p:cNvPicPr>
          <p:nvPr/>
        </p:nvPicPr>
        <p:blipFill>
          <a:blip r:embed="rId4"/>
          <a:srcRect/>
          <a:stretch>
            <a:fillRect/>
          </a:stretch>
        </p:blipFill>
        <p:spPr bwMode="auto">
          <a:xfrm>
            <a:off x="5514975" y="3860800"/>
            <a:ext cx="2028825" cy="29972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690563" y="6248400"/>
            <a:ext cx="1905000" cy="457200"/>
          </a:xfrm>
          <a:prstGeom prst="rect">
            <a:avLst/>
          </a:prstGeom>
          <a:noFill/>
          <a:ln w="12700">
            <a:noFill/>
            <a:miter lim="800000"/>
            <a:headEnd/>
            <a:tailEnd/>
          </a:ln>
          <a:effectLst/>
        </p:spPr>
        <p:txBody>
          <a:bodyPr/>
          <a:lstStyle/>
          <a:p>
            <a:endParaRPr lang="en-US"/>
          </a:p>
        </p:txBody>
      </p:sp>
      <p:sp>
        <p:nvSpPr>
          <p:cNvPr id="179203" name="Rectangle 3"/>
          <p:cNvSpPr>
            <a:spLocks noChangeArrowheads="1"/>
          </p:cNvSpPr>
          <p:nvPr/>
        </p:nvSpPr>
        <p:spPr bwMode="auto">
          <a:xfrm>
            <a:off x="3128963" y="6248400"/>
            <a:ext cx="2895600" cy="457200"/>
          </a:xfrm>
          <a:prstGeom prst="rect">
            <a:avLst/>
          </a:prstGeom>
          <a:noFill/>
          <a:ln w="12700">
            <a:noFill/>
            <a:miter lim="800000"/>
            <a:headEnd/>
            <a:tailEnd/>
          </a:ln>
          <a:effectLst/>
        </p:spPr>
        <p:txBody>
          <a:bodyPr/>
          <a:lstStyle/>
          <a:p>
            <a:endParaRPr lang="en-US"/>
          </a:p>
        </p:txBody>
      </p:sp>
      <p:pic>
        <p:nvPicPr>
          <p:cNvPr id="179204" name="Picture 4"/>
          <p:cNvPicPr>
            <a:picLocks noChangeArrowheads="1"/>
          </p:cNvPicPr>
          <p:nvPr/>
        </p:nvPicPr>
        <p:blipFill>
          <a:blip r:embed="rId2"/>
          <a:srcRect/>
          <a:stretch>
            <a:fillRect/>
          </a:stretch>
        </p:blipFill>
        <p:spPr bwMode="auto">
          <a:xfrm>
            <a:off x="2590800" y="304800"/>
            <a:ext cx="3949700" cy="546100"/>
          </a:xfrm>
          <a:prstGeom prst="rect">
            <a:avLst/>
          </a:prstGeom>
          <a:noFill/>
          <a:ln w="12700">
            <a:noFill/>
            <a:miter lim="800000"/>
            <a:headEnd/>
            <a:tailEnd/>
          </a:ln>
          <a:effectLst/>
        </p:spPr>
      </p:pic>
      <p:sp>
        <p:nvSpPr>
          <p:cNvPr id="179205" name="Rectangle 5"/>
          <p:cNvSpPr>
            <a:spLocks noChangeArrowheads="1"/>
          </p:cNvSpPr>
          <p:nvPr/>
        </p:nvSpPr>
        <p:spPr bwMode="auto">
          <a:xfrm>
            <a:off x="228600" y="1447800"/>
            <a:ext cx="6324600" cy="911225"/>
          </a:xfrm>
          <a:prstGeom prst="rect">
            <a:avLst/>
          </a:prstGeom>
          <a:noFill/>
          <a:ln w="12700">
            <a:noFill/>
            <a:miter lim="800000"/>
            <a:headEnd/>
            <a:tailEnd/>
          </a:ln>
          <a:effectLst/>
        </p:spPr>
        <p:txBody>
          <a:bodyPr lIns="90478" tIns="44445" rIns="90478" bIns="44445">
            <a:spAutoFit/>
          </a:bodyPr>
          <a:lstStyle/>
          <a:p>
            <a:pPr>
              <a:lnSpc>
                <a:spcPct val="70000"/>
              </a:lnSpc>
              <a:tabLst>
                <a:tab pos="346075" algn="l"/>
                <a:tab pos="682625" algn="l"/>
              </a:tabLst>
            </a:pPr>
            <a:endParaRPr lang="en-US" sz="2000">
              <a:latin typeface="Times" pitchFamily="18" charset="0"/>
            </a:endParaRPr>
          </a:p>
          <a:p>
            <a:pPr>
              <a:tabLst>
                <a:tab pos="346075" algn="l"/>
                <a:tab pos="682625" algn="l"/>
              </a:tabLst>
            </a:pPr>
            <a:r>
              <a:rPr lang="en-US" sz="2000">
                <a:latin typeface="Times" pitchFamily="18" charset="0"/>
              </a:rPr>
              <a:t>•   </a:t>
            </a:r>
            <a:r>
              <a:rPr lang="en-US" sz="2000" b="1">
                <a:solidFill>
                  <a:srgbClr val="660066"/>
                </a:solidFill>
              </a:rPr>
              <a:t>Effective and less expensive health care </a:t>
            </a:r>
          </a:p>
          <a:p>
            <a:pPr>
              <a:tabLst>
                <a:tab pos="346075" algn="l"/>
                <a:tab pos="682625" algn="l"/>
              </a:tabLst>
            </a:pPr>
            <a:r>
              <a:rPr lang="en-US" sz="2000" b="1">
                <a:solidFill>
                  <a:srgbClr val="660066"/>
                </a:solidFill>
              </a:rPr>
              <a:t>    using remote and in-vivo devices</a:t>
            </a:r>
          </a:p>
        </p:txBody>
      </p:sp>
      <p:sp>
        <p:nvSpPr>
          <p:cNvPr id="179206" name="Rectangle 6"/>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179207" name="Text Box 7"/>
          <p:cNvSpPr txBox="1">
            <a:spLocks noChangeArrowheads="1"/>
          </p:cNvSpPr>
          <p:nvPr/>
        </p:nvSpPr>
        <p:spPr bwMode="auto">
          <a:xfrm>
            <a:off x="228600" y="2590800"/>
            <a:ext cx="5257800" cy="2590800"/>
          </a:xfrm>
          <a:prstGeom prst="rect">
            <a:avLst/>
          </a:prstGeom>
          <a:noFill/>
          <a:ln w="9525">
            <a:noFill/>
            <a:miter lim="800000"/>
            <a:headEnd/>
            <a:tailEnd/>
          </a:ln>
          <a:effectLst/>
        </p:spPr>
        <p:txBody>
          <a:bodyPr lIns="91429" tIns="45714" rIns="91429" bIns="45714">
            <a:spAutoFit/>
          </a:bodyPr>
          <a:lstStyle/>
          <a:p>
            <a:pPr>
              <a:tabLst>
                <a:tab pos="230188" algn="l"/>
              </a:tabLst>
            </a:pPr>
            <a:r>
              <a:rPr lang="en-US" sz="2000">
                <a:latin typeface="Times" pitchFamily="18" charset="0"/>
              </a:rPr>
              <a:t>•	 </a:t>
            </a:r>
            <a:r>
              <a:rPr lang="en-US" sz="2000" b="1">
                <a:solidFill>
                  <a:srgbClr val="0000FF"/>
                </a:solidFill>
              </a:rPr>
              <a:t>New formulations and routes for </a:t>
            </a:r>
          </a:p>
          <a:p>
            <a:pPr>
              <a:tabLst>
                <a:tab pos="230188" algn="l"/>
              </a:tabLst>
            </a:pPr>
            <a:r>
              <a:rPr lang="en-US" sz="2000" b="1">
                <a:solidFill>
                  <a:srgbClr val="0000FF"/>
                </a:solidFill>
              </a:rPr>
              <a:t>    drug delivery, optimal drug usage</a:t>
            </a:r>
          </a:p>
          <a:p>
            <a:pPr>
              <a:tabLst>
                <a:tab pos="230188" algn="l"/>
              </a:tabLst>
            </a:pPr>
            <a:endParaRPr lang="en-US" sz="2000" b="1">
              <a:solidFill>
                <a:srgbClr val="0000FF"/>
              </a:solidFill>
            </a:endParaRPr>
          </a:p>
          <a:p>
            <a:pPr>
              <a:tabLst>
                <a:tab pos="230188" algn="l"/>
              </a:tabLst>
            </a:pPr>
            <a:r>
              <a:rPr lang="en-US" sz="2000">
                <a:latin typeface="Times" pitchFamily="18" charset="0"/>
              </a:rPr>
              <a:t>•	 </a:t>
            </a:r>
            <a:r>
              <a:rPr lang="en-US" sz="2000" b="1">
                <a:solidFill>
                  <a:srgbClr val="009900"/>
                </a:solidFill>
                <a:latin typeface="Times" pitchFamily="18" charset="0"/>
              </a:rPr>
              <a:t>More durable, rejection-resistant  </a:t>
            </a:r>
          </a:p>
          <a:p>
            <a:pPr>
              <a:tabLst>
                <a:tab pos="230188" algn="l"/>
              </a:tabLst>
            </a:pPr>
            <a:r>
              <a:rPr lang="en-US" sz="2000" b="1">
                <a:solidFill>
                  <a:srgbClr val="009900"/>
                </a:solidFill>
                <a:latin typeface="Times" pitchFamily="18" charset="0"/>
              </a:rPr>
              <a:t>     artificial tissues and organs</a:t>
            </a:r>
          </a:p>
          <a:p>
            <a:pPr>
              <a:tabLst>
                <a:tab pos="230188" algn="l"/>
              </a:tabLst>
            </a:pPr>
            <a:endParaRPr lang="en-US" sz="2000" b="1">
              <a:solidFill>
                <a:srgbClr val="009900"/>
              </a:solidFill>
              <a:latin typeface="Times" pitchFamily="18" charset="0"/>
            </a:endParaRPr>
          </a:p>
          <a:p>
            <a:pPr>
              <a:tabLst>
                <a:tab pos="230188" algn="l"/>
              </a:tabLst>
            </a:pPr>
            <a:r>
              <a:rPr lang="en-US" sz="2000">
                <a:latin typeface="Times" pitchFamily="18" charset="0"/>
              </a:rPr>
              <a:t>•	 </a:t>
            </a:r>
            <a:r>
              <a:rPr lang="en-US" sz="2000" b="1">
                <a:solidFill>
                  <a:srgbClr val="990099"/>
                </a:solidFill>
                <a:latin typeface="Times" pitchFamily="18" charset="0"/>
              </a:rPr>
              <a:t>Sensors for early detection and prevention</a:t>
            </a:r>
          </a:p>
          <a:p>
            <a:pPr>
              <a:tabLst>
                <a:tab pos="230188" algn="l"/>
              </a:tabLst>
            </a:pPr>
            <a:endParaRPr lang="en-US" sz="2400" b="1">
              <a:solidFill>
                <a:srgbClr val="990099"/>
              </a:solidFill>
              <a:latin typeface="Times" pitchFamily="18" charset="0"/>
            </a:endParaRPr>
          </a:p>
        </p:txBody>
      </p:sp>
      <p:pic>
        <p:nvPicPr>
          <p:cNvPr id="179208" name="Picture 8"/>
          <p:cNvPicPr>
            <a:picLocks noChangeAspect="1" noChangeArrowheads="1"/>
          </p:cNvPicPr>
          <p:nvPr/>
        </p:nvPicPr>
        <p:blipFill>
          <a:blip r:embed="rId3"/>
          <a:srcRect/>
          <a:stretch>
            <a:fillRect/>
          </a:stretch>
        </p:blipFill>
        <p:spPr bwMode="auto">
          <a:xfrm>
            <a:off x="5257800" y="2965450"/>
            <a:ext cx="3657600" cy="2749550"/>
          </a:xfrm>
          <a:prstGeom prst="rect">
            <a:avLst/>
          </a:prstGeom>
          <a:noFill/>
        </p:spPr>
      </p:pic>
      <p:sp>
        <p:nvSpPr>
          <p:cNvPr id="179209" name="Text Box 9"/>
          <p:cNvSpPr txBox="1">
            <a:spLocks noChangeArrowheads="1"/>
          </p:cNvSpPr>
          <p:nvPr/>
        </p:nvSpPr>
        <p:spPr bwMode="auto">
          <a:xfrm>
            <a:off x="6705600" y="1600200"/>
            <a:ext cx="2484438" cy="1006475"/>
          </a:xfrm>
          <a:prstGeom prst="rect">
            <a:avLst/>
          </a:prstGeom>
          <a:noFill/>
          <a:ln w="9525">
            <a:noFill/>
            <a:miter lim="800000"/>
            <a:headEnd/>
            <a:tailEnd/>
          </a:ln>
          <a:effectLst/>
        </p:spPr>
        <p:txBody>
          <a:bodyPr wrap="none" lIns="91429" tIns="45714" rIns="91429" bIns="45714">
            <a:spAutoFit/>
          </a:bodyPr>
          <a:lstStyle/>
          <a:p>
            <a:r>
              <a:rPr lang="en-US" sz="2000" b="1">
                <a:solidFill>
                  <a:srgbClr val="990033"/>
                </a:solidFill>
              </a:rPr>
              <a:t>Nanotube-based</a:t>
            </a:r>
          </a:p>
          <a:p>
            <a:r>
              <a:rPr lang="en-US" sz="2000" b="1">
                <a:solidFill>
                  <a:srgbClr val="990033"/>
                </a:solidFill>
              </a:rPr>
              <a:t>biosensor for</a:t>
            </a:r>
          </a:p>
          <a:p>
            <a:r>
              <a:rPr lang="en-US" sz="2000" b="1">
                <a:solidFill>
                  <a:srgbClr val="990033"/>
                </a:solidFill>
              </a:rPr>
              <a:t>cancer diagnostics</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228600" y="1600200"/>
            <a:ext cx="8915400" cy="4779963"/>
          </a:xfrm>
          <a:prstGeom prst="rect">
            <a:avLst/>
          </a:prstGeom>
          <a:noFill/>
          <a:ln w="9525">
            <a:noFill/>
            <a:miter lim="800000"/>
            <a:headEnd/>
            <a:tailEnd/>
          </a:ln>
          <a:effectLst/>
        </p:spPr>
        <p:txBody>
          <a:bodyPr lIns="91429" tIns="45714" rIns="91429" bIns="45714">
            <a:spAutoFit/>
          </a:bodyPr>
          <a:lstStyle/>
          <a:p>
            <a:pPr lvl="1">
              <a:spcBef>
                <a:spcPct val="50000"/>
              </a:spcBef>
              <a:buFont typeface="Wingdings" pitchFamily="2" charset="2"/>
              <a:buChar char=""/>
            </a:pPr>
            <a:r>
              <a:rPr lang="en-US" sz="2400" b="1" dirty="0">
                <a:solidFill>
                  <a:srgbClr val="000000"/>
                </a:solidFill>
                <a:ea typeface="Times New Roman" pitchFamily="18" charset="0"/>
                <a:cs typeface="Arial" pitchFamily="34" charset="0"/>
              </a:rPr>
              <a:t> Silver is known to be a potent antimicrobial agent</a:t>
            </a:r>
          </a:p>
          <a:p>
            <a:pPr lvl="1">
              <a:spcBef>
                <a:spcPct val="50000"/>
              </a:spcBef>
              <a:buFont typeface="Wingdings" pitchFamily="2" charset="2"/>
              <a:buChar char="Ø"/>
            </a:pPr>
            <a:r>
              <a:rPr lang="en-US" sz="2400" dirty="0">
                <a:solidFill>
                  <a:srgbClr val="000000"/>
                </a:solidFill>
                <a:ea typeface="Times New Roman" pitchFamily="18" charset="0"/>
                <a:cs typeface="Arial" pitchFamily="34" charset="0"/>
              </a:rPr>
              <a:t> </a:t>
            </a:r>
            <a:r>
              <a:rPr lang="en-US" sz="2400" b="1" dirty="0">
                <a:solidFill>
                  <a:srgbClr val="000000"/>
                </a:solidFill>
                <a:ea typeface="Times New Roman" pitchFamily="18" charset="0"/>
                <a:cs typeface="Arial" pitchFamily="34" charset="0"/>
              </a:rPr>
              <a:t>Silver is effective against a broad range of aerobic, </a:t>
            </a:r>
          </a:p>
          <a:p>
            <a:pPr lvl="1">
              <a:spcBef>
                <a:spcPct val="50000"/>
              </a:spcBef>
              <a:buFont typeface="Wingdings" pitchFamily="2" charset="2"/>
              <a:buNone/>
            </a:pPr>
            <a:r>
              <a:rPr lang="en-US" sz="2400" b="1" dirty="0">
                <a:solidFill>
                  <a:srgbClr val="000000"/>
                </a:solidFill>
                <a:ea typeface="Times New Roman" pitchFamily="18" charset="0"/>
                <a:cs typeface="Arial" pitchFamily="34" charset="0"/>
              </a:rPr>
              <a:t>    anaerobic, Gram-negative and Gram-positive bacteria, </a:t>
            </a:r>
          </a:p>
          <a:p>
            <a:pPr lvl="1">
              <a:spcBef>
                <a:spcPct val="50000"/>
              </a:spcBef>
              <a:buFont typeface="Wingdings" pitchFamily="2" charset="2"/>
              <a:buNone/>
            </a:pPr>
            <a:r>
              <a:rPr lang="en-US" sz="2400" b="1" dirty="0">
                <a:solidFill>
                  <a:srgbClr val="000000"/>
                </a:solidFill>
                <a:ea typeface="Times New Roman" pitchFamily="18" charset="0"/>
                <a:cs typeface="Arial" pitchFamily="34" charset="0"/>
              </a:rPr>
              <a:t>    yeast, filamentous fungi and viruses</a:t>
            </a:r>
          </a:p>
          <a:p>
            <a:pPr lvl="1">
              <a:spcBef>
                <a:spcPct val="50000"/>
              </a:spcBef>
              <a:buFont typeface="Wingdings" pitchFamily="2" charset="2"/>
              <a:buChar char="Ø"/>
            </a:pPr>
            <a:r>
              <a:rPr lang="en-US" sz="2400" dirty="0">
                <a:solidFill>
                  <a:srgbClr val="000000"/>
                </a:solidFill>
                <a:ea typeface="Times New Roman" pitchFamily="18" charset="0"/>
                <a:cs typeface="Arial" pitchFamily="34" charset="0"/>
              </a:rPr>
              <a:t> </a:t>
            </a:r>
            <a:r>
              <a:rPr lang="en-US" sz="2400" b="1" dirty="0">
                <a:solidFill>
                  <a:srgbClr val="000000"/>
                </a:solidFill>
                <a:ea typeface="Times New Roman" pitchFamily="18" charset="0"/>
                <a:cs typeface="Arial" pitchFamily="34" charset="0"/>
              </a:rPr>
              <a:t>Silver ions kill the micro-organisms instantly by    </a:t>
            </a:r>
          </a:p>
          <a:p>
            <a:pPr lvl="1">
              <a:spcBef>
                <a:spcPct val="50000"/>
              </a:spcBef>
              <a:buFont typeface="Wingdings" pitchFamily="2" charset="2"/>
              <a:buNone/>
            </a:pPr>
            <a:r>
              <a:rPr lang="en-US" sz="2400" b="1" dirty="0">
                <a:solidFill>
                  <a:srgbClr val="000000"/>
                </a:solidFill>
                <a:ea typeface="Times New Roman" pitchFamily="18" charset="0"/>
                <a:cs typeface="Arial" pitchFamily="34" charset="0"/>
              </a:rPr>
              <a:t>    blocking the cell respiratory pathways</a:t>
            </a:r>
          </a:p>
          <a:p>
            <a:pPr lvl="1" eaLnBrk="1" hangingPunct="1"/>
            <a:r>
              <a:rPr lang="en-US" sz="2400" b="1" dirty="0">
                <a:solidFill>
                  <a:srgbClr val="000000"/>
                </a:solidFill>
                <a:ea typeface="Times New Roman" pitchFamily="18" charset="0"/>
                <a:cs typeface="Arial" pitchFamily="34" charset="0"/>
              </a:rPr>
              <a:t>         </a:t>
            </a:r>
          </a:p>
          <a:p>
            <a:pPr lvl="1" eaLnBrk="1" hangingPunct="1">
              <a:buFont typeface="Wingdings" pitchFamily="2" charset="2"/>
              <a:buNone/>
            </a:pPr>
            <a:r>
              <a:rPr lang="en-US" sz="2400" b="1" dirty="0">
                <a:solidFill>
                  <a:srgbClr val="000000"/>
                </a:solidFill>
                <a:ea typeface="Times New Roman" pitchFamily="18" charset="0"/>
                <a:cs typeface="Arial" pitchFamily="34" charset="0"/>
              </a:rPr>
              <a:t>         </a:t>
            </a:r>
            <a:r>
              <a:rPr lang="en-US" sz="2400" b="1" dirty="0">
                <a:solidFill>
                  <a:schemeClr val="hlink"/>
                </a:solidFill>
                <a:ea typeface="Times New Roman" pitchFamily="18" charset="0"/>
                <a:cs typeface="Arial" pitchFamily="34" charset="0"/>
              </a:rPr>
              <a:t>As per recent reports,   </a:t>
            </a:r>
            <a:r>
              <a:rPr lang="en-US" sz="2800" b="1" i="1" dirty="0" err="1">
                <a:solidFill>
                  <a:schemeClr val="hlink"/>
                </a:solidFill>
                <a:ea typeface="Times New Roman" pitchFamily="18" charset="0"/>
                <a:cs typeface="Arial" pitchFamily="34" charset="0"/>
              </a:rPr>
              <a:t>Nanocrystalline</a:t>
            </a:r>
            <a:r>
              <a:rPr lang="en-US" sz="2800" b="1" i="1" dirty="0">
                <a:solidFill>
                  <a:schemeClr val="hlink"/>
                </a:solidFill>
                <a:ea typeface="Times New Roman" pitchFamily="18" charset="0"/>
                <a:cs typeface="Arial" pitchFamily="34" charset="0"/>
              </a:rPr>
              <a:t> silver</a:t>
            </a:r>
          </a:p>
          <a:p>
            <a:pPr lvl="1" eaLnBrk="1" hangingPunct="1">
              <a:buFont typeface="Wingdings" pitchFamily="2" charset="2"/>
              <a:buNone/>
            </a:pPr>
            <a:r>
              <a:rPr lang="en-US" sz="2800" b="1" i="1" dirty="0">
                <a:solidFill>
                  <a:schemeClr val="hlink"/>
                </a:solidFill>
                <a:ea typeface="Times New Roman" pitchFamily="18" charset="0"/>
                <a:cs typeface="Arial" pitchFamily="34" charset="0"/>
              </a:rPr>
              <a:t>       </a:t>
            </a:r>
            <a:r>
              <a:rPr lang="en-US" sz="2400" b="1" dirty="0">
                <a:solidFill>
                  <a:schemeClr val="hlink"/>
                </a:solidFill>
                <a:ea typeface="Times New Roman" pitchFamily="18" charset="0"/>
                <a:cs typeface="Arial" pitchFamily="34" charset="0"/>
              </a:rPr>
              <a:t> is preferred to  silver nitrate and silver </a:t>
            </a:r>
            <a:r>
              <a:rPr lang="en-US" sz="2400" b="1" dirty="0" err="1">
                <a:solidFill>
                  <a:schemeClr val="hlink"/>
                </a:solidFill>
                <a:ea typeface="Times New Roman" pitchFamily="18" charset="0"/>
                <a:cs typeface="Arial" pitchFamily="34" charset="0"/>
              </a:rPr>
              <a:t>sulfadiazane</a:t>
            </a:r>
            <a:r>
              <a:rPr lang="en-US" sz="2400" b="1" dirty="0">
                <a:solidFill>
                  <a:schemeClr val="hlink"/>
                </a:solidFill>
                <a:ea typeface="Times New Roman" pitchFamily="18" charset="0"/>
                <a:cs typeface="Arial" pitchFamily="34" charset="0"/>
              </a:rPr>
              <a:t> </a:t>
            </a:r>
          </a:p>
          <a:p>
            <a:pPr lvl="1" eaLnBrk="1" hangingPunct="1">
              <a:buFont typeface="Wingdings" pitchFamily="2" charset="2"/>
              <a:buNone/>
            </a:pPr>
            <a:r>
              <a:rPr lang="en-US" sz="2400" b="1" dirty="0">
                <a:solidFill>
                  <a:schemeClr val="hlink"/>
                </a:solidFill>
                <a:ea typeface="Times New Roman" pitchFamily="18" charset="0"/>
                <a:cs typeface="Arial" pitchFamily="34" charset="0"/>
              </a:rPr>
              <a:t>         for treatment of wounds</a:t>
            </a:r>
          </a:p>
        </p:txBody>
      </p:sp>
      <p:sp>
        <p:nvSpPr>
          <p:cNvPr id="181251" name="Text Box 3"/>
          <p:cNvSpPr txBox="1">
            <a:spLocks noChangeArrowheads="1"/>
          </p:cNvSpPr>
          <p:nvPr/>
        </p:nvSpPr>
        <p:spPr bwMode="auto">
          <a:xfrm>
            <a:off x="609600" y="457200"/>
            <a:ext cx="6553200" cy="519113"/>
          </a:xfrm>
          <a:prstGeom prst="rect">
            <a:avLst/>
          </a:prstGeom>
          <a:noFill/>
          <a:ln w="9525">
            <a:noFill/>
            <a:miter lim="800000"/>
            <a:headEnd/>
            <a:tailEnd/>
          </a:ln>
          <a:effectLst/>
        </p:spPr>
        <p:txBody>
          <a:bodyPr lIns="91429" tIns="45714" rIns="91429" bIns="45714">
            <a:spAutoFit/>
          </a:bodyPr>
          <a:lstStyle/>
          <a:p>
            <a:pPr algn="ctr">
              <a:spcBef>
                <a:spcPct val="50000"/>
              </a:spcBef>
              <a:buFontTx/>
              <a:buChar char="•"/>
            </a:pPr>
            <a:r>
              <a:rPr lang="en-US" sz="2800" b="1">
                <a:solidFill>
                  <a:srgbClr val="000080"/>
                </a:solidFill>
                <a:latin typeface="Verdana" pitchFamily="34" charset="0"/>
                <a:cs typeface="Times New Roman" pitchFamily="18" charset="0"/>
              </a:rPr>
              <a:t> Antimicrobial Effects of Silver</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2"/>
          <a:srcRect/>
          <a:stretch>
            <a:fillRect/>
          </a:stretch>
        </p:blipFill>
        <p:spPr bwMode="auto">
          <a:xfrm>
            <a:off x="295275" y="866775"/>
            <a:ext cx="8553450" cy="5124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76200"/>
            <a:ext cx="8229600" cy="1143000"/>
          </a:xfrm>
        </p:spPr>
        <p:txBody>
          <a:bodyPr/>
          <a:lstStyle/>
          <a:p>
            <a:r>
              <a:rPr lang="en-US" sz="4000" b="1">
                <a:solidFill>
                  <a:srgbClr val="0000FF"/>
                </a:solidFill>
                <a:latin typeface="Comic Sans MS" pitchFamily="66" charset="0"/>
              </a:rPr>
              <a:t>Cosmetics Products</a:t>
            </a:r>
          </a:p>
        </p:txBody>
      </p:sp>
      <p:sp>
        <p:nvSpPr>
          <p:cNvPr id="158723" name="Rectangle 3"/>
          <p:cNvSpPr>
            <a:spLocks noGrp="1" noChangeArrowheads="1"/>
          </p:cNvSpPr>
          <p:nvPr>
            <p:ph type="body" sz="half" idx="1"/>
          </p:nvPr>
        </p:nvSpPr>
        <p:spPr>
          <a:xfrm>
            <a:off x="0" y="1295400"/>
            <a:ext cx="5715000" cy="4800600"/>
          </a:xfrm>
        </p:spPr>
        <p:txBody>
          <a:bodyPr/>
          <a:lstStyle/>
          <a:p>
            <a:pPr>
              <a:lnSpc>
                <a:spcPct val="80000"/>
              </a:lnSpc>
            </a:pPr>
            <a:r>
              <a:rPr lang="en-US" sz="2000" b="1">
                <a:solidFill>
                  <a:srgbClr val="CC3300"/>
                </a:solidFill>
              </a:rPr>
              <a:t>Skin care</a:t>
            </a:r>
          </a:p>
          <a:p>
            <a:pPr marL="457200" lvl="1" indent="0">
              <a:lnSpc>
                <a:spcPct val="80000"/>
              </a:lnSpc>
              <a:buFontTx/>
              <a:buNone/>
            </a:pPr>
            <a:r>
              <a:rPr lang="en-US" sz="2000" b="1">
                <a:solidFill>
                  <a:srgbClr val="009900"/>
                </a:solidFill>
              </a:rPr>
              <a:t>cosmetics containing </a:t>
            </a:r>
            <a:r>
              <a:rPr lang="en-US" sz="2000" b="1">
                <a:solidFill>
                  <a:srgbClr val="990000"/>
                </a:solidFill>
              </a:rPr>
              <a:t>nanocapsules</a:t>
            </a:r>
          </a:p>
          <a:p>
            <a:pPr marL="457200" lvl="1" indent="0">
              <a:lnSpc>
                <a:spcPct val="80000"/>
              </a:lnSpc>
              <a:buFontTx/>
              <a:buNone/>
            </a:pPr>
            <a:r>
              <a:rPr lang="en-US" sz="2000" b="1">
                <a:solidFill>
                  <a:srgbClr val="009900"/>
                </a:solidFill>
              </a:rPr>
              <a:t>Such cosmetics can deeply penetrate into the skin and don't degrade while on the shelf</a:t>
            </a:r>
          </a:p>
          <a:p>
            <a:pPr marL="457200" lvl="1" indent="0">
              <a:lnSpc>
                <a:spcPct val="80000"/>
              </a:lnSpc>
              <a:buFontTx/>
              <a:buNone/>
            </a:pPr>
            <a:endParaRPr lang="en-US" sz="2000" b="1">
              <a:solidFill>
                <a:srgbClr val="009900"/>
              </a:solidFill>
              <a:hlinkClick r:id="rId2"/>
            </a:endParaRPr>
          </a:p>
          <a:p>
            <a:pPr>
              <a:lnSpc>
                <a:spcPct val="80000"/>
              </a:lnSpc>
            </a:pPr>
            <a:r>
              <a:rPr lang="en-US" sz="2000" b="1">
                <a:solidFill>
                  <a:srgbClr val="CC3300"/>
                </a:solidFill>
              </a:rPr>
              <a:t>Nanocrystalline Sunscreen</a:t>
            </a:r>
          </a:p>
          <a:p>
            <a:pPr marL="457200" lvl="1" indent="0">
              <a:lnSpc>
                <a:spcPct val="80000"/>
              </a:lnSpc>
              <a:buFontTx/>
              <a:buNone/>
            </a:pPr>
            <a:r>
              <a:rPr lang="en-US" sz="2000" b="1">
                <a:solidFill>
                  <a:srgbClr val="009900"/>
                </a:solidFill>
              </a:rPr>
              <a:t>Nano-dispersed zinc oxide provides broad-spectrum protection against UV rays </a:t>
            </a:r>
          </a:p>
          <a:p>
            <a:pPr marL="457200" lvl="1" indent="0">
              <a:lnSpc>
                <a:spcPct val="80000"/>
              </a:lnSpc>
              <a:buFontTx/>
              <a:buNone/>
            </a:pPr>
            <a:endParaRPr lang="en-US" sz="2000" b="1">
              <a:solidFill>
                <a:srgbClr val="009900"/>
              </a:solidFill>
            </a:endParaRPr>
          </a:p>
          <a:p>
            <a:pPr marL="457200" lvl="1" indent="0">
              <a:lnSpc>
                <a:spcPct val="80000"/>
              </a:lnSpc>
              <a:buFontTx/>
              <a:buNone/>
            </a:pPr>
            <a:r>
              <a:rPr lang="en-US" sz="2000" b="1">
                <a:solidFill>
                  <a:srgbClr val="009900"/>
                </a:solidFill>
              </a:rPr>
              <a:t>Z-Cote produces a high-purity nanocrystalline zinc oxide, which allows the </a:t>
            </a:r>
            <a:r>
              <a:rPr lang="en-US" sz="2000" b="1">
                <a:solidFill>
                  <a:schemeClr val="tx2"/>
                </a:solidFill>
              </a:rPr>
              <a:t>sunscreen to go on clear</a:t>
            </a:r>
          </a:p>
        </p:txBody>
      </p:sp>
      <p:pic>
        <p:nvPicPr>
          <p:cNvPr id="158724" name="Picture 4"/>
          <p:cNvPicPr>
            <a:picLocks noGrp="1" noChangeAspect="1" noChangeArrowheads="1"/>
          </p:cNvPicPr>
          <p:nvPr>
            <p:ph sz="quarter" idx="2"/>
          </p:nvPr>
        </p:nvPicPr>
        <p:blipFill>
          <a:blip r:embed="rId3"/>
          <a:srcRect/>
          <a:stretch>
            <a:fillRect/>
          </a:stretch>
        </p:blipFill>
        <p:spPr>
          <a:xfrm>
            <a:off x="5724525" y="1828800"/>
            <a:ext cx="2809875" cy="2809875"/>
          </a:xfrm>
          <a:noFill/>
          <a:ln/>
        </p:spPr>
      </p:pic>
      <p:pic>
        <p:nvPicPr>
          <p:cNvPr id="158725" name="Picture 5"/>
          <p:cNvPicPr>
            <a:picLocks noGrp="1" noChangeAspect="1" noChangeArrowheads="1"/>
          </p:cNvPicPr>
          <p:nvPr>
            <p:ph sz="quarter" idx="3"/>
          </p:nvPr>
        </p:nvPicPr>
        <p:blipFill>
          <a:blip r:embed="rId4"/>
          <a:srcRect/>
          <a:stretch>
            <a:fillRect/>
          </a:stretch>
        </p:blipFill>
        <p:spPr>
          <a:xfrm>
            <a:off x="7935913" y="2514600"/>
            <a:ext cx="979487" cy="3314700"/>
          </a:xfrm>
          <a:noFill/>
          <a:ln/>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2" name="Picture 4"/>
          <p:cNvPicPr>
            <a:picLocks noChangeAspect="1" noChangeArrowheads="1"/>
          </p:cNvPicPr>
          <p:nvPr/>
        </p:nvPicPr>
        <p:blipFill>
          <a:blip r:embed="rId2">
            <a:lum contrast="12000"/>
          </a:blip>
          <a:srcRect/>
          <a:stretch>
            <a:fillRect/>
          </a:stretch>
        </p:blipFill>
        <p:spPr bwMode="auto">
          <a:xfrm>
            <a:off x="1066800" y="762000"/>
            <a:ext cx="7162800" cy="5372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2"/>
          <a:srcRect/>
          <a:stretch>
            <a:fillRect/>
          </a:stretch>
        </p:blipFill>
        <p:spPr bwMode="auto">
          <a:xfrm>
            <a:off x="485775" y="914400"/>
            <a:ext cx="8172450" cy="5029200"/>
          </a:xfrm>
          <a:prstGeom prst="rect">
            <a:avLst/>
          </a:prstGeom>
          <a:noFill/>
          <a:ln w="9525">
            <a:noFill/>
            <a:miter lim="800000"/>
            <a:headEnd/>
            <a:tailEnd/>
          </a:ln>
          <a:effec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228600" y="274638"/>
            <a:ext cx="8686800" cy="1143000"/>
          </a:xfrm>
        </p:spPr>
        <p:txBody>
          <a:bodyPr/>
          <a:lstStyle/>
          <a:p>
            <a:r>
              <a:rPr lang="en-US" sz="4000" b="1">
                <a:solidFill>
                  <a:srgbClr val="660066"/>
                </a:solidFill>
                <a:latin typeface="Comic Sans MS" pitchFamily="66" charset="0"/>
              </a:rPr>
              <a:t>Products with Protective Coatings</a:t>
            </a:r>
          </a:p>
        </p:txBody>
      </p:sp>
      <p:sp>
        <p:nvSpPr>
          <p:cNvPr id="160771" name="Rectangle 3"/>
          <p:cNvSpPr>
            <a:spLocks noGrp="1" noChangeArrowheads="1"/>
          </p:cNvSpPr>
          <p:nvPr>
            <p:ph type="body" sz="half" idx="1"/>
          </p:nvPr>
        </p:nvSpPr>
        <p:spPr>
          <a:xfrm>
            <a:off x="533400" y="1524000"/>
            <a:ext cx="5791200" cy="5029200"/>
          </a:xfrm>
        </p:spPr>
        <p:txBody>
          <a:bodyPr/>
          <a:lstStyle/>
          <a:p>
            <a:r>
              <a:rPr lang="en-US" sz="2000" b="1" dirty="0">
                <a:solidFill>
                  <a:srgbClr val="663300"/>
                </a:solidFill>
              </a:rPr>
              <a:t>Glare-reducing and fog-resistant coatings for eyeglasses and windshields</a:t>
            </a:r>
          </a:p>
          <a:p>
            <a:endParaRPr lang="en-US" sz="2000" b="1" dirty="0">
              <a:solidFill>
                <a:srgbClr val="663300"/>
              </a:solidFill>
            </a:endParaRPr>
          </a:p>
          <a:p>
            <a:r>
              <a:rPr lang="en-US" sz="2000" b="1" dirty="0">
                <a:solidFill>
                  <a:srgbClr val="3333CC"/>
                </a:solidFill>
              </a:rPr>
              <a:t>Sunglasses</a:t>
            </a:r>
          </a:p>
          <a:p>
            <a:pPr marL="457200" lvl="1" indent="0">
              <a:buFontTx/>
              <a:buNone/>
            </a:pPr>
            <a:r>
              <a:rPr lang="en-US" sz="2000" b="1" dirty="0">
                <a:solidFill>
                  <a:srgbClr val="3333CC"/>
                </a:solidFill>
              </a:rPr>
              <a:t>To give the glasses antireflection and scratch-resistance functionality, </a:t>
            </a:r>
          </a:p>
          <a:p>
            <a:pPr marL="457200" lvl="1" indent="0">
              <a:buFontTx/>
              <a:buNone/>
            </a:pPr>
            <a:r>
              <a:rPr lang="en-US" sz="2000" b="1" dirty="0" err="1">
                <a:solidFill>
                  <a:srgbClr val="3333CC"/>
                </a:solidFill>
              </a:rPr>
              <a:t>Nanofilm</a:t>
            </a:r>
            <a:r>
              <a:rPr lang="en-US" sz="2000" b="1" dirty="0">
                <a:solidFill>
                  <a:srgbClr val="3333CC"/>
                </a:solidFill>
              </a:rPr>
              <a:t> deposits coating layers of </a:t>
            </a:r>
          </a:p>
          <a:p>
            <a:pPr marL="457200" lvl="1" indent="0">
              <a:buFontTx/>
              <a:buNone/>
            </a:pPr>
            <a:r>
              <a:rPr lang="en-US" sz="2000" b="1" dirty="0">
                <a:solidFill>
                  <a:srgbClr val="3333CC"/>
                </a:solidFill>
              </a:rPr>
              <a:t>150 nm are developed</a:t>
            </a:r>
          </a:p>
          <a:p>
            <a:pPr marL="457200" lvl="1" indent="0">
              <a:buFontTx/>
              <a:buNone/>
            </a:pPr>
            <a:r>
              <a:rPr lang="en-US" sz="2000" b="1" dirty="0">
                <a:solidFill>
                  <a:srgbClr val="3333CC"/>
                </a:solidFill>
              </a:rPr>
              <a:t> </a:t>
            </a:r>
            <a:endParaRPr lang="en-US" sz="2000" b="1" dirty="0"/>
          </a:p>
          <a:p>
            <a:r>
              <a:rPr lang="en-US" sz="2000" b="1" dirty="0">
                <a:solidFill>
                  <a:srgbClr val="990000"/>
                </a:solidFill>
              </a:rPr>
              <a:t>No-wax car finish--for example, </a:t>
            </a:r>
          </a:p>
          <a:p>
            <a:pPr>
              <a:buFontTx/>
              <a:buNone/>
            </a:pPr>
            <a:r>
              <a:rPr lang="en-US" sz="2000" b="1" dirty="0">
                <a:solidFill>
                  <a:srgbClr val="990000"/>
                </a:solidFill>
              </a:rPr>
              <a:t>     by Mercedes</a:t>
            </a:r>
          </a:p>
          <a:p>
            <a:endParaRPr lang="en-US" sz="1600" b="1" dirty="0">
              <a:solidFill>
                <a:srgbClr val="990000"/>
              </a:solidFill>
            </a:endParaRPr>
          </a:p>
        </p:txBody>
      </p:sp>
      <p:pic>
        <p:nvPicPr>
          <p:cNvPr id="160772" name="Picture 4"/>
          <p:cNvPicPr>
            <a:picLocks noGrp="1" noChangeAspect="1" noChangeArrowheads="1"/>
          </p:cNvPicPr>
          <p:nvPr>
            <p:ph sz="quarter" idx="2"/>
          </p:nvPr>
        </p:nvPicPr>
        <p:blipFill>
          <a:blip r:embed="rId2"/>
          <a:srcRect/>
          <a:stretch>
            <a:fillRect/>
          </a:stretch>
        </p:blipFill>
        <p:spPr>
          <a:xfrm>
            <a:off x="5943600" y="1905000"/>
            <a:ext cx="3048000" cy="1249363"/>
          </a:xfrm>
          <a:noFill/>
          <a:ln/>
        </p:spPr>
      </p:pic>
      <p:pic>
        <p:nvPicPr>
          <p:cNvPr id="160773" name="Picture 5"/>
          <p:cNvPicPr>
            <a:picLocks noGrp="1" noChangeAspect="1" noChangeArrowheads="1"/>
          </p:cNvPicPr>
          <p:nvPr>
            <p:ph sz="quarter" idx="3"/>
          </p:nvPr>
        </p:nvPicPr>
        <p:blipFill>
          <a:blip r:embed="rId3"/>
          <a:srcRect/>
          <a:stretch>
            <a:fillRect/>
          </a:stretch>
        </p:blipFill>
        <p:spPr>
          <a:xfrm>
            <a:off x="7467600" y="3352800"/>
            <a:ext cx="889000" cy="2667000"/>
          </a:xfrm>
          <a:noFill/>
          <a:ln/>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9" name="Text Box 5"/>
          <p:cNvSpPr txBox="1">
            <a:spLocks noChangeArrowheads="1"/>
          </p:cNvSpPr>
          <p:nvPr/>
        </p:nvSpPr>
        <p:spPr bwMode="auto">
          <a:xfrm>
            <a:off x="2400300" y="2528888"/>
            <a:ext cx="4229100" cy="1555750"/>
          </a:xfrm>
          <a:prstGeom prst="rect">
            <a:avLst/>
          </a:prstGeom>
          <a:noFill/>
          <a:ln w="9525">
            <a:noFill/>
            <a:miter lim="800000"/>
            <a:headEnd/>
            <a:tailEnd/>
          </a:ln>
          <a:effectLst/>
        </p:spPr>
        <p:txBody>
          <a:bodyPr wrap="none" lIns="91429" tIns="45714" rIns="91429" bIns="45714">
            <a:spAutoFit/>
          </a:bodyPr>
          <a:lstStyle/>
          <a:p>
            <a:pPr algn="ctr"/>
            <a:r>
              <a:rPr lang="en-US" sz="4800" b="1">
                <a:solidFill>
                  <a:srgbClr val="990033"/>
                </a:solidFill>
                <a:latin typeface="Impact" pitchFamily="34" charset="0"/>
              </a:rPr>
              <a:t>Nanostructured </a:t>
            </a:r>
          </a:p>
          <a:p>
            <a:pPr algn="ctr"/>
            <a:r>
              <a:rPr lang="en-US" sz="4800" b="1">
                <a:solidFill>
                  <a:srgbClr val="990033"/>
                </a:solidFill>
                <a:latin typeface="Impact" pitchFamily="34" charset="0"/>
              </a:rPr>
              <a:t>materials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8579" name="Picture 3"/>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0"/>
            <a:ext cx="8229600" cy="1143000"/>
          </a:xfrm>
        </p:spPr>
        <p:txBody>
          <a:bodyPr/>
          <a:lstStyle/>
          <a:p>
            <a:pPr algn="l"/>
            <a:r>
              <a:rPr lang="en-US" sz="3200">
                <a:solidFill>
                  <a:srgbClr val="990033"/>
                </a:solidFill>
                <a:latin typeface="Comic Sans MS" pitchFamily="66" charset="0"/>
              </a:rPr>
              <a:t>Nanostructured Bulk Materials</a:t>
            </a:r>
          </a:p>
        </p:txBody>
      </p:sp>
      <p:sp>
        <p:nvSpPr>
          <p:cNvPr id="274435" name="Rectangle 3"/>
          <p:cNvSpPr>
            <a:spLocks noGrp="1" noChangeArrowheads="1"/>
          </p:cNvSpPr>
          <p:nvPr>
            <p:ph type="body" idx="1"/>
          </p:nvPr>
        </p:nvSpPr>
        <p:spPr>
          <a:xfrm>
            <a:off x="246063" y="838200"/>
            <a:ext cx="8656637" cy="5632450"/>
          </a:xfrm>
        </p:spPr>
        <p:txBody>
          <a:bodyPr/>
          <a:lstStyle/>
          <a:p>
            <a:pPr marL="0" indent="0">
              <a:buFontTx/>
              <a:buNone/>
            </a:pPr>
            <a:r>
              <a:rPr lang="en-US" sz="2400"/>
              <a:t>  </a:t>
            </a:r>
            <a:r>
              <a:rPr lang="en-US" sz="2400">
                <a:solidFill>
                  <a:srgbClr val="990033"/>
                </a:solidFill>
              </a:rPr>
              <a:t>include:</a:t>
            </a:r>
          </a:p>
          <a:p>
            <a:pPr marL="0" indent="0">
              <a:buFont typeface="Wingdings" pitchFamily="2" charset="2"/>
              <a:buChar char="§"/>
            </a:pPr>
            <a:r>
              <a:rPr lang="en-US" sz="2400"/>
              <a:t>  </a:t>
            </a:r>
            <a:r>
              <a:rPr lang="en-US" sz="2400">
                <a:solidFill>
                  <a:schemeClr val="accent2"/>
                </a:solidFill>
              </a:rPr>
              <a:t>Any material with nanostructured grain sizes (nm ordering)</a:t>
            </a:r>
            <a:r>
              <a:rPr lang="en-US" sz="2400"/>
              <a:t>    </a:t>
            </a:r>
          </a:p>
          <a:p>
            <a:pPr marL="0" indent="0">
              <a:buClr>
                <a:schemeClr val="folHlink"/>
              </a:buClr>
              <a:buFont typeface="Wingdings" pitchFamily="2" charset="2"/>
              <a:buChar char="§"/>
            </a:pPr>
            <a:r>
              <a:rPr lang="en-US" sz="2400"/>
              <a:t>  </a:t>
            </a:r>
            <a:r>
              <a:rPr lang="en-US" sz="2400">
                <a:solidFill>
                  <a:srgbClr val="008000"/>
                </a:solidFill>
              </a:rPr>
              <a:t>Amorphous / glassy materials (atomic scale ordering)</a:t>
            </a:r>
          </a:p>
          <a:p>
            <a:pPr marL="0" indent="0">
              <a:buFont typeface="Wingdings" pitchFamily="2" charset="2"/>
              <a:buChar char="§"/>
            </a:pPr>
            <a:r>
              <a:rPr lang="en-US" sz="2400"/>
              <a:t>  Multilayer nanoscale thin films</a:t>
            </a:r>
          </a:p>
          <a:p>
            <a:pPr marL="0" indent="0">
              <a:buFont typeface="Wingdings" pitchFamily="2" charset="2"/>
              <a:buChar char="§"/>
            </a:pPr>
            <a:r>
              <a:rPr lang="en-US" sz="2400">
                <a:solidFill>
                  <a:schemeClr val="folHlink"/>
                </a:solidFill>
              </a:rPr>
              <a:t>  </a:t>
            </a:r>
            <a:r>
              <a:rPr lang="en-US" sz="2400">
                <a:solidFill>
                  <a:srgbClr val="3333CC"/>
                </a:solidFill>
              </a:rPr>
              <a:t>Nanoporous materials</a:t>
            </a:r>
          </a:p>
          <a:p>
            <a:pPr marL="0" indent="0">
              <a:buFont typeface="Wingdings" pitchFamily="2" charset="2"/>
              <a:buChar char="§"/>
            </a:pPr>
            <a:r>
              <a:rPr lang="en-US" sz="2400"/>
              <a:t>  </a:t>
            </a:r>
            <a:r>
              <a:rPr lang="en-US" sz="2400">
                <a:solidFill>
                  <a:srgbClr val="990033"/>
                </a:solidFill>
              </a:rPr>
              <a:t>Nanocomposites having nano particles embeded in a matrix</a:t>
            </a:r>
          </a:p>
          <a:p>
            <a:pPr marL="0" indent="0">
              <a:buFontTx/>
              <a:buNone/>
            </a:pPr>
            <a:endParaRPr lang="en-US" sz="2400"/>
          </a:p>
          <a:p>
            <a:pPr marL="0" indent="0">
              <a:buFontTx/>
              <a:buNone/>
            </a:pPr>
            <a:endParaRPr lang="en-US" sz="2400"/>
          </a:p>
          <a:p>
            <a:pPr marL="0" indent="0">
              <a:buFontTx/>
              <a:buNone/>
            </a:pPr>
            <a:endParaRPr lang="en-US" sz="2400"/>
          </a:p>
        </p:txBody>
      </p:sp>
      <p:sp>
        <p:nvSpPr>
          <p:cNvPr id="274436" name="Text Box 4"/>
          <p:cNvSpPr txBox="1">
            <a:spLocks noChangeArrowheads="1"/>
          </p:cNvSpPr>
          <p:nvPr/>
        </p:nvSpPr>
        <p:spPr bwMode="auto">
          <a:xfrm>
            <a:off x="236538" y="3886200"/>
            <a:ext cx="8069262" cy="457200"/>
          </a:xfrm>
          <a:prstGeom prst="rect">
            <a:avLst/>
          </a:prstGeom>
          <a:noFill/>
          <a:ln w="12700">
            <a:noFill/>
            <a:miter lim="800000"/>
            <a:headEnd type="none" w="sm" len="sm"/>
            <a:tailEnd type="none" w="sm" len="sm"/>
          </a:ln>
          <a:effectLst/>
        </p:spPr>
        <p:txBody>
          <a:bodyPr wrap="none">
            <a:spAutoFit/>
          </a:bodyPr>
          <a:lstStyle/>
          <a:p>
            <a:r>
              <a:rPr lang="en-US" sz="2400" dirty="0">
                <a:solidFill>
                  <a:srgbClr val="CC3300"/>
                </a:solidFill>
              </a:rPr>
              <a:t>Solids formed are </a:t>
            </a:r>
            <a:r>
              <a:rPr lang="en-US" sz="2400" u="sng" dirty="0">
                <a:solidFill>
                  <a:srgbClr val="CC3300"/>
                </a:solidFill>
              </a:rPr>
              <a:t>crystalline</a:t>
            </a:r>
            <a:r>
              <a:rPr lang="en-US" sz="2400" dirty="0">
                <a:solidFill>
                  <a:srgbClr val="CC3300"/>
                </a:solidFill>
              </a:rPr>
              <a:t>, </a:t>
            </a:r>
            <a:r>
              <a:rPr lang="en-US" sz="2400" u="sng" dirty="0">
                <a:solidFill>
                  <a:srgbClr val="CC3300"/>
                </a:solidFill>
              </a:rPr>
              <a:t>amorphous </a:t>
            </a:r>
            <a:r>
              <a:rPr lang="en-US" sz="2400" dirty="0">
                <a:solidFill>
                  <a:srgbClr val="CC3300"/>
                </a:solidFill>
              </a:rPr>
              <a:t>or </a:t>
            </a:r>
            <a:r>
              <a:rPr lang="en-US" sz="2400" u="sng" dirty="0">
                <a:solidFill>
                  <a:srgbClr val="CC3300"/>
                </a:solidFill>
              </a:rPr>
              <a:t>polycrystalline</a:t>
            </a:r>
          </a:p>
        </p:txBody>
      </p:sp>
      <p:pic>
        <p:nvPicPr>
          <p:cNvPr id="274437" name="Picture 5" descr="1-1"/>
          <p:cNvPicPr>
            <a:picLocks noChangeAspect="1" noChangeArrowheads="1"/>
          </p:cNvPicPr>
          <p:nvPr/>
        </p:nvPicPr>
        <p:blipFill>
          <a:blip r:embed="rId2">
            <a:lum bright="-18000"/>
          </a:blip>
          <a:srcRect/>
          <a:stretch>
            <a:fillRect/>
          </a:stretch>
        </p:blipFill>
        <p:spPr bwMode="auto">
          <a:xfrm>
            <a:off x="857250" y="4914900"/>
            <a:ext cx="5618163" cy="1638300"/>
          </a:xfrm>
          <a:prstGeom prst="rect">
            <a:avLst/>
          </a:prstGeom>
          <a:noFill/>
        </p:spPr>
      </p:pic>
      <p:sp>
        <p:nvSpPr>
          <p:cNvPr id="274438" name="Line 6"/>
          <p:cNvSpPr>
            <a:spLocks noChangeShapeType="1"/>
          </p:cNvSpPr>
          <p:nvPr/>
        </p:nvSpPr>
        <p:spPr bwMode="auto">
          <a:xfrm flipH="1">
            <a:off x="2336800" y="4360863"/>
            <a:ext cx="558800" cy="592137"/>
          </a:xfrm>
          <a:prstGeom prst="line">
            <a:avLst/>
          </a:prstGeom>
          <a:noFill/>
          <a:ln w="76200">
            <a:solidFill>
              <a:srgbClr val="FF0000"/>
            </a:solidFill>
            <a:round/>
            <a:headEnd type="none" w="sm" len="sm"/>
            <a:tailEnd type="triangle" w="sm" len="sm"/>
          </a:ln>
          <a:effectLst/>
        </p:spPr>
        <p:txBody>
          <a:bodyPr/>
          <a:lstStyle/>
          <a:p>
            <a:endParaRPr lang="en-US"/>
          </a:p>
        </p:txBody>
      </p:sp>
      <p:sp>
        <p:nvSpPr>
          <p:cNvPr id="274439" name="Line 7"/>
          <p:cNvSpPr>
            <a:spLocks noChangeShapeType="1"/>
          </p:cNvSpPr>
          <p:nvPr/>
        </p:nvSpPr>
        <p:spPr bwMode="auto">
          <a:xfrm flipH="1">
            <a:off x="4125913" y="4343400"/>
            <a:ext cx="236537" cy="446088"/>
          </a:xfrm>
          <a:prstGeom prst="line">
            <a:avLst/>
          </a:prstGeom>
          <a:noFill/>
          <a:ln w="76200">
            <a:solidFill>
              <a:srgbClr val="FF0000"/>
            </a:solidFill>
            <a:round/>
            <a:headEnd type="none" w="sm" len="sm"/>
            <a:tailEnd type="triangle" w="sm" len="sm"/>
          </a:ln>
          <a:effectLst/>
        </p:spPr>
        <p:txBody>
          <a:bodyPr/>
          <a:lstStyle/>
          <a:p>
            <a:endParaRPr lang="en-US"/>
          </a:p>
        </p:txBody>
      </p:sp>
      <p:sp>
        <p:nvSpPr>
          <p:cNvPr id="274440" name="Line 8"/>
          <p:cNvSpPr>
            <a:spLocks noChangeShapeType="1"/>
          </p:cNvSpPr>
          <p:nvPr/>
        </p:nvSpPr>
        <p:spPr bwMode="auto">
          <a:xfrm flipH="1">
            <a:off x="6324600" y="4311650"/>
            <a:ext cx="301625" cy="565150"/>
          </a:xfrm>
          <a:prstGeom prst="line">
            <a:avLst/>
          </a:prstGeom>
          <a:noFill/>
          <a:ln w="76200">
            <a:solidFill>
              <a:srgbClr val="FF0000"/>
            </a:solidFill>
            <a:round/>
            <a:headEnd type="none" w="sm" len="sm"/>
            <a:tailEnd type="triangle" w="sm" len="sm"/>
          </a:ln>
          <a:effectLst/>
        </p:spPr>
        <p:txBody>
          <a:bodyPr/>
          <a:lstStyle/>
          <a:p>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p:cNvPicPr>
            <a:picLocks noChangeAspect="1" noChangeArrowheads="1"/>
          </p:cNvPicPr>
          <p:nvPr/>
        </p:nvPicPr>
        <p:blipFill>
          <a:blip r:embed="rId2">
            <a:lum bright="-12000" contrast="12000"/>
          </a:blip>
          <a:srcRect/>
          <a:stretch>
            <a:fillRect/>
          </a:stretch>
        </p:blipFill>
        <p:spPr bwMode="auto">
          <a:xfrm>
            <a:off x="-228600" y="11113"/>
            <a:ext cx="9601200" cy="6835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81000" y="473075"/>
            <a:ext cx="8534400" cy="822325"/>
          </a:xfrm>
          <a:prstGeom prst="rect">
            <a:avLst/>
          </a:prstGeom>
          <a:noFill/>
          <a:ln w="9525">
            <a:noFill/>
            <a:miter lim="800000"/>
            <a:headEnd/>
            <a:tailEnd/>
          </a:ln>
          <a:effectLst/>
        </p:spPr>
        <p:txBody>
          <a:bodyPr lIns="91429" tIns="45714" rIns="91429" bIns="45714">
            <a:spAutoFit/>
          </a:bodyPr>
          <a:lstStyle/>
          <a:p>
            <a:pPr algn="ctr"/>
            <a:r>
              <a:rPr lang="en-US" sz="2400" b="1">
                <a:solidFill>
                  <a:srgbClr val="990033"/>
                </a:solidFill>
                <a:latin typeface="Comic Sans MS" pitchFamily="66" charset="0"/>
              </a:rPr>
              <a:t>Classification scheme for NSM according to their </a:t>
            </a:r>
          </a:p>
          <a:p>
            <a:pPr algn="ctr"/>
            <a:r>
              <a:rPr lang="en-US" sz="2400" b="1">
                <a:solidFill>
                  <a:srgbClr val="990033"/>
                </a:solidFill>
                <a:latin typeface="Comic Sans MS" pitchFamily="66" charset="0"/>
              </a:rPr>
              <a:t>chemical composition and the dimensionality (shape)</a:t>
            </a:r>
          </a:p>
        </p:txBody>
      </p:sp>
      <p:pic>
        <p:nvPicPr>
          <p:cNvPr id="65539" name="Picture 3"/>
          <p:cNvPicPr>
            <a:picLocks noChangeAspect="1" noChangeArrowheads="1"/>
          </p:cNvPicPr>
          <p:nvPr/>
        </p:nvPicPr>
        <p:blipFill>
          <a:blip r:embed="rId2">
            <a:lum bright="-12000" contrast="54000"/>
          </a:blip>
          <a:srcRect/>
          <a:stretch>
            <a:fillRect/>
          </a:stretch>
        </p:blipFill>
        <p:spPr bwMode="auto">
          <a:xfrm>
            <a:off x="1828800" y="1579563"/>
            <a:ext cx="5638800" cy="50498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p:cNvGrpSpPr>
          <p:nvPr/>
        </p:nvGrpSpPr>
        <p:grpSpPr bwMode="auto">
          <a:xfrm>
            <a:off x="2362200" y="1600200"/>
            <a:ext cx="4343400" cy="4222750"/>
            <a:chOff x="480" y="1056"/>
            <a:chExt cx="1728" cy="1680"/>
          </a:xfrm>
        </p:grpSpPr>
        <p:sp>
          <p:nvSpPr>
            <p:cNvPr id="51203" name="Line 3"/>
            <p:cNvSpPr>
              <a:spLocks noChangeShapeType="1"/>
            </p:cNvSpPr>
            <p:nvPr/>
          </p:nvSpPr>
          <p:spPr bwMode="auto">
            <a:xfrm>
              <a:off x="576" y="1488"/>
              <a:ext cx="1200" cy="0"/>
            </a:xfrm>
            <a:prstGeom prst="line">
              <a:avLst/>
            </a:prstGeom>
            <a:noFill/>
            <a:ln w="57150">
              <a:solidFill>
                <a:srgbClr val="FF0000"/>
              </a:solidFill>
              <a:round/>
              <a:headEnd/>
              <a:tailEnd/>
            </a:ln>
          </p:spPr>
          <p:txBody>
            <a:bodyPr wrap="none" anchor="ctr"/>
            <a:lstStyle/>
            <a:p>
              <a:endParaRPr lang="en-US"/>
            </a:p>
          </p:txBody>
        </p:sp>
        <p:sp>
          <p:nvSpPr>
            <p:cNvPr id="51204" name="Line 4"/>
            <p:cNvSpPr>
              <a:spLocks noChangeShapeType="1"/>
            </p:cNvSpPr>
            <p:nvPr/>
          </p:nvSpPr>
          <p:spPr bwMode="auto">
            <a:xfrm>
              <a:off x="576" y="1488"/>
              <a:ext cx="0" cy="1104"/>
            </a:xfrm>
            <a:prstGeom prst="line">
              <a:avLst/>
            </a:prstGeom>
            <a:noFill/>
            <a:ln w="57150">
              <a:solidFill>
                <a:srgbClr val="FF0000"/>
              </a:solidFill>
              <a:round/>
              <a:headEnd/>
              <a:tailEnd/>
            </a:ln>
          </p:spPr>
          <p:txBody>
            <a:bodyPr wrap="none" anchor="ctr"/>
            <a:lstStyle/>
            <a:p>
              <a:endParaRPr lang="en-US"/>
            </a:p>
          </p:txBody>
        </p:sp>
        <p:sp>
          <p:nvSpPr>
            <p:cNvPr id="51205" name="Line 5"/>
            <p:cNvSpPr>
              <a:spLocks noChangeShapeType="1"/>
            </p:cNvSpPr>
            <p:nvPr/>
          </p:nvSpPr>
          <p:spPr bwMode="auto">
            <a:xfrm>
              <a:off x="1776" y="1488"/>
              <a:ext cx="0" cy="1104"/>
            </a:xfrm>
            <a:prstGeom prst="line">
              <a:avLst/>
            </a:prstGeom>
            <a:noFill/>
            <a:ln w="57150">
              <a:solidFill>
                <a:srgbClr val="FF0000"/>
              </a:solidFill>
              <a:round/>
              <a:headEnd/>
              <a:tailEnd/>
            </a:ln>
          </p:spPr>
          <p:txBody>
            <a:bodyPr wrap="none" anchor="ctr"/>
            <a:lstStyle/>
            <a:p>
              <a:endParaRPr lang="en-US"/>
            </a:p>
          </p:txBody>
        </p:sp>
        <p:sp>
          <p:nvSpPr>
            <p:cNvPr id="51206" name="Line 6"/>
            <p:cNvSpPr>
              <a:spLocks noChangeShapeType="1"/>
            </p:cNvSpPr>
            <p:nvPr/>
          </p:nvSpPr>
          <p:spPr bwMode="auto">
            <a:xfrm>
              <a:off x="576" y="2592"/>
              <a:ext cx="1200" cy="0"/>
            </a:xfrm>
            <a:prstGeom prst="line">
              <a:avLst/>
            </a:prstGeom>
            <a:noFill/>
            <a:ln w="57150">
              <a:solidFill>
                <a:srgbClr val="FF0000"/>
              </a:solidFill>
              <a:round/>
              <a:headEnd/>
              <a:tailEnd/>
            </a:ln>
          </p:spPr>
          <p:txBody>
            <a:bodyPr wrap="none" anchor="ctr"/>
            <a:lstStyle/>
            <a:p>
              <a:endParaRPr lang="en-US"/>
            </a:p>
          </p:txBody>
        </p:sp>
        <p:sp>
          <p:nvSpPr>
            <p:cNvPr id="51207" name="Line 7"/>
            <p:cNvSpPr>
              <a:spLocks noChangeShapeType="1"/>
            </p:cNvSpPr>
            <p:nvPr/>
          </p:nvSpPr>
          <p:spPr bwMode="auto">
            <a:xfrm>
              <a:off x="912" y="1152"/>
              <a:ext cx="1200" cy="0"/>
            </a:xfrm>
            <a:prstGeom prst="line">
              <a:avLst/>
            </a:prstGeom>
            <a:noFill/>
            <a:ln w="57150">
              <a:solidFill>
                <a:srgbClr val="FF0000"/>
              </a:solidFill>
              <a:round/>
              <a:headEnd/>
              <a:tailEnd/>
            </a:ln>
          </p:spPr>
          <p:txBody>
            <a:bodyPr wrap="none" anchor="ctr"/>
            <a:lstStyle/>
            <a:p>
              <a:endParaRPr lang="en-US"/>
            </a:p>
          </p:txBody>
        </p:sp>
        <p:sp>
          <p:nvSpPr>
            <p:cNvPr id="51208" name="Line 8"/>
            <p:cNvSpPr>
              <a:spLocks noChangeShapeType="1"/>
            </p:cNvSpPr>
            <p:nvPr/>
          </p:nvSpPr>
          <p:spPr bwMode="auto">
            <a:xfrm>
              <a:off x="912" y="2256"/>
              <a:ext cx="1200" cy="0"/>
            </a:xfrm>
            <a:prstGeom prst="line">
              <a:avLst/>
            </a:prstGeom>
            <a:noFill/>
            <a:ln w="57150">
              <a:solidFill>
                <a:srgbClr val="FF0000"/>
              </a:solidFill>
              <a:round/>
              <a:headEnd/>
              <a:tailEnd/>
            </a:ln>
          </p:spPr>
          <p:txBody>
            <a:bodyPr wrap="none" anchor="ctr"/>
            <a:lstStyle/>
            <a:p>
              <a:endParaRPr lang="en-US"/>
            </a:p>
          </p:txBody>
        </p:sp>
        <p:sp>
          <p:nvSpPr>
            <p:cNvPr id="51209" name="Line 9"/>
            <p:cNvSpPr>
              <a:spLocks noChangeShapeType="1"/>
            </p:cNvSpPr>
            <p:nvPr/>
          </p:nvSpPr>
          <p:spPr bwMode="auto">
            <a:xfrm>
              <a:off x="912" y="1152"/>
              <a:ext cx="0" cy="1104"/>
            </a:xfrm>
            <a:prstGeom prst="line">
              <a:avLst/>
            </a:prstGeom>
            <a:noFill/>
            <a:ln w="57150">
              <a:solidFill>
                <a:srgbClr val="FF0000"/>
              </a:solidFill>
              <a:round/>
              <a:headEnd/>
              <a:tailEnd/>
            </a:ln>
          </p:spPr>
          <p:txBody>
            <a:bodyPr wrap="none" anchor="ctr"/>
            <a:lstStyle/>
            <a:p>
              <a:endParaRPr lang="en-US"/>
            </a:p>
          </p:txBody>
        </p:sp>
        <p:sp>
          <p:nvSpPr>
            <p:cNvPr id="51210" name="Line 10"/>
            <p:cNvSpPr>
              <a:spLocks noChangeShapeType="1"/>
            </p:cNvSpPr>
            <p:nvPr/>
          </p:nvSpPr>
          <p:spPr bwMode="auto">
            <a:xfrm>
              <a:off x="2112" y="1152"/>
              <a:ext cx="0" cy="1104"/>
            </a:xfrm>
            <a:prstGeom prst="line">
              <a:avLst/>
            </a:prstGeom>
            <a:noFill/>
            <a:ln w="57150">
              <a:solidFill>
                <a:srgbClr val="FF0000"/>
              </a:solidFill>
              <a:round/>
              <a:headEnd/>
              <a:tailEnd/>
            </a:ln>
          </p:spPr>
          <p:txBody>
            <a:bodyPr wrap="none" anchor="ctr"/>
            <a:lstStyle/>
            <a:p>
              <a:endParaRPr lang="en-US"/>
            </a:p>
          </p:txBody>
        </p:sp>
        <p:sp>
          <p:nvSpPr>
            <p:cNvPr id="51211" name="Line 11"/>
            <p:cNvSpPr>
              <a:spLocks noChangeShapeType="1"/>
            </p:cNvSpPr>
            <p:nvPr/>
          </p:nvSpPr>
          <p:spPr bwMode="auto">
            <a:xfrm flipV="1">
              <a:off x="576" y="1152"/>
              <a:ext cx="336" cy="336"/>
            </a:xfrm>
            <a:prstGeom prst="line">
              <a:avLst/>
            </a:prstGeom>
            <a:noFill/>
            <a:ln w="57150">
              <a:solidFill>
                <a:srgbClr val="FF0000"/>
              </a:solidFill>
              <a:round/>
              <a:headEnd/>
              <a:tailEnd/>
            </a:ln>
          </p:spPr>
          <p:txBody>
            <a:bodyPr wrap="none" anchor="ctr"/>
            <a:lstStyle/>
            <a:p>
              <a:endParaRPr lang="en-US"/>
            </a:p>
          </p:txBody>
        </p:sp>
        <p:sp>
          <p:nvSpPr>
            <p:cNvPr id="51212" name="Line 12"/>
            <p:cNvSpPr>
              <a:spLocks noChangeShapeType="1"/>
            </p:cNvSpPr>
            <p:nvPr/>
          </p:nvSpPr>
          <p:spPr bwMode="auto">
            <a:xfrm flipV="1">
              <a:off x="576" y="2256"/>
              <a:ext cx="336" cy="336"/>
            </a:xfrm>
            <a:prstGeom prst="line">
              <a:avLst/>
            </a:prstGeom>
            <a:noFill/>
            <a:ln w="57150">
              <a:solidFill>
                <a:srgbClr val="FF0000"/>
              </a:solidFill>
              <a:round/>
              <a:headEnd/>
              <a:tailEnd/>
            </a:ln>
          </p:spPr>
          <p:txBody>
            <a:bodyPr wrap="none" anchor="ctr"/>
            <a:lstStyle/>
            <a:p>
              <a:endParaRPr lang="en-US"/>
            </a:p>
          </p:txBody>
        </p:sp>
        <p:sp>
          <p:nvSpPr>
            <p:cNvPr id="51213" name="Line 13"/>
            <p:cNvSpPr>
              <a:spLocks noChangeShapeType="1"/>
            </p:cNvSpPr>
            <p:nvPr/>
          </p:nvSpPr>
          <p:spPr bwMode="auto">
            <a:xfrm flipV="1">
              <a:off x="1776" y="2256"/>
              <a:ext cx="336" cy="336"/>
            </a:xfrm>
            <a:prstGeom prst="line">
              <a:avLst/>
            </a:prstGeom>
            <a:noFill/>
            <a:ln w="57150">
              <a:solidFill>
                <a:srgbClr val="FF0000"/>
              </a:solidFill>
              <a:round/>
              <a:headEnd/>
              <a:tailEnd/>
            </a:ln>
          </p:spPr>
          <p:txBody>
            <a:bodyPr wrap="none" anchor="ctr"/>
            <a:lstStyle/>
            <a:p>
              <a:endParaRPr lang="en-US"/>
            </a:p>
          </p:txBody>
        </p:sp>
        <p:sp>
          <p:nvSpPr>
            <p:cNvPr id="51214" name="Line 14"/>
            <p:cNvSpPr>
              <a:spLocks noChangeShapeType="1"/>
            </p:cNvSpPr>
            <p:nvPr/>
          </p:nvSpPr>
          <p:spPr bwMode="auto">
            <a:xfrm flipV="1">
              <a:off x="1776" y="1152"/>
              <a:ext cx="336" cy="336"/>
            </a:xfrm>
            <a:prstGeom prst="line">
              <a:avLst/>
            </a:prstGeom>
            <a:noFill/>
            <a:ln w="57150">
              <a:solidFill>
                <a:srgbClr val="FF0000"/>
              </a:solidFill>
              <a:round/>
              <a:headEnd/>
              <a:tailEnd/>
            </a:ln>
          </p:spPr>
          <p:txBody>
            <a:bodyPr wrap="none" anchor="ctr"/>
            <a:lstStyle/>
            <a:p>
              <a:endParaRPr lang="en-US"/>
            </a:p>
          </p:txBody>
        </p:sp>
        <p:sp>
          <p:nvSpPr>
            <p:cNvPr id="51215" name="Oval 15"/>
            <p:cNvSpPr>
              <a:spLocks noChangeArrowheads="1"/>
            </p:cNvSpPr>
            <p:nvPr/>
          </p:nvSpPr>
          <p:spPr bwMode="auto">
            <a:xfrm>
              <a:off x="480" y="1344"/>
              <a:ext cx="240" cy="240"/>
            </a:xfrm>
            <a:prstGeom prst="ellipse">
              <a:avLst/>
            </a:prstGeom>
            <a:solidFill>
              <a:srgbClr val="000099"/>
            </a:solidFill>
            <a:ln w="9525">
              <a:solidFill>
                <a:schemeClr val="tx1"/>
              </a:solidFill>
              <a:round/>
              <a:headEnd/>
              <a:tailEnd/>
            </a:ln>
          </p:spPr>
          <p:txBody>
            <a:bodyPr wrap="none" anchor="ctr"/>
            <a:lstStyle/>
            <a:p>
              <a:endParaRPr lang="en-US"/>
            </a:p>
          </p:txBody>
        </p:sp>
        <p:sp>
          <p:nvSpPr>
            <p:cNvPr id="51216" name="Oval 16"/>
            <p:cNvSpPr>
              <a:spLocks noChangeArrowheads="1"/>
            </p:cNvSpPr>
            <p:nvPr/>
          </p:nvSpPr>
          <p:spPr bwMode="auto">
            <a:xfrm>
              <a:off x="480" y="2448"/>
              <a:ext cx="240" cy="240"/>
            </a:xfrm>
            <a:prstGeom prst="ellipse">
              <a:avLst/>
            </a:prstGeom>
            <a:solidFill>
              <a:srgbClr val="000099"/>
            </a:solidFill>
            <a:ln w="9525">
              <a:solidFill>
                <a:schemeClr val="tx1"/>
              </a:solidFill>
              <a:round/>
              <a:headEnd/>
              <a:tailEnd/>
            </a:ln>
          </p:spPr>
          <p:txBody>
            <a:bodyPr wrap="none" anchor="ctr"/>
            <a:lstStyle/>
            <a:p>
              <a:endParaRPr lang="en-US"/>
            </a:p>
          </p:txBody>
        </p:sp>
        <p:sp>
          <p:nvSpPr>
            <p:cNvPr id="51217" name="Oval 17"/>
            <p:cNvSpPr>
              <a:spLocks noChangeArrowheads="1"/>
            </p:cNvSpPr>
            <p:nvPr/>
          </p:nvSpPr>
          <p:spPr bwMode="auto">
            <a:xfrm>
              <a:off x="1632" y="2496"/>
              <a:ext cx="240" cy="240"/>
            </a:xfrm>
            <a:prstGeom prst="ellipse">
              <a:avLst/>
            </a:prstGeom>
            <a:solidFill>
              <a:srgbClr val="000099"/>
            </a:solidFill>
            <a:ln w="9525">
              <a:solidFill>
                <a:schemeClr val="tx1"/>
              </a:solidFill>
              <a:round/>
              <a:headEnd/>
              <a:tailEnd/>
            </a:ln>
          </p:spPr>
          <p:txBody>
            <a:bodyPr wrap="none" anchor="ctr"/>
            <a:lstStyle/>
            <a:p>
              <a:endParaRPr lang="en-US"/>
            </a:p>
          </p:txBody>
        </p:sp>
        <p:sp>
          <p:nvSpPr>
            <p:cNvPr id="51218" name="Oval 18"/>
            <p:cNvSpPr>
              <a:spLocks noChangeArrowheads="1"/>
            </p:cNvSpPr>
            <p:nvPr/>
          </p:nvSpPr>
          <p:spPr bwMode="auto">
            <a:xfrm>
              <a:off x="1968" y="2160"/>
              <a:ext cx="240" cy="240"/>
            </a:xfrm>
            <a:prstGeom prst="ellipse">
              <a:avLst/>
            </a:prstGeom>
            <a:solidFill>
              <a:srgbClr val="000099"/>
            </a:solidFill>
            <a:ln w="9525">
              <a:solidFill>
                <a:schemeClr val="tx1"/>
              </a:solidFill>
              <a:round/>
              <a:headEnd/>
              <a:tailEnd/>
            </a:ln>
          </p:spPr>
          <p:txBody>
            <a:bodyPr wrap="none" anchor="ctr"/>
            <a:lstStyle/>
            <a:p>
              <a:endParaRPr lang="en-US"/>
            </a:p>
          </p:txBody>
        </p:sp>
        <p:sp>
          <p:nvSpPr>
            <p:cNvPr id="51219" name="Oval 19"/>
            <p:cNvSpPr>
              <a:spLocks noChangeArrowheads="1"/>
            </p:cNvSpPr>
            <p:nvPr/>
          </p:nvSpPr>
          <p:spPr bwMode="auto">
            <a:xfrm>
              <a:off x="768" y="2160"/>
              <a:ext cx="240" cy="240"/>
            </a:xfrm>
            <a:prstGeom prst="ellipse">
              <a:avLst/>
            </a:prstGeom>
            <a:solidFill>
              <a:srgbClr val="000099"/>
            </a:solidFill>
            <a:ln w="9525">
              <a:solidFill>
                <a:schemeClr val="tx1"/>
              </a:solidFill>
              <a:round/>
              <a:headEnd/>
              <a:tailEnd/>
            </a:ln>
          </p:spPr>
          <p:txBody>
            <a:bodyPr wrap="none" anchor="ctr"/>
            <a:lstStyle/>
            <a:p>
              <a:endParaRPr lang="en-US"/>
            </a:p>
          </p:txBody>
        </p:sp>
        <p:sp>
          <p:nvSpPr>
            <p:cNvPr id="51220" name="Oval 20"/>
            <p:cNvSpPr>
              <a:spLocks noChangeArrowheads="1"/>
            </p:cNvSpPr>
            <p:nvPr/>
          </p:nvSpPr>
          <p:spPr bwMode="auto">
            <a:xfrm>
              <a:off x="816" y="1056"/>
              <a:ext cx="240" cy="240"/>
            </a:xfrm>
            <a:prstGeom prst="ellipse">
              <a:avLst/>
            </a:prstGeom>
            <a:solidFill>
              <a:srgbClr val="000099"/>
            </a:solidFill>
            <a:ln w="9525">
              <a:solidFill>
                <a:schemeClr val="tx1"/>
              </a:solidFill>
              <a:round/>
              <a:headEnd/>
              <a:tailEnd/>
            </a:ln>
          </p:spPr>
          <p:txBody>
            <a:bodyPr wrap="none" anchor="ctr"/>
            <a:lstStyle/>
            <a:p>
              <a:endParaRPr lang="en-US"/>
            </a:p>
          </p:txBody>
        </p:sp>
        <p:sp>
          <p:nvSpPr>
            <p:cNvPr id="51221" name="Oval 21"/>
            <p:cNvSpPr>
              <a:spLocks noChangeArrowheads="1"/>
            </p:cNvSpPr>
            <p:nvPr/>
          </p:nvSpPr>
          <p:spPr bwMode="auto">
            <a:xfrm>
              <a:off x="1632" y="1392"/>
              <a:ext cx="240" cy="240"/>
            </a:xfrm>
            <a:prstGeom prst="ellipse">
              <a:avLst/>
            </a:prstGeom>
            <a:solidFill>
              <a:srgbClr val="000099"/>
            </a:solidFill>
            <a:ln w="9525">
              <a:solidFill>
                <a:schemeClr val="tx1"/>
              </a:solidFill>
              <a:round/>
              <a:headEnd/>
              <a:tailEnd/>
            </a:ln>
          </p:spPr>
          <p:txBody>
            <a:bodyPr wrap="none" anchor="ctr"/>
            <a:lstStyle/>
            <a:p>
              <a:endParaRPr lang="en-US"/>
            </a:p>
          </p:txBody>
        </p:sp>
        <p:sp>
          <p:nvSpPr>
            <p:cNvPr id="51222" name="Oval 22"/>
            <p:cNvSpPr>
              <a:spLocks noChangeArrowheads="1"/>
            </p:cNvSpPr>
            <p:nvPr/>
          </p:nvSpPr>
          <p:spPr bwMode="auto">
            <a:xfrm>
              <a:off x="1968" y="1056"/>
              <a:ext cx="240" cy="240"/>
            </a:xfrm>
            <a:prstGeom prst="ellipse">
              <a:avLst/>
            </a:prstGeom>
            <a:solidFill>
              <a:srgbClr val="000099"/>
            </a:solidFill>
            <a:ln w="9525">
              <a:solidFill>
                <a:schemeClr val="tx1"/>
              </a:solidFill>
              <a:round/>
              <a:headEnd/>
              <a:tailEnd/>
            </a:ln>
          </p:spPr>
          <p:txBody>
            <a:bodyPr wrap="none" anchor="ctr"/>
            <a:lstStyle/>
            <a:p>
              <a:endParaRPr lang="en-US"/>
            </a:p>
          </p:txBody>
        </p:sp>
        <p:sp>
          <p:nvSpPr>
            <p:cNvPr id="51223" name="Oval 23"/>
            <p:cNvSpPr>
              <a:spLocks noChangeArrowheads="1"/>
            </p:cNvSpPr>
            <p:nvPr/>
          </p:nvSpPr>
          <p:spPr bwMode="auto">
            <a:xfrm>
              <a:off x="1248" y="1680"/>
              <a:ext cx="240" cy="240"/>
            </a:xfrm>
            <a:prstGeom prst="ellipse">
              <a:avLst/>
            </a:prstGeom>
            <a:solidFill>
              <a:srgbClr val="000099"/>
            </a:solidFill>
            <a:ln w="9525">
              <a:solidFill>
                <a:schemeClr val="tx1"/>
              </a:solidFill>
              <a:round/>
              <a:headEnd/>
              <a:tailEnd/>
            </a:ln>
          </p:spPr>
          <p:txBody>
            <a:bodyPr wrap="none" anchor="ctr"/>
            <a:lstStyle/>
            <a:p>
              <a:endParaRPr lang="en-US"/>
            </a:p>
          </p:txBody>
        </p:sp>
      </p:grpSp>
      <p:sp>
        <p:nvSpPr>
          <p:cNvPr id="51224" name="Text Box 24"/>
          <p:cNvSpPr txBox="1">
            <a:spLocks noChangeArrowheads="1"/>
          </p:cNvSpPr>
          <p:nvPr/>
        </p:nvSpPr>
        <p:spPr bwMode="auto">
          <a:xfrm>
            <a:off x="228600" y="457200"/>
            <a:ext cx="8458200" cy="946150"/>
          </a:xfrm>
          <a:prstGeom prst="rect">
            <a:avLst/>
          </a:prstGeom>
          <a:noFill/>
          <a:ln w="9525">
            <a:noFill/>
            <a:miter lim="800000"/>
            <a:headEnd/>
            <a:tailEnd/>
          </a:ln>
          <a:effectLst/>
        </p:spPr>
        <p:txBody>
          <a:bodyPr lIns="91429" tIns="45714" rIns="91429" bIns="45714">
            <a:spAutoFit/>
          </a:bodyPr>
          <a:lstStyle/>
          <a:p>
            <a:pPr algn="ctr">
              <a:spcBef>
                <a:spcPct val="50000"/>
              </a:spcBef>
              <a:buFont typeface="Wingdings" pitchFamily="2" charset="2"/>
              <a:buChar char="§"/>
            </a:pPr>
            <a:r>
              <a:rPr lang="en-US" sz="2800" b="1">
                <a:solidFill>
                  <a:srgbClr val="000066"/>
                </a:solidFill>
                <a:latin typeface="Verdana" pitchFamily="34" charset="0"/>
              </a:rPr>
              <a:t> Atomic arrangement in a crystalline material</a:t>
            </a:r>
          </a:p>
        </p:txBody>
      </p:sp>
      <p:sp>
        <p:nvSpPr>
          <p:cNvPr id="51225" name="Text Box 25"/>
          <p:cNvSpPr txBox="1">
            <a:spLocks noChangeArrowheads="1"/>
          </p:cNvSpPr>
          <p:nvPr/>
        </p:nvSpPr>
        <p:spPr bwMode="auto">
          <a:xfrm>
            <a:off x="2895600" y="6019800"/>
            <a:ext cx="3267075" cy="457200"/>
          </a:xfrm>
          <a:prstGeom prst="rect">
            <a:avLst/>
          </a:prstGeom>
          <a:noFill/>
          <a:ln w="9525">
            <a:noFill/>
            <a:miter lim="800000"/>
            <a:headEnd/>
            <a:tailEnd/>
          </a:ln>
          <a:effectLst/>
        </p:spPr>
        <p:txBody>
          <a:bodyPr wrap="none" lIns="91429" tIns="45714" rIns="91429" bIns="45714">
            <a:spAutoFit/>
          </a:bodyPr>
          <a:lstStyle/>
          <a:p>
            <a:pPr eaLnBrk="1" hangingPunct="1"/>
            <a:r>
              <a:rPr lang="en-US" sz="2400" b="1">
                <a:solidFill>
                  <a:srgbClr val="003399"/>
                </a:solidFill>
              </a:rPr>
              <a:t>A typical BCC Lattice</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685800" y="590550"/>
            <a:ext cx="5448300" cy="519113"/>
          </a:xfrm>
          <a:prstGeom prst="rect">
            <a:avLst/>
          </a:prstGeom>
          <a:noFill/>
          <a:ln w="9525">
            <a:noFill/>
            <a:miter lim="800000"/>
            <a:headEnd/>
            <a:tailEnd/>
          </a:ln>
          <a:effectLst/>
        </p:spPr>
        <p:txBody>
          <a:bodyPr lIns="91429" tIns="45714" rIns="91429" bIns="45714">
            <a:spAutoFit/>
          </a:bodyPr>
          <a:lstStyle/>
          <a:p>
            <a:pPr eaLnBrk="1" hangingPunct="1">
              <a:buFont typeface="Wingdings" pitchFamily="2" charset="2"/>
              <a:buChar char="§"/>
            </a:pPr>
            <a:r>
              <a:rPr lang="en-US" sz="2800" b="1">
                <a:solidFill>
                  <a:srgbClr val="003399"/>
                </a:solidFill>
                <a:latin typeface="Verdana" pitchFamily="34" charset="0"/>
              </a:rPr>
              <a:t> An interesting analogy</a:t>
            </a:r>
            <a:endParaRPr lang="en-US" sz="2800" b="1">
              <a:latin typeface="Verdana" pitchFamily="34" charset="0"/>
            </a:endParaRPr>
          </a:p>
        </p:txBody>
      </p:sp>
      <p:sp>
        <p:nvSpPr>
          <p:cNvPr id="142339" name="Text Box 3"/>
          <p:cNvSpPr txBox="1">
            <a:spLocks noChangeArrowheads="1"/>
          </p:cNvSpPr>
          <p:nvPr/>
        </p:nvSpPr>
        <p:spPr bwMode="auto">
          <a:xfrm>
            <a:off x="838200" y="1665288"/>
            <a:ext cx="7848600" cy="1373187"/>
          </a:xfrm>
          <a:prstGeom prst="rect">
            <a:avLst/>
          </a:prstGeom>
          <a:noFill/>
          <a:ln w="9525">
            <a:noFill/>
            <a:miter lim="800000"/>
            <a:headEnd/>
            <a:tailEnd/>
          </a:ln>
          <a:effectLst/>
        </p:spPr>
        <p:txBody>
          <a:bodyPr lIns="91429" tIns="45714" rIns="91429" bIns="45714">
            <a:spAutoFit/>
          </a:bodyPr>
          <a:lstStyle/>
          <a:p>
            <a:pPr eaLnBrk="1" hangingPunct="1"/>
            <a:r>
              <a:rPr lang="en-US" sz="2800" b="1"/>
              <a:t>The interrelationship between a nanoparticle and its crystals is analogous to that between a country and its states.</a:t>
            </a:r>
            <a:r>
              <a:rPr lang="en-US" sz="2800" b="1">
                <a:latin typeface="Verdana" pitchFamily="34" charset="0"/>
              </a:rPr>
              <a:t> </a:t>
            </a:r>
          </a:p>
        </p:txBody>
      </p:sp>
      <p:sp>
        <p:nvSpPr>
          <p:cNvPr id="142340" name="Text Box 4"/>
          <p:cNvSpPr txBox="1">
            <a:spLocks noChangeArrowheads="1"/>
          </p:cNvSpPr>
          <p:nvPr/>
        </p:nvSpPr>
        <p:spPr bwMode="auto">
          <a:xfrm>
            <a:off x="1508125" y="3468688"/>
            <a:ext cx="184150" cy="457200"/>
          </a:xfrm>
          <a:prstGeom prst="rect">
            <a:avLst/>
          </a:prstGeom>
          <a:noFill/>
          <a:ln w="9525">
            <a:noFill/>
            <a:miter lim="800000"/>
            <a:headEnd/>
            <a:tailEnd/>
          </a:ln>
          <a:effectLst/>
        </p:spPr>
        <p:txBody>
          <a:bodyPr wrap="none" lIns="91429" tIns="45714" rIns="91429" bIns="45714">
            <a:spAutoFit/>
          </a:bodyPr>
          <a:lstStyle/>
          <a:p>
            <a:pPr eaLnBrk="1" hangingPunct="1"/>
            <a:endParaRPr lang="en-US" sz="2400" b="1"/>
          </a:p>
        </p:txBody>
      </p:sp>
      <p:pic>
        <p:nvPicPr>
          <p:cNvPr id="142341" name="Picture 5"/>
          <p:cNvPicPr>
            <a:picLocks noChangeAspect="1" noChangeArrowheads="1"/>
          </p:cNvPicPr>
          <p:nvPr/>
        </p:nvPicPr>
        <p:blipFill>
          <a:blip r:embed="rId2"/>
          <a:srcRect l="39063" t="47083" r="38020" b="30417"/>
          <a:stretch>
            <a:fillRect/>
          </a:stretch>
        </p:blipFill>
        <p:spPr bwMode="auto">
          <a:xfrm>
            <a:off x="838200" y="3200400"/>
            <a:ext cx="3657600" cy="3251200"/>
          </a:xfrm>
          <a:prstGeom prst="rect">
            <a:avLst/>
          </a:prstGeom>
          <a:noFill/>
          <a:ln w="9525">
            <a:noFill/>
            <a:miter lim="800000"/>
            <a:headEnd/>
            <a:tailEnd/>
          </a:ln>
          <a:effectLst/>
        </p:spPr>
      </p:pic>
      <p:pic>
        <p:nvPicPr>
          <p:cNvPr id="142342" name="Picture 6"/>
          <p:cNvPicPr>
            <a:picLocks noChangeAspect="1" noChangeArrowheads="1"/>
          </p:cNvPicPr>
          <p:nvPr/>
        </p:nvPicPr>
        <p:blipFill>
          <a:blip r:embed="rId3"/>
          <a:srcRect l="28906" t="8333" r="28906" b="20834"/>
          <a:stretch>
            <a:fillRect/>
          </a:stretch>
        </p:blipFill>
        <p:spPr bwMode="auto">
          <a:xfrm>
            <a:off x="5257800" y="2743200"/>
            <a:ext cx="2965450" cy="373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685800" y="1295400"/>
            <a:ext cx="7772400" cy="5029200"/>
          </a:xfrm>
        </p:spPr>
        <p:txBody>
          <a:bodyPr/>
          <a:lstStyle/>
          <a:p>
            <a:pPr algn="just">
              <a:lnSpc>
                <a:spcPct val="80000"/>
              </a:lnSpc>
              <a:buFontTx/>
              <a:buNone/>
            </a:pPr>
            <a:r>
              <a:rPr lang="en-US" sz="2800" b="1">
                <a:cs typeface="Arial" pitchFamily="34" charset="0"/>
              </a:rPr>
              <a:t>♣ 	</a:t>
            </a:r>
            <a:r>
              <a:rPr lang="en-US" sz="2800" b="1">
                <a:solidFill>
                  <a:srgbClr val="008000"/>
                </a:solidFill>
              </a:rPr>
              <a:t>Materials with microstructural features (such as the grain size) of nanometric dimensions are termed as nanocrystalline or nanostructured materials</a:t>
            </a:r>
          </a:p>
          <a:p>
            <a:pPr algn="just">
              <a:lnSpc>
                <a:spcPct val="80000"/>
              </a:lnSpc>
              <a:buFontTx/>
              <a:buNone/>
            </a:pPr>
            <a:endParaRPr lang="en-US" sz="2800" b="1">
              <a:solidFill>
                <a:srgbClr val="008000"/>
              </a:solidFill>
            </a:endParaRPr>
          </a:p>
          <a:p>
            <a:pPr algn="just">
              <a:lnSpc>
                <a:spcPct val="80000"/>
              </a:lnSpc>
              <a:buFontTx/>
              <a:buNone/>
            </a:pPr>
            <a:r>
              <a:rPr lang="en-US" sz="2800" b="1">
                <a:cs typeface="Arial" pitchFamily="34" charset="0"/>
              </a:rPr>
              <a:t>♣ 	</a:t>
            </a:r>
            <a:r>
              <a:rPr lang="en-US" sz="2800" b="1"/>
              <a:t>Nanostructured materials are single or polycrystalline materials with a grain size </a:t>
            </a:r>
            <a:r>
              <a:rPr lang="en-US" sz="2800" b="1">
                <a:solidFill>
                  <a:srgbClr val="800080"/>
                </a:solidFill>
              </a:rPr>
              <a:t>below 100 nm (i.e. less than 0.1 micron)</a:t>
            </a:r>
          </a:p>
          <a:p>
            <a:pPr algn="just">
              <a:lnSpc>
                <a:spcPct val="80000"/>
              </a:lnSpc>
              <a:buFontTx/>
              <a:buNone/>
            </a:pPr>
            <a:endParaRPr lang="en-US" sz="2800" b="1">
              <a:solidFill>
                <a:srgbClr val="800080"/>
              </a:solidFill>
            </a:endParaRPr>
          </a:p>
          <a:p>
            <a:pPr algn="just">
              <a:lnSpc>
                <a:spcPct val="80000"/>
              </a:lnSpc>
              <a:buFontTx/>
              <a:buNone/>
            </a:pPr>
            <a:r>
              <a:rPr lang="en-US" sz="2800" b="1">
                <a:cs typeface="Arial" pitchFamily="34" charset="0"/>
              </a:rPr>
              <a:t>♣ 	</a:t>
            </a:r>
            <a:r>
              <a:rPr lang="en-US" sz="2800" b="1">
                <a:solidFill>
                  <a:schemeClr val="accent2"/>
                </a:solidFill>
              </a:rPr>
              <a:t>Because of their ultra fine grain size, a large volume fraction of atoms (about more than 50%) is located at the grain boundaries</a:t>
            </a:r>
          </a:p>
        </p:txBody>
      </p:sp>
      <p:sp>
        <p:nvSpPr>
          <p:cNvPr id="67587" name="Text Box 3"/>
          <p:cNvSpPr txBox="1">
            <a:spLocks noChangeArrowheads="1"/>
          </p:cNvSpPr>
          <p:nvPr/>
        </p:nvSpPr>
        <p:spPr bwMode="auto">
          <a:xfrm>
            <a:off x="609600" y="457200"/>
            <a:ext cx="8229600" cy="579438"/>
          </a:xfrm>
          <a:prstGeom prst="rect">
            <a:avLst/>
          </a:prstGeom>
          <a:noFill/>
          <a:ln w="9525">
            <a:noFill/>
            <a:miter lim="800000"/>
            <a:headEnd/>
            <a:tailEnd/>
          </a:ln>
          <a:effectLst/>
        </p:spPr>
        <p:txBody>
          <a:bodyPr lIns="91429" tIns="45714" rIns="91429" bIns="45714">
            <a:spAutoFit/>
          </a:bodyPr>
          <a:lstStyle/>
          <a:p>
            <a:pPr algn="ctr">
              <a:spcBef>
                <a:spcPct val="50000"/>
              </a:spcBef>
              <a:buFont typeface="Symbol" pitchFamily="18" charset="2"/>
              <a:buNone/>
            </a:pPr>
            <a:r>
              <a:rPr lang="en-US" sz="3200" b="1">
                <a:solidFill>
                  <a:srgbClr val="990033"/>
                </a:solidFill>
                <a:latin typeface="Comic Sans MS" pitchFamily="66" charset="0"/>
                <a:cs typeface="Arial" pitchFamily="34" charset="0"/>
              </a:rPr>
              <a:t>What are Nanostructured Materials ?</a:t>
            </a:r>
            <a:endParaRPr lang="en-US" sz="3200">
              <a:solidFill>
                <a:srgbClr val="990033"/>
              </a:solidFill>
              <a:latin typeface="Comic Sans MS" pitchFamily="66"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685800" y="1600200"/>
            <a:ext cx="7848600" cy="5399088"/>
          </a:xfrm>
          <a:prstGeom prst="rect">
            <a:avLst/>
          </a:prstGeom>
          <a:noFill/>
          <a:ln w="9525">
            <a:noFill/>
            <a:miter lim="800000"/>
            <a:headEnd/>
            <a:tailEnd/>
          </a:ln>
          <a:effectLst/>
        </p:spPr>
        <p:txBody>
          <a:bodyPr lIns="91429" tIns="45714" rIns="91429" bIns="45714">
            <a:spAutoFit/>
          </a:bodyPr>
          <a:lstStyle/>
          <a:p>
            <a:pPr eaLnBrk="1" hangingPunct="1"/>
            <a:r>
              <a:rPr lang="en-US" sz="3200" b="1">
                <a:solidFill>
                  <a:srgbClr val="003399"/>
                </a:solidFill>
              </a:rPr>
              <a:t>NCMs comprise of</a:t>
            </a:r>
            <a:r>
              <a:rPr lang="en-US" sz="2800" b="1"/>
              <a:t> </a:t>
            </a:r>
          </a:p>
          <a:p>
            <a:pPr eaLnBrk="1" hangingPunct="1"/>
            <a:endParaRPr lang="en-US" sz="2800" b="1"/>
          </a:p>
          <a:p>
            <a:pPr eaLnBrk="1" hangingPunct="1">
              <a:buFontTx/>
              <a:buChar char="•"/>
            </a:pPr>
            <a:r>
              <a:rPr lang="en-US" sz="2800" b="1"/>
              <a:t>  ‘crystal atoms’ (the nearest neighbour </a:t>
            </a:r>
          </a:p>
          <a:p>
            <a:pPr eaLnBrk="1" hangingPunct="1"/>
            <a:r>
              <a:rPr lang="en-US" sz="2800" b="1"/>
              <a:t>    configuration of which corresponds to   </a:t>
            </a:r>
          </a:p>
          <a:p>
            <a:pPr eaLnBrk="1" hangingPunct="1"/>
            <a:r>
              <a:rPr lang="en-US" sz="2800" b="1"/>
              <a:t>    the lattice configuration i.e. BCC, FCC or </a:t>
            </a:r>
          </a:p>
          <a:p>
            <a:pPr eaLnBrk="1" hangingPunct="1"/>
            <a:r>
              <a:rPr lang="en-US" sz="2800" b="1"/>
              <a:t>    HCP)  </a:t>
            </a:r>
          </a:p>
          <a:p>
            <a:pPr eaLnBrk="1" hangingPunct="1"/>
            <a:r>
              <a:rPr lang="en-US" sz="2800" b="1"/>
              <a:t>    &amp;</a:t>
            </a:r>
          </a:p>
          <a:p>
            <a:pPr eaLnBrk="1" hangingPunct="1">
              <a:buFontTx/>
              <a:buChar char="•"/>
            </a:pPr>
            <a:r>
              <a:rPr lang="en-US" sz="2800" b="1"/>
              <a:t>  ‘boundary atoms’ (with nearest  neighbour </a:t>
            </a:r>
          </a:p>
          <a:p>
            <a:pPr eaLnBrk="1" hangingPunct="1"/>
            <a:r>
              <a:rPr lang="en-US" sz="2800" b="1"/>
              <a:t>    configuration different  from lattice  </a:t>
            </a:r>
          </a:p>
          <a:p>
            <a:pPr eaLnBrk="1" hangingPunct="1"/>
            <a:r>
              <a:rPr lang="en-US" sz="2800" b="1"/>
              <a:t>    configuration)</a:t>
            </a:r>
          </a:p>
          <a:p>
            <a:pPr eaLnBrk="1" hangingPunct="1"/>
            <a:endParaRPr lang="en-US" sz="2800" b="1"/>
          </a:p>
          <a:p>
            <a:pPr eaLnBrk="1" hangingPunct="1">
              <a:buFont typeface="Wingdings" pitchFamily="2" charset="2"/>
              <a:buNone/>
            </a:pPr>
            <a:r>
              <a:rPr lang="en-US">
                <a:solidFill>
                  <a:schemeClr val="hlink"/>
                </a:solidFill>
              </a:rPr>
              <a:t> </a:t>
            </a:r>
          </a:p>
          <a:p>
            <a:pPr eaLnBrk="1" hangingPunct="1"/>
            <a:endParaRPr lang="en-US">
              <a:solidFill>
                <a:schemeClr val="hlink"/>
              </a:solidFill>
            </a:endParaRPr>
          </a:p>
        </p:txBody>
      </p:sp>
      <p:sp>
        <p:nvSpPr>
          <p:cNvPr id="55299" name="Text Box 3"/>
          <p:cNvSpPr txBox="1">
            <a:spLocks noChangeArrowheads="1"/>
          </p:cNvSpPr>
          <p:nvPr/>
        </p:nvSpPr>
        <p:spPr bwMode="auto">
          <a:xfrm>
            <a:off x="533400" y="590550"/>
            <a:ext cx="6624638" cy="519113"/>
          </a:xfrm>
          <a:prstGeom prst="rect">
            <a:avLst/>
          </a:prstGeom>
          <a:noFill/>
          <a:ln w="9525">
            <a:noFill/>
            <a:miter lim="800000"/>
            <a:headEnd/>
            <a:tailEnd/>
          </a:ln>
          <a:effectLst/>
        </p:spPr>
        <p:txBody>
          <a:bodyPr lIns="91429" tIns="45714" rIns="91429" bIns="45714">
            <a:spAutoFit/>
          </a:bodyPr>
          <a:lstStyle/>
          <a:p>
            <a:pPr eaLnBrk="1" hangingPunct="1">
              <a:buFont typeface="Wingdings" pitchFamily="2" charset="2"/>
              <a:buChar char="§"/>
            </a:pPr>
            <a:r>
              <a:rPr lang="en-US" sz="2800" b="1">
                <a:solidFill>
                  <a:srgbClr val="003399"/>
                </a:solidFill>
                <a:latin typeface="Verdana" pitchFamily="34" charset="0"/>
              </a:rPr>
              <a:t> Characteristics of NCMs</a:t>
            </a:r>
          </a:p>
        </p:txBody>
      </p:sp>
      <p:pic>
        <p:nvPicPr>
          <p:cNvPr id="55300" name="Picture 4"/>
          <p:cNvPicPr>
            <a:picLocks noChangeAspect="1" noChangeArrowheads="1"/>
          </p:cNvPicPr>
          <p:nvPr/>
        </p:nvPicPr>
        <p:blipFill>
          <a:blip r:embed="rId2"/>
          <a:srcRect l="39063" t="47083" r="38020" b="30417"/>
          <a:stretch>
            <a:fillRect/>
          </a:stretch>
        </p:blipFill>
        <p:spPr bwMode="auto">
          <a:xfrm>
            <a:off x="6553200" y="579438"/>
            <a:ext cx="2133600" cy="18589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869950" y="1524000"/>
            <a:ext cx="7893050" cy="3508375"/>
          </a:xfrm>
          <a:prstGeom prst="rect">
            <a:avLst/>
          </a:prstGeom>
          <a:noFill/>
          <a:ln w="9525">
            <a:noFill/>
            <a:miter lim="800000"/>
            <a:headEnd/>
            <a:tailEnd/>
          </a:ln>
          <a:effectLst/>
        </p:spPr>
        <p:txBody>
          <a:bodyPr lIns="91429" tIns="45714" rIns="91429" bIns="45714">
            <a:spAutoFit/>
          </a:bodyPr>
          <a:lstStyle/>
          <a:p>
            <a:pPr eaLnBrk="1" hangingPunct="1">
              <a:buFont typeface="Wingdings" pitchFamily="2" charset="2"/>
              <a:buChar char="§"/>
            </a:pPr>
            <a:r>
              <a:rPr lang="en-US" sz="2800" b="1"/>
              <a:t>  Nanocrystalline materials (NCM) have a  </a:t>
            </a:r>
          </a:p>
          <a:p>
            <a:pPr eaLnBrk="1" hangingPunct="1"/>
            <a:r>
              <a:rPr lang="en-US" sz="2800" b="1"/>
              <a:t>   different atomic structure  from</a:t>
            </a:r>
          </a:p>
          <a:p>
            <a:pPr eaLnBrk="1" hangingPunct="1"/>
            <a:endParaRPr lang="en-US" sz="2800" b="1"/>
          </a:p>
          <a:p>
            <a:pPr eaLnBrk="1" hangingPunct="1">
              <a:buFont typeface="Wingdings" pitchFamily="2" charset="2"/>
              <a:buChar char="Ø"/>
            </a:pPr>
            <a:r>
              <a:rPr lang="en-US" sz="2800" b="1"/>
              <a:t> Crystalline material</a:t>
            </a:r>
          </a:p>
          <a:p>
            <a:pPr eaLnBrk="1" hangingPunct="1">
              <a:buFont typeface="Wingdings" pitchFamily="2" charset="2"/>
              <a:buNone/>
            </a:pPr>
            <a:r>
              <a:rPr lang="en-US" sz="2800" b="1"/>
              <a:t>    (which has long-range order)</a:t>
            </a:r>
          </a:p>
          <a:p>
            <a:pPr eaLnBrk="1" hangingPunct="1">
              <a:buFont typeface="Wingdings" pitchFamily="2" charset="2"/>
              <a:buNone/>
            </a:pPr>
            <a:r>
              <a:rPr lang="en-US" sz="2800" b="1"/>
              <a:t>                                                                  </a:t>
            </a:r>
          </a:p>
          <a:p>
            <a:pPr eaLnBrk="1" hangingPunct="1">
              <a:buFont typeface="Wingdings" pitchFamily="2" charset="2"/>
              <a:buChar char="Ø"/>
            </a:pPr>
            <a:r>
              <a:rPr lang="en-US" sz="2800" b="1"/>
              <a:t> Glassy or amorphous material </a:t>
            </a:r>
          </a:p>
          <a:p>
            <a:pPr eaLnBrk="1" hangingPunct="1">
              <a:buFont typeface="Wingdings" pitchFamily="2" charset="2"/>
              <a:buNone/>
            </a:pPr>
            <a:r>
              <a:rPr lang="en-US" sz="2800" b="1"/>
              <a:t>    (which has short-range order)     </a:t>
            </a:r>
          </a:p>
        </p:txBody>
      </p:sp>
      <p:sp>
        <p:nvSpPr>
          <p:cNvPr id="53251" name="Text Box 3"/>
          <p:cNvSpPr txBox="1">
            <a:spLocks noChangeArrowheads="1"/>
          </p:cNvSpPr>
          <p:nvPr/>
        </p:nvSpPr>
        <p:spPr bwMode="auto">
          <a:xfrm>
            <a:off x="1219200" y="7140575"/>
            <a:ext cx="5899150" cy="366713"/>
          </a:xfrm>
          <a:prstGeom prst="rect">
            <a:avLst/>
          </a:prstGeom>
          <a:noFill/>
          <a:ln w="9525">
            <a:noFill/>
            <a:miter lim="800000"/>
            <a:headEnd/>
            <a:tailEnd/>
          </a:ln>
          <a:effectLst/>
        </p:spPr>
        <p:txBody>
          <a:bodyPr lIns="91429" tIns="45714" rIns="91429" bIns="45714">
            <a:spAutoFit/>
          </a:bodyPr>
          <a:lstStyle/>
          <a:p>
            <a:pPr eaLnBrk="1" hangingPunct="1"/>
            <a:endParaRPr lang="en-US"/>
          </a:p>
        </p:txBody>
      </p:sp>
      <p:sp>
        <p:nvSpPr>
          <p:cNvPr id="53252" name="Text Box 4"/>
          <p:cNvSpPr txBox="1">
            <a:spLocks noChangeArrowheads="1"/>
          </p:cNvSpPr>
          <p:nvPr/>
        </p:nvSpPr>
        <p:spPr bwMode="auto">
          <a:xfrm>
            <a:off x="685800" y="819150"/>
            <a:ext cx="5586413" cy="519113"/>
          </a:xfrm>
          <a:prstGeom prst="rect">
            <a:avLst/>
          </a:prstGeom>
          <a:noFill/>
          <a:ln w="9525">
            <a:noFill/>
            <a:miter lim="800000"/>
            <a:headEnd/>
            <a:tailEnd/>
          </a:ln>
          <a:effectLst/>
        </p:spPr>
        <p:txBody>
          <a:bodyPr lIns="91429" tIns="45714" rIns="91429" bIns="45714">
            <a:spAutoFit/>
          </a:bodyPr>
          <a:lstStyle/>
          <a:p>
            <a:pPr eaLnBrk="1" hangingPunct="1"/>
            <a:endParaRPr lang="en-US" sz="2800" b="1">
              <a:solidFill>
                <a:srgbClr val="003399"/>
              </a:solidFill>
              <a:latin typeface="Verdana" pitchFamily="34" charset="0"/>
            </a:endParaRPr>
          </a:p>
        </p:txBody>
      </p:sp>
      <p:sp>
        <p:nvSpPr>
          <p:cNvPr id="53253" name="Rectangle 5"/>
          <p:cNvSpPr>
            <a:spLocks noChangeArrowheads="1"/>
          </p:cNvSpPr>
          <p:nvPr/>
        </p:nvSpPr>
        <p:spPr bwMode="auto">
          <a:xfrm>
            <a:off x="609600" y="685800"/>
            <a:ext cx="6477000" cy="519113"/>
          </a:xfrm>
          <a:prstGeom prst="rect">
            <a:avLst/>
          </a:prstGeom>
          <a:noFill/>
          <a:ln w="9525">
            <a:noFill/>
            <a:miter lim="800000"/>
            <a:headEnd/>
            <a:tailEnd/>
          </a:ln>
          <a:effectLst/>
        </p:spPr>
        <p:txBody>
          <a:bodyPr lIns="91429" tIns="45714" rIns="91429" bIns="45714">
            <a:spAutoFit/>
          </a:bodyPr>
          <a:lstStyle/>
          <a:p>
            <a:pPr eaLnBrk="1" hangingPunct="1">
              <a:buFont typeface="Wingdings" pitchFamily="2" charset="2"/>
              <a:buChar char="§"/>
            </a:pPr>
            <a:r>
              <a:rPr lang="en-US" sz="2800" b="1">
                <a:solidFill>
                  <a:srgbClr val="003399"/>
                </a:solidFill>
                <a:latin typeface="Verdana" pitchFamily="34" charset="0"/>
              </a:rPr>
              <a:t> Atomic arrangement in NCMs</a:t>
            </a:r>
          </a:p>
        </p:txBody>
      </p:sp>
      <p:pic>
        <p:nvPicPr>
          <p:cNvPr id="53254" name="Picture 6"/>
          <p:cNvPicPr>
            <a:picLocks noChangeAspect="1" noChangeArrowheads="1"/>
          </p:cNvPicPr>
          <p:nvPr/>
        </p:nvPicPr>
        <p:blipFill>
          <a:blip r:embed="rId2"/>
          <a:srcRect l="39063" t="47083" r="38020" b="30417"/>
          <a:stretch>
            <a:fillRect/>
          </a:stretch>
        </p:blipFill>
        <p:spPr bwMode="auto">
          <a:xfrm>
            <a:off x="6553200" y="2895600"/>
            <a:ext cx="2438400" cy="2062163"/>
          </a:xfrm>
          <a:prstGeom prst="rect">
            <a:avLst/>
          </a:prstGeom>
          <a:noFill/>
          <a:ln w="9525">
            <a:noFill/>
            <a:miter lim="800000"/>
            <a:headEnd/>
            <a:tailEnd/>
          </a:ln>
          <a:effectLst/>
        </p:spPr>
      </p:pic>
      <p:sp>
        <p:nvSpPr>
          <p:cNvPr id="53255" name="Text Box 7"/>
          <p:cNvSpPr txBox="1">
            <a:spLocks noChangeArrowheads="1"/>
          </p:cNvSpPr>
          <p:nvPr/>
        </p:nvSpPr>
        <p:spPr bwMode="auto">
          <a:xfrm>
            <a:off x="6510338" y="4964113"/>
            <a:ext cx="2689225" cy="1006475"/>
          </a:xfrm>
          <a:prstGeom prst="rect">
            <a:avLst/>
          </a:prstGeom>
          <a:noFill/>
          <a:ln w="9525">
            <a:noFill/>
            <a:miter lim="800000"/>
            <a:headEnd/>
            <a:tailEnd/>
          </a:ln>
          <a:effectLst/>
        </p:spPr>
        <p:txBody>
          <a:bodyPr wrap="none" lIns="91429" tIns="45714" rIns="91429" bIns="45714">
            <a:spAutoFit/>
          </a:bodyPr>
          <a:lstStyle/>
          <a:p>
            <a:pPr eaLnBrk="1" hangingPunct="1"/>
            <a:r>
              <a:rPr lang="en-US" sz="2000" b="1">
                <a:solidFill>
                  <a:srgbClr val="800000"/>
                </a:solidFill>
              </a:rPr>
              <a:t>Hard sphere model</a:t>
            </a:r>
          </a:p>
          <a:p>
            <a:pPr eaLnBrk="1" hangingPunct="1"/>
            <a:r>
              <a:rPr lang="en-US" sz="2000" b="1">
                <a:solidFill>
                  <a:srgbClr val="800000"/>
                </a:solidFill>
              </a:rPr>
              <a:t>of equiaxed nano-</a:t>
            </a:r>
          </a:p>
          <a:p>
            <a:pPr eaLnBrk="1" hangingPunct="1"/>
            <a:r>
              <a:rPr lang="en-US" sz="2000" b="1">
                <a:solidFill>
                  <a:srgbClr val="800000"/>
                </a:solidFill>
              </a:rPr>
              <a:t>crystalline material</a:t>
            </a:r>
            <a:r>
              <a:rPr lang="en-US" sz="2000" b="1"/>
              <a:t>   </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609600" y="1639888"/>
            <a:ext cx="8382000" cy="946150"/>
          </a:xfrm>
          <a:prstGeom prst="rect">
            <a:avLst/>
          </a:prstGeom>
          <a:noFill/>
          <a:ln w="9525">
            <a:noFill/>
            <a:miter lim="800000"/>
            <a:headEnd/>
            <a:tailEnd/>
          </a:ln>
          <a:effectLst/>
        </p:spPr>
        <p:txBody>
          <a:bodyPr lIns="91429" tIns="45714" rIns="91429" bIns="45714">
            <a:spAutoFit/>
          </a:bodyPr>
          <a:lstStyle/>
          <a:p>
            <a:pPr eaLnBrk="1" hangingPunct="1"/>
            <a:r>
              <a:rPr lang="en-US" sz="2800" b="1">
                <a:solidFill>
                  <a:srgbClr val="003399"/>
                </a:solidFill>
              </a:rPr>
              <a:t>Characteristics of the interfacial component in  NCM are</a:t>
            </a:r>
            <a:r>
              <a:rPr lang="en-US" sz="2800" b="1"/>
              <a:t> </a:t>
            </a:r>
          </a:p>
        </p:txBody>
      </p:sp>
      <p:sp>
        <p:nvSpPr>
          <p:cNvPr id="57347" name="Text Box 3"/>
          <p:cNvSpPr txBox="1">
            <a:spLocks noChangeArrowheads="1"/>
          </p:cNvSpPr>
          <p:nvPr/>
        </p:nvSpPr>
        <p:spPr bwMode="auto">
          <a:xfrm>
            <a:off x="3962400" y="2743200"/>
            <a:ext cx="5029200" cy="1800225"/>
          </a:xfrm>
          <a:prstGeom prst="rect">
            <a:avLst/>
          </a:prstGeom>
          <a:noFill/>
          <a:ln w="9525">
            <a:noFill/>
            <a:miter lim="800000"/>
            <a:headEnd/>
            <a:tailEnd/>
          </a:ln>
          <a:effectLst/>
        </p:spPr>
        <p:txBody>
          <a:bodyPr lIns="91429" tIns="45714" rIns="91429" bIns="45714">
            <a:spAutoFit/>
          </a:bodyPr>
          <a:lstStyle/>
          <a:p>
            <a:pPr eaLnBrk="1" hangingPunct="1">
              <a:buFont typeface="Wingdings" pitchFamily="2" charset="2"/>
              <a:buChar char="Ø"/>
            </a:pPr>
            <a:r>
              <a:rPr lang="en-US" sz="2400" b="1"/>
              <a:t>  </a:t>
            </a:r>
            <a:r>
              <a:rPr lang="en-US" sz="2800" b="1"/>
              <a:t>considerably less   </a:t>
            </a:r>
          </a:p>
          <a:p>
            <a:pPr eaLnBrk="1" hangingPunct="1">
              <a:buFont typeface="Wingdings" pitchFamily="2" charset="2"/>
              <a:buNone/>
            </a:pPr>
            <a:r>
              <a:rPr lang="en-US" sz="2800" b="1"/>
              <a:t>    average atomic density </a:t>
            </a:r>
          </a:p>
          <a:p>
            <a:pPr eaLnBrk="1" hangingPunct="1">
              <a:buFont typeface="Wingdings" pitchFamily="2" charset="2"/>
              <a:buNone/>
            </a:pPr>
            <a:r>
              <a:rPr lang="en-US" sz="2800" b="1"/>
              <a:t>    compared to that within  </a:t>
            </a:r>
          </a:p>
          <a:p>
            <a:pPr eaLnBrk="1" hangingPunct="1">
              <a:buFont typeface="Wingdings" pitchFamily="2" charset="2"/>
              <a:buNone/>
            </a:pPr>
            <a:r>
              <a:rPr lang="en-US" sz="2800" b="1"/>
              <a:t>    the crystal</a:t>
            </a:r>
          </a:p>
        </p:txBody>
      </p:sp>
      <p:sp>
        <p:nvSpPr>
          <p:cNvPr id="57348" name="Text Box 4"/>
          <p:cNvSpPr txBox="1">
            <a:spLocks noChangeArrowheads="1"/>
          </p:cNvSpPr>
          <p:nvPr/>
        </p:nvSpPr>
        <p:spPr bwMode="auto">
          <a:xfrm>
            <a:off x="3886200" y="4648200"/>
            <a:ext cx="4800600" cy="946150"/>
          </a:xfrm>
          <a:prstGeom prst="rect">
            <a:avLst/>
          </a:prstGeom>
          <a:noFill/>
          <a:ln w="9525">
            <a:noFill/>
            <a:miter lim="800000"/>
            <a:headEnd/>
            <a:tailEnd/>
          </a:ln>
          <a:effectLst/>
        </p:spPr>
        <p:txBody>
          <a:bodyPr lIns="91429" tIns="45714" rIns="91429" bIns="45714">
            <a:spAutoFit/>
          </a:bodyPr>
          <a:lstStyle/>
          <a:p>
            <a:pPr eaLnBrk="1" hangingPunct="1">
              <a:buFont typeface="Wingdings" pitchFamily="2" charset="2"/>
              <a:buChar char="Ø"/>
            </a:pPr>
            <a:r>
              <a:rPr lang="en-US" sz="2800" b="1"/>
              <a:t>  wide distribution in  </a:t>
            </a:r>
          </a:p>
          <a:p>
            <a:pPr eaLnBrk="1" hangingPunct="1">
              <a:buFont typeface="Wingdings" pitchFamily="2" charset="2"/>
              <a:buNone/>
            </a:pPr>
            <a:r>
              <a:rPr lang="en-US" sz="2800" b="1"/>
              <a:t>     interatomic spacing </a:t>
            </a:r>
          </a:p>
        </p:txBody>
      </p:sp>
      <p:sp>
        <p:nvSpPr>
          <p:cNvPr id="57349" name="Text Box 5"/>
          <p:cNvSpPr txBox="1">
            <a:spLocks noChangeArrowheads="1"/>
          </p:cNvSpPr>
          <p:nvPr/>
        </p:nvSpPr>
        <p:spPr bwMode="auto">
          <a:xfrm>
            <a:off x="609600" y="819150"/>
            <a:ext cx="6350000" cy="519113"/>
          </a:xfrm>
          <a:prstGeom prst="rect">
            <a:avLst/>
          </a:prstGeom>
          <a:noFill/>
          <a:ln w="9525">
            <a:noFill/>
            <a:miter lim="800000"/>
            <a:headEnd/>
            <a:tailEnd/>
          </a:ln>
          <a:effectLst/>
        </p:spPr>
        <p:txBody>
          <a:bodyPr lIns="91429" tIns="45714" rIns="91429" bIns="45714">
            <a:spAutoFit/>
          </a:bodyPr>
          <a:lstStyle/>
          <a:p>
            <a:pPr eaLnBrk="1" hangingPunct="1">
              <a:buFont typeface="Wingdings" pitchFamily="2" charset="2"/>
              <a:buChar char="§"/>
            </a:pPr>
            <a:r>
              <a:rPr lang="en-US" sz="2800" b="1">
                <a:solidFill>
                  <a:srgbClr val="003399"/>
                </a:solidFill>
                <a:latin typeface="Verdana" pitchFamily="34" charset="0"/>
              </a:rPr>
              <a:t> Nature of Interfaces in NCM</a:t>
            </a:r>
          </a:p>
        </p:txBody>
      </p:sp>
      <p:pic>
        <p:nvPicPr>
          <p:cNvPr id="57350" name="Picture 6"/>
          <p:cNvPicPr>
            <a:picLocks noChangeAspect="1" noChangeArrowheads="1"/>
          </p:cNvPicPr>
          <p:nvPr/>
        </p:nvPicPr>
        <p:blipFill>
          <a:blip r:embed="rId2"/>
          <a:srcRect l="39063" t="47083" r="38020" b="30417"/>
          <a:stretch>
            <a:fillRect/>
          </a:stretch>
        </p:blipFill>
        <p:spPr bwMode="auto">
          <a:xfrm>
            <a:off x="914400" y="2819400"/>
            <a:ext cx="2667000" cy="2438400"/>
          </a:xfrm>
          <a:prstGeom prst="rect">
            <a:avLst/>
          </a:prstGeom>
          <a:noFill/>
          <a:ln w="9525">
            <a:noFill/>
            <a:miter lim="800000"/>
            <a:headEnd/>
            <a:tailEnd/>
          </a:ln>
          <a:effectLst/>
        </p:spPr>
      </p:pic>
      <p:sp>
        <p:nvSpPr>
          <p:cNvPr id="57351" name="Text Box 7"/>
          <p:cNvSpPr txBox="1">
            <a:spLocks noChangeArrowheads="1"/>
          </p:cNvSpPr>
          <p:nvPr/>
        </p:nvSpPr>
        <p:spPr bwMode="auto">
          <a:xfrm>
            <a:off x="1219200" y="5670550"/>
            <a:ext cx="7772400" cy="1187450"/>
          </a:xfrm>
          <a:prstGeom prst="rect">
            <a:avLst/>
          </a:prstGeom>
          <a:noFill/>
          <a:ln w="9525">
            <a:noFill/>
            <a:miter lim="800000"/>
            <a:headEnd/>
            <a:tailEnd/>
          </a:ln>
          <a:effectLst/>
        </p:spPr>
        <p:txBody>
          <a:bodyPr lIns="91429" tIns="45714" rIns="91429" bIns="45714">
            <a:spAutoFit/>
          </a:bodyPr>
          <a:lstStyle/>
          <a:p>
            <a:pPr eaLnBrk="1" hangingPunct="1">
              <a:buFont typeface="Wingdings" pitchFamily="2" charset="2"/>
              <a:buChar char="q"/>
            </a:pPr>
            <a:r>
              <a:rPr lang="en-US" sz="2400" b="1">
                <a:solidFill>
                  <a:schemeClr val="hlink"/>
                </a:solidFill>
              </a:rPr>
              <a:t>  Properties of NCMs therefore differ from those of  </a:t>
            </a:r>
          </a:p>
          <a:p>
            <a:pPr eaLnBrk="1" hangingPunct="1">
              <a:buFont typeface="Wingdings" pitchFamily="2" charset="2"/>
              <a:buNone/>
            </a:pPr>
            <a:r>
              <a:rPr lang="en-US" sz="2400" b="1">
                <a:solidFill>
                  <a:schemeClr val="hlink"/>
                </a:solidFill>
              </a:rPr>
              <a:t>     crystalline and amorphous materials</a:t>
            </a:r>
            <a:r>
              <a:rPr lang="en-US" sz="2400">
                <a:solidFill>
                  <a:schemeClr val="hlink"/>
                </a:solidFill>
              </a:rPr>
              <a:t> </a:t>
            </a:r>
          </a:p>
          <a:p>
            <a:pPr eaLnBrk="1" hangingPunct="1"/>
            <a:endParaRPr lang="en-US" sz="2400" b="1"/>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45" name="Group 17"/>
          <p:cNvGraphicFramePr>
            <a:graphicFrameLocks noGrp="1"/>
          </p:cNvGraphicFramePr>
          <p:nvPr/>
        </p:nvGraphicFramePr>
        <p:xfrm>
          <a:off x="457200" y="533400"/>
          <a:ext cx="8229600" cy="5984546"/>
        </p:xfrm>
        <a:graphic>
          <a:graphicData uri="http://schemas.openxmlformats.org/drawingml/2006/table">
            <a:tbl>
              <a:tblPr/>
              <a:tblGrid>
                <a:gridCol w="1543050"/>
                <a:gridCol w="4702175"/>
                <a:gridCol w="1984375"/>
              </a:tblGrid>
              <a:tr h="833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8000"/>
                          </a:solidFill>
                          <a:effectLst/>
                          <a:latin typeface="Arial" pitchFamily="34" charset="0"/>
                        </a:rPr>
                        <a:t>Starting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8000"/>
                          </a:solidFill>
                          <a:effectLst/>
                          <a:latin typeface="Arial" pitchFamily="34" charset="0"/>
                        </a:rPr>
                        <a:t>Phase</a:t>
                      </a:r>
                    </a:p>
                  </a:txBody>
                  <a:tcPr marL="91429" marR="9142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8000"/>
                          </a:solidFill>
                          <a:effectLst/>
                          <a:latin typeface="Arial" pitchFamily="34" charset="0"/>
                        </a:rPr>
                        <a:t>Techniques</a:t>
                      </a:r>
                    </a:p>
                  </a:txBody>
                  <a:tcPr marL="91429" marR="9142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8000"/>
                          </a:solidFill>
                          <a:effectLst/>
                          <a:latin typeface="Arial" pitchFamily="34" charset="0"/>
                        </a:rPr>
                        <a:t>Nature of Product</a:t>
                      </a:r>
                    </a:p>
                  </a:txBody>
                  <a:tcPr marL="91429" marR="9142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52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Vapour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Liquid</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Solid</a:t>
                      </a:r>
                    </a:p>
                  </a:txBody>
                  <a:tcPr marL="91429" marR="9142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n-US" sz="2000" b="0" i="0" u="none" strike="noStrike" cap="none" normalizeH="0" baseline="0" smtClean="0">
                          <a:ln>
                            <a:noFill/>
                          </a:ln>
                          <a:solidFill>
                            <a:schemeClr val="tx1"/>
                          </a:solidFill>
                          <a:effectLst/>
                          <a:latin typeface="Arial" pitchFamily="34" charset="0"/>
                        </a:rPr>
                        <a:t> Inert gas condesation</a:t>
                      </a:r>
                    </a:p>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n-US" sz="2000" b="0" i="0" u="none" strike="noStrike" cap="none" normalizeH="0" baseline="0" smtClean="0">
                          <a:ln>
                            <a:noFill/>
                          </a:ln>
                          <a:solidFill>
                            <a:schemeClr val="tx1"/>
                          </a:solidFill>
                          <a:effectLst/>
                          <a:latin typeface="Arial" pitchFamily="34" charset="0"/>
                        </a:rPr>
                        <a:t> Physical vapour deposition   </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smtClean="0">
                          <a:ln>
                            <a:noFill/>
                          </a:ln>
                          <a:solidFill>
                            <a:schemeClr val="tx1"/>
                          </a:solidFill>
                          <a:effectLst/>
                          <a:latin typeface="Arial" pitchFamily="34" charset="0"/>
                        </a:rPr>
                        <a:t>   and sputtering</a:t>
                      </a:r>
                    </a:p>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n-US" sz="2000" b="0" i="0" u="none" strike="noStrike" cap="none" normalizeH="0" baseline="0" smtClean="0">
                          <a:ln>
                            <a:noFill/>
                          </a:ln>
                          <a:solidFill>
                            <a:schemeClr val="tx1"/>
                          </a:solidFill>
                          <a:effectLst/>
                          <a:latin typeface="Arial" pitchFamily="34" charset="0"/>
                        </a:rPr>
                        <a:t> Plasma processing</a:t>
                      </a:r>
                    </a:p>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n-US" sz="2000" b="0" i="0" u="none" strike="noStrike" cap="none" normalizeH="0" baseline="0" smtClean="0">
                          <a:ln>
                            <a:noFill/>
                          </a:ln>
                          <a:solidFill>
                            <a:schemeClr val="tx1"/>
                          </a:solidFill>
                          <a:effectLst/>
                          <a:latin typeface="Arial" pitchFamily="34" charset="0"/>
                        </a:rPr>
                        <a:t> Chemical vapour deposition</a:t>
                      </a:r>
                    </a:p>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n-US" sz="2000" b="0" i="0" u="none" strike="noStrike" cap="none" normalizeH="0" baseline="0" smtClean="0">
                          <a:ln>
                            <a:noFill/>
                          </a:ln>
                          <a:solidFill>
                            <a:schemeClr val="tx1"/>
                          </a:solidFill>
                          <a:effectLst/>
                          <a:latin typeface="Arial" pitchFamily="34" charset="0"/>
                        </a:rPr>
                        <a:t> Chemical reactions</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000" b="0" i="0" u="none" strike="noStrike" cap="none" normalizeH="0" baseline="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n-US" sz="2000" b="0" i="0" u="none" strike="noStrike" cap="none" normalizeH="0" baseline="0" smtClean="0">
                          <a:ln>
                            <a:noFill/>
                          </a:ln>
                          <a:solidFill>
                            <a:schemeClr val="tx1"/>
                          </a:solidFill>
                          <a:effectLst/>
                          <a:latin typeface="Arial" pitchFamily="34" charset="0"/>
                        </a:rPr>
                        <a:t> Rapid solidification</a:t>
                      </a:r>
                    </a:p>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n-US" sz="2000" b="0" i="0" u="none" strike="noStrike" cap="none" normalizeH="0" baseline="0" smtClean="0">
                          <a:ln>
                            <a:noFill/>
                          </a:ln>
                          <a:solidFill>
                            <a:schemeClr val="tx1"/>
                          </a:solidFill>
                          <a:effectLst/>
                          <a:latin typeface="Arial" pitchFamily="34" charset="0"/>
                        </a:rPr>
                        <a:t> Electrodeposition</a:t>
                      </a:r>
                    </a:p>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n-US" sz="2000" b="0" i="0" u="none" strike="noStrike" cap="none" normalizeH="0" baseline="0" smtClean="0">
                          <a:ln>
                            <a:noFill/>
                          </a:ln>
                          <a:solidFill>
                            <a:schemeClr val="tx1"/>
                          </a:solidFill>
                          <a:effectLst/>
                          <a:latin typeface="Arial" pitchFamily="34" charset="0"/>
                        </a:rPr>
                        <a:t> Chemical reactions</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000" b="0" i="0" u="none" strike="noStrike" cap="none" normalizeH="0" baseline="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n-US" sz="2000" b="0" i="0" u="none" strike="noStrike" cap="none" normalizeH="0" baseline="0" smtClean="0">
                          <a:ln>
                            <a:noFill/>
                          </a:ln>
                          <a:solidFill>
                            <a:schemeClr val="tx1"/>
                          </a:solidFill>
                          <a:effectLst/>
                          <a:latin typeface="Arial" pitchFamily="34" charset="0"/>
                        </a:rPr>
                        <a:t> Mechanical attrition or </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smtClean="0">
                          <a:ln>
                            <a:noFill/>
                          </a:ln>
                          <a:solidFill>
                            <a:schemeClr val="tx1"/>
                          </a:solidFill>
                          <a:effectLst/>
                          <a:latin typeface="Arial" pitchFamily="34" charset="0"/>
                        </a:rPr>
                        <a:t>   High-energy  milling </a:t>
                      </a:r>
                    </a:p>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n-US" sz="2000" b="0" i="0" u="none" strike="noStrike" cap="none" normalizeH="0" baseline="0" smtClean="0">
                          <a:ln>
                            <a:noFill/>
                          </a:ln>
                          <a:solidFill>
                            <a:schemeClr val="tx1"/>
                          </a:solidFill>
                          <a:effectLst/>
                          <a:latin typeface="Arial" pitchFamily="34" charset="0"/>
                        </a:rPr>
                        <a:t> Devitrification</a:t>
                      </a:r>
                    </a:p>
                  </a:txBody>
                  <a:tcPr marL="91429" marR="9142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3D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1D</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3D, 2D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3D</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3D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1D,3D</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3D</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3D</a:t>
                      </a:r>
                    </a:p>
                  </a:txBody>
                  <a:tcPr marL="91429" marR="9142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3744" name="Rectangle 16"/>
          <p:cNvSpPr>
            <a:spLocks noChangeArrowheads="1"/>
          </p:cNvSpPr>
          <p:nvPr/>
        </p:nvSpPr>
        <p:spPr bwMode="auto">
          <a:xfrm>
            <a:off x="685800" y="0"/>
            <a:ext cx="7804150" cy="457200"/>
          </a:xfrm>
          <a:prstGeom prst="rect">
            <a:avLst/>
          </a:prstGeom>
          <a:noFill/>
          <a:ln w="9525">
            <a:noFill/>
            <a:miter lim="800000"/>
            <a:headEnd/>
            <a:tailEnd/>
          </a:ln>
          <a:effectLst/>
        </p:spPr>
        <p:txBody>
          <a:bodyPr wrap="none" lIns="91429" tIns="45714" rIns="91429" bIns="45714">
            <a:spAutoFit/>
          </a:bodyPr>
          <a:lstStyle/>
          <a:p>
            <a:pPr>
              <a:spcBef>
                <a:spcPct val="50000"/>
              </a:spcBef>
            </a:pPr>
            <a:r>
              <a:rPr lang="en-US" sz="2400" b="1">
                <a:solidFill>
                  <a:srgbClr val="990033"/>
                </a:solidFill>
                <a:latin typeface="Comic Sans MS" pitchFamily="66" charset="0"/>
              </a:rPr>
              <a:t>Methods of Synthesis of Nanostructured Materials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676400" y="1524000"/>
            <a:ext cx="5715000" cy="4168775"/>
          </a:xfrm>
          <a:prstGeom prst="rect">
            <a:avLst/>
          </a:prstGeom>
          <a:noFill/>
        </p:spPr>
      </p:pic>
      <p:sp>
        <p:nvSpPr>
          <p:cNvPr id="9219" name="WordArt 3"/>
          <p:cNvSpPr>
            <a:spLocks noChangeArrowheads="1" noChangeShapeType="1" noTextEdit="1"/>
          </p:cNvSpPr>
          <p:nvPr/>
        </p:nvSpPr>
        <p:spPr bwMode="auto">
          <a:xfrm>
            <a:off x="1095375" y="638175"/>
            <a:ext cx="4772025" cy="428625"/>
          </a:xfrm>
          <a:prstGeom prst="rect">
            <a:avLst/>
          </a:prstGeom>
        </p:spPr>
        <p:txBody>
          <a:bodyPr wrap="none" fromWordArt="1">
            <a:prstTxWarp prst="textPlain">
              <a:avLst>
                <a:gd name="adj" fmla="val 50000"/>
              </a:avLst>
            </a:prstTxWarp>
          </a:bodyPr>
          <a:lstStyle/>
          <a:p>
            <a:pPr algn="ctr"/>
            <a:r>
              <a:rPr lang="en-US" sz="2800" kern="10">
                <a:ln w="9525">
                  <a:noFill/>
                  <a:round/>
                  <a:headEnd/>
                  <a:tailEnd/>
                </a:ln>
                <a:gradFill rotWithShape="0">
                  <a:gsLst>
                    <a:gs pos="0">
                      <a:srgbClr val="5B87F2"/>
                    </a:gs>
                    <a:gs pos="100000">
                      <a:srgbClr val="1822CD"/>
                    </a:gs>
                  </a:gsLst>
                  <a:path path="rect">
                    <a:fillToRect l="50000" t="50000" r="50000" b="50000"/>
                  </a:path>
                </a:gradFill>
                <a:effectLst>
                  <a:outerShdw dist="35921" dir="2700000" algn="ctr" rotWithShape="0">
                    <a:srgbClr val="C0C0C0"/>
                  </a:outerShdw>
                </a:effectLst>
                <a:latin typeface="Impact"/>
              </a:rPr>
              <a:t>Revolutionary Technology Waves</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4" name="Rectangle 4"/>
          <p:cNvSpPr>
            <a:spLocks noChangeArrowheads="1"/>
          </p:cNvSpPr>
          <p:nvPr/>
        </p:nvSpPr>
        <p:spPr bwMode="auto">
          <a:xfrm>
            <a:off x="762000" y="2940050"/>
            <a:ext cx="7667625" cy="762000"/>
          </a:xfrm>
          <a:prstGeom prst="rect">
            <a:avLst/>
          </a:prstGeom>
          <a:noFill/>
          <a:ln w="9525">
            <a:noFill/>
            <a:miter lim="800000"/>
            <a:headEnd/>
            <a:tailEnd/>
          </a:ln>
          <a:effectLst/>
        </p:spPr>
        <p:txBody>
          <a:bodyPr wrap="none" lIns="91429" tIns="45714" rIns="91429" bIns="45714">
            <a:spAutoFit/>
          </a:bodyPr>
          <a:lstStyle/>
          <a:p>
            <a:r>
              <a:rPr lang="en-US" sz="4400" b="1">
                <a:solidFill>
                  <a:srgbClr val="A50021"/>
                </a:solidFill>
                <a:latin typeface="Comic Sans MS" pitchFamily="66" charset="0"/>
              </a:rPr>
              <a:t>Synthesis of Nanomaterials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4"/>
          <p:cNvSpPr txBox="1">
            <a:spLocks noChangeArrowheads="1"/>
          </p:cNvSpPr>
          <p:nvPr/>
        </p:nvSpPr>
        <p:spPr bwMode="auto">
          <a:xfrm>
            <a:off x="0" y="0"/>
            <a:ext cx="8305800" cy="519113"/>
          </a:xfrm>
          <a:prstGeom prst="rect">
            <a:avLst/>
          </a:prstGeom>
          <a:noFill/>
          <a:ln w="9525">
            <a:noFill/>
            <a:miter lim="800000"/>
            <a:headEnd/>
            <a:tailEnd/>
          </a:ln>
        </p:spPr>
        <p:txBody>
          <a:bodyPr>
            <a:spAutoFit/>
          </a:bodyPr>
          <a:lstStyle/>
          <a:p>
            <a:endParaRPr lang="en-US" sz="2800">
              <a:solidFill>
                <a:srgbClr val="C00000"/>
              </a:solidFill>
              <a:latin typeface="Perpetua" pitchFamily="18" charset="0"/>
            </a:endParaRPr>
          </a:p>
        </p:txBody>
      </p:sp>
      <p:sp>
        <p:nvSpPr>
          <p:cNvPr id="6" name="Title 1"/>
          <p:cNvSpPr txBox="1">
            <a:spLocks/>
          </p:cNvSpPr>
          <p:nvPr/>
        </p:nvSpPr>
        <p:spPr bwMode="auto">
          <a:xfrm>
            <a:off x="430213" y="727075"/>
            <a:ext cx="8153400" cy="1143000"/>
          </a:xfrm>
          <a:prstGeom prst="rect">
            <a:avLst/>
          </a:prstGeom>
          <a:noFill/>
          <a:ln>
            <a:miter lim="800000"/>
            <a:headEnd/>
            <a:tailEnd/>
          </a:ln>
        </p:spPr>
        <p:txBody>
          <a:bodyPr/>
          <a:lstStyle/>
          <a:p>
            <a:pPr algn="ctr" fontAlgn="auto">
              <a:spcBef>
                <a:spcPts val="0"/>
              </a:spcBef>
              <a:spcAft>
                <a:spcPts val="0"/>
              </a:spcAft>
              <a:defRPr/>
            </a:pPr>
            <a:r>
              <a:rPr lang="en-US" sz="4000" b="1" dirty="0">
                <a:solidFill>
                  <a:srgbClr val="002060"/>
                </a:solidFill>
                <a:latin typeface="Book Antiqua" pitchFamily="18" charset="0"/>
                <a:ea typeface="Batang" pitchFamily="18" charset="-127"/>
                <a:cs typeface="+mj-cs"/>
              </a:rPr>
              <a:t>Nanoscale Approaches and Fabrication </a:t>
            </a:r>
          </a:p>
        </p:txBody>
      </p:sp>
      <p:graphicFrame>
        <p:nvGraphicFramePr>
          <p:cNvPr id="7" name="Table 6"/>
          <p:cNvGraphicFramePr>
            <a:graphicFrameLocks noGrp="1"/>
          </p:cNvGraphicFramePr>
          <p:nvPr/>
        </p:nvGraphicFramePr>
        <p:xfrm>
          <a:off x="533400" y="2133600"/>
          <a:ext cx="8077200" cy="3810001"/>
        </p:xfrm>
        <a:graphic>
          <a:graphicData uri="http://schemas.openxmlformats.org/drawingml/2006/table">
            <a:tbl>
              <a:tblPr/>
              <a:tblGrid>
                <a:gridCol w="4038600"/>
                <a:gridCol w="4038600"/>
              </a:tblGrid>
              <a:tr h="860425">
                <a:tc>
                  <a:txBody>
                    <a:bodyPr/>
                    <a:lstStyle/>
                    <a:p>
                      <a:pPr marL="0" marR="0" lvl="0" indent="0" algn="ctr" defTabSz="914400" rtl="0" eaLnBrk="1" fontAlgn="base" latinLnBrk="0" hangingPunct="1">
                        <a:lnSpc>
                          <a:spcPct val="100000"/>
                        </a:lnSpc>
                        <a:spcBef>
                          <a:spcPct val="0"/>
                        </a:spcBef>
                        <a:spcAft>
                          <a:spcPct val="0"/>
                        </a:spcAft>
                        <a:buClr>
                          <a:srgbClr val="669900"/>
                        </a:buClr>
                        <a:buSzTx/>
                        <a:buFontTx/>
                        <a:buNone/>
                        <a:tabLst/>
                      </a:pPr>
                      <a:r>
                        <a:rPr kumimoji="0" lang="en-US" sz="2600" b="0" i="0" u="sng" strike="noStrike" cap="none" normalizeH="0" baseline="0" smtClean="0">
                          <a:ln>
                            <a:noFill/>
                          </a:ln>
                          <a:solidFill>
                            <a:srgbClr val="002060"/>
                          </a:solidFill>
                          <a:effectLst/>
                          <a:latin typeface="Arial" pitchFamily="34" charset="0"/>
                        </a:rPr>
                        <a:t>Top-down Approaches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669900"/>
                        </a:buClr>
                        <a:buSzTx/>
                        <a:buFontTx/>
                        <a:buNone/>
                        <a:tabLst/>
                      </a:pPr>
                      <a:r>
                        <a:rPr kumimoji="0" lang="en-US" sz="2600" b="0" i="0" u="sng" strike="noStrike" cap="none" normalizeH="0" baseline="0" smtClean="0">
                          <a:ln>
                            <a:noFill/>
                          </a:ln>
                          <a:solidFill>
                            <a:srgbClr val="002060"/>
                          </a:solidFill>
                          <a:effectLst/>
                          <a:latin typeface="Arial" pitchFamily="34" charset="0"/>
                        </a:rPr>
                        <a:t>Bottom-up Approaches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474788">
                <a:tc>
                  <a:txBody>
                    <a:bodyPr/>
                    <a:lstStyle/>
                    <a:p>
                      <a:pPr marL="0" marR="0" lvl="0" indent="0" algn="ctr" defTabSz="914400" rtl="0" eaLnBrk="1" fontAlgn="base" latinLnBrk="0" hangingPunct="1">
                        <a:lnSpc>
                          <a:spcPct val="100000"/>
                        </a:lnSpc>
                        <a:spcBef>
                          <a:spcPct val="0"/>
                        </a:spcBef>
                        <a:spcAft>
                          <a:spcPct val="0"/>
                        </a:spcAft>
                        <a:buClr>
                          <a:srgbClr val="669900"/>
                        </a:buClr>
                        <a:buSzTx/>
                        <a:buFontTx/>
                        <a:buNone/>
                        <a:tabLst/>
                      </a:pPr>
                      <a:r>
                        <a:rPr kumimoji="0" lang="en-US" sz="1800" b="1" i="0" u="none" strike="noStrike" cap="none" normalizeH="0" baseline="0" smtClean="0">
                          <a:ln>
                            <a:noFill/>
                          </a:ln>
                          <a:solidFill>
                            <a:srgbClr val="000000"/>
                          </a:solidFill>
                          <a:effectLst/>
                          <a:latin typeface="Century" pitchFamily="18" charset="0"/>
                        </a:rPr>
                        <a:t>Create smaller objects using Larger objects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
                          <a:srgbClr val="669900"/>
                        </a:buClr>
                        <a:buSzTx/>
                        <a:buFontTx/>
                        <a:buNone/>
                        <a:tabLst/>
                      </a:pPr>
                      <a:endParaRPr kumimoji="0" lang="en-US" sz="1800" b="1" i="0" u="none" strike="noStrike" cap="none" normalizeH="0" baseline="0" smtClean="0">
                        <a:ln>
                          <a:noFill/>
                        </a:ln>
                        <a:solidFill>
                          <a:srgbClr val="000000"/>
                        </a:solidFill>
                        <a:effectLst/>
                        <a:latin typeface="Century" pitchFamily="18" charset="0"/>
                      </a:endParaRPr>
                    </a:p>
                    <a:p>
                      <a:pPr marL="0" marR="0" lvl="0" indent="0" algn="ctr" defTabSz="914400" rtl="0" eaLnBrk="1" fontAlgn="base" latinLnBrk="0" hangingPunct="1">
                        <a:lnSpc>
                          <a:spcPct val="100000"/>
                        </a:lnSpc>
                        <a:spcBef>
                          <a:spcPct val="0"/>
                        </a:spcBef>
                        <a:spcAft>
                          <a:spcPct val="0"/>
                        </a:spcAft>
                        <a:buClr>
                          <a:srgbClr val="669900"/>
                        </a:buClr>
                        <a:buSzTx/>
                        <a:buFontTx/>
                        <a:buNone/>
                        <a:tabLst/>
                      </a:pPr>
                      <a:r>
                        <a:rPr kumimoji="0" lang="en-US" sz="1800" b="1" i="0" u="none" strike="noStrike" cap="none" normalizeH="0" baseline="0" smtClean="0">
                          <a:ln>
                            <a:noFill/>
                          </a:ln>
                          <a:solidFill>
                            <a:srgbClr val="000000"/>
                          </a:solidFill>
                          <a:effectLst/>
                          <a:latin typeface="Century" pitchFamily="18" charset="0"/>
                        </a:rPr>
                        <a:t>They arrange smaller components in to more complex.</a:t>
                      </a:r>
                      <a:endParaRPr kumimoji="0" lang="en-US" sz="1800" b="1" i="0" u="none" strike="noStrike" cap="none" normalizeH="0" baseline="0" smtClean="0">
                        <a:ln>
                          <a:noFill/>
                        </a:ln>
                        <a:solidFill>
                          <a:schemeClr val="tx1"/>
                        </a:solidFill>
                        <a:effectLst/>
                        <a:latin typeface="Century" pitchFamily="18" charset="0"/>
                      </a:endParaRPr>
                    </a:p>
                    <a:p>
                      <a:pPr marL="0" marR="0" lvl="0" indent="0" algn="ctr" defTabSz="914400" rtl="0" eaLnBrk="1" fontAlgn="base" latinLnBrk="0" hangingPunct="1">
                        <a:lnSpc>
                          <a:spcPct val="100000"/>
                        </a:lnSpc>
                        <a:spcBef>
                          <a:spcPct val="0"/>
                        </a:spcBef>
                        <a:spcAft>
                          <a:spcPct val="0"/>
                        </a:spcAft>
                        <a:buClr>
                          <a:srgbClr val="669900"/>
                        </a:buClr>
                        <a:buSzTx/>
                        <a:buFontTx/>
                        <a:buNone/>
                        <a:tabLst/>
                      </a:pPr>
                      <a:r>
                        <a:rPr kumimoji="0" lang="en-US" sz="1800" b="1" i="0" u="none" strike="noStrike" cap="none" normalizeH="0" baseline="0" smtClean="0">
                          <a:ln>
                            <a:noFill/>
                          </a:ln>
                          <a:solidFill>
                            <a:srgbClr val="000000"/>
                          </a:solidFill>
                          <a:effectLst/>
                          <a:latin typeface="Century" pitchFamily="18"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474788">
                <a:tc>
                  <a:txBody>
                    <a:bodyPr/>
                    <a:lstStyle/>
                    <a:p>
                      <a:pPr marL="0" marR="0" lvl="0" indent="0" algn="ctr" defTabSz="914400" rtl="0" eaLnBrk="1" fontAlgn="base" latinLnBrk="0" hangingPunct="1">
                        <a:lnSpc>
                          <a:spcPct val="100000"/>
                        </a:lnSpc>
                        <a:spcBef>
                          <a:spcPct val="0"/>
                        </a:spcBef>
                        <a:spcAft>
                          <a:spcPct val="0"/>
                        </a:spcAft>
                        <a:buClr>
                          <a:srgbClr val="669900"/>
                        </a:buClr>
                        <a:buSzTx/>
                        <a:buFontTx/>
                        <a:buNone/>
                        <a:tabLst/>
                      </a:pPr>
                      <a:r>
                        <a:rPr kumimoji="0" lang="en-US" sz="1900" b="1" i="0" u="none" strike="noStrike" cap="none" normalizeH="0" baseline="0" smtClean="0">
                          <a:ln>
                            <a:noFill/>
                          </a:ln>
                          <a:solidFill>
                            <a:srgbClr val="000000"/>
                          </a:solidFill>
                          <a:effectLst/>
                          <a:latin typeface="Century" pitchFamily="18" charset="0"/>
                        </a:rPr>
                        <a:t> </a:t>
                      </a:r>
                      <a:r>
                        <a:rPr kumimoji="0" lang="en-US" sz="1900" b="1" i="0" u="none" strike="noStrike" cap="none" normalizeH="0" baseline="0" smtClean="0">
                          <a:ln>
                            <a:noFill/>
                          </a:ln>
                          <a:solidFill>
                            <a:schemeClr val="tx1"/>
                          </a:solidFill>
                          <a:effectLst/>
                          <a:latin typeface="Century" pitchFamily="18" charset="0"/>
                        </a:rPr>
                        <a:t>Uses principles of </a:t>
                      </a:r>
                      <a:r>
                        <a:rPr kumimoji="0" lang="en-US" sz="1900" b="1" i="0" u="sng" strike="noStrike" cap="none" normalizeH="0" baseline="0" smtClean="0">
                          <a:ln>
                            <a:noFill/>
                          </a:ln>
                          <a:solidFill>
                            <a:schemeClr val="tx1"/>
                          </a:solidFill>
                          <a:effectLst/>
                          <a:latin typeface="Century" pitchFamily="18" charset="0"/>
                        </a:rPr>
                        <a:t>molecular recognition</a:t>
                      </a:r>
                      <a:endParaRPr kumimoji="0" lang="en-US" sz="1900" b="1" i="0" u="none" strike="noStrike" cap="none" normalizeH="0" baseline="0" smtClean="0">
                        <a:ln>
                          <a:noFill/>
                        </a:ln>
                        <a:solidFill>
                          <a:schemeClr val="tx1"/>
                        </a:solidFill>
                        <a:effectLst/>
                        <a:latin typeface="Century" pitchFamily="18" charset="0"/>
                      </a:endParaRPr>
                    </a:p>
                    <a:p>
                      <a:pPr marL="0" marR="0" lvl="0" indent="0" algn="ctr" defTabSz="914400" rtl="0" eaLnBrk="1" fontAlgn="base" latinLnBrk="0" hangingPunct="1">
                        <a:lnSpc>
                          <a:spcPct val="100000"/>
                        </a:lnSpc>
                        <a:spcBef>
                          <a:spcPct val="0"/>
                        </a:spcBef>
                        <a:spcAft>
                          <a:spcPct val="0"/>
                        </a:spcAft>
                        <a:buClr>
                          <a:srgbClr val="669900"/>
                        </a:buClr>
                        <a:buSzTx/>
                        <a:buFontTx/>
                        <a:buNone/>
                        <a:tabLst/>
                      </a:pPr>
                      <a:endParaRPr kumimoji="0" lang="en-US" sz="1900" b="0" i="0" u="none" strike="noStrike" cap="none" normalizeH="0" baseline="0" smtClean="0">
                        <a:ln>
                          <a:noFill/>
                        </a:ln>
                        <a:solidFill>
                          <a:srgbClr val="000000"/>
                        </a:solidFill>
                        <a:effectLst/>
                        <a:latin typeface="Century"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
                          <a:srgbClr val="669900"/>
                        </a:buClr>
                        <a:buSzTx/>
                        <a:buFontTx/>
                        <a:buNone/>
                        <a:tabLst/>
                      </a:pPr>
                      <a:r>
                        <a:rPr kumimoji="0" lang="en-US" sz="1900" b="1" i="0" u="none" strike="noStrike" cap="none" normalizeH="0" baseline="0" smtClean="0">
                          <a:ln>
                            <a:noFill/>
                          </a:ln>
                          <a:solidFill>
                            <a:srgbClr val="000000"/>
                          </a:solidFill>
                          <a:effectLst/>
                          <a:latin typeface="Century" pitchFamily="18" charset="0"/>
                        </a:rPr>
                        <a:t>Layer-by-layer self assembly</a:t>
                      </a:r>
                    </a:p>
                    <a:p>
                      <a:pPr marL="0" marR="0" lvl="0" indent="0" algn="ctr" defTabSz="914400" rtl="0" eaLnBrk="1" fontAlgn="base" latinLnBrk="0" hangingPunct="1">
                        <a:lnSpc>
                          <a:spcPct val="100000"/>
                        </a:lnSpc>
                        <a:spcBef>
                          <a:spcPct val="0"/>
                        </a:spcBef>
                        <a:spcAft>
                          <a:spcPct val="0"/>
                        </a:spcAft>
                        <a:buClr>
                          <a:srgbClr val="669900"/>
                        </a:buClr>
                        <a:buSzTx/>
                        <a:buFontTx/>
                        <a:buNone/>
                        <a:tabLst/>
                      </a:pPr>
                      <a:endParaRPr kumimoji="0" lang="en-US" sz="1900" b="1" i="0" u="none" strike="noStrike" cap="none" normalizeH="0" baseline="0" smtClean="0">
                        <a:ln>
                          <a:noFill/>
                        </a:ln>
                        <a:solidFill>
                          <a:srgbClr val="000000"/>
                        </a:solidFill>
                        <a:effectLst/>
                        <a:latin typeface="Century"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10" name="Slide Number Placeholder 5"/>
          <p:cNvSpPr txBox="1">
            <a:spLocks/>
          </p:cNvSpPr>
          <p:nvPr/>
        </p:nvSpPr>
        <p:spPr>
          <a:xfrm>
            <a:off x="146050" y="6210300"/>
            <a:ext cx="457200" cy="457200"/>
          </a:xfrm>
          <a:prstGeom prst="ellipse">
            <a:avLst/>
          </a:prstGeom>
          <a:solidFill>
            <a:srgbClr val="C00000"/>
          </a:solidFill>
        </p:spPr>
        <p:txBody>
          <a:bodyPr wrap="none" lIns="0" tIns="0" rIns="0" bIns="0" anchor="ctr" anchorCtr="1"/>
          <a:lstStyle/>
          <a:p>
            <a:pPr algn="ctr" fontAlgn="auto">
              <a:spcBef>
                <a:spcPts val="0"/>
              </a:spcBef>
              <a:spcAft>
                <a:spcPts val="0"/>
              </a:spcAft>
              <a:defRPr/>
            </a:pPr>
            <a:fld id="{C19F438F-5665-4263-9A70-754C13EB561B}" type="slidenum">
              <a:rPr lang="en-US" sz="1400">
                <a:solidFill>
                  <a:srgbClr val="FFFFFF"/>
                </a:solidFill>
                <a:latin typeface="+mj-lt"/>
                <a:ea typeface="+mj-ea"/>
                <a:cs typeface="+mj-cs"/>
              </a:rPr>
              <a:pPr algn="ctr" fontAlgn="auto">
                <a:spcBef>
                  <a:spcPts val="0"/>
                </a:spcBef>
                <a:spcAft>
                  <a:spcPts val="0"/>
                </a:spcAft>
                <a:defRPr/>
              </a:pPr>
              <a:t>121</a:t>
            </a:fld>
            <a:endParaRPr lang="en-US" sz="1400" dirty="0">
              <a:solidFill>
                <a:srgbClr val="FFFFFF"/>
              </a:solidFill>
              <a:latin typeface="+mj-lt"/>
              <a:ea typeface="+mj-ea"/>
              <a:cs typeface="+mj-cs"/>
            </a:endParaRP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ChangeArrowheads="1"/>
          </p:cNvSpPr>
          <p:nvPr/>
        </p:nvSpPr>
        <p:spPr bwMode="auto">
          <a:xfrm>
            <a:off x="381000" y="1785938"/>
            <a:ext cx="4648200" cy="2862262"/>
          </a:xfrm>
          <a:prstGeom prst="rect">
            <a:avLst/>
          </a:prstGeom>
          <a:noFill/>
          <a:ln w="9525">
            <a:noFill/>
            <a:miter lim="800000"/>
            <a:headEnd/>
            <a:tailEnd/>
          </a:ln>
        </p:spPr>
        <p:txBody>
          <a:bodyPr anchor="ctr">
            <a:spAutoFit/>
          </a:bodyPr>
          <a:lstStyle/>
          <a:p>
            <a:pPr eaLnBrk="0" hangingPunct="0">
              <a:lnSpc>
                <a:spcPct val="150000"/>
              </a:lnSpc>
              <a:buFontTx/>
              <a:buChar char="•"/>
            </a:pPr>
            <a:r>
              <a:rPr lang="en-US" sz="2400">
                <a:solidFill>
                  <a:srgbClr val="002060"/>
                </a:solidFill>
                <a:latin typeface="Cambria" pitchFamily="18" charset="0"/>
              </a:rPr>
              <a:t>Carbon NanoTubes</a:t>
            </a:r>
            <a:endParaRPr lang="en-US" sz="1100">
              <a:solidFill>
                <a:srgbClr val="002060"/>
              </a:solidFill>
              <a:latin typeface="Cambria" pitchFamily="18" charset="0"/>
            </a:endParaRPr>
          </a:p>
          <a:p>
            <a:pPr eaLnBrk="0" hangingPunct="0">
              <a:lnSpc>
                <a:spcPct val="150000"/>
              </a:lnSpc>
              <a:buFontTx/>
              <a:buChar char="•"/>
            </a:pPr>
            <a:r>
              <a:rPr lang="en-US" sz="2400">
                <a:solidFill>
                  <a:srgbClr val="002060"/>
                </a:solidFill>
                <a:latin typeface="Cambria" pitchFamily="18" charset="0"/>
              </a:rPr>
              <a:t>Medicine </a:t>
            </a:r>
          </a:p>
          <a:p>
            <a:pPr eaLnBrk="0" hangingPunct="0">
              <a:lnSpc>
                <a:spcPct val="150000"/>
              </a:lnSpc>
              <a:buFontTx/>
              <a:buChar char="•"/>
            </a:pPr>
            <a:r>
              <a:rPr lang="en-US" sz="2400">
                <a:solidFill>
                  <a:srgbClr val="002060"/>
                </a:solidFill>
                <a:latin typeface="Cambria" pitchFamily="18" charset="0"/>
              </a:rPr>
              <a:t>Information Technology</a:t>
            </a:r>
            <a:endParaRPr lang="en-US" sz="1100">
              <a:solidFill>
                <a:srgbClr val="002060"/>
              </a:solidFill>
              <a:latin typeface="Cambria" pitchFamily="18" charset="0"/>
            </a:endParaRPr>
          </a:p>
          <a:p>
            <a:pPr eaLnBrk="0" hangingPunct="0">
              <a:lnSpc>
                <a:spcPct val="150000"/>
              </a:lnSpc>
              <a:buFontTx/>
              <a:buChar char="•"/>
            </a:pPr>
            <a:r>
              <a:rPr lang="en-US" sz="2400">
                <a:solidFill>
                  <a:srgbClr val="002060"/>
                </a:solidFill>
                <a:latin typeface="Cambria" pitchFamily="18" charset="0"/>
              </a:rPr>
              <a:t>Nano Robots</a:t>
            </a:r>
          </a:p>
          <a:p>
            <a:pPr eaLnBrk="0" hangingPunct="0">
              <a:lnSpc>
                <a:spcPct val="150000"/>
              </a:lnSpc>
              <a:buFontTx/>
              <a:buChar char="•"/>
            </a:pPr>
            <a:r>
              <a:rPr lang="en-US" sz="2400">
                <a:solidFill>
                  <a:srgbClr val="002060"/>
                </a:solidFill>
                <a:latin typeface="Cambria" pitchFamily="18" charset="0"/>
              </a:rPr>
              <a:t>Energy</a:t>
            </a:r>
            <a:endParaRPr lang="en-US" sz="1100">
              <a:solidFill>
                <a:srgbClr val="002060"/>
              </a:solidFill>
              <a:latin typeface="Cambria" pitchFamily="18" charset="0"/>
            </a:endParaRPr>
          </a:p>
        </p:txBody>
      </p:sp>
      <p:sp>
        <p:nvSpPr>
          <p:cNvPr id="9219" name="Rectangle 7"/>
          <p:cNvSpPr>
            <a:spLocks noChangeArrowheads="1"/>
          </p:cNvSpPr>
          <p:nvPr/>
        </p:nvSpPr>
        <p:spPr bwMode="auto">
          <a:xfrm>
            <a:off x="152400" y="685800"/>
            <a:ext cx="8839200" cy="708025"/>
          </a:xfrm>
          <a:prstGeom prst="rect">
            <a:avLst/>
          </a:prstGeom>
          <a:noFill/>
          <a:ln w="9525">
            <a:noFill/>
            <a:miter lim="800000"/>
            <a:headEnd/>
            <a:tailEnd/>
          </a:ln>
        </p:spPr>
        <p:txBody>
          <a:bodyPr>
            <a:spAutoFit/>
          </a:bodyPr>
          <a:lstStyle/>
          <a:p>
            <a:pPr algn="ctr"/>
            <a:r>
              <a:rPr lang="en-US" sz="4000">
                <a:latin typeface="Book Antiqua" pitchFamily="18" charset="0"/>
              </a:rPr>
              <a:t>Nanotechnology Applications </a:t>
            </a:r>
          </a:p>
        </p:txBody>
      </p:sp>
      <p:sp>
        <p:nvSpPr>
          <p:cNvPr id="13" name="Slide Number Placeholder 5"/>
          <p:cNvSpPr txBox="1">
            <a:spLocks/>
          </p:cNvSpPr>
          <p:nvPr/>
        </p:nvSpPr>
        <p:spPr>
          <a:xfrm>
            <a:off x="146050" y="6210300"/>
            <a:ext cx="457200" cy="457200"/>
          </a:xfrm>
          <a:prstGeom prst="ellipse">
            <a:avLst/>
          </a:prstGeom>
          <a:solidFill>
            <a:srgbClr val="C00000"/>
          </a:solidFill>
        </p:spPr>
        <p:txBody>
          <a:bodyPr wrap="none" lIns="0" tIns="0" rIns="0" bIns="0" anchor="ctr" anchorCtr="1"/>
          <a:lstStyle/>
          <a:p>
            <a:pPr algn="ctr" fontAlgn="auto">
              <a:spcBef>
                <a:spcPts val="0"/>
              </a:spcBef>
              <a:spcAft>
                <a:spcPts val="0"/>
              </a:spcAft>
              <a:defRPr/>
            </a:pPr>
            <a:fld id="{121B36EF-4923-4DF5-B16D-38AF6B7168E0}" type="slidenum">
              <a:rPr lang="en-US" sz="1400">
                <a:solidFill>
                  <a:srgbClr val="FFFFFF"/>
                </a:solidFill>
                <a:latin typeface="+mj-lt"/>
                <a:ea typeface="+mj-ea"/>
                <a:cs typeface="+mj-cs"/>
              </a:rPr>
              <a:pPr algn="ctr" fontAlgn="auto">
                <a:spcBef>
                  <a:spcPts val="0"/>
                </a:spcBef>
                <a:spcAft>
                  <a:spcPts val="0"/>
                </a:spcAft>
                <a:defRPr/>
              </a:pPr>
              <a:t>122</a:t>
            </a:fld>
            <a:endParaRPr lang="en-US" sz="1400" dirty="0">
              <a:solidFill>
                <a:srgbClr val="FFFFFF"/>
              </a:solidFill>
              <a:latin typeface="+mj-lt"/>
              <a:ea typeface="+mj-ea"/>
              <a:cs typeface="+mj-cs"/>
            </a:endParaRPr>
          </a:p>
        </p:txBody>
      </p:sp>
      <p:pic>
        <p:nvPicPr>
          <p:cNvPr id="9224" name="Picture 4" descr="080222095403-large"/>
          <p:cNvPicPr>
            <a:picLocks noChangeAspect="1" noChangeArrowheads="1"/>
          </p:cNvPicPr>
          <p:nvPr/>
        </p:nvPicPr>
        <p:blipFill>
          <a:blip r:embed="rId2"/>
          <a:srcRect/>
          <a:stretch>
            <a:fillRect/>
          </a:stretch>
        </p:blipFill>
        <p:spPr bwMode="auto">
          <a:xfrm>
            <a:off x="6629400" y="1295400"/>
            <a:ext cx="2032000" cy="2057400"/>
          </a:xfrm>
          <a:prstGeom prst="rect">
            <a:avLst/>
          </a:prstGeom>
          <a:noFill/>
          <a:ln w="9525">
            <a:noFill/>
            <a:miter lim="800000"/>
            <a:headEnd/>
            <a:tailEnd/>
          </a:ln>
        </p:spPr>
      </p:pic>
      <p:pic>
        <p:nvPicPr>
          <p:cNvPr id="9225" name="Picture 5" descr="gold-nanotech-2"/>
          <p:cNvPicPr>
            <a:picLocks noChangeAspect="1" noChangeArrowheads="1"/>
          </p:cNvPicPr>
          <p:nvPr/>
        </p:nvPicPr>
        <p:blipFill>
          <a:blip r:embed="rId3"/>
          <a:srcRect/>
          <a:stretch>
            <a:fillRect/>
          </a:stretch>
        </p:blipFill>
        <p:spPr bwMode="auto">
          <a:xfrm>
            <a:off x="6172200" y="4708525"/>
            <a:ext cx="2590800" cy="1844675"/>
          </a:xfrm>
          <a:prstGeom prst="rect">
            <a:avLst/>
          </a:prstGeom>
          <a:noFill/>
          <a:ln w="9525">
            <a:noFill/>
            <a:miter lim="800000"/>
            <a:headEnd/>
            <a:tailEnd/>
          </a:ln>
        </p:spPr>
      </p:pic>
      <p:sp>
        <p:nvSpPr>
          <p:cNvPr id="11271" name="TextBox 14"/>
          <p:cNvSpPr txBox="1">
            <a:spLocks noChangeArrowheads="1"/>
          </p:cNvSpPr>
          <p:nvPr/>
        </p:nvSpPr>
        <p:spPr bwMode="auto">
          <a:xfrm>
            <a:off x="5943600" y="6519863"/>
            <a:ext cx="3276600" cy="338137"/>
          </a:xfrm>
          <a:prstGeom prst="rect">
            <a:avLst/>
          </a:prstGeom>
          <a:noFill/>
          <a:ln w="9525">
            <a:noFill/>
            <a:miter lim="800000"/>
            <a:headEnd/>
            <a:tailEnd/>
          </a:ln>
        </p:spPr>
        <p:txBody>
          <a:bodyPr>
            <a:spAutoFit/>
          </a:bodyPr>
          <a:lstStyle/>
          <a:p>
            <a:pPr algn="ctr"/>
            <a:r>
              <a:rPr lang="en-US" sz="1600">
                <a:solidFill>
                  <a:srgbClr val="FF0000"/>
                </a:solidFill>
                <a:latin typeface="Book Antiqua" pitchFamily="18" charset="0"/>
              </a:rPr>
              <a:t>Stinger:  Targeted Drug Delivery</a:t>
            </a:r>
          </a:p>
        </p:txBody>
      </p:sp>
      <p:grpSp>
        <p:nvGrpSpPr>
          <p:cNvPr id="2" name="Group 28"/>
          <p:cNvGrpSpPr>
            <a:grpSpLocks/>
          </p:cNvGrpSpPr>
          <p:nvPr/>
        </p:nvGrpSpPr>
        <p:grpSpPr bwMode="auto">
          <a:xfrm>
            <a:off x="1066800" y="4800600"/>
            <a:ext cx="2590800" cy="1785938"/>
            <a:chOff x="4343400" y="1481555"/>
            <a:chExt cx="2590800" cy="1785938"/>
          </a:xfrm>
        </p:grpSpPr>
        <p:pic>
          <p:nvPicPr>
            <p:cNvPr id="11280" name="Picture 2" descr="D:\Documents and Settings\Nasir\Desktop\orli\img\nanotransistors.png"/>
            <p:cNvPicPr>
              <a:picLocks noChangeAspect="1" noChangeArrowheads="1"/>
            </p:cNvPicPr>
            <p:nvPr/>
          </p:nvPicPr>
          <p:blipFill>
            <a:blip r:embed="rId4"/>
            <a:srcRect/>
            <a:stretch>
              <a:fillRect/>
            </a:stretch>
          </p:blipFill>
          <p:spPr bwMode="auto">
            <a:xfrm>
              <a:off x="4343400" y="1481555"/>
              <a:ext cx="2438400" cy="1752600"/>
            </a:xfrm>
            <a:prstGeom prst="rect">
              <a:avLst/>
            </a:prstGeom>
            <a:noFill/>
            <a:ln w="9525">
              <a:noFill/>
              <a:miter lim="800000"/>
              <a:headEnd/>
              <a:tailEnd/>
            </a:ln>
          </p:spPr>
        </p:pic>
        <p:sp>
          <p:nvSpPr>
            <p:cNvPr id="11281" name="TextBox 20"/>
            <p:cNvSpPr txBox="1">
              <a:spLocks noChangeArrowheads="1"/>
            </p:cNvSpPr>
            <p:nvPr/>
          </p:nvSpPr>
          <p:spPr bwMode="auto">
            <a:xfrm>
              <a:off x="5181600" y="2929017"/>
              <a:ext cx="1752600" cy="338476"/>
            </a:xfrm>
            <a:prstGeom prst="rect">
              <a:avLst/>
            </a:prstGeom>
            <a:noFill/>
            <a:ln w="9525">
              <a:noFill/>
              <a:miter lim="800000"/>
              <a:headEnd/>
              <a:tailEnd/>
            </a:ln>
          </p:spPr>
          <p:txBody>
            <a:bodyPr>
              <a:spAutoFit/>
            </a:bodyPr>
            <a:lstStyle/>
            <a:p>
              <a:r>
                <a:rPr lang="en-US" sz="1600">
                  <a:solidFill>
                    <a:srgbClr val="FF0000"/>
                  </a:solidFill>
                  <a:latin typeface="Book Antiqua" pitchFamily="18" charset="0"/>
                </a:rPr>
                <a:t>Nano Transistor</a:t>
              </a:r>
            </a:p>
          </p:txBody>
        </p:sp>
      </p:grpSp>
      <p:pic>
        <p:nvPicPr>
          <p:cNvPr id="9230" name="Picture 4" descr="D:\Documents and Settings\Nasir\Desktop\orli\img\oled_01.jpg"/>
          <p:cNvPicPr>
            <a:picLocks noChangeAspect="1" noChangeArrowheads="1"/>
          </p:cNvPicPr>
          <p:nvPr/>
        </p:nvPicPr>
        <p:blipFill>
          <a:blip r:embed="rId5"/>
          <a:srcRect/>
          <a:stretch>
            <a:fillRect/>
          </a:stretch>
        </p:blipFill>
        <p:spPr bwMode="auto">
          <a:xfrm>
            <a:off x="3886200" y="1447800"/>
            <a:ext cx="2209800" cy="1939925"/>
          </a:xfrm>
          <a:prstGeom prst="rect">
            <a:avLst/>
          </a:prstGeom>
          <a:noFill/>
          <a:ln w="9525">
            <a:noFill/>
            <a:miter lim="800000"/>
            <a:headEnd/>
            <a:tailEnd/>
          </a:ln>
        </p:spPr>
      </p:pic>
      <p:sp>
        <p:nvSpPr>
          <p:cNvPr id="9231" name="Rectangle 23"/>
          <p:cNvSpPr>
            <a:spLocks noChangeArrowheads="1"/>
          </p:cNvSpPr>
          <p:nvPr/>
        </p:nvSpPr>
        <p:spPr bwMode="auto">
          <a:xfrm>
            <a:off x="4302125" y="2895600"/>
            <a:ext cx="879475" cy="338138"/>
          </a:xfrm>
          <a:prstGeom prst="rect">
            <a:avLst/>
          </a:prstGeom>
          <a:noFill/>
          <a:ln w="9525">
            <a:noFill/>
            <a:miter lim="800000"/>
            <a:headEnd/>
            <a:tailEnd/>
          </a:ln>
        </p:spPr>
        <p:txBody>
          <a:bodyPr wrap="none">
            <a:spAutoFit/>
          </a:bodyPr>
          <a:lstStyle/>
          <a:p>
            <a:pPr>
              <a:buFont typeface="Arial" charset="0"/>
              <a:buChar char="•"/>
            </a:pPr>
            <a:r>
              <a:rPr lang="en-US" sz="1600">
                <a:solidFill>
                  <a:srgbClr val="FF0000"/>
                </a:solidFill>
                <a:latin typeface="Book Antiqua" pitchFamily="18" charset="0"/>
              </a:rPr>
              <a:t>OLED </a:t>
            </a:r>
          </a:p>
        </p:txBody>
      </p:sp>
      <p:pic>
        <p:nvPicPr>
          <p:cNvPr id="9232" name="Picture 5" descr="nanorobot-4.jpg"/>
          <p:cNvPicPr>
            <a:picLocks noChangeAspect="1"/>
          </p:cNvPicPr>
          <p:nvPr/>
        </p:nvPicPr>
        <p:blipFill>
          <a:blip r:embed="rId6"/>
          <a:srcRect/>
          <a:stretch>
            <a:fillRect/>
          </a:stretch>
        </p:blipFill>
        <p:spPr bwMode="auto">
          <a:xfrm>
            <a:off x="4191000" y="4724400"/>
            <a:ext cx="1771650" cy="1828800"/>
          </a:xfrm>
          <a:prstGeom prst="rect">
            <a:avLst/>
          </a:prstGeom>
          <a:noFill/>
          <a:ln w="9525">
            <a:noFill/>
            <a:miter lim="800000"/>
            <a:headEnd/>
            <a:tailEnd/>
          </a:ln>
        </p:spPr>
      </p:pic>
      <p:sp>
        <p:nvSpPr>
          <p:cNvPr id="9233" name="Rectangle 25"/>
          <p:cNvSpPr>
            <a:spLocks noChangeArrowheads="1"/>
          </p:cNvSpPr>
          <p:nvPr/>
        </p:nvSpPr>
        <p:spPr bwMode="auto">
          <a:xfrm>
            <a:off x="4572000" y="6488113"/>
            <a:ext cx="1219200" cy="369887"/>
          </a:xfrm>
          <a:prstGeom prst="rect">
            <a:avLst/>
          </a:prstGeom>
          <a:noFill/>
          <a:ln w="9525">
            <a:noFill/>
            <a:miter lim="800000"/>
            <a:headEnd/>
            <a:tailEnd/>
          </a:ln>
        </p:spPr>
        <p:txBody>
          <a:bodyPr>
            <a:spAutoFit/>
          </a:bodyPr>
          <a:lstStyle/>
          <a:p>
            <a:pPr algn="ctr"/>
            <a:r>
              <a:rPr lang="en-US">
                <a:solidFill>
                  <a:srgbClr val="FF0000"/>
                </a:solidFill>
                <a:latin typeface="Calibri" pitchFamily="34" charset="0"/>
              </a:rPr>
              <a:t>Nanorobot</a:t>
            </a:r>
          </a:p>
        </p:txBody>
      </p:sp>
      <p:pic>
        <p:nvPicPr>
          <p:cNvPr id="9234" name="Picture 2" descr="D:\Documents and Settings\Nasir\My Documents\My Pictures\aerogel.png"/>
          <p:cNvPicPr>
            <a:picLocks noChangeAspect="1" noChangeArrowheads="1"/>
          </p:cNvPicPr>
          <p:nvPr/>
        </p:nvPicPr>
        <p:blipFill>
          <a:blip r:embed="rId7"/>
          <a:srcRect l="16238" r="14211"/>
          <a:stretch>
            <a:fillRect/>
          </a:stretch>
        </p:blipFill>
        <p:spPr bwMode="auto">
          <a:xfrm>
            <a:off x="4648200" y="3505200"/>
            <a:ext cx="2590800" cy="1066800"/>
          </a:xfrm>
          <a:prstGeom prst="rect">
            <a:avLst/>
          </a:prstGeom>
          <a:noFill/>
          <a:ln w="9525">
            <a:noFill/>
            <a:miter lim="800000"/>
            <a:headEnd/>
            <a:tailEnd/>
          </a:ln>
        </p:spPr>
      </p:pic>
      <p:sp>
        <p:nvSpPr>
          <p:cNvPr id="9235" name="Rectangle 29"/>
          <p:cNvSpPr>
            <a:spLocks noChangeArrowheads="1"/>
          </p:cNvSpPr>
          <p:nvPr/>
        </p:nvSpPr>
        <p:spPr bwMode="auto">
          <a:xfrm>
            <a:off x="6172200" y="3429000"/>
            <a:ext cx="908050" cy="338138"/>
          </a:xfrm>
          <a:prstGeom prst="rect">
            <a:avLst/>
          </a:prstGeom>
          <a:noFill/>
          <a:ln w="9525">
            <a:noFill/>
            <a:miter lim="800000"/>
            <a:headEnd/>
            <a:tailEnd/>
          </a:ln>
        </p:spPr>
        <p:txBody>
          <a:bodyPr wrap="none">
            <a:spAutoFit/>
          </a:bodyPr>
          <a:lstStyle/>
          <a:p>
            <a:r>
              <a:rPr lang="en-US" sz="1600">
                <a:solidFill>
                  <a:srgbClr val="FF0000"/>
                </a:solidFill>
                <a:latin typeface="Book Antiqua" pitchFamily="18" charset="0"/>
              </a:rPr>
              <a:t>Aerogel</a:t>
            </a:r>
            <a:endParaRPr lang="en-US" sz="1600">
              <a:solidFill>
                <a:srgbClr val="FF0000"/>
              </a:solidFill>
              <a:latin typeface="Calibri" pitchFamily="34" charset="0"/>
            </a:endParaRPr>
          </a:p>
        </p:txBody>
      </p:sp>
      <p:sp>
        <p:nvSpPr>
          <p:cNvPr id="9236" name="Rectangle 16"/>
          <p:cNvSpPr>
            <a:spLocks noChangeArrowheads="1"/>
          </p:cNvSpPr>
          <p:nvPr/>
        </p:nvSpPr>
        <p:spPr bwMode="auto">
          <a:xfrm>
            <a:off x="7315200" y="3276600"/>
            <a:ext cx="1701800" cy="338138"/>
          </a:xfrm>
          <a:prstGeom prst="rect">
            <a:avLst/>
          </a:prstGeom>
          <a:noFill/>
          <a:ln w="9525">
            <a:noFill/>
            <a:miter lim="800000"/>
            <a:headEnd/>
            <a:tailEnd/>
          </a:ln>
        </p:spPr>
        <p:txBody>
          <a:bodyPr wrap="none">
            <a:spAutoFit/>
          </a:bodyPr>
          <a:lstStyle/>
          <a:p>
            <a:r>
              <a:rPr lang="en-US" sz="1600">
                <a:solidFill>
                  <a:srgbClr val="FF0000"/>
                </a:solidFill>
                <a:latin typeface="Book Antiqua" pitchFamily="18" charset="0"/>
              </a:rPr>
              <a:t>NANO FILTERS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 to="" calcmode="lin" valueType="num">
                                      <p:cBhvr>
                                        <p:cTn id="7" dur="1" fill="hold"/>
                                        <p:tgtEl>
                                          <p:spTgt spid="9218"/>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9219"/>
                                        </p:tgtEl>
                                        <p:attrNameLst>
                                          <p:attrName>style.visibility</p:attrName>
                                        </p:attrNameLst>
                                      </p:cBhvr>
                                      <p:to>
                                        <p:strVal val="visible"/>
                                      </p:to>
                                    </p:set>
                                    <p:anim to="" calcmode="lin" valueType="num">
                                      <p:cBhvr>
                                        <p:cTn id="10" dur="1" fill="hold"/>
                                        <p:tgtEl>
                                          <p:spTgt spid="9219"/>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to="" calcmode="lin" valueType="num">
                                      <p:cBhvr>
                                        <p:cTn id="13" dur="1" fill="hold"/>
                                        <p:tgtEl>
                                          <p:spTgt spid="13"/>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9224"/>
                                        </p:tgtEl>
                                        <p:attrNameLst>
                                          <p:attrName>style.visibility</p:attrName>
                                        </p:attrNameLst>
                                      </p:cBhvr>
                                      <p:to>
                                        <p:strVal val="visible"/>
                                      </p:to>
                                    </p:set>
                                    <p:anim to="" calcmode="lin" valueType="num">
                                      <p:cBhvr>
                                        <p:cTn id="16" dur="1" fill="hold"/>
                                        <p:tgtEl>
                                          <p:spTgt spid="9224"/>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9225"/>
                                        </p:tgtEl>
                                        <p:attrNameLst>
                                          <p:attrName>style.visibility</p:attrName>
                                        </p:attrNameLst>
                                      </p:cBhvr>
                                      <p:to>
                                        <p:strVal val="visible"/>
                                      </p:to>
                                    </p:set>
                                    <p:anim to="" calcmode="lin" valueType="num">
                                      <p:cBhvr>
                                        <p:cTn id="19" dur="1" fill="hold"/>
                                        <p:tgtEl>
                                          <p:spTgt spid="9225"/>
                                        </p:tgtEl>
                                        <p:attrNameLst>
                                          <p:attrName/>
                                        </p:attrNameLst>
                                      </p:cBhvr>
                                    </p:anim>
                                  </p:childTnLst>
                                </p:cTn>
                              </p:par>
                              <p:par>
                                <p:cTn id="20" presetID="24"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to="" calcmode="lin" valueType="num">
                                      <p:cBhvr>
                                        <p:cTn id="22" dur="1" fill="hold"/>
                                        <p:tgtEl>
                                          <p:spTgt spid="2"/>
                                        </p:tgtEl>
                                        <p:attrNameLst>
                                          <p:attrName/>
                                        </p:attrNameLst>
                                      </p:cBhvr>
                                    </p:anim>
                                  </p:childTnLst>
                                </p:cTn>
                              </p:par>
                              <p:par>
                                <p:cTn id="23" presetID="24" presetClass="entr" presetSubtype="0" fill="hold" nodeType="withEffect">
                                  <p:stCondLst>
                                    <p:cond delay="0"/>
                                  </p:stCondLst>
                                  <p:childTnLst>
                                    <p:set>
                                      <p:cBhvr>
                                        <p:cTn id="24" dur="1" fill="hold">
                                          <p:stCondLst>
                                            <p:cond delay="0"/>
                                          </p:stCondLst>
                                        </p:cTn>
                                        <p:tgtEl>
                                          <p:spTgt spid="9230"/>
                                        </p:tgtEl>
                                        <p:attrNameLst>
                                          <p:attrName>style.visibility</p:attrName>
                                        </p:attrNameLst>
                                      </p:cBhvr>
                                      <p:to>
                                        <p:strVal val="visible"/>
                                      </p:to>
                                    </p:set>
                                    <p:anim to="" calcmode="lin" valueType="num">
                                      <p:cBhvr>
                                        <p:cTn id="25" dur="1" fill="hold"/>
                                        <p:tgtEl>
                                          <p:spTgt spid="9230"/>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9231"/>
                                        </p:tgtEl>
                                        <p:attrNameLst>
                                          <p:attrName>style.visibility</p:attrName>
                                        </p:attrNameLst>
                                      </p:cBhvr>
                                      <p:to>
                                        <p:strVal val="visible"/>
                                      </p:to>
                                    </p:set>
                                    <p:anim to="" calcmode="lin" valueType="num">
                                      <p:cBhvr>
                                        <p:cTn id="28" dur="1" fill="hold"/>
                                        <p:tgtEl>
                                          <p:spTgt spid="9231"/>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9232"/>
                                        </p:tgtEl>
                                        <p:attrNameLst>
                                          <p:attrName>style.visibility</p:attrName>
                                        </p:attrNameLst>
                                      </p:cBhvr>
                                      <p:to>
                                        <p:strVal val="visible"/>
                                      </p:to>
                                    </p:set>
                                    <p:anim to="" calcmode="lin" valueType="num">
                                      <p:cBhvr>
                                        <p:cTn id="31" dur="1" fill="hold"/>
                                        <p:tgtEl>
                                          <p:spTgt spid="9232"/>
                                        </p:tgtEl>
                                        <p:attrNameLst>
                                          <p:attrName/>
                                        </p:attrNameLst>
                                      </p:cBhvr>
                                    </p:anim>
                                  </p:childTnLst>
                                </p:cTn>
                              </p:par>
                              <p:par>
                                <p:cTn id="32" presetID="24" presetClass="entr" presetSubtype="0" fill="hold" grpId="0" nodeType="withEffect">
                                  <p:stCondLst>
                                    <p:cond delay="0"/>
                                  </p:stCondLst>
                                  <p:childTnLst>
                                    <p:set>
                                      <p:cBhvr>
                                        <p:cTn id="33" dur="1" fill="hold">
                                          <p:stCondLst>
                                            <p:cond delay="0"/>
                                          </p:stCondLst>
                                        </p:cTn>
                                        <p:tgtEl>
                                          <p:spTgt spid="9233"/>
                                        </p:tgtEl>
                                        <p:attrNameLst>
                                          <p:attrName>style.visibility</p:attrName>
                                        </p:attrNameLst>
                                      </p:cBhvr>
                                      <p:to>
                                        <p:strVal val="visible"/>
                                      </p:to>
                                    </p:set>
                                    <p:anim to="" calcmode="lin" valueType="num">
                                      <p:cBhvr>
                                        <p:cTn id="34" dur="1" fill="hold"/>
                                        <p:tgtEl>
                                          <p:spTgt spid="9233"/>
                                        </p:tgtEl>
                                        <p:attrNameLst>
                                          <p:attrName/>
                                        </p:attrNameLst>
                                      </p:cBhvr>
                                    </p:anim>
                                  </p:childTnLst>
                                </p:cTn>
                              </p:par>
                              <p:par>
                                <p:cTn id="35" presetID="24" presetClass="entr" presetSubtype="0" fill="hold" nodeType="withEffect">
                                  <p:stCondLst>
                                    <p:cond delay="0"/>
                                  </p:stCondLst>
                                  <p:childTnLst>
                                    <p:set>
                                      <p:cBhvr>
                                        <p:cTn id="36" dur="1" fill="hold">
                                          <p:stCondLst>
                                            <p:cond delay="0"/>
                                          </p:stCondLst>
                                        </p:cTn>
                                        <p:tgtEl>
                                          <p:spTgt spid="9234"/>
                                        </p:tgtEl>
                                        <p:attrNameLst>
                                          <p:attrName>style.visibility</p:attrName>
                                        </p:attrNameLst>
                                      </p:cBhvr>
                                      <p:to>
                                        <p:strVal val="visible"/>
                                      </p:to>
                                    </p:set>
                                    <p:anim to="" calcmode="lin" valueType="num">
                                      <p:cBhvr>
                                        <p:cTn id="37" dur="1" fill="hold"/>
                                        <p:tgtEl>
                                          <p:spTgt spid="9234"/>
                                        </p:tgtEl>
                                        <p:attrNameLst>
                                          <p:attrName/>
                                        </p:attrNameLst>
                                      </p:cBhvr>
                                    </p:anim>
                                  </p:childTnLst>
                                </p:cTn>
                              </p:par>
                              <p:par>
                                <p:cTn id="38" presetID="24" presetClass="entr" presetSubtype="0" fill="hold" grpId="0" nodeType="withEffect">
                                  <p:stCondLst>
                                    <p:cond delay="0"/>
                                  </p:stCondLst>
                                  <p:childTnLst>
                                    <p:set>
                                      <p:cBhvr>
                                        <p:cTn id="39" dur="1" fill="hold">
                                          <p:stCondLst>
                                            <p:cond delay="0"/>
                                          </p:stCondLst>
                                        </p:cTn>
                                        <p:tgtEl>
                                          <p:spTgt spid="9235"/>
                                        </p:tgtEl>
                                        <p:attrNameLst>
                                          <p:attrName>style.visibility</p:attrName>
                                        </p:attrNameLst>
                                      </p:cBhvr>
                                      <p:to>
                                        <p:strVal val="visible"/>
                                      </p:to>
                                    </p:set>
                                    <p:anim to="" calcmode="lin" valueType="num">
                                      <p:cBhvr>
                                        <p:cTn id="40" dur="1" fill="hold"/>
                                        <p:tgtEl>
                                          <p:spTgt spid="9235"/>
                                        </p:tgtEl>
                                        <p:attrNameLst>
                                          <p:attrName/>
                                        </p:attrNameLst>
                                      </p:cBhvr>
                                    </p:anim>
                                  </p:childTnLst>
                                </p:cTn>
                              </p:par>
                              <p:par>
                                <p:cTn id="41" presetID="24" presetClass="entr" presetSubtype="0" fill="hold" grpId="0" nodeType="withEffect">
                                  <p:stCondLst>
                                    <p:cond delay="0"/>
                                  </p:stCondLst>
                                  <p:childTnLst>
                                    <p:set>
                                      <p:cBhvr>
                                        <p:cTn id="42" dur="1" fill="hold">
                                          <p:stCondLst>
                                            <p:cond delay="0"/>
                                          </p:stCondLst>
                                        </p:cTn>
                                        <p:tgtEl>
                                          <p:spTgt spid="9236"/>
                                        </p:tgtEl>
                                        <p:attrNameLst>
                                          <p:attrName>style.visibility</p:attrName>
                                        </p:attrNameLst>
                                      </p:cBhvr>
                                      <p:to>
                                        <p:strVal val="visible"/>
                                      </p:to>
                                    </p:set>
                                    <p:anim to="" calcmode="lin" valueType="num">
                                      <p:cBhvr>
                                        <p:cTn id="43" dur="1" fill="hold"/>
                                        <p:tgtEl>
                                          <p:spTgt spid="923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p:bldP spid="13" grpId="0" animBg="1"/>
      <p:bldP spid="9231" grpId="0"/>
      <p:bldP spid="9233" grpId="0"/>
      <p:bldP spid="9235" grpId="0"/>
      <p:bldP spid="923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990600" y="1855788"/>
            <a:ext cx="7086600" cy="3935412"/>
          </a:xfrm>
          <a:prstGeom prst="rect">
            <a:avLst/>
          </a:prstGeom>
          <a:noFill/>
          <a:ln w="9525">
            <a:noFill/>
            <a:miter lim="800000"/>
            <a:headEnd/>
            <a:tailEnd/>
          </a:ln>
          <a:effectLst/>
        </p:spPr>
        <p:txBody>
          <a:bodyPr lIns="91429" tIns="45714" rIns="91429" bIns="45714">
            <a:spAutoFit/>
          </a:bodyPr>
          <a:lstStyle/>
          <a:p>
            <a:pPr algn="ctr"/>
            <a:r>
              <a:rPr lang="en-US" sz="2800" b="1">
                <a:solidFill>
                  <a:srgbClr val="800080"/>
                </a:solidFill>
                <a:latin typeface="Comic Sans MS" pitchFamily="66" charset="0"/>
              </a:rPr>
              <a:t>Top-down approach:</a:t>
            </a:r>
          </a:p>
          <a:p>
            <a:pPr algn="ctr"/>
            <a:r>
              <a:rPr lang="en-US" sz="2800" b="1">
                <a:latin typeface="Comic Sans MS" pitchFamily="66" charset="0"/>
              </a:rPr>
              <a:t>Chisel away the material to make </a:t>
            </a:r>
          </a:p>
          <a:p>
            <a:pPr algn="ctr"/>
            <a:r>
              <a:rPr lang="en-US" sz="2800" b="1">
                <a:latin typeface="Comic Sans MS" pitchFamily="66" charset="0"/>
              </a:rPr>
              <a:t>Nanoscale Objects</a:t>
            </a:r>
          </a:p>
          <a:p>
            <a:pPr algn="ctr"/>
            <a:endParaRPr lang="en-US" sz="2800" b="1">
              <a:latin typeface="Comic Sans MS" pitchFamily="66" charset="0"/>
            </a:endParaRPr>
          </a:p>
          <a:p>
            <a:pPr algn="ctr"/>
            <a:endParaRPr lang="en-US" sz="2800" b="1">
              <a:latin typeface="Comic Sans MS" pitchFamily="66" charset="0"/>
            </a:endParaRPr>
          </a:p>
          <a:p>
            <a:pPr algn="ctr"/>
            <a:r>
              <a:rPr lang="en-US" sz="2800" b="1">
                <a:solidFill>
                  <a:srgbClr val="800080"/>
                </a:solidFill>
                <a:latin typeface="Comic Sans MS" pitchFamily="66" charset="0"/>
              </a:rPr>
              <a:t>Bottom-up approach:</a:t>
            </a:r>
          </a:p>
          <a:p>
            <a:pPr algn="ctr"/>
            <a:r>
              <a:rPr lang="en-US" sz="2800" b="1">
                <a:latin typeface="Comic Sans MS" pitchFamily="66" charset="0"/>
              </a:rPr>
              <a:t>Assemble nanoscale objects out of</a:t>
            </a:r>
          </a:p>
          <a:p>
            <a:pPr algn="ctr"/>
            <a:r>
              <a:rPr lang="en-US" sz="2800" b="1">
                <a:latin typeface="Comic Sans MS" pitchFamily="66" charset="0"/>
              </a:rPr>
              <a:t>even smaller units such as the atoms</a:t>
            </a:r>
          </a:p>
          <a:p>
            <a:pPr algn="ctr"/>
            <a:r>
              <a:rPr lang="en-US" sz="2800" b="1">
                <a:latin typeface="Comic Sans MS" pitchFamily="66" charset="0"/>
              </a:rPr>
              <a:t>and molecules</a:t>
            </a:r>
          </a:p>
        </p:txBody>
      </p:sp>
      <p:sp>
        <p:nvSpPr>
          <p:cNvPr id="75779" name="Text Box 3"/>
          <p:cNvSpPr txBox="1">
            <a:spLocks noChangeArrowheads="1"/>
          </p:cNvSpPr>
          <p:nvPr/>
        </p:nvSpPr>
        <p:spPr bwMode="auto">
          <a:xfrm>
            <a:off x="762000" y="654050"/>
            <a:ext cx="8048625" cy="641350"/>
          </a:xfrm>
          <a:prstGeom prst="rect">
            <a:avLst/>
          </a:prstGeom>
          <a:noFill/>
          <a:ln w="9525">
            <a:noFill/>
            <a:miter lim="800000"/>
            <a:headEnd/>
            <a:tailEnd/>
          </a:ln>
          <a:effectLst/>
        </p:spPr>
        <p:txBody>
          <a:bodyPr wrap="none" lIns="91429" tIns="45714" rIns="91429" bIns="45714">
            <a:spAutoFit/>
          </a:bodyPr>
          <a:lstStyle/>
          <a:p>
            <a:r>
              <a:rPr lang="en-US" sz="3600" b="1" u="sng">
                <a:solidFill>
                  <a:srgbClr val="008000"/>
                </a:solidFill>
                <a:latin typeface="Comic Sans MS" pitchFamily="66" charset="0"/>
              </a:rPr>
              <a:t>Two ways to produce nanomaterials</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lum contrast="30000"/>
          </a:blip>
          <a:srcRect/>
          <a:stretch>
            <a:fillRect/>
          </a:stretch>
        </p:blipFill>
        <p:spPr bwMode="auto">
          <a:xfrm>
            <a:off x="1600200" y="3505200"/>
            <a:ext cx="6019800" cy="3124200"/>
          </a:xfrm>
          <a:prstGeom prst="rect">
            <a:avLst/>
          </a:prstGeom>
          <a:noFill/>
          <a:ln w="9525">
            <a:noFill/>
            <a:miter lim="800000"/>
            <a:headEnd/>
            <a:tailEnd/>
          </a:ln>
          <a:effectLst/>
        </p:spPr>
      </p:pic>
      <p:pic>
        <p:nvPicPr>
          <p:cNvPr id="77827" name="Picture 3"/>
          <p:cNvPicPr>
            <a:picLocks noChangeAspect="1" noChangeArrowheads="1"/>
          </p:cNvPicPr>
          <p:nvPr/>
        </p:nvPicPr>
        <p:blipFill>
          <a:blip r:embed="rId3"/>
          <a:srcRect/>
          <a:stretch>
            <a:fillRect/>
          </a:stretch>
        </p:blipFill>
        <p:spPr bwMode="auto">
          <a:xfrm>
            <a:off x="1143000" y="457200"/>
            <a:ext cx="2895600" cy="2895600"/>
          </a:xfrm>
          <a:prstGeom prst="rect">
            <a:avLst/>
          </a:prstGeom>
          <a:noFill/>
          <a:ln w="9525">
            <a:noFill/>
            <a:miter lim="800000"/>
            <a:headEnd/>
            <a:tailEnd/>
          </a:ln>
          <a:effectLst/>
        </p:spPr>
      </p:pic>
      <p:pic>
        <p:nvPicPr>
          <p:cNvPr id="77828" name="Picture 4"/>
          <p:cNvPicPr>
            <a:picLocks noChangeAspect="1" noChangeArrowheads="1"/>
          </p:cNvPicPr>
          <p:nvPr/>
        </p:nvPicPr>
        <p:blipFill>
          <a:blip r:embed="rId4">
            <a:lum contrast="18000"/>
          </a:blip>
          <a:srcRect/>
          <a:stretch>
            <a:fillRect/>
          </a:stretch>
        </p:blipFill>
        <p:spPr bwMode="auto">
          <a:xfrm>
            <a:off x="5105400" y="457200"/>
            <a:ext cx="2971800" cy="2895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52400" y="0"/>
            <a:ext cx="8229600" cy="1143000"/>
          </a:xfrm>
        </p:spPr>
        <p:txBody>
          <a:bodyPr/>
          <a:lstStyle/>
          <a:p>
            <a:r>
              <a:rPr lang="en-US" sz="3200" b="1">
                <a:solidFill>
                  <a:srgbClr val="800080"/>
                </a:solidFill>
                <a:latin typeface="Comic Sans MS" pitchFamily="66" charset="0"/>
              </a:rPr>
              <a:t>Top down Approach in Producing Layered Structures</a:t>
            </a:r>
          </a:p>
        </p:txBody>
      </p:sp>
      <p:sp>
        <p:nvSpPr>
          <p:cNvPr id="79875" name="Rectangle 3"/>
          <p:cNvSpPr>
            <a:spLocks noGrp="1" noChangeArrowheads="1"/>
          </p:cNvSpPr>
          <p:nvPr>
            <p:ph type="body" idx="1"/>
          </p:nvPr>
        </p:nvSpPr>
        <p:spPr>
          <a:xfrm>
            <a:off x="63500" y="990600"/>
            <a:ext cx="8458200" cy="4648200"/>
          </a:xfrm>
        </p:spPr>
        <p:txBody>
          <a:bodyPr/>
          <a:lstStyle/>
          <a:p>
            <a:r>
              <a:rPr lang="en-US"/>
              <a:t>Microfabrication is a top-down technique for </a:t>
            </a:r>
            <a:r>
              <a:rPr lang="en-US">
                <a:solidFill>
                  <a:srgbClr val="008000"/>
                </a:solidFill>
              </a:rPr>
              <a:t>1D nanostructures</a:t>
            </a:r>
            <a:r>
              <a:rPr lang="en-US"/>
              <a:t> utilizing the following processes in sequential fashion:</a:t>
            </a:r>
          </a:p>
          <a:p>
            <a:pPr lvl="1"/>
            <a:r>
              <a:rPr lang="en-US"/>
              <a:t>Film Deposition</a:t>
            </a:r>
          </a:p>
          <a:p>
            <a:pPr lvl="2"/>
            <a:r>
              <a:rPr lang="en-US"/>
              <a:t>CVD, PVD</a:t>
            </a:r>
          </a:p>
          <a:p>
            <a:pPr lvl="1"/>
            <a:r>
              <a:rPr lang="en-US"/>
              <a:t>Photolithography</a:t>
            </a:r>
          </a:p>
          <a:p>
            <a:pPr lvl="2"/>
            <a:r>
              <a:rPr lang="en-US"/>
              <a:t>Optical exposure</a:t>
            </a:r>
          </a:p>
          <a:p>
            <a:pPr lvl="1"/>
            <a:r>
              <a:rPr lang="en-US"/>
              <a:t>Etching</a:t>
            </a:r>
          </a:p>
          <a:p>
            <a:pPr lvl="2"/>
            <a:r>
              <a:rPr lang="en-US"/>
              <a:t>Aqueous etching</a:t>
            </a:r>
          </a:p>
        </p:txBody>
      </p:sp>
      <p:sp>
        <p:nvSpPr>
          <p:cNvPr id="79876" name="Text Box 4"/>
          <p:cNvSpPr txBox="1">
            <a:spLocks noChangeArrowheads="1"/>
          </p:cNvSpPr>
          <p:nvPr/>
        </p:nvSpPr>
        <p:spPr bwMode="auto">
          <a:xfrm>
            <a:off x="381000" y="5410200"/>
            <a:ext cx="7635875" cy="1076325"/>
          </a:xfrm>
          <a:prstGeom prst="rect">
            <a:avLst/>
          </a:prstGeom>
          <a:noFill/>
          <a:ln w="9525">
            <a:solidFill>
              <a:schemeClr val="tx1"/>
            </a:solidFill>
            <a:miter lim="800000"/>
            <a:headEnd/>
            <a:tailEnd/>
          </a:ln>
          <a:effectLst/>
        </p:spPr>
        <p:txBody>
          <a:bodyPr lIns="91429" tIns="45714" rIns="91429" bIns="45714">
            <a:spAutoFit/>
          </a:bodyPr>
          <a:lstStyle/>
          <a:p>
            <a:r>
              <a:rPr lang="en-US" sz="3200">
                <a:solidFill>
                  <a:srgbClr val="990033"/>
                </a:solidFill>
                <a:latin typeface="Times" pitchFamily="18" charset="0"/>
              </a:rPr>
              <a:t>Many of these techniques are useful, directly or indirectly in nanofabrication</a:t>
            </a:r>
            <a:r>
              <a:rPr lang="en-US" sz="2400">
                <a:solidFill>
                  <a:srgbClr val="990033"/>
                </a:solidFill>
                <a:latin typeface="Times" pitchFamily="18" charset="0"/>
              </a:rPr>
              <a:t> </a:t>
            </a:r>
          </a:p>
        </p:txBody>
      </p:sp>
      <p:pic>
        <p:nvPicPr>
          <p:cNvPr id="79877" name="Picture 5"/>
          <p:cNvPicPr>
            <a:picLocks noChangeAspect="1" noChangeArrowheads="1"/>
          </p:cNvPicPr>
          <p:nvPr/>
        </p:nvPicPr>
        <p:blipFill>
          <a:blip r:embed="rId2"/>
          <a:srcRect/>
          <a:stretch>
            <a:fillRect/>
          </a:stretch>
        </p:blipFill>
        <p:spPr bwMode="auto">
          <a:xfrm>
            <a:off x="4800600" y="2590800"/>
            <a:ext cx="4191000" cy="266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p:cNvPicPr>
            <a:picLocks noChangeAspect="1" noChangeArrowheads="1"/>
          </p:cNvPicPr>
          <p:nvPr/>
        </p:nvPicPr>
        <p:blipFill>
          <a:blip r:embed="rId2"/>
          <a:srcRect/>
          <a:stretch>
            <a:fillRect/>
          </a:stretch>
        </p:blipFill>
        <p:spPr bwMode="auto">
          <a:xfrm>
            <a:off x="422275" y="1465263"/>
            <a:ext cx="8297863" cy="3921125"/>
          </a:xfrm>
          <a:prstGeom prst="rect">
            <a:avLst/>
          </a:prstGeom>
          <a:noFill/>
          <a:ln w="9525">
            <a:noFill/>
            <a:miter lim="800000"/>
            <a:headEnd/>
            <a:tailEnd/>
          </a:ln>
          <a:effectLst/>
        </p:spPr>
      </p:pic>
      <p:sp>
        <p:nvSpPr>
          <p:cNvPr id="246787" name="Rectangle 3"/>
          <p:cNvSpPr>
            <a:spLocks noChangeArrowheads="1"/>
          </p:cNvSpPr>
          <p:nvPr/>
        </p:nvSpPr>
        <p:spPr bwMode="auto">
          <a:xfrm>
            <a:off x="1447800" y="457200"/>
            <a:ext cx="6477000" cy="685800"/>
          </a:xfrm>
          <a:prstGeom prst="rect">
            <a:avLst/>
          </a:prstGeom>
          <a:noFill/>
          <a:ln w="9525">
            <a:noFill/>
            <a:miter lim="800000"/>
            <a:headEnd/>
            <a:tailEnd/>
          </a:ln>
          <a:effectLst/>
        </p:spPr>
        <p:txBody>
          <a:bodyPr lIns="91429" tIns="45714" rIns="91429" bIns="45714" anchor="ctr"/>
          <a:lstStyle/>
          <a:p>
            <a:pPr algn="ctr" eaLnBrk="1" hangingPunct="1"/>
            <a:r>
              <a:rPr lang="en-US" sz="2800" b="1">
                <a:solidFill>
                  <a:srgbClr val="990033"/>
                </a:solidFill>
              </a:rPr>
              <a:t>Top-down fabrication</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011830t-10"/>
          <p:cNvPicPr>
            <a:picLocks noChangeAspect="1" noChangeArrowheads="1"/>
          </p:cNvPicPr>
          <p:nvPr/>
        </p:nvPicPr>
        <p:blipFill>
          <a:blip r:embed="rId2"/>
          <a:srcRect/>
          <a:stretch>
            <a:fillRect/>
          </a:stretch>
        </p:blipFill>
        <p:spPr bwMode="auto">
          <a:xfrm>
            <a:off x="1447800" y="3124200"/>
            <a:ext cx="2514600" cy="1885950"/>
          </a:xfrm>
          <a:prstGeom prst="rect">
            <a:avLst/>
          </a:prstGeom>
          <a:noFill/>
        </p:spPr>
      </p:pic>
      <p:sp>
        <p:nvSpPr>
          <p:cNvPr id="248835" name="Text Box 3"/>
          <p:cNvSpPr txBox="1">
            <a:spLocks noChangeArrowheads="1"/>
          </p:cNvSpPr>
          <p:nvPr/>
        </p:nvSpPr>
        <p:spPr bwMode="auto">
          <a:xfrm>
            <a:off x="914400" y="5029200"/>
            <a:ext cx="3886200" cy="517525"/>
          </a:xfrm>
          <a:prstGeom prst="rect">
            <a:avLst/>
          </a:prstGeom>
          <a:noFill/>
          <a:ln w="9525" algn="ctr">
            <a:noFill/>
            <a:miter lim="800000"/>
            <a:headEnd/>
            <a:tailEnd/>
          </a:ln>
          <a:effectLst/>
        </p:spPr>
        <p:txBody>
          <a:bodyPr lIns="91429" tIns="45714" rIns="91429" bIns="45714">
            <a:spAutoFit/>
          </a:bodyPr>
          <a:lstStyle/>
          <a:p>
            <a:pPr algn="ctr" eaLnBrk="1" hangingPunct="1">
              <a:spcBef>
                <a:spcPct val="50000"/>
              </a:spcBef>
            </a:pPr>
            <a:r>
              <a:rPr lang="en-US" sz="1400" b="1">
                <a:solidFill>
                  <a:schemeClr val="accent2"/>
                </a:solidFill>
              </a:rPr>
              <a:t>SEM showing the vertical growth of nanowires for electronic devices </a:t>
            </a:r>
            <a:r>
              <a:rPr lang="en-US" sz="1400"/>
              <a:t>(Stanford)</a:t>
            </a:r>
          </a:p>
        </p:txBody>
      </p:sp>
      <p:sp>
        <p:nvSpPr>
          <p:cNvPr id="248836" name="Rectangle 4"/>
          <p:cNvSpPr>
            <a:spLocks noChangeArrowheads="1"/>
          </p:cNvSpPr>
          <p:nvPr/>
        </p:nvSpPr>
        <p:spPr bwMode="auto">
          <a:xfrm>
            <a:off x="1447800" y="304800"/>
            <a:ext cx="6477000" cy="685800"/>
          </a:xfrm>
          <a:prstGeom prst="rect">
            <a:avLst/>
          </a:prstGeom>
          <a:noFill/>
          <a:ln w="9525">
            <a:noFill/>
            <a:miter lim="800000"/>
            <a:headEnd/>
            <a:tailEnd/>
          </a:ln>
          <a:effectLst/>
        </p:spPr>
        <p:txBody>
          <a:bodyPr lIns="91429" tIns="45714" rIns="91429" bIns="45714" anchor="ctr"/>
          <a:lstStyle/>
          <a:p>
            <a:pPr algn="ctr" eaLnBrk="1" hangingPunct="1"/>
            <a:r>
              <a:rPr lang="en-US" sz="2800" b="1">
                <a:solidFill>
                  <a:srgbClr val="800080"/>
                </a:solidFill>
              </a:rPr>
              <a:t>Bottom-up fabrication</a:t>
            </a:r>
          </a:p>
        </p:txBody>
      </p:sp>
      <p:sp>
        <p:nvSpPr>
          <p:cNvPr id="248837" name="Rectangle 5"/>
          <p:cNvSpPr>
            <a:spLocks noChangeArrowheads="1"/>
          </p:cNvSpPr>
          <p:nvPr/>
        </p:nvSpPr>
        <p:spPr bwMode="auto">
          <a:xfrm>
            <a:off x="838200" y="914400"/>
            <a:ext cx="7391400" cy="2014538"/>
          </a:xfrm>
          <a:prstGeom prst="rect">
            <a:avLst/>
          </a:prstGeom>
          <a:noFill/>
          <a:ln w="9525">
            <a:noFill/>
            <a:miter lim="800000"/>
            <a:headEnd/>
            <a:tailEnd/>
          </a:ln>
          <a:effectLst/>
        </p:spPr>
        <p:txBody>
          <a:bodyPr lIns="91429" tIns="45714" rIns="91429" bIns="45714">
            <a:spAutoFit/>
          </a:bodyPr>
          <a:lstStyle/>
          <a:p>
            <a:pPr marL="395288" indent="-395288"/>
            <a:r>
              <a:rPr lang="en-US">
                <a:solidFill>
                  <a:schemeClr val="accent2"/>
                </a:solidFill>
              </a:rPr>
              <a:t>“Self-assembly” of atoms and molecules (since top-down is very difficult for manufacturing at nanoscale level).   </a:t>
            </a:r>
          </a:p>
          <a:p>
            <a:pPr marL="395288" indent="-395288"/>
            <a:r>
              <a:rPr lang="en-US">
                <a:solidFill>
                  <a:schemeClr val="accent2"/>
                </a:solidFill>
              </a:rPr>
              <a:t>Use of chemical and biological processes. </a:t>
            </a:r>
          </a:p>
          <a:p>
            <a:pPr marL="395288" indent="-395288"/>
            <a:endParaRPr lang="en-US">
              <a:solidFill>
                <a:schemeClr val="accent2"/>
              </a:solidFill>
            </a:endParaRPr>
          </a:p>
          <a:p>
            <a:pPr marL="395288" indent="-395288"/>
            <a:r>
              <a:rPr lang="en-US">
                <a:solidFill>
                  <a:srgbClr val="FF0000"/>
                </a:solidFill>
              </a:rPr>
              <a:t>Current day examples:</a:t>
            </a:r>
            <a:r>
              <a:rPr lang="en-US"/>
              <a:t> Growth of nanowires from vapor, using gold nano-dot catalysts;  Self-assembled monolayers (SAM) from solution.</a:t>
            </a:r>
          </a:p>
        </p:txBody>
      </p:sp>
      <p:pic>
        <p:nvPicPr>
          <p:cNvPr id="248838" name="Picture 6" descr="sam-formation2"/>
          <p:cNvPicPr>
            <a:picLocks noChangeAspect="1" noChangeArrowheads="1"/>
          </p:cNvPicPr>
          <p:nvPr/>
        </p:nvPicPr>
        <p:blipFill>
          <a:blip r:embed="rId3"/>
          <a:srcRect/>
          <a:stretch>
            <a:fillRect/>
          </a:stretch>
        </p:blipFill>
        <p:spPr bwMode="auto">
          <a:xfrm>
            <a:off x="4876800" y="3429000"/>
            <a:ext cx="3124200" cy="1466850"/>
          </a:xfrm>
          <a:prstGeom prst="rect">
            <a:avLst/>
          </a:prstGeom>
          <a:noFill/>
        </p:spPr>
      </p:pic>
      <p:sp>
        <p:nvSpPr>
          <p:cNvPr id="248839" name="Text Box 7"/>
          <p:cNvSpPr txBox="1">
            <a:spLocks noChangeArrowheads="1"/>
          </p:cNvSpPr>
          <p:nvPr/>
        </p:nvSpPr>
        <p:spPr bwMode="auto">
          <a:xfrm>
            <a:off x="4648200" y="4876800"/>
            <a:ext cx="3733800" cy="517525"/>
          </a:xfrm>
          <a:prstGeom prst="rect">
            <a:avLst/>
          </a:prstGeom>
          <a:noFill/>
          <a:ln w="9525" algn="ctr">
            <a:noFill/>
            <a:miter lim="800000"/>
            <a:headEnd/>
            <a:tailEnd/>
          </a:ln>
          <a:effectLst/>
        </p:spPr>
        <p:txBody>
          <a:bodyPr lIns="91429" tIns="45714" rIns="91429" bIns="45714">
            <a:spAutoFit/>
          </a:bodyPr>
          <a:lstStyle/>
          <a:p>
            <a:pPr algn="ctr" eaLnBrk="1" hangingPunct="1">
              <a:spcBef>
                <a:spcPct val="50000"/>
              </a:spcBef>
            </a:pPr>
            <a:r>
              <a:rPr lang="en-US" sz="1400" b="1">
                <a:solidFill>
                  <a:schemeClr val="accent2"/>
                </a:solidFill>
              </a:rPr>
              <a:t>Self-assembled organic monolayers for molecular transistors, etc.  </a:t>
            </a:r>
            <a:r>
              <a:rPr lang="en-US" sz="1400"/>
              <a:t>(Yale)</a:t>
            </a:r>
          </a:p>
        </p:txBody>
      </p:sp>
      <p:sp>
        <p:nvSpPr>
          <p:cNvPr id="248840" name="Rectangle 8"/>
          <p:cNvSpPr>
            <a:spLocks noChangeArrowheads="1"/>
          </p:cNvSpPr>
          <p:nvPr/>
        </p:nvSpPr>
        <p:spPr bwMode="auto">
          <a:xfrm>
            <a:off x="762000" y="5637213"/>
            <a:ext cx="4984750" cy="366712"/>
          </a:xfrm>
          <a:prstGeom prst="rect">
            <a:avLst/>
          </a:prstGeom>
          <a:noFill/>
          <a:ln w="9525">
            <a:noFill/>
            <a:miter lim="800000"/>
            <a:headEnd/>
            <a:tailEnd/>
          </a:ln>
          <a:effectLst/>
        </p:spPr>
        <p:txBody>
          <a:bodyPr wrap="none" lIns="91429" tIns="45714" rIns="91429" bIns="45714">
            <a:spAutoFit/>
          </a:bodyPr>
          <a:lstStyle/>
          <a:p>
            <a:pPr eaLnBrk="1" hangingPunct="1"/>
            <a:r>
              <a:rPr lang="en-US">
                <a:solidFill>
                  <a:srgbClr val="FF0000"/>
                </a:solidFill>
              </a:rPr>
              <a:t>More extreme example:</a:t>
            </a:r>
            <a:r>
              <a:rPr lang="en-US"/>
              <a:t>  Self-replicating robots.</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20" name="Text Box 4"/>
          <p:cNvSpPr txBox="1">
            <a:spLocks noChangeArrowheads="1"/>
          </p:cNvSpPr>
          <p:nvPr/>
        </p:nvSpPr>
        <p:spPr bwMode="auto">
          <a:xfrm>
            <a:off x="1889125" y="2320925"/>
            <a:ext cx="5338763" cy="762000"/>
          </a:xfrm>
          <a:prstGeom prst="rect">
            <a:avLst/>
          </a:prstGeom>
          <a:noFill/>
          <a:ln w="9525">
            <a:noFill/>
            <a:miter lim="800000"/>
            <a:headEnd/>
            <a:tailEnd/>
          </a:ln>
          <a:effectLst/>
        </p:spPr>
        <p:txBody>
          <a:bodyPr wrap="none">
            <a:spAutoFit/>
          </a:bodyPr>
          <a:lstStyle/>
          <a:p>
            <a:r>
              <a:rPr lang="en-US" sz="4400" b="1">
                <a:solidFill>
                  <a:srgbClr val="800080"/>
                </a:solidFill>
                <a:latin typeface="Comic Sans MS" pitchFamily="66" charset="0"/>
              </a:rPr>
              <a:t>Top down approach</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609600" y="1066800"/>
            <a:ext cx="8001000" cy="3409950"/>
          </a:xfrm>
          <a:prstGeom prst="rect">
            <a:avLst/>
          </a:prstGeom>
          <a:noFill/>
          <a:ln w="25400">
            <a:solidFill>
              <a:srgbClr val="003399"/>
            </a:solidFill>
            <a:miter lim="800000"/>
            <a:headEnd/>
            <a:tailEnd/>
          </a:ln>
          <a:effectLst/>
        </p:spPr>
        <p:txBody>
          <a:bodyPr lIns="91429" tIns="45714" rIns="91429" bIns="45714">
            <a:spAutoFit/>
          </a:bodyPr>
          <a:lstStyle/>
          <a:p>
            <a:pPr algn="ctr" eaLnBrk="1" hangingPunct="1"/>
            <a:r>
              <a:rPr lang="en-US" sz="3200" b="1">
                <a:solidFill>
                  <a:srgbClr val="800080"/>
                </a:solidFill>
                <a:latin typeface="Comic Sans MS" pitchFamily="66" charset="0"/>
              </a:rPr>
              <a:t>High- energy Milling </a:t>
            </a:r>
          </a:p>
          <a:p>
            <a:pPr algn="ctr" eaLnBrk="1" hangingPunct="1"/>
            <a:r>
              <a:rPr lang="en-US" sz="3200" b="1">
                <a:solidFill>
                  <a:srgbClr val="800080"/>
                </a:solidFill>
                <a:latin typeface="Comic Sans MS" pitchFamily="66" charset="0"/>
              </a:rPr>
              <a:t>or</a:t>
            </a:r>
          </a:p>
          <a:p>
            <a:pPr algn="ctr" eaLnBrk="1" hangingPunct="1"/>
            <a:r>
              <a:rPr lang="en-US" sz="3200" b="1">
                <a:solidFill>
                  <a:srgbClr val="800080"/>
                </a:solidFill>
                <a:latin typeface="Comic Sans MS" pitchFamily="66" charset="0"/>
              </a:rPr>
              <a:t> Mechanical Alloying</a:t>
            </a:r>
          </a:p>
          <a:p>
            <a:pPr algn="ctr" eaLnBrk="1" hangingPunct="1"/>
            <a:endParaRPr lang="en-US" sz="2800" b="1">
              <a:solidFill>
                <a:srgbClr val="800080"/>
              </a:solidFill>
              <a:latin typeface="Comic Sans MS" pitchFamily="66" charset="0"/>
            </a:endParaRPr>
          </a:p>
          <a:p>
            <a:pPr algn="ctr" eaLnBrk="1" hangingPunct="1"/>
            <a:r>
              <a:rPr lang="en-US" sz="3600" b="1">
                <a:solidFill>
                  <a:srgbClr val="800080"/>
                </a:solidFill>
                <a:latin typeface="Comic Sans MS" pitchFamily="66" charset="0"/>
              </a:rPr>
              <a:t>-  </a:t>
            </a:r>
            <a:r>
              <a:rPr lang="en-US" sz="2800" b="1">
                <a:solidFill>
                  <a:srgbClr val="800080"/>
                </a:solidFill>
                <a:latin typeface="Comic Sans MS" pitchFamily="66" charset="0"/>
              </a:rPr>
              <a:t>A  Processing  Route  to  produce  </a:t>
            </a:r>
          </a:p>
          <a:p>
            <a:pPr algn="ctr" eaLnBrk="1" hangingPunct="1"/>
            <a:r>
              <a:rPr lang="en-US" sz="2800" b="1">
                <a:solidFill>
                  <a:srgbClr val="800080"/>
                </a:solidFill>
                <a:latin typeface="Comic Sans MS" pitchFamily="66" charset="0"/>
              </a:rPr>
              <a:t>3D   Nanostructured </a:t>
            </a:r>
          </a:p>
          <a:p>
            <a:pPr algn="ctr" eaLnBrk="1" hangingPunct="1"/>
            <a:r>
              <a:rPr lang="en-US" sz="2800" b="1">
                <a:solidFill>
                  <a:srgbClr val="800080"/>
                </a:solidFill>
                <a:latin typeface="Comic Sans MS" pitchFamily="66" charset="0"/>
              </a:rPr>
              <a:t>Metallic and Composite   Powders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b="1">
                <a:solidFill>
                  <a:srgbClr val="008000"/>
                </a:solidFill>
                <a:latin typeface="Comic Sans MS" pitchFamily="66" charset="0"/>
              </a:rPr>
              <a:t>What is Nano?</a:t>
            </a:r>
          </a:p>
        </p:txBody>
      </p:sp>
      <p:sp>
        <p:nvSpPr>
          <p:cNvPr id="11267" name="Rectangle 3"/>
          <p:cNvSpPr>
            <a:spLocks noChangeArrowheads="1"/>
          </p:cNvSpPr>
          <p:nvPr/>
        </p:nvSpPr>
        <p:spPr bwMode="auto">
          <a:xfrm>
            <a:off x="457200" y="1600200"/>
            <a:ext cx="8382000" cy="4495800"/>
          </a:xfrm>
          <a:prstGeom prst="rect">
            <a:avLst/>
          </a:prstGeom>
          <a:noFill/>
          <a:ln w="9525">
            <a:noFill/>
            <a:miter lim="800000"/>
            <a:headEnd/>
            <a:tailEnd/>
          </a:ln>
          <a:effectLst/>
        </p:spPr>
        <p:txBody>
          <a:bodyPr lIns="91429" tIns="45714" rIns="91429" bIns="45714"/>
          <a:lstStyle/>
          <a:p>
            <a:pPr marL="342900" indent="-342900" eaLnBrk="1" hangingPunct="1">
              <a:spcBef>
                <a:spcPct val="20000"/>
              </a:spcBef>
              <a:buFontTx/>
              <a:buChar char="•"/>
            </a:pPr>
            <a:r>
              <a:rPr lang="en-US" sz="4000"/>
              <a:t> </a:t>
            </a:r>
            <a:r>
              <a:rPr lang="en-US" sz="3600">
                <a:solidFill>
                  <a:srgbClr val="A50021"/>
                </a:solidFill>
              </a:rPr>
              <a:t>Oringin is from Greek word </a:t>
            </a:r>
            <a:r>
              <a:rPr lang="en-US" sz="3600">
                <a:solidFill>
                  <a:srgbClr val="003300"/>
                </a:solidFill>
              </a:rPr>
              <a:t>nannos</a:t>
            </a:r>
            <a:r>
              <a:rPr lang="en-US" sz="3600">
                <a:solidFill>
                  <a:srgbClr val="A50021"/>
                </a:solidFill>
              </a:rPr>
              <a:t>, </a:t>
            </a:r>
          </a:p>
          <a:p>
            <a:pPr marL="1143000" lvl="2" indent="-228600" eaLnBrk="1" hangingPunct="1">
              <a:spcBef>
                <a:spcPct val="20000"/>
              </a:spcBef>
            </a:pPr>
            <a:r>
              <a:rPr lang="en-US" sz="3600" i="1">
                <a:solidFill>
                  <a:srgbClr val="A50021"/>
                </a:solidFill>
              </a:rPr>
              <a:t>little old man, dwarf</a:t>
            </a:r>
          </a:p>
          <a:p>
            <a:pPr marL="342900" indent="-342900" eaLnBrk="1" hangingPunct="1">
              <a:spcBef>
                <a:spcPct val="20000"/>
              </a:spcBef>
              <a:buFontTx/>
              <a:buChar char="•"/>
            </a:pPr>
            <a:r>
              <a:rPr lang="en-US" sz="4400" i="1"/>
              <a:t> </a:t>
            </a:r>
            <a:r>
              <a:rPr lang="en-US" sz="3600">
                <a:solidFill>
                  <a:srgbClr val="0000CC"/>
                </a:solidFill>
              </a:rPr>
              <a:t>Extremely Small, one-billionth</a:t>
            </a:r>
          </a:p>
          <a:p>
            <a:pPr marL="2057400" lvl="4" indent="-228600" eaLnBrk="1" hangingPunct="1">
              <a:spcBef>
                <a:spcPct val="20000"/>
              </a:spcBef>
            </a:pPr>
            <a:endParaRPr lang="en-US" sz="3200" i="1"/>
          </a:p>
          <a:p>
            <a:pPr marL="1143000" lvl="2" indent="-228600" eaLnBrk="1" hangingPunct="1">
              <a:spcBef>
                <a:spcPct val="20000"/>
              </a:spcBef>
            </a:pPr>
            <a:r>
              <a:rPr lang="en-US" sz="3600">
                <a:solidFill>
                  <a:srgbClr val="660066"/>
                </a:solidFill>
              </a:rPr>
              <a:t>1 Nanomater = 10</a:t>
            </a:r>
            <a:r>
              <a:rPr lang="en-US" sz="3600" baseline="30000">
                <a:solidFill>
                  <a:srgbClr val="660066"/>
                </a:solidFill>
              </a:rPr>
              <a:t>-9</a:t>
            </a:r>
            <a:r>
              <a:rPr lang="en-US" sz="3600">
                <a:solidFill>
                  <a:srgbClr val="660066"/>
                </a:solidFill>
              </a:rPr>
              <a:t> meter</a:t>
            </a:r>
            <a:r>
              <a:rPr lang="en-US" sz="3200">
                <a:solidFill>
                  <a:srgbClr val="660066"/>
                </a:solidFill>
              </a:rPr>
              <a:t> </a:t>
            </a:r>
          </a:p>
          <a:p>
            <a:pPr marL="1143000" lvl="2" indent="-228600" eaLnBrk="1" hangingPunct="1">
              <a:spcBef>
                <a:spcPct val="20000"/>
              </a:spcBef>
            </a:pPr>
            <a:r>
              <a:rPr lang="en-US" sz="3200">
                <a:solidFill>
                  <a:srgbClr val="660066"/>
                </a:solidFill>
              </a:rPr>
              <a:t>1  Micron = 1000 nm</a:t>
            </a:r>
          </a:p>
          <a:p>
            <a:pPr marL="1143000" lvl="2" indent="-228600" algn="r" eaLnBrk="1" hangingPunct="1">
              <a:spcBef>
                <a:spcPct val="20000"/>
              </a:spcBef>
            </a:pPr>
            <a:r>
              <a:rPr lang="en-US" sz="2400">
                <a:solidFill>
                  <a:srgbClr val="660066"/>
                </a:solidFill>
              </a:rPr>
              <a:t>– From Webster Dictionary</a:t>
            </a:r>
          </a:p>
        </p:txBody>
      </p:sp>
      <p:graphicFrame>
        <p:nvGraphicFramePr>
          <p:cNvPr id="11268" name="Object 4"/>
          <p:cNvGraphicFramePr>
            <a:graphicFrameLocks noChangeAspect="1"/>
          </p:cNvGraphicFramePr>
          <p:nvPr>
            <p:ph idx="1"/>
          </p:nvPr>
        </p:nvGraphicFramePr>
        <p:xfrm>
          <a:off x="7488238" y="2430463"/>
          <a:ext cx="1404937" cy="1284287"/>
        </p:xfrm>
        <a:graphic>
          <a:graphicData uri="http://schemas.openxmlformats.org/presentationml/2006/ole">
            <p:oleObj spid="_x0000_s419842" name="Clip" r:id="rId4" imgW="2744640" imgH="2507760" progId="">
              <p:embed/>
            </p:oleObj>
          </a:graphicData>
        </a:graphic>
      </p:graphicFrame>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176213" y="406400"/>
            <a:ext cx="4076700" cy="579438"/>
          </a:xfrm>
          <a:prstGeom prst="rect">
            <a:avLst/>
          </a:prstGeom>
          <a:noFill/>
          <a:ln w="9525">
            <a:noFill/>
            <a:miter lim="800000"/>
            <a:headEnd/>
            <a:tailEnd/>
          </a:ln>
          <a:effectLst/>
        </p:spPr>
        <p:txBody>
          <a:bodyPr wrap="none" lIns="91429" tIns="45714" rIns="91429" bIns="45714">
            <a:spAutoFit/>
          </a:bodyPr>
          <a:lstStyle/>
          <a:p>
            <a:pPr algn="ctr"/>
            <a:r>
              <a:rPr lang="en-US" sz="3200">
                <a:solidFill>
                  <a:srgbClr val="990033"/>
                </a:solidFill>
                <a:latin typeface="Comic Sans MS" pitchFamily="66" charset="0"/>
              </a:rPr>
              <a:t>Underlying principle:</a:t>
            </a:r>
          </a:p>
        </p:txBody>
      </p:sp>
      <p:sp>
        <p:nvSpPr>
          <p:cNvPr id="87043" name="Text Box 3"/>
          <p:cNvSpPr txBox="1">
            <a:spLocks noChangeArrowheads="1"/>
          </p:cNvSpPr>
          <p:nvPr/>
        </p:nvSpPr>
        <p:spPr bwMode="auto">
          <a:xfrm>
            <a:off x="896938" y="1114425"/>
            <a:ext cx="7362825" cy="1552575"/>
          </a:xfrm>
          <a:prstGeom prst="rect">
            <a:avLst/>
          </a:prstGeom>
          <a:noFill/>
          <a:ln w="9525">
            <a:noFill/>
            <a:miter lim="800000"/>
            <a:headEnd/>
            <a:tailEnd/>
          </a:ln>
          <a:effectLst/>
        </p:spPr>
        <p:txBody>
          <a:bodyPr wrap="none" lIns="91429" tIns="45714" rIns="91429" bIns="45714">
            <a:spAutoFit/>
          </a:bodyPr>
          <a:lstStyle/>
          <a:p>
            <a:pPr>
              <a:buFontTx/>
              <a:buChar char="•"/>
            </a:pPr>
            <a:r>
              <a:rPr lang="en-US" sz="2400"/>
              <a:t>  Mechanical deformation of </a:t>
            </a:r>
            <a:r>
              <a:rPr lang="en-US" sz="2400">
                <a:latin typeface="Comic Sans MS" pitchFamily="66" charset="0"/>
              </a:rPr>
              <a:t>the </a:t>
            </a:r>
            <a:r>
              <a:rPr lang="en-US" sz="2400" b="1">
                <a:solidFill>
                  <a:schemeClr val="accent2"/>
                </a:solidFill>
                <a:latin typeface="Comic Sans MS" pitchFamily="66" charset="0"/>
              </a:rPr>
              <a:t>micron size</a:t>
            </a:r>
            <a:r>
              <a:rPr lang="en-US" sz="2400">
                <a:latin typeface="Comic Sans MS" pitchFamily="66" charset="0"/>
              </a:rPr>
              <a:t> </a:t>
            </a:r>
          </a:p>
          <a:p>
            <a:r>
              <a:rPr lang="en-US" sz="2400">
                <a:latin typeface="Comic Sans MS" pitchFamily="66" charset="0"/>
              </a:rPr>
              <a:t>   powder particles</a:t>
            </a:r>
            <a:r>
              <a:rPr lang="en-US" sz="2000">
                <a:latin typeface="Comic Sans MS" pitchFamily="66" charset="0"/>
              </a:rPr>
              <a:t>  </a:t>
            </a:r>
            <a:r>
              <a:rPr lang="en-US" sz="2400"/>
              <a:t>under the conditions of </a:t>
            </a:r>
          </a:p>
          <a:p>
            <a:r>
              <a:rPr lang="en-US" sz="2400"/>
              <a:t>   high stress and high strain rates ( ~ 10</a:t>
            </a:r>
            <a:r>
              <a:rPr lang="en-US" sz="2400" baseline="30000"/>
              <a:t>1</a:t>
            </a:r>
            <a:r>
              <a:rPr lang="en-US" sz="2400"/>
              <a:t> to 10</a:t>
            </a:r>
            <a:r>
              <a:rPr lang="en-US" sz="2400" baseline="30000"/>
              <a:t>4</a:t>
            </a:r>
            <a:r>
              <a:rPr lang="en-US" sz="2400"/>
              <a:t>  S</a:t>
            </a:r>
            <a:r>
              <a:rPr lang="en-US" sz="3600" baseline="30000"/>
              <a:t>-1</a:t>
            </a:r>
            <a:r>
              <a:rPr lang="en-US" sz="2400"/>
              <a:t>)</a:t>
            </a:r>
          </a:p>
          <a:p>
            <a:r>
              <a:rPr lang="en-US" sz="2400"/>
              <a:t>   </a:t>
            </a:r>
          </a:p>
        </p:txBody>
      </p:sp>
      <p:sp>
        <p:nvSpPr>
          <p:cNvPr id="87044" name="Text Box 4"/>
          <p:cNvSpPr txBox="1">
            <a:spLocks noChangeArrowheads="1"/>
          </p:cNvSpPr>
          <p:nvPr/>
        </p:nvSpPr>
        <p:spPr bwMode="auto">
          <a:xfrm>
            <a:off x="441325" y="2117725"/>
            <a:ext cx="184150" cy="396875"/>
          </a:xfrm>
          <a:prstGeom prst="rect">
            <a:avLst/>
          </a:prstGeom>
          <a:noFill/>
          <a:ln w="9525">
            <a:noFill/>
            <a:miter lim="800000"/>
            <a:headEnd/>
            <a:tailEnd/>
          </a:ln>
          <a:effectLst/>
        </p:spPr>
        <p:txBody>
          <a:bodyPr wrap="none" lIns="91429" tIns="45714" rIns="91429" bIns="45714">
            <a:spAutoFit/>
          </a:bodyPr>
          <a:lstStyle/>
          <a:p>
            <a:endParaRPr lang="en-US" sz="2000">
              <a:latin typeface="Comic Sans MS" pitchFamily="66" charset="0"/>
            </a:endParaRPr>
          </a:p>
        </p:txBody>
      </p:sp>
      <p:sp>
        <p:nvSpPr>
          <p:cNvPr id="87045" name="Text Box 5"/>
          <p:cNvSpPr txBox="1">
            <a:spLocks noChangeArrowheads="1"/>
          </p:cNvSpPr>
          <p:nvPr/>
        </p:nvSpPr>
        <p:spPr bwMode="auto">
          <a:xfrm>
            <a:off x="850900" y="2698750"/>
            <a:ext cx="6745288" cy="1187450"/>
          </a:xfrm>
          <a:prstGeom prst="rect">
            <a:avLst/>
          </a:prstGeom>
          <a:noFill/>
          <a:ln w="9525">
            <a:noFill/>
            <a:miter lim="800000"/>
            <a:headEnd/>
            <a:tailEnd/>
          </a:ln>
          <a:effectLst/>
        </p:spPr>
        <p:txBody>
          <a:bodyPr wrap="none" lIns="91429" tIns="45714" rIns="91429" bIns="45714">
            <a:spAutoFit/>
          </a:bodyPr>
          <a:lstStyle/>
          <a:p>
            <a:pPr>
              <a:buFontTx/>
              <a:buChar char="•"/>
            </a:pPr>
            <a:r>
              <a:rPr lang="en-US" sz="2400"/>
              <a:t>  This amounts to introduction of lattice defects </a:t>
            </a:r>
          </a:p>
          <a:p>
            <a:r>
              <a:rPr lang="en-US" sz="2400"/>
              <a:t>   such as </a:t>
            </a:r>
            <a:r>
              <a:rPr lang="en-US" sz="2400">
                <a:solidFill>
                  <a:srgbClr val="008000"/>
                </a:solidFill>
              </a:rPr>
              <a:t>dislocations</a:t>
            </a:r>
            <a:r>
              <a:rPr lang="en-US" sz="2400"/>
              <a:t> produced by ‘pumping’ of </a:t>
            </a:r>
          </a:p>
          <a:p>
            <a:r>
              <a:rPr lang="en-US" sz="2400"/>
              <a:t>   energy into the micron size powder particles</a:t>
            </a:r>
          </a:p>
        </p:txBody>
      </p:sp>
      <p:sp>
        <p:nvSpPr>
          <p:cNvPr id="87046" name="Text Box 6"/>
          <p:cNvSpPr txBox="1">
            <a:spLocks noChangeArrowheads="1"/>
          </p:cNvSpPr>
          <p:nvPr/>
        </p:nvSpPr>
        <p:spPr bwMode="auto">
          <a:xfrm>
            <a:off x="844550" y="4267200"/>
            <a:ext cx="7053263" cy="1917700"/>
          </a:xfrm>
          <a:prstGeom prst="rect">
            <a:avLst/>
          </a:prstGeom>
          <a:noFill/>
          <a:ln w="9525">
            <a:noFill/>
            <a:miter lim="800000"/>
            <a:headEnd/>
            <a:tailEnd/>
          </a:ln>
          <a:effectLst/>
        </p:spPr>
        <p:txBody>
          <a:bodyPr wrap="none" lIns="91429" tIns="45714" rIns="91429" bIns="45714">
            <a:spAutoFit/>
          </a:bodyPr>
          <a:lstStyle/>
          <a:p>
            <a:pPr>
              <a:buFontTx/>
              <a:buChar char="•"/>
            </a:pPr>
            <a:r>
              <a:rPr lang="en-US" sz="2400"/>
              <a:t>  Reduction in the average grain size of powder</a:t>
            </a:r>
          </a:p>
          <a:p>
            <a:r>
              <a:rPr lang="en-US" sz="2400"/>
              <a:t>   particles by a factor of 10</a:t>
            </a:r>
            <a:r>
              <a:rPr lang="en-US" sz="2800" baseline="30000"/>
              <a:t>3</a:t>
            </a:r>
            <a:r>
              <a:rPr lang="en-US" sz="2400"/>
              <a:t> – 10</a:t>
            </a:r>
            <a:r>
              <a:rPr lang="en-US" sz="2800" baseline="30000"/>
              <a:t>4</a:t>
            </a:r>
            <a:r>
              <a:rPr lang="en-US" sz="2400"/>
              <a:t> because of</a:t>
            </a:r>
          </a:p>
          <a:p>
            <a:r>
              <a:rPr lang="en-US" sz="2400"/>
              <a:t>   creation of low- and high- angle grain boundaries</a:t>
            </a:r>
          </a:p>
          <a:p>
            <a:r>
              <a:rPr lang="en-US" sz="2400"/>
              <a:t>   within the powder particles during mechanical </a:t>
            </a:r>
          </a:p>
          <a:p>
            <a:r>
              <a:rPr lang="en-US" sz="2400"/>
              <a:t>   deformation processing</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838200" y="549275"/>
            <a:ext cx="7808913" cy="519113"/>
          </a:xfrm>
          <a:prstGeom prst="rect">
            <a:avLst/>
          </a:prstGeom>
          <a:noFill/>
          <a:ln w="9525">
            <a:noFill/>
            <a:miter lim="800000"/>
            <a:headEnd/>
            <a:tailEnd/>
          </a:ln>
          <a:effectLst/>
        </p:spPr>
        <p:txBody>
          <a:bodyPr wrap="none" lIns="91429" tIns="45714" rIns="91429" bIns="45714">
            <a:spAutoFit/>
          </a:bodyPr>
          <a:lstStyle/>
          <a:p>
            <a:pPr eaLnBrk="1" hangingPunct="1"/>
            <a:r>
              <a:rPr lang="en-US" sz="2800" b="1">
                <a:solidFill>
                  <a:srgbClr val="990033"/>
                </a:solidFill>
                <a:latin typeface="Comic Sans MS" pitchFamily="66" charset="0"/>
              </a:rPr>
              <a:t>Mechanical Alloying or High – Energy Milling</a:t>
            </a:r>
          </a:p>
        </p:txBody>
      </p:sp>
      <p:sp>
        <p:nvSpPr>
          <p:cNvPr id="89091" name="Rectangle 3"/>
          <p:cNvSpPr>
            <a:spLocks noChangeArrowheads="1"/>
          </p:cNvSpPr>
          <p:nvPr/>
        </p:nvSpPr>
        <p:spPr bwMode="auto">
          <a:xfrm>
            <a:off x="914400" y="2362200"/>
            <a:ext cx="7391400" cy="822325"/>
          </a:xfrm>
          <a:prstGeom prst="rect">
            <a:avLst/>
          </a:prstGeom>
          <a:noFill/>
          <a:ln w="9525">
            <a:noFill/>
            <a:miter lim="800000"/>
            <a:headEnd/>
            <a:tailEnd/>
          </a:ln>
          <a:effectLst/>
        </p:spPr>
        <p:txBody>
          <a:bodyPr lIns="91429" tIns="45714" rIns="91429" bIns="45714">
            <a:spAutoFit/>
          </a:bodyPr>
          <a:lstStyle/>
          <a:p>
            <a:r>
              <a:rPr lang="en-US" sz="2400" b="1">
                <a:cs typeface="Arial" pitchFamily="34" charset="0"/>
              </a:rPr>
              <a:t>▪  </a:t>
            </a:r>
            <a:r>
              <a:rPr lang="en-US" sz="2400" b="1"/>
              <a:t>Developed by J. S. Benjamin in late 1960’s at  </a:t>
            </a:r>
          </a:p>
          <a:p>
            <a:r>
              <a:rPr lang="en-US" sz="2400" b="1"/>
              <a:t>   INCO Alloys International, USA</a:t>
            </a:r>
          </a:p>
        </p:txBody>
      </p:sp>
      <p:sp>
        <p:nvSpPr>
          <p:cNvPr id="89092" name="Rectangle 4"/>
          <p:cNvSpPr>
            <a:spLocks noChangeArrowheads="1"/>
          </p:cNvSpPr>
          <p:nvPr/>
        </p:nvSpPr>
        <p:spPr bwMode="auto">
          <a:xfrm>
            <a:off x="914400" y="3352800"/>
            <a:ext cx="7820025" cy="457200"/>
          </a:xfrm>
          <a:prstGeom prst="rect">
            <a:avLst/>
          </a:prstGeom>
          <a:noFill/>
          <a:ln w="9525">
            <a:noFill/>
            <a:miter lim="800000"/>
            <a:headEnd/>
            <a:tailEnd/>
          </a:ln>
          <a:effectLst/>
        </p:spPr>
        <p:txBody>
          <a:bodyPr wrap="none" lIns="91429" tIns="45714" rIns="91429" bIns="45714">
            <a:spAutoFit/>
          </a:bodyPr>
          <a:lstStyle/>
          <a:p>
            <a:r>
              <a:rPr lang="en-US" sz="2400" b="1">
                <a:cs typeface="Arial" pitchFamily="34" charset="0"/>
              </a:rPr>
              <a:t>▪  </a:t>
            </a:r>
            <a:r>
              <a:rPr lang="en-US" sz="2400" b="1"/>
              <a:t>Originally developed for ODS Fe, Ni, Al, Ti systems</a:t>
            </a:r>
          </a:p>
        </p:txBody>
      </p:sp>
      <p:sp>
        <p:nvSpPr>
          <p:cNvPr id="89093" name="Rectangle 5"/>
          <p:cNvSpPr>
            <a:spLocks noChangeArrowheads="1"/>
          </p:cNvSpPr>
          <p:nvPr/>
        </p:nvSpPr>
        <p:spPr bwMode="auto">
          <a:xfrm>
            <a:off x="914400" y="4114800"/>
            <a:ext cx="7467600" cy="822325"/>
          </a:xfrm>
          <a:prstGeom prst="rect">
            <a:avLst/>
          </a:prstGeom>
          <a:noFill/>
          <a:ln w="9525">
            <a:noFill/>
            <a:miter lim="800000"/>
            <a:headEnd/>
            <a:tailEnd/>
          </a:ln>
          <a:effectLst/>
        </p:spPr>
        <p:txBody>
          <a:bodyPr lIns="91429" tIns="45714" rIns="91429" bIns="45714">
            <a:spAutoFit/>
          </a:bodyPr>
          <a:lstStyle/>
          <a:p>
            <a:r>
              <a:rPr lang="en-US" sz="2400" b="1">
                <a:cs typeface="Arial" pitchFamily="34" charset="0"/>
              </a:rPr>
              <a:t>▪  </a:t>
            </a:r>
            <a:r>
              <a:rPr lang="en-US" sz="2400" b="1"/>
              <a:t>During MA the constituent powder particles  are  </a:t>
            </a:r>
          </a:p>
          <a:p>
            <a:r>
              <a:rPr lang="en-US" sz="2400" b="1"/>
              <a:t>   repeatedly</a:t>
            </a:r>
            <a:r>
              <a:rPr lang="en-US" sz="2400" b="1" i="1"/>
              <a:t> </a:t>
            </a:r>
            <a:r>
              <a:rPr lang="en-US" sz="2400" b="1" i="1">
                <a:solidFill>
                  <a:srgbClr val="800080"/>
                </a:solidFill>
              </a:rPr>
              <a:t>flattened, fractured and rewelded</a:t>
            </a:r>
          </a:p>
        </p:txBody>
      </p:sp>
      <p:sp>
        <p:nvSpPr>
          <p:cNvPr id="89094" name="Rectangle 6"/>
          <p:cNvSpPr>
            <a:spLocks noChangeArrowheads="1"/>
          </p:cNvSpPr>
          <p:nvPr/>
        </p:nvSpPr>
        <p:spPr bwMode="auto">
          <a:xfrm>
            <a:off x="914400" y="5105400"/>
            <a:ext cx="7620000" cy="1187450"/>
          </a:xfrm>
          <a:prstGeom prst="rect">
            <a:avLst/>
          </a:prstGeom>
          <a:noFill/>
          <a:ln w="9525">
            <a:noFill/>
            <a:miter lim="800000"/>
            <a:headEnd/>
            <a:tailEnd/>
          </a:ln>
          <a:effectLst/>
        </p:spPr>
        <p:txBody>
          <a:bodyPr lIns="91429" tIns="45714" rIns="91429" bIns="45714">
            <a:spAutoFit/>
          </a:bodyPr>
          <a:lstStyle/>
          <a:p>
            <a:r>
              <a:rPr lang="en-US" sz="2400" b="1">
                <a:cs typeface="Arial" pitchFamily="34" charset="0"/>
              </a:rPr>
              <a:t>▪  </a:t>
            </a:r>
            <a:r>
              <a:rPr lang="en-US" sz="2400" b="1"/>
              <a:t>Milling device used may be  stirred ball mill or</a:t>
            </a:r>
          </a:p>
          <a:p>
            <a:r>
              <a:rPr lang="en-US" sz="2400" b="1"/>
              <a:t>   an attritor, planetary ball mill, shaker mill, </a:t>
            </a:r>
          </a:p>
          <a:p>
            <a:r>
              <a:rPr lang="en-US" sz="2400" b="1"/>
              <a:t>   vibratory mill or conventional horizontal ball mill</a:t>
            </a:r>
          </a:p>
        </p:txBody>
      </p:sp>
      <p:sp>
        <p:nvSpPr>
          <p:cNvPr id="89095" name="Text Box 7"/>
          <p:cNvSpPr txBox="1">
            <a:spLocks noChangeArrowheads="1"/>
          </p:cNvSpPr>
          <p:nvPr/>
        </p:nvSpPr>
        <p:spPr bwMode="auto">
          <a:xfrm>
            <a:off x="914400" y="1371600"/>
            <a:ext cx="6765925" cy="822325"/>
          </a:xfrm>
          <a:prstGeom prst="rect">
            <a:avLst/>
          </a:prstGeom>
          <a:noFill/>
          <a:ln w="9525">
            <a:noFill/>
            <a:miter lim="800000"/>
            <a:headEnd/>
            <a:tailEnd/>
          </a:ln>
          <a:effectLst/>
        </p:spPr>
        <p:txBody>
          <a:bodyPr wrap="none" lIns="91429" tIns="45714" rIns="91429" bIns="45714">
            <a:spAutoFit/>
          </a:bodyPr>
          <a:lstStyle/>
          <a:p>
            <a:r>
              <a:rPr lang="en-US" sz="2400" b="1">
                <a:cs typeface="Arial" pitchFamily="34" charset="0"/>
              </a:rPr>
              <a:t>▪  </a:t>
            </a:r>
            <a:r>
              <a:rPr lang="en-US" sz="2400" b="1"/>
              <a:t>It is a top-down approach for production of </a:t>
            </a:r>
          </a:p>
          <a:p>
            <a:r>
              <a:rPr lang="en-US" sz="2400" b="1"/>
              <a:t>   Nanocrystalline powders</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lum bright="-6000"/>
          </a:blip>
          <a:srcRect/>
          <a:stretch>
            <a:fillRect/>
          </a:stretch>
        </p:blipFill>
        <p:spPr bwMode="auto">
          <a:xfrm>
            <a:off x="228600" y="1447800"/>
            <a:ext cx="8686800" cy="4876800"/>
          </a:xfrm>
          <a:prstGeom prst="rect">
            <a:avLst/>
          </a:prstGeom>
          <a:noFill/>
        </p:spPr>
      </p:pic>
      <p:sp>
        <p:nvSpPr>
          <p:cNvPr id="91139" name="Text Box 3"/>
          <p:cNvSpPr txBox="1">
            <a:spLocks noChangeArrowheads="1"/>
          </p:cNvSpPr>
          <p:nvPr/>
        </p:nvSpPr>
        <p:spPr bwMode="auto">
          <a:xfrm>
            <a:off x="1458913" y="381000"/>
            <a:ext cx="6237287" cy="946150"/>
          </a:xfrm>
          <a:prstGeom prst="rect">
            <a:avLst/>
          </a:prstGeom>
          <a:noFill/>
          <a:ln w="9525">
            <a:noFill/>
            <a:miter lim="800000"/>
            <a:headEnd/>
            <a:tailEnd/>
          </a:ln>
          <a:effectLst/>
        </p:spPr>
        <p:txBody>
          <a:bodyPr wrap="none" lIns="91429" tIns="45714" rIns="91429" bIns="45714">
            <a:spAutoFit/>
          </a:bodyPr>
          <a:lstStyle/>
          <a:p>
            <a:pPr algn="ctr"/>
            <a:r>
              <a:rPr lang="en-US" sz="2800" b="1">
                <a:solidFill>
                  <a:srgbClr val="800080"/>
                </a:solidFill>
                <a:latin typeface="Comic Sans MS" pitchFamily="66" charset="0"/>
              </a:rPr>
              <a:t>Stages of Powder Evolution during </a:t>
            </a:r>
          </a:p>
          <a:p>
            <a:pPr algn="ctr"/>
            <a:r>
              <a:rPr lang="en-US" sz="2800" b="1">
                <a:solidFill>
                  <a:srgbClr val="800080"/>
                </a:solidFill>
                <a:latin typeface="Comic Sans MS" pitchFamily="66" charset="0"/>
              </a:rPr>
              <a:t>High- energy Milling</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gaffet"/>
          <p:cNvPicPr>
            <a:picLocks noChangeAspect="1" noChangeArrowheads="1"/>
          </p:cNvPicPr>
          <p:nvPr/>
        </p:nvPicPr>
        <p:blipFill>
          <a:blip r:embed="rId2"/>
          <a:srcRect/>
          <a:stretch>
            <a:fillRect/>
          </a:stretch>
        </p:blipFill>
        <p:spPr bwMode="auto">
          <a:xfrm>
            <a:off x="304800" y="266700"/>
            <a:ext cx="8534400" cy="6515100"/>
          </a:xfrm>
          <a:prstGeom prst="rect">
            <a:avLst/>
          </a:prstGeom>
          <a:solidFill>
            <a:schemeClr val="bg1"/>
          </a:solid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974725" y="381000"/>
            <a:ext cx="4892675" cy="946150"/>
          </a:xfrm>
          <a:prstGeom prst="rect">
            <a:avLst/>
          </a:prstGeom>
          <a:noFill/>
          <a:ln w="9525">
            <a:noFill/>
            <a:miter lim="800000"/>
            <a:headEnd/>
            <a:tailEnd/>
          </a:ln>
          <a:effectLst/>
        </p:spPr>
        <p:txBody>
          <a:bodyPr wrap="none" lIns="91429" tIns="45714" rIns="91429" bIns="45714">
            <a:spAutoFit/>
          </a:bodyPr>
          <a:lstStyle/>
          <a:p>
            <a:pPr eaLnBrk="1" hangingPunct="1"/>
            <a:r>
              <a:rPr lang="en-US" sz="2800" b="1">
                <a:solidFill>
                  <a:srgbClr val="800080"/>
                </a:solidFill>
                <a:latin typeface="Comic Sans MS" pitchFamily="66" charset="0"/>
              </a:rPr>
              <a:t>Reactive Milling (RM) or </a:t>
            </a:r>
          </a:p>
          <a:p>
            <a:pPr eaLnBrk="1" hangingPunct="1"/>
            <a:r>
              <a:rPr lang="en-US" sz="2800" b="1">
                <a:solidFill>
                  <a:srgbClr val="800080"/>
                </a:solidFill>
                <a:latin typeface="Comic Sans MS" pitchFamily="66" charset="0"/>
              </a:rPr>
              <a:t>Mechanochemical Synthesis</a:t>
            </a:r>
          </a:p>
        </p:txBody>
      </p:sp>
      <p:sp>
        <p:nvSpPr>
          <p:cNvPr id="95235" name="Rectangle 3"/>
          <p:cNvSpPr>
            <a:spLocks noChangeArrowheads="1"/>
          </p:cNvSpPr>
          <p:nvPr/>
        </p:nvSpPr>
        <p:spPr bwMode="auto">
          <a:xfrm>
            <a:off x="-152400" y="1524000"/>
            <a:ext cx="9144000" cy="822325"/>
          </a:xfrm>
          <a:prstGeom prst="rect">
            <a:avLst/>
          </a:prstGeom>
          <a:noFill/>
          <a:ln w="9525">
            <a:noFill/>
            <a:miter lim="800000"/>
            <a:headEnd/>
            <a:tailEnd/>
          </a:ln>
          <a:effectLst/>
        </p:spPr>
        <p:txBody>
          <a:bodyPr lIns="91429" tIns="45714" rIns="91429" bIns="45714">
            <a:spAutoFit/>
          </a:bodyPr>
          <a:lstStyle/>
          <a:p>
            <a:r>
              <a:rPr lang="en-US" sz="2400" b="1"/>
              <a:t>            </a:t>
            </a:r>
            <a:r>
              <a:rPr lang="en-US" sz="2400" b="1">
                <a:cs typeface="Arial" pitchFamily="34" charset="0"/>
              </a:rPr>
              <a:t>▪</a:t>
            </a:r>
            <a:r>
              <a:rPr lang="en-US" sz="2400" b="1"/>
              <a:t> Involves </a:t>
            </a:r>
            <a:r>
              <a:rPr lang="en-US" sz="2400" b="1" i="1"/>
              <a:t>oxidation/reduction</a:t>
            </a:r>
            <a:r>
              <a:rPr lang="en-US" sz="2400" b="1"/>
              <a:t> type of chemical   </a:t>
            </a:r>
          </a:p>
          <a:p>
            <a:r>
              <a:rPr lang="en-US" sz="2400" b="1"/>
              <a:t>              reactions</a:t>
            </a:r>
          </a:p>
        </p:txBody>
      </p:sp>
      <p:sp>
        <p:nvSpPr>
          <p:cNvPr id="95236" name="Rectangle 4"/>
          <p:cNvSpPr>
            <a:spLocks noChangeArrowheads="1"/>
          </p:cNvSpPr>
          <p:nvPr/>
        </p:nvSpPr>
        <p:spPr bwMode="auto">
          <a:xfrm>
            <a:off x="685800" y="2590800"/>
            <a:ext cx="8077200" cy="822325"/>
          </a:xfrm>
          <a:prstGeom prst="rect">
            <a:avLst/>
          </a:prstGeom>
          <a:noFill/>
          <a:ln w="9525">
            <a:noFill/>
            <a:miter lim="800000"/>
            <a:headEnd/>
            <a:tailEnd/>
          </a:ln>
          <a:effectLst/>
        </p:spPr>
        <p:txBody>
          <a:bodyPr lIns="91429" tIns="45714" rIns="91429" bIns="45714">
            <a:spAutoFit/>
          </a:bodyPr>
          <a:lstStyle/>
          <a:p>
            <a:r>
              <a:rPr lang="en-US" sz="2400" b="1"/>
              <a:t>  </a:t>
            </a:r>
            <a:r>
              <a:rPr lang="en-US" sz="2400" b="1">
                <a:cs typeface="Arial" pitchFamily="34" charset="0"/>
              </a:rPr>
              <a:t>▪</a:t>
            </a:r>
            <a:r>
              <a:rPr lang="en-US" sz="2400" b="1"/>
              <a:t> Starting materials may be  Ag</a:t>
            </a:r>
            <a:r>
              <a:rPr lang="en-US" sz="2800" b="1" baseline="-25000"/>
              <a:t>2</a:t>
            </a:r>
            <a:r>
              <a:rPr lang="en-US" sz="2400" b="1"/>
              <a:t>O and Cd, Sn or Zn </a:t>
            </a:r>
          </a:p>
          <a:p>
            <a:r>
              <a:rPr lang="en-US" sz="2400" b="1"/>
              <a:t>    powders, respectively in stoichiometric amounts </a:t>
            </a:r>
          </a:p>
        </p:txBody>
      </p:sp>
      <p:sp>
        <p:nvSpPr>
          <p:cNvPr id="95237" name="Rectangle 5"/>
          <p:cNvSpPr>
            <a:spLocks noChangeArrowheads="1"/>
          </p:cNvSpPr>
          <p:nvPr/>
        </p:nvSpPr>
        <p:spPr bwMode="auto">
          <a:xfrm>
            <a:off x="609600" y="3657600"/>
            <a:ext cx="8382000" cy="457200"/>
          </a:xfrm>
          <a:prstGeom prst="rect">
            <a:avLst/>
          </a:prstGeom>
          <a:noFill/>
          <a:ln w="9525">
            <a:noFill/>
            <a:miter lim="800000"/>
            <a:headEnd/>
            <a:tailEnd/>
          </a:ln>
          <a:effectLst/>
        </p:spPr>
        <p:txBody>
          <a:bodyPr lIns="91429" tIns="45714" rIns="91429" bIns="45714">
            <a:spAutoFit/>
          </a:bodyPr>
          <a:lstStyle/>
          <a:p>
            <a:r>
              <a:rPr lang="en-US" sz="2400" b="1">
                <a:solidFill>
                  <a:schemeClr val="hlink"/>
                </a:solidFill>
              </a:rPr>
              <a:t>   </a:t>
            </a:r>
            <a:r>
              <a:rPr lang="en-US" sz="2400" b="1">
                <a:cs typeface="Arial" pitchFamily="34" charset="0"/>
              </a:rPr>
              <a:t>▪ </a:t>
            </a:r>
            <a:r>
              <a:rPr lang="en-US" sz="2400" b="1">
                <a:solidFill>
                  <a:srgbClr val="008000"/>
                </a:solidFill>
              </a:rPr>
              <a:t>Milling time </a:t>
            </a:r>
            <a:r>
              <a:rPr lang="en-US" sz="2400" b="1" i="1">
                <a:solidFill>
                  <a:srgbClr val="008000"/>
                </a:solidFill>
              </a:rPr>
              <a:t>considerably less</a:t>
            </a:r>
            <a:r>
              <a:rPr lang="en-US" sz="2400" b="1"/>
              <a:t> than conventional MA</a:t>
            </a:r>
          </a:p>
        </p:txBody>
      </p:sp>
      <p:graphicFrame>
        <p:nvGraphicFramePr>
          <p:cNvPr id="95238" name="Object 6"/>
          <p:cNvGraphicFramePr>
            <a:graphicFrameLocks noChangeAspect="1"/>
          </p:cNvGraphicFramePr>
          <p:nvPr/>
        </p:nvGraphicFramePr>
        <p:xfrm>
          <a:off x="989013" y="4267200"/>
          <a:ext cx="6858000" cy="2143125"/>
        </p:xfrm>
        <a:graphic>
          <a:graphicData uri="http://schemas.openxmlformats.org/presentationml/2006/ole">
            <p:oleObj spid="_x0000_s95238" name="Photo Editor Photo" r:id="rId3" imgW="17552381" imgH="5485714" progId="">
              <p:embed/>
            </p:oleObj>
          </a:graphicData>
        </a:graphic>
      </p:graphicFrame>
      <p:sp>
        <p:nvSpPr>
          <p:cNvPr id="95239" name="Text Box 7"/>
          <p:cNvSpPr txBox="1">
            <a:spLocks noChangeArrowheads="1"/>
          </p:cNvSpPr>
          <p:nvPr/>
        </p:nvSpPr>
        <p:spPr bwMode="auto">
          <a:xfrm>
            <a:off x="2438400" y="1905000"/>
            <a:ext cx="6153150" cy="457200"/>
          </a:xfrm>
          <a:prstGeom prst="rect">
            <a:avLst/>
          </a:prstGeom>
          <a:noFill/>
          <a:ln w="9525">
            <a:noFill/>
            <a:miter lim="800000"/>
            <a:headEnd/>
            <a:tailEnd/>
          </a:ln>
          <a:effectLst/>
        </p:spPr>
        <p:txBody>
          <a:bodyPr lIns="91429" tIns="45714" rIns="91429" bIns="45714">
            <a:spAutoFit/>
          </a:bodyPr>
          <a:lstStyle/>
          <a:p>
            <a:r>
              <a:rPr lang="en-US" sz="2400" b="1"/>
              <a:t>under ambient temperature conditions    </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2" name="Object 2"/>
          <p:cNvGraphicFramePr>
            <a:graphicFrameLocks noChangeAspect="1"/>
          </p:cNvGraphicFramePr>
          <p:nvPr/>
        </p:nvGraphicFramePr>
        <p:xfrm>
          <a:off x="990600" y="1828800"/>
          <a:ext cx="7467600" cy="4652963"/>
        </p:xfrm>
        <a:graphic>
          <a:graphicData uri="http://schemas.openxmlformats.org/presentationml/2006/ole">
            <p:oleObj spid="_x0000_s97282" name="Document" r:id="rId3" imgW="4680855" imgH="3058719" progId="Word.Document.8">
              <p:embed/>
            </p:oleObj>
          </a:graphicData>
        </a:graphic>
      </p:graphicFrame>
      <p:sp>
        <p:nvSpPr>
          <p:cNvPr id="97283" name="Text Box 3"/>
          <p:cNvSpPr txBox="1">
            <a:spLocks noChangeArrowheads="1"/>
          </p:cNvSpPr>
          <p:nvPr/>
        </p:nvSpPr>
        <p:spPr bwMode="auto">
          <a:xfrm>
            <a:off x="457200" y="381000"/>
            <a:ext cx="8458200" cy="1160463"/>
          </a:xfrm>
          <a:prstGeom prst="rect">
            <a:avLst/>
          </a:prstGeom>
          <a:noFill/>
          <a:ln w="9525">
            <a:noFill/>
            <a:miter lim="800000"/>
            <a:headEnd/>
            <a:tailEnd/>
          </a:ln>
          <a:effectLst/>
        </p:spPr>
        <p:txBody>
          <a:bodyPr lIns="91429" tIns="45714" rIns="91429" bIns="45714">
            <a:spAutoFit/>
          </a:bodyPr>
          <a:lstStyle/>
          <a:p>
            <a:pPr algn="ctr">
              <a:spcBef>
                <a:spcPct val="50000"/>
              </a:spcBef>
            </a:pPr>
            <a:r>
              <a:rPr lang="en-US" sz="2800" b="1">
                <a:solidFill>
                  <a:srgbClr val="800080"/>
                </a:solidFill>
                <a:latin typeface="Comic Sans MS" pitchFamily="66" charset="0"/>
              </a:rPr>
              <a:t>Variation in Crystallite Size of </a:t>
            </a:r>
          </a:p>
          <a:p>
            <a:pPr algn="ctr">
              <a:spcBef>
                <a:spcPct val="50000"/>
              </a:spcBef>
            </a:pPr>
            <a:r>
              <a:rPr lang="en-US" sz="2800" b="1">
                <a:solidFill>
                  <a:srgbClr val="800080"/>
                </a:solidFill>
                <a:latin typeface="Comic Sans MS" pitchFamily="66" charset="0"/>
              </a:rPr>
              <a:t>Elemental Silver with Milling Time</a:t>
            </a: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4" name="Text Box 4"/>
          <p:cNvSpPr txBox="1">
            <a:spLocks noChangeArrowheads="1"/>
          </p:cNvSpPr>
          <p:nvPr/>
        </p:nvSpPr>
        <p:spPr bwMode="auto">
          <a:xfrm>
            <a:off x="1676400" y="2701925"/>
            <a:ext cx="5795963" cy="762000"/>
          </a:xfrm>
          <a:prstGeom prst="rect">
            <a:avLst/>
          </a:prstGeom>
          <a:noFill/>
          <a:ln w="9525">
            <a:noFill/>
            <a:miter lim="800000"/>
            <a:headEnd/>
            <a:tailEnd/>
          </a:ln>
          <a:effectLst/>
        </p:spPr>
        <p:txBody>
          <a:bodyPr wrap="none">
            <a:spAutoFit/>
          </a:bodyPr>
          <a:lstStyle/>
          <a:p>
            <a:r>
              <a:rPr lang="en-US" sz="4400" b="1">
                <a:solidFill>
                  <a:srgbClr val="800080"/>
                </a:solidFill>
                <a:latin typeface="Comic Sans MS" pitchFamily="66" charset="0"/>
              </a:rPr>
              <a:t>Bottom–up  approach</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ext Box 2"/>
          <p:cNvSpPr txBox="1">
            <a:spLocks noChangeArrowheads="1"/>
          </p:cNvSpPr>
          <p:nvPr/>
        </p:nvSpPr>
        <p:spPr bwMode="auto">
          <a:xfrm>
            <a:off x="2479675" y="2681288"/>
            <a:ext cx="4100513" cy="823912"/>
          </a:xfrm>
          <a:prstGeom prst="rect">
            <a:avLst/>
          </a:prstGeom>
          <a:noFill/>
          <a:ln w="9525">
            <a:noFill/>
            <a:miter lim="800000"/>
            <a:headEnd/>
            <a:tailEnd/>
          </a:ln>
          <a:effectLst/>
        </p:spPr>
        <p:txBody>
          <a:bodyPr wrap="none">
            <a:spAutoFit/>
          </a:bodyPr>
          <a:lstStyle/>
          <a:p>
            <a:r>
              <a:rPr lang="en-US" sz="4800" b="1">
                <a:solidFill>
                  <a:srgbClr val="0000CC"/>
                </a:solidFill>
                <a:latin typeface="Impact" pitchFamily="34" charset="0"/>
              </a:rPr>
              <a:t>Sol-gel process</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ChangeArrowheads="1"/>
          </p:cNvSpPr>
          <p:nvPr/>
        </p:nvSpPr>
        <p:spPr bwMode="auto">
          <a:xfrm>
            <a:off x="0" y="769938"/>
            <a:ext cx="9144000" cy="6392862"/>
          </a:xfrm>
          <a:prstGeom prst="rect">
            <a:avLst/>
          </a:prstGeom>
          <a:noFill/>
          <a:ln w="9525">
            <a:noFill/>
            <a:miter lim="800000"/>
            <a:headEnd/>
            <a:tailEnd/>
          </a:ln>
          <a:effectLst/>
        </p:spPr>
        <p:txBody>
          <a:bodyPr>
            <a:spAutoFit/>
          </a:bodyPr>
          <a:lstStyle/>
          <a:p>
            <a:r>
              <a:rPr lang="en-US" sz="2400" b="1">
                <a:solidFill>
                  <a:srgbClr val="660066"/>
                </a:solidFill>
                <a:cs typeface="Arial" pitchFamily="34" charset="0"/>
              </a:rPr>
              <a:t>▪    </a:t>
            </a:r>
            <a:r>
              <a:rPr lang="en-US" sz="2400" b="1">
                <a:solidFill>
                  <a:srgbClr val="660066"/>
                </a:solidFill>
              </a:rPr>
              <a:t>Versatile process for making ceramic and glass materials </a:t>
            </a:r>
          </a:p>
          <a:p>
            <a:r>
              <a:rPr lang="en-US" sz="2400" b="1">
                <a:solidFill>
                  <a:srgbClr val="660066"/>
                </a:solidFill>
              </a:rPr>
              <a:t>      (powders, coatings, fibers… variety of forms).</a:t>
            </a:r>
          </a:p>
          <a:p>
            <a:endParaRPr lang="en-US"/>
          </a:p>
          <a:p>
            <a:r>
              <a:rPr lang="en-US" sz="2400" b="1">
                <a:solidFill>
                  <a:schemeClr val="hlink"/>
                </a:solidFill>
              </a:rPr>
              <a:t>•    Involves converting from a liquid ‘solution’ to a solid ‘gel’</a:t>
            </a:r>
          </a:p>
          <a:p>
            <a:endParaRPr lang="en-US" sz="2400" b="1">
              <a:solidFill>
                <a:schemeClr val="hlink"/>
              </a:solidFill>
            </a:endParaRPr>
          </a:p>
          <a:p>
            <a:r>
              <a:rPr lang="en-US" sz="2400" b="1">
                <a:solidFill>
                  <a:srgbClr val="008000"/>
                </a:solidFill>
              </a:rPr>
              <a:t>•    Start with inorganic metal salts or metal alkoxides (called </a:t>
            </a:r>
          </a:p>
          <a:p>
            <a:r>
              <a:rPr lang="en-US" sz="2400" b="1">
                <a:solidFill>
                  <a:srgbClr val="008000"/>
                </a:solidFill>
              </a:rPr>
              <a:t>     precursors)</a:t>
            </a:r>
          </a:p>
          <a:p>
            <a:r>
              <a:rPr lang="en-US" sz="2400">
                <a:solidFill>
                  <a:srgbClr val="663300"/>
                </a:solidFill>
                <a:latin typeface="Impact" pitchFamily="34" charset="0"/>
              </a:rPr>
              <a:t>•</a:t>
            </a:r>
            <a:r>
              <a:rPr lang="en-US">
                <a:solidFill>
                  <a:srgbClr val="663300"/>
                </a:solidFill>
              </a:rPr>
              <a:t>     </a:t>
            </a:r>
            <a:r>
              <a:rPr lang="en-US" sz="2400" b="1">
                <a:solidFill>
                  <a:srgbClr val="663300"/>
                </a:solidFill>
              </a:rPr>
              <a:t>Involves a</a:t>
            </a:r>
            <a:r>
              <a:rPr lang="en-US">
                <a:solidFill>
                  <a:srgbClr val="663300"/>
                </a:solidFill>
              </a:rPr>
              <a:t> </a:t>
            </a:r>
            <a:r>
              <a:rPr lang="en-US" sz="2400" b="1">
                <a:solidFill>
                  <a:srgbClr val="663300"/>
                </a:solidFill>
              </a:rPr>
              <a:t>series of hydrolysis and polymerization </a:t>
            </a:r>
          </a:p>
          <a:p>
            <a:r>
              <a:rPr lang="en-US" sz="2400" b="1">
                <a:solidFill>
                  <a:srgbClr val="663300"/>
                </a:solidFill>
              </a:rPr>
              <a:t>     reactions to prepare a colloidal suspension (sol)</a:t>
            </a:r>
          </a:p>
          <a:p>
            <a:endParaRPr lang="en-US" sz="2400" b="1">
              <a:solidFill>
                <a:srgbClr val="663300"/>
              </a:solidFill>
            </a:endParaRPr>
          </a:p>
          <a:p>
            <a:r>
              <a:rPr lang="en-US" sz="2400" b="1">
                <a:solidFill>
                  <a:srgbClr val="0000CC"/>
                </a:solidFill>
              </a:rPr>
              <a:t>•    Next step involves an effort to get the desirable form</a:t>
            </a:r>
          </a:p>
          <a:p>
            <a:r>
              <a:rPr lang="en-US" sz="2400" b="1">
                <a:solidFill>
                  <a:srgbClr val="0000CC"/>
                </a:solidFill>
              </a:rPr>
              <a:t>     such as a thin film by spin or dip coating or  casting</a:t>
            </a:r>
          </a:p>
          <a:p>
            <a:r>
              <a:rPr lang="en-US" sz="2400" b="1">
                <a:solidFill>
                  <a:srgbClr val="0000CC"/>
                </a:solidFill>
              </a:rPr>
              <a:t>     into a mold</a:t>
            </a:r>
          </a:p>
          <a:p>
            <a:endParaRPr lang="en-US" sz="2400" b="1">
              <a:solidFill>
                <a:srgbClr val="0000CC"/>
              </a:solidFill>
            </a:endParaRPr>
          </a:p>
          <a:p>
            <a:r>
              <a:rPr lang="en-US" sz="2400" b="1">
                <a:solidFill>
                  <a:srgbClr val="CC3300"/>
                </a:solidFill>
              </a:rPr>
              <a:t>•    On further drying or heat treatment, the wet gel is </a:t>
            </a:r>
          </a:p>
          <a:p>
            <a:r>
              <a:rPr lang="en-US" sz="2400" b="1">
                <a:solidFill>
                  <a:srgbClr val="CC3300"/>
                </a:solidFill>
              </a:rPr>
              <a:t>     converted into desirable final product</a:t>
            </a:r>
          </a:p>
          <a:p>
            <a:endParaRPr lang="en-US"/>
          </a:p>
          <a:p>
            <a:r>
              <a:rPr lang="en-US"/>
              <a:t>•	</a:t>
            </a:r>
          </a:p>
        </p:txBody>
      </p:sp>
      <p:sp>
        <p:nvSpPr>
          <p:cNvPr id="279555" name="WordArt 3"/>
          <p:cNvSpPr>
            <a:spLocks noChangeArrowheads="1" noChangeShapeType="1" noTextEdit="1"/>
          </p:cNvSpPr>
          <p:nvPr/>
        </p:nvSpPr>
        <p:spPr bwMode="auto">
          <a:xfrm>
            <a:off x="123825" y="228600"/>
            <a:ext cx="6353175" cy="504825"/>
          </a:xfrm>
          <a:prstGeom prst="rect">
            <a:avLst/>
          </a:prstGeom>
        </p:spPr>
        <p:txBody>
          <a:bodyPr wrap="none" fromWordArt="1">
            <a:prstTxWarp prst="textPlain">
              <a:avLst>
                <a:gd name="adj" fmla="val 50000"/>
              </a:avLst>
            </a:prstTxWarp>
          </a:bodyPr>
          <a:lstStyle/>
          <a:p>
            <a:pPr algn="ctr"/>
            <a:r>
              <a:rPr lang="en-US" sz="3200" b="1" kern="10">
                <a:ln w="9525">
                  <a:noFill/>
                  <a:round/>
                  <a:headEnd/>
                  <a:tailEnd/>
                </a:ln>
                <a:gradFill rotWithShape="0">
                  <a:gsLst>
                    <a:gs pos="0">
                      <a:srgbClr val="5B87F2"/>
                    </a:gs>
                    <a:gs pos="100000">
                      <a:srgbClr val="1822CD"/>
                    </a:gs>
                  </a:gsLst>
                  <a:path path="rect">
                    <a:fillToRect l="50000" t="50000" r="50000" b="50000"/>
                  </a:path>
                </a:gradFill>
                <a:effectLst>
                  <a:outerShdw dist="35921" dir="2700000" algn="ctr" rotWithShape="0">
                    <a:srgbClr val="C0C0C0"/>
                  </a:outerShdw>
                </a:effectLst>
                <a:latin typeface="Impact"/>
              </a:rPr>
              <a:t>Main Features of Sol-gel Technology</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457200" y="344488"/>
            <a:ext cx="8229600" cy="950912"/>
          </a:xfrm>
        </p:spPr>
        <p:txBody>
          <a:bodyPr/>
          <a:lstStyle/>
          <a:p>
            <a:r>
              <a:rPr lang="es-CO" sz="3400" b="1">
                <a:solidFill>
                  <a:srgbClr val="0000CC"/>
                </a:solidFill>
                <a:latin typeface="Impact" pitchFamily="34" charset="0"/>
              </a:rPr>
              <a:t>        Sol-gel Process</a:t>
            </a:r>
            <a:endParaRPr lang="es-ES" sz="3400" b="1">
              <a:solidFill>
                <a:srgbClr val="0000CC"/>
              </a:solidFill>
              <a:latin typeface="Impact" pitchFamily="34" charset="0"/>
            </a:endParaRPr>
          </a:p>
        </p:txBody>
      </p:sp>
      <p:sp>
        <p:nvSpPr>
          <p:cNvPr id="280579" name="Rectangle 3"/>
          <p:cNvSpPr>
            <a:spLocks noChangeArrowheads="1"/>
          </p:cNvSpPr>
          <p:nvPr/>
        </p:nvSpPr>
        <p:spPr bwMode="auto">
          <a:xfrm>
            <a:off x="3757613" y="1566863"/>
            <a:ext cx="9144000" cy="0"/>
          </a:xfrm>
          <a:prstGeom prst="rect">
            <a:avLst/>
          </a:prstGeom>
          <a:noFill/>
          <a:ln w="9525">
            <a:noFill/>
            <a:miter lim="800000"/>
            <a:headEnd/>
            <a:tailEnd/>
          </a:ln>
          <a:effectLst/>
        </p:spPr>
        <p:txBody>
          <a:bodyPr>
            <a:spAutoFit/>
          </a:bodyPr>
          <a:lstStyle/>
          <a:p>
            <a:endParaRPr lang="en-US"/>
          </a:p>
        </p:txBody>
      </p:sp>
      <p:sp>
        <p:nvSpPr>
          <p:cNvPr id="280580" name="Rectangle 4"/>
          <p:cNvSpPr>
            <a:spLocks noChangeArrowheads="1"/>
          </p:cNvSpPr>
          <p:nvPr/>
        </p:nvSpPr>
        <p:spPr bwMode="auto">
          <a:xfrm>
            <a:off x="3757613" y="1566863"/>
            <a:ext cx="9144000" cy="0"/>
          </a:xfrm>
          <a:prstGeom prst="rect">
            <a:avLst/>
          </a:prstGeom>
          <a:noFill/>
          <a:ln w="9525">
            <a:noFill/>
            <a:miter lim="800000"/>
            <a:headEnd/>
            <a:tailEnd/>
          </a:ln>
          <a:effectLst/>
        </p:spPr>
        <p:txBody>
          <a:bodyPr>
            <a:spAutoFit/>
          </a:bodyPr>
          <a:lstStyle/>
          <a:p>
            <a:endParaRPr lang="en-US"/>
          </a:p>
        </p:txBody>
      </p:sp>
      <p:graphicFrame>
        <p:nvGraphicFramePr>
          <p:cNvPr id="280581" name="Object 5"/>
          <p:cNvGraphicFramePr>
            <a:graphicFrameLocks noChangeAspect="1"/>
          </p:cNvGraphicFramePr>
          <p:nvPr/>
        </p:nvGraphicFramePr>
        <p:xfrm>
          <a:off x="1743075" y="3962400"/>
          <a:ext cx="1108075" cy="742950"/>
        </p:xfrm>
        <a:graphic>
          <a:graphicData uri="http://schemas.openxmlformats.org/presentationml/2006/ole">
            <p:oleObj spid="_x0000_s280581" name="Imagen de mapa de bits" r:id="rId3" imgW="923810" imgH="619211" progId="PBrush">
              <p:embed/>
            </p:oleObj>
          </a:graphicData>
        </a:graphic>
      </p:graphicFrame>
      <p:graphicFrame>
        <p:nvGraphicFramePr>
          <p:cNvPr id="280582" name="Object 6"/>
          <p:cNvGraphicFramePr>
            <a:graphicFrameLocks noChangeAspect="1"/>
          </p:cNvGraphicFramePr>
          <p:nvPr/>
        </p:nvGraphicFramePr>
        <p:xfrm>
          <a:off x="1752600" y="5380038"/>
          <a:ext cx="1108075" cy="742950"/>
        </p:xfrm>
        <a:graphic>
          <a:graphicData uri="http://schemas.openxmlformats.org/presentationml/2006/ole">
            <p:oleObj spid="_x0000_s280582" name="Imagen de mapa de bits" r:id="rId4" imgW="923810" imgH="619211" progId="PBrush">
              <p:embed/>
            </p:oleObj>
          </a:graphicData>
        </a:graphic>
      </p:graphicFrame>
      <p:graphicFrame>
        <p:nvGraphicFramePr>
          <p:cNvPr id="280583" name="Object 7"/>
          <p:cNvGraphicFramePr>
            <a:graphicFrameLocks noChangeAspect="1"/>
          </p:cNvGraphicFramePr>
          <p:nvPr/>
        </p:nvGraphicFramePr>
        <p:xfrm>
          <a:off x="4378325" y="5410200"/>
          <a:ext cx="1108075" cy="720725"/>
        </p:xfrm>
        <a:graphic>
          <a:graphicData uri="http://schemas.openxmlformats.org/presentationml/2006/ole">
            <p:oleObj spid="_x0000_s280583" name="Imagen de mapa de bits" r:id="rId5" imgW="923810" imgH="600159" progId="PBrush">
              <p:embed/>
            </p:oleObj>
          </a:graphicData>
        </a:graphic>
      </p:graphicFrame>
      <p:graphicFrame>
        <p:nvGraphicFramePr>
          <p:cNvPr id="280584" name="Object 8"/>
          <p:cNvGraphicFramePr>
            <a:graphicFrameLocks noChangeAspect="1"/>
          </p:cNvGraphicFramePr>
          <p:nvPr/>
        </p:nvGraphicFramePr>
        <p:xfrm>
          <a:off x="6858000" y="5459413"/>
          <a:ext cx="1108075" cy="674687"/>
        </p:xfrm>
        <a:graphic>
          <a:graphicData uri="http://schemas.openxmlformats.org/presentationml/2006/ole">
            <p:oleObj spid="_x0000_s280584" name="Imagen de mapa de bits" r:id="rId6" imgW="923810" imgH="561905" progId="PBrush">
              <p:embed/>
            </p:oleObj>
          </a:graphicData>
        </a:graphic>
      </p:graphicFrame>
      <p:sp>
        <p:nvSpPr>
          <p:cNvPr id="280585" name="Line 9"/>
          <p:cNvSpPr>
            <a:spLocks noChangeShapeType="1"/>
          </p:cNvSpPr>
          <p:nvPr/>
        </p:nvSpPr>
        <p:spPr bwMode="ltGray">
          <a:xfrm>
            <a:off x="2286000" y="3654425"/>
            <a:ext cx="0" cy="231775"/>
          </a:xfrm>
          <a:prstGeom prst="line">
            <a:avLst/>
          </a:prstGeom>
          <a:noFill/>
          <a:ln w="22225" cap="sq">
            <a:solidFill>
              <a:schemeClr val="tx2"/>
            </a:solidFill>
            <a:miter lim="800000"/>
            <a:headEnd type="none" w="sm" len="sm"/>
            <a:tailEnd type="stealth" w="med" len="sm"/>
          </a:ln>
          <a:effectLst/>
        </p:spPr>
        <p:txBody>
          <a:bodyPr wrap="none"/>
          <a:lstStyle/>
          <a:p>
            <a:endParaRPr lang="en-US"/>
          </a:p>
        </p:txBody>
      </p:sp>
      <p:sp>
        <p:nvSpPr>
          <p:cNvPr id="280586" name="Line 10"/>
          <p:cNvSpPr>
            <a:spLocks noChangeShapeType="1"/>
          </p:cNvSpPr>
          <p:nvPr/>
        </p:nvSpPr>
        <p:spPr bwMode="ltGray">
          <a:xfrm rot="16200000">
            <a:off x="3657600" y="5562600"/>
            <a:ext cx="0" cy="609600"/>
          </a:xfrm>
          <a:prstGeom prst="line">
            <a:avLst/>
          </a:prstGeom>
          <a:noFill/>
          <a:ln w="22225" cap="sq">
            <a:solidFill>
              <a:schemeClr val="tx2"/>
            </a:solidFill>
            <a:miter lim="800000"/>
            <a:headEnd type="none" w="sm" len="sm"/>
            <a:tailEnd type="stealth" w="med" len="sm"/>
          </a:ln>
          <a:effectLst/>
        </p:spPr>
        <p:txBody>
          <a:bodyPr wrap="none"/>
          <a:lstStyle/>
          <a:p>
            <a:endParaRPr lang="en-US"/>
          </a:p>
        </p:txBody>
      </p:sp>
      <p:sp>
        <p:nvSpPr>
          <p:cNvPr id="280587" name="Line 11"/>
          <p:cNvSpPr>
            <a:spLocks noChangeShapeType="1"/>
          </p:cNvSpPr>
          <p:nvPr/>
        </p:nvSpPr>
        <p:spPr bwMode="ltGray">
          <a:xfrm rot="16200000">
            <a:off x="6172200" y="5562600"/>
            <a:ext cx="0" cy="609600"/>
          </a:xfrm>
          <a:prstGeom prst="line">
            <a:avLst/>
          </a:prstGeom>
          <a:noFill/>
          <a:ln w="22225" cap="sq">
            <a:solidFill>
              <a:schemeClr val="tx2"/>
            </a:solidFill>
            <a:miter lim="800000"/>
            <a:headEnd type="none" w="sm" len="sm"/>
            <a:tailEnd type="stealth" w="med" len="sm"/>
          </a:ln>
          <a:effectLst/>
        </p:spPr>
        <p:txBody>
          <a:bodyPr wrap="none"/>
          <a:lstStyle/>
          <a:p>
            <a:endParaRPr lang="en-US"/>
          </a:p>
        </p:txBody>
      </p:sp>
      <p:sp>
        <p:nvSpPr>
          <p:cNvPr id="280588" name="Text Box 12"/>
          <p:cNvSpPr txBox="1">
            <a:spLocks noChangeArrowheads="1"/>
          </p:cNvSpPr>
          <p:nvPr/>
        </p:nvSpPr>
        <p:spPr bwMode="ltGray">
          <a:xfrm>
            <a:off x="1052513" y="1447800"/>
            <a:ext cx="2605087" cy="396875"/>
          </a:xfrm>
          <a:prstGeom prst="rect">
            <a:avLst/>
          </a:prstGeom>
          <a:noFill/>
          <a:ln w="12700" cap="sq">
            <a:noFill/>
            <a:miter lim="800000"/>
            <a:headEnd type="none" w="sm" len="sm"/>
            <a:tailEnd type="none" w="sm" len="sm"/>
          </a:ln>
          <a:effectLst/>
        </p:spPr>
        <p:txBody>
          <a:bodyPr>
            <a:spAutoFit/>
          </a:bodyPr>
          <a:lstStyle/>
          <a:p>
            <a:pPr algn="ctr" eaLnBrk="1" hangingPunct="1"/>
            <a:r>
              <a:rPr lang="es-CO" sz="2000">
                <a:solidFill>
                  <a:srgbClr val="0000CC"/>
                </a:solidFill>
              </a:rPr>
              <a:t>Mix the reactants</a:t>
            </a:r>
            <a:endParaRPr lang="es-ES" sz="2000">
              <a:solidFill>
                <a:srgbClr val="0000CC"/>
              </a:solidFill>
            </a:endParaRPr>
          </a:p>
        </p:txBody>
      </p:sp>
      <p:sp>
        <p:nvSpPr>
          <p:cNvPr id="280589" name="Text Box 13"/>
          <p:cNvSpPr txBox="1">
            <a:spLocks noChangeArrowheads="1"/>
          </p:cNvSpPr>
          <p:nvPr/>
        </p:nvSpPr>
        <p:spPr bwMode="ltGray">
          <a:xfrm>
            <a:off x="214313" y="4159250"/>
            <a:ext cx="2605087" cy="396875"/>
          </a:xfrm>
          <a:prstGeom prst="rect">
            <a:avLst/>
          </a:prstGeom>
          <a:noFill/>
          <a:ln w="12700" cap="sq">
            <a:noFill/>
            <a:miter lim="800000"/>
            <a:headEnd type="none" w="sm" len="sm"/>
            <a:tailEnd type="none" w="sm" len="sm"/>
          </a:ln>
          <a:effectLst/>
        </p:spPr>
        <p:txBody>
          <a:bodyPr>
            <a:spAutoFit/>
          </a:bodyPr>
          <a:lstStyle/>
          <a:p>
            <a:pPr algn="ctr" eaLnBrk="1" hangingPunct="1"/>
            <a:r>
              <a:rPr lang="es-CO" sz="2000" b="1">
                <a:solidFill>
                  <a:srgbClr val="A50021"/>
                </a:solidFill>
              </a:rPr>
              <a:t>Sol</a:t>
            </a:r>
            <a:endParaRPr lang="es-ES" sz="2000" b="1">
              <a:solidFill>
                <a:srgbClr val="A50021"/>
              </a:solidFill>
            </a:endParaRPr>
          </a:p>
        </p:txBody>
      </p:sp>
      <p:sp>
        <p:nvSpPr>
          <p:cNvPr id="280590" name="Text Box 14"/>
          <p:cNvSpPr txBox="1">
            <a:spLocks noChangeArrowheads="1"/>
          </p:cNvSpPr>
          <p:nvPr/>
        </p:nvSpPr>
        <p:spPr bwMode="ltGray">
          <a:xfrm>
            <a:off x="214313" y="5638800"/>
            <a:ext cx="2605087" cy="396875"/>
          </a:xfrm>
          <a:prstGeom prst="rect">
            <a:avLst/>
          </a:prstGeom>
          <a:noFill/>
          <a:ln w="12700" cap="sq">
            <a:noFill/>
            <a:miter lim="800000"/>
            <a:headEnd type="none" w="sm" len="sm"/>
            <a:tailEnd type="none" w="sm" len="sm"/>
          </a:ln>
          <a:effectLst/>
        </p:spPr>
        <p:txBody>
          <a:bodyPr>
            <a:spAutoFit/>
          </a:bodyPr>
          <a:lstStyle/>
          <a:p>
            <a:pPr algn="ctr" eaLnBrk="1" hangingPunct="1"/>
            <a:r>
              <a:rPr lang="es-CO" sz="2000" b="1">
                <a:solidFill>
                  <a:srgbClr val="A50021"/>
                </a:solidFill>
              </a:rPr>
              <a:t>Gel</a:t>
            </a:r>
            <a:endParaRPr lang="es-ES" sz="2000" b="1">
              <a:solidFill>
                <a:srgbClr val="A50021"/>
              </a:solidFill>
            </a:endParaRPr>
          </a:p>
        </p:txBody>
      </p:sp>
      <p:sp>
        <p:nvSpPr>
          <p:cNvPr id="280591" name="Text Box 15"/>
          <p:cNvSpPr txBox="1">
            <a:spLocks noChangeArrowheads="1"/>
          </p:cNvSpPr>
          <p:nvPr/>
        </p:nvSpPr>
        <p:spPr bwMode="ltGray">
          <a:xfrm>
            <a:off x="3643313" y="6248400"/>
            <a:ext cx="2605087" cy="396875"/>
          </a:xfrm>
          <a:prstGeom prst="rect">
            <a:avLst/>
          </a:prstGeom>
          <a:noFill/>
          <a:ln w="12700" cap="sq">
            <a:noFill/>
            <a:miter lim="800000"/>
            <a:headEnd type="none" w="sm" len="sm"/>
            <a:tailEnd type="none" w="sm" len="sm"/>
          </a:ln>
          <a:effectLst/>
        </p:spPr>
        <p:txBody>
          <a:bodyPr>
            <a:spAutoFit/>
          </a:bodyPr>
          <a:lstStyle/>
          <a:p>
            <a:pPr algn="ctr" eaLnBrk="1" hangingPunct="1"/>
            <a:r>
              <a:rPr lang="es-CO" sz="2000" b="1">
                <a:solidFill>
                  <a:srgbClr val="A50021"/>
                </a:solidFill>
              </a:rPr>
              <a:t>Gel</a:t>
            </a:r>
            <a:endParaRPr lang="es-ES" sz="2000" b="1">
              <a:solidFill>
                <a:srgbClr val="A50021"/>
              </a:solidFill>
            </a:endParaRPr>
          </a:p>
        </p:txBody>
      </p:sp>
      <p:sp>
        <p:nvSpPr>
          <p:cNvPr id="280592" name="Text Box 16"/>
          <p:cNvSpPr txBox="1">
            <a:spLocks noChangeArrowheads="1"/>
          </p:cNvSpPr>
          <p:nvPr/>
        </p:nvSpPr>
        <p:spPr bwMode="ltGray">
          <a:xfrm>
            <a:off x="6096000" y="6248400"/>
            <a:ext cx="2605088" cy="396875"/>
          </a:xfrm>
          <a:prstGeom prst="rect">
            <a:avLst/>
          </a:prstGeom>
          <a:noFill/>
          <a:ln w="12700" cap="sq">
            <a:noFill/>
            <a:miter lim="800000"/>
            <a:headEnd type="none" w="sm" len="sm"/>
            <a:tailEnd type="none" w="sm" len="sm"/>
          </a:ln>
          <a:effectLst/>
        </p:spPr>
        <p:txBody>
          <a:bodyPr>
            <a:spAutoFit/>
          </a:bodyPr>
          <a:lstStyle/>
          <a:p>
            <a:pPr algn="ctr" eaLnBrk="1" hangingPunct="1"/>
            <a:r>
              <a:rPr lang="es-CO" sz="2000">
                <a:solidFill>
                  <a:srgbClr val="0000CC"/>
                </a:solidFill>
              </a:rPr>
              <a:t>Aerogel</a:t>
            </a:r>
            <a:endParaRPr lang="es-ES" sz="2000">
              <a:solidFill>
                <a:srgbClr val="0000CC"/>
              </a:solidFill>
            </a:endParaRPr>
          </a:p>
        </p:txBody>
      </p:sp>
      <p:sp>
        <p:nvSpPr>
          <p:cNvPr id="280593" name="Text Box 17"/>
          <p:cNvSpPr txBox="1">
            <a:spLocks noChangeArrowheads="1"/>
          </p:cNvSpPr>
          <p:nvPr/>
        </p:nvSpPr>
        <p:spPr bwMode="ltGray">
          <a:xfrm>
            <a:off x="762000" y="2971800"/>
            <a:ext cx="3048000" cy="701675"/>
          </a:xfrm>
          <a:prstGeom prst="rect">
            <a:avLst/>
          </a:prstGeom>
          <a:noFill/>
          <a:ln w="12700" cap="sq">
            <a:noFill/>
            <a:miter lim="800000"/>
            <a:headEnd type="none" w="sm" len="sm"/>
            <a:tailEnd type="none" w="sm" len="sm"/>
          </a:ln>
          <a:effectLst/>
        </p:spPr>
        <p:txBody>
          <a:bodyPr>
            <a:spAutoFit/>
          </a:bodyPr>
          <a:lstStyle/>
          <a:p>
            <a:pPr algn="ctr" eaLnBrk="1" hangingPunct="1"/>
            <a:r>
              <a:rPr lang="es-CO" sz="2000">
                <a:solidFill>
                  <a:srgbClr val="0000CC"/>
                </a:solidFill>
              </a:rPr>
              <a:t>Hydrolysis and Condesation reactions</a:t>
            </a:r>
            <a:endParaRPr lang="es-ES" sz="2000">
              <a:solidFill>
                <a:srgbClr val="0000CC"/>
              </a:solidFill>
            </a:endParaRPr>
          </a:p>
        </p:txBody>
      </p:sp>
      <p:sp>
        <p:nvSpPr>
          <p:cNvPr id="280594" name="Text Box 18"/>
          <p:cNvSpPr txBox="1">
            <a:spLocks noChangeArrowheads="1"/>
          </p:cNvSpPr>
          <p:nvPr/>
        </p:nvSpPr>
        <p:spPr bwMode="ltGray">
          <a:xfrm>
            <a:off x="1052513" y="4800600"/>
            <a:ext cx="2605087" cy="396875"/>
          </a:xfrm>
          <a:prstGeom prst="rect">
            <a:avLst/>
          </a:prstGeom>
          <a:noFill/>
          <a:ln w="12700" cap="sq">
            <a:noFill/>
            <a:miter lim="800000"/>
            <a:headEnd type="none" w="sm" len="sm"/>
            <a:tailEnd type="none" w="sm" len="sm"/>
          </a:ln>
          <a:effectLst/>
        </p:spPr>
        <p:txBody>
          <a:bodyPr>
            <a:spAutoFit/>
          </a:bodyPr>
          <a:lstStyle/>
          <a:p>
            <a:pPr algn="ctr" eaLnBrk="1" hangingPunct="1"/>
            <a:r>
              <a:rPr lang="es-CO" sz="2000">
                <a:solidFill>
                  <a:srgbClr val="0000CC"/>
                </a:solidFill>
              </a:rPr>
              <a:t>Gelification</a:t>
            </a:r>
            <a:endParaRPr lang="es-ES" sz="2000">
              <a:solidFill>
                <a:srgbClr val="0000CC"/>
              </a:solidFill>
            </a:endParaRPr>
          </a:p>
        </p:txBody>
      </p:sp>
      <p:sp>
        <p:nvSpPr>
          <p:cNvPr id="280595" name="Text Box 19"/>
          <p:cNvSpPr txBox="1">
            <a:spLocks noChangeArrowheads="1"/>
          </p:cNvSpPr>
          <p:nvPr/>
        </p:nvSpPr>
        <p:spPr bwMode="ltGray">
          <a:xfrm>
            <a:off x="2362200" y="5500688"/>
            <a:ext cx="2605088" cy="396875"/>
          </a:xfrm>
          <a:prstGeom prst="rect">
            <a:avLst/>
          </a:prstGeom>
          <a:noFill/>
          <a:ln w="12700" cap="sq">
            <a:noFill/>
            <a:miter lim="800000"/>
            <a:headEnd type="none" w="sm" len="sm"/>
            <a:tailEnd type="none" w="sm" len="sm"/>
          </a:ln>
          <a:effectLst/>
        </p:spPr>
        <p:txBody>
          <a:bodyPr>
            <a:spAutoFit/>
          </a:bodyPr>
          <a:lstStyle/>
          <a:p>
            <a:pPr algn="ctr" eaLnBrk="1" hangingPunct="1"/>
            <a:r>
              <a:rPr lang="es-CO" sz="2000">
                <a:solidFill>
                  <a:srgbClr val="0000CC"/>
                </a:solidFill>
              </a:rPr>
              <a:t>Aging</a:t>
            </a:r>
            <a:endParaRPr lang="es-ES" sz="2000">
              <a:solidFill>
                <a:srgbClr val="0000CC"/>
              </a:solidFill>
            </a:endParaRPr>
          </a:p>
        </p:txBody>
      </p:sp>
      <p:sp>
        <p:nvSpPr>
          <p:cNvPr id="280596" name="Text Box 20"/>
          <p:cNvSpPr txBox="1">
            <a:spLocks noChangeArrowheads="1"/>
          </p:cNvSpPr>
          <p:nvPr/>
        </p:nvSpPr>
        <p:spPr bwMode="ltGray">
          <a:xfrm>
            <a:off x="4862513" y="5500688"/>
            <a:ext cx="2605087" cy="396875"/>
          </a:xfrm>
          <a:prstGeom prst="rect">
            <a:avLst/>
          </a:prstGeom>
          <a:noFill/>
          <a:ln w="12700" cap="sq">
            <a:noFill/>
            <a:miter lim="800000"/>
            <a:headEnd type="none" w="sm" len="sm"/>
            <a:tailEnd type="none" w="sm" len="sm"/>
          </a:ln>
          <a:effectLst/>
        </p:spPr>
        <p:txBody>
          <a:bodyPr>
            <a:spAutoFit/>
          </a:bodyPr>
          <a:lstStyle/>
          <a:p>
            <a:pPr algn="ctr" eaLnBrk="1" hangingPunct="1"/>
            <a:r>
              <a:rPr lang="es-CO" sz="2000">
                <a:solidFill>
                  <a:srgbClr val="0000CC"/>
                </a:solidFill>
              </a:rPr>
              <a:t>Drying</a:t>
            </a:r>
            <a:endParaRPr lang="es-ES" sz="2000">
              <a:solidFill>
                <a:srgbClr val="0000CC"/>
              </a:solidFill>
            </a:endParaRPr>
          </a:p>
        </p:txBody>
      </p:sp>
      <p:graphicFrame>
        <p:nvGraphicFramePr>
          <p:cNvPr id="280597" name="Object 21"/>
          <p:cNvGraphicFramePr>
            <a:graphicFrameLocks noChangeAspect="1"/>
          </p:cNvGraphicFramePr>
          <p:nvPr/>
        </p:nvGraphicFramePr>
        <p:xfrm>
          <a:off x="1749425" y="2286000"/>
          <a:ext cx="1108075" cy="696913"/>
        </p:xfrm>
        <a:graphic>
          <a:graphicData uri="http://schemas.openxmlformats.org/presentationml/2006/ole">
            <p:oleObj spid="_x0000_s280597" name="Imagen de mapa de bits" r:id="rId7" imgW="923810" imgH="581106" progId="PBrush">
              <p:embed/>
            </p:oleObj>
          </a:graphicData>
        </a:graphic>
      </p:graphicFrame>
      <p:graphicFrame>
        <p:nvGraphicFramePr>
          <p:cNvPr id="280598" name="Object 22"/>
          <p:cNvGraphicFramePr>
            <a:graphicFrameLocks noChangeAspect="1"/>
          </p:cNvGraphicFramePr>
          <p:nvPr/>
        </p:nvGraphicFramePr>
        <p:xfrm>
          <a:off x="1828800" y="1905000"/>
          <a:ext cx="466725" cy="428625"/>
        </p:xfrm>
        <a:graphic>
          <a:graphicData uri="http://schemas.openxmlformats.org/presentationml/2006/ole">
            <p:oleObj spid="_x0000_s280598" name="Imagen de mapa de bits" r:id="rId8" imgW="466543" imgH="428798" progId="PBrush">
              <p:embed/>
            </p:oleObj>
          </a:graphicData>
        </a:graphic>
      </p:graphicFrame>
      <p:graphicFrame>
        <p:nvGraphicFramePr>
          <p:cNvPr id="280599" name="Object 23"/>
          <p:cNvGraphicFramePr>
            <a:graphicFrameLocks noChangeAspect="1"/>
          </p:cNvGraphicFramePr>
          <p:nvPr/>
        </p:nvGraphicFramePr>
        <p:xfrm>
          <a:off x="2286000" y="1905000"/>
          <a:ext cx="485775" cy="447675"/>
        </p:xfrm>
        <a:graphic>
          <a:graphicData uri="http://schemas.openxmlformats.org/presentationml/2006/ole">
            <p:oleObj spid="_x0000_s280599" name="Imagen de mapa de bits" r:id="rId9" imgW="485586" imgH="447856" progId="PBrush">
              <p:embed/>
            </p:oleObj>
          </a:graphicData>
        </a:graphic>
      </p:graphicFrame>
      <p:sp>
        <p:nvSpPr>
          <p:cNvPr id="280600" name="Line 24"/>
          <p:cNvSpPr>
            <a:spLocks noChangeShapeType="1"/>
          </p:cNvSpPr>
          <p:nvPr/>
        </p:nvSpPr>
        <p:spPr bwMode="ltGray">
          <a:xfrm>
            <a:off x="2286000" y="5102225"/>
            <a:ext cx="0" cy="231775"/>
          </a:xfrm>
          <a:prstGeom prst="line">
            <a:avLst/>
          </a:prstGeom>
          <a:noFill/>
          <a:ln w="22225" cap="sq">
            <a:solidFill>
              <a:schemeClr val="tx2"/>
            </a:solidFill>
            <a:miter lim="800000"/>
            <a:headEnd type="none" w="sm" len="sm"/>
            <a:tailEnd type="stealth" w="med" len="sm"/>
          </a:ln>
          <a:effectLst/>
        </p:spPr>
        <p:txBody>
          <a:bodyPr wrap="none"/>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ea typeface="ＭＳ Ｐゴシック" pitchFamily="-111" charset="-128"/>
              </a:rPr>
              <a:t>Definition of Nanotechnology </a:t>
            </a:r>
          </a:p>
        </p:txBody>
      </p:sp>
      <p:sp>
        <p:nvSpPr>
          <p:cNvPr id="5123" name="Rectangle 2"/>
          <p:cNvSpPr>
            <a:spLocks noChangeArrowheads="1"/>
          </p:cNvSpPr>
          <p:nvPr/>
        </p:nvSpPr>
        <p:spPr bwMode="auto">
          <a:xfrm>
            <a:off x="533400" y="1600200"/>
            <a:ext cx="8305800" cy="4358116"/>
          </a:xfrm>
          <a:prstGeom prst="rect">
            <a:avLst/>
          </a:prstGeom>
          <a:noFill/>
          <a:ln w="9525">
            <a:noFill/>
            <a:miter lim="800000"/>
            <a:headEnd/>
            <a:tailEnd/>
          </a:ln>
        </p:spPr>
        <p:txBody>
          <a:bodyPr>
            <a:spAutoFit/>
          </a:bodyPr>
          <a:lstStyle/>
          <a:p>
            <a:pPr algn="just" eaLnBrk="1" hangingPunct="1">
              <a:lnSpc>
                <a:spcPct val="90000"/>
              </a:lnSpc>
            </a:pPr>
            <a:r>
              <a:rPr lang="en-US" sz="2800" dirty="0"/>
              <a:t>“Nanotechnology is the understanding and control of matter at dimensions of roughly 1 to 100 nanometers, where unique phenomena enable novel applications. Encompassing </a:t>
            </a:r>
            <a:r>
              <a:rPr lang="en-US" sz="2800" dirty="0" err="1"/>
              <a:t>nanoscale</a:t>
            </a:r>
            <a:r>
              <a:rPr lang="en-US" sz="2800" dirty="0"/>
              <a:t> science, engineering and technology, nanotechnology involves imaging, measuring, modeling, and manipulating matter at this length scale.”</a:t>
            </a:r>
          </a:p>
          <a:p>
            <a:pPr eaLnBrk="1" hangingPunct="1">
              <a:lnSpc>
                <a:spcPct val="90000"/>
              </a:lnSpc>
            </a:pPr>
            <a:endParaRPr lang="en-US" sz="2800" dirty="0"/>
          </a:p>
          <a:p>
            <a:pPr eaLnBrk="1" hangingPunct="1">
              <a:lnSpc>
                <a:spcPct val="90000"/>
              </a:lnSpc>
            </a:pPr>
            <a:endParaRPr lang="en-US" sz="2800" dirty="0"/>
          </a:p>
          <a:p>
            <a:pPr eaLnBrk="1" hangingPunct="1">
              <a:lnSpc>
                <a:spcPct val="90000"/>
              </a:lnSpc>
            </a:pPr>
            <a:r>
              <a:rPr lang="en-US" sz="2800" dirty="0"/>
              <a:t>			</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ext Box 2"/>
          <p:cNvSpPr txBox="1">
            <a:spLocks noChangeArrowheads="1"/>
          </p:cNvSpPr>
          <p:nvPr/>
        </p:nvSpPr>
        <p:spPr bwMode="auto">
          <a:xfrm>
            <a:off x="1752600" y="2757488"/>
            <a:ext cx="6121400" cy="823912"/>
          </a:xfrm>
          <a:prstGeom prst="rect">
            <a:avLst/>
          </a:prstGeom>
          <a:noFill/>
          <a:ln w="9525">
            <a:noFill/>
            <a:miter lim="800000"/>
            <a:headEnd/>
            <a:tailEnd/>
          </a:ln>
          <a:effectLst/>
        </p:spPr>
        <p:txBody>
          <a:bodyPr wrap="none">
            <a:spAutoFit/>
          </a:bodyPr>
          <a:lstStyle/>
          <a:p>
            <a:pPr algn="ctr"/>
            <a:r>
              <a:rPr lang="en-US" sz="4800" b="1">
                <a:solidFill>
                  <a:srgbClr val="0000CC"/>
                </a:solidFill>
                <a:latin typeface="Impact" pitchFamily="34" charset="0"/>
              </a:rPr>
              <a:t>Microemulsion process</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2626" name="Rectangle 2"/>
          <p:cNvSpPr>
            <a:spLocks noGrp="1" noChangeArrowheads="1"/>
          </p:cNvSpPr>
          <p:nvPr>
            <p:ph type="body" idx="1"/>
          </p:nvPr>
        </p:nvSpPr>
        <p:spPr>
          <a:xfrm>
            <a:off x="0" y="533400"/>
            <a:ext cx="9144000" cy="4857750"/>
          </a:xfrm>
        </p:spPr>
        <p:txBody>
          <a:bodyPr/>
          <a:lstStyle/>
          <a:p>
            <a:pPr>
              <a:buClr>
                <a:schemeClr val="tx1"/>
              </a:buClr>
              <a:buFont typeface="Wingdings" pitchFamily="2" charset="2"/>
              <a:buNone/>
            </a:pPr>
            <a:r>
              <a:rPr lang="en-US" altLang="zh-CN" sz="2800" b="1">
                <a:ea typeface="宋体" pitchFamily="2" charset="-122"/>
              </a:rPr>
              <a:t>           </a:t>
            </a:r>
            <a:r>
              <a:rPr lang="en-US" altLang="zh-CN" sz="2800" b="1">
                <a:solidFill>
                  <a:srgbClr val="0000CC"/>
                </a:solidFill>
                <a:latin typeface="Impact" pitchFamily="34" charset="0"/>
                <a:ea typeface="宋体" pitchFamily="2" charset="-122"/>
              </a:rPr>
              <a:t>Main features of microemulsion process</a:t>
            </a:r>
            <a:endParaRPr kumimoji="1" lang="en-US" altLang="zh-CN" sz="2000">
              <a:solidFill>
                <a:srgbClr val="0000CC"/>
              </a:solidFill>
              <a:latin typeface="Impact" pitchFamily="34" charset="0"/>
              <a:ea typeface="宋体" pitchFamily="2" charset="-122"/>
            </a:endParaRPr>
          </a:p>
        </p:txBody>
      </p:sp>
      <p:sp>
        <p:nvSpPr>
          <p:cNvPr id="282627" name="Text Box 3"/>
          <p:cNvSpPr txBox="1">
            <a:spLocks noChangeArrowheads="1"/>
          </p:cNvSpPr>
          <p:nvPr/>
        </p:nvSpPr>
        <p:spPr bwMode="auto">
          <a:xfrm>
            <a:off x="773113" y="1219200"/>
            <a:ext cx="8370887" cy="3816350"/>
          </a:xfrm>
          <a:prstGeom prst="rect">
            <a:avLst/>
          </a:prstGeom>
          <a:noFill/>
          <a:ln w="9525">
            <a:noFill/>
            <a:miter lim="800000"/>
            <a:headEnd/>
            <a:tailEnd/>
          </a:ln>
          <a:effectLst/>
        </p:spPr>
        <p:txBody>
          <a:bodyPr>
            <a:spAutoFit/>
          </a:bodyPr>
          <a:lstStyle/>
          <a:p>
            <a:pPr eaLnBrk="1" hangingPunct="1">
              <a:buFontTx/>
              <a:buChar char="•"/>
            </a:pPr>
            <a:r>
              <a:rPr kumimoji="1" lang="en-US" altLang="zh-CN" sz="2400" b="1" i="1">
                <a:solidFill>
                  <a:srgbClr val="000099"/>
                </a:solidFill>
                <a:ea typeface="宋体" pitchFamily="2" charset="-122"/>
              </a:rPr>
              <a:t> Components:</a:t>
            </a:r>
            <a:r>
              <a:rPr kumimoji="1" lang="en-US" altLang="zh-CN" sz="2400" b="1">
                <a:ea typeface="宋体" pitchFamily="2" charset="-122"/>
              </a:rPr>
              <a:t> </a:t>
            </a:r>
            <a:r>
              <a:rPr kumimoji="1" lang="en-US" altLang="zh-CN" sz="2400" b="1">
                <a:solidFill>
                  <a:srgbClr val="CC3300"/>
                </a:solidFill>
                <a:ea typeface="宋体" pitchFamily="2" charset="-122"/>
              </a:rPr>
              <a:t>surfactant, water and organic phase </a:t>
            </a:r>
          </a:p>
          <a:p>
            <a:pPr eaLnBrk="1" hangingPunct="1"/>
            <a:r>
              <a:rPr kumimoji="1" lang="en-US" altLang="zh-CN" sz="2400" b="1">
                <a:solidFill>
                  <a:srgbClr val="CC3300"/>
                </a:solidFill>
                <a:ea typeface="宋体" pitchFamily="2" charset="-122"/>
              </a:rPr>
              <a:t> </a:t>
            </a:r>
          </a:p>
          <a:p>
            <a:pPr eaLnBrk="1" hangingPunct="1">
              <a:buFontTx/>
              <a:buChar char="•"/>
            </a:pPr>
            <a:r>
              <a:rPr lang="en-US" sz="2400" b="1">
                <a:solidFill>
                  <a:srgbClr val="CC3300"/>
                </a:solidFill>
              </a:rPr>
              <a:t>  Surfactant/Emulsifier reduces the </a:t>
            </a:r>
            <a:r>
              <a:rPr lang="en-US" sz="2400" b="1">
                <a:solidFill>
                  <a:srgbClr val="000066"/>
                </a:solidFill>
              </a:rPr>
              <a:t>interfacial energy</a:t>
            </a:r>
            <a:r>
              <a:rPr lang="en-US" sz="2400" b="1">
                <a:solidFill>
                  <a:srgbClr val="CC3300"/>
                </a:solidFill>
              </a:rPr>
              <a:t> </a:t>
            </a:r>
          </a:p>
          <a:p>
            <a:pPr eaLnBrk="1" hangingPunct="1"/>
            <a:r>
              <a:rPr lang="en-US" sz="2400" b="1">
                <a:solidFill>
                  <a:srgbClr val="CC3300"/>
                </a:solidFill>
              </a:rPr>
              <a:t>   and the emulsion becomes thermodynamically stable</a:t>
            </a:r>
          </a:p>
          <a:p>
            <a:pPr eaLnBrk="1" hangingPunct="1"/>
            <a:endParaRPr kumimoji="1" lang="en-US" altLang="zh-CN" sz="2400" b="1">
              <a:solidFill>
                <a:srgbClr val="CC3300"/>
              </a:solidFill>
              <a:ea typeface="宋体" pitchFamily="2" charset="-122"/>
            </a:endParaRPr>
          </a:p>
          <a:p>
            <a:pPr eaLnBrk="1" hangingPunct="1">
              <a:lnSpc>
                <a:spcPct val="90000"/>
              </a:lnSpc>
              <a:spcBef>
                <a:spcPct val="40000"/>
              </a:spcBef>
              <a:buFontTx/>
              <a:buChar char="•"/>
            </a:pPr>
            <a:r>
              <a:rPr kumimoji="1" lang="en-US" altLang="zh-CN" sz="2400" b="1" i="1">
                <a:solidFill>
                  <a:srgbClr val="000099"/>
                </a:solidFill>
                <a:ea typeface="宋体" pitchFamily="2" charset="-122"/>
              </a:rPr>
              <a:t> Thermodynamics:</a:t>
            </a:r>
            <a:r>
              <a:rPr kumimoji="1" lang="en-US" altLang="zh-CN" sz="2400" b="1">
                <a:ea typeface="宋体" pitchFamily="2" charset="-122"/>
              </a:rPr>
              <a:t> </a:t>
            </a:r>
            <a:r>
              <a:rPr kumimoji="1" lang="en-US" altLang="zh-CN" sz="2400" b="1">
                <a:solidFill>
                  <a:srgbClr val="008000"/>
                </a:solidFill>
                <a:ea typeface="宋体" pitchFamily="2" charset="-122"/>
              </a:rPr>
              <a:t>stable, even when centrifuged</a:t>
            </a:r>
          </a:p>
          <a:p>
            <a:pPr eaLnBrk="1" hangingPunct="1">
              <a:lnSpc>
                <a:spcPct val="90000"/>
              </a:lnSpc>
              <a:spcBef>
                <a:spcPct val="40000"/>
              </a:spcBef>
            </a:pPr>
            <a:endParaRPr kumimoji="1" lang="en-US" altLang="zh-CN" sz="2400" b="1">
              <a:ea typeface="宋体" pitchFamily="2" charset="-122"/>
            </a:endParaRPr>
          </a:p>
          <a:p>
            <a:pPr eaLnBrk="1" hangingPunct="1">
              <a:lnSpc>
                <a:spcPct val="90000"/>
              </a:lnSpc>
              <a:spcBef>
                <a:spcPct val="40000"/>
              </a:spcBef>
              <a:buFontTx/>
              <a:buChar char="•"/>
            </a:pPr>
            <a:r>
              <a:rPr kumimoji="1" lang="en-US" altLang="zh-CN" sz="2400" b="1" i="1">
                <a:solidFill>
                  <a:srgbClr val="000099"/>
                </a:solidFill>
                <a:ea typeface="宋体" pitchFamily="2" charset="-122"/>
              </a:rPr>
              <a:t> Size of droplets:</a:t>
            </a:r>
            <a:r>
              <a:rPr kumimoji="1" lang="en-US" altLang="zh-CN" sz="2400" b="1">
                <a:ea typeface="宋体" pitchFamily="2" charset="-122"/>
              </a:rPr>
              <a:t> </a:t>
            </a:r>
            <a:r>
              <a:rPr kumimoji="1" lang="en-US" altLang="zh-CN" sz="2400" b="1">
                <a:solidFill>
                  <a:srgbClr val="663300"/>
                </a:solidFill>
                <a:ea typeface="宋体" pitchFamily="2" charset="-122"/>
              </a:rPr>
              <a:t>10-100nm</a:t>
            </a:r>
          </a:p>
          <a:p>
            <a:pPr eaLnBrk="1" hangingPunct="1">
              <a:lnSpc>
                <a:spcPct val="90000"/>
              </a:lnSpc>
              <a:spcBef>
                <a:spcPct val="40000"/>
              </a:spcBef>
            </a:pPr>
            <a:endParaRPr kumimoji="1" lang="en-US" altLang="zh-CN" sz="2400" b="1">
              <a:solidFill>
                <a:srgbClr val="663300"/>
              </a:solidFill>
              <a:ea typeface="宋体" pitchFamily="2" charset="-122"/>
            </a:endParaRPr>
          </a:p>
        </p:txBody>
      </p:sp>
      <p:pic>
        <p:nvPicPr>
          <p:cNvPr id="282628" name="Picture 4"/>
          <p:cNvPicPr>
            <a:picLocks noChangeAspect="1" noChangeArrowheads="1"/>
          </p:cNvPicPr>
          <p:nvPr/>
        </p:nvPicPr>
        <p:blipFill>
          <a:blip r:embed="rId2"/>
          <a:srcRect/>
          <a:stretch>
            <a:fillRect/>
          </a:stretch>
        </p:blipFill>
        <p:spPr bwMode="auto">
          <a:xfrm>
            <a:off x="5334000" y="4038600"/>
            <a:ext cx="2789237" cy="2495550"/>
          </a:xfrm>
          <a:prstGeom prst="rect">
            <a:avLst/>
          </a:prstGeom>
          <a:noFill/>
          <a:ln w="9525" algn="ctr">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4.72222E-6 -4.9711E-6 L 0.17829 0.23792 " pathEditMode="relative" rAng="0" ptsTypes="AA">
                                      <p:cBhvr>
                                        <p:cTn id="6" dur="1000" fill="hold"/>
                                        <p:tgtEl>
                                          <p:spTgt spid="282628"/>
                                        </p:tgtEl>
                                        <p:attrNameLst>
                                          <p:attrName>ppt_x</p:attrName>
                                          <p:attrName>ppt_y</p:attrName>
                                        </p:attrNameLst>
                                      </p:cBhvr>
                                      <p:rCtr x="89" y="119"/>
                                    </p:animMotion>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82627"/>
                                        </p:tgtEl>
                                        <p:attrNameLst>
                                          <p:attrName>style.visibility</p:attrName>
                                        </p:attrNameLst>
                                      </p:cBhvr>
                                      <p:to>
                                        <p:strVal val="visible"/>
                                      </p:to>
                                    </p:set>
                                    <p:animEffect transition="in" filter="blinds(horizontal)">
                                      <p:cBhvr>
                                        <p:cTn id="11" dur="500"/>
                                        <p:tgtEl>
                                          <p:spTgt spid="282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img006"/>
          <p:cNvPicPr>
            <a:picLocks noChangeAspect="1" noChangeArrowheads="1"/>
          </p:cNvPicPr>
          <p:nvPr/>
        </p:nvPicPr>
        <p:blipFill>
          <a:blip r:embed="rId2"/>
          <a:srcRect/>
          <a:stretch>
            <a:fillRect/>
          </a:stretch>
        </p:blipFill>
        <p:spPr bwMode="auto">
          <a:xfrm>
            <a:off x="0" y="1600200"/>
            <a:ext cx="9144000" cy="5654675"/>
          </a:xfrm>
          <a:prstGeom prst="rect">
            <a:avLst/>
          </a:prstGeom>
          <a:noFill/>
        </p:spPr>
      </p:pic>
      <p:sp>
        <p:nvSpPr>
          <p:cNvPr id="283651" name="Text Box 3"/>
          <p:cNvSpPr txBox="1">
            <a:spLocks noChangeArrowheads="1"/>
          </p:cNvSpPr>
          <p:nvPr/>
        </p:nvSpPr>
        <p:spPr bwMode="auto">
          <a:xfrm>
            <a:off x="4724400" y="2300288"/>
            <a:ext cx="1231900" cy="519112"/>
          </a:xfrm>
          <a:prstGeom prst="rect">
            <a:avLst/>
          </a:prstGeom>
          <a:noFill/>
          <a:ln w="9525">
            <a:noFill/>
            <a:miter lim="800000"/>
            <a:headEnd/>
            <a:tailEnd/>
          </a:ln>
          <a:effectLst/>
        </p:spPr>
        <p:txBody>
          <a:bodyPr>
            <a:spAutoFit/>
          </a:bodyPr>
          <a:lstStyle/>
          <a:p>
            <a:r>
              <a:rPr lang="en-US" sz="2800" b="1">
                <a:solidFill>
                  <a:srgbClr val="000066"/>
                </a:solidFill>
              </a:rPr>
              <a:t>model</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4674" name="Group 2"/>
          <p:cNvGraphicFramePr>
            <a:graphicFrameLocks noGrp="1"/>
          </p:cNvGraphicFramePr>
          <p:nvPr/>
        </p:nvGraphicFramePr>
        <p:xfrm>
          <a:off x="457200" y="1874838"/>
          <a:ext cx="8229600" cy="4085591"/>
        </p:xfrm>
        <a:graphic>
          <a:graphicData uri="http://schemas.openxmlformats.org/drawingml/2006/table">
            <a:tbl>
              <a:tblPr/>
              <a:tblGrid>
                <a:gridCol w="2667000"/>
                <a:gridCol w="2819400"/>
                <a:gridCol w="2743200"/>
              </a:tblGrid>
              <a:tr h="944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663300"/>
                          </a:solidFill>
                          <a:effectLst/>
                          <a:latin typeface="Arial" pitchFamily="34" charset="0"/>
                        </a:rPr>
                        <a:t>Type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663300"/>
                          </a:solidFill>
                          <a:effectLst/>
                          <a:latin typeface="Arial" pitchFamily="34" charset="0"/>
                        </a:rPr>
                        <a:t>Disperse phase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663300"/>
                          </a:solidFill>
                          <a:effectLst/>
                          <a:latin typeface="Arial" pitchFamily="34" charset="0"/>
                        </a:rPr>
                        <a:t>Continuous phase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7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folHlink"/>
                          </a:solidFill>
                          <a:effectLst/>
                          <a:latin typeface="Arial" pitchFamily="34" charset="0"/>
                        </a:rPr>
                        <a:t>Emulsion: o/w</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6600"/>
                          </a:solidFill>
                          <a:effectLst/>
                          <a:latin typeface="Arial" pitchFamily="34" charset="0"/>
                        </a:rPr>
                        <a:t>Oil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CC3300"/>
                          </a:solidFill>
                          <a:effectLst/>
                          <a:latin typeface="Arial" pitchFamily="34" charset="0"/>
                        </a:rPr>
                        <a:t>Water</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5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folHlink"/>
                          </a:solidFill>
                          <a:effectLst/>
                          <a:latin typeface="Arial" pitchFamily="34" charset="0"/>
                        </a:rPr>
                        <a:t>Emulsion: w/o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6600"/>
                          </a:solidFill>
                          <a:effectLst/>
                          <a:latin typeface="Arial" pitchFamily="34" charset="0"/>
                        </a:rPr>
                        <a:t>Water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CC3300"/>
                          </a:solidFill>
                          <a:effectLst/>
                          <a:latin typeface="Arial" pitchFamily="34" charset="0"/>
                        </a:rPr>
                        <a:t>Oil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folHlink"/>
                          </a:solidFill>
                          <a:effectLst/>
                          <a:latin typeface="Arial" pitchFamily="34" charset="0"/>
                        </a:rPr>
                        <a:t>Aerosol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6600"/>
                          </a:solidFill>
                          <a:effectLst/>
                          <a:latin typeface="Arial" pitchFamily="34" charset="0"/>
                        </a:rPr>
                        <a:t>Solid or liquid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CC3300"/>
                          </a:solidFill>
                          <a:effectLst/>
                          <a:latin typeface="Arial" pitchFamily="34" charset="0"/>
                        </a:rPr>
                        <a:t>air</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9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folHlink"/>
                          </a:solidFill>
                          <a:effectLst/>
                          <a:latin typeface="Arial" pitchFamily="34" charset="0"/>
                        </a:rPr>
                        <a:t>Others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Multiple emulsion: w/o/w, o/w/o</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bl>
          </a:graphicData>
        </a:graphic>
      </p:graphicFrame>
      <p:sp>
        <p:nvSpPr>
          <p:cNvPr id="284700" name="Rectangle 28"/>
          <p:cNvSpPr>
            <a:spLocks noChangeArrowheads="1"/>
          </p:cNvSpPr>
          <p:nvPr/>
        </p:nvSpPr>
        <p:spPr bwMode="auto">
          <a:xfrm>
            <a:off x="2720975" y="533400"/>
            <a:ext cx="3451225" cy="579438"/>
          </a:xfrm>
          <a:prstGeom prst="rect">
            <a:avLst/>
          </a:prstGeom>
          <a:noFill/>
          <a:ln w="9525">
            <a:noFill/>
            <a:miter lim="800000"/>
            <a:headEnd/>
            <a:tailEnd/>
          </a:ln>
          <a:effectLst/>
        </p:spPr>
        <p:txBody>
          <a:bodyPr wrap="none">
            <a:spAutoFit/>
          </a:bodyPr>
          <a:lstStyle/>
          <a:p>
            <a:r>
              <a:rPr lang="en-US" sz="3200" b="1">
                <a:solidFill>
                  <a:srgbClr val="0000CC"/>
                </a:solidFill>
                <a:latin typeface="Impact" pitchFamily="34" charset="0"/>
              </a:rPr>
              <a:t>Types of Dispersion</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5698" name="Rectangle 2"/>
          <p:cNvSpPr>
            <a:spLocks noGrp="1" noChangeArrowheads="1"/>
          </p:cNvSpPr>
          <p:nvPr>
            <p:ph type="body" idx="1"/>
          </p:nvPr>
        </p:nvSpPr>
        <p:spPr>
          <a:xfrm>
            <a:off x="228600" y="1481138"/>
            <a:ext cx="9144000" cy="576262"/>
          </a:xfrm>
        </p:spPr>
        <p:txBody>
          <a:bodyPr/>
          <a:lstStyle/>
          <a:p>
            <a:pPr>
              <a:buClr>
                <a:schemeClr val="tx1"/>
              </a:buClr>
              <a:buFont typeface="Wingdings" pitchFamily="2" charset="2"/>
              <a:buNone/>
            </a:pPr>
            <a:r>
              <a:rPr lang="en-US" altLang="zh-CN" sz="2800" b="1">
                <a:ea typeface="宋体" pitchFamily="2" charset="-122"/>
              </a:rPr>
              <a:t> </a:t>
            </a:r>
            <a:r>
              <a:rPr lang="en-US" altLang="zh-CN" sz="2800" b="1">
                <a:solidFill>
                  <a:srgbClr val="A50021"/>
                </a:solidFill>
                <a:ea typeface="宋体" pitchFamily="2" charset="-122"/>
              </a:rPr>
              <a:t>Microemulsion synthesis procedure</a:t>
            </a:r>
          </a:p>
          <a:p>
            <a:endParaRPr lang="en-US" altLang="zh-CN" b="1">
              <a:solidFill>
                <a:srgbClr val="A50021"/>
              </a:solidFill>
              <a:ea typeface="宋体" pitchFamily="2" charset="-122"/>
            </a:endParaRPr>
          </a:p>
        </p:txBody>
      </p:sp>
      <p:pic>
        <p:nvPicPr>
          <p:cNvPr id="285699" name="Picture 3"/>
          <p:cNvPicPr>
            <a:picLocks noChangeAspect="1" noChangeArrowheads="1"/>
          </p:cNvPicPr>
          <p:nvPr/>
        </p:nvPicPr>
        <p:blipFill>
          <a:blip r:embed="rId2"/>
          <a:srcRect/>
          <a:stretch>
            <a:fillRect/>
          </a:stretch>
        </p:blipFill>
        <p:spPr bwMode="auto">
          <a:xfrm>
            <a:off x="1116013" y="2852738"/>
            <a:ext cx="952500" cy="1009650"/>
          </a:xfrm>
          <a:prstGeom prst="rect">
            <a:avLst/>
          </a:prstGeom>
          <a:noFill/>
          <a:ln w="9525" algn="ctr">
            <a:noFill/>
            <a:miter lim="800000"/>
            <a:headEnd/>
            <a:tailEnd/>
          </a:ln>
          <a:effectLst/>
        </p:spPr>
      </p:pic>
      <p:pic>
        <p:nvPicPr>
          <p:cNvPr id="285700" name="Picture 4"/>
          <p:cNvPicPr>
            <a:picLocks noChangeAspect="1" noChangeArrowheads="1"/>
          </p:cNvPicPr>
          <p:nvPr/>
        </p:nvPicPr>
        <p:blipFill>
          <a:blip r:embed="rId2"/>
          <a:srcRect/>
          <a:stretch>
            <a:fillRect/>
          </a:stretch>
        </p:blipFill>
        <p:spPr bwMode="auto">
          <a:xfrm>
            <a:off x="1116013" y="4149725"/>
            <a:ext cx="952500" cy="1009650"/>
          </a:xfrm>
          <a:prstGeom prst="rect">
            <a:avLst/>
          </a:prstGeom>
          <a:noFill/>
          <a:ln w="9525" algn="ctr">
            <a:noFill/>
            <a:miter lim="800000"/>
            <a:headEnd/>
            <a:tailEnd/>
          </a:ln>
          <a:effectLst/>
        </p:spPr>
      </p:pic>
      <p:pic>
        <p:nvPicPr>
          <p:cNvPr id="285701" name="Picture 5"/>
          <p:cNvPicPr>
            <a:picLocks noChangeAspect="1" noChangeArrowheads="1"/>
          </p:cNvPicPr>
          <p:nvPr/>
        </p:nvPicPr>
        <p:blipFill>
          <a:blip r:embed="rId3"/>
          <a:srcRect/>
          <a:stretch>
            <a:fillRect/>
          </a:stretch>
        </p:blipFill>
        <p:spPr bwMode="auto">
          <a:xfrm>
            <a:off x="4067175" y="3500438"/>
            <a:ext cx="952500" cy="1009650"/>
          </a:xfrm>
          <a:prstGeom prst="rect">
            <a:avLst/>
          </a:prstGeom>
          <a:noFill/>
          <a:ln w="9525" algn="ctr">
            <a:noFill/>
            <a:miter lim="800000"/>
            <a:headEnd/>
            <a:tailEnd/>
          </a:ln>
          <a:effectLst/>
        </p:spPr>
      </p:pic>
      <p:pic>
        <p:nvPicPr>
          <p:cNvPr id="285702" name="Picture 6"/>
          <p:cNvPicPr>
            <a:picLocks noChangeAspect="1" noChangeArrowheads="1"/>
          </p:cNvPicPr>
          <p:nvPr/>
        </p:nvPicPr>
        <p:blipFill>
          <a:blip r:embed="rId4"/>
          <a:srcRect/>
          <a:stretch>
            <a:fillRect/>
          </a:stretch>
        </p:blipFill>
        <p:spPr bwMode="auto">
          <a:xfrm>
            <a:off x="6877050" y="3500438"/>
            <a:ext cx="942975" cy="1009650"/>
          </a:xfrm>
          <a:prstGeom prst="rect">
            <a:avLst/>
          </a:prstGeom>
          <a:noFill/>
          <a:ln w="9525" algn="ctr">
            <a:noFill/>
            <a:miter lim="800000"/>
            <a:headEnd/>
            <a:tailEnd/>
          </a:ln>
          <a:effectLst/>
        </p:spPr>
      </p:pic>
      <p:sp>
        <p:nvSpPr>
          <p:cNvPr id="285703" name="Text Box 7"/>
          <p:cNvSpPr txBox="1">
            <a:spLocks noChangeArrowheads="1"/>
          </p:cNvSpPr>
          <p:nvPr/>
        </p:nvSpPr>
        <p:spPr bwMode="auto">
          <a:xfrm>
            <a:off x="338138" y="2228850"/>
            <a:ext cx="2760662" cy="581025"/>
          </a:xfrm>
          <a:prstGeom prst="rect">
            <a:avLst/>
          </a:prstGeom>
          <a:noFill/>
          <a:ln w="9525" algn="ctr">
            <a:noFill/>
            <a:miter lim="800000"/>
            <a:headEnd/>
            <a:tailEnd/>
          </a:ln>
          <a:effectLst/>
        </p:spPr>
        <p:txBody>
          <a:bodyPr wrap="none">
            <a:spAutoFit/>
          </a:bodyPr>
          <a:lstStyle/>
          <a:p>
            <a:pPr algn="ctr" eaLnBrk="1" hangingPunct="1"/>
            <a:r>
              <a:rPr lang="en-US" altLang="zh-CN" sz="1600" b="1">
                <a:solidFill>
                  <a:srgbClr val="0000FF"/>
                </a:solidFill>
                <a:ea typeface="宋体" pitchFamily="2" charset="-122"/>
              </a:rPr>
              <a:t>Microemulsion containing </a:t>
            </a:r>
          </a:p>
          <a:p>
            <a:pPr algn="ctr" eaLnBrk="1" hangingPunct="1"/>
            <a:r>
              <a:rPr lang="en-US" altLang="zh-CN" sz="1600" b="1">
                <a:solidFill>
                  <a:srgbClr val="0000FF"/>
                </a:solidFill>
                <a:ea typeface="宋体" pitchFamily="2" charset="-122"/>
              </a:rPr>
              <a:t>reactant A</a:t>
            </a:r>
          </a:p>
        </p:txBody>
      </p:sp>
      <p:sp>
        <p:nvSpPr>
          <p:cNvPr id="285704" name="Text Box 8"/>
          <p:cNvSpPr txBox="1">
            <a:spLocks noChangeArrowheads="1"/>
          </p:cNvSpPr>
          <p:nvPr/>
        </p:nvSpPr>
        <p:spPr bwMode="auto">
          <a:xfrm>
            <a:off x="409575" y="5253038"/>
            <a:ext cx="2760663" cy="581025"/>
          </a:xfrm>
          <a:prstGeom prst="rect">
            <a:avLst/>
          </a:prstGeom>
          <a:noFill/>
          <a:ln w="9525" algn="ctr">
            <a:noFill/>
            <a:miter lim="800000"/>
            <a:headEnd/>
            <a:tailEnd/>
          </a:ln>
          <a:effectLst/>
        </p:spPr>
        <p:txBody>
          <a:bodyPr wrap="none">
            <a:spAutoFit/>
          </a:bodyPr>
          <a:lstStyle/>
          <a:p>
            <a:pPr algn="ctr" eaLnBrk="1" hangingPunct="1"/>
            <a:r>
              <a:rPr lang="en-US" altLang="zh-CN" sz="1600" b="1">
                <a:solidFill>
                  <a:srgbClr val="0000FF"/>
                </a:solidFill>
                <a:ea typeface="宋体" pitchFamily="2" charset="-122"/>
              </a:rPr>
              <a:t>Microemulsion containing </a:t>
            </a:r>
          </a:p>
          <a:p>
            <a:pPr algn="ctr" eaLnBrk="1" hangingPunct="1"/>
            <a:r>
              <a:rPr lang="en-US" altLang="zh-CN" sz="1600" b="1">
                <a:solidFill>
                  <a:srgbClr val="0000FF"/>
                </a:solidFill>
                <a:ea typeface="宋体" pitchFamily="2" charset="-122"/>
              </a:rPr>
              <a:t>reactant B</a:t>
            </a:r>
          </a:p>
        </p:txBody>
      </p:sp>
      <p:sp>
        <p:nvSpPr>
          <p:cNvPr id="285705" name="Text Box 9"/>
          <p:cNvSpPr txBox="1">
            <a:spLocks noChangeArrowheads="1"/>
          </p:cNvSpPr>
          <p:nvPr/>
        </p:nvSpPr>
        <p:spPr bwMode="auto">
          <a:xfrm>
            <a:off x="3362325" y="2947988"/>
            <a:ext cx="2724150" cy="581025"/>
          </a:xfrm>
          <a:prstGeom prst="rect">
            <a:avLst/>
          </a:prstGeom>
          <a:noFill/>
          <a:ln w="9525" algn="ctr">
            <a:noFill/>
            <a:miter lim="800000"/>
            <a:headEnd/>
            <a:tailEnd/>
          </a:ln>
          <a:effectLst/>
        </p:spPr>
        <p:txBody>
          <a:bodyPr wrap="none">
            <a:spAutoFit/>
          </a:bodyPr>
          <a:lstStyle/>
          <a:p>
            <a:pPr algn="ctr" eaLnBrk="1" hangingPunct="1"/>
            <a:r>
              <a:rPr lang="en-US" altLang="zh-CN" sz="1600" b="1">
                <a:solidFill>
                  <a:srgbClr val="0000FF"/>
                </a:solidFill>
                <a:ea typeface="宋体" pitchFamily="2" charset="-122"/>
              </a:rPr>
              <a:t>Collision and coalescence</a:t>
            </a:r>
          </a:p>
          <a:p>
            <a:pPr algn="ctr" eaLnBrk="1" hangingPunct="1"/>
            <a:r>
              <a:rPr lang="en-US" altLang="zh-CN" sz="1600" b="1">
                <a:solidFill>
                  <a:srgbClr val="0000FF"/>
                </a:solidFill>
                <a:ea typeface="宋体" pitchFamily="2" charset="-122"/>
              </a:rPr>
              <a:t> of droplets</a:t>
            </a:r>
          </a:p>
        </p:txBody>
      </p:sp>
      <p:sp>
        <p:nvSpPr>
          <p:cNvPr id="285706" name="Text Box 10"/>
          <p:cNvSpPr txBox="1">
            <a:spLocks noChangeArrowheads="1"/>
          </p:cNvSpPr>
          <p:nvPr/>
        </p:nvSpPr>
        <p:spPr bwMode="auto">
          <a:xfrm>
            <a:off x="7451725" y="2997200"/>
            <a:ext cx="184150" cy="366713"/>
          </a:xfrm>
          <a:prstGeom prst="rect">
            <a:avLst/>
          </a:prstGeom>
          <a:noFill/>
          <a:ln w="9525" algn="ctr">
            <a:noFill/>
            <a:miter lim="800000"/>
            <a:headEnd/>
            <a:tailEnd/>
          </a:ln>
          <a:effectLst/>
        </p:spPr>
        <p:txBody>
          <a:bodyPr wrap="none">
            <a:spAutoFit/>
          </a:bodyPr>
          <a:lstStyle/>
          <a:p>
            <a:pPr algn="ctr" eaLnBrk="1" hangingPunct="1"/>
            <a:endParaRPr lang="en-US">
              <a:solidFill>
                <a:srgbClr val="FF6600"/>
              </a:solidFill>
              <a:ea typeface="宋体" pitchFamily="2" charset="-122"/>
            </a:endParaRPr>
          </a:p>
        </p:txBody>
      </p:sp>
      <p:sp>
        <p:nvSpPr>
          <p:cNvPr id="285707" name="Text Box 11"/>
          <p:cNvSpPr txBox="1">
            <a:spLocks noChangeArrowheads="1"/>
          </p:cNvSpPr>
          <p:nvPr/>
        </p:nvSpPr>
        <p:spPr bwMode="auto">
          <a:xfrm>
            <a:off x="6165850" y="4532313"/>
            <a:ext cx="2657475" cy="336550"/>
          </a:xfrm>
          <a:prstGeom prst="rect">
            <a:avLst/>
          </a:prstGeom>
          <a:noFill/>
          <a:ln w="9525" algn="ctr">
            <a:noFill/>
            <a:miter lim="800000"/>
            <a:headEnd/>
            <a:tailEnd/>
          </a:ln>
          <a:effectLst/>
        </p:spPr>
        <p:txBody>
          <a:bodyPr wrap="none">
            <a:spAutoFit/>
          </a:bodyPr>
          <a:lstStyle/>
          <a:p>
            <a:pPr algn="ctr" eaLnBrk="1" hangingPunct="1"/>
            <a:r>
              <a:rPr lang="en-US" altLang="zh-CN" sz="1600" b="1">
                <a:solidFill>
                  <a:srgbClr val="0000FF"/>
                </a:solidFill>
                <a:ea typeface="宋体" pitchFamily="2" charset="-122"/>
              </a:rPr>
              <a:t>Chemical reaction occurs</a:t>
            </a:r>
          </a:p>
        </p:txBody>
      </p:sp>
      <p:sp>
        <p:nvSpPr>
          <p:cNvPr id="285708" name="AutoShape 12"/>
          <p:cNvSpPr>
            <a:spLocks noChangeArrowheads="1"/>
          </p:cNvSpPr>
          <p:nvPr/>
        </p:nvSpPr>
        <p:spPr bwMode="auto">
          <a:xfrm rot="900000">
            <a:off x="2563813" y="3357563"/>
            <a:ext cx="976312" cy="142875"/>
          </a:xfrm>
          <a:prstGeom prst="rightArrow">
            <a:avLst>
              <a:gd name="adj1" fmla="val 50000"/>
              <a:gd name="adj2" fmla="val 170833"/>
            </a:avLst>
          </a:prstGeom>
          <a:solidFill>
            <a:srgbClr val="0000FF"/>
          </a:solidFill>
          <a:ln w="9525" algn="ctr">
            <a:solidFill>
              <a:schemeClr val="bg1"/>
            </a:solidFill>
            <a:miter lim="800000"/>
            <a:headEnd/>
            <a:tailEnd/>
          </a:ln>
          <a:effectLst/>
        </p:spPr>
        <p:txBody>
          <a:bodyPr wrap="none" anchor="ctr"/>
          <a:lstStyle/>
          <a:p>
            <a:endParaRPr lang="en-US"/>
          </a:p>
        </p:txBody>
      </p:sp>
      <p:sp>
        <p:nvSpPr>
          <p:cNvPr id="285709" name="AutoShape 13"/>
          <p:cNvSpPr>
            <a:spLocks noChangeArrowheads="1"/>
          </p:cNvSpPr>
          <p:nvPr/>
        </p:nvSpPr>
        <p:spPr bwMode="auto">
          <a:xfrm rot="20700000">
            <a:off x="2546350" y="4365625"/>
            <a:ext cx="976313" cy="142875"/>
          </a:xfrm>
          <a:prstGeom prst="rightArrow">
            <a:avLst>
              <a:gd name="adj1" fmla="val 50000"/>
              <a:gd name="adj2" fmla="val 170833"/>
            </a:avLst>
          </a:prstGeom>
          <a:solidFill>
            <a:srgbClr val="0000FF"/>
          </a:solidFill>
          <a:ln w="9525" algn="ctr">
            <a:solidFill>
              <a:schemeClr val="bg1"/>
            </a:solidFill>
            <a:miter lim="800000"/>
            <a:headEnd/>
            <a:tailEnd/>
          </a:ln>
          <a:effectLst/>
        </p:spPr>
        <p:txBody>
          <a:bodyPr wrap="none" anchor="ctr"/>
          <a:lstStyle/>
          <a:p>
            <a:endParaRPr lang="en-US"/>
          </a:p>
        </p:txBody>
      </p:sp>
      <p:sp>
        <p:nvSpPr>
          <p:cNvPr id="285710" name="AutoShape 14"/>
          <p:cNvSpPr>
            <a:spLocks noChangeArrowheads="1"/>
          </p:cNvSpPr>
          <p:nvPr/>
        </p:nvSpPr>
        <p:spPr bwMode="auto">
          <a:xfrm>
            <a:off x="5435600" y="3860800"/>
            <a:ext cx="976313" cy="144463"/>
          </a:xfrm>
          <a:prstGeom prst="rightArrow">
            <a:avLst>
              <a:gd name="adj1" fmla="val 50000"/>
              <a:gd name="adj2" fmla="val 168956"/>
            </a:avLst>
          </a:prstGeom>
          <a:solidFill>
            <a:srgbClr val="0000FF"/>
          </a:solidFill>
          <a:ln w="9525" algn="ctr">
            <a:solidFill>
              <a:schemeClr val="bg1"/>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57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56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57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57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57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570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570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57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57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570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5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3" grpId="0"/>
      <p:bldP spid="285704" grpId="0"/>
      <p:bldP spid="285705" grpId="0"/>
      <p:bldP spid="285707" grpId="0"/>
      <p:bldP spid="285708" grpId="0" animBg="1"/>
      <p:bldP spid="285709" grpId="0" animBg="1"/>
      <p:bldP spid="285710"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ext Box 2"/>
          <p:cNvSpPr txBox="1">
            <a:spLocks noChangeArrowheads="1"/>
          </p:cNvSpPr>
          <p:nvPr/>
        </p:nvSpPr>
        <p:spPr bwMode="auto">
          <a:xfrm>
            <a:off x="1066800" y="547688"/>
            <a:ext cx="5461000" cy="519112"/>
          </a:xfrm>
          <a:prstGeom prst="rect">
            <a:avLst/>
          </a:prstGeom>
          <a:noFill/>
          <a:ln w="9525">
            <a:noFill/>
            <a:miter lim="800000"/>
            <a:headEnd/>
            <a:tailEnd/>
          </a:ln>
          <a:effectLst/>
        </p:spPr>
        <p:txBody>
          <a:bodyPr wrap="none">
            <a:spAutoFit/>
          </a:bodyPr>
          <a:lstStyle/>
          <a:p>
            <a:r>
              <a:rPr lang="en-US" sz="2800" b="1">
                <a:solidFill>
                  <a:srgbClr val="0000CC"/>
                </a:solidFill>
                <a:latin typeface="Impact" pitchFamily="34" charset="0"/>
              </a:rPr>
              <a:t>Variables of Microemulsion process</a:t>
            </a:r>
          </a:p>
        </p:txBody>
      </p:sp>
      <p:sp>
        <p:nvSpPr>
          <p:cNvPr id="286723" name="Rectangle 3"/>
          <p:cNvSpPr>
            <a:spLocks noChangeArrowheads="1"/>
          </p:cNvSpPr>
          <p:nvPr/>
        </p:nvSpPr>
        <p:spPr bwMode="auto">
          <a:xfrm>
            <a:off x="1276350" y="1371600"/>
            <a:ext cx="5505450" cy="457200"/>
          </a:xfrm>
          <a:prstGeom prst="rect">
            <a:avLst/>
          </a:prstGeom>
          <a:noFill/>
          <a:ln w="9525">
            <a:noFill/>
            <a:miter lim="800000"/>
            <a:headEnd/>
            <a:tailEnd/>
          </a:ln>
          <a:effectLst/>
        </p:spPr>
        <p:txBody>
          <a:bodyPr>
            <a:spAutoFit/>
          </a:bodyPr>
          <a:lstStyle/>
          <a:p>
            <a:r>
              <a:rPr lang="en-US" altLang="zh-CN" sz="2400" b="1">
                <a:solidFill>
                  <a:srgbClr val="CC3300"/>
                </a:solidFill>
                <a:ea typeface="宋体" pitchFamily="2" charset="-122"/>
                <a:cs typeface="Arial" pitchFamily="34" charset="0"/>
              </a:rPr>
              <a:t>▪  Size of water droplets</a:t>
            </a:r>
            <a:endParaRPr lang="en-US" sz="2400" b="1">
              <a:solidFill>
                <a:srgbClr val="CC3300"/>
              </a:solidFill>
              <a:ea typeface="宋体" pitchFamily="2" charset="-122"/>
              <a:cs typeface="Arial" pitchFamily="34" charset="0"/>
            </a:endParaRPr>
          </a:p>
        </p:txBody>
      </p:sp>
      <p:sp>
        <p:nvSpPr>
          <p:cNvPr id="286724" name="Rectangle 4"/>
          <p:cNvSpPr>
            <a:spLocks noChangeArrowheads="1"/>
          </p:cNvSpPr>
          <p:nvPr/>
        </p:nvSpPr>
        <p:spPr bwMode="auto">
          <a:xfrm>
            <a:off x="1219200" y="4348163"/>
            <a:ext cx="4724400" cy="457200"/>
          </a:xfrm>
          <a:prstGeom prst="rect">
            <a:avLst/>
          </a:prstGeom>
          <a:noFill/>
          <a:ln w="9525">
            <a:noFill/>
            <a:miter lim="800000"/>
            <a:headEnd/>
            <a:tailEnd/>
          </a:ln>
          <a:effectLst/>
        </p:spPr>
        <p:txBody>
          <a:bodyPr>
            <a:spAutoFit/>
          </a:bodyPr>
          <a:lstStyle/>
          <a:p>
            <a:r>
              <a:rPr lang="en-US" altLang="zh-CN" sz="2400" b="1">
                <a:solidFill>
                  <a:srgbClr val="008000"/>
                </a:solidFill>
                <a:ea typeface="宋体" pitchFamily="2" charset="-122"/>
                <a:cs typeface="Arial" pitchFamily="34" charset="0"/>
              </a:rPr>
              <a:t> ▪ Nature of precipitating agent</a:t>
            </a:r>
            <a:endParaRPr lang="en-US" sz="2400" b="1">
              <a:solidFill>
                <a:srgbClr val="008000"/>
              </a:solidFill>
              <a:ea typeface="宋体" pitchFamily="2" charset="-122"/>
              <a:cs typeface="Arial" pitchFamily="34" charset="0"/>
            </a:endParaRPr>
          </a:p>
        </p:txBody>
      </p:sp>
      <p:sp>
        <p:nvSpPr>
          <p:cNvPr id="286725" name="Rectangle 5"/>
          <p:cNvSpPr>
            <a:spLocks noChangeArrowheads="1"/>
          </p:cNvSpPr>
          <p:nvPr/>
        </p:nvSpPr>
        <p:spPr bwMode="auto">
          <a:xfrm>
            <a:off x="319088" y="2517775"/>
            <a:ext cx="8139112" cy="530225"/>
          </a:xfrm>
          <a:prstGeom prst="rect">
            <a:avLst/>
          </a:prstGeom>
          <a:noFill/>
          <a:ln w="9525">
            <a:noFill/>
            <a:miter lim="800000"/>
            <a:headEnd/>
            <a:tailEnd/>
          </a:ln>
          <a:effectLst/>
        </p:spPr>
        <p:txBody>
          <a:bodyPr>
            <a:spAutoFit/>
          </a:bodyPr>
          <a:lstStyle/>
          <a:p>
            <a:pPr lvl="2" eaLnBrk="1" hangingPunct="1">
              <a:lnSpc>
                <a:spcPct val="120000"/>
              </a:lnSpc>
              <a:spcBef>
                <a:spcPct val="20000"/>
              </a:spcBef>
              <a:spcAft>
                <a:spcPct val="20000"/>
              </a:spcAft>
              <a:buClr>
                <a:schemeClr val="hlink"/>
              </a:buClr>
              <a:buSzPct val="75000"/>
              <a:buFont typeface="Wingdings" pitchFamily="2" charset="2"/>
              <a:buNone/>
            </a:pPr>
            <a:r>
              <a:rPr lang="en-US" sz="2400" b="1">
                <a:cs typeface="Arial" pitchFamily="34" charset="0"/>
              </a:rPr>
              <a:t> </a:t>
            </a:r>
            <a:r>
              <a:rPr lang="en-US" sz="2400" b="1">
                <a:solidFill>
                  <a:schemeClr val="folHlink"/>
                </a:solidFill>
                <a:cs typeface="Arial" pitchFamily="34" charset="0"/>
              </a:rPr>
              <a:t>▪  </a:t>
            </a:r>
            <a:r>
              <a:rPr lang="en-US" sz="2400" b="1">
                <a:solidFill>
                  <a:schemeClr val="folHlink"/>
                </a:solidFill>
              </a:rPr>
              <a:t>Concentration of dispersed/oil phase</a:t>
            </a:r>
          </a:p>
        </p:txBody>
      </p:sp>
      <p:sp>
        <p:nvSpPr>
          <p:cNvPr id="286726" name="Rectangle 6"/>
          <p:cNvSpPr>
            <a:spLocks noChangeArrowheads="1"/>
          </p:cNvSpPr>
          <p:nvPr/>
        </p:nvSpPr>
        <p:spPr bwMode="auto">
          <a:xfrm>
            <a:off x="1331913" y="3292475"/>
            <a:ext cx="6508750" cy="822325"/>
          </a:xfrm>
          <a:prstGeom prst="rect">
            <a:avLst/>
          </a:prstGeom>
          <a:noFill/>
          <a:ln w="9525">
            <a:noFill/>
            <a:miter lim="800000"/>
            <a:headEnd/>
            <a:tailEnd/>
          </a:ln>
          <a:effectLst/>
        </p:spPr>
        <p:txBody>
          <a:bodyPr wrap="none">
            <a:spAutoFit/>
          </a:bodyPr>
          <a:lstStyle/>
          <a:p>
            <a:r>
              <a:rPr lang="en-US" sz="2400" b="1">
                <a:solidFill>
                  <a:srgbClr val="000066"/>
                </a:solidFill>
                <a:effectLst>
                  <a:outerShdw blurRad="38100" dist="38100" dir="2700000" algn="tl">
                    <a:srgbClr val="C0C0C0"/>
                  </a:outerShdw>
                </a:effectLst>
                <a:cs typeface="Arial" pitchFamily="34" charset="0"/>
              </a:rPr>
              <a:t>▪  </a:t>
            </a:r>
            <a:r>
              <a:rPr lang="en-US" sz="2400" b="1">
                <a:solidFill>
                  <a:srgbClr val="000066"/>
                </a:solidFill>
                <a:effectLst>
                  <a:outerShdw blurRad="38100" dist="38100" dir="2700000" algn="tl">
                    <a:srgbClr val="C0C0C0"/>
                  </a:outerShdw>
                </a:effectLst>
              </a:rPr>
              <a:t>Mixing condition: Order of addition of oil, </a:t>
            </a:r>
          </a:p>
          <a:p>
            <a:r>
              <a:rPr lang="en-US" sz="2400" b="1">
                <a:solidFill>
                  <a:srgbClr val="000066"/>
                </a:solidFill>
                <a:effectLst>
                  <a:outerShdw blurRad="38100" dist="38100" dir="2700000" algn="tl">
                    <a:srgbClr val="C0C0C0"/>
                  </a:outerShdw>
                </a:effectLst>
              </a:rPr>
              <a:t>   surfactant and water phases</a:t>
            </a:r>
          </a:p>
        </p:txBody>
      </p:sp>
      <p:sp>
        <p:nvSpPr>
          <p:cNvPr id="286727" name="Rectangle 7"/>
          <p:cNvSpPr>
            <a:spLocks noChangeArrowheads="1"/>
          </p:cNvSpPr>
          <p:nvPr/>
        </p:nvSpPr>
        <p:spPr bwMode="auto">
          <a:xfrm>
            <a:off x="1331913" y="1981200"/>
            <a:ext cx="6745287" cy="457200"/>
          </a:xfrm>
          <a:prstGeom prst="rect">
            <a:avLst/>
          </a:prstGeom>
          <a:noFill/>
          <a:ln w="9525">
            <a:noFill/>
            <a:miter lim="800000"/>
            <a:headEnd/>
            <a:tailEnd/>
          </a:ln>
          <a:effectLst/>
        </p:spPr>
        <p:txBody>
          <a:bodyPr>
            <a:spAutoFit/>
          </a:bodyPr>
          <a:lstStyle/>
          <a:p>
            <a:r>
              <a:rPr lang="en-US" sz="2400" b="1">
                <a:solidFill>
                  <a:srgbClr val="006600"/>
                </a:solidFill>
                <a:cs typeface="Arial" pitchFamily="34" charset="0"/>
              </a:rPr>
              <a:t>▪  </a:t>
            </a:r>
            <a:r>
              <a:rPr lang="en-US" sz="2400" b="1">
                <a:solidFill>
                  <a:srgbClr val="006600"/>
                </a:solidFill>
              </a:rPr>
              <a:t>Types and concentrations of surfactants</a:t>
            </a:r>
          </a:p>
        </p:txBody>
      </p:sp>
      <p:sp>
        <p:nvSpPr>
          <p:cNvPr id="286728" name="Rectangle 8"/>
          <p:cNvSpPr>
            <a:spLocks noChangeArrowheads="1"/>
          </p:cNvSpPr>
          <p:nvPr/>
        </p:nvSpPr>
        <p:spPr bwMode="auto">
          <a:xfrm>
            <a:off x="1325563" y="5105400"/>
            <a:ext cx="6149975" cy="822325"/>
          </a:xfrm>
          <a:prstGeom prst="rect">
            <a:avLst/>
          </a:prstGeom>
          <a:noFill/>
          <a:ln w="9525">
            <a:noFill/>
            <a:miter lim="800000"/>
            <a:headEnd/>
            <a:tailEnd/>
          </a:ln>
          <a:effectLst/>
        </p:spPr>
        <p:txBody>
          <a:bodyPr wrap="none">
            <a:spAutoFit/>
          </a:bodyPr>
          <a:lstStyle/>
          <a:p>
            <a:r>
              <a:rPr lang="en-US" sz="2400" b="1">
                <a:solidFill>
                  <a:srgbClr val="663300"/>
                </a:solidFill>
                <a:cs typeface="Arial" pitchFamily="34" charset="0"/>
              </a:rPr>
              <a:t>▪  </a:t>
            </a:r>
            <a:r>
              <a:rPr lang="en-US" sz="2400" b="1">
                <a:solidFill>
                  <a:srgbClr val="663300"/>
                </a:solidFill>
              </a:rPr>
              <a:t>Emulsifying temperature especially for </a:t>
            </a:r>
          </a:p>
          <a:p>
            <a:r>
              <a:rPr lang="en-US" sz="2400" b="1">
                <a:solidFill>
                  <a:srgbClr val="663300"/>
                </a:solidFill>
              </a:rPr>
              <a:t>   non-ionic surfactants</a:t>
            </a:r>
            <a:r>
              <a:rPr lang="en-US" sz="2400" b="1"/>
              <a:t>  </a:t>
            </a:r>
          </a:p>
        </p:txBody>
      </p:sp>
      <p:sp>
        <p:nvSpPr>
          <p:cNvPr id="286729" name="Rectangle 9"/>
          <p:cNvSpPr>
            <a:spLocks noChangeArrowheads="1"/>
          </p:cNvSpPr>
          <p:nvPr/>
        </p:nvSpPr>
        <p:spPr bwMode="auto">
          <a:xfrm>
            <a:off x="1336675" y="6172200"/>
            <a:ext cx="7959725" cy="457200"/>
          </a:xfrm>
          <a:prstGeom prst="rect">
            <a:avLst/>
          </a:prstGeom>
          <a:noFill/>
          <a:ln w="9525">
            <a:noFill/>
            <a:miter lim="800000"/>
            <a:headEnd/>
            <a:tailEnd/>
          </a:ln>
          <a:effectLst/>
        </p:spPr>
        <p:txBody>
          <a:bodyPr>
            <a:spAutoFit/>
          </a:bodyPr>
          <a:lstStyle/>
          <a:p>
            <a:r>
              <a:rPr lang="en-US" sz="2400" b="1">
                <a:solidFill>
                  <a:srgbClr val="0000CC"/>
                </a:solidFill>
                <a:cs typeface="Arial" pitchFamily="34" charset="0"/>
              </a:rPr>
              <a:t>▪  </a:t>
            </a:r>
            <a:r>
              <a:rPr lang="en-US" sz="2400" b="1">
                <a:solidFill>
                  <a:srgbClr val="0000CC"/>
                </a:solidFill>
              </a:rPr>
              <a:t>Type of homogeniser/emulsifying equipment used</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990600" y="533400"/>
            <a:ext cx="7956550" cy="639763"/>
          </a:xfrm>
        </p:spPr>
        <p:txBody>
          <a:bodyPr/>
          <a:lstStyle/>
          <a:p>
            <a:pPr>
              <a:buFont typeface="Wingdings" pitchFamily="2" charset="2"/>
              <a:buNone/>
            </a:pPr>
            <a:r>
              <a:rPr lang="en-US" altLang="zh-CN" sz="2800" b="1">
                <a:solidFill>
                  <a:srgbClr val="000099"/>
                </a:solidFill>
                <a:ea typeface="宋体" pitchFamily="2" charset="-122"/>
              </a:rPr>
              <a:t> </a:t>
            </a:r>
            <a:r>
              <a:rPr lang="en-US" altLang="zh-CN" sz="3400" b="1">
                <a:solidFill>
                  <a:srgbClr val="0000CC"/>
                </a:solidFill>
                <a:latin typeface="Impact" pitchFamily="34" charset="0"/>
                <a:ea typeface="宋体" pitchFamily="2" charset="-122"/>
              </a:rPr>
              <a:t>Advantages of Microemulsion Technique</a:t>
            </a:r>
          </a:p>
        </p:txBody>
      </p:sp>
      <p:sp>
        <p:nvSpPr>
          <p:cNvPr id="287747" name="Rectangle 3"/>
          <p:cNvSpPr>
            <a:spLocks noGrp="1" noChangeArrowheads="1"/>
          </p:cNvSpPr>
          <p:nvPr>
            <p:ph type="body" idx="1"/>
          </p:nvPr>
        </p:nvSpPr>
        <p:spPr>
          <a:xfrm>
            <a:off x="457200" y="1643063"/>
            <a:ext cx="8229600" cy="2620962"/>
          </a:xfrm>
        </p:spPr>
        <p:txBody>
          <a:bodyPr/>
          <a:lstStyle/>
          <a:p>
            <a:pPr>
              <a:lnSpc>
                <a:spcPct val="80000"/>
              </a:lnSpc>
            </a:pPr>
            <a:r>
              <a:rPr lang="en-US" altLang="zh-CN" sz="2400" b="1">
                <a:solidFill>
                  <a:srgbClr val="A50021"/>
                </a:solidFill>
                <a:ea typeface="宋体" pitchFamily="2" charset="-122"/>
              </a:rPr>
              <a:t>Metal particles are reduced directly in microemulsion and can be used as a catalyst in suspension without further thermal treatment</a:t>
            </a:r>
          </a:p>
          <a:p>
            <a:pPr>
              <a:lnSpc>
                <a:spcPct val="80000"/>
              </a:lnSpc>
              <a:buFontTx/>
              <a:buNone/>
            </a:pPr>
            <a:endParaRPr lang="en-US" altLang="zh-CN" sz="2400" b="1">
              <a:solidFill>
                <a:srgbClr val="A50021"/>
              </a:solidFill>
              <a:ea typeface="宋体" pitchFamily="2" charset="-122"/>
            </a:endParaRPr>
          </a:p>
          <a:p>
            <a:pPr>
              <a:lnSpc>
                <a:spcPct val="80000"/>
              </a:lnSpc>
            </a:pPr>
            <a:r>
              <a:rPr lang="en-US" altLang="zh-CN" sz="2400" b="1">
                <a:solidFill>
                  <a:srgbClr val="006600"/>
                </a:solidFill>
                <a:ea typeface="宋体" pitchFamily="2" charset="-122"/>
              </a:rPr>
              <a:t>A narrow particle size distribution can be obtained</a:t>
            </a:r>
          </a:p>
          <a:p>
            <a:pPr>
              <a:lnSpc>
                <a:spcPct val="80000"/>
              </a:lnSpc>
            </a:pPr>
            <a:endParaRPr lang="en-US" altLang="zh-CN" sz="2400" b="1">
              <a:solidFill>
                <a:srgbClr val="006600"/>
              </a:solidFill>
              <a:ea typeface="宋体" pitchFamily="2" charset="-122"/>
            </a:endParaRPr>
          </a:p>
          <a:p>
            <a:pPr>
              <a:lnSpc>
                <a:spcPct val="80000"/>
              </a:lnSpc>
            </a:pPr>
            <a:r>
              <a:rPr lang="en-US" altLang="zh-CN" sz="2400" b="1">
                <a:solidFill>
                  <a:srgbClr val="660066"/>
                </a:solidFill>
                <a:ea typeface="宋体" pitchFamily="2" charset="-122"/>
              </a:rPr>
              <a:t>The particle size can be controlled to a great extent</a:t>
            </a:r>
          </a:p>
          <a:p>
            <a:pPr>
              <a:lnSpc>
                <a:spcPct val="80000"/>
              </a:lnSpc>
              <a:buFontTx/>
              <a:buNone/>
            </a:pPr>
            <a:endParaRPr lang="en-US" altLang="zh-CN" sz="2400" b="1">
              <a:solidFill>
                <a:srgbClr val="660066"/>
              </a:solidFill>
              <a:ea typeface="宋体" pitchFamily="2" charset="-122"/>
            </a:endParaRPr>
          </a:p>
          <a:p>
            <a:pPr>
              <a:lnSpc>
                <a:spcPct val="80000"/>
              </a:lnSpc>
            </a:pPr>
            <a:r>
              <a:rPr lang="en-US" altLang="zh-CN" sz="2400" b="1">
                <a:solidFill>
                  <a:srgbClr val="CC3300"/>
                </a:solidFill>
                <a:ea typeface="宋体" pitchFamily="2" charset="-122"/>
              </a:rPr>
              <a:t>Bimetallic particles can be obtained at room temp</a:t>
            </a:r>
          </a:p>
          <a:p>
            <a:pPr>
              <a:lnSpc>
                <a:spcPct val="80000"/>
              </a:lnSpc>
              <a:buFontTx/>
              <a:buNone/>
            </a:pPr>
            <a:endParaRPr lang="en-US" altLang="zh-CN" sz="2400" b="1">
              <a:solidFill>
                <a:srgbClr val="CC3300"/>
              </a:solidFill>
              <a:ea typeface="宋体" pitchFamily="2" charset="-122"/>
            </a:endParaRPr>
          </a:p>
          <a:p>
            <a:pPr>
              <a:lnSpc>
                <a:spcPct val="80000"/>
              </a:lnSpc>
              <a:buFontTx/>
              <a:buNone/>
            </a:pPr>
            <a:endParaRPr lang="en-US" altLang="zh-CN" sz="2400" b="1">
              <a:ea typeface="宋体" pitchFamily="2" charset="-122"/>
            </a:endParaRP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88770" name="Group 2"/>
          <p:cNvGrpSpPr>
            <a:grpSpLocks/>
          </p:cNvGrpSpPr>
          <p:nvPr/>
        </p:nvGrpSpPr>
        <p:grpSpPr bwMode="auto">
          <a:xfrm>
            <a:off x="685800" y="1752600"/>
            <a:ext cx="8763000" cy="3917950"/>
            <a:chOff x="295" y="1298"/>
            <a:chExt cx="5760" cy="2132"/>
          </a:xfrm>
        </p:grpSpPr>
        <p:pic>
          <p:nvPicPr>
            <p:cNvPr id="288771" name="Picture 3"/>
            <p:cNvPicPr>
              <a:picLocks noChangeAspect="1" noChangeArrowheads="1"/>
            </p:cNvPicPr>
            <p:nvPr/>
          </p:nvPicPr>
          <p:blipFill>
            <a:blip r:embed="rId2"/>
            <a:srcRect/>
            <a:stretch>
              <a:fillRect/>
            </a:stretch>
          </p:blipFill>
          <p:spPr bwMode="auto">
            <a:xfrm>
              <a:off x="340" y="1570"/>
              <a:ext cx="4944" cy="1860"/>
            </a:xfrm>
            <a:prstGeom prst="rect">
              <a:avLst/>
            </a:prstGeom>
            <a:noFill/>
            <a:ln w="9525">
              <a:noFill/>
              <a:miter lim="800000"/>
              <a:headEnd/>
              <a:tailEnd/>
            </a:ln>
            <a:effectLst/>
          </p:spPr>
        </p:pic>
        <p:sp>
          <p:nvSpPr>
            <p:cNvPr id="288772" name="Text Box 4"/>
            <p:cNvSpPr txBox="1">
              <a:spLocks noChangeArrowheads="1"/>
            </p:cNvSpPr>
            <p:nvPr/>
          </p:nvSpPr>
          <p:spPr bwMode="auto">
            <a:xfrm>
              <a:off x="295" y="1298"/>
              <a:ext cx="5760" cy="183"/>
            </a:xfrm>
            <a:prstGeom prst="rect">
              <a:avLst/>
            </a:prstGeom>
            <a:noFill/>
            <a:ln w="9525">
              <a:noFill/>
              <a:miter lim="800000"/>
              <a:headEnd/>
              <a:tailEnd/>
            </a:ln>
            <a:effectLst/>
          </p:spPr>
          <p:txBody>
            <a:bodyPr>
              <a:spAutoFit/>
            </a:bodyPr>
            <a:lstStyle/>
            <a:p>
              <a:pPr eaLnBrk="1" hangingPunct="1">
                <a:spcBef>
                  <a:spcPct val="50000"/>
                </a:spcBef>
              </a:pPr>
              <a:r>
                <a:rPr lang="en-US" altLang="zh-CN" sz="1600" b="1">
                  <a:solidFill>
                    <a:srgbClr val="0000FF"/>
                  </a:solidFill>
                  <a:ea typeface="宋体" pitchFamily="2" charset="-122"/>
                </a:rPr>
                <a:t>Representative Examples Of Nanoparticulate Metals Prepared by Microemulsion</a:t>
              </a:r>
              <a:r>
                <a:rPr lang="en-US" altLang="zh-CN" sz="1600">
                  <a:solidFill>
                    <a:srgbClr val="FF66FF"/>
                  </a:solidFill>
                  <a:ea typeface="宋体" pitchFamily="2" charset="-122"/>
                </a:rPr>
                <a:t>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8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p:txBody>
          <a:bodyPr/>
          <a:lstStyle/>
          <a:p>
            <a:r>
              <a:rPr lang="en-US"/>
              <a:t>Chemical self-assembly</a:t>
            </a:r>
          </a:p>
        </p:txBody>
      </p:sp>
      <p:pic>
        <p:nvPicPr>
          <p:cNvPr id="326659" name="Picture 3" descr="substrate"/>
          <p:cNvPicPr>
            <a:picLocks noGrp="1" noChangeAspect="1" noChangeArrowheads="1"/>
          </p:cNvPicPr>
          <p:nvPr>
            <p:ph sz="half" idx="2"/>
          </p:nvPr>
        </p:nvPicPr>
        <p:blipFill>
          <a:blip r:embed="rId2"/>
          <a:srcRect/>
          <a:stretch>
            <a:fillRect/>
          </a:stretch>
        </p:blipFill>
        <p:spPr>
          <a:xfrm>
            <a:off x="990600" y="2133600"/>
            <a:ext cx="7620000" cy="3703638"/>
          </a:xfrm>
          <a:noFill/>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6" name="Text Box 4"/>
          <p:cNvSpPr txBox="1">
            <a:spLocks noChangeArrowheads="1"/>
          </p:cNvSpPr>
          <p:nvPr/>
        </p:nvSpPr>
        <p:spPr bwMode="auto">
          <a:xfrm>
            <a:off x="1524000" y="2787650"/>
            <a:ext cx="6430963" cy="641350"/>
          </a:xfrm>
          <a:prstGeom prst="rect">
            <a:avLst/>
          </a:prstGeom>
          <a:noFill/>
          <a:ln w="9525">
            <a:noFill/>
            <a:miter lim="800000"/>
            <a:headEnd/>
            <a:tailEnd/>
          </a:ln>
          <a:effectLst/>
        </p:spPr>
        <p:txBody>
          <a:bodyPr wrap="none">
            <a:spAutoFit/>
          </a:bodyPr>
          <a:lstStyle/>
          <a:p>
            <a:r>
              <a:rPr lang="en-US" sz="3600" b="1">
                <a:solidFill>
                  <a:srgbClr val="3333CC"/>
                </a:solidFill>
                <a:latin typeface="Comic Sans MS" pitchFamily="66" charset="0"/>
              </a:rPr>
              <a:t>Properties of Nanomaterials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mtClean="0">
                <a:ea typeface="ＭＳ Ｐゴシック" pitchFamily="-111" charset="-128"/>
              </a:rPr>
              <a:t>Why Nanotechnology?</a:t>
            </a:r>
          </a:p>
        </p:txBody>
      </p:sp>
      <p:sp>
        <p:nvSpPr>
          <p:cNvPr id="6147" name="Rectangle 2"/>
          <p:cNvSpPr>
            <a:spLocks noChangeArrowheads="1"/>
          </p:cNvSpPr>
          <p:nvPr/>
        </p:nvSpPr>
        <p:spPr bwMode="auto">
          <a:xfrm>
            <a:off x="838200" y="1350963"/>
            <a:ext cx="7086600" cy="4400550"/>
          </a:xfrm>
          <a:prstGeom prst="rect">
            <a:avLst/>
          </a:prstGeom>
          <a:noFill/>
          <a:ln w="9525">
            <a:noFill/>
            <a:miter lim="800000"/>
            <a:headEnd/>
            <a:tailEnd/>
          </a:ln>
        </p:spPr>
        <p:txBody>
          <a:bodyPr>
            <a:spAutoFit/>
          </a:bodyPr>
          <a:lstStyle/>
          <a:p>
            <a:pPr algn="just"/>
            <a:r>
              <a:rPr lang="en-US" sz="2800" dirty="0"/>
              <a:t>At the </a:t>
            </a:r>
            <a:r>
              <a:rPr lang="en-US" sz="2800" dirty="0" err="1"/>
              <a:t>nanoscale</a:t>
            </a:r>
            <a:r>
              <a:rPr lang="en-US" sz="2800" dirty="0"/>
              <a:t>, the physical, chemical, and biological properties of materials differ in fundamental and valuable ways from the properties of individual atoms and molecules or bulk matter.</a:t>
            </a:r>
          </a:p>
          <a:p>
            <a:pPr algn="just"/>
            <a:endParaRPr lang="en-US" sz="2800" dirty="0"/>
          </a:p>
          <a:p>
            <a:pPr algn="just"/>
            <a:r>
              <a:rPr lang="en-US" sz="2800" dirty="0"/>
              <a:t>Nanotechnology R&amp;D is directed toward understanding and creating improved materials, devices, and systems that exploit these new properties. </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lum bright="-24000"/>
          </a:blip>
          <a:srcRect/>
          <a:stretch>
            <a:fillRect/>
          </a:stretch>
        </p:blipFill>
        <p:spPr bwMode="auto">
          <a:xfrm>
            <a:off x="457200" y="1752600"/>
            <a:ext cx="8153400" cy="2924175"/>
          </a:xfrm>
          <a:prstGeom prst="rect">
            <a:avLst/>
          </a:prstGeom>
          <a:solidFill>
            <a:srgbClr val="33CC33"/>
          </a:solidFill>
          <a:ln w="9525">
            <a:pattFill prst="pct5">
              <a:fgClr>
                <a:srgbClr val="AE1B02"/>
              </a:fgClr>
              <a:bgClr>
                <a:srgbClr val="FFFFFF"/>
              </a:bgClr>
            </a:pattFill>
            <a:miter lim="800000"/>
            <a:headEnd/>
            <a:tailEnd/>
          </a:ln>
          <a:effec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685800" y="301625"/>
            <a:ext cx="6921500" cy="946150"/>
          </a:xfrm>
          <a:prstGeom prst="rect">
            <a:avLst/>
          </a:prstGeom>
          <a:noFill/>
          <a:ln w="9525">
            <a:noFill/>
            <a:miter lim="800000"/>
            <a:headEnd/>
            <a:tailEnd/>
          </a:ln>
          <a:effectLst/>
        </p:spPr>
        <p:txBody>
          <a:bodyPr wrap="none" lIns="91429" tIns="45714" rIns="91429" bIns="45714">
            <a:spAutoFit/>
          </a:bodyPr>
          <a:lstStyle/>
          <a:p>
            <a:pPr eaLnBrk="1" hangingPunct="1">
              <a:buFont typeface="Wingdings" pitchFamily="2" charset="2"/>
              <a:buChar char="§"/>
            </a:pPr>
            <a:r>
              <a:rPr lang="en-US" sz="2800" b="1">
                <a:solidFill>
                  <a:srgbClr val="003399"/>
                </a:solidFill>
                <a:latin typeface="Verdana" pitchFamily="34" charset="0"/>
              </a:rPr>
              <a:t>  </a:t>
            </a:r>
            <a:r>
              <a:rPr lang="en-US" sz="2800" b="1">
                <a:solidFill>
                  <a:srgbClr val="800080"/>
                </a:solidFill>
                <a:latin typeface="Comic Sans MS" pitchFamily="66" charset="0"/>
              </a:rPr>
              <a:t>Improvements in Material Properties</a:t>
            </a:r>
          </a:p>
          <a:p>
            <a:pPr eaLnBrk="1" hangingPunct="1"/>
            <a:r>
              <a:rPr lang="en-US" sz="2800" b="1">
                <a:solidFill>
                  <a:srgbClr val="800080"/>
                </a:solidFill>
                <a:latin typeface="Comic Sans MS" pitchFamily="66" charset="0"/>
              </a:rPr>
              <a:t>   at Nano Level</a:t>
            </a:r>
          </a:p>
        </p:txBody>
      </p:sp>
      <p:sp>
        <p:nvSpPr>
          <p:cNvPr id="59395" name="Text Box 3"/>
          <p:cNvSpPr txBox="1">
            <a:spLocks noChangeArrowheads="1"/>
          </p:cNvSpPr>
          <p:nvPr/>
        </p:nvSpPr>
        <p:spPr bwMode="auto">
          <a:xfrm>
            <a:off x="746125" y="1219200"/>
            <a:ext cx="8010525" cy="5568950"/>
          </a:xfrm>
          <a:prstGeom prst="rect">
            <a:avLst/>
          </a:prstGeom>
          <a:noFill/>
          <a:ln w="9525">
            <a:noFill/>
            <a:miter lim="800000"/>
            <a:headEnd/>
            <a:tailEnd/>
          </a:ln>
          <a:effectLst/>
        </p:spPr>
        <p:txBody>
          <a:bodyPr wrap="none" lIns="91429" tIns="45714" rIns="91429" bIns="45714">
            <a:spAutoFit/>
          </a:bodyPr>
          <a:lstStyle/>
          <a:p>
            <a:pPr eaLnBrk="1" hangingPunct="1">
              <a:buFontTx/>
              <a:buChar char="•"/>
            </a:pPr>
            <a:r>
              <a:rPr lang="en-US" sz="2400" b="1"/>
              <a:t>  </a:t>
            </a:r>
            <a:r>
              <a:rPr lang="en-US" sz="2400" b="1">
                <a:solidFill>
                  <a:schemeClr val="hlink"/>
                </a:solidFill>
              </a:rPr>
              <a:t>Increased hardness &amp; strength  of metals and alloys</a:t>
            </a:r>
          </a:p>
          <a:p>
            <a:pPr eaLnBrk="1" hangingPunct="1">
              <a:buFontTx/>
              <a:buChar char="•"/>
            </a:pPr>
            <a:r>
              <a:rPr lang="en-US" sz="2400" b="1"/>
              <a:t>  Enhanced ductility, toughness &amp; formability of </a:t>
            </a:r>
          </a:p>
          <a:p>
            <a:pPr eaLnBrk="1" hangingPunct="1"/>
            <a:r>
              <a:rPr lang="en-US" sz="2400" b="1"/>
              <a:t>   ceramics</a:t>
            </a:r>
          </a:p>
          <a:p>
            <a:pPr eaLnBrk="1" hangingPunct="1">
              <a:buFontTx/>
              <a:buChar char="•"/>
            </a:pPr>
            <a:r>
              <a:rPr lang="en-US" sz="2400" b="1"/>
              <a:t>  </a:t>
            </a:r>
            <a:r>
              <a:rPr lang="en-US" sz="2400" b="1">
                <a:solidFill>
                  <a:srgbClr val="6600CC"/>
                </a:solidFill>
              </a:rPr>
              <a:t>Superior soft magnetic properties (low coercivity &amp; </a:t>
            </a:r>
          </a:p>
          <a:p>
            <a:pPr eaLnBrk="1" hangingPunct="1"/>
            <a:r>
              <a:rPr lang="en-US" sz="2400" b="1">
                <a:solidFill>
                  <a:srgbClr val="6600CC"/>
                </a:solidFill>
              </a:rPr>
              <a:t>   high permeability) </a:t>
            </a:r>
          </a:p>
          <a:p>
            <a:pPr eaLnBrk="1" hangingPunct="1">
              <a:buFontTx/>
              <a:buChar char="•"/>
            </a:pPr>
            <a:r>
              <a:rPr lang="en-US" sz="2400" b="1"/>
              <a:t>  </a:t>
            </a:r>
            <a:r>
              <a:rPr lang="en-US" sz="2400" b="1">
                <a:solidFill>
                  <a:srgbClr val="006600"/>
                </a:solidFill>
              </a:rPr>
              <a:t>Enhanced electrical conductivity in ceramics &amp; </a:t>
            </a:r>
          </a:p>
          <a:p>
            <a:pPr eaLnBrk="1" hangingPunct="1"/>
            <a:r>
              <a:rPr lang="en-US" sz="2400" b="1">
                <a:solidFill>
                  <a:srgbClr val="006600"/>
                </a:solidFill>
              </a:rPr>
              <a:t>   magnetic nanocomposites</a:t>
            </a:r>
          </a:p>
          <a:p>
            <a:pPr eaLnBrk="1" hangingPunct="1">
              <a:buFontTx/>
              <a:buChar char="•"/>
            </a:pPr>
            <a:r>
              <a:rPr lang="en-US" sz="2400" b="1"/>
              <a:t>  </a:t>
            </a:r>
            <a:r>
              <a:rPr lang="en-US" sz="2400" b="1">
                <a:solidFill>
                  <a:srgbClr val="0000CC"/>
                </a:solidFill>
              </a:rPr>
              <a:t>Higher electrical resistivity in metal</a:t>
            </a:r>
          </a:p>
          <a:p>
            <a:pPr eaLnBrk="1" hangingPunct="1">
              <a:buFontTx/>
              <a:buChar char="•"/>
            </a:pPr>
            <a:r>
              <a:rPr lang="en-US" sz="2400" b="1">
                <a:solidFill>
                  <a:srgbClr val="0000CC"/>
                </a:solidFill>
              </a:rPr>
              <a:t>  </a:t>
            </a:r>
            <a:r>
              <a:rPr lang="en-US" sz="2400" b="1">
                <a:solidFill>
                  <a:srgbClr val="663300"/>
                </a:solidFill>
              </a:rPr>
              <a:t>Giant magnetoresistance (GMR) – drastic decrease </a:t>
            </a:r>
          </a:p>
          <a:p>
            <a:pPr eaLnBrk="1" hangingPunct="1"/>
            <a:r>
              <a:rPr lang="en-US" sz="2400" b="1">
                <a:solidFill>
                  <a:srgbClr val="663300"/>
                </a:solidFill>
              </a:rPr>
              <a:t>   in electrical resistivity of materials on exposure to </a:t>
            </a:r>
          </a:p>
          <a:p>
            <a:pPr eaLnBrk="1" hangingPunct="1"/>
            <a:r>
              <a:rPr lang="en-US" sz="2400" b="1">
                <a:solidFill>
                  <a:srgbClr val="663300"/>
                </a:solidFill>
              </a:rPr>
              <a:t>   magnetic field</a:t>
            </a:r>
            <a:r>
              <a:rPr lang="en-US" sz="2400" b="1">
                <a:solidFill>
                  <a:srgbClr val="0000CC"/>
                </a:solidFill>
              </a:rPr>
              <a:t> </a:t>
            </a:r>
          </a:p>
          <a:p>
            <a:pPr eaLnBrk="1" hangingPunct="1">
              <a:buFontTx/>
              <a:buChar char="•"/>
            </a:pPr>
            <a:r>
              <a:rPr lang="en-US" sz="2400" b="1"/>
              <a:t>  </a:t>
            </a:r>
            <a:r>
              <a:rPr lang="en-US" sz="2400" b="1">
                <a:solidFill>
                  <a:srgbClr val="3366FF"/>
                </a:solidFill>
              </a:rPr>
              <a:t>Higher chemical activity in materials</a:t>
            </a:r>
          </a:p>
          <a:p>
            <a:pPr eaLnBrk="1" hangingPunct="1">
              <a:buFontTx/>
              <a:buChar char="•"/>
            </a:pPr>
            <a:r>
              <a:rPr lang="en-US" sz="2400" b="1"/>
              <a:t>  </a:t>
            </a:r>
            <a:r>
              <a:rPr lang="en-US" sz="2400" b="1">
                <a:solidFill>
                  <a:srgbClr val="CC00CC"/>
                </a:solidFill>
              </a:rPr>
              <a:t>Enhanced diffusivity &amp; improved sinterability</a:t>
            </a:r>
          </a:p>
          <a:p>
            <a:pPr eaLnBrk="1" hangingPunct="1"/>
            <a:r>
              <a:rPr lang="en-US" sz="2400" b="1">
                <a:solidFill>
                  <a:srgbClr val="CC00CC"/>
                </a:solidFill>
              </a:rPr>
              <a:t>   due to short circuit diffusion paths</a:t>
            </a:r>
          </a:p>
          <a:p>
            <a:pPr eaLnBrk="1" hangingPunct="1"/>
            <a:endParaRPr lang="en-US" sz="2400" b="1">
              <a:solidFill>
                <a:srgbClr val="CC00CC"/>
              </a:solidFill>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lum bright="-18000"/>
          </a:blip>
          <a:srcRect/>
          <a:stretch>
            <a:fillRect/>
          </a:stretch>
        </p:blipFill>
        <p:spPr bwMode="auto">
          <a:xfrm>
            <a:off x="228600" y="2286000"/>
            <a:ext cx="8610600" cy="4267200"/>
          </a:xfrm>
          <a:prstGeom prst="rect">
            <a:avLst/>
          </a:prstGeom>
          <a:noFill/>
          <a:ln w="9525">
            <a:noFill/>
            <a:miter lim="800000"/>
            <a:headEnd/>
            <a:tailEnd/>
          </a:ln>
          <a:effectLst/>
        </p:spPr>
      </p:pic>
      <p:sp>
        <p:nvSpPr>
          <p:cNvPr id="105475" name="Text Box 3"/>
          <p:cNvSpPr txBox="1">
            <a:spLocks noChangeArrowheads="1"/>
          </p:cNvSpPr>
          <p:nvPr/>
        </p:nvSpPr>
        <p:spPr bwMode="auto">
          <a:xfrm>
            <a:off x="990600" y="836613"/>
            <a:ext cx="7134225" cy="1373187"/>
          </a:xfrm>
          <a:prstGeom prst="rect">
            <a:avLst/>
          </a:prstGeom>
          <a:noFill/>
          <a:ln w="9525">
            <a:noFill/>
            <a:miter lim="800000"/>
            <a:headEnd/>
            <a:tailEnd/>
          </a:ln>
          <a:effectLst/>
        </p:spPr>
        <p:txBody>
          <a:bodyPr wrap="none" lIns="91429" tIns="45714" rIns="91429" bIns="45714">
            <a:spAutoFit/>
          </a:bodyPr>
          <a:lstStyle/>
          <a:p>
            <a:r>
              <a:rPr lang="en-US" sz="2800" b="1">
                <a:solidFill>
                  <a:srgbClr val="800080"/>
                </a:solidFill>
                <a:latin typeface="Comic Sans MS" pitchFamily="66" charset="0"/>
              </a:rPr>
              <a:t>Strength / Hardness of Nanostructured</a:t>
            </a:r>
          </a:p>
          <a:p>
            <a:r>
              <a:rPr lang="en-US" sz="2800" b="1">
                <a:solidFill>
                  <a:srgbClr val="800080"/>
                </a:solidFill>
                <a:latin typeface="Comic Sans MS" pitchFamily="66" charset="0"/>
              </a:rPr>
              <a:t>Materials with respect to grain size</a:t>
            </a:r>
          </a:p>
          <a:p>
            <a:endParaRPr lang="en-US" sz="2800">
              <a:solidFill>
                <a:srgbClr val="800080"/>
              </a:solidFill>
              <a:latin typeface="Comic Sans MS" pitchFamily="66" charset="0"/>
            </a:endParaRPr>
          </a:p>
        </p:txBody>
      </p:sp>
      <p:pic>
        <p:nvPicPr>
          <p:cNvPr id="105476" name="Picture 4"/>
          <p:cNvPicPr>
            <a:picLocks noChangeAspect="1" noChangeArrowheads="1"/>
          </p:cNvPicPr>
          <p:nvPr/>
        </p:nvPicPr>
        <p:blipFill>
          <a:blip r:embed="rId3">
            <a:lum bright="-6000" contrast="-12000"/>
          </a:blip>
          <a:srcRect/>
          <a:stretch>
            <a:fillRect/>
          </a:stretch>
        </p:blipFill>
        <p:spPr bwMode="auto">
          <a:xfrm>
            <a:off x="3124200" y="2595563"/>
            <a:ext cx="2143125" cy="1666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304800" y="609600"/>
            <a:ext cx="8289925" cy="822325"/>
          </a:xfrm>
          <a:prstGeom prst="rect">
            <a:avLst/>
          </a:prstGeom>
          <a:noFill/>
          <a:ln w="9525">
            <a:noFill/>
            <a:miter lim="800000"/>
            <a:headEnd/>
            <a:tailEnd/>
          </a:ln>
          <a:effectLst/>
        </p:spPr>
        <p:txBody>
          <a:bodyPr wrap="none" lIns="91429" tIns="45714" rIns="91429" bIns="45714">
            <a:spAutoFit/>
          </a:bodyPr>
          <a:lstStyle/>
          <a:p>
            <a:pPr>
              <a:buFontTx/>
              <a:buChar char="•"/>
            </a:pPr>
            <a:r>
              <a:rPr lang="en-US" sz="2400" b="1"/>
              <a:t>  </a:t>
            </a:r>
            <a:r>
              <a:rPr lang="en-US" sz="2400" b="1">
                <a:solidFill>
                  <a:srgbClr val="800080"/>
                </a:solidFill>
              </a:rPr>
              <a:t>Mechanical strength and hardness of nanostructured</a:t>
            </a:r>
          </a:p>
          <a:p>
            <a:r>
              <a:rPr lang="en-US" sz="2400" b="1">
                <a:solidFill>
                  <a:srgbClr val="800080"/>
                </a:solidFill>
              </a:rPr>
              <a:t>   metals &amp; alloys is largely controlled by their grain size</a:t>
            </a:r>
          </a:p>
        </p:txBody>
      </p:sp>
      <p:sp>
        <p:nvSpPr>
          <p:cNvPr id="107523" name="Text Box 3"/>
          <p:cNvSpPr txBox="1">
            <a:spLocks noChangeArrowheads="1"/>
          </p:cNvSpPr>
          <p:nvPr/>
        </p:nvSpPr>
        <p:spPr bwMode="auto">
          <a:xfrm>
            <a:off x="304800" y="1716088"/>
            <a:ext cx="8551863" cy="822325"/>
          </a:xfrm>
          <a:prstGeom prst="rect">
            <a:avLst/>
          </a:prstGeom>
          <a:noFill/>
          <a:ln w="9525">
            <a:noFill/>
            <a:miter lim="800000"/>
            <a:headEnd/>
            <a:tailEnd/>
          </a:ln>
          <a:effectLst/>
        </p:spPr>
        <p:txBody>
          <a:bodyPr wrap="none" lIns="91429" tIns="45714" rIns="91429" bIns="45714">
            <a:spAutoFit/>
          </a:bodyPr>
          <a:lstStyle/>
          <a:p>
            <a:pPr>
              <a:buFontTx/>
              <a:buChar char="•"/>
            </a:pPr>
            <a:r>
              <a:rPr lang="en-US" sz="2400" b="1"/>
              <a:t>  </a:t>
            </a:r>
            <a:r>
              <a:rPr lang="en-US" sz="2400" b="1">
                <a:solidFill>
                  <a:srgbClr val="008000"/>
                </a:solidFill>
              </a:rPr>
              <a:t>Reducing the grain size to nanometric regime increases</a:t>
            </a:r>
          </a:p>
          <a:p>
            <a:r>
              <a:rPr lang="en-US" sz="2400" b="1">
                <a:solidFill>
                  <a:srgbClr val="008000"/>
                </a:solidFill>
              </a:rPr>
              <a:t>   the strength &amp; hardness considerably </a:t>
            </a:r>
          </a:p>
        </p:txBody>
      </p:sp>
      <p:sp>
        <p:nvSpPr>
          <p:cNvPr id="107524" name="Text Box 4"/>
          <p:cNvSpPr txBox="1">
            <a:spLocks noChangeArrowheads="1"/>
          </p:cNvSpPr>
          <p:nvPr/>
        </p:nvSpPr>
        <p:spPr bwMode="auto">
          <a:xfrm>
            <a:off x="304800" y="2935288"/>
            <a:ext cx="8489950" cy="1917700"/>
          </a:xfrm>
          <a:prstGeom prst="rect">
            <a:avLst/>
          </a:prstGeom>
          <a:noFill/>
          <a:ln w="9525">
            <a:noFill/>
            <a:miter lim="800000"/>
            <a:headEnd/>
            <a:tailEnd/>
          </a:ln>
          <a:effectLst/>
        </p:spPr>
        <p:txBody>
          <a:bodyPr wrap="none" lIns="91429" tIns="45714" rIns="91429" bIns="45714">
            <a:spAutoFit/>
          </a:bodyPr>
          <a:lstStyle/>
          <a:p>
            <a:pPr>
              <a:buFontTx/>
              <a:buChar char="•"/>
            </a:pPr>
            <a:r>
              <a:rPr lang="en-US" sz="2400" b="1"/>
              <a:t>  </a:t>
            </a:r>
            <a:r>
              <a:rPr lang="en-US" sz="2400" b="1">
                <a:solidFill>
                  <a:srgbClr val="3333CC"/>
                </a:solidFill>
              </a:rPr>
              <a:t>When the crystallites of a material are reduced to</a:t>
            </a:r>
          </a:p>
          <a:p>
            <a:r>
              <a:rPr lang="en-US" sz="2400" b="1">
                <a:solidFill>
                  <a:srgbClr val="3333CC"/>
                </a:solidFill>
              </a:rPr>
              <a:t>   the nanometer scale, there is an increase in the role</a:t>
            </a:r>
          </a:p>
          <a:p>
            <a:r>
              <a:rPr lang="en-US" sz="2400" b="1">
                <a:solidFill>
                  <a:srgbClr val="3333CC"/>
                </a:solidFill>
              </a:rPr>
              <a:t>   of interfacial defects:</a:t>
            </a:r>
            <a:r>
              <a:rPr lang="en-US" sz="2400" b="1"/>
              <a:t> </a:t>
            </a:r>
            <a:r>
              <a:rPr lang="en-US" sz="2400" b="1">
                <a:solidFill>
                  <a:srgbClr val="990033"/>
                </a:solidFill>
              </a:rPr>
              <a:t>grain boundaries, triple junctions,</a:t>
            </a:r>
          </a:p>
          <a:p>
            <a:r>
              <a:rPr lang="en-US" sz="2400" b="1">
                <a:solidFill>
                  <a:srgbClr val="990033"/>
                </a:solidFill>
              </a:rPr>
              <a:t>   and elastically distorted</a:t>
            </a:r>
            <a:r>
              <a:rPr lang="en-US" sz="2400">
                <a:solidFill>
                  <a:srgbClr val="990033"/>
                </a:solidFill>
              </a:rPr>
              <a:t> </a:t>
            </a:r>
            <a:r>
              <a:rPr lang="en-US" sz="2400" b="1">
                <a:solidFill>
                  <a:srgbClr val="990033"/>
                </a:solidFill>
              </a:rPr>
              <a:t>layers</a:t>
            </a:r>
          </a:p>
          <a:p>
            <a:endParaRPr lang="en-US" sz="2400" b="1">
              <a:solidFill>
                <a:srgbClr val="990033"/>
              </a:solidFill>
            </a:endParaRPr>
          </a:p>
        </p:txBody>
      </p:sp>
      <p:sp>
        <p:nvSpPr>
          <p:cNvPr id="107525" name="Text Box 5"/>
          <p:cNvSpPr txBox="1">
            <a:spLocks noChangeArrowheads="1"/>
          </p:cNvSpPr>
          <p:nvPr/>
        </p:nvSpPr>
        <p:spPr bwMode="auto">
          <a:xfrm>
            <a:off x="381000" y="4724400"/>
            <a:ext cx="8534400" cy="1552575"/>
          </a:xfrm>
          <a:prstGeom prst="rect">
            <a:avLst/>
          </a:prstGeom>
          <a:noFill/>
          <a:ln w="9525">
            <a:noFill/>
            <a:miter lim="800000"/>
            <a:headEnd/>
            <a:tailEnd/>
          </a:ln>
          <a:effectLst/>
        </p:spPr>
        <p:txBody>
          <a:bodyPr wrap="none" lIns="91429" tIns="45714" rIns="91429" bIns="45714">
            <a:spAutoFit/>
          </a:bodyPr>
          <a:lstStyle/>
          <a:p>
            <a:pPr>
              <a:buFontTx/>
              <a:buChar char="•"/>
            </a:pPr>
            <a:r>
              <a:rPr lang="en-US" sz="2400" b="1"/>
              <a:t> </a:t>
            </a:r>
            <a:r>
              <a:rPr lang="en-US" sz="2400" b="1">
                <a:solidFill>
                  <a:schemeClr val="accent2"/>
                </a:solidFill>
              </a:rPr>
              <a:t>However, the Hall-Petch relation cannot be extrapolated </a:t>
            </a:r>
          </a:p>
          <a:p>
            <a:r>
              <a:rPr lang="en-US" sz="2400" b="1">
                <a:solidFill>
                  <a:schemeClr val="accent2"/>
                </a:solidFill>
              </a:rPr>
              <a:t>  to very small grain sizes. At that low grain size the</a:t>
            </a:r>
          </a:p>
          <a:p>
            <a:r>
              <a:rPr lang="en-US" sz="2400" b="1">
                <a:solidFill>
                  <a:schemeClr val="accent2"/>
                </a:solidFill>
              </a:rPr>
              <a:t>  dislocation pile-up containing large no. of dislocations</a:t>
            </a:r>
          </a:p>
          <a:p>
            <a:r>
              <a:rPr lang="en-US" sz="2400" b="1">
                <a:solidFill>
                  <a:schemeClr val="accent2"/>
                </a:solidFill>
              </a:rPr>
              <a:t>  require stress exceeding even the theoretical strength</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lum bright="-12000" contrast="18000"/>
          </a:blip>
          <a:srcRect/>
          <a:stretch>
            <a:fillRect/>
          </a:stretch>
        </p:blipFill>
        <p:spPr bwMode="auto">
          <a:xfrm>
            <a:off x="381000" y="685800"/>
            <a:ext cx="8458200" cy="5505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762000" y="4816475"/>
            <a:ext cx="7391400" cy="822325"/>
          </a:xfrm>
          <a:prstGeom prst="rect">
            <a:avLst/>
          </a:prstGeom>
          <a:noFill/>
          <a:ln w="9525">
            <a:noFill/>
            <a:miter lim="800000"/>
            <a:headEnd/>
            <a:tailEnd/>
          </a:ln>
          <a:effectLst/>
        </p:spPr>
        <p:txBody>
          <a:bodyPr lIns="91429" tIns="45714" rIns="91429" bIns="45714">
            <a:spAutoFit/>
          </a:bodyPr>
          <a:lstStyle/>
          <a:p>
            <a:pPr>
              <a:buFontTx/>
              <a:buChar char="•"/>
            </a:pPr>
            <a:r>
              <a:rPr lang="en-US" sz="2400" b="1"/>
              <a:t>  Nanocrystalline ceramics may be ductile, </a:t>
            </a:r>
          </a:p>
          <a:p>
            <a:r>
              <a:rPr lang="en-US" sz="2400" b="1"/>
              <a:t>   as opposed to traditional ceramics</a:t>
            </a:r>
          </a:p>
        </p:txBody>
      </p:sp>
      <p:sp>
        <p:nvSpPr>
          <p:cNvPr id="111619" name="Text Box 3"/>
          <p:cNvSpPr txBox="1">
            <a:spLocks noChangeArrowheads="1"/>
          </p:cNvSpPr>
          <p:nvPr/>
        </p:nvSpPr>
        <p:spPr bwMode="auto">
          <a:xfrm>
            <a:off x="669925" y="457200"/>
            <a:ext cx="6815138" cy="1066800"/>
          </a:xfrm>
          <a:prstGeom prst="rect">
            <a:avLst/>
          </a:prstGeom>
          <a:noFill/>
          <a:ln w="9525">
            <a:noFill/>
            <a:miter lim="800000"/>
            <a:headEnd/>
            <a:tailEnd/>
          </a:ln>
          <a:effectLst/>
        </p:spPr>
        <p:txBody>
          <a:bodyPr wrap="none" lIns="91429" tIns="45714" rIns="91429" bIns="45714">
            <a:spAutoFit/>
          </a:bodyPr>
          <a:lstStyle/>
          <a:p>
            <a:r>
              <a:rPr lang="en-US" sz="3200">
                <a:solidFill>
                  <a:srgbClr val="800080"/>
                </a:solidFill>
                <a:latin typeface="Comic Sans MS" pitchFamily="66" charset="0"/>
              </a:rPr>
              <a:t>Superplasticity in </a:t>
            </a:r>
          </a:p>
          <a:p>
            <a:r>
              <a:rPr lang="en-US" sz="3200">
                <a:solidFill>
                  <a:srgbClr val="800080"/>
                </a:solidFill>
                <a:latin typeface="Comic Sans MS" pitchFamily="66" charset="0"/>
              </a:rPr>
              <a:t>Ceramics &amp; Nanostructured Alloys:</a:t>
            </a:r>
          </a:p>
        </p:txBody>
      </p:sp>
      <p:sp>
        <p:nvSpPr>
          <p:cNvPr id="111620" name="Text Box 4"/>
          <p:cNvSpPr txBox="1">
            <a:spLocks noChangeArrowheads="1"/>
          </p:cNvSpPr>
          <p:nvPr/>
        </p:nvSpPr>
        <p:spPr bwMode="auto">
          <a:xfrm>
            <a:off x="762000" y="1646238"/>
            <a:ext cx="8005763" cy="1249362"/>
          </a:xfrm>
          <a:prstGeom prst="rect">
            <a:avLst/>
          </a:prstGeom>
          <a:noFill/>
          <a:ln w="9525">
            <a:noFill/>
            <a:miter lim="800000"/>
            <a:headEnd/>
            <a:tailEnd/>
          </a:ln>
          <a:effectLst/>
        </p:spPr>
        <p:txBody>
          <a:bodyPr wrap="none" lIns="91429" tIns="45714" rIns="91429" bIns="45714">
            <a:spAutoFit/>
          </a:bodyPr>
          <a:lstStyle/>
          <a:p>
            <a:pPr>
              <a:buFontTx/>
              <a:buChar char="•"/>
            </a:pPr>
            <a:r>
              <a:rPr lang="en-US" sz="2400" b="1"/>
              <a:t>  A significant increase in the elongation of a material</a:t>
            </a:r>
          </a:p>
          <a:p>
            <a:r>
              <a:rPr lang="en-US" sz="2400" b="1"/>
              <a:t>   with increasing temperature without necking or </a:t>
            </a:r>
          </a:p>
          <a:p>
            <a:r>
              <a:rPr lang="en-US" sz="2400" b="1"/>
              <a:t>   fracture is attributed to </a:t>
            </a:r>
            <a:r>
              <a:rPr lang="en-US" sz="2400" b="1">
                <a:solidFill>
                  <a:srgbClr val="990033"/>
                </a:solidFill>
              </a:rPr>
              <a:t>superplasticity</a:t>
            </a:r>
            <a:r>
              <a:rPr lang="en-US" sz="2800">
                <a:solidFill>
                  <a:srgbClr val="990033"/>
                </a:solidFill>
              </a:rPr>
              <a:t> </a:t>
            </a:r>
          </a:p>
        </p:txBody>
      </p:sp>
      <p:sp>
        <p:nvSpPr>
          <p:cNvPr id="111621" name="Text Box 5"/>
          <p:cNvSpPr txBox="1">
            <a:spLocks noChangeArrowheads="1"/>
          </p:cNvSpPr>
          <p:nvPr/>
        </p:nvSpPr>
        <p:spPr bwMode="auto">
          <a:xfrm>
            <a:off x="758825" y="3019425"/>
            <a:ext cx="8020050" cy="1552575"/>
          </a:xfrm>
          <a:prstGeom prst="rect">
            <a:avLst/>
          </a:prstGeom>
          <a:noFill/>
          <a:ln w="9525">
            <a:noFill/>
            <a:miter lim="800000"/>
            <a:headEnd/>
            <a:tailEnd/>
          </a:ln>
          <a:effectLst/>
        </p:spPr>
        <p:txBody>
          <a:bodyPr wrap="none" lIns="91429" tIns="45714" rIns="91429" bIns="45714">
            <a:spAutoFit/>
          </a:bodyPr>
          <a:lstStyle/>
          <a:p>
            <a:pPr>
              <a:buFontTx/>
              <a:buChar char="•"/>
            </a:pPr>
            <a:r>
              <a:rPr lang="en-US" sz="2400" b="1"/>
              <a:t>  For example, superplastic behaviour in</a:t>
            </a:r>
          </a:p>
          <a:p>
            <a:r>
              <a:rPr lang="en-US" sz="2400" b="1"/>
              <a:t>   </a:t>
            </a:r>
            <a:r>
              <a:rPr lang="en-US" sz="2400" b="1">
                <a:solidFill>
                  <a:srgbClr val="3333CC"/>
                </a:solidFill>
              </a:rPr>
              <a:t>Mg - 8.3wt%Al - 8.1 wt.%Ga alloy offered a maximum</a:t>
            </a:r>
          </a:p>
          <a:p>
            <a:r>
              <a:rPr lang="en-US" sz="2400" b="1">
                <a:solidFill>
                  <a:srgbClr val="3333CC"/>
                </a:solidFill>
              </a:rPr>
              <a:t>   elongation of 1080 %</a:t>
            </a:r>
            <a:r>
              <a:rPr lang="en-US" sz="2400" b="1"/>
              <a:t> at 573 K at a high strain rate of</a:t>
            </a:r>
          </a:p>
          <a:p>
            <a:r>
              <a:rPr lang="en-US" sz="2400" b="1"/>
              <a:t>   10</a:t>
            </a:r>
            <a:r>
              <a:rPr lang="en-US" sz="2800" b="1" baseline="30000"/>
              <a:t>-2</a:t>
            </a:r>
            <a:r>
              <a:rPr lang="en-US" sz="2400" b="1"/>
              <a:t> S</a:t>
            </a:r>
            <a:r>
              <a:rPr lang="en-US" sz="2800" b="1" baseline="30000"/>
              <a:t>-1</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381000" y="76200"/>
            <a:ext cx="5911850" cy="1066800"/>
          </a:xfrm>
          <a:prstGeom prst="rect">
            <a:avLst/>
          </a:prstGeom>
          <a:noFill/>
          <a:ln w="9525">
            <a:noFill/>
            <a:miter lim="800000"/>
            <a:headEnd/>
            <a:tailEnd/>
          </a:ln>
          <a:effectLst/>
        </p:spPr>
        <p:txBody>
          <a:bodyPr wrap="none" lIns="91429" tIns="45714" rIns="91429" bIns="45714">
            <a:spAutoFit/>
          </a:bodyPr>
          <a:lstStyle/>
          <a:p>
            <a:r>
              <a:rPr lang="en-US" sz="3200">
                <a:solidFill>
                  <a:srgbClr val="800080"/>
                </a:solidFill>
                <a:latin typeface="Comic Sans MS" pitchFamily="66" charset="0"/>
              </a:rPr>
              <a:t>Diffusion &amp; Crystal Growth in </a:t>
            </a:r>
          </a:p>
          <a:p>
            <a:r>
              <a:rPr lang="en-US" sz="3200">
                <a:solidFill>
                  <a:srgbClr val="800080"/>
                </a:solidFill>
                <a:latin typeface="Comic Sans MS" pitchFamily="66" charset="0"/>
              </a:rPr>
              <a:t>Nanostructures:</a:t>
            </a:r>
          </a:p>
        </p:txBody>
      </p:sp>
      <p:sp>
        <p:nvSpPr>
          <p:cNvPr id="113667" name="Text Box 3"/>
          <p:cNvSpPr txBox="1">
            <a:spLocks noChangeArrowheads="1"/>
          </p:cNvSpPr>
          <p:nvPr/>
        </p:nvSpPr>
        <p:spPr bwMode="auto">
          <a:xfrm>
            <a:off x="517525" y="1106488"/>
            <a:ext cx="7370763" cy="822325"/>
          </a:xfrm>
          <a:prstGeom prst="rect">
            <a:avLst/>
          </a:prstGeom>
          <a:noFill/>
          <a:ln w="9525">
            <a:noFill/>
            <a:miter lim="800000"/>
            <a:headEnd/>
            <a:tailEnd/>
          </a:ln>
          <a:effectLst/>
        </p:spPr>
        <p:txBody>
          <a:bodyPr wrap="none" lIns="91429" tIns="45714" rIns="91429" bIns="45714">
            <a:spAutoFit/>
          </a:bodyPr>
          <a:lstStyle/>
          <a:p>
            <a:pPr>
              <a:buFontTx/>
              <a:buChar char="•"/>
            </a:pPr>
            <a:r>
              <a:rPr lang="en-US" sz="2400"/>
              <a:t>  Atomic transport in nanostructured materials differs</a:t>
            </a:r>
          </a:p>
          <a:p>
            <a:r>
              <a:rPr lang="en-US" sz="2400"/>
              <a:t>   considerably from that in coarse- grained materials </a:t>
            </a:r>
          </a:p>
        </p:txBody>
      </p:sp>
      <p:sp>
        <p:nvSpPr>
          <p:cNvPr id="113668" name="Text Box 4"/>
          <p:cNvSpPr txBox="1">
            <a:spLocks noChangeArrowheads="1"/>
          </p:cNvSpPr>
          <p:nvPr/>
        </p:nvSpPr>
        <p:spPr bwMode="auto">
          <a:xfrm>
            <a:off x="517525" y="1951038"/>
            <a:ext cx="7559675" cy="1187450"/>
          </a:xfrm>
          <a:prstGeom prst="rect">
            <a:avLst/>
          </a:prstGeom>
          <a:noFill/>
          <a:ln w="9525">
            <a:noFill/>
            <a:miter lim="800000"/>
            <a:headEnd/>
            <a:tailEnd/>
          </a:ln>
          <a:effectLst/>
        </p:spPr>
        <p:txBody>
          <a:bodyPr lIns="91429" tIns="45714" rIns="91429" bIns="45714">
            <a:spAutoFit/>
          </a:bodyPr>
          <a:lstStyle/>
          <a:p>
            <a:pPr>
              <a:buFontTx/>
              <a:buChar char="•"/>
            </a:pPr>
            <a:r>
              <a:rPr lang="en-US" sz="2400">
                <a:latin typeface="Comic Sans MS" pitchFamily="66" charset="0"/>
              </a:rPr>
              <a:t>  </a:t>
            </a:r>
            <a:r>
              <a:rPr lang="en-US" sz="2400"/>
              <a:t>In nanostructures the grain boundaries or the </a:t>
            </a:r>
          </a:p>
          <a:p>
            <a:r>
              <a:rPr lang="en-US" sz="2400"/>
              <a:t>   crystal interfaces provide short-circuit diffusion paths   </a:t>
            </a:r>
          </a:p>
          <a:p>
            <a:r>
              <a:rPr lang="en-US" sz="2400"/>
              <a:t>   for high diffusivity</a:t>
            </a:r>
          </a:p>
        </p:txBody>
      </p:sp>
      <p:sp>
        <p:nvSpPr>
          <p:cNvPr id="113669" name="Text Box 5"/>
          <p:cNvSpPr txBox="1">
            <a:spLocks noChangeArrowheads="1"/>
          </p:cNvSpPr>
          <p:nvPr/>
        </p:nvSpPr>
        <p:spPr bwMode="auto">
          <a:xfrm>
            <a:off x="517525" y="3200400"/>
            <a:ext cx="7797800" cy="1187450"/>
          </a:xfrm>
          <a:prstGeom prst="rect">
            <a:avLst/>
          </a:prstGeom>
          <a:noFill/>
          <a:ln w="9525">
            <a:noFill/>
            <a:miter lim="800000"/>
            <a:headEnd/>
            <a:tailEnd/>
          </a:ln>
          <a:effectLst/>
        </p:spPr>
        <p:txBody>
          <a:bodyPr wrap="none" lIns="91429" tIns="45714" rIns="91429" bIns="45714">
            <a:spAutoFit/>
          </a:bodyPr>
          <a:lstStyle/>
          <a:p>
            <a:pPr>
              <a:buFontTx/>
              <a:buChar char="•"/>
            </a:pPr>
            <a:r>
              <a:rPr lang="en-US" sz="2400"/>
              <a:t>  The high coefficient of interface diffusion in a severely </a:t>
            </a:r>
          </a:p>
          <a:p>
            <a:r>
              <a:rPr lang="en-US" sz="2400"/>
              <a:t>   plastically deformed nanostructured material leads </a:t>
            </a:r>
          </a:p>
          <a:p>
            <a:r>
              <a:rPr lang="en-US" sz="2400"/>
              <a:t>   to strong crystal growth (by providing driving force)</a:t>
            </a:r>
          </a:p>
        </p:txBody>
      </p:sp>
      <p:sp>
        <p:nvSpPr>
          <p:cNvPr id="113670" name="Text Box 6"/>
          <p:cNvSpPr txBox="1">
            <a:spLocks noChangeArrowheads="1"/>
          </p:cNvSpPr>
          <p:nvPr/>
        </p:nvSpPr>
        <p:spPr bwMode="auto">
          <a:xfrm>
            <a:off x="533400" y="4495800"/>
            <a:ext cx="7110413" cy="1736725"/>
          </a:xfrm>
          <a:prstGeom prst="rect">
            <a:avLst/>
          </a:prstGeom>
          <a:noFill/>
          <a:ln w="9525">
            <a:noFill/>
            <a:miter lim="800000"/>
            <a:headEnd/>
            <a:tailEnd/>
          </a:ln>
          <a:effectLst/>
        </p:spPr>
        <p:txBody>
          <a:bodyPr wrap="none" lIns="91429" tIns="45714" rIns="91429" bIns="45714">
            <a:spAutoFit/>
          </a:bodyPr>
          <a:lstStyle/>
          <a:p>
            <a:pPr>
              <a:buFontTx/>
              <a:buChar char="•"/>
            </a:pPr>
            <a:r>
              <a:rPr lang="en-US" sz="2000"/>
              <a:t>  </a:t>
            </a:r>
            <a:r>
              <a:rPr lang="en-US" sz="2400"/>
              <a:t>Abnormally large crystal growth in nanostructured</a:t>
            </a:r>
          </a:p>
          <a:p>
            <a:r>
              <a:rPr lang="en-US" sz="2400"/>
              <a:t>   materials can be controlled</a:t>
            </a:r>
            <a:r>
              <a:rPr lang="en-US" sz="2000"/>
              <a:t> by</a:t>
            </a:r>
          </a:p>
          <a:p>
            <a:pPr>
              <a:buFont typeface="Wingdings" pitchFamily="2" charset="2"/>
              <a:buNone/>
            </a:pPr>
            <a:r>
              <a:rPr lang="en-US" sz="2000"/>
              <a:t>          </a:t>
            </a:r>
            <a:r>
              <a:rPr lang="en-US" sz="2000">
                <a:solidFill>
                  <a:schemeClr val="folHlink"/>
                </a:solidFill>
                <a:cs typeface="Arial" pitchFamily="34" charset="0"/>
              </a:rPr>
              <a:t>▪   </a:t>
            </a:r>
            <a:r>
              <a:rPr lang="en-US" sz="2000">
                <a:solidFill>
                  <a:srgbClr val="3333CC"/>
                </a:solidFill>
              </a:rPr>
              <a:t>pinning the interfaces by addition of solute impurities</a:t>
            </a:r>
          </a:p>
          <a:p>
            <a:pPr>
              <a:buFont typeface="Wingdings" pitchFamily="2" charset="2"/>
              <a:buNone/>
            </a:pPr>
            <a:r>
              <a:rPr lang="en-US" sz="2000">
                <a:solidFill>
                  <a:srgbClr val="3333CC"/>
                </a:solidFill>
              </a:rPr>
              <a:t>          </a:t>
            </a:r>
            <a:r>
              <a:rPr lang="en-US" sz="2000">
                <a:solidFill>
                  <a:srgbClr val="3333CC"/>
                </a:solidFill>
                <a:cs typeface="Arial" pitchFamily="34" charset="0"/>
              </a:rPr>
              <a:t>▪   </a:t>
            </a:r>
            <a:r>
              <a:rPr lang="en-US" sz="2000">
                <a:solidFill>
                  <a:srgbClr val="3333CC"/>
                </a:solidFill>
              </a:rPr>
              <a:t>addition of impurity related second phase particles</a:t>
            </a:r>
          </a:p>
          <a:p>
            <a:pPr>
              <a:buFont typeface="Wingdings" pitchFamily="2" charset="2"/>
              <a:buNone/>
            </a:pPr>
            <a:r>
              <a:rPr lang="en-US" sz="2000">
                <a:solidFill>
                  <a:srgbClr val="3333CC"/>
                </a:solidFill>
              </a:rPr>
              <a:t>          </a:t>
            </a:r>
            <a:r>
              <a:rPr lang="en-US" sz="2000">
                <a:solidFill>
                  <a:srgbClr val="3333CC"/>
                </a:solidFill>
                <a:cs typeface="Arial" pitchFamily="34" charset="0"/>
              </a:rPr>
              <a:t>▪   </a:t>
            </a:r>
            <a:r>
              <a:rPr lang="en-US" sz="2000">
                <a:solidFill>
                  <a:srgbClr val="3333CC"/>
                </a:solidFill>
              </a:rPr>
              <a:t>presence of residual porosity              </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a:lum bright="-6000"/>
          </a:blip>
          <a:srcRect/>
          <a:stretch>
            <a:fillRect/>
          </a:stretch>
        </p:blipFill>
        <p:spPr bwMode="auto">
          <a:xfrm>
            <a:off x="1524000" y="1516063"/>
            <a:ext cx="5867400" cy="4994275"/>
          </a:xfrm>
          <a:prstGeom prst="rect">
            <a:avLst/>
          </a:prstGeom>
          <a:noFill/>
        </p:spPr>
      </p:pic>
      <p:sp>
        <p:nvSpPr>
          <p:cNvPr id="115715" name="Text Box 3"/>
          <p:cNvSpPr txBox="1">
            <a:spLocks noChangeArrowheads="1"/>
          </p:cNvSpPr>
          <p:nvPr/>
        </p:nvSpPr>
        <p:spPr bwMode="auto">
          <a:xfrm>
            <a:off x="552450" y="381000"/>
            <a:ext cx="7648575" cy="822325"/>
          </a:xfrm>
          <a:prstGeom prst="rect">
            <a:avLst/>
          </a:prstGeom>
          <a:noFill/>
          <a:ln w="9525">
            <a:noFill/>
            <a:miter lim="800000"/>
            <a:headEnd/>
            <a:tailEnd/>
          </a:ln>
          <a:effectLst/>
        </p:spPr>
        <p:txBody>
          <a:bodyPr wrap="none" lIns="91429" tIns="45714" rIns="91429" bIns="45714">
            <a:spAutoFit/>
          </a:bodyPr>
          <a:lstStyle/>
          <a:p>
            <a:pPr algn="ctr"/>
            <a:r>
              <a:rPr lang="en-US" sz="2400" b="1">
                <a:solidFill>
                  <a:srgbClr val="800080"/>
                </a:solidFill>
                <a:latin typeface="Comic Sans MS" pitchFamily="66" charset="0"/>
              </a:rPr>
              <a:t>Dependence of surface</a:t>
            </a:r>
            <a:r>
              <a:rPr lang="en-US" sz="2400">
                <a:solidFill>
                  <a:srgbClr val="800080"/>
                </a:solidFill>
              </a:rPr>
              <a:t>, </a:t>
            </a:r>
            <a:r>
              <a:rPr lang="en-US" sz="2400" b="1">
                <a:solidFill>
                  <a:srgbClr val="800080"/>
                </a:solidFill>
              </a:rPr>
              <a:t>grain boundary and lattice </a:t>
            </a:r>
          </a:p>
          <a:p>
            <a:pPr algn="ctr"/>
            <a:r>
              <a:rPr lang="en-US" sz="2400" b="1">
                <a:solidFill>
                  <a:srgbClr val="800080"/>
                </a:solidFill>
              </a:rPr>
              <a:t>diffusion on temperature </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srcRect/>
          <a:stretch>
            <a:fillRect/>
          </a:stretch>
        </p:blipFill>
        <p:spPr bwMode="auto">
          <a:xfrm>
            <a:off x="381000" y="3143250"/>
            <a:ext cx="8382000" cy="3486150"/>
          </a:xfrm>
          <a:prstGeom prst="rect">
            <a:avLst/>
          </a:prstGeom>
          <a:noFill/>
          <a:ln w="9525">
            <a:noFill/>
            <a:miter lim="800000"/>
            <a:headEnd/>
            <a:tailEnd/>
          </a:ln>
          <a:effectLst/>
        </p:spPr>
      </p:pic>
      <p:sp>
        <p:nvSpPr>
          <p:cNvPr id="117763" name="Text Box 3"/>
          <p:cNvSpPr txBox="1">
            <a:spLocks noChangeArrowheads="1"/>
          </p:cNvSpPr>
          <p:nvPr/>
        </p:nvSpPr>
        <p:spPr bwMode="auto">
          <a:xfrm>
            <a:off x="784225" y="166688"/>
            <a:ext cx="4397375" cy="519112"/>
          </a:xfrm>
          <a:prstGeom prst="rect">
            <a:avLst/>
          </a:prstGeom>
          <a:noFill/>
          <a:ln w="9525">
            <a:noFill/>
            <a:miter lim="800000"/>
            <a:headEnd/>
            <a:tailEnd/>
          </a:ln>
          <a:effectLst/>
        </p:spPr>
        <p:txBody>
          <a:bodyPr wrap="none" lIns="91429" tIns="45714" rIns="91429" bIns="45714">
            <a:spAutoFit/>
          </a:bodyPr>
          <a:lstStyle/>
          <a:p>
            <a:pPr algn="ctr"/>
            <a:r>
              <a:rPr lang="en-US" sz="2800">
                <a:solidFill>
                  <a:srgbClr val="3333CC"/>
                </a:solidFill>
                <a:latin typeface="Comic Sans MS" pitchFamily="66" charset="0"/>
              </a:rPr>
              <a:t>Diffusion &amp; Sinterability:</a:t>
            </a:r>
          </a:p>
        </p:txBody>
      </p:sp>
      <p:sp>
        <p:nvSpPr>
          <p:cNvPr id="117764" name="Text Box 4"/>
          <p:cNvSpPr txBox="1">
            <a:spLocks noChangeArrowheads="1"/>
          </p:cNvSpPr>
          <p:nvPr/>
        </p:nvSpPr>
        <p:spPr bwMode="auto">
          <a:xfrm>
            <a:off x="857250" y="688975"/>
            <a:ext cx="6000750" cy="2282825"/>
          </a:xfrm>
          <a:prstGeom prst="rect">
            <a:avLst/>
          </a:prstGeom>
          <a:noFill/>
          <a:ln w="9525">
            <a:noFill/>
            <a:miter lim="800000"/>
            <a:headEnd/>
            <a:tailEnd/>
          </a:ln>
          <a:effectLst/>
        </p:spPr>
        <p:txBody>
          <a:bodyPr wrap="none" lIns="91429" tIns="45714" rIns="91429" bIns="45714">
            <a:spAutoFit/>
          </a:bodyPr>
          <a:lstStyle/>
          <a:p>
            <a:pPr marL="342900" indent="-342900"/>
            <a:r>
              <a:rPr lang="en-US" sz="2400">
                <a:solidFill>
                  <a:srgbClr val="990033"/>
                </a:solidFill>
                <a:latin typeface="Comic Sans MS" pitchFamily="66" charset="0"/>
              </a:rPr>
              <a:t>Nano materials can be sintered at lower </a:t>
            </a:r>
          </a:p>
          <a:p>
            <a:pPr marL="342900" indent="-342900"/>
            <a:r>
              <a:rPr lang="en-US" sz="2400">
                <a:solidFill>
                  <a:srgbClr val="990033"/>
                </a:solidFill>
                <a:latin typeface="Comic Sans MS" pitchFamily="66" charset="0"/>
              </a:rPr>
              <a:t>sintering temperatures because of their </a:t>
            </a:r>
          </a:p>
          <a:p>
            <a:pPr marL="342900" indent="-342900">
              <a:buFontTx/>
              <a:buChar char="•"/>
            </a:pPr>
            <a:r>
              <a:rPr lang="en-US" sz="2400">
                <a:solidFill>
                  <a:srgbClr val="990033"/>
                </a:solidFill>
                <a:latin typeface="Comic Sans MS" pitchFamily="66" charset="0"/>
              </a:rPr>
              <a:t>Higher surface energy</a:t>
            </a:r>
          </a:p>
          <a:p>
            <a:pPr marL="342900" indent="-342900">
              <a:buFontTx/>
              <a:buChar char="•"/>
            </a:pPr>
            <a:r>
              <a:rPr lang="en-US" sz="2400">
                <a:solidFill>
                  <a:srgbClr val="990033"/>
                </a:solidFill>
                <a:latin typeface="Comic Sans MS" pitchFamily="66" charset="0"/>
              </a:rPr>
              <a:t>Short diffusion paths</a:t>
            </a:r>
          </a:p>
          <a:p>
            <a:pPr marL="342900" indent="-342900">
              <a:buFontTx/>
              <a:buChar char="•"/>
            </a:pPr>
            <a:r>
              <a:rPr lang="en-US" sz="2400">
                <a:solidFill>
                  <a:srgbClr val="990033"/>
                </a:solidFill>
                <a:latin typeface="Comic Sans MS" pitchFamily="66" charset="0"/>
              </a:rPr>
              <a:t>Low stability of interfaces</a:t>
            </a:r>
          </a:p>
          <a:p>
            <a:pPr marL="342900" indent="-342900">
              <a:buFontTx/>
              <a:buChar char="•"/>
            </a:pPr>
            <a:r>
              <a:rPr lang="en-US" sz="2400">
                <a:solidFill>
                  <a:srgbClr val="990033"/>
                </a:solidFill>
                <a:latin typeface="Comic Sans MS" pitchFamily="66" charset="0"/>
              </a:rPr>
              <a:t>More efficient doping characteristics</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 Box 2"/>
          <p:cNvSpPr txBox="1">
            <a:spLocks noChangeArrowheads="1"/>
          </p:cNvSpPr>
          <p:nvPr/>
        </p:nvSpPr>
        <p:spPr bwMode="auto">
          <a:xfrm>
            <a:off x="1693863" y="2574925"/>
            <a:ext cx="5975350" cy="701675"/>
          </a:xfrm>
          <a:prstGeom prst="rect">
            <a:avLst/>
          </a:prstGeom>
          <a:noFill/>
          <a:ln w="9525">
            <a:noFill/>
            <a:miter lim="800000"/>
            <a:headEnd/>
            <a:tailEnd/>
          </a:ln>
          <a:effectLst/>
        </p:spPr>
        <p:txBody>
          <a:bodyPr wrap="none" lIns="91429" tIns="45714" rIns="91429" bIns="45714">
            <a:spAutoFit/>
          </a:bodyPr>
          <a:lstStyle/>
          <a:p>
            <a:r>
              <a:rPr lang="en-US" sz="4000" b="1">
                <a:solidFill>
                  <a:srgbClr val="990033"/>
                </a:solidFill>
                <a:latin typeface="Comic Sans MS" pitchFamily="66" charset="0"/>
              </a:rPr>
              <a:t>Engineering applications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z="3400" smtClean="0">
                <a:ea typeface="ＭＳ Ｐゴシック" pitchFamily="-111" charset="-128"/>
              </a:rPr>
              <a:t>In Other Words….</a:t>
            </a:r>
          </a:p>
        </p:txBody>
      </p:sp>
      <p:sp>
        <p:nvSpPr>
          <p:cNvPr id="7171" name="Rectangle 2"/>
          <p:cNvSpPr>
            <a:spLocks noChangeArrowheads="1"/>
          </p:cNvSpPr>
          <p:nvPr/>
        </p:nvSpPr>
        <p:spPr bwMode="auto">
          <a:xfrm>
            <a:off x="3276600" y="1219200"/>
            <a:ext cx="5562600" cy="4876800"/>
          </a:xfrm>
          <a:prstGeom prst="rect">
            <a:avLst/>
          </a:prstGeom>
          <a:noFill/>
          <a:ln w="9525">
            <a:noFill/>
            <a:miter lim="800000"/>
            <a:headEnd/>
            <a:tailEnd/>
          </a:ln>
        </p:spPr>
        <p:txBody>
          <a:bodyPr>
            <a:spAutoFit/>
          </a:bodyPr>
          <a:lstStyle/>
          <a:p>
            <a:r>
              <a:rPr lang="en-US" sz="2800"/>
              <a:t>Working at the atomic, molecular and supra-molecular levels, in the length scale of approximately 1 – 100 nm range, through the control and manipulation of matter at the atomic and molecular level in order to design, create and use materials, devices and systems with fundamentally new properties and functions because of their small structure.</a:t>
            </a:r>
          </a:p>
        </p:txBody>
      </p:sp>
      <p:sp>
        <p:nvSpPr>
          <p:cNvPr id="7172" name="Rectangle 3"/>
          <p:cNvSpPr>
            <a:spLocks noChangeArrowheads="1"/>
          </p:cNvSpPr>
          <p:nvPr/>
        </p:nvSpPr>
        <p:spPr bwMode="auto">
          <a:xfrm>
            <a:off x="152400" y="6135688"/>
            <a:ext cx="6858000" cy="646112"/>
          </a:xfrm>
          <a:prstGeom prst="rect">
            <a:avLst/>
          </a:prstGeom>
          <a:noFill/>
          <a:ln w="9525">
            <a:noFill/>
            <a:miter lim="800000"/>
            <a:headEnd/>
            <a:tailEnd/>
          </a:ln>
        </p:spPr>
        <p:txBody>
          <a:bodyPr>
            <a:spAutoFit/>
          </a:bodyPr>
          <a:lstStyle/>
          <a:p>
            <a:r>
              <a:rPr lang="en-US" sz="1800"/>
              <a:t>Courtesy: National Science Foundation</a:t>
            </a:r>
          </a:p>
          <a:p>
            <a:r>
              <a:rPr lang="en-US" sz="1800"/>
              <a:t>Credit: </a:t>
            </a:r>
            <a:r>
              <a:rPr lang="en-US" sz="1800" i="1"/>
              <a:t>S. Klein, F. Lange and D. Pine, UC Santa Barbara</a:t>
            </a:r>
            <a:endParaRPr lang="en-US" sz="1800"/>
          </a:p>
        </p:txBody>
      </p:sp>
      <p:sp>
        <p:nvSpPr>
          <p:cNvPr id="7173" name="TextBox 5"/>
          <p:cNvSpPr txBox="1">
            <a:spLocks noChangeArrowheads="1"/>
          </p:cNvSpPr>
          <p:nvPr/>
        </p:nvSpPr>
        <p:spPr bwMode="auto">
          <a:xfrm>
            <a:off x="304800" y="3733800"/>
            <a:ext cx="2590800" cy="1200150"/>
          </a:xfrm>
          <a:prstGeom prst="rect">
            <a:avLst/>
          </a:prstGeom>
          <a:noFill/>
          <a:ln w="9525">
            <a:noFill/>
            <a:miter lim="800000"/>
            <a:headEnd/>
            <a:tailEnd/>
          </a:ln>
        </p:spPr>
        <p:txBody>
          <a:bodyPr>
            <a:spAutoFit/>
          </a:bodyPr>
          <a:lstStyle/>
          <a:p>
            <a:r>
              <a:rPr lang="en-US" sz="1800"/>
              <a:t>Small photonic crystals:  titanium dioxide micro-sphere 1-50 </a:t>
            </a:r>
            <a:r>
              <a:rPr lang="en-US" sz="1800">
                <a:latin typeface="Symbol" pitchFamily="18" charset="2"/>
              </a:rPr>
              <a:t>m</a:t>
            </a:r>
            <a:r>
              <a:rPr lang="en-US" sz="1800"/>
              <a:t>m in diameter</a:t>
            </a:r>
          </a:p>
        </p:txBody>
      </p:sp>
      <p:pic>
        <p:nvPicPr>
          <p:cNvPr id="7174" name="Picture 6"/>
          <p:cNvPicPr>
            <a:picLocks noChangeAspect="1"/>
          </p:cNvPicPr>
          <p:nvPr/>
        </p:nvPicPr>
        <p:blipFill>
          <a:blip r:embed="rId2" cstate="print"/>
          <a:srcRect/>
          <a:stretch>
            <a:fillRect/>
          </a:stretch>
        </p:blipFill>
        <p:spPr bwMode="auto">
          <a:xfrm>
            <a:off x="381000" y="1371600"/>
            <a:ext cx="2698750" cy="217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609600" y="490538"/>
            <a:ext cx="8382000" cy="5453062"/>
          </a:xfrm>
          <a:prstGeom prst="rect">
            <a:avLst/>
          </a:prstGeom>
          <a:noFill/>
          <a:ln w="9525">
            <a:noFill/>
            <a:miter lim="800000"/>
            <a:headEnd/>
            <a:tailEnd/>
          </a:ln>
          <a:effectLst/>
        </p:spPr>
        <p:txBody>
          <a:bodyPr lIns="91429" tIns="45714" rIns="91429" bIns="45714">
            <a:spAutoFit/>
          </a:bodyPr>
          <a:lstStyle/>
          <a:p>
            <a:r>
              <a:rPr lang="en-US" sz="3200" b="1">
                <a:solidFill>
                  <a:srgbClr val="800080"/>
                </a:solidFill>
                <a:cs typeface="Arial" pitchFamily="34" charset="0"/>
              </a:rPr>
              <a:t>♣  </a:t>
            </a:r>
            <a:r>
              <a:rPr lang="en-US" sz="3200" b="1">
                <a:solidFill>
                  <a:srgbClr val="800080"/>
                </a:solidFill>
                <a:latin typeface="Comic Sans MS" pitchFamily="66" charset="0"/>
              </a:rPr>
              <a:t>Metals and ceramics, both bulk and </a:t>
            </a:r>
          </a:p>
          <a:p>
            <a:r>
              <a:rPr lang="en-US" sz="3200" b="1">
                <a:solidFill>
                  <a:srgbClr val="800080"/>
                </a:solidFill>
                <a:latin typeface="Comic Sans MS" pitchFamily="66" charset="0"/>
              </a:rPr>
              <a:t>   in the form of coatings, are generally  </a:t>
            </a:r>
          </a:p>
          <a:p>
            <a:r>
              <a:rPr lang="en-US" sz="3200" b="1">
                <a:solidFill>
                  <a:srgbClr val="800080"/>
                </a:solidFill>
                <a:latin typeface="Comic Sans MS" pitchFamily="66" charset="0"/>
              </a:rPr>
              <a:t>   made up of crystals the size of which </a:t>
            </a:r>
          </a:p>
          <a:p>
            <a:r>
              <a:rPr lang="en-US" sz="3200" b="1">
                <a:solidFill>
                  <a:srgbClr val="800080"/>
                </a:solidFill>
                <a:latin typeface="Comic Sans MS" pitchFamily="66" charset="0"/>
              </a:rPr>
              <a:t>   are measured in micrometers or </a:t>
            </a:r>
          </a:p>
          <a:p>
            <a:r>
              <a:rPr lang="en-US" sz="3200" b="1">
                <a:solidFill>
                  <a:srgbClr val="800080"/>
                </a:solidFill>
                <a:latin typeface="Comic Sans MS" pitchFamily="66" charset="0"/>
              </a:rPr>
              <a:t>   microns</a:t>
            </a:r>
          </a:p>
          <a:p>
            <a:endParaRPr lang="en-US" sz="3200" b="1">
              <a:solidFill>
                <a:srgbClr val="800080"/>
              </a:solidFill>
              <a:latin typeface="Comic Sans MS" pitchFamily="66" charset="0"/>
            </a:endParaRPr>
          </a:p>
          <a:p>
            <a:r>
              <a:rPr lang="en-US" sz="3200" b="1">
                <a:solidFill>
                  <a:srgbClr val="003300"/>
                </a:solidFill>
                <a:cs typeface="Arial" pitchFamily="34" charset="0"/>
              </a:rPr>
              <a:t>♣  </a:t>
            </a:r>
            <a:r>
              <a:rPr lang="en-US" sz="3200" b="1">
                <a:solidFill>
                  <a:srgbClr val="003300"/>
                </a:solidFill>
                <a:latin typeface="Comic Sans MS" pitchFamily="66" charset="0"/>
              </a:rPr>
              <a:t>Reducing the size of the crystals </a:t>
            </a:r>
          </a:p>
          <a:p>
            <a:r>
              <a:rPr lang="en-US" sz="3200" b="1">
                <a:solidFill>
                  <a:srgbClr val="003300"/>
                </a:solidFill>
                <a:latin typeface="Comic Sans MS" pitchFamily="66" charset="0"/>
              </a:rPr>
              <a:t>   to </a:t>
            </a:r>
            <a:r>
              <a:rPr lang="en-US" sz="3200" b="1">
                <a:solidFill>
                  <a:srgbClr val="990033"/>
                </a:solidFill>
                <a:latin typeface="Comic Sans MS" pitchFamily="66" charset="0"/>
              </a:rPr>
              <a:t>nano level</a:t>
            </a:r>
            <a:r>
              <a:rPr lang="en-US" sz="3200" b="1">
                <a:solidFill>
                  <a:srgbClr val="003300"/>
                </a:solidFill>
                <a:latin typeface="Comic Sans MS" pitchFamily="66" charset="0"/>
              </a:rPr>
              <a:t> can have quite dramatic </a:t>
            </a:r>
          </a:p>
          <a:p>
            <a:r>
              <a:rPr lang="en-US" sz="3200" b="1">
                <a:solidFill>
                  <a:srgbClr val="003300"/>
                </a:solidFill>
                <a:latin typeface="Comic Sans MS" pitchFamily="66" charset="0"/>
              </a:rPr>
              <a:t>   effects on the properties of the </a:t>
            </a:r>
          </a:p>
          <a:p>
            <a:r>
              <a:rPr lang="en-US" sz="3200" b="1">
                <a:solidFill>
                  <a:srgbClr val="003300"/>
                </a:solidFill>
                <a:latin typeface="Comic Sans MS" pitchFamily="66" charset="0"/>
              </a:rPr>
              <a:t>   bulk material, particularly their </a:t>
            </a:r>
          </a:p>
          <a:p>
            <a:r>
              <a:rPr lang="en-US" sz="3200" b="1">
                <a:solidFill>
                  <a:srgbClr val="003300"/>
                </a:solidFill>
                <a:latin typeface="Comic Sans MS" pitchFamily="66" charset="0"/>
              </a:rPr>
              <a:t>   mechanical properties</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body" idx="1"/>
          </p:nvPr>
        </p:nvSpPr>
        <p:spPr/>
        <p:txBody>
          <a:bodyPr/>
          <a:lstStyle/>
          <a:p>
            <a:r>
              <a:rPr lang="en-US" sz="2800" b="1">
                <a:solidFill>
                  <a:schemeClr val="accent2"/>
                </a:solidFill>
              </a:rPr>
              <a:t>Titanium</a:t>
            </a:r>
          </a:p>
          <a:p>
            <a:r>
              <a:rPr lang="en-US" sz="2800" b="1">
                <a:solidFill>
                  <a:schemeClr val="accent2"/>
                </a:solidFill>
              </a:rPr>
              <a:t>Ti-Al alloys</a:t>
            </a:r>
          </a:p>
          <a:p>
            <a:r>
              <a:rPr lang="en-US" sz="2800" b="1">
                <a:solidFill>
                  <a:schemeClr val="accent2"/>
                </a:solidFill>
              </a:rPr>
              <a:t>Ti- transition metal alloys</a:t>
            </a:r>
          </a:p>
          <a:p>
            <a:r>
              <a:rPr lang="en-US" sz="2800" b="1">
                <a:solidFill>
                  <a:srgbClr val="008000"/>
                </a:solidFill>
              </a:rPr>
              <a:t>Mg-Ni alloys</a:t>
            </a:r>
          </a:p>
          <a:p>
            <a:r>
              <a:rPr lang="en-US" sz="2800" b="1">
                <a:solidFill>
                  <a:srgbClr val="990033"/>
                </a:solidFill>
              </a:rPr>
              <a:t>Fe-Cu-Nb-Si-B alloys</a:t>
            </a:r>
          </a:p>
          <a:p>
            <a:r>
              <a:rPr lang="en-US" sz="2800" b="1">
                <a:solidFill>
                  <a:srgbClr val="990033"/>
                </a:solidFill>
              </a:rPr>
              <a:t>Fe- transition metal alloys (Co, Ni, Cr, Cu, Zr)</a:t>
            </a:r>
          </a:p>
          <a:p>
            <a:r>
              <a:rPr lang="en-US" sz="2800" b="1">
                <a:solidFill>
                  <a:srgbClr val="3333CC"/>
                </a:solidFill>
              </a:rPr>
              <a:t>Al- transition metal alloys (Fe, Ni, Ti, Zr)</a:t>
            </a:r>
          </a:p>
          <a:p>
            <a:r>
              <a:rPr lang="en-US" sz="2800" b="1">
                <a:solidFill>
                  <a:srgbClr val="3333CC"/>
                </a:solidFill>
              </a:rPr>
              <a:t>Al, Mg, Al-Mg alloys</a:t>
            </a:r>
          </a:p>
          <a:p>
            <a:pPr>
              <a:buFontTx/>
              <a:buNone/>
            </a:pPr>
            <a:endParaRPr lang="en-US" sz="2800" b="1">
              <a:solidFill>
                <a:srgbClr val="3333CC"/>
              </a:solidFill>
            </a:endParaRPr>
          </a:p>
        </p:txBody>
      </p:sp>
      <p:sp>
        <p:nvSpPr>
          <p:cNvPr id="119811" name="Text Box 3"/>
          <p:cNvSpPr txBox="1">
            <a:spLocks noChangeArrowheads="1"/>
          </p:cNvSpPr>
          <p:nvPr/>
        </p:nvSpPr>
        <p:spPr bwMode="auto">
          <a:xfrm>
            <a:off x="762000" y="542925"/>
            <a:ext cx="7421563" cy="641350"/>
          </a:xfrm>
          <a:prstGeom prst="rect">
            <a:avLst/>
          </a:prstGeom>
          <a:noFill/>
          <a:ln w="9525">
            <a:noFill/>
            <a:miter lim="800000"/>
            <a:headEnd/>
            <a:tailEnd/>
          </a:ln>
          <a:effectLst/>
        </p:spPr>
        <p:txBody>
          <a:bodyPr wrap="none" lIns="91429" tIns="45714" rIns="91429" bIns="45714">
            <a:spAutoFit/>
          </a:bodyPr>
          <a:lstStyle/>
          <a:p>
            <a:r>
              <a:rPr lang="en-US" sz="2800" b="1">
                <a:solidFill>
                  <a:srgbClr val="0000CC"/>
                </a:solidFill>
                <a:latin typeface="Impact" pitchFamily="34" charset="0"/>
              </a:rPr>
              <a:t>    </a:t>
            </a:r>
            <a:r>
              <a:rPr lang="en-US" sz="3600" b="1">
                <a:solidFill>
                  <a:srgbClr val="800080"/>
                </a:solidFill>
                <a:latin typeface="Comic Sans MS" pitchFamily="66" charset="0"/>
              </a:rPr>
              <a:t>Bulk Nanostructured Materials</a:t>
            </a:r>
            <a:r>
              <a:rPr lang="en-US" sz="3200" b="1">
                <a:solidFill>
                  <a:schemeClr val="folHlink"/>
                </a:solidFill>
                <a:latin typeface="Comic Sans MS" pitchFamily="66" charset="0"/>
              </a:rPr>
              <a:t> </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ext Box 2"/>
          <p:cNvSpPr txBox="1">
            <a:spLocks noChangeArrowheads="1"/>
          </p:cNvSpPr>
          <p:nvPr/>
        </p:nvSpPr>
        <p:spPr bwMode="auto">
          <a:xfrm>
            <a:off x="1968500" y="228600"/>
            <a:ext cx="5803900" cy="946150"/>
          </a:xfrm>
          <a:prstGeom prst="rect">
            <a:avLst/>
          </a:prstGeom>
          <a:noFill/>
          <a:ln w="9525">
            <a:noFill/>
            <a:miter lim="800000"/>
            <a:headEnd/>
            <a:tailEnd/>
          </a:ln>
          <a:effectLst/>
        </p:spPr>
        <p:txBody>
          <a:bodyPr wrap="none">
            <a:spAutoFit/>
          </a:bodyPr>
          <a:lstStyle/>
          <a:p>
            <a:pPr algn="ctr" eaLnBrk="1" hangingPunct="1"/>
            <a:r>
              <a:rPr lang="en-US" sz="2800" b="1">
                <a:solidFill>
                  <a:srgbClr val="660066"/>
                </a:solidFill>
                <a:latin typeface="Verdana" pitchFamily="34" charset="0"/>
              </a:rPr>
              <a:t>Engineering Applications of </a:t>
            </a:r>
          </a:p>
          <a:p>
            <a:pPr algn="ctr" eaLnBrk="1" hangingPunct="1"/>
            <a:r>
              <a:rPr lang="en-US" sz="2800" b="1">
                <a:solidFill>
                  <a:srgbClr val="660066"/>
                </a:solidFill>
                <a:latin typeface="Verdana" pitchFamily="34" charset="0"/>
              </a:rPr>
              <a:t>Nanocrystalline Materials</a:t>
            </a:r>
          </a:p>
        </p:txBody>
      </p:sp>
      <p:sp>
        <p:nvSpPr>
          <p:cNvPr id="268291" name="Text Box 3"/>
          <p:cNvSpPr txBox="1">
            <a:spLocks noChangeArrowheads="1"/>
          </p:cNvSpPr>
          <p:nvPr/>
        </p:nvSpPr>
        <p:spPr bwMode="auto">
          <a:xfrm>
            <a:off x="974725" y="1295400"/>
            <a:ext cx="4714875" cy="579438"/>
          </a:xfrm>
          <a:prstGeom prst="rect">
            <a:avLst/>
          </a:prstGeom>
          <a:noFill/>
          <a:ln w="9525">
            <a:noFill/>
            <a:miter lim="800000"/>
            <a:headEnd/>
            <a:tailEnd/>
          </a:ln>
          <a:effectLst/>
        </p:spPr>
        <p:txBody>
          <a:bodyPr wrap="none">
            <a:spAutoFit/>
          </a:bodyPr>
          <a:lstStyle/>
          <a:p>
            <a:pPr eaLnBrk="1" hangingPunct="1"/>
            <a:r>
              <a:rPr lang="en-US" sz="3200" b="1">
                <a:solidFill>
                  <a:schemeClr val="accent2"/>
                </a:solidFill>
              </a:rPr>
              <a:t>Structural applications:</a:t>
            </a:r>
          </a:p>
        </p:txBody>
      </p:sp>
      <p:sp>
        <p:nvSpPr>
          <p:cNvPr id="268292" name="Text Box 4"/>
          <p:cNvSpPr txBox="1">
            <a:spLocks noChangeArrowheads="1"/>
          </p:cNvSpPr>
          <p:nvPr/>
        </p:nvSpPr>
        <p:spPr bwMode="auto">
          <a:xfrm>
            <a:off x="1050925" y="2149475"/>
            <a:ext cx="7712075" cy="822325"/>
          </a:xfrm>
          <a:prstGeom prst="rect">
            <a:avLst/>
          </a:prstGeom>
          <a:noFill/>
          <a:ln w="9525">
            <a:noFill/>
            <a:miter lim="800000"/>
            <a:headEnd/>
            <a:tailEnd/>
          </a:ln>
          <a:effectLst/>
        </p:spPr>
        <p:txBody>
          <a:bodyPr wrap="none">
            <a:spAutoFit/>
          </a:bodyPr>
          <a:lstStyle/>
          <a:p>
            <a:pPr eaLnBrk="1" hangingPunct="1">
              <a:buFontTx/>
              <a:buChar char="•"/>
            </a:pPr>
            <a:r>
              <a:rPr lang="en-US" sz="2400" b="1"/>
              <a:t> </a:t>
            </a:r>
            <a:r>
              <a:rPr lang="en-US" sz="2400" b="1">
                <a:solidFill>
                  <a:srgbClr val="003300"/>
                </a:solidFill>
              </a:rPr>
              <a:t>Light weight-high strength metals &amp; alloys of </a:t>
            </a:r>
          </a:p>
          <a:p>
            <a:pPr eaLnBrk="1" hangingPunct="1"/>
            <a:r>
              <a:rPr lang="en-US" sz="2400" b="1">
                <a:solidFill>
                  <a:srgbClr val="003300"/>
                </a:solidFill>
              </a:rPr>
              <a:t>  Al, Mg and Ti with improved mechanical properties</a:t>
            </a:r>
          </a:p>
        </p:txBody>
      </p:sp>
      <p:sp>
        <p:nvSpPr>
          <p:cNvPr id="268293" name="Text Box 5"/>
          <p:cNvSpPr txBox="1">
            <a:spLocks noChangeArrowheads="1"/>
          </p:cNvSpPr>
          <p:nvPr/>
        </p:nvSpPr>
        <p:spPr bwMode="auto">
          <a:xfrm>
            <a:off x="1066800" y="3019425"/>
            <a:ext cx="7627938" cy="1552575"/>
          </a:xfrm>
          <a:prstGeom prst="rect">
            <a:avLst/>
          </a:prstGeom>
          <a:noFill/>
          <a:ln w="9525">
            <a:noFill/>
            <a:miter lim="800000"/>
            <a:headEnd/>
            <a:tailEnd/>
          </a:ln>
          <a:effectLst/>
        </p:spPr>
        <p:txBody>
          <a:bodyPr>
            <a:spAutoFit/>
          </a:bodyPr>
          <a:lstStyle/>
          <a:p>
            <a:pPr eaLnBrk="1" hangingPunct="1">
              <a:buFontTx/>
              <a:buChar char="•"/>
            </a:pPr>
            <a:r>
              <a:rPr lang="en-US" sz="2400" b="1"/>
              <a:t> </a:t>
            </a:r>
            <a:r>
              <a:rPr lang="en-US" sz="2400" b="1">
                <a:solidFill>
                  <a:srgbClr val="990033"/>
                </a:solidFill>
              </a:rPr>
              <a:t>Nano-nano and nano-micro composites between </a:t>
            </a:r>
          </a:p>
          <a:p>
            <a:pPr eaLnBrk="1" hangingPunct="1"/>
            <a:r>
              <a:rPr lang="en-US" sz="2400" b="1">
                <a:solidFill>
                  <a:srgbClr val="990033"/>
                </a:solidFill>
              </a:rPr>
              <a:t>  metal &amp; metal or metal &amp; ceramic phases such as</a:t>
            </a:r>
          </a:p>
          <a:p>
            <a:pPr eaLnBrk="1" hangingPunct="1"/>
            <a:r>
              <a:rPr lang="en-US" sz="2400" b="1">
                <a:solidFill>
                  <a:srgbClr val="990033"/>
                </a:solidFill>
              </a:rPr>
              <a:t>  TD- Ni, SAP, UO</a:t>
            </a:r>
            <a:r>
              <a:rPr lang="en-US" sz="2400" b="1" baseline="-25000">
                <a:solidFill>
                  <a:srgbClr val="990033"/>
                </a:solidFill>
              </a:rPr>
              <a:t>2</a:t>
            </a:r>
            <a:r>
              <a:rPr lang="en-US" sz="2400" b="1">
                <a:solidFill>
                  <a:srgbClr val="990033"/>
                </a:solidFill>
              </a:rPr>
              <a:t>-S.S., WC- Co, TiC- Ni, SiC- Al,  </a:t>
            </a:r>
          </a:p>
          <a:p>
            <a:pPr eaLnBrk="1" hangingPunct="1"/>
            <a:r>
              <a:rPr lang="en-US" sz="2400" b="1">
                <a:solidFill>
                  <a:srgbClr val="990033"/>
                </a:solidFill>
              </a:rPr>
              <a:t>  TiN-AlN, MgO-SiC, Al</a:t>
            </a:r>
            <a:r>
              <a:rPr lang="en-US" sz="2400" b="1" baseline="-25000">
                <a:solidFill>
                  <a:srgbClr val="990033"/>
                </a:solidFill>
              </a:rPr>
              <a:t>2</a:t>
            </a:r>
            <a:r>
              <a:rPr lang="en-US" sz="2400" b="1">
                <a:solidFill>
                  <a:srgbClr val="990033"/>
                </a:solidFill>
              </a:rPr>
              <a:t>O</a:t>
            </a:r>
            <a:r>
              <a:rPr lang="en-US" sz="2400" b="1" baseline="-25000">
                <a:solidFill>
                  <a:srgbClr val="990033"/>
                </a:solidFill>
              </a:rPr>
              <a:t>3</a:t>
            </a:r>
            <a:r>
              <a:rPr lang="en-US" sz="2400" b="1">
                <a:solidFill>
                  <a:srgbClr val="990033"/>
                </a:solidFill>
              </a:rPr>
              <a:t>-SiC composites</a:t>
            </a:r>
          </a:p>
        </p:txBody>
      </p:sp>
      <p:sp>
        <p:nvSpPr>
          <p:cNvPr id="268294" name="Text Box 6"/>
          <p:cNvSpPr txBox="1">
            <a:spLocks noChangeArrowheads="1"/>
          </p:cNvSpPr>
          <p:nvPr/>
        </p:nvSpPr>
        <p:spPr bwMode="auto">
          <a:xfrm>
            <a:off x="1066800" y="4687888"/>
            <a:ext cx="7580313" cy="1187450"/>
          </a:xfrm>
          <a:prstGeom prst="rect">
            <a:avLst/>
          </a:prstGeom>
          <a:noFill/>
          <a:ln w="9525">
            <a:noFill/>
            <a:miter lim="800000"/>
            <a:headEnd/>
            <a:tailEnd/>
          </a:ln>
          <a:effectLst/>
        </p:spPr>
        <p:txBody>
          <a:bodyPr wrap="none">
            <a:spAutoFit/>
          </a:bodyPr>
          <a:lstStyle/>
          <a:p>
            <a:pPr eaLnBrk="1" hangingPunct="1">
              <a:buFontTx/>
              <a:buChar char="•"/>
            </a:pPr>
            <a:r>
              <a:rPr lang="en-US" sz="2400" b="1"/>
              <a:t> </a:t>
            </a:r>
            <a:r>
              <a:rPr lang="en-US" sz="2400" b="1">
                <a:solidFill>
                  <a:srgbClr val="3333CC"/>
                </a:solidFill>
              </a:rPr>
              <a:t>Coatings with radically improved tribological </a:t>
            </a:r>
          </a:p>
          <a:p>
            <a:pPr eaLnBrk="1" hangingPunct="1"/>
            <a:r>
              <a:rPr lang="en-US" sz="2400" b="1">
                <a:solidFill>
                  <a:srgbClr val="3333CC"/>
                </a:solidFill>
              </a:rPr>
              <a:t>  properties, high wear resistance, reduced friction,</a:t>
            </a:r>
          </a:p>
          <a:p>
            <a:pPr eaLnBrk="1" hangingPunct="1"/>
            <a:r>
              <a:rPr lang="en-US" sz="2400" b="1">
                <a:solidFill>
                  <a:srgbClr val="3333CC"/>
                </a:solidFill>
              </a:rPr>
              <a:t>  improved corrosion resistance, etc.</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974725" y="685800"/>
            <a:ext cx="5111750" cy="641350"/>
          </a:xfrm>
          <a:prstGeom prst="rect">
            <a:avLst/>
          </a:prstGeom>
          <a:noFill/>
          <a:ln w="9525">
            <a:noFill/>
            <a:miter lim="800000"/>
            <a:headEnd/>
            <a:tailEnd/>
          </a:ln>
          <a:effectLst/>
        </p:spPr>
        <p:txBody>
          <a:bodyPr wrap="none">
            <a:spAutoFit/>
          </a:bodyPr>
          <a:lstStyle/>
          <a:p>
            <a:pPr eaLnBrk="1" hangingPunct="1"/>
            <a:r>
              <a:rPr lang="en-US" sz="3600" b="1">
                <a:solidFill>
                  <a:srgbClr val="006600"/>
                </a:solidFill>
              </a:rPr>
              <a:t>Magnetic applications:</a:t>
            </a:r>
          </a:p>
        </p:txBody>
      </p:sp>
      <p:sp>
        <p:nvSpPr>
          <p:cNvPr id="270339" name="Text Box 3"/>
          <p:cNvSpPr txBox="1">
            <a:spLocks noChangeArrowheads="1"/>
          </p:cNvSpPr>
          <p:nvPr/>
        </p:nvSpPr>
        <p:spPr bwMode="auto">
          <a:xfrm>
            <a:off x="685800" y="1752600"/>
            <a:ext cx="8172450" cy="1552575"/>
          </a:xfrm>
          <a:prstGeom prst="rect">
            <a:avLst/>
          </a:prstGeom>
          <a:noFill/>
          <a:ln w="9525">
            <a:noFill/>
            <a:miter lim="800000"/>
            <a:headEnd/>
            <a:tailEnd/>
          </a:ln>
          <a:effectLst/>
        </p:spPr>
        <p:txBody>
          <a:bodyPr wrap="none">
            <a:spAutoFit/>
          </a:bodyPr>
          <a:lstStyle/>
          <a:p>
            <a:pPr eaLnBrk="1" hangingPunct="1">
              <a:buFontTx/>
              <a:buChar char="•"/>
            </a:pPr>
            <a:r>
              <a:rPr lang="en-US" sz="2400" b="1"/>
              <a:t>  </a:t>
            </a:r>
            <a:r>
              <a:rPr lang="en-US" sz="2400" b="1">
                <a:solidFill>
                  <a:srgbClr val="3333CC"/>
                </a:solidFill>
              </a:rPr>
              <a:t>GMR materials for magnetic recording heads.  </a:t>
            </a:r>
          </a:p>
          <a:p>
            <a:pPr eaLnBrk="1" hangingPunct="1"/>
            <a:r>
              <a:rPr lang="en-US" sz="2400" b="1">
                <a:solidFill>
                  <a:srgbClr val="3333CC"/>
                </a:solidFill>
              </a:rPr>
              <a:t>   GMR comprise of small ferromagnetic single- domain</a:t>
            </a:r>
          </a:p>
          <a:p>
            <a:pPr eaLnBrk="1" hangingPunct="1"/>
            <a:r>
              <a:rPr lang="en-US" sz="2400" b="1">
                <a:solidFill>
                  <a:srgbClr val="3333CC"/>
                </a:solidFill>
              </a:rPr>
              <a:t>   particles with randomly oriented magnetic axes in a</a:t>
            </a:r>
          </a:p>
          <a:p>
            <a:pPr eaLnBrk="1" hangingPunct="1"/>
            <a:r>
              <a:rPr lang="en-US" sz="2400" b="1">
                <a:solidFill>
                  <a:srgbClr val="3333CC"/>
                </a:solidFill>
              </a:rPr>
              <a:t>   nonmagnetic matrix</a:t>
            </a:r>
          </a:p>
        </p:txBody>
      </p:sp>
      <p:sp>
        <p:nvSpPr>
          <p:cNvPr id="270340" name="Text Box 4"/>
          <p:cNvSpPr txBox="1">
            <a:spLocks noChangeArrowheads="1"/>
          </p:cNvSpPr>
          <p:nvPr/>
        </p:nvSpPr>
        <p:spPr bwMode="auto">
          <a:xfrm>
            <a:off x="533400" y="3429000"/>
            <a:ext cx="7951788" cy="1187450"/>
          </a:xfrm>
          <a:prstGeom prst="rect">
            <a:avLst/>
          </a:prstGeom>
          <a:noFill/>
          <a:ln w="9525">
            <a:noFill/>
            <a:miter lim="800000"/>
            <a:headEnd/>
            <a:tailEnd/>
          </a:ln>
          <a:effectLst/>
        </p:spPr>
        <p:txBody>
          <a:bodyPr wrap="none">
            <a:spAutoFit/>
          </a:bodyPr>
          <a:lstStyle/>
          <a:p>
            <a:pPr eaLnBrk="1" hangingPunct="1">
              <a:buFontTx/>
              <a:buChar char="•"/>
            </a:pPr>
            <a:r>
              <a:rPr lang="en-US" sz="2400" b="1"/>
              <a:t>   </a:t>
            </a:r>
            <a:r>
              <a:rPr lang="en-US" sz="2400" b="1">
                <a:solidFill>
                  <a:srgbClr val="800080"/>
                </a:solidFill>
              </a:rPr>
              <a:t>Magnetic iron based alloys with reduced losses in</a:t>
            </a:r>
          </a:p>
          <a:p>
            <a:pPr eaLnBrk="1" hangingPunct="1"/>
            <a:r>
              <a:rPr lang="en-US" sz="2400" b="1">
                <a:solidFill>
                  <a:srgbClr val="800080"/>
                </a:solidFill>
              </a:rPr>
              <a:t>    energy transmission, e.g. Fe-transition metal alloys</a:t>
            </a:r>
          </a:p>
          <a:p>
            <a:pPr eaLnBrk="1" hangingPunct="1"/>
            <a:r>
              <a:rPr lang="en-US" sz="2400" b="1">
                <a:solidFill>
                  <a:srgbClr val="800080"/>
                </a:solidFill>
              </a:rPr>
              <a:t>    (with Co, Ni, Cr, Cu, Zr)  </a:t>
            </a:r>
          </a:p>
        </p:txBody>
      </p:sp>
      <p:sp>
        <p:nvSpPr>
          <p:cNvPr id="270341" name="Text Box 5"/>
          <p:cNvSpPr txBox="1">
            <a:spLocks noChangeArrowheads="1"/>
          </p:cNvSpPr>
          <p:nvPr/>
        </p:nvSpPr>
        <p:spPr bwMode="auto">
          <a:xfrm>
            <a:off x="533400" y="4724400"/>
            <a:ext cx="7788275" cy="1187450"/>
          </a:xfrm>
          <a:prstGeom prst="rect">
            <a:avLst/>
          </a:prstGeom>
          <a:noFill/>
          <a:ln w="9525">
            <a:noFill/>
            <a:miter lim="800000"/>
            <a:headEnd/>
            <a:tailEnd/>
          </a:ln>
          <a:effectLst/>
        </p:spPr>
        <p:txBody>
          <a:bodyPr wrap="none">
            <a:spAutoFit/>
          </a:bodyPr>
          <a:lstStyle/>
          <a:p>
            <a:pPr eaLnBrk="1" hangingPunct="1">
              <a:buFontTx/>
              <a:buChar char="•"/>
            </a:pPr>
            <a:r>
              <a:rPr lang="en-US" sz="2400" b="1"/>
              <a:t>   </a:t>
            </a:r>
            <a:r>
              <a:rPr lang="en-US" sz="2400" b="1">
                <a:solidFill>
                  <a:srgbClr val="008000"/>
                </a:solidFill>
              </a:rPr>
              <a:t>Fe-based soft magnetic materials containing Cu &amp;</a:t>
            </a:r>
          </a:p>
          <a:p>
            <a:pPr eaLnBrk="1" hangingPunct="1"/>
            <a:r>
              <a:rPr lang="en-US" sz="2400" b="1">
                <a:solidFill>
                  <a:srgbClr val="008000"/>
                </a:solidFill>
              </a:rPr>
              <a:t>    at least one element from Nb, W, Zr, Hf, Ti and Mo,</a:t>
            </a:r>
          </a:p>
          <a:p>
            <a:pPr eaLnBrk="1" hangingPunct="1"/>
            <a:r>
              <a:rPr lang="en-US" sz="2400" b="1">
                <a:solidFill>
                  <a:srgbClr val="008000"/>
                </a:solidFill>
              </a:rPr>
              <a:t>    For example, Fe</a:t>
            </a:r>
            <a:r>
              <a:rPr lang="en-US" sz="2400" b="1" baseline="-25000">
                <a:solidFill>
                  <a:srgbClr val="008000"/>
                </a:solidFill>
              </a:rPr>
              <a:t>74.5-X</a:t>
            </a:r>
            <a:r>
              <a:rPr lang="en-US" sz="2400" b="1">
                <a:solidFill>
                  <a:srgbClr val="008000"/>
                </a:solidFill>
              </a:rPr>
              <a:t>Cu</a:t>
            </a:r>
            <a:r>
              <a:rPr lang="en-US" sz="2400" b="1" baseline="-25000">
                <a:solidFill>
                  <a:srgbClr val="008000"/>
                </a:solidFill>
              </a:rPr>
              <a:t>X</a:t>
            </a:r>
            <a:r>
              <a:rPr lang="en-US" sz="2400" b="1">
                <a:solidFill>
                  <a:srgbClr val="008000"/>
                </a:solidFill>
              </a:rPr>
              <a:t>Nb</a:t>
            </a:r>
            <a:r>
              <a:rPr lang="en-US" sz="2400" b="1" baseline="-25000">
                <a:solidFill>
                  <a:srgbClr val="008000"/>
                </a:solidFill>
              </a:rPr>
              <a:t>3</a:t>
            </a:r>
            <a:r>
              <a:rPr lang="en-US" sz="2400" b="1">
                <a:solidFill>
                  <a:srgbClr val="008000"/>
                </a:solidFill>
              </a:rPr>
              <a:t>Si</a:t>
            </a:r>
            <a:r>
              <a:rPr lang="en-US" sz="2400" b="1" baseline="-25000">
                <a:solidFill>
                  <a:srgbClr val="008000"/>
                </a:solidFill>
              </a:rPr>
              <a:t>13.5</a:t>
            </a:r>
            <a:r>
              <a:rPr lang="en-US" sz="2400" b="1">
                <a:solidFill>
                  <a:srgbClr val="008000"/>
                </a:solidFill>
              </a:rPr>
              <a:t>B</a:t>
            </a:r>
            <a:r>
              <a:rPr lang="en-US" sz="2400" b="1" baseline="-25000">
                <a:solidFill>
                  <a:srgbClr val="008000"/>
                </a:solidFill>
              </a:rPr>
              <a:t>9</a:t>
            </a:r>
            <a:r>
              <a:rPr lang="en-US" sz="2400" b="1">
                <a:solidFill>
                  <a:srgbClr val="008000"/>
                </a:solidFill>
              </a:rPr>
              <a:t> </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ext Box 2"/>
          <p:cNvSpPr txBox="1">
            <a:spLocks noChangeArrowheads="1"/>
          </p:cNvSpPr>
          <p:nvPr/>
        </p:nvSpPr>
        <p:spPr bwMode="auto">
          <a:xfrm>
            <a:off x="609600" y="838200"/>
            <a:ext cx="7894638" cy="579438"/>
          </a:xfrm>
          <a:prstGeom prst="rect">
            <a:avLst/>
          </a:prstGeom>
          <a:noFill/>
          <a:ln w="9525">
            <a:noFill/>
            <a:miter lim="800000"/>
            <a:headEnd/>
            <a:tailEnd/>
          </a:ln>
          <a:effectLst/>
        </p:spPr>
        <p:txBody>
          <a:bodyPr wrap="none">
            <a:spAutoFit/>
          </a:bodyPr>
          <a:lstStyle/>
          <a:p>
            <a:pPr eaLnBrk="1" hangingPunct="1"/>
            <a:r>
              <a:rPr lang="en-US" sz="3200" b="1">
                <a:solidFill>
                  <a:srgbClr val="006600"/>
                </a:solidFill>
              </a:rPr>
              <a:t>Electrical &amp; energy related applications:</a:t>
            </a:r>
          </a:p>
        </p:txBody>
      </p:sp>
      <p:sp>
        <p:nvSpPr>
          <p:cNvPr id="272387" name="Text Box 3"/>
          <p:cNvSpPr txBox="1">
            <a:spLocks noChangeArrowheads="1"/>
          </p:cNvSpPr>
          <p:nvPr/>
        </p:nvSpPr>
        <p:spPr bwMode="auto">
          <a:xfrm>
            <a:off x="1050925" y="1676400"/>
            <a:ext cx="7662863" cy="822325"/>
          </a:xfrm>
          <a:prstGeom prst="rect">
            <a:avLst/>
          </a:prstGeom>
          <a:noFill/>
          <a:ln w="9525">
            <a:noFill/>
            <a:miter lim="800000"/>
            <a:headEnd/>
            <a:tailEnd/>
          </a:ln>
          <a:effectLst/>
        </p:spPr>
        <p:txBody>
          <a:bodyPr wrap="none">
            <a:spAutoFit/>
          </a:bodyPr>
          <a:lstStyle/>
          <a:p>
            <a:pPr eaLnBrk="1" hangingPunct="1">
              <a:buFontTx/>
              <a:buChar char="•"/>
            </a:pPr>
            <a:r>
              <a:rPr lang="en-US" sz="2400" b="1"/>
              <a:t>  </a:t>
            </a:r>
            <a:r>
              <a:rPr lang="en-US" sz="2400" b="1">
                <a:solidFill>
                  <a:srgbClr val="990033"/>
                </a:solidFill>
              </a:rPr>
              <a:t>B, Bi, Cu, Co or Sn doped naoncrystalline ZnO for</a:t>
            </a:r>
          </a:p>
          <a:p>
            <a:pPr eaLnBrk="1" hangingPunct="1"/>
            <a:r>
              <a:rPr lang="en-US" sz="2400" b="1">
                <a:solidFill>
                  <a:srgbClr val="990033"/>
                </a:solidFill>
              </a:rPr>
              <a:t>   applications as varistor</a:t>
            </a:r>
          </a:p>
        </p:txBody>
      </p:sp>
      <p:sp>
        <p:nvSpPr>
          <p:cNvPr id="272388" name="Text Box 4"/>
          <p:cNvSpPr txBox="1">
            <a:spLocks noChangeArrowheads="1"/>
          </p:cNvSpPr>
          <p:nvPr/>
        </p:nvSpPr>
        <p:spPr bwMode="auto">
          <a:xfrm>
            <a:off x="1050925" y="2667000"/>
            <a:ext cx="6638925" cy="1187450"/>
          </a:xfrm>
          <a:prstGeom prst="rect">
            <a:avLst/>
          </a:prstGeom>
          <a:noFill/>
          <a:ln w="9525">
            <a:noFill/>
            <a:miter lim="800000"/>
            <a:headEnd/>
            <a:tailEnd/>
          </a:ln>
          <a:effectLst/>
        </p:spPr>
        <p:txBody>
          <a:bodyPr wrap="none">
            <a:spAutoFit/>
          </a:bodyPr>
          <a:lstStyle/>
          <a:p>
            <a:pPr eaLnBrk="1" hangingPunct="1">
              <a:buFontTx/>
              <a:buChar char="•"/>
            </a:pPr>
            <a:r>
              <a:rPr lang="en-US" sz="2400" b="1"/>
              <a:t>  </a:t>
            </a:r>
            <a:r>
              <a:rPr lang="en-US" sz="2400" b="1">
                <a:solidFill>
                  <a:srgbClr val="3333CC"/>
                </a:solidFill>
              </a:rPr>
              <a:t>Nanocrystalline Fe-Silica materials having </a:t>
            </a:r>
          </a:p>
          <a:p>
            <a:pPr eaLnBrk="1" hangingPunct="1"/>
            <a:r>
              <a:rPr lang="en-US" sz="2400" b="1">
                <a:solidFill>
                  <a:srgbClr val="3333CC"/>
                </a:solidFill>
              </a:rPr>
              <a:t>   nano size iron particles with enhanced </a:t>
            </a:r>
          </a:p>
          <a:p>
            <a:pPr eaLnBrk="1" hangingPunct="1"/>
            <a:r>
              <a:rPr lang="en-US" sz="2400" b="1">
                <a:solidFill>
                  <a:srgbClr val="3333CC"/>
                </a:solidFill>
              </a:rPr>
              <a:t>   electrical conductivity</a:t>
            </a:r>
          </a:p>
        </p:txBody>
      </p:sp>
      <p:sp>
        <p:nvSpPr>
          <p:cNvPr id="272389" name="Text Box 5"/>
          <p:cNvSpPr txBox="1">
            <a:spLocks noChangeArrowheads="1"/>
          </p:cNvSpPr>
          <p:nvPr/>
        </p:nvSpPr>
        <p:spPr bwMode="auto">
          <a:xfrm>
            <a:off x="1127125" y="3962400"/>
            <a:ext cx="7559675" cy="1187450"/>
          </a:xfrm>
          <a:prstGeom prst="rect">
            <a:avLst/>
          </a:prstGeom>
          <a:noFill/>
          <a:ln w="9525">
            <a:noFill/>
            <a:miter lim="800000"/>
            <a:headEnd/>
            <a:tailEnd/>
          </a:ln>
          <a:effectLst/>
        </p:spPr>
        <p:txBody>
          <a:bodyPr>
            <a:spAutoFit/>
          </a:bodyPr>
          <a:lstStyle/>
          <a:p>
            <a:pPr eaLnBrk="1" hangingPunct="1">
              <a:buFontTx/>
              <a:buChar char="•"/>
            </a:pPr>
            <a:r>
              <a:rPr lang="en-US" sz="2400" b="1"/>
              <a:t> </a:t>
            </a:r>
            <a:r>
              <a:rPr lang="en-US" sz="2400" b="1">
                <a:solidFill>
                  <a:srgbClr val="663300"/>
                </a:solidFill>
              </a:rPr>
              <a:t>Hydrogen storage materials such as  Mg</a:t>
            </a:r>
            <a:r>
              <a:rPr lang="en-US" sz="2400" b="1" baseline="-25000">
                <a:solidFill>
                  <a:srgbClr val="663300"/>
                </a:solidFill>
              </a:rPr>
              <a:t>2</a:t>
            </a:r>
            <a:r>
              <a:rPr lang="en-US" sz="2400" b="1">
                <a:solidFill>
                  <a:srgbClr val="663300"/>
                </a:solidFill>
              </a:rPr>
              <a:t>Ni,   </a:t>
            </a:r>
          </a:p>
          <a:p>
            <a:pPr eaLnBrk="1" hangingPunct="1"/>
            <a:r>
              <a:rPr lang="en-US" sz="2400" b="1">
                <a:solidFill>
                  <a:srgbClr val="663300"/>
                </a:solidFill>
              </a:rPr>
              <a:t>  LaNi</a:t>
            </a:r>
            <a:r>
              <a:rPr lang="en-US" sz="2400" b="1" baseline="-25000">
                <a:solidFill>
                  <a:srgbClr val="663300"/>
                </a:solidFill>
              </a:rPr>
              <a:t>5</a:t>
            </a:r>
            <a:r>
              <a:rPr lang="en-US" sz="2400" b="1">
                <a:solidFill>
                  <a:srgbClr val="663300"/>
                </a:solidFill>
              </a:rPr>
              <a:t>,  Ti</a:t>
            </a:r>
            <a:r>
              <a:rPr lang="en-US" sz="2400" b="1" baseline="-25000">
                <a:solidFill>
                  <a:srgbClr val="663300"/>
                </a:solidFill>
              </a:rPr>
              <a:t>3</a:t>
            </a:r>
            <a:r>
              <a:rPr lang="en-US" sz="2400" b="1">
                <a:solidFill>
                  <a:srgbClr val="663300"/>
                </a:solidFill>
              </a:rPr>
              <a:t>Al,  Zr</a:t>
            </a:r>
            <a:r>
              <a:rPr lang="en-US" sz="2400" b="1" baseline="-25000">
                <a:solidFill>
                  <a:srgbClr val="663300"/>
                </a:solidFill>
              </a:rPr>
              <a:t>7</a:t>
            </a:r>
            <a:r>
              <a:rPr lang="en-US" sz="2400" b="1">
                <a:solidFill>
                  <a:srgbClr val="663300"/>
                </a:solidFill>
              </a:rPr>
              <a:t>Ni</a:t>
            </a:r>
            <a:r>
              <a:rPr lang="en-US" sz="2400" b="1" baseline="-25000">
                <a:solidFill>
                  <a:srgbClr val="663300"/>
                </a:solidFill>
              </a:rPr>
              <a:t>10</a:t>
            </a:r>
            <a:r>
              <a:rPr lang="en-US" sz="2400" b="1">
                <a:solidFill>
                  <a:srgbClr val="663300"/>
                </a:solidFill>
              </a:rPr>
              <a:t>, etc. and metal matrix </a:t>
            </a:r>
          </a:p>
          <a:p>
            <a:pPr eaLnBrk="1" hangingPunct="1"/>
            <a:r>
              <a:rPr lang="en-US" sz="2400" b="1">
                <a:solidFill>
                  <a:srgbClr val="663300"/>
                </a:solidFill>
              </a:rPr>
              <a:t>  intermetallic dispersed composites</a:t>
            </a:r>
            <a:endParaRPr lang="en-US" sz="2400" b="1" baseline="-25000">
              <a:solidFill>
                <a:srgbClr val="663300"/>
              </a:solidFill>
            </a:endParaRPr>
          </a:p>
        </p:txBody>
      </p:sp>
      <p:sp>
        <p:nvSpPr>
          <p:cNvPr id="272390" name="Text Box 6"/>
          <p:cNvSpPr txBox="1">
            <a:spLocks noChangeArrowheads="1"/>
          </p:cNvSpPr>
          <p:nvPr/>
        </p:nvSpPr>
        <p:spPr bwMode="auto">
          <a:xfrm>
            <a:off x="1127125" y="4114800"/>
            <a:ext cx="184150" cy="457200"/>
          </a:xfrm>
          <a:prstGeom prst="rect">
            <a:avLst/>
          </a:prstGeom>
          <a:noFill/>
          <a:ln w="9525">
            <a:noFill/>
            <a:miter lim="800000"/>
            <a:headEnd/>
            <a:tailEnd/>
          </a:ln>
          <a:effectLst/>
        </p:spPr>
        <p:txBody>
          <a:bodyPr wrap="none">
            <a:spAutoFit/>
          </a:bodyPr>
          <a:lstStyle/>
          <a:p>
            <a:pPr eaLnBrk="1" hangingPunct="1"/>
            <a:endParaRPr lang="en-US" sz="2400" b="1"/>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8" name="Text Box 4"/>
          <p:cNvSpPr txBox="1">
            <a:spLocks noChangeArrowheads="1"/>
          </p:cNvSpPr>
          <p:nvPr/>
        </p:nvSpPr>
        <p:spPr bwMode="auto">
          <a:xfrm>
            <a:off x="1476375" y="2193925"/>
            <a:ext cx="6064250" cy="1311275"/>
          </a:xfrm>
          <a:prstGeom prst="rect">
            <a:avLst/>
          </a:prstGeom>
          <a:noFill/>
          <a:ln w="9525">
            <a:noFill/>
            <a:miter lim="800000"/>
            <a:headEnd/>
            <a:tailEnd/>
          </a:ln>
          <a:effectLst/>
        </p:spPr>
        <p:txBody>
          <a:bodyPr wrap="none">
            <a:spAutoFit/>
          </a:bodyPr>
          <a:lstStyle/>
          <a:p>
            <a:pPr algn="ctr"/>
            <a:r>
              <a:rPr lang="en-US" sz="4000" b="1">
                <a:solidFill>
                  <a:srgbClr val="CC3300"/>
                </a:solidFill>
                <a:latin typeface="Comic Sans MS" pitchFamily="66" charset="0"/>
              </a:rPr>
              <a:t>Some Examples of </a:t>
            </a:r>
          </a:p>
          <a:p>
            <a:pPr algn="ctr"/>
            <a:r>
              <a:rPr lang="en-US" sz="4000" b="1">
                <a:solidFill>
                  <a:srgbClr val="CC3300"/>
                </a:solidFill>
                <a:latin typeface="Comic Sans MS" pitchFamily="66" charset="0"/>
              </a:rPr>
              <a:t>Engineering Applications</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a:srcRect/>
          <a:stretch>
            <a:fillRect/>
          </a:stretch>
        </p:blipFill>
        <p:spPr bwMode="auto">
          <a:xfrm>
            <a:off x="276225" y="576263"/>
            <a:ext cx="8591550" cy="5705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a:blip r:embed="rId2"/>
          <a:srcRect/>
          <a:stretch>
            <a:fillRect/>
          </a:stretch>
        </p:blipFill>
        <p:spPr bwMode="auto">
          <a:xfrm>
            <a:off x="228600" y="609600"/>
            <a:ext cx="8591550" cy="5686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2"/>
          <a:srcRect/>
          <a:stretch>
            <a:fillRect/>
          </a:stretch>
        </p:blipFill>
        <p:spPr bwMode="auto">
          <a:xfrm>
            <a:off x="290513" y="581025"/>
            <a:ext cx="8562975" cy="5695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2"/>
          <p:cNvSpPr txBox="1">
            <a:spLocks noChangeArrowheads="1"/>
          </p:cNvSpPr>
          <p:nvPr/>
        </p:nvSpPr>
        <p:spPr bwMode="auto">
          <a:xfrm>
            <a:off x="76200" y="762000"/>
            <a:ext cx="3962400" cy="5900738"/>
          </a:xfrm>
          <a:prstGeom prst="rect">
            <a:avLst/>
          </a:prstGeom>
          <a:noFill/>
          <a:ln w="9525">
            <a:noFill/>
            <a:miter lim="800000"/>
            <a:headEnd/>
            <a:tailEnd/>
          </a:ln>
          <a:effectLst/>
        </p:spPr>
        <p:txBody>
          <a:bodyPr lIns="91429" tIns="45714" rIns="91429" bIns="45714">
            <a:spAutoFit/>
          </a:bodyPr>
          <a:lstStyle/>
          <a:p>
            <a:pPr marL="284163" indent="-284163" eaLnBrk="1" hangingPunct="1">
              <a:spcBef>
                <a:spcPct val="20000"/>
              </a:spcBef>
            </a:pPr>
            <a:r>
              <a:rPr lang="en-US" sz="2800" b="1">
                <a:solidFill>
                  <a:srgbClr val="A50021"/>
                </a:solidFill>
              </a:rPr>
              <a:t>     Self-cleaning   </a:t>
            </a:r>
          </a:p>
          <a:p>
            <a:pPr marL="284163" indent="-284163" eaLnBrk="1" hangingPunct="1">
              <a:spcBef>
                <a:spcPct val="20000"/>
              </a:spcBef>
            </a:pPr>
            <a:r>
              <a:rPr lang="en-US" sz="2800" b="1">
                <a:solidFill>
                  <a:srgbClr val="A50021"/>
                </a:solidFill>
              </a:rPr>
              <a:t>     concrete</a:t>
            </a:r>
          </a:p>
          <a:p>
            <a:pPr marL="508000" lvl="1" eaLnBrk="1" hangingPunct="1">
              <a:spcBef>
                <a:spcPct val="20000"/>
              </a:spcBef>
            </a:pPr>
            <a:r>
              <a:rPr lang="en-US" sz="2800">
                <a:solidFill>
                  <a:srgbClr val="008000"/>
                </a:solidFill>
              </a:rPr>
              <a:t>An exterior view shows U.S. architect Richard Meier's Jubilee Church, located in the Tor Tre Teste area of Rome</a:t>
            </a:r>
          </a:p>
          <a:p>
            <a:pPr marL="508000" lvl="1" eaLnBrk="1" hangingPunct="1">
              <a:spcBef>
                <a:spcPct val="20000"/>
              </a:spcBef>
            </a:pPr>
            <a:r>
              <a:rPr lang="en-US" sz="2800">
                <a:solidFill>
                  <a:srgbClr val="008000"/>
                </a:solidFill>
              </a:rPr>
              <a:t>It is made of self-cleaning concrete that helps keep the surface shiny white</a:t>
            </a:r>
          </a:p>
        </p:txBody>
      </p:sp>
      <p:pic>
        <p:nvPicPr>
          <p:cNvPr id="189443" name="Picture 3"/>
          <p:cNvPicPr>
            <a:picLocks noGrp="1" noChangeAspect="1" noChangeArrowheads="1"/>
          </p:cNvPicPr>
          <p:nvPr>
            <p:ph idx="1"/>
          </p:nvPr>
        </p:nvPicPr>
        <p:blipFill>
          <a:blip r:embed="rId2">
            <a:lum contrast="18000"/>
          </a:blip>
          <a:srcRect/>
          <a:stretch>
            <a:fillRect/>
          </a:stretch>
        </p:blipFill>
        <p:spPr>
          <a:xfrm>
            <a:off x="3962400" y="1687513"/>
            <a:ext cx="5029200" cy="4103687"/>
          </a:xfrm>
          <a:noFill/>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371600" y="76200"/>
            <a:ext cx="6629400" cy="1143000"/>
          </a:xfrm>
        </p:spPr>
        <p:txBody>
          <a:bodyPr/>
          <a:lstStyle/>
          <a:p>
            <a:pPr algn="ctr"/>
            <a:r>
              <a:rPr lang="en-US" smtClean="0">
                <a:ea typeface="ＭＳ Ｐゴシック" pitchFamily="-111" charset="-128"/>
              </a:rPr>
              <a:t>Why Now?</a:t>
            </a:r>
          </a:p>
        </p:txBody>
      </p:sp>
      <p:sp>
        <p:nvSpPr>
          <p:cNvPr id="9219" name="Content Placeholder 2"/>
          <p:cNvSpPr>
            <a:spLocks noGrp="1"/>
          </p:cNvSpPr>
          <p:nvPr>
            <p:ph idx="1"/>
          </p:nvPr>
        </p:nvSpPr>
        <p:spPr>
          <a:xfrm>
            <a:off x="609600" y="1066800"/>
            <a:ext cx="8229600" cy="2971800"/>
          </a:xfrm>
        </p:spPr>
        <p:txBody>
          <a:bodyPr/>
          <a:lstStyle/>
          <a:p>
            <a:pPr marL="0" indent="0" eaLnBrk="1" hangingPunct="1">
              <a:lnSpc>
                <a:spcPct val="90000"/>
              </a:lnSpc>
              <a:buFontTx/>
              <a:buNone/>
            </a:pPr>
            <a:r>
              <a:rPr lang="en-US" sz="2800" dirty="0" smtClean="0">
                <a:solidFill>
                  <a:srgbClr val="000000"/>
                </a:solidFill>
                <a:ea typeface="ＭＳ Ｐゴシック" pitchFamily="-111" charset="-128"/>
              </a:rPr>
              <a:t>Richard Feynman’s famous presentation “There’s Plenty of Room at the Bottom” was in the 1959 at the American Physical Society.</a:t>
            </a:r>
          </a:p>
          <a:p>
            <a:pPr marL="0" indent="0" eaLnBrk="1" hangingPunct="1">
              <a:lnSpc>
                <a:spcPct val="90000"/>
              </a:lnSpc>
              <a:buFontTx/>
              <a:buNone/>
            </a:pPr>
            <a:r>
              <a:rPr lang="en-US" sz="2800" dirty="0" smtClean="0">
                <a:solidFill>
                  <a:srgbClr val="000000"/>
                </a:solidFill>
                <a:ea typeface="ＭＳ Ｐゴシック" pitchFamily="-111" charset="-128"/>
              </a:rPr>
              <a:t>Here he asked:</a:t>
            </a:r>
          </a:p>
          <a:p>
            <a:pPr marL="0" indent="0"/>
            <a:r>
              <a:rPr lang="en-US" sz="2800" dirty="0" smtClean="0">
                <a:solidFill>
                  <a:srgbClr val="000000"/>
                </a:solidFill>
                <a:ea typeface="ＭＳ Ｐゴシック" pitchFamily="-111" charset="-128"/>
              </a:rPr>
              <a:t>Why can’t we manipulate materials atom by  atom?</a:t>
            </a:r>
          </a:p>
          <a:p>
            <a:pPr marL="0" indent="0"/>
            <a:r>
              <a:rPr lang="en-US" sz="2800" dirty="0" smtClean="0">
                <a:solidFill>
                  <a:srgbClr val="000000"/>
                </a:solidFill>
                <a:ea typeface="ＭＳ Ｐゴシック" pitchFamily="-111" charset="-128"/>
              </a:rPr>
              <a:t> Why can’t we control the synthesis of individual molecules?</a:t>
            </a:r>
          </a:p>
          <a:p>
            <a:pPr marL="0" indent="0"/>
            <a:r>
              <a:rPr lang="en-US" sz="2800" dirty="0" smtClean="0">
                <a:solidFill>
                  <a:srgbClr val="000000"/>
                </a:solidFill>
                <a:ea typeface="ＭＳ Ｐゴシック" pitchFamily="-111" charset="-128"/>
              </a:rPr>
              <a:t> Why can’t we write all of human knowledge on the head of a pin?</a:t>
            </a:r>
          </a:p>
          <a:p>
            <a:pPr marL="0" indent="0"/>
            <a:r>
              <a:rPr lang="en-US" sz="2800" dirty="0" smtClean="0">
                <a:solidFill>
                  <a:srgbClr val="000000"/>
                </a:solidFill>
                <a:ea typeface="ＭＳ Ｐゴシック" pitchFamily="-111" charset="-128"/>
              </a:rPr>
              <a:t>Why can’t we build machines to accomplish these things?</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a:srcRect/>
          <a:stretch>
            <a:fillRect/>
          </a:stretch>
        </p:blipFill>
        <p:spPr bwMode="auto">
          <a:xfrm>
            <a:off x="276225" y="585788"/>
            <a:ext cx="8591550" cy="5686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2136775" y="2193925"/>
            <a:ext cx="4721225" cy="1920875"/>
          </a:xfrm>
          <a:prstGeom prst="rect">
            <a:avLst/>
          </a:prstGeom>
          <a:noFill/>
          <a:ln w="9525">
            <a:noFill/>
            <a:miter lim="800000"/>
            <a:headEnd/>
            <a:tailEnd/>
          </a:ln>
          <a:effectLst/>
        </p:spPr>
        <p:txBody>
          <a:bodyPr wrap="none" lIns="91429" tIns="45714" rIns="91429" bIns="45714">
            <a:spAutoFit/>
          </a:bodyPr>
          <a:lstStyle/>
          <a:p>
            <a:pPr algn="ctr"/>
            <a:r>
              <a:rPr lang="en-US" sz="4000" b="1">
                <a:solidFill>
                  <a:srgbClr val="990033"/>
                </a:solidFill>
                <a:latin typeface="Comic Sans MS" pitchFamily="66" charset="0"/>
              </a:rPr>
              <a:t>Carbon nanotubes</a:t>
            </a:r>
            <a:r>
              <a:rPr lang="en-US" sz="4000" b="1">
                <a:latin typeface="Comic Sans MS" pitchFamily="66" charset="0"/>
              </a:rPr>
              <a:t> </a:t>
            </a:r>
          </a:p>
          <a:p>
            <a:pPr algn="ctr"/>
            <a:endParaRPr lang="en-US" sz="4000" b="1">
              <a:latin typeface="Comic Sans MS" pitchFamily="66" charset="0"/>
            </a:endParaRPr>
          </a:p>
          <a:p>
            <a:pPr algn="ctr"/>
            <a:r>
              <a:rPr lang="en-US" sz="4000" b="1">
                <a:solidFill>
                  <a:srgbClr val="008000"/>
                </a:solidFill>
                <a:latin typeface="Comic Sans MS" pitchFamily="66" charset="0"/>
              </a:rPr>
              <a:t>A novel material</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samdiamond"/>
          <p:cNvPicPr>
            <a:picLocks noChangeAspect="1" noChangeArrowheads="1"/>
          </p:cNvPicPr>
          <p:nvPr/>
        </p:nvPicPr>
        <p:blipFill>
          <a:blip r:embed="rId2"/>
          <a:srcRect/>
          <a:stretch>
            <a:fillRect/>
          </a:stretch>
        </p:blipFill>
        <p:spPr bwMode="auto">
          <a:xfrm>
            <a:off x="152400" y="1562100"/>
            <a:ext cx="1905000" cy="1770063"/>
          </a:xfrm>
          <a:prstGeom prst="rect">
            <a:avLst/>
          </a:prstGeom>
          <a:noFill/>
        </p:spPr>
      </p:pic>
      <p:pic>
        <p:nvPicPr>
          <p:cNvPr id="195587" name="Picture 3" descr="samgraphite"/>
          <p:cNvPicPr>
            <a:picLocks noChangeAspect="1" noChangeArrowheads="1"/>
          </p:cNvPicPr>
          <p:nvPr/>
        </p:nvPicPr>
        <p:blipFill>
          <a:blip r:embed="rId3"/>
          <a:srcRect/>
          <a:stretch>
            <a:fillRect/>
          </a:stretch>
        </p:blipFill>
        <p:spPr bwMode="auto">
          <a:xfrm>
            <a:off x="2133600" y="1638300"/>
            <a:ext cx="2138363" cy="1746250"/>
          </a:xfrm>
          <a:prstGeom prst="rect">
            <a:avLst/>
          </a:prstGeom>
          <a:noFill/>
        </p:spPr>
      </p:pic>
      <p:pic>
        <p:nvPicPr>
          <p:cNvPr id="195588" name="Picture 4" descr="samc60"/>
          <p:cNvPicPr>
            <a:picLocks noChangeAspect="1" noChangeArrowheads="1"/>
          </p:cNvPicPr>
          <p:nvPr/>
        </p:nvPicPr>
        <p:blipFill>
          <a:blip r:embed="rId4"/>
          <a:srcRect/>
          <a:stretch>
            <a:fillRect/>
          </a:stretch>
        </p:blipFill>
        <p:spPr bwMode="auto">
          <a:xfrm>
            <a:off x="4419600" y="1485900"/>
            <a:ext cx="1905000" cy="1866900"/>
          </a:xfrm>
          <a:prstGeom prst="rect">
            <a:avLst/>
          </a:prstGeom>
          <a:noFill/>
        </p:spPr>
      </p:pic>
      <p:pic>
        <p:nvPicPr>
          <p:cNvPr id="195589" name="Picture 5" descr="sam3tubes"/>
          <p:cNvPicPr>
            <a:picLocks noChangeAspect="1" noChangeArrowheads="1"/>
          </p:cNvPicPr>
          <p:nvPr/>
        </p:nvPicPr>
        <p:blipFill>
          <a:blip r:embed="rId5"/>
          <a:srcRect/>
          <a:stretch>
            <a:fillRect/>
          </a:stretch>
        </p:blipFill>
        <p:spPr bwMode="auto">
          <a:xfrm>
            <a:off x="6553200" y="1409700"/>
            <a:ext cx="2286000" cy="2247900"/>
          </a:xfrm>
          <a:prstGeom prst="rect">
            <a:avLst/>
          </a:prstGeom>
          <a:noFill/>
        </p:spPr>
      </p:pic>
      <p:sp>
        <p:nvSpPr>
          <p:cNvPr id="195590" name="Text Box 6"/>
          <p:cNvSpPr txBox="1">
            <a:spLocks noChangeArrowheads="1"/>
          </p:cNvSpPr>
          <p:nvPr/>
        </p:nvSpPr>
        <p:spPr bwMode="auto">
          <a:xfrm>
            <a:off x="457200" y="3748088"/>
            <a:ext cx="1162050" cy="366712"/>
          </a:xfrm>
          <a:prstGeom prst="rect">
            <a:avLst/>
          </a:prstGeom>
          <a:noFill/>
          <a:ln w="9525">
            <a:noFill/>
            <a:miter lim="800000"/>
            <a:headEnd/>
            <a:tailEnd/>
          </a:ln>
          <a:effectLst/>
        </p:spPr>
        <p:txBody>
          <a:bodyPr wrap="none" lIns="91429" tIns="45714" rIns="91429" bIns="45714">
            <a:spAutoFit/>
          </a:bodyPr>
          <a:lstStyle/>
          <a:p>
            <a:pPr eaLnBrk="1" hangingPunct="1"/>
            <a:r>
              <a:rPr lang="en-US" b="1"/>
              <a:t>Diamond</a:t>
            </a:r>
          </a:p>
        </p:txBody>
      </p:sp>
      <p:sp>
        <p:nvSpPr>
          <p:cNvPr id="195591" name="Rectangle 7"/>
          <p:cNvSpPr>
            <a:spLocks noChangeArrowheads="1"/>
          </p:cNvSpPr>
          <p:nvPr/>
        </p:nvSpPr>
        <p:spPr bwMode="auto">
          <a:xfrm>
            <a:off x="2590800" y="3748088"/>
            <a:ext cx="1600200" cy="366712"/>
          </a:xfrm>
          <a:prstGeom prst="rect">
            <a:avLst/>
          </a:prstGeom>
          <a:noFill/>
          <a:ln w="9525">
            <a:noFill/>
            <a:miter lim="800000"/>
            <a:headEnd/>
            <a:tailEnd/>
          </a:ln>
          <a:effectLst/>
        </p:spPr>
        <p:txBody>
          <a:bodyPr lIns="91429" tIns="45714" rIns="91429" bIns="45714">
            <a:spAutoFit/>
          </a:bodyPr>
          <a:lstStyle/>
          <a:p>
            <a:pPr eaLnBrk="1" hangingPunct="1"/>
            <a:r>
              <a:rPr lang="en-US" b="1"/>
              <a:t>Graphite</a:t>
            </a:r>
            <a:endParaRPr lang="en-US"/>
          </a:p>
        </p:txBody>
      </p:sp>
      <p:sp>
        <p:nvSpPr>
          <p:cNvPr id="195592" name="Rectangle 8"/>
          <p:cNvSpPr>
            <a:spLocks noChangeArrowheads="1"/>
          </p:cNvSpPr>
          <p:nvPr/>
        </p:nvSpPr>
        <p:spPr bwMode="auto">
          <a:xfrm>
            <a:off x="4648200" y="3748088"/>
            <a:ext cx="2286000" cy="366712"/>
          </a:xfrm>
          <a:prstGeom prst="rect">
            <a:avLst/>
          </a:prstGeom>
          <a:noFill/>
          <a:ln w="9525">
            <a:noFill/>
            <a:miter lim="800000"/>
            <a:headEnd/>
            <a:tailEnd/>
          </a:ln>
          <a:effectLst/>
        </p:spPr>
        <p:txBody>
          <a:bodyPr lIns="91429" tIns="45714" rIns="91429" bIns="45714">
            <a:spAutoFit/>
          </a:bodyPr>
          <a:lstStyle/>
          <a:p>
            <a:pPr eaLnBrk="1" hangingPunct="1"/>
            <a:r>
              <a:rPr lang="en-US" b="1"/>
              <a:t>Fullerenes</a:t>
            </a:r>
          </a:p>
        </p:txBody>
      </p:sp>
      <p:sp>
        <p:nvSpPr>
          <p:cNvPr id="195593" name="Rectangle 9"/>
          <p:cNvSpPr>
            <a:spLocks noChangeArrowheads="1"/>
          </p:cNvSpPr>
          <p:nvPr/>
        </p:nvSpPr>
        <p:spPr bwMode="auto">
          <a:xfrm>
            <a:off x="7010400" y="3748088"/>
            <a:ext cx="1600200" cy="366712"/>
          </a:xfrm>
          <a:prstGeom prst="rect">
            <a:avLst/>
          </a:prstGeom>
          <a:noFill/>
          <a:ln w="9525">
            <a:noFill/>
            <a:miter lim="800000"/>
            <a:headEnd/>
            <a:tailEnd/>
          </a:ln>
          <a:effectLst/>
        </p:spPr>
        <p:txBody>
          <a:bodyPr lIns="91429" tIns="45714" rIns="91429" bIns="45714">
            <a:spAutoFit/>
          </a:bodyPr>
          <a:lstStyle/>
          <a:p>
            <a:pPr eaLnBrk="1" hangingPunct="1"/>
            <a:r>
              <a:rPr lang="en-US" b="1"/>
              <a:t>Nanotubes</a:t>
            </a:r>
          </a:p>
        </p:txBody>
      </p:sp>
      <p:sp>
        <p:nvSpPr>
          <p:cNvPr id="195594" name="Text Box 10"/>
          <p:cNvSpPr txBox="1">
            <a:spLocks noChangeArrowheads="1"/>
          </p:cNvSpPr>
          <p:nvPr/>
        </p:nvSpPr>
        <p:spPr bwMode="auto">
          <a:xfrm>
            <a:off x="0" y="0"/>
            <a:ext cx="9144000" cy="1219200"/>
          </a:xfrm>
          <a:prstGeom prst="rect">
            <a:avLst/>
          </a:prstGeom>
          <a:solidFill>
            <a:srgbClr val="000099"/>
          </a:solidFill>
          <a:ln w="9525">
            <a:noFill/>
            <a:miter lim="800000"/>
            <a:headEnd/>
            <a:tailEnd/>
          </a:ln>
        </p:spPr>
        <p:txBody>
          <a:bodyPr lIns="91429" tIns="45714" rIns="91429" bIns="45714"/>
          <a:lstStyle/>
          <a:p>
            <a:pPr algn="ctr" eaLnBrk="1" hangingPunct="1"/>
            <a:endParaRPr lang="en-US" sz="2800" b="1">
              <a:solidFill>
                <a:schemeClr val="bg2"/>
              </a:solidFill>
              <a:ea typeface="Batang" charset="-127"/>
            </a:endParaRPr>
          </a:p>
        </p:txBody>
      </p:sp>
      <p:sp>
        <p:nvSpPr>
          <p:cNvPr id="195595" name="Rectangle 11"/>
          <p:cNvSpPr>
            <a:spLocks noChangeArrowheads="1"/>
          </p:cNvSpPr>
          <p:nvPr/>
        </p:nvSpPr>
        <p:spPr bwMode="auto">
          <a:xfrm>
            <a:off x="215900" y="0"/>
            <a:ext cx="8763000" cy="1190625"/>
          </a:xfrm>
          <a:prstGeom prst="rect">
            <a:avLst/>
          </a:prstGeom>
          <a:noFill/>
          <a:ln w="12700">
            <a:noFill/>
            <a:miter lim="800000"/>
            <a:headEnd type="none" w="sm" len="sm"/>
            <a:tailEnd type="none" w="sm" len="sm"/>
          </a:ln>
          <a:effectLst/>
        </p:spPr>
        <p:txBody>
          <a:bodyPr lIns="91429" tIns="45714" rIns="91429" bIns="45714">
            <a:spAutoFit/>
          </a:bodyPr>
          <a:lstStyle/>
          <a:p>
            <a:pPr algn="ctr"/>
            <a:r>
              <a:rPr lang="en-US" sz="3600" b="1">
                <a:solidFill>
                  <a:schemeClr val="bg1"/>
                </a:solidFill>
              </a:rPr>
              <a:t>Carbon is the Stuff of Many Nanotechnologies</a:t>
            </a:r>
          </a:p>
        </p:txBody>
      </p:sp>
      <p:pic>
        <p:nvPicPr>
          <p:cNvPr id="195596" name="Picture 12" descr="Diamond"/>
          <p:cNvPicPr>
            <a:picLocks noChangeAspect="1" noChangeArrowheads="1"/>
          </p:cNvPicPr>
          <p:nvPr/>
        </p:nvPicPr>
        <p:blipFill>
          <a:blip r:embed="rId6"/>
          <a:srcRect/>
          <a:stretch>
            <a:fillRect/>
          </a:stretch>
        </p:blipFill>
        <p:spPr bwMode="auto">
          <a:xfrm>
            <a:off x="152400" y="4419600"/>
            <a:ext cx="1905000" cy="1905000"/>
          </a:xfrm>
          <a:prstGeom prst="rect">
            <a:avLst/>
          </a:prstGeom>
          <a:noFill/>
        </p:spPr>
      </p:pic>
      <p:pic>
        <p:nvPicPr>
          <p:cNvPr id="195597" name="Picture 13" descr="pencil"/>
          <p:cNvPicPr>
            <a:picLocks noChangeAspect="1" noChangeArrowheads="1"/>
          </p:cNvPicPr>
          <p:nvPr/>
        </p:nvPicPr>
        <p:blipFill>
          <a:blip r:embed="rId7"/>
          <a:srcRect/>
          <a:stretch>
            <a:fillRect/>
          </a:stretch>
        </p:blipFill>
        <p:spPr bwMode="auto">
          <a:xfrm>
            <a:off x="2362200" y="4419600"/>
            <a:ext cx="2514600" cy="1890713"/>
          </a:xfrm>
          <a:prstGeom prst="rect">
            <a:avLst/>
          </a:prstGeom>
          <a:noFill/>
        </p:spPr>
      </p:pic>
      <p:pic>
        <p:nvPicPr>
          <p:cNvPr id="195598" name="Picture 14" descr="c60"/>
          <p:cNvPicPr>
            <a:picLocks noChangeAspect="1" noChangeArrowheads="1"/>
          </p:cNvPicPr>
          <p:nvPr/>
        </p:nvPicPr>
        <p:blipFill>
          <a:blip r:embed="rId8"/>
          <a:srcRect/>
          <a:stretch>
            <a:fillRect/>
          </a:stretch>
        </p:blipFill>
        <p:spPr bwMode="auto">
          <a:xfrm>
            <a:off x="5105400" y="4267200"/>
            <a:ext cx="1093788" cy="2362200"/>
          </a:xfrm>
          <a:prstGeom prst="rect">
            <a:avLst/>
          </a:prstGeom>
          <a:noFill/>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magic"/>
          <p:cNvPicPr>
            <a:picLocks noChangeAspect="1" noChangeArrowheads="1"/>
          </p:cNvPicPr>
          <p:nvPr/>
        </p:nvPicPr>
        <p:blipFill>
          <a:blip r:embed="rId2" cstate="print"/>
          <a:srcRect/>
          <a:stretch>
            <a:fillRect/>
          </a:stretch>
        </p:blipFill>
        <p:spPr bwMode="auto">
          <a:xfrm>
            <a:off x="2540000" y="2540000"/>
            <a:ext cx="127000" cy="127000"/>
          </a:xfrm>
          <a:prstGeom prst="rect">
            <a:avLst/>
          </a:prstGeom>
          <a:noFill/>
          <a:ln w="12700">
            <a:noFill/>
            <a:miter lim="800000"/>
            <a:headEnd type="none" w="sm" len="sm"/>
            <a:tailEnd type="none" w="sm" len="sm"/>
          </a:ln>
          <a:effectLst/>
        </p:spPr>
      </p:pic>
      <p:sp>
        <p:nvSpPr>
          <p:cNvPr id="193539" name="Rectangle 3"/>
          <p:cNvSpPr>
            <a:spLocks noChangeArrowheads="1"/>
          </p:cNvSpPr>
          <p:nvPr/>
        </p:nvSpPr>
        <p:spPr bwMode="auto">
          <a:xfrm>
            <a:off x="4191000" y="-579438"/>
            <a:ext cx="184150" cy="579438"/>
          </a:xfrm>
          <a:prstGeom prst="rect">
            <a:avLst/>
          </a:prstGeom>
          <a:noFill/>
          <a:ln w="12700">
            <a:noFill/>
            <a:miter lim="800000"/>
            <a:headEnd type="none" w="sm" len="sm"/>
            <a:tailEnd type="none" w="sm" len="sm"/>
          </a:ln>
          <a:effectLst/>
        </p:spPr>
        <p:txBody>
          <a:bodyPr wrap="none" lIns="91429" tIns="45714" rIns="91429" bIns="45714">
            <a:spAutoFit/>
          </a:bodyPr>
          <a:lstStyle/>
          <a:p>
            <a:pPr algn="ctr"/>
            <a:endParaRPr lang="en-US" sz="3200" b="1" i="1">
              <a:solidFill>
                <a:srgbClr val="800000"/>
              </a:solidFill>
            </a:endParaRPr>
          </a:p>
        </p:txBody>
      </p:sp>
      <p:pic>
        <p:nvPicPr>
          <p:cNvPr id="193540" name="Picture 4" descr="magic"/>
          <p:cNvPicPr>
            <a:picLocks noChangeAspect="1" noChangeArrowheads="1"/>
          </p:cNvPicPr>
          <p:nvPr/>
        </p:nvPicPr>
        <p:blipFill>
          <a:blip r:embed="rId2" cstate="print"/>
          <a:srcRect/>
          <a:stretch>
            <a:fillRect/>
          </a:stretch>
        </p:blipFill>
        <p:spPr bwMode="auto">
          <a:xfrm>
            <a:off x="2540000" y="2540000"/>
            <a:ext cx="127000" cy="127000"/>
          </a:xfrm>
          <a:prstGeom prst="rect">
            <a:avLst/>
          </a:prstGeom>
          <a:noFill/>
          <a:ln w="12700">
            <a:noFill/>
            <a:miter lim="800000"/>
            <a:headEnd type="none" w="sm" len="sm"/>
            <a:tailEnd type="none" w="sm" len="sm"/>
          </a:ln>
          <a:effectLst/>
        </p:spPr>
      </p:pic>
      <p:sp>
        <p:nvSpPr>
          <p:cNvPr id="193541" name="Text Box 5"/>
          <p:cNvSpPr txBox="1">
            <a:spLocks noChangeArrowheads="1"/>
          </p:cNvSpPr>
          <p:nvPr/>
        </p:nvSpPr>
        <p:spPr bwMode="auto">
          <a:xfrm>
            <a:off x="0" y="0"/>
            <a:ext cx="9144000" cy="838200"/>
          </a:xfrm>
          <a:prstGeom prst="rect">
            <a:avLst/>
          </a:prstGeom>
          <a:solidFill>
            <a:srgbClr val="333399"/>
          </a:solidFill>
          <a:ln w="9525">
            <a:noFill/>
            <a:miter lim="800000"/>
            <a:headEnd/>
            <a:tailEnd/>
          </a:ln>
        </p:spPr>
        <p:txBody>
          <a:bodyPr lIns="91429" tIns="45714" rIns="91429" bIns="45714"/>
          <a:lstStyle/>
          <a:p>
            <a:pPr algn="ctr" eaLnBrk="1" hangingPunct="1"/>
            <a:endParaRPr lang="en-US" sz="2800" b="1">
              <a:solidFill>
                <a:schemeClr val="bg2"/>
              </a:solidFill>
              <a:ea typeface="Batang" charset="-127"/>
            </a:endParaRPr>
          </a:p>
        </p:txBody>
      </p:sp>
      <p:sp>
        <p:nvSpPr>
          <p:cNvPr id="193542" name="Rectangle 6"/>
          <p:cNvSpPr>
            <a:spLocks noChangeArrowheads="1"/>
          </p:cNvSpPr>
          <p:nvPr/>
        </p:nvSpPr>
        <p:spPr bwMode="auto">
          <a:xfrm>
            <a:off x="4191000" y="-579438"/>
            <a:ext cx="184150" cy="579438"/>
          </a:xfrm>
          <a:prstGeom prst="rect">
            <a:avLst/>
          </a:prstGeom>
          <a:noFill/>
          <a:ln w="12700">
            <a:noFill/>
            <a:miter lim="800000"/>
            <a:headEnd type="none" w="sm" len="sm"/>
            <a:tailEnd type="none" w="sm" len="sm"/>
          </a:ln>
          <a:effectLst/>
        </p:spPr>
        <p:txBody>
          <a:bodyPr wrap="none" lIns="91429" tIns="45714" rIns="91429" bIns="45714">
            <a:spAutoFit/>
          </a:bodyPr>
          <a:lstStyle/>
          <a:p>
            <a:pPr algn="ctr"/>
            <a:endParaRPr lang="en-US" sz="3200" b="1" i="1">
              <a:solidFill>
                <a:srgbClr val="800000"/>
              </a:solidFill>
            </a:endParaRPr>
          </a:p>
        </p:txBody>
      </p:sp>
      <p:sp>
        <p:nvSpPr>
          <p:cNvPr id="193543" name="Rectangle 7"/>
          <p:cNvSpPr>
            <a:spLocks noChangeArrowheads="1"/>
          </p:cNvSpPr>
          <p:nvPr/>
        </p:nvSpPr>
        <p:spPr bwMode="auto">
          <a:xfrm>
            <a:off x="0" y="76200"/>
            <a:ext cx="9144000" cy="641350"/>
          </a:xfrm>
          <a:prstGeom prst="rect">
            <a:avLst/>
          </a:prstGeom>
          <a:noFill/>
          <a:ln w="12700">
            <a:noFill/>
            <a:miter lim="800000"/>
            <a:headEnd type="none" w="sm" len="sm"/>
            <a:tailEnd type="none" w="sm" len="sm"/>
          </a:ln>
          <a:effectLst/>
        </p:spPr>
        <p:txBody>
          <a:bodyPr lIns="91429" tIns="45714" rIns="91429" bIns="45714">
            <a:spAutoFit/>
          </a:bodyPr>
          <a:lstStyle/>
          <a:p>
            <a:pPr algn="ctr"/>
            <a:r>
              <a:rPr lang="en-US" sz="3600" b="1">
                <a:solidFill>
                  <a:schemeClr val="bg1"/>
                </a:solidFill>
              </a:rPr>
              <a:t>Nanotechnology in Soccer Balls?</a:t>
            </a:r>
          </a:p>
        </p:txBody>
      </p:sp>
      <p:pic>
        <p:nvPicPr>
          <p:cNvPr id="193544" name="Picture 8" descr="soccer%20ball"/>
          <p:cNvPicPr>
            <a:picLocks noGrp="1" noChangeAspect="1" noChangeArrowheads="1"/>
          </p:cNvPicPr>
          <p:nvPr>
            <p:ph sz="quarter" idx="1"/>
          </p:nvPr>
        </p:nvPicPr>
        <p:blipFill>
          <a:blip r:embed="rId3"/>
          <a:srcRect/>
          <a:stretch>
            <a:fillRect/>
          </a:stretch>
        </p:blipFill>
        <p:spPr>
          <a:xfrm>
            <a:off x="228600" y="1066800"/>
            <a:ext cx="2174875" cy="2185988"/>
          </a:xfrm>
          <a:noFill/>
          <a:ln/>
        </p:spPr>
      </p:pic>
      <p:pic>
        <p:nvPicPr>
          <p:cNvPr id="193545" name="Picture 9" descr="samc60"/>
          <p:cNvPicPr>
            <a:picLocks noGrp="1" noChangeAspect="1" noChangeArrowheads="1"/>
          </p:cNvPicPr>
          <p:nvPr>
            <p:ph sz="quarter" idx="2"/>
          </p:nvPr>
        </p:nvPicPr>
        <p:blipFill>
          <a:blip r:embed="rId4"/>
          <a:srcRect/>
          <a:stretch>
            <a:fillRect/>
          </a:stretch>
        </p:blipFill>
        <p:spPr>
          <a:xfrm>
            <a:off x="3124200" y="1066800"/>
            <a:ext cx="2230438" cy="2185988"/>
          </a:xfrm>
          <a:noFill/>
          <a:ln/>
        </p:spPr>
      </p:pic>
      <p:pic>
        <p:nvPicPr>
          <p:cNvPr id="193546" name="Picture 10" descr="ful-endo.jpg"/>
          <p:cNvPicPr>
            <a:picLocks noGrp="1" noChangeAspect="1" noChangeArrowheads="1"/>
          </p:cNvPicPr>
          <p:nvPr>
            <p:ph sz="quarter" idx="3"/>
          </p:nvPr>
        </p:nvPicPr>
        <p:blipFill>
          <a:blip r:embed="rId5"/>
          <a:srcRect/>
          <a:stretch>
            <a:fillRect/>
          </a:stretch>
        </p:blipFill>
        <p:spPr>
          <a:xfrm>
            <a:off x="990600" y="4114800"/>
            <a:ext cx="2181225" cy="2187575"/>
          </a:xfrm>
          <a:noFill/>
          <a:ln/>
        </p:spPr>
      </p:pic>
      <p:pic>
        <p:nvPicPr>
          <p:cNvPr id="193547" name="Picture 11" descr="soccer"/>
          <p:cNvPicPr>
            <a:picLocks noGrp="1" noChangeAspect="1" noChangeArrowheads="1"/>
          </p:cNvPicPr>
          <p:nvPr>
            <p:ph sz="quarter" idx="4"/>
          </p:nvPr>
        </p:nvPicPr>
        <p:blipFill>
          <a:blip r:embed="rId6"/>
          <a:srcRect/>
          <a:stretch>
            <a:fillRect/>
          </a:stretch>
        </p:blipFill>
        <p:spPr>
          <a:xfrm>
            <a:off x="4038600" y="3886200"/>
            <a:ext cx="4343400" cy="2811463"/>
          </a:xfrm>
          <a:noFill/>
          <a:ln/>
        </p:spPr>
      </p:pic>
      <p:sp>
        <p:nvSpPr>
          <p:cNvPr id="193548" name="Text Box 12"/>
          <p:cNvSpPr txBox="1">
            <a:spLocks noChangeArrowheads="1"/>
          </p:cNvSpPr>
          <p:nvPr/>
        </p:nvSpPr>
        <p:spPr bwMode="auto">
          <a:xfrm>
            <a:off x="5410200" y="1066800"/>
            <a:ext cx="3444875" cy="3013075"/>
          </a:xfrm>
          <a:prstGeom prst="rect">
            <a:avLst/>
          </a:prstGeom>
          <a:noFill/>
          <a:ln w="9525">
            <a:noFill/>
            <a:miter lim="800000"/>
            <a:headEnd/>
            <a:tailEnd/>
          </a:ln>
          <a:effectLst/>
        </p:spPr>
        <p:txBody>
          <a:bodyPr lIns="91429" tIns="45714" rIns="91429" bIns="45714">
            <a:spAutoFit/>
          </a:bodyPr>
          <a:lstStyle/>
          <a:p>
            <a:pPr algn="ctr" eaLnBrk="1" hangingPunct="1"/>
            <a:r>
              <a:rPr lang="en-US" sz="2400" b="1">
                <a:solidFill>
                  <a:schemeClr val="accent2"/>
                </a:solidFill>
              </a:rPr>
              <a:t>A Soccer Ball is a perfect model for a molecule called Fullerene. Fullerenes are all-carbon molecules and an important component of nanotechnology.</a:t>
            </a:r>
          </a:p>
        </p:txBody>
      </p:sp>
      <p:sp>
        <p:nvSpPr>
          <p:cNvPr id="193549" name="Text Box 13"/>
          <p:cNvSpPr txBox="1">
            <a:spLocks noChangeArrowheads="1"/>
          </p:cNvSpPr>
          <p:nvPr/>
        </p:nvSpPr>
        <p:spPr bwMode="auto">
          <a:xfrm>
            <a:off x="2549525" y="1858963"/>
            <a:ext cx="422275" cy="579437"/>
          </a:xfrm>
          <a:prstGeom prst="rect">
            <a:avLst/>
          </a:prstGeom>
          <a:noFill/>
          <a:ln w="9525">
            <a:noFill/>
            <a:miter lim="800000"/>
            <a:headEnd/>
            <a:tailEnd/>
          </a:ln>
          <a:effectLst/>
        </p:spPr>
        <p:txBody>
          <a:bodyPr wrap="none" lIns="91429" tIns="45714" rIns="91429" bIns="45714">
            <a:spAutoFit/>
          </a:bodyPr>
          <a:lstStyle/>
          <a:p>
            <a:pPr eaLnBrk="1" hangingPunct="1"/>
            <a:r>
              <a:rPr lang="en-US" sz="3200" b="1"/>
              <a:t>=</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671513" y="390525"/>
            <a:ext cx="7772400" cy="1143000"/>
          </a:xfrm>
        </p:spPr>
        <p:txBody>
          <a:bodyPr/>
          <a:lstStyle/>
          <a:p>
            <a:r>
              <a:rPr lang="en-US" b="1">
                <a:solidFill>
                  <a:srgbClr val="3333CC"/>
                </a:solidFill>
                <a:latin typeface="Comic Sans MS" pitchFamily="66" charset="0"/>
              </a:rPr>
              <a:t>Carbon Nanotubes</a:t>
            </a:r>
          </a:p>
        </p:txBody>
      </p:sp>
      <p:pic>
        <p:nvPicPr>
          <p:cNvPr id="308227" name="Picture 3" descr="010806_2"/>
          <p:cNvPicPr>
            <a:picLocks noChangeAspect="1" noChangeArrowheads="1"/>
          </p:cNvPicPr>
          <p:nvPr/>
        </p:nvPicPr>
        <p:blipFill>
          <a:blip r:embed="rId3"/>
          <a:srcRect/>
          <a:stretch>
            <a:fillRect/>
          </a:stretch>
        </p:blipFill>
        <p:spPr bwMode="auto">
          <a:xfrm>
            <a:off x="657225" y="2098675"/>
            <a:ext cx="4578350" cy="2703513"/>
          </a:xfrm>
          <a:prstGeom prst="rect">
            <a:avLst/>
          </a:prstGeom>
          <a:noFill/>
        </p:spPr>
      </p:pic>
      <p:pic>
        <p:nvPicPr>
          <p:cNvPr id="308228" name="Picture 4" descr="c60"/>
          <p:cNvPicPr>
            <a:picLocks noChangeAspect="1" noChangeArrowheads="1"/>
          </p:cNvPicPr>
          <p:nvPr/>
        </p:nvPicPr>
        <p:blipFill>
          <a:blip r:embed="rId4"/>
          <a:srcRect/>
          <a:stretch>
            <a:fillRect/>
          </a:stretch>
        </p:blipFill>
        <p:spPr bwMode="auto">
          <a:xfrm>
            <a:off x="6149975" y="2590800"/>
            <a:ext cx="2517775" cy="2403475"/>
          </a:xfrm>
          <a:prstGeom prst="rect">
            <a:avLst/>
          </a:prstGeom>
          <a:noFill/>
        </p:spPr>
      </p:pic>
      <p:sp>
        <p:nvSpPr>
          <p:cNvPr id="308229" name="Text Box 5"/>
          <p:cNvSpPr txBox="1">
            <a:spLocks noChangeArrowheads="1"/>
          </p:cNvSpPr>
          <p:nvPr/>
        </p:nvSpPr>
        <p:spPr bwMode="auto">
          <a:xfrm>
            <a:off x="6343650" y="1755775"/>
            <a:ext cx="2393950" cy="822325"/>
          </a:xfrm>
          <a:prstGeom prst="rect">
            <a:avLst/>
          </a:prstGeom>
          <a:noFill/>
          <a:ln w="9525">
            <a:noFill/>
            <a:miter lim="800000"/>
            <a:headEnd/>
            <a:tailEnd/>
          </a:ln>
          <a:effectLst/>
        </p:spPr>
        <p:txBody>
          <a:bodyPr>
            <a:spAutoFit/>
          </a:bodyPr>
          <a:lstStyle/>
          <a:p>
            <a:pPr eaLnBrk="1" hangingPunct="1">
              <a:spcBef>
                <a:spcPct val="50000"/>
              </a:spcBef>
            </a:pPr>
            <a:r>
              <a:rPr lang="en-US" sz="2400">
                <a:latin typeface="Times New Roman" pitchFamily="18" charset="0"/>
                <a:cs typeface="Arial" pitchFamily="34" charset="0"/>
              </a:rPr>
              <a:t>Buckminster Fullerene C</a:t>
            </a:r>
            <a:r>
              <a:rPr lang="en-US" sz="2400" baseline="-25000">
                <a:latin typeface="Times New Roman" pitchFamily="18" charset="0"/>
                <a:cs typeface="Arial" pitchFamily="34" charset="0"/>
              </a:rPr>
              <a:t>60</a:t>
            </a:r>
          </a:p>
        </p:txBody>
      </p:sp>
      <p:sp>
        <p:nvSpPr>
          <p:cNvPr id="308230" name="Text Box 6"/>
          <p:cNvSpPr txBox="1">
            <a:spLocks noChangeArrowheads="1"/>
          </p:cNvSpPr>
          <p:nvPr/>
        </p:nvSpPr>
        <p:spPr bwMode="auto">
          <a:xfrm>
            <a:off x="6270625" y="5283200"/>
            <a:ext cx="2540000" cy="822325"/>
          </a:xfrm>
          <a:prstGeom prst="rect">
            <a:avLst/>
          </a:prstGeom>
          <a:noFill/>
          <a:ln w="9525">
            <a:noFill/>
            <a:miter lim="800000"/>
            <a:headEnd/>
            <a:tailEnd/>
          </a:ln>
          <a:effectLst/>
        </p:spPr>
        <p:txBody>
          <a:bodyPr>
            <a:spAutoFit/>
          </a:bodyPr>
          <a:lstStyle/>
          <a:p>
            <a:pPr eaLnBrk="1" hangingPunct="1">
              <a:spcBef>
                <a:spcPct val="50000"/>
              </a:spcBef>
            </a:pPr>
            <a:r>
              <a:rPr lang="en-US" sz="2400">
                <a:latin typeface="Times New Roman" pitchFamily="18" charset="0"/>
                <a:cs typeface="Arial" pitchFamily="34" charset="0"/>
              </a:rPr>
              <a:t>Smalley, Curl, Kroto. Nobel Prize</a:t>
            </a:r>
          </a:p>
        </p:txBody>
      </p:sp>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lstStyle/>
          <a:p>
            <a:r>
              <a:rPr lang="en-US" sz="4000" b="1">
                <a:solidFill>
                  <a:srgbClr val="800080"/>
                </a:solidFill>
                <a:latin typeface="Comic Sans MS" pitchFamily="66" charset="0"/>
              </a:rPr>
              <a:t>What’s the big deal about carbon nanotubes???</a:t>
            </a:r>
          </a:p>
        </p:txBody>
      </p:sp>
      <p:sp>
        <p:nvSpPr>
          <p:cNvPr id="311299" name="Rectangle 3"/>
          <p:cNvSpPr>
            <a:spLocks noGrp="1" noChangeArrowheads="1"/>
          </p:cNvSpPr>
          <p:nvPr>
            <p:ph type="body" idx="1"/>
          </p:nvPr>
        </p:nvSpPr>
        <p:spPr>
          <a:xfrm>
            <a:off x="487363" y="2332038"/>
            <a:ext cx="8229600" cy="4525962"/>
          </a:xfrm>
        </p:spPr>
        <p:txBody>
          <a:bodyPr/>
          <a:lstStyle/>
          <a:p>
            <a:r>
              <a:rPr lang="en-US" b="1">
                <a:solidFill>
                  <a:srgbClr val="008000"/>
                </a:solidFill>
              </a:rPr>
              <a:t>Amazing Mechanical Properties</a:t>
            </a:r>
          </a:p>
          <a:p>
            <a:pPr lvl="1"/>
            <a:endParaRPr lang="en-US"/>
          </a:p>
          <a:p>
            <a:r>
              <a:rPr lang="en-US" b="1">
                <a:solidFill>
                  <a:srgbClr val="990033"/>
                </a:solidFill>
              </a:rPr>
              <a:t>Amazing Electrical Properties:</a:t>
            </a:r>
            <a:r>
              <a:rPr lang="en-US"/>
              <a:t> </a:t>
            </a:r>
          </a:p>
          <a:p>
            <a:pPr lvl="1"/>
            <a:r>
              <a:rPr lang="en-US">
                <a:solidFill>
                  <a:schemeClr val="accent2"/>
                </a:solidFill>
              </a:rPr>
              <a:t>Can be conductors or semiconductors</a:t>
            </a:r>
          </a:p>
          <a:p>
            <a:pPr lvl="1"/>
            <a:r>
              <a:rPr lang="en-US">
                <a:solidFill>
                  <a:srgbClr val="663300"/>
                </a:solidFill>
              </a:rPr>
              <a:t>Could be the building block of nanocomputing</a:t>
            </a: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a:lum contrast="18000"/>
          </a:blip>
          <a:srcRect/>
          <a:stretch>
            <a:fillRect/>
          </a:stretch>
        </p:blipFill>
        <p:spPr bwMode="auto">
          <a:xfrm>
            <a:off x="0" y="152400"/>
            <a:ext cx="5181600" cy="6400800"/>
          </a:xfrm>
          <a:prstGeom prst="rect">
            <a:avLst/>
          </a:prstGeom>
          <a:noFill/>
          <a:ln w="9525">
            <a:noFill/>
            <a:miter lim="800000"/>
            <a:headEnd/>
            <a:tailEnd/>
          </a:ln>
          <a:effectLst/>
        </p:spPr>
      </p:pic>
      <p:sp>
        <p:nvSpPr>
          <p:cNvPr id="197635" name="Text Box 3"/>
          <p:cNvSpPr txBox="1">
            <a:spLocks noChangeArrowheads="1"/>
          </p:cNvSpPr>
          <p:nvPr/>
        </p:nvSpPr>
        <p:spPr bwMode="auto">
          <a:xfrm>
            <a:off x="5257800" y="654050"/>
            <a:ext cx="3686175" cy="946150"/>
          </a:xfrm>
          <a:prstGeom prst="rect">
            <a:avLst/>
          </a:prstGeom>
          <a:noFill/>
          <a:ln w="9525">
            <a:noFill/>
            <a:miter lim="800000"/>
            <a:headEnd/>
            <a:tailEnd/>
          </a:ln>
          <a:effectLst/>
        </p:spPr>
        <p:txBody>
          <a:bodyPr wrap="none" lIns="91429" tIns="45714" rIns="91429" bIns="45714">
            <a:spAutoFit/>
          </a:bodyPr>
          <a:lstStyle/>
          <a:p>
            <a:pPr>
              <a:buFontTx/>
              <a:buChar char="•"/>
            </a:pPr>
            <a:r>
              <a:rPr lang="en-US"/>
              <a:t>  </a:t>
            </a:r>
            <a:r>
              <a:rPr lang="en-US" sz="2800" b="1">
                <a:solidFill>
                  <a:srgbClr val="008000"/>
                </a:solidFill>
              </a:rPr>
              <a:t>CNTs are 100 times</a:t>
            </a:r>
          </a:p>
          <a:p>
            <a:r>
              <a:rPr lang="en-US" sz="2800" b="1">
                <a:solidFill>
                  <a:srgbClr val="008000"/>
                </a:solidFill>
              </a:rPr>
              <a:t>  stronger than steel</a:t>
            </a:r>
            <a:r>
              <a:rPr lang="en-US" sz="2800">
                <a:solidFill>
                  <a:srgbClr val="008000"/>
                </a:solidFill>
              </a:rPr>
              <a:t> </a:t>
            </a:r>
          </a:p>
        </p:txBody>
      </p:sp>
      <p:sp>
        <p:nvSpPr>
          <p:cNvPr id="197636" name="Text Box 4"/>
          <p:cNvSpPr txBox="1">
            <a:spLocks noChangeArrowheads="1"/>
          </p:cNvSpPr>
          <p:nvPr/>
        </p:nvSpPr>
        <p:spPr bwMode="auto">
          <a:xfrm>
            <a:off x="5257800" y="2057400"/>
            <a:ext cx="3886200" cy="1800225"/>
          </a:xfrm>
          <a:prstGeom prst="rect">
            <a:avLst/>
          </a:prstGeom>
          <a:noFill/>
          <a:ln w="9525">
            <a:noFill/>
            <a:miter lim="800000"/>
            <a:headEnd/>
            <a:tailEnd/>
          </a:ln>
          <a:effectLst/>
        </p:spPr>
        <p:txBody>
          <a:bodyPr lIns="91429" tIns="45714" rIns="91429" bIns="45714">
            <a:spAutoFit/>
          </a:bodyPr>
          <a:lstStyle/>
          <a:p>
            <a:pPr>
              <a:buFontTx/>
              <a:buChar char="•"/>
            </a:pPr>
            <a:r>
              <a:rPr lang="en-US"/>
              <a:t>  </a:t>
            </a:r>
            <a:r>
              <a:rPr lang="en-US" sz="2800" b="1">
                <a:solidFill>
                  <a:srgbClr val="660066"/>
                </a:solidFill>
              </a:rPr>
              <a:t>They are the best    </a:t>
            </a:r>
          </a:p>
          <a:p>
            <a:r>
              <a:rPr lang="en-US" sz="2800" b="1">
                <a:solidFill>
                  <a:srgbClr val="660066"/>
                </a:solidFill>
              </a:rPr>
              <a:t>  electrical &amp;  thermal    </a:t>
            </a:r>
          </a:p>
          <a:p>
            <a:r>
              <a:rPr lang="en-US" sz="2800" b="1">
                <a:solidFill>
                  <a:srgbClr val="660066"/>
                </a:solidFill>
              </a:rPr>
              <a:t>  conductors    </a:t>
            </a:r>
          </a:p>
          <a:p>
            <a:r>
              <a:rPr lang="en-US" sz="2800" b="1">
                <a:solidFill>
                  <a:srgbClr val="660066"/>
                </a:solidFill>
              </a:rPr>
              <a:t>  discovered</a:t>
            </a:r>
          </a:p>
        </p:txBody>
      </p:sp>
      <p:sp>
        <p:nvSpPr>
          <p:cNvPr id="197637" name="Text Box 5"/>
          <p:cNvSpPr txBox="1">
            <a:spLocks noChangeArrowheads="1"/>
          </p:cNvSpPr>
          <p:nvPr/>
        </p:nvSpPr>
        <p:spPr bwMode="auto">
          <a:xfrm>
            <a:off x="5299075" y="4191000"/>
            <a:ext cx="3844925" cy="2227263"/>
          </a:xfrm>
          <a:prstGeom prst="rect">
            <a:avLst/>
          </a:prstGeom>
          <a:noFill/>
          <a:ln w="9525">
            <a:noFill/>
            <a:miter lim="800000"/>
            <a:headEnd/>
            <a:tailEnd/>
          </a:ln>
          <a:effectLst/>
        </p:spPr>
        <p:txBody>
          <a:bodyPr lIns="91429" tIns="45714" rIns="91429" bIns="45714">
            <a:spAutoFit/>
          </a:bodyPr>
          <a:lstStyle/>
          <a:p>
            <a:pPr>
              <a:buFontTx/>
              <a:buChar char="•"/>
            </a:pPr>
            <a:r>
              <a:rPr lang="en-US"/>
              <a:t> </a:t>
            </a:r>
            <a:r>
              <a:rPr lang="en-US" sz="2800" b="1">
                <a:solidFill>
                  <a:srgbClr val="000099"/>
                </a:solidFill>
              </a:rPr>
              <a:t>CNTs have  </a:t>
            </a:r>
          </a:p>
          <a:p>
            <a:r>
              <a:rPr lang="en-US" sz="2800" b="1">
                <a:solidFill>
                  <a:srgbClr val="000099"/>
                </a:solidFill>
              </a:rPr>
              <a:t> highly porous  </a:t>
            </a:r>
          </a:p>
          <a:p>
            <a:r>
              <a:rPr lang="en-US" sz="2800" b="1">
                <a:solidFill>
                  <a:srgbClr val="000099"/>
                </a:solidFill>
              </a:rPr>
              <a:t> structure  and hence </a:t>
            </a:r>
          </a:p>
          <a:p>
            <a:r>
              <a:rPr lang="en-US" sz="2800" b="1">
                <a:solidFill>
                  <a:srgbClr val="000099"/>
                </a:solidFill>
              </a:rPr>
              <a:t> used in  Hydrogen  </a:t>
            </a:r>
          </a:p>
          <a:p>
            <a:r>
              <a:rPr lang="en-US" sz="2800" b="1">
                <a:solidFill>
                  <a:srgbClr val="000099"/>
                </a:solidFill>
              </a:rPr>
              <a:t> Fuel Cells</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2"/>
          <a:srcRect/>
          <a:stretch>
            <a:fillRect/>
          </a:stretch>
        </p:blipFill>
        <p:spPr bwMode="auto">
          <a:xfrm>
            <a:off x="280988" y="804863"/>
            <a:ext cx="8582025" cy="5248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2"/>
          <a:srcRect/>
          <a:stretch>
            <a:fillRect/>
          </a:stretch>
        </p:blipFill>
        <p:spPr bwMode="auto">
          <a:xfrm>
            <a:off x="152400" y="4419600"/>
            <a:ext cx="4876800" cy="2038350"/>
          </a:xfrm>
          <a:prstGeom prst="rect">
            <a:avLst/>
          </a:prstGeom>
          <a:noFill/>
        </p:spPr>
      </p:pic>
      <p:sp>
        <p:nvSpPr>
          <p:cNvPr id="173059" name="Rectangle 3"/>
          <p:cNvSpPr>
            <a:spLocks noChangeArrowheads="1"/>
          </p:cNvSpPr>
          <p:nvPr/>
        </p:nvSpPr>
        <p:spPr bwMode="auto">
          <a:xfrm>
            <a:off x="0" y="1066800"/>
            <a:ext cx="9144000" cy="304800"/>
          </a:xfrm>
          <a:prstGeom prst="rect">
            <a:avLst/>
          </a:prstGeom>
          <a:gradFill rotWithShape="0">
            <a:gsLst>
              <a:gs pos="0">
                <a:srgbClr val="0033CC"/>
              </a:gs>
              <a:gs pos="100000">
                <a:srgbClr val="0033CC">
                  <a:gamma/>
                  <a:shade val="46275"/>
                  <a:invGamma/>
                </a:srgbClr>
              </a:gs>
            </a:gsLst>
            <a:path path="rect">
              <a:fillToRect r="100000" b="100000"/>
            </a:path>
          </a:gradFill>
          <a:ln w="9525">
            <a:solidFill>
              <a:schemeClr val="tx1"/>
            </a:solidFill>
            <a:miter lim="800000"/>
            <a:headEnd/>
            <a:tailEnd/>
          </a:ln>
          <a:effectLst/>
        </p:spPr>
        <p:txBody>
          <a:bodyPr wrap="none" anchor="ctr"/>
          <a:lstStyle/>
          <a:p>
            <a:endParaRPr lang="en-US"/>
          </a:p>
        </p:txBody>
      </p:sp>
      <p:sp>
        <p:nvSpPr>
          <p:cNvPr id="173060" name="Rectangle 4"/>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173061" name="WordArt 5"/>
          <p:cNvSpPr>
            <a:spLocks noChangeArrowheads="1" noChangeShapeType="1" noTextEdit="1"/>
          </p:cNvSpPr>
          <p:nvPr/>
        </p:nvSpPr>
        <p:spPr bwMode="auto">
          <a:xfrm>
            <a:off x="2362200" y="228600"/>
            <a:ext cx="4648200" cy="5588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0080FF"/>
                    </a:gs>
                    <a:gs pos="100000">
                      <a:srgbClr val="004080"/>
                    </a:gs>
                  </a:gsLst>
                  <a:path path="rect">
                    <a:fillToRect l="50000" t="50000" r="50000" b="50000"/>
                  </a:path>
                </a:gradFill>
                <a:effectLst>
                  <a:outerShdw dist="35921" dir="2700000" algn="ctr" rotWithShape="0">
                    <a:srgbClr val="C0C0C0"/>
                  </a:outerShdw>
                </a:effectLst>
                <a:latin typeface="Impact"/>
              </a:rPr>
              <a:t>CNT Polymer Composites</a:t>
            </a:r>
          </a:p>
        </p:txBody>
      </p:sp>
      <p:pic>
        <p:nvPicPr>
          <p:cNvPr id="173062" name="Picture 6"/>
          <p:cNvPicPr>
            <a:picLocks noChangeAspect="1" noChangeArrowheads="1"/>
          </p:cNvPicPr>
          <p:nvPr/>
        </p:nvPicPr>
        <p:blipFill>
          <a:blip r:embed="rId3"/>
          <a:srcRect/>
          <a:stretch>
            <a:fillRect/>
          </a:stretch>
        </p:blipFill>
        <p:spPr bwMode="auto">
          <a:xfrm>
            <a:off x="228600" y="1493838"/>
            <a:ext cx="5791200" cy="1858962"/>
          </a:xfrm>
          <a:prstGeom prst="rect">
            <a:avLst/>
          </a:prstGeom>
          <a:noFill/>
        </p:spPr>
      </p:pic>
      <p:pic>
        <p:nvPicPr>
          <p:cNvPr id="173063" name="Picture 7"/>
          <p:cNvPicPr>
            <a:picLocks noChangeAspect="1" noChangeArrowheads="1"/>
          </p:cNvPicPr>
          <p:nvPr/>
        </p:nvPicPr>
        <p:blipFill>
          <a:blip r:embed="rId4"/>
          <a:srcRect/>
          <a:stretch>
            <a:fillRect/>
          </a:stretch>
        </p:blipFill>
        <p:spPr bwMode="auto">
          <a:xfrm>
            <a:off x="3048000" y="3200400"/>
            <a:ext cx="5943600" cy="1276350"/>
          </a:xfrm>
          <a:prstGeom prst="rect">
            <a:avLst/>
          </a:prstGeom>
          <a:noFill/>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0" y="1066800"/>
            <a:ext cx="9144000" cy="304800"/>
          </a:xfrm>
          <a:prstGeom prst="rect">
            <a:avLst/>
          </a:prstGeom>
          <a:gradFill rotWithShape="0">
            <a:gsLst>
              <a:gs pos="0">
                <a:srgbClr val="0033CC"/>
              </a:gs>
              <a:gs pos="100000">
                <a:srgbClr val="0033CC">
                  <a:gamma/>
                  <a:shade val="46275"/>
                  <a:invGamma/>
                </a:srgbClr>
              </a:gs>
            </a:gsLst>
            <a:path path="rect">
              <a:fillToRect r="100000" b="100000"/>
            </a:path>
          </a:gradFill>
          <a:ln w="9525">
            <a:solidFill>
              <a:schemeClr val="tx1"/>
            </a:solidFill>
            <a:miter lim="800000"/>
            <a:headEnd/>
            <a:tailEnd/>
          </a:ln>
          <a:effectLst/>
        </p:spPr>
        <p:txBody>
          <a:bodyPr wrap="none" anchor="ctr"/>
          <a:lstStyle/>
          <a:p>
            <a:endParaRPr lang="en-US"/>
          </a:p>
        </p:txBody>
      </p:sp>
      <p:sp>
        <p:nvSpPr>
          <p:cNvPr id="203779" name="Rectangle 3"/>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03780" name="WordArt 4"/>
          <p:cNvSpPr>
            <a:spLocks noChangeArrowheads="1" noChangeShapeType="1" noTextEdit="1"/>
          </p:cNvSpPr>
          <p:nvPr/>
        </p:nvSpPr>
        <p:spPr bwMode="auto">
          <a:xfrm>
            <a:off x="2362200" y="228600"/>
            <a:ext cx="4648200" cy="5588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0080FF"/>
                    </a:gs>
                    <a:gs pos="100000">
                      <a:srgbClr val="004080"/>
                    </a:gs>
                  </a:gsLst>
                  <a:path path="rect">
                    <a:fillToRect l="50000" t="50000" r="50000" b="50000"/>
                  </a:path>
                </a:gradFill>
                <a:effectLst>
                  <a:outerShdw dist="35921" dir="2700000" algn="ctr" rotWithShape="0">
                    <a:srgbClr val="C0C0C0"/>
                  </a:outerShdw>
                </a:effectLst>
                <a:latin typeface="Impact"/>
              </a:rPr>
              <a:t>CNT Polymer Composites</a:t>
            </a:r>
          </a:p>
        </p:txBody>
      </p:sp>
      <p:pic>
        <p:nvPicPr>
          <p:cNvPr id="203781" name="Picture 5"/>
          <p:cNvPicPr>
            <a:picLocks noChangeAspect="1" noChangeArrowheads="1"/>
          </p:cNvPicPr>
          <p:nvPr/>
        </p:nvPicPr>
        <p:blipFill>
          <a:blip r:embed="rId2"/>
          <a:srcRect/>
          <a:stretch>
            <a:fillRect/>
          </a:stretch>
        </p:blipFill>
        <p:spPr bwMode="auto">
          <a:xfrm>
            <a:off x="685800" y="1600200"/>
            <a:ext cx="7848600" cy="2622550"/>
          </a:xfrm>
          <a:prstGeom prst="rect">
            <a:avLst/>
          </a:prstGeom>
          <a:noFill/>
        </p:spPr>
      </p:pic>
      <p:pic>
        <p:nvPicPr>
          <p:cNvPr id="203782" name="Picture 6"/>
          <p:cNvPicPr>
            <a:picLocks noChangeAspect="1" noChangeArrowheads="1"/>
          </p:cNvPicPr>
          <p:nvPr/>
        </p:nvPicPr>
        <p:blipFill>
          <a:blip r:embed="rId3"/>
          <a:srcRect/>
          <a:stretch>
            <a:fillRect/>
          </a:stretch>
        </p:blipFill>
        <p:spPr bwMode="auto">
          <a:xfrm>
            <a:off x="457200" y="4572000"/>
            <a:ext cx="8077200" cy="1731963"/>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371600" y="0"/>
            <a:ext cx="6629400" cy="1143000"/>
          </a:xfrm>
        </p:spPr>
        <p:txBody>
          <a:bodyPr/>
          <a:lstStyle/>
          <a:p>
            <a:pPr algn="ctr"/>
            <a:r>
              <a:rPr lang="en-US" smtClean="0">
                <a:ea typeface="ＭＳ Ｐゴシック" pitchFamily="-111" charset="-128"/>
              </a:rPr>
              <a:t>Why Now?</a:t>
            </a:r>
          </a:p>
        </p:txBody>
      </p:sp>
      <p:sp>
        <p:nvSpPr>
          <p:cNvPr id="10243" name="Content Placeholder 2"/>
          <p:cNvSpPr>
            <a:spLocks noGrp="1"/>
          </p:cNvSpPr>
          <p:nvPr>
            <p:ph idx="1"/>
          </p:nvPr>
        </p:nvSpPr>
        <p:spPr>
          <a:xfrm>
            <a:off x="533400" y="1066800"/>
            <a:ext cx="7543800" cy="4572000"/>
          </a:xfrm>
        </p:spPr>
        <p:txBody>
          <a:bodyPr/>
          <a:lstStyle/>
          <a:p>
            <a:r>
              <a:rPr lang="en-US" dirty="0" smtClean="0">
                <a:solidFill>
                  <a:srgbClr val="000000"/>
                </a:solidFill>
                <a:ea typeface="ＭＳ Ｐゴシック" pitchFamily="-111" charset="-128"/>
              </a:rPr>
              <a:t>New tools for atomic-scale characterization</a:t>
            </a:r>
          </a:p>
          <a:p>
            <a:r>
              <a:rPr lang="en-US" dirty="0" smtClean="0">
                <a:solidFill>
                  <a:srgbClr val="000000"/>
                </a:solidFill>
                <a:ea typeface="ＭＳ Ｐゴシック" pitchFamily="-111" charset="-128"/>
              </a:rPr>
              <a:t>New capabilities for single atom/molecule manipulation</a:t>
            </a:r>
          </a:p>
          <a:p>
            <a:r>
              <a:rPr lang="en-US" dirty="0" smtClean="0">
                <a:solidFill>
                  <a:srgbClr val="000000"/>
                </a:solidFill>
                <a:ea typeface="ＭＳ Ｐゴシック" pitchFamily="-111" charset="-128"/>
              </a:rPr>
              <a:t>Computational access to large systems of atoms and long time scales</a:t>
            </a:r>
          </a:p>
          <a:p>
            <a:r>
              <a:rPr lang="en-US" dirty="0" smtClean="0">
                <a:solidFill>
                  <a:srgbClr val="000000"/>
                </a:solidFill>
                <a:ea typeface="ＭＳ Ｐゴシック" pitchFamily="-111" charset="-128"/>
              </a:rPr>
              <a:t>Convergence of scientific-disciplines at the </a:t>
            </a:r>
            <a:r>
              <a:rPr lang="en-US" dirty="0" err="1" smtClean="0">
                <a:solidFill>
                  <a:srgbClr val="000000"/>
                </a:solidFill>
                <a:ea typeface="ＭＳ Ｐゴシック" pitchFamily="-111" charset="-128"/>
              </a:rPr>
              <a:t>nanoscale</a:t>
            </a:r>
            <a:endParaRPr lang="en-US" dirty="0" smtClean="0">
              <a:solidFill>
                <a:srgbClr val="000000"/>
              </a:solidFill>
              <a:ea typeface="ＭＳ Ｐゴシック" pitchFamily="-111" charset="-128"/>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2">
            <a:lum bright="-6000" contrast="18000"/>
          </a:blip>
          <a:srcRect/>
          <a:stretch>
            <a:fillRect/>
          </a:stretch>
        </p:blipFill>
        <p:spPr bwMode="auto">
          <a:xfrm>
            <a:off x="285750" y="857250"/>
            <a:ext cx="85725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2" name="Text Box 4"/>
          <p:cNvSpPr txBox="1">
            <a:spLocks noChangeArrowheads="1"/>
          </p:cNvSpPr>
          <p:nvPr/>
        </p:nvSpPr>
        <p:spPr bwMode="auto">
          <a:xfrm>
            <a:off x="2195513" y="2549525"/>
            <a:ext cx="4433887" cy="762000"/>
          </a:xfrm>
          <a:prstGeom prst="rect">
            <a:avLst/>
          </a:prstGeom>
          <a:noFill/>
          <a:ln w="9525">
            <a:noFill/>
            <a:miter lim="800000"/>
            <a:headEnd/>
            <a:tailEnd/>
          </a:ln>
          <a:effectLst/>
        </p:spPr>
        <p:txBody>
          <a:bodyPr wrap="none">
            <a:spAutoFit/>
          </a:bodyPr>
          <a:lstStyle/>
          <a:p>
            <a:r>
              <a:rPr lang="en-US" sz="4400" b="1">
                <a:solidFill>
                  <a:srgbClr val="800080"/>
                </a:solidFill>
                <a:latin typeface="Comic Sans MS" pitchFamily="66" charset="0"/>
              </a:rPr>
              <a:t>Nanoelectronics</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US" sz="4000" b="1">
                <a:solidFill>
                  <a:srgbClr val="800080"/>
                </a:solidFill>
                <a:latin typeface="Comic Sans MS" pitchFamily="66" charset="0"/>
              </a:rPr>
              <a:t>Nano Electronics and Computing</a:t>
            </a:r>
          </a:p>
        </p:txBody>
      </p:sp>
      <p:sp>
        <p:nvSpPr>
          <p:cNvPr id="344067" name="Rectangle 3"/>
          <p:cNvSpPr>
            <a:spLocks noGrp="1" noChangeArrowheads="1"/>
          </p:cNvSpPr>
          <p:nvPr>
            <p:ph type="body" idx="1"/>
          </p:nvPr>
        </p:nvSpPr>
        <p:spPr>
          <a:xfrm>
            <a:off x="1676400" y="1600200"/>
            <a:ext cx="5791200" cy="2530475"/>
          </a:xfrm>
        </p:spPr>
        <p:txBody>
          <a:bodyPr/>
          <a:lstStyle/>
          <a:p>
            <a:r>
              <a:rPr lang="en-US" sz="3600" b="1">
                <a:solidFill>
                  <a:srgbClr val="990033"/>
                </a:solidFill>
              </a:rPr>
              <a:t>Molecular Electronics</a:t>
            </a:r>
          </a:p>
          <a:p>
            <a:r>
              <a:rPr lang="en-US" sz="3600" b="1">
                <a:solidFill>
                  <a:srgbClr val="008000"/>
                </a:solidFill>
              </a:rPr>
              <a:t>DNA computing</a:t>
            </a:r>
          </a:p>
          <a:p>
            <a:pPr>
              <a:buFontTx/>
              <a:buNone/>
            </a:pPr>
            <a:endParaRPr lang="en-US" sz="3600" b="1">
              <a:solidFill>
                <a:srgbClr val="008000"/>
              </a:solidFill>
            </a:endParaRP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457200" y="-152400"/>
            <a:ext cx="7239000" cy="609600"/>
          </a:xfrm>
        </p:spPr>
        <p:txBody>
          <a:bodyPr/>
          <a:lstStyle/>
          <a:p>
            <a:pPr algn="l"/>
            <a:r>
              <a:rPr lang="en-US"/>
              <a:t/>
            </a:r>
            <a:br>
              <a:rPr lang="en-US"/>
            </a:br>
            <a:r>
              <a:rPr lang="en-US" b="1">
                <a:solidFill>
                  <a:schemeClr val="accent2"/>
                </a:solidFill>
                <a:latin typeface="Comic Sans MS" pitchFamily="66" charset="0"/>
              </a:rPr>
              <a:t>What is Nanoelectronics?</a:t>
            </a:r>
          </a:p>
        </p:txBody>
      </p:sp>
      <p:sp>
        <p:nvSpPr>
          <p:cNvPr id="320515" name="Rectangle 3"/>
          <p:cNvSpPr>
            <a:spLocks noGrp="1" noChangeArrowheads="1"/>
          </p:cNvSpPr>
          <p:nvPr>
            <p:ph type="body" idx="1"/>
          </p:nvPr>
        </p:nvSpPr>
        <p:spPr>
          <a:xfrm>
            <a:off x="609600" y="914400"/>
            <a:ext cx="7620000" cy="4191000"/>
          </a:xfrm>
        </p:spPr>
        <p:txBody>
          <a:bodyPr/>
          <a:lstStyle/>
          <a:p>
            <a:pPr>
              <a:lnSpc>
                <a:spcPct val="90000"/>
              </a:lnSpc>
              <a:spcAft>
                <a:spcPct val="70000"/>
              </a:spcAft>
            </a:pPr>
            <a:r>
              <a:rPr lang="en-US" b="1">
                <a:solidFill>
                  <a:srgbClr val="008000"/>
                </a:solidFill>
              </a:rPr>
              <a:t>A disruptive technology in which individual (and ordered assemblies) of nanometer-scale components function as active device elements</a:t>
            </a:r>
          </a:p>
          <a:p>
            <a:pPr>
              <a:lnSpc>
                <a:spcPct val="90000"/>
              </a:lnSpc>
              <a:spcAft>
                <a:spcPct val="70000"/>
              </a:spcAft>
            </a:pPr>
            <a:r>
              <a:rPr lang="en-US" b="1">
                <a:solidFill>
                  <a:srgbClr val="990033"/>
                </a:solidFill>
              </a:rPr>
              <a:t>Promises devices that will provide significant cost advantages as well as performance increases in speed, power consumption, sensitivity, and device density</a:t>
            </a:r>
          </a:p>
          <a:p>
            <a:pPr>
              <a:lnSpc>
                <a:spcPct val="90000"/>
              </a:lnSpc>
              <a:spcAft>
                <a:spcPct val="70000"/>
              </a:spcAft>
            </a:pPr>
            <a:r>
              <a:rPr lang="en-US" b="1">
                <a:solidFill>
                  <a:srgbClr val="3333CC"/>
                </a:solidFill>
              </a:rPr>
              <a:t>Enables new classes of devices and functionality</a:t>
            </a:r>
          </a:p>
          <a:p>
            <a:pPr>
              <a:lnSpc>
                <a:spcPct val="90000"/>
              </a:lnSpc>
            </a:pPr>
            <a:endParaRPr lang="en-US" b="1">
              <a:solidFill>
                <a:srgbClr val="3333CC"/>
              </a:solidFill>
            </a:endParaRP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ext Box 2"/>
          <p:cNvSpPr txBox="1">
            <a:spLocks noChangeArrowheads="1"/>
          </p:cNvSpPr>
          <p:nvPr/>
        </p:nvSpPr>
        <p:spPr bwMode="auto">
          <a:xfrm>
            <a:off x="2716213" y="242888"/>
            <a:ext cx="5983287" cy="579437"/>
          </a:xfrm>
          <a:prstGeom prst="rect">
            <a:avLst/>
          </a:prstGeom>
          <a:noFill/>
          <a:ln w="9525">
            <a:noFill/>
            <a:miter lim="800000"/>
            <a:headEnd/>
            <a:tailEnd/>
          </a:ln>
          <a:effectLst/>
        </p:spPr>
        <p:txBody>
          <a:bodyPr>
            <a:spAutoFit/>
          </a:bodyPr>
          <a:lstStyle/>
          <a:p>
            <a:pPr eaLnBrk="1" hangingPunct="1">
              <a:spcBef>
                <a:spcPct val="50000"/>
              </a:spcBef>
            </a:pPr>
            <a:r>
              <a:rPr lang="en-US" sz="3200">
                <a:solidFill>
                  <a:schemeClr val="bg1"/>
                </a:solidFill>
                <a:cs typeface="Arial" pitchFamily="34" charset="0"/>
              </a:rPr>
              <a:t>Materials for Interconnects</a:t>
            </a:r>
          </a:p>
        </p:txBody>
      </p:sp>
      <p:pic>
        <p:nvPicPr>
          <p:cNvPr id="349187" name="Picture 3"/>
          <p:cNvPicPr>
            <a:picLocks noChangeAspect="1" noChangeArrowheads="1"/>
          </p:cNvPicPr>
          <p:nvPr/>
        </p:nvPicPr>
        <p:blipFill>
          <a:blip r:embed="rId3"/>
          <a:srcRect/>
          <a:stretch>
            <a:fillRect/>
          </a:stretch>
        </p:blipFill>
        <p:spPr bwMode="auto">
          <a:xfrm>
            <a:off x="609600" y="2032000"/>
            <a:ext cx="1806575" cy="3352800"/>
          </a:xfrm>
          <a:prstGeom prst="rect">
            <a:avLst/>
          </a:prstGeom>
          <a:noFill/>
          <a:ln w="9525">
            <a:noFill/>
            <a:miter lim="800000"/>
            <a:headEnd/>
            <a:tailEnd/>
          </a:ln>
          <a:effectLst/>
        </p:spPr>
      </p:pic>
      <p:pic>
        <p:nvPicPr>
          <p:cNvPr id="349188" name="Picture 4"/>
          <p:cNvPicPr>
            <a:picLocks noChangeAspect="1" noChangeArrowheads="1"/>
          </p:cNvPicPr>
          <p:nvPr/>
        </p:nvPicPr>
        <p:blipFill>
          <a:blip r:embed="rId4"/>
          <a:srcRect/>
          <a:stretch>
            <a:fillRect/>
          </a:stretch>
        </p:blipFill>
        <p:spPr bwMode="auto">
          <a:xfrm>
            <a:off x="3454400" y="2032000"/>
            <a:ext cx="1809750" cy="3352800"/>
          </a:xfrm>
          <a:prstGeom prst="rect">
            <a:avLst/>
          </a:prstGeom>
          <a:noFill/>
          <a:ln w="9525">
            <a:noFill/>
            <a:miter lim="800000"/>
            <a:headEnd/>
            <a:tailEnd/>
          </a:ln>
          <a:effectLst/>
        </p:spPr>
      </p:pic>
      <p:graphicFrame>
        <p:nvGraphicFramePr>
          <p:cNvPr id="349189" name="Object 5"/>
          <p:cNvGraphicFramePr>
            <a:graphicFrameLocks noChangeAspect="1"/>
          </p:cNvGraphicFramePr>
          <p:nvPr/>
        </p:nvGraphicFramePr>
        <p:xfrm>
          <a:off x="4267200" y="3708400"/>
          <a:ext cx="1498600" cy="1752600"/>
        </p:xfrm>
        <a:graphic>
          <a:graphicData uri="http://schemas.openxmlformats.org/presentationml/2006/ole">
            <p:oleObj spid="_x0000_s349189" name="Bitmap Image" r:id="rId5" imgW="2152951" imgH="2695951" progId="PBrush">
              <p:embed/>
            </p:oleObj>
          </a:graphicData>
        </a:graphic>
      </p:graphicFrame>
      <p:sp>
        <p:nvSpPr>
          <p:cNvPr id="349190" name="Line 6"/>
          <p:cNvSpPr>
            <a:spLocks noChangeShapeType="1"/>
          </p:cNvSpPr>
          <p:nvPr/>
        </p:nvSpPr>
        <p:spPr bwMode="auto">
          <a:xfrm>
            <a:off x="2514600" y="3429000"/>
            <a:ext cx="838200" cy="0"/>
          </a:xfrm>
          <a:prstGeom prst="line">
            <a:avLst/>
          </a:prstGeom>
          <a:noFill/>
          <a:ln w="57150">
            <a:solidFill>
              <a:srgbClr val="99CCFF"/>
            </a:solidFill>
            <a:round/>
            <a:headEnd/>
            <a:tailEnd type="triangle" w="med" len="med"/>
          </a:ln>
          <a:effectLst/>
        </p:spPr>
        <p:txBody>
          <a:bodyPr wrap="none" anchor="ctr"/>
          <a:lstStyle/>
          <a:p>
            <a:endParaRPr lang="en-US"/>
          </a:p>
        </p:txBody>
      </p:sp>
      <p:sp useBgFill="1">
        <p:nvSpPr>
          <p:cNvPr id="349191" name="Text Box 7"/>
          <p:cNvSpPr txBox="1">
            <a:spLocks noChangeArrowheads="1"/>
          </p:cNvSpPr>
          <p:nvPr/>
        </p:nvSpPr>
        <p:spPr bwMode="auto">
          <a:xfrm>
            <a:off x="2438400" y="2895600"/>
            <a:ext cx="990600" cy="457200"/>
          </a:xfrm>
          <a:prstGeom prst="rect">
            <a:avLst/>
          </a:prstGeom>
          <a:ln w="9525">
            <a:noFill/>
            <a:miter lim="800000"/>
            <a:headEnd/>
            <a:tailEnd/>
          </a:ln>
          <a:effectLst/>
        </p:spPr>
        <p:txBody>
          <a:bodyPr>
            <a:spAutoFit/>
          </a:bodyPr>
          <a:lstStyle/>
          <a:p>
            <a:pPr eaLnBrk="1" hangingPunct="1">
              <a:spcBef>
                <a:spcPct val="50000"/>
              </a:spcBef>
            </a:pPr>
            <a:r>
              <a:rPr lang="en-US" sz="2400" b="1" i="1">
                <a:cs typeface="Arial" pitchFamily="34" charset="0"/>
              </a:rPr>
              <a:t>1999</a:t>
            </a:r>
            <a:endParaRPr lang="en-US" sz="2400">
              <a:cs typeface="Arial" pitchFamily="34" charset="0"/>
            </a:endParaRPr>
          </a:p>
        </p:txBody>
      </p:sp>
      <p:sp>
        <p:nvSpPr>
          <p:cNvPr id="349192" name="Line 8"/>
          <p:cNvSpPr>
            <a:spLocks noChangeShapeType="1"/>
          </p:cNvSpPr>
          <p:nvPr/>
        </p:nvSpPr>
        <p:spPr bwMode="auto">
          <a:xfrm>
            <a:off x="5486400" y="3429000"/>
            <a:ext cx="838200" cy="0"/>
          </a:xfrm>
          <a:prstGeom prst="line">
            <a:avLst/>
          </a:prstGeom>
          <a:noFill/>
          <a:ln w="57150">
            <a:solidFill>
              <a:srgbClr val="99CCFF"/>
            </a:solidFill>
            <a:prstDash val="sysDot"/>
            <a:round/>
            <a:headEnd/>
            <a:tailEnd type="triangle" w="med" len="med"/>
          </a:ln>
          <a:effectLst/>
        </p:spPr>
        <p:txBody>
          <a:bodyPr wrap="none" anchor="ctr"/>
          <a:lstStyle/>
          <a:p>
            <a:endParaRPr lang="en-US"/>
          </a:p>
        </p:txBody>
      </p:sp>
      <p:sp useBgFill="1">
        <p:nvSpPr>
          <p:cNvPr id="349193" name="Text Box 9"/>
          <p:cNvSpPr txBox="1">
            <a:spLocks noChangeArrowheads="1"/>
          </p:cNvSpPr>
          <p:nvPr/>
        </p:nvSpPr>
        <p:spPr bwMode="auto">
          <a:xfrm>
            <a:off x="5334000" y="2895600"/>
            <a:ext cx="1143000" cy="427038"/>
          </a:xfrm>
          <a:prstGeom prst="rect">
            <a:avLst/>
          </a:prstGeom>
          <a:ln w="9525">
            <a:noFill/>
            <a:miter lim="800000"/>
            <a:headEnd/>
            <a:tailEnd/>
          </a:ln>
          <a:effectLst/>
        </p:spPr>
        <p:txBody>
          <a:bodyPr>
            <a:spAutoFit/>
          </a:bodyPr>
          <a:lstStyle/>
          <a:p>
            <a:pPr eaLnBrk="1" hangingPunct="1">
              <a:spcBef>
                <a:spcPct val="50000"/>
              </a:spcBef>
            </a:pPr>
            <a:r>
              <a:rPr lang="en-US" sz="2200" b="1" i="1">
                <a:cs typeface="Arial" pitchFamily="34" charset="0"/>
              </a:rPr>
              <a:t>When?</a:t>
            </a:r>
            <a:endParaRPr lang="en-US" sz="2200">
              <a:cs typeface="Arial" pitchFamily="34" charset="0"/>
            </a:endParaRPr>
          </a:p>
        </p:txBody>
      </p:sp>
      <p:pic>
        <p:nvPicPr>
          <p:cNvPr id="349194" name="Picture 10"/>
          <p:cNvPicPr>
            <a:picLocks noChangeAspect="1" noChangeArrowheads="1"/>
          </p:cNvPicPr>
          <p:nvPr/>
        </p:nvPicPr>
        <p:blipFill>
          <a:blip r:embed="rId4"/>
          <a:srcRect/>
          <a:stretch>
            <a:fillRect/>
          </a:stretch>
        </p:blipFill>
        <p:spPr bwMode="auto">
          <a:xfrm>
            <a:off x="6496050" y="2032000"/>
            <a:ext cx="1809750" cy="3352800"/>
          </a:xfrm>
          <a:prstGeom prst="rect">
            <a:avLst/>
          </a:prstGeom>
          <a:noFill/>
          <a:ln w="9525">
            <a:noFill/>
            <a:miter lim="800000"/>
            <a:headEnd/>
            <a:tailEnd/>
          </a:ln>
          <a:effectLst/>
        </p:spPr>
      </p:pic>
      <p:sp>
        <p:nvSpPr>
          <p:cNvPr id="349195" name="Freeform 11"/>
          <p:cNvSpPr>
            <a:spLocks/>
          </p:cNvSpPr>
          <p:nvPr/>
        </p:nvSpPr>
        <p:spPr bwMode="auto">
          <a:xfrm>
            <a:off x="6767513" y="2881313"/>
            <a:ext cx="482600" cy="1866900"/>
          </a:xfrm>
          <a:custGeom>
            <a:avLst/>
            <a:gdLst/>
            <a:ahLst/>
            <a:cxnLst>
              <a:cxn ang="0">
                <a:pos x="160" y="1168"/>
              </a:cxn>
              <a:cxn ang="0">
                <a:pos x="160" y="1024"/>
              </a:cxn>
              <a:cxn ang="0">
                <a:pos x="160" y="880"/>
              </a:cxn>
              <a:cxn ang="0">
                <a:pos x="208" y="784"/>
              </a:cxn>
              <a:cxn ang="0">
                <a:pos x="160" y="688"/>
              </a:cxn>
              <a:cxn ang="0">
                <a:pos x="160" y="592"/>
              </a:cxn>
              <a:cxn ang="0">
                <a:pos x="208" y="496"/>
              </a:cxn>
              <a:cxn ang="0">
                <a:pos x="256" y="400"/>
              </a:cxn>
              <a:cxn ang="0">
                <a:pos x="112" y="352"/>
              </a:cxn>
              <a:cxn ang="0">
                <a:pos x="64" y="256"/>
              </a:cxn>
              <a:cxn ang="0">
                <a:pos x="160" y="208"/>
              </a:cxn>
              <a:cxn ang="0">
                <a:pos x="208" y="256"/>
              </a:cxn>
              <a:cxn ang="0">
                <a:pos x="208" y="304"/>
              </a:cxn>
              <a:cxn ang="0">
                <a:pos x="112" y="208"/>
              </a:cxn>
              <a:cxn ang="0">
                <a:pos x="64" y="64"/>
              </a:cxn>
              <a:cxn ang="0">
                <a:pos x="16" y="16"/>
              </a:cxn>
              <a:cxn ang="0">
                <a:pos x="160" y="16"/>
              </a:cxn>
              <a:cxn ang="0">
                <a:pos x="256" y="112"/>
              </a:cxn>
              <a:cxn ang="0">
                <a:pos x="304" y="64"/>
              </a:cxn>
              <a:cxn ang="0">
                <a:pos x="256" y="16"/>
              </a:cxn>
              <a:cxn ang="0">
                <a:pos x="160" y="64"/>
              </a:cxn>
              <a:cxn ang="0">
                <a:pos x="208" y="160"/>
              </a:cxn>
              <a:cxn ang="0">
                <a:pos x="208" y="256"/>
              </a:cxn>
              <a:cxn ang="0">
                <a:pos x="112" y="304"/>
              </a:cxn>
              <a:cxn ang="0">
                <a:pos x="64" y="352"/>
              </a:cxn>
              <a:cxn ang="0">
                <a:pos x="64" y="448"/>
              </a:cxn>
              <a:cxn ang="0">
                <a:pos x="112" y="496"/>
              </a:cxn>
              <a:cxn ang="0">
                <a:pos x="160" y="544"/>
              </a:cxn>
              <a:cxn ang="0">
                <a:pos x="208" y="592"/>
              </a:cxn>
              <a:cxn ang="0">
                <a:pos x="208" y="640"/>
              </a:cxn>
              <a:cxn ang="0">
                <a:pos x="208" y="688"/>
              </a:cxn>
              <a:cxn ang="0">
                <a:pos x="112" y="736"/>
              </a:cxn>
              <a:cxn ang="0">
                <a:pos x="160" y="832"/>
              </a:cxn>
              <a:cxn ang="0">
                <a:pos x="160" y="880"/>
              </a:cxn>
              <a:cxn ang="0">
                <a:pos x="208" y="928"/>
              </a:cxn>
              <a:cxn ang="0">
                <a:pos x="160" y="1024"/>
              </a:cxn>
              <a:cxn ang="0">
                <a:pos x="112" y="1072"/>
              </a:cxn>
              <a:cxn ang="0">
                <a:pos x="160" y="1168"/>
              </a:cxn>
            </a:cxnLst>
            <a:rect l="0" t="0" r="r" b="b"/>
            <a:pathLst>
              <a:path w="304" h="1176">
                <a:moveTo>
                  <a:pt x="160" y="1168"/>
                </a:moveTo>
                <a:cubicBezTo>
                  <a:pt x="168" y="1160"/>
                  <a:pt x="160" y="1072"/>
                  <a:pt x="160" y="1024"/>
                </a:cubicBezTo>
                <a:cubicBezTo>
                  <a:pt x="160" y="976"/>
                  <a:pt x="152" y="920"/>
                  <a:pt x="160" y="880"/>
                </a:cubicBezTo>
                <a:cubicBezTo>
                  <a:pt x="168" y="840"/>
                  <a:pt x="208" y="816"/>
                  <a:pt x="208" y="784"/>
                </a:cubicBezTo>
                <a:cubicBezTo>
                  <a:pt x="208" y="752"/>
                  <a:pt x="168" y="720"/>
                  <a:pt x="160" y="688"/>
                </a:cubicBezTo>
                <a:cubicBezTo>
                  <a:pt x="152" y="656"/>
                  <a:pt x="152" y="624"/>
                  <a:pt x="160" y="592"/>
                </a:cubicBezTo>
                <a:cubicBezTo>
                  <a:pt x="168" y="560"/>
                  <a:pt x="192" y="528"/>
                  <a:pt x="208" y="496"/>
                </a:cubicBezTo>
                <a:cubicBezTo>
                  <a:pt x="224" y="464"/>
                  <a:pt x="272" y="424"/>
                  <a:pt x="256" y="400"/>
                </a:cubicBezTo>
                <a:cubicBezTo>
                  <a:pt x="240" y="376"/>
                  <a:pt x="144" y="376"/>
                  <a:pt x="112" y="352"/>
                </a:cubicBezTo>
                <a:cubicBezTo>
                  <a:pt x="80" y="328"/>
                  <a:pt x="56" y="280"/>
                  <a:pt x="64" y="256"/>
                </a:cubicBezTo>
                <a:cubicBezTo>
                  <a:pt x="72" y="232"/>
                  <a:pt x="136" y="208"/>
                  <a:pt x="160" y="208"/>
                </a:cubicBezTo>
                <a:cubicBezTo>
                  <a:pt x="184" y="208"/>
                  <a:pt x="200" y="240"/>
                  <a:pt x="208" y="256"/>
                </a:cubicBezTo>
                <a:cubicBezTo>
                  <a:pt x="216" y="272"/>
                  <a:pt x="224" y="312"/>
                  <a:pt x="208" y="304"/>
                </a:cubicBezTo>
                <a:cubicBezTo>
                  <a:pt x="192" y="296"/>
                  <a:pt x="136" y="248"/>
                  <a:pt x="112" y="208"/>
                </a:cubicBezTo>
                <a:cubicBezTo>
                  <a:pt x="88" y="168"/>
                  <a:pt x="80" y="96"/>
                  <a:pt x="64" y="64"/>
                </a:cubicBezTo>
                <a:cubicBezTo>
                  <a:pt x="48" y="32"/>
                  <a:pt x="0" y="24"/>
                  <a:pt x="16" y="16"/>
                </a:cubicBezTo>
                <a:cubicBezTo>
                  <a:pt x="32" y="8"/>
                  <a:pt x="120" y="0"/>
                  <a:pt x="160" y="16"/>
                </a:cubicBezTo>
                <a:cubicBezTo>
                  <a:pt x="200" y="32"/>
                  <a:pt x="232" y="104"/>
                  <a:pt x="256" y="112"/>
                </a:cubicBezTo>
                <a:cubicBezTo>
                  <a:pt x="280" y="120"/>
                  <a:pt x="304" y="80"/>
                  <a:pt x="304" y="64"/>
                </a:cubicBezTo>
                <a:cubicBezTo>
                  <a:pt x="304" y="48"/>
                  <a:pt x="280" y="16"/>
                  <a:pt x="256" y="16"/>
                </a:cubicBezTo>
                <a:cubicBezTo>
                  <a:pt x="232" y="16"/>
                  <a:pt x="168" y="40"/>
                  <a:pt x="160" y="64"/>
                </a:cubicBezTo>
                <a:cubicBezTo>
                  <a:pt x="152" y="88"/>
                  <a:pt x="200" y="128"/>
                  <a:pt x="208" y="160"/>
                </a:cubicBezTo>
                <a:cubicBezTo>
                  <a:pt x="216" y="192"/>
                  <a:pt x="224" y="232"/>
                  <a:pt x="208" y="256"/>
                </a:cubicBezTo>
                <a:cubicBezTo>
                  <a:pt x="192" y="280"/>
                  <a:pt x="136" y="288"/>
                  <a:pt x="112" y="304"/>
                </a:cubicBezTo>
                <a:cubicBezTo>
                  <a:pt x="88" y="320"/>
                  <a:pt x="72" y="328"/>
                  <a:pt x="64" y="352"/>
                </a:cubicBezTo>
                <a:cubicBezTo>
                  <a:pt x="56" y="376"/>
                  <a:pt x="56" y="424"/>
                  <a:pt x="64" y="448"/>
                </a:cubicBezTo>
                <a:cubicBezTo>
                  <a:pt x="72" y="472"/>
                  <a:pt x="96" y="480"/>
                  <a:pt x="112" y="496"/>
                </a:cubicBezTo>
                <a:cubicBezTo>
                  <a:pt x="128" y="512"/>
                  <a:pt x="144" y="528"/>
                  <a:pt x="160" y="544"/>
                </a:cubicBezTo>
                <a:cubicBezTo>
                  <a:pt x="176" y="560"/>
                  <a:pt x="200" y="576"/>
                  <a:pt x="208" y="592"/>
                </a:cubicBezTo>
                <a:cubicBezTo>
                  <a:pt x="216" y="608"/>
                  <a:pt x="208" y="624"/>
                  <a:pt x="208" y="640"/>
                </a:cubicBezTo>
                <a:cubicBezTo>
                  <a:pt x="208" y="656"/>
                  <a:pt x="224" y="672"/>
                  <a:pt x="208" y="688"/>
                </a:cubicBezTo>
                <a:cubicBezTo>
                  <a:pt x="192" y="704"/>
                  <a:pt x="120" y="712"/>
                  <a:pt x="112" y="736"/>
                </a:cubicBezTo>
                <a:cubicBezTo>
                  <a:pt x="104" y="760"/>
                  <a:pt x="152" y="808"/>
                  <a:pt x="160" y="832"/>
                </a:cubicBezTo>
                <a:cubicBezTo>
                  <a:pt x="168" y="856"/>
                  <a:pt x="152" y="864"/>
                  <a:pt x="160" y="880"/>
                </a:cubicBezTo>
                <a:cubicBezTo>
                  <a:pt x="168" y="896"/>
                  <a:pt x="208" y="904"/>
                  <a:pt x="208" y="928"/>
                </a:cubicBezTo>
                <a:cubicBezTo>
                  <a:pt x="208" y="952"/>
                  <a:pt x="176" y="1000"/>
                  <a:pt x="160" y="1024"/>
                </a:cubicBezTo>
                <a:cubicBezTo>
                  <a:pt x="144" y="1048"/>
                  <a:pt x="112" y="1048"/>
                  <a:pt x="112" y="1072"/>
                </a:cubicBezTo>
                <a:cubicBezTo>
                  <a:pt x="112" y="1096"/>
                  <a:pt x="152" y="1176"/>
                  <a:pt x="160" y="1168"/>
                </a:cubicBezTo>
                <a:close/>
              </a:path>
            </a:pathLst>
          </a:custGeom>
          <a:noFill/>
          <a:ln w="25400" cap="flat" cmpd="sng">
            <a:solidFill>
              <a:schemeClr val="tx1"/>
            </a:solidFill>
            <a:prstDash val="solid"/>
            <a:round/>
            <a:headEnd/>
            <a:tailEnd/>
          </a:ln>
          <a:effectLst/>
        </p:spPr>
        <p:txBody>
          <a:bodyPr wrap="none" anchor="ctr"/>
          <a:lstStyle/>
          <a:p>
            <a:endParaRPr lang="en-US"/>
          </a:p>
        </p:txBody>
      </p:sp>
      <p:sp>
        <p:nvSpPr>
          <p:cNvPr id="349196" name="Freeform 12"/>
          <p:cNvSpPr>
            <a:spLocks/>
          </p:cNvSpPr>
          <p:nvPr/>
        </p:nvSpPr>
        <p:spPr bwMode="auto">
          <a:xfrm>
            <a:off x="6750050" y="2297113"/>
            <a:ext cx="482600" cy="1866900"/>
          </a:xfrm>
          <a:custGeom>
            <a:avLst/>
            <a:gdLst/>
            <a:ahLst/>
            <a:cxnLst>
              <a:cxn ang="0">
                <a:pos x="160" y="1168"/>
              </a:cxn>
              <a:cxn ang="0">
                <a:pos x="160" y="1024"/>
              </a:cxn>
              <a:cxn ang="0">
                <a:pos x="160" y="880"/>
              </a:cxn>
              <a:cxn ang="0">
                <a:pos x="208" y="784"/>
              </a:cxn>
              <a:cxn ang="0">
                <a:pos x="160" y="688"/>
              </a:cxn>
              <a:cxn ang="0">
                <a:pos x="160" y="592"/>
              </a:cxn>
              <a:cxn ang="0">
                <a:pos x="208" y="496"/>
              </a:cxn>
              <a:cxn ang="0">
                <a:pos x="256" y="400"/>
              </a:cxn>
              <a:cxn ang="0">
                <a:pos x="112" y="352"/>
              </a:cxn>
              <a:cxn ang="0">
                <a:pos x="64" y="256"/>
              </a:cxn>
              <a:cxn ang="0">
                <a:pos x="160" y="208"/>
              </a:cxn>
              <a:cxn ang="0">
                <a:pos x="208" y="256"/>
              </a:cxn>
              <a:cxn ang="0">
                <a:pos x="208" y="304"/>
              </a:cxn>
              <a:cxn ang="0">
                <a:pos x="112" y="208"/>
              </a:cxn>
              <a:cxn ang="0">
                <a:pos x="64" y="64"/>
              </a:cxn>
              <a:cxn ang="0">
                <a:pos x="16" y="16"/>
              </a:cxn>
              <a:cxn ang="0">
                <a:pos x="160" y="16"/>
              </a:cxn>
              <a:cxn ang="0">
                <a:pos x="256" y="112"/>
              </a:cxn>
              <a:cxn ang="0">
                <a:pos x="304" y="64"/>
              </a:cxn>
              <a:cxn ang="0">
                <a:pos x="256" y="16"/>
              </a:cxn>
              <a:cxn ang="0">
                <a:pos x="160" y="64"/>
              </a:cxn>
              <a:cxn ang="0">
                <a:pos x="208" y="160"/>
              </a:cxn>
              <a:cxn ang="0">
                <a:pos x="208" y="256"/>
              </a:cxn>
              <a:cxn ang="0">
                <a:pos x="112" y="304"/>
              </a:cxn>
              <a:cxn ang="0">
                <a:pos x="64" y="352"/>
              </a:cxn>
              <a:cxn ang="0">
                <a:pos x="64" y="448"/>
              </a:cxn>
              <a:cxn ang="0">
                <a:pos x="112" y="496"/>
              </a:cxn>
              <a:cxn ang="0">
                <a:pos x="160" y="544"/>
              </a:cxn>
              <a:cxn ang="0">
                <a:pos x="208" y="592"/>
              </a:cxn>
              <a:cxn ang="0">
                <a:pos x="208" y="640"/>
              </a:cxn>
              <a:cxn ang="0">
                <a:pos x="208" y="688"/>
              </a:cxn>
              <a:cxn ang="0">
                <a:pos x="112" y="736"/>
              </a:cxn>
              <a:cxn ang="0">
                <a:pos x="160" y="832"/>
              </a:cxn>
              <a:cxn ang="0">
                <a:pos x="160" y="880"/>
              </a:cxn>
              <a:cxn ang="0">
                <a:pos x="208" y="928"/>
              </a:cxn>
              <a:cxn ang="0">
                <a:pos x="160" y="1024"/>
              </a:cxn>
              <a:cxn ang="0">
                <a:pos x="112" y="1072"/>
              </a:cxn>
              <a:cxn ang="0">
                <a:pos x="160" y="1168"/>
              </a:cxn>
            </a:cxnLst>
            <a:rect l="0" t="0" r="r" b="b"/>
            <a:pathLst>
              <a:path w="304" h="1176">
                <a:moveTo>
                  <a:pt x="160" y="1168"/>
                </a:moveTo>
                <a:cubicBezTo>
                  <a:pt x="168" y="1160"/>
                  <a:pt x="160" y="1072"/>
                  <a:pt x="160" y="1024"/>
                </a:cubicBezTo>
                <a:cubicBezTo>
                  <a:pt x="160" y="976"/>
                  <a:pt x="152" y="920"/>
                  <a:pt x="160" y="880"/>
                </a:cubicBezTo>
                <a:cubicBezTo>
                  <a:pt x="168" y="840"/>
                  <a:pt x="208" y="816"/>
                  <a:pt x="208" y="784"/>
                </a:cubicBezTo>
                <a:cubicBezTo>
                  <a:pt x="208" y="752"/>
                  <a:pt x="168" y="720"/>
                  <a:pt x="160" y="688"/>
                </a:cubicBezTo>
                <a:cubicBezTo>
                  <a:pt x="152" y="656"/>
                  <a:pt x="152" y="624"/>
                  <a:pt x="160" y="592"/>
                </a:cubicBezTo>
                <a:cubicBezTo>
                  <a:pt x="168" y="560"/>
                  <a:pt x="192" y="528"/>
                  <a:pt x="208" y="496"/>
                </a:cubicBezTo>
                <a:cubicBezTo>
                  <a:pt x="224" y="464"/>
                  <a:pt x="272" y="424"/>
                  <a:pt x="256" y="400"/>
                </a:cubicBezTo>
                <a:cubicBezTo>
                  <a:pt x="240" y="376"/>
                  <a:pt x="144" y="376"/>
                  <a:pt x="112" y="352"/>
                </a:cubicBezTo>
                <a:cubicBezTo>
                  <a:pt x="80" y="328"/>
                  <a:pt x="56" y="280"/>
                  <a:pt x="64" y="256"/>
                </a:cubicBezTo>
                <a:cubicBezTo>
                  <a:pt x="72" y="232"/>
                  <a:pt x="136" y="208"/>
                  <a:pt x="160" y="208"/>
                </a:cubicBezTo>
                <a:cubicBezTo>
                  <a:pt x="184" y="208"/>
                  <a:pt x="200" y="240"/>
                  <a:pt x="208" y="256"/>
                </a:cubicBezTo>
                <a:cubicBezTo>
                  <a:pt x="216" y="272"/>
                  <a:pt x="224" y="312"/>
                  <a:pt x="208" y="304"/>
                </a:cubicBezTo>
                <a:cubicBezTo>
                  <a:pt x="192" y="296"/>
                  <a:pt x="136" y="248"/>
                  <a:pt x="112" y="208"/>
                </a:cubicBezTo>
                <a:cubicBezTo>
                  <a:pt x="88" y="168"/>
                  <a:pt x="80" y="96"/>
                  <a:pt x="64" y="64"/>
                </a:cubicBezTo>
                <a:cubicBezTo>
                  <a:pt x="48" y="32"/>
                  <a:pt x="0" y="24"/>
                  <a:pt x="16" y="16"/>
                </a:cubicBezTo>
                <a:cubicBezTo>
                  <a:pt x="32" y="8"/>
                  <a:pt x="120" y="0"/>
                  <a:pt x="160" y="16"/>
                </a:cubicBezTo>
                <a:cubicBezTo>
                  <a:pt x="200" y="32"/>
                  <a:pt x="232" y="104"/>
                  <a:pt x="256" y="112"/>
                </a:cubicBezTo>
                <a:cubicBezTo>
                  <a:pt x="280" y="120"/>
                  <a:pt x="304" y="80"/>
                  <a:pt x="304" y="64"/>
                </a:cubicBezTo>
                <a:cubicBezTo>
                  <a:pt x="304" y="48"/>
                  <a:pt x="280" y="16"/>
                  <a:pt x="256" y="16"/>
                </a:cubicBezTo>
                <a:cubicBezTo>
                  <a:pt x="232" y="16"/>
                  <a:pt x="168" y="40"/>
                  <a:pt x="160" y="64"/>
                </a:cubicBezTo>
                <a:cubicBezTo>
                  <a:pt x="152" y="88"/>
                  <a:pt x="200" y="128"/>
                  <a:pt x="208" y="160"/>
                </a:cubicBezTo>
                <a:cubicBezTo>
                  <a:pt x="216" y="192"/>
                  <a:pt x="224" y="232"/>
                  <a:pt x="208" y="256"/>
                </a:cubicBezTo>
                <a:cubicBezTo>
                  <a:pt x="192" y="280"/>
                  <a:pt x="136" y="288"/>
                  <a:pt x="112" y="304"/>
                </a:cubicBezTo>
                <a:cubicBezTo>
                  <a:pt x="88" y="320"/>
                  <a:pt x="72" y="328"/>
                  <a:pt x="64" y="352"/>
                </a:cubicBezTo>
                <a:cubicBezTo>
                  <a:pt x="56" y="376"/>
                  <a:pt x="56" y="424"/>
                  <a:pt x="64" y="448"/>
                </a:cubicBezTo>
                <a:cubicBezTo>
                  <a:pt x="72" y="472"/>
                  <a:pt x="96" y="480"/>
                  <a:pt x="112" y="496"/>
                </a:cubicBezTo>
                <a:cubicBezTo>
                  <a:pt x="128" y="512"/>
                  <a:pt x="144" y="528"/>
                  <a:pt x="160" y="544"/>
                </a:cubicBezTo>
                <a:cubicBezTo>
                  <a:pt x="176" y="560"/>
                  <a:pt x="200" y="576"/>
                  <a:pt x="208" y="592"/>
                </a:cubicBezTo>
                <a:cubicBezTo>
                  <a:pt x="216" y="608"/>
                  <a:pt x="208" y="624"/>
                  <a:pt x="208" y="640"/>
                </a:cubicBezTo>
                <a:cubicBezTo>
                  <a:pt x="208" y="656"/>
                  <a:pt x="224" y="672"/>
                  <a:pt x="208" y="688"/>
                </a:cubicBezTo>
                <a:cubicBezTo>
                  <a:pt x="192" y="704"/>
                  <a:pt x="120" y="712"/>
                  <a:pt x="112" y="736"/>
                </a:cubicBezTo>
                <a:cubicBezTo>
                  <a:pt x="104" y="760"/>
                  <a:pt x="152" y="808"/>
                  <a:pt x="160" y="832"/>
                </a:cubicBezTo>
                <a:cubicBezTo>
                  <a:pt x="168" y="856"/>
                  <a:pt x="152" y="864"/>
                  <a:pt x="160" y="880"/>
                </a:cubicBezTo>
                <a:cubicBezTo>
                  <a:pt x="168" y="896"/>
                  <a:pt x="208" y="904"/>
                  <a:pt x="208" y="928"/>
                </a:cubicBezTo>
                <a:cubicBezTo>
                  <a:pt x="208" y="952"/>
                  <a:pt x="176" y="1000"/>
                  <a:pt x="160" y="1024"/>
                </a:cubicBezTo>
                <a:cubicBezTo>
                  <a:pt x="144" y="1048"/>
                  <a:pt x="112" y="1048"/>
                  <a:pt x="112" y="1072"/>
                </a:cubicBezTo>
                <a:cubicBezTo>
                  <a:pt x="112" y="1096"/>
                  <a:pt x="152" y="1176"/>
                  <a:pt x="160" y="1168"/>
                </a:cubicBezTo>
                <a:close/>
              </a:path>
            </a:pathLst>
          </a:custGeom>
          <a:noFill/>
          <a:ln w="25400" cap="flat" cmpd="sng">
            <a:solidFill>
              <a:schemeClr val="tx1"/>
            </a:solidFill>
            <a:prstDash val="solid"/>
            <a:round/>
            <a:headEnd/>
            <a:tailEnd/>
          </a:ln>
          <a:effectLst/>
        </p:spPr>
        <p:txBody>
          <a:bodyPr wrap="none" anchor="ctr"/>
          <a:lstStyle/>
          <a:p>
            <a:endParaRPr lang="en-US"/>
          </a:p>
        </p:txBody>
      </p:sp>
      <p:sp>
        <p:nvSpPr>
          <p:cNvPr id="349197" name="Freeform 13"/>
          <p:cNvSpPr>
            <a:spLocks/>
          </p:cNvSpPr>
          <p:nvPr/>
        </p:nvSpPr>
        <p:spPr bwMode="auto">
          <a:xfrm>
            <a:off x="6692900" y="2120900"/>
            <a:ext cx="1168400" cy="1689100"/>
          </a:xfrm>
          <a:custGeom>
            <a:avLst/>
            <a:gdLst/>
            <a:ahLst/>
            <a:cxnLst>
              <a:cxn ang="0">
                <a:pos x="728" y="104"/>
              </a:cxn>
              <a:cxn ang="0">
                <a:pos x="632" y="56"/>
              </a:cxn>
              <a:cxn ang="0">
                <a:pos x="632" y="104"/>
              </a:cxn>
              <a:cxn ang="0">
                <a:pos x="440" y="8"/>
              </a:cxn>
              <a:cxn ang="0">
                <a:pos x="296" y="56"/>
              </a:cxn>
              <a:cxn ang="0">
                <a:pos x="56" y="8"/>
              </a:cxn>
              <a:cxn ang="0">
                <a:pos x="8" y="56"/>
              </a:cxn>
              <a:cxn ang="0">
                <a:pos x="56" y="104"/>
              </a:cxn>
              <a:cxn ang="0">
                <a:pos x="104" y="56"/>
              </a:cxn>
              <a:cxn ang="0">
                <a:pos x="296" y="200"/>
              </a:cxn>
              <a:cxn ang="0">
                <a:pos x="488" y="104"/>
              </a:cxn>
              <a:cxn ang="0">
                <a:pos x="488" y="200"/>
              </a:cxn>
              <a:cxn ang="0">
                <a:pos x="248" y="248"/>
              </a:cxn>
              <a:cxn ang="0">
                <a:pos x="344" y="296"/>
              </a:cxn>
              <a:cxn ang="0">
                <a:pos x="344" y="392"/>
              </a:cxn>
              <a:cxn ang="0">
                <a:pos x="200" y="440"/>
              </a:cxn>
              <a:cxn ang="0">
                <a:pos x="392" y="488"/>
              </a:cxn>
              <a:cxn ang="0">
                <a:pos x="344" y="584"/>
              </a:cxn>
              <a:cxn ang="0">
                <a:pos x="200" y="536"/>
              </a:cxn>
              <a:cxn ang="0">
                <a:pos x="56" y="632"/>
              </a:cxn>
              <a:cxn ang="0">
                <a:pos x="56" y="440"/>
              </a:cxn>
              <a:cxn ang="0">
                <a:pos x="56" y="296"/>
              </a:cxn>
              <a:cxn ang="0">
                <a:pos x="104" y="200"/>
              </a:cxn>
              <a:cxn ang="0">
                <a:pos x="56" y="296"/>
              </a:cxn>
              <a:cxn ang="0">
                <a:pos x="152" y="152"/>
              </a:cxn>
              <a:cxn ang="0">
                <a:pos x="200" y="296"/>
              </a:cxn>
              <a:cxn ang="0">
                <a:pos x="296" y="536"/>
              </a:cxn>
              <a:cxn ang="0">
                <a:pos x="296" y="632"/>
              </a:cxn>
              <a:cxn ang="0">
                <a:pos x="296" y="776"/>
              </a:cxn>
              <a:cxn ang="0">
                <a:pos x="296" y="872"/>
              </a:cxn>
              <a:cxn ang="0">
                <a:pos x="296" y="968"/>
              </a:cxn>
              <a:cxn ang="0">
                <a:pos x="152" y="872"/>
              </a:cxn>
              <a:cxn ang="0">
                <a:pos x="200" y="1016"/>
              </a:cxn>
            </a:cxnLst>
            <a:rect l="0" t="0" r="r" b="b"/>
            <a:pathLst>
              <a:path w="736" h="1064">
                <a:moveTo>
                  <a:pt x="728" y="200"/>
                </a:moveTo>
                <a:cubicBezTo>
                  <a:pt x="732" y="168"/>
                  <a:pt x="736" y="136"/>
                  <a:pt x="728" y="104"/>
                </a:cubicBezTo>
                <a:cubicBezTo>
                  <a:pt x="720" y="72"/>
                  <a:pt x="696" y="16"/>
                  <a:pt x="680" y="8"/>
                </a:cubicBezTo>
                <a:cubicBezTo>
                  <a:pt x="664" y="0"/>
                  <a:pt x="632" y="40"/>
                  <a:pt x="632" y="56"/>
                </a:cubicBezTo>
                <a:cubicBezTo>
                  <a:pt x="632" y="72"/>
                  <a:pt x="680" y="96"/>
                  <a:pt x="680" y="104"/>
                </a:cubicBezTo>
                <a:cubicBezTo>
                  <a:pt x="680" y="112"/>
                  <a:pt x="656" y="112"/>
                  <a:pt x="632" y="104"/>
                </a:cubicBezTo>
                <a:cubicBezTo>
                  <a:pt x="608" y="96"/>
                  <a:pt x="568" y="72"/>
                  <a:pt x="536" y="56"/>
                </a:cubicBezTo>
                <a:cubicBezTo>
                  <a:pt x="504" y="40"/>
                  <a:pt x="472" y="16"/>
                  <a:pt x="440" y="8"/>
                </a:cubicBezTo>
                <a:cubicBezTo>
                  <a:pt x="408" y="0"/>
                  <a:pt x="368" y="0"/>
                  <a:pt x="344" y="8"/>
                </a:cubicBezTo>
                <a:cubicBezTo>
                  <a:pt x="320" y="16"/>
                  <a:pt x="328" y="56"/>
                  <a:pt x="296" y="56"/>
                </a:cubicBezTo>
                <a:cubicBezTo>
                  <a:pt x="264" y="56"/>
                  <a:pt x="192" y="16"/>
                  <a:pt x="152" y="8"/>
                </a:cubicBezTo>
                <a:cubicBezTo>
                  <a:pt x="112" y="0"/>
                  <a:pt x="80" y="8"/>
                  <a:pt x="56" y="8"/>
                </a:cubicBezTo>
                <a:cubicBezTo>
                  <a:pt x="32" y="8"/>
                  <a:pt x="16" y="0"/>
                  <a:pt x="8" y="8"/>
                </a:cubicBezTo>
                <a:cubicBezTo>
                  <a:pt x="0" y="16"/>
                  <a:pt x="8" y="40"/>
                  <a:pt x="8" y="56"/>
                </a:cubicBezTo>
                <a:cubicBezTo>
                  <a:pt x="8" y="72"/>
                  <a:pt x="0" y="96"/>
                  <a:pt x="8" y="104"/>
                </a:cubicBezTo>
                <a:cubicBezTo>
                  <a:pt x="16" y="112"/>
                  <a:pt x="40" y="104"/>
                  <a:pt x="56" y="104"/>
                </a:cubicBezTo>
                <a:cubicBezTo>
                  <a:pt x="72" y="104"/>
                  <a:pt x="96" y="112"/>
                  <a:pt x="104" y="104"/>
                </a:cubicBezTo>
                <a:cubicBezTo>
                  <a:pt x="112" y="96"/>
                  <a:pt x="80" y="48"/>
                  <a:pt x="104" y="56"/>
                </a:cubicBezTo>
                <a:cubicBezTo>
                  <a:pt x="128" y="64"/>
                  <a:pt x="216" y="128"/>
                  <a:pt x="248" y="152"/>
                </a:cubicBezTo>
                <a:cubicBezTo>
                  <a:pt x="280" y="176"/>
                  <a:pt x="272" y="200"/>
                  <a:pt x="296" y="200"/>
                </a:cubicBezTo>
                <a:cubicBezTo>
                  <a:pt x="320" y="200"/>
                  <a:pt x="360" y="168"/>
                  <a:pt x="392" y="152"/>
                </a:cubicBezTo>
                <a:cubicBezTo>
                  <a:pt x="424" y="136"/>
                  <a:pt x="464" y="104"/>
                  <a:pt x="488" y="104"/>
                </a:cubicBezTo>
                <a:cubicBezTo>
                  <a:pt x="512" y="104"/>
                  <a:pt x="536" y="136"/>
                  <a:pt x="536" y="152"/>
                </a:cubicBezTo>
                <a:cubicBezTo>
                  <a:pt x="536" y="168"/>
                  <a:pt x="512" y="192"/>
                  <a:pt x="488" y="200"/>
                </a:cubicBezTo>
                <a:cubicBezTo>
                  <a:pt x="464" y="208"/>
                  <a:pt x="432" y="192"/>
                  <a:pt x="392" y="200"/>
                </a:cubicBezTo>
                <a:cubicBezTo>
                  <a:pt x="352" y="208"/>
                  <a:pt x="264" y="232"/>
                  <a:pt x="248" y="248"/>
                </a:cubicBezTo>
                <a:cubicBezTo>
                  <a:pt x="232" y="264"/>
                  <a:pt x="280" y="288"/>
                  <a:pt x="296" y="296"/>
                </a:cubicBezTo>
                <a:cubicBezTo>
                  <a:pt x="312" y="304"/>
                  <a:pt x="336" y="288"/>
                  <a:pt x="344" y="296"/>
                </a:cubicBezTo>
                <a:cubicBezTo>
                  <a:pt x="352" y="304"/>
                  <a:pt x="344" y="328"/>
                  <a:pt x="344" y="344"/>
                </a:cubicBezTo>
                <a:cubicBezTo>
                  <a:pt x="344" y="360"/>
                  <a:pt x="360" y="392"/>
                  <a:pt x="344" y="392"/>
                </a:cubicBezTo>
                <a:cubicBezTo>
                  <a:pt x="328" y="392"/>
                  <a:pt x="272" y="336"/>
                  <a:pt x="248" y="344"/>
                </a:cubicBezTo>
                <a:cubicBezTo>
                  <a:pt x="224" y="352"/>
                  <a:pt x="192" y="424"/>
                  <a:pt x="200" y="440"/>
                </a:cubicBezTo>
                <a:cubicBezTo>
                  <a:pt x="208" y="456"/>
                  <a:pt x="264" y="432"/>
                  <a:pt x="296" y="440"/>
                </a:cubicBezTo>
                <a:cubicBezTo>
                  <a:pt x="328" y="448"/>
                  <a:pt x="384" y="472"/>
                  <a:pt x="392" y="488"/>
                </a:cubicBezTo>
                <a:cubicBezTo>
                  <a:pt x="400" y="504"/>
                  <a:pt x="352" y="520"/>
                  <a:pt x="344" y="536"/>
                </a:cubicBezTo>
                <a:cubicBezTo>
                  <a:pt x="336" y="552"/>
                  <a:pt x="360" y="576"/>
                  <a:pt x="344" y="584"/>
                </a:cubicBezTo>
                <a:cubicBezTo>
                  <a:pt x="328" y="592"/>
                  <a:pt x="272" y="592"/>
                  <a:pt x="248" y="584"/>
                </a:cubicBezTo>
                <a:cubicBezTo>
                  <a:pt x="224" y="576"/>
                  <a:pt x="224" y="536"/>
                  <a:pt x="200" y="536"/>
                </a:cubicBezTo>
                <a:cubicBezTo>
                  <a:pt x="176" y="536"/>
                  <a:pt x="128" y="568"/>
                  <a:pt x="104" y="584"/>
                </a:cubicBezTo>
                <a:cubicBezTo>
                  <a:pt x="80" y="600"/>
                  <a:pt x="64" y="640"/>
                  <a:pt x="56" y="632"/>
                </a:cubicBezTo>
                <a:cubicBezTo>
                  <a:pt x="48" y="624"/>
                  <a:pt x="56" y="568"/>
                  <a:pt x="56" y="536"/>
                </a:cubicBezTo>
                <a:cubicBezTo>
                  <a:pt x="56" y="504"/>
                  <a:pt x="56" y="472"/>
                  <a:pt x="56" y="440"/>
                </a:cubicBezTo>
                <a:cubicBezTo>
                  <a:pt x="56" y="408"/>
                  <a:pt x="56" y="368"/>
                  <a:pt x="56" y="344"/>
                </a:cubicBezTo>
                <a:cubicBezTo>
                  <a:pt x="56" y="320"/>
                  <a:pt x="40" y="304"/>
                  <a:pt x="56" y="296"/>
                </a:cubicBezTo>
                <a:cubicBezTo>
                  <a:pt x="72" y="288"/>
                  <a:pt x="144" y="312"/>
                  <a:pt x="152" y="296"/>
                </a:cubicBezTo>
                <a:cubicBezTo>
                  <a:pt x="160" y="280"/>
                  <a:pt x="120" y="216"/>
                  <a:pt x="104" y="200"/>
                </a:cubicBezTo>
                <a:cubicBezTo>
                  <a:pt x="88" y="184"/>
                  <a:pt x="64" y="184"/>
                  <a:pt x="56" y="200"/>
                </a:cubicBezTo>
                <a:cubicBezTo>
                  <a:pt x="48" y="216"/>
                  <a:pt x="48" y="288"/>
                  <a:pt x="56" y="296"/>
                </a:cubicBezTo>
                <a:cubicBezTo>
                  <a:pt x="64" y="304"/>
                  <a:pt x="88" y="272"/>
                  <a:pt x="104" y="248"/>
                </a:cubicBezTo>
                <a:cubicBezTo>
                  <a:pt x="120" y="224"/>
                  <a:pt x="128" y="160"/>
                  <a:pt x="152" y="152"/>
                </a:cubicBezTo>
                <a:cubicBezTo>
                  <a:pt x="176" y="144"/>
                  <a:pt x="240" y="176"/>
                  <a:pt x="248" y="200"/>
                </a:cubicBezTo>
                <a:cubicBezTo>
                  <a:pt x="256" y="224"/>
                  <a:pt x="208" y="256"/>
                  <a:pt x="200" y="296"/>
                </a:cubicBezTo>
                <a:cubicBezTo>
                  <a:pt x="192" y="336"/>
                  <a:pt x="184" y="400"/>
                  <a:pt x="200" y="440"/>
                </a:cubicBezTo>
                <a:cubicBezTo>
                  <a:pt x="216" y="480"/>
                  <a:pt x="280" y="512"/>
                  <a:pt x="296" y="536"/>
                </a:cubicBezTo>
                <a:cubicBezTo>
                  <a:pt x="312" y="560"/>
                  <a:pt x="296" y="568"/>
                  <a:pt x="296" y="584"/>
                </a:cubicBezTo>
                <a:cubicBezTo>
                  <a:pt x="296" y="600"/>
                  <a:pt x="296" y="608"/>
                  <a:pt x="296" y="632"/>
                </a:cubicBezTo>
                <a:cubicBezTo>
                  <a:pt x="296" y="656"/>
                  <a:pt x="296" y="704"/>
                  <a:pt x="296" y="728"/>
                </a:cubicBezTo>
                <a:cubicBezTo>
                  <a:pt x="296" y="752"/>
                  <a:pt x="304" y="760"/>
                  <a:pt x="296" y="776"/>
                </a:cubicBezTo>
                <a:cubicBezTo>
                  <a:pt x="288" y="792"/>
                  <a:pt x="248" y="808"/>
                  <a:pt x="248" y="824"/>
                </a:cubicBezTo>
                <a:cubicBezTo>
                  <a:pt x="248" y="840"/>
                  <a:pt x="288" y="856"/>
                  <a:pt x="296" y="872"/>
                </a:cubicBezTo>
                <a:cubicBezTo>
                  <a:pt x="304" y="888"/>
                  <a:pt x="296" y="904"/>
                  <a:pt x="296" y="920"/>
                </a:cubicBezTo>
                <a:cubicBezTo>
                  <a:pt x="296" y="936"/>
                  <a:pt x="312" y="960"/>
                  <a:pt x="296" y="968"/>
                </a:cubicBezTo>
                <a:cubicBezTo>
                  <a:pt x="280" y="976"/>
                  <a:pt x="224" y="984"/>
                  <a:pt x="200" y="968"/>
                </a:cubicBezTo>
                <a:cubicBezTo>
                  <a:pt x="176" y="952"/>
                  <a:pt x="160" y="880"/>
                  <a:pt x="152" y="872"/>
                </a:cubicBezTo>
                <a:cubicBezTo>
                  <a:pt x="144" y="864"/>
                  <a:pt x="144" y="896"/>
                  <a:pt x="152" y="920"/>
                </a:cubicBezTo>
                <a:cubicBezTo>
                  <a:pt x="160" y="944"/>
                  <a:pt x="200" y="992"/>
                  <a:pt x="200" y="1016"/>
                </a:cubicBezTo>
                <a:cubicBezTo>
                  <a:pt x="200" y="1040"/>
                  <a:pt x="176" y="1052"/>
                  <a:pt x="152" y="1064"/>
                </a:cubicBezTo>
              </a:path>
            </a:pathLst>
          </a:custGeom>
          <a:noFill/>
          <a:ln w="25400" cap="flat" cmpd="sng">
            <a:solidFill>
              <a:schemeClr val="tx1"/>
            </a:solidFill>
            <a:prstDash val="solid"/>
            <a:round/>
            <a:headEnd/>
            <a:tailEnd/>
          </a:ln>
          <a:effectLst/>
        </p:spPr>
        <p:txBody>
          <a:bodyPr wrap="none" anchor="ctr"/>
          <a:lstStyle/>
          <a:p>
            <a:endParaRPr lang="en-US"/>
          </a:p>
        </p:txBody>
      </p:sp>
      <p:sp>
        <p:nvSpPr>
          <p:cNvPr id="349198" name="Freeform 14"/>
          <p:cNvSpPr>
            <a:spLocks/>
          </p:cNvSpPr>
          <p:nvPr/>
        </p:nvSpPr>
        <p:spPr bwMode="auto">
          <a:xfrm>
            <a:off x="7531100" y="2806700"/>
            <a:ext cx="774700" cy="1714500"/>
          </a:xfrm>
          <a:custGeom>
            <a:avLst/>
            <a:gdLst/>
            <a:ahLst/>
            <a:cxnLst>
              <a:cxn ang="0">
                <a:pos x="296" y="56"/>
              </a:cxn>
              <a:cxn ang="0">
                <a:pos x="200" y="104"/>
              </a:cxn>
              <a:cxn ang="0">
                <a:pos x="392" y="104"/>
              </a:cxn>
              <a:cxn ang="0">
                <a:pos x="296" y="152"/>
              </a:cxn>
              <a:cxn ang="0">
                <a:pos x="296" y="296"/>
              </a:cxn>
              <a:cxn ang="0">
                <a:pos x="200" y="200"/>
              </a:cxn>
              <a:cxn ang="0">
                <a:pos x="152" y="104"/>
              </a:cxn>
              <a:cxn ang="0">
                <a:pos x="296" y="56"/>
              </a:cxn>
              <a:cxn ang="0">
                <a:pos x="392" y="104"/>
              </a:cxn>
              <a:cxn ang="0">
                <a:pos x="344" y="200"/>
              </a:cxn>
              <a:cxn ang="0">
                <a:pos x="200" y="296"/>
              </a:cxn>
              <a:cxn ang="0">
                <a:pos x="248" y="440"/>
              </a:cxn>
              <a:cxn ang="0">
                <a:pos x="392" y="344"/>
              </a:cxn>
              <a:cxn ang="0">
                <a:pos x="344" y="488"/>
              </a:cxn>
              <a:cxn ang="0">
                <a:pos x="488" y="536"/>
              </a:cxn>
              <a:cxn ang="0">
                <a:pos x="344" y="488"/>
              </a:cxn>
              <a:cxn ang="0">
                <a:pos x="248" y="440"/>
              </a:cxn>
              <a:cxn ang="0">
                <a:pos x="152" y="344"/>
              </a:cxn>
              <a:cxn ang="0">
                <a:pos x="152" y="488"/>
              </a:cxn>
              <a:cxn ang="0">
                <a:pos x="104" y="536"/>
              </a:cxn>
              <a:cxn ang="0">
                <a:pos x="296" y="488"/>
              </a:cxn>
              <a:cxn ang="0">
                <a:pos x="200" y="536"/>
              </a:cxn>
              <a:cxn ang="0">
                <a:pos x="200" y="536"/>
              </a:cxn>
              <a:cxn ang="0">
                <a:pos x="152" y="632"/>
              </a:cxn>
              <a:cxn ang="0">
                <a:pos x="152" y="728"/>
              </a:cxn>
              <a:cxn ang="0">
                <a:pos x="200" y="776"/>
              </a:cxn>
              <a:cxn ang="0">
                <a:pos x="152" y="632"/>
              </a:cxn>
              <a:cxn ang="0">
                <a:pos x="152" y="776"/>
              </a:cxn>
              <a:cxn ang="0">
                <a:pos x="200" y="968"/>
              </a:cxn>
              <a:cxn ang="0">
                <a:pos x="104" y="1016"/>
              </a:cxn>
              <a:cxn ang="0">
                <a:pos x="8" y="1064"/>
              </a:cxn>
              <a:cxn ang="0">
                <a:pos x="152" y="1064"/>
              </a:cxn>
              <a:cxn ang="0">
                <a:pos x="152" y="968"/>
              </a:cxn>
            </a:cxnLst>
            <a:rect l="0" t="0" r="r" b="b"/>
            <a:pathLst>
              <a:path w="488" h="1080">
                <a:moveTo>
                  <a:pt x="488" y="56"/>
                </a:moveTo>
                <a:cubicBezTo>
                  <a:pt x="416" y="56"/>
                  <a:pt x="344" y="56"/>
                  <a:pt x="296" y="56"/>
                </a:cubicBezTo>
                <a:cubicBezTo>
                  <a:pt x="248" y="56"/>
                  <a:pt x="216" y="48"/>
                  <a:pt x="200" y="56"/>
                </a:cubicBezTo>
                <a:cubicBezTo>
                  <a:pt x="184" y="64"/>
                  <a:pt x="176" y="96"/>
                  <a:pt x="200" y="104"/>
                </a:cubicBezTo>
                <a:cubicBezTo>
                  <a:pt x="224" y="112"/>
                  <a:pt x="312" y="104"/>
                  <a:pt x="344" y="104"/>
                </a:cubicBezTo>
                <a:cubicBezTo>
                  <a:pt x="376" y="104"/>
                  <a:pt x="384" y="96"/>
                  <a:pt x="392" y="104"/>
                </a:cubicBezTo>
                <a:cubicBezTo>
                  <a:pt x="400" y="112"/>
                  <a:pt x="408" y="144"/>
                  <a:pt x="392" y="152"/>
                </a:cubicBezTo>
                <a:cubicBezTo>
                  <a:pt x="376" y="160"/>
                  <a:pt x="320" y="136"/>
                  <a:pt x="296" y="152"/>
                </a:cubicBezTo>
                <a:cubicBezTo>
                  <a:pt x="272" y="168"/>
                  <a:pt x="248" y="224"/>
                  <a:pt x="248" y="248"/>
                </a:cubicBezTo>
                <a:cubicBezTo>
                  <a:pt x="248" y="272"/>
                  <a:pt x="288" y="296"/>
                  <a:pt x="296" y="296"/>
                </a:cubicBezTo>
                <a:cubicBezTo>
                  <a:pt x="304" y="296"/>
                  <a:pt x="312" y="264"/>
                  <a:pt x="296" y="248"/>
                </a:cubicBezTo>
                <a:cubicBezTo>
                  <a:pt x="280" y="232"/>
                  <a:pt x="216" y="216"/>
                  <a:pt x="200" y="200"/>
                </a:cubicBezTo>
                <a:cubicBezTo>
                  <a:pt x="184" y="184"/>
                  <a:pt x="208" y="168"/>
                  <a:pt x="200" y="152"/>
                </a:cubicBezTo>
                <a:cubicBezTo>
                  <a:pt x="192" y="136"/>
                  <a:pt x="152" y="120"/>
                  <a:pt x="152" y="104"/>
                </a:cubicBezTo>
                <a:cubicBezTo>
                  <a:pt x="152" y="88"/>
                  <a:pt x="176" y="64"/>
                  <a:pt x="200" y="56"/>
                </a:cubicBezTo>
                <a:cubicBezTo>
                  <a:pt x="224" y="48"/>
                  <a:pt x="264" y="64"/>
                  <a:pt x="296" y="56"/>
                </a:cubicBezTo>
                <a:cubicBezTo>
                  <a:pt x="328" y="48"/>
                  <a:pt x="376" y="0"/>
                  <a:pt x="392" y="8"/>
                </a:cubicBezTo>
                <a:cubicBezTo>
                  <a:pt x="408" y="16"/>
                  <a:pt x="408" y="88"/>
                  <a:pt x="392" y="104"/>
                </a:cubicBezTo>
                <a:cubicBezTo>
                  <a:pt x="376" y="120"/>
                  <a:pt x="304" y="88"/>
                  <a:pt x="296" y="104"/>
                </a:cubicBezTo>
                <a:cubicBezTo>
                  <a:pt x="288" y="120"/>
                  <a:pt x="344" y="176"/>
                  <a:pt x="344" y="200"/>
                </a:cubicBezTo>
                <a:cubicBezTo>
                  <a:pt x="344" y="224"/>
                  <a:pt x="320" y="232"/>
                  <a:pt x="296" y="248"/>
                </a:cubicBezTo>
                <a:cubicBezTo>
                  <a:pt x="272" y="264"/>
                  <a:pt x="224" y="272"/>
                  <a:pt x="200" y="296"/>
                </a:cubicBezTo>
                <a:cubicBezTo>
                  <a:pt x="176" y="320"/>
                  <a:pt x="144" y="368"/>
                  <a:pt x="152" y="392"/>
                </a:cubicBezTo>
                <a:cubicBezTo>
                  <a:pt x="160" y="416"/>
                  <a:pt x="224" y="448"/>
                  <a:pt x="248" y="440"/>
                </a:cubicBezTo>
                <a:cubicBezTo>
                  <a:pt x="272" y="432"/>
                  <a:pt x="272" y="360"/>
                  <a:pt x="296" y="344"/>
                </a:cubicBezTo>
                <a:cubicBezTo>
                  <a:pt x="320" y="328"/>
                  <a:pt x="384" y="336"/>
                  <a:pt x="392" y="344"/>
                </a:cubicBezTo>
                <a:cubicBezTo>
                  <a:pt x="400" y="352"/>
                  <a:pt x="352" y="368"/>
                  <a:pt x="344" y="392"/>
                </a:cubicBezTo>
                <a:cubicBezTo>
                  <a:pt x="336" y="416"/>
                  <a:pt x="328" y="472"/>
                  <a:pt x="344" y="488"/>
                </a:cubicBezTo>
                <a:cubicBezTo>
                  <a:pt x="360" y="504"/>
                  <a:pt x="416" y="480"/>
                  <a:pt x="440" y="488"/>
                </a:cubicBezTo>
                <a:cubicBezTo>
                  <a:pt x="464" y="496"/>
                  <a:pt x="488" y="528"/>
                  <a:pt x="488" y="536"/>
                </a:cubicBezTo>
                <a:cubicBezTo>
                  <a:pt x="488" y="544"/>
                  <a:pt x="464" y="544"/>
                  <a:pt x="440" y="536"/>
                </a:cubicBezTo>
                <a:cubicBezTo>
                  <a:pt x="416" y="528"/>
                  <a:pt x="352" y="504"/>
                  <a:pt x="344" y="488"/>
                </a:cubicBezTo>
                <a:cubicBezTo>
                  <a:pt x="336" y="472"/>
                  <a:pt x="408" y="448"/>
                  <a:pt x="392" y="440"/>
                </a:cubicBezTo>
                <a:cubicBezTo>
                  <a:pt x="376" y="432"/>
                  <a:pt x="272" y="456"/>
                  <a:pt x="248" y="440"/>
                </a:cubicBezTo>
                <a:cubicBezTo>
                  <a:pt x="224" y="424"/>
                  <a:pt x="264" y="360"/>
                  <a:pt x="248" y="344"/>
                </a:cubicBezTo>
                <a:cubicBezTo>
                  <a:pt x="232" y="328"/>
                  <a:pt x="160" y="328"/>
                  <a:pt x="152" y="344"/>
                </a:cubicBezTo>
                <a:cubicBezTo>
                  <a:pt x="144" y="360"/>
                  <a:pt x="200" y="416"/>
                  <a:pt x="200" y="440"/>
                </a:cubicBezTo>
                <a:cubicBezTo>
                  <a:pt x="200" y="464"/>
                  <a:pt x="176" y="488"/>
                  <a:pt x="152" y="488"/>
                </a:cubicBezTo>
                <a:cubicBezTo>
                  <a:pt x="128" y="488"/>
                  <a:pt x="64" y="432"/>
                  <a:pt x="56" y="440"/>
                </a:cubicBezTo>
                <a:cubicBezTo>
                  <a:pt x="48" y="448"/>
                  <a:pt x="80" y="528"/>
                  <a:pt x="104" y="536"/>
                </a:cubicBezTo>
                <a:cubicBezTo>
                  <a:pt x="128" y="544"/>
                  <a:pt x="168" y="496"/>
                  <a:pt x="200" y="488"/>
                </a:cubicBezTo>
                <a:cubicBezTo>
                  <a:pt x="232" y="480"/>
                  <a:pt x="280" y="480"/>
                  <a:pt x="296" y="488"/>
                </a:cubicBezTo>
                <a:cubicBezTo>
                  <a:pt x="312" y="496"/>
                  <a:pt x="312" y="528"/>
                  <a:pt x="296" y="536"/>
                </a:cubicBezTo>
                <a:cubicBezTo>
                  <a:pt x="280" y="544"/>
                  <a:pt x="192" y="536"/>
                  <a:pt x="200" y="536"/>
                </a:cubicBezTo>
                <a:cubicBezTo>
                  <a:pt x="208" y="536"/>
                  <a:pt x="344" y="536"/>
                  <a:pt x="344" y="536"/>
                </a:cubicBezTo>
                <a:cubicBezTo>
                  <a:pt x="344" y="536"/>
                  <a:pt x="224" y="528"/>
                  <a:pt x="200" y="536"/>
                </a:cubicBezTo>
                <a:cubicBezTo>
                  <a:pt x="176" y="544"/>
                  <a:pt x="208" y="568"/>
                  <a:pt x="200" y="584"/>
                </a:cubicBezTo>
                <a:cubicBezTo>
                  <a:pt x="192" y="600"/>
                  <a:pt x="160" y="616"/>
                  <a:pt x="152" y="632"/>
                </a:cubicBezTo>
                <a:cubicBezTo>
                  <a:pt x="144" y="648"/>
                  <a:pt x="152" y="664"/>
                  <a:pt x="152" y="680"/>
                </a:cubicBezTo>
                <a:cubicBezTo>
                  <a:pt x="152" y="696"/>
                  <a:pt x="152" y="704"/>
                  <a:pt x="152" y="728"/>
                </a:cubicBezTo>
                <a:cubicBezTo>
                  <a:pt x="152" y="752"/>
                  <a:pt x="144" y="816"/>
                  <a:pt x="152" y="824"/>
                </a:cubicBezTo>
                <a:cubicBezTo>
                  <a:pt x="160" y="832"/>
                  <a:pt x="208" y="792"/>
                  <a:pt x="200" y="776"/>
                </a:cubicBezTo>
                <a:cubicBezTo>
                  <a:pt x="192" y="760"/>
                  <a:pt x="112" y="752"/>
                  <a:pt x="104" y="728"/>
                </a:cubicBezTo>
                <a:cubicBezTo>
                  <a:pt x="96" y="704"/>
                  <a:pt x="136" y="640"/>
                  <a:pt x="152" y="632"/>
                </a:cubicBezTo>
                <a:cubicBezTo>
                  <a:pt x="168" y="624"/>
                  <a:pt x="200" y="656"/>
                  <a:pt x="200" y="680"/>
                </a:cubicBezTo>
                <a:cubicBezTo>
                  <a:pt x="200" y="704"/>
                  <a:pt x="160" y="744"/>
                  <a:pt x="152" y="776"/>
                </a:cubicBezTo>
                <a:cubicBezTo>
                  <a:pt x="144" y="808"/>
                  <a:pt x="144" y="840"/>
                  <a:pt x="152" y="872"/>
                </a:cubicBezTo>
                <a:cubicBezTo>
                  <a:pt x="160" y="904"/>
                  <a:pt x="200" y="944"/>
                  <a:pt x="200" y="968"/>
                </a:cubicBezTo>
                <a:cubicBezTo>
                  <a:pt x="200" y="992"/>
                  <a:pt x="168" y="1008"/>
                  <a:pt x="152" y="1016"/>
                </a:cubicBezTo>
                <a:cubicBezTo>
                  <a:pt x="136" y="1024"/>
                  <a:pt x="112" y="1008"/>
                  <a:pt x="104" y="1016"/>
                </a:cubicBezTo>
                <a:cubicBezTo>
                  <a:pt x="96" y="1024"/>
                  <a:pt x="120" y="1056"/>
                  <a:pt x="104" y="1064"/>
                </a:cubicBezTo>
                <a:cubicBezTo>
                  <a:pt x="88" y="1072"/>
                  <a:pt x="16" y="1064"/>
                  <a:pt x="8" y="1064"/>
                </a:cubicBezTo>
                <a:cubicBezTo>
                  <a:pt x="0" y="1064"/>
                  <a:pt x="32" y="1064"/>
                  <a:pt x="56" y="1064"/>
                </a:cubicBezTo>
                <a:cubicBezTo>
                  <a:pt x="80" y="1064"/>
                  <a:pt x="128" y="1064"/>
                  <a:pt x="152" y="1064"/>
                </a:cubicBezTo>
                <a:cubicBezTo>
                  <a:pt x="176" y="1064"/>
                  <a:pt x="200" y="1080"/>
                  <a:pt x="200" y="1064"/>
                </a:cubicBezTo>
                <a:cubicBezTo>
                  <a:pt x="200" y="1048"/>
                  <a:pt x="160" y="1000"/>
                  <a:pt x="152" y="968"/>
                </a:cubicBezTo>
                <a:cubicBezTo>
                  <a:pt x="144" y="936"/>
                  <a:pt x="148" y="904"/>
                  <a:pt x="152" y="872"/>
                </a:cubicBezTo>
              </a:path>
            </a:pathLst>
          </a:custGeom>
          <a:noFill/>
          <a:ln w="25400" cap="flat" cmpd="sng">
            <a:solidFill>
              <a:schemeClr val="tx1"/>
            </a:solidFill>
            <a:prstDash val="solid"/>
            <a:round/>
            <a:headEnd/>
            <a:tailEnd/>
          </a:ln>
          <a:effectLst/>
        </p:spPr>
        <p:txBody>
          <a:bodyPr wrap="none" anchor="ctr"/>
          <a:lstStyle/>
          <a:p>
            <a:endParaRPr lang="en-US"/>
          </a:p>
        </p:txBody>
      </p:sp>
      <p:sp>
        <p:nvSpPr>
          <p:cNvPr id="349199" name="Freeform 15"/>
          <p:cNvSpPr>
            <a:spLocks/>
          </p:cNvSpPr>
          <p:nvPr/>
        </p:nvSpPr>
        <p:spPr bwMode="auto">
          <a:xfrm>
            <a:off x="7213600" y="4406900"/>
            <a:ext cx="330200" cy="342900"/>
          </a:xfrm>
          <a:custGeom>
            <a:avLst/>
            <a:gdLst/>
            <a:ahLst/>
            <a:cxnLst>
              <a:cxn ang="0">
                <a:pos x="64" y="200"/>
              </a:cxn>
              <a:cxn ang="0">
                <a:pos x="112" y="200"/>
              </a:cxn>
              <a:cxn ang="0">
                <a:pos x="64" y="104"/>
              </a:cxn>
              <a:cxn ang="0">
                <a:pos x="16" y="104"/>
              </a:cxn>
              <a:cxn ang="0">
                <a:pos x="64" y="56"/>
              </a:cxn>
              <a:cxn ang="0">
                <a:pos x="112" y="56"/>
              </a:cxn>
              <a:cxn ang="0">
                <a:pos x="64" y="8"/>
              </a:cxn>
              <a:cxn ang="0">
                <a:pos x="256" y="56"/>
              </a:cxn>
              <a:cxn ang="0">
                <a:pos x="112" y="56"/>
              </a:cxn>
              <a:cxn ang="0">
                <a:pos x="16" y="8"/>
              </a:cxn>
              <a:cxn ang="0">
                <a:pos x="16" y="104"/>
              </a:cxn>
              <a:cxn ang="0">
                <a:pos x="16" y="200"/>
              </a:cxn>
              <a:cxn ang="0">
                <a:pos x="64" y="152"/>
              </a:cxn>
              <a:cxn ang="0">
                <a:pos x="16" y="200"/>
              </a:cxn>
              <a:cxn ang="0">
                <a:pos x="64" y="200"/>
              </a:cxn>
            </a:cxnLst>
            <a:rect l="0" t="0" r="r" b="b"/>
            <a:pathLst>
              <a:path w="264" h="216">
                <a:moveTo>
                  <a:pt x="64" y="200"/>
                </a:moveTo>
                <a:cubicBezTo>
                  <a:pt x="80" y="200"/>
                  <a:pt x="112" y="216"/>
                  <a:pt x="112" y="200"/>
                </a:cubicBezTo>
                <a:cubicBezTo>
                  <a:pt x="112" y="184"/>
                  <a:pt x="80" y="120"/>
                  <a:pt x="64" y="104"/>
                </a:cubicBezTo>
                <a:cubicBezTo>
                  <a:pt x="48" y="88"/>
                  <a:pt x="16" y="112"/>
                  <a:pt x="16" y="104"/>
                </a:cubicBezTo>
                <a:cubicBezTo>
                  <a:pt x="16" y="96"/>
                  <a:pt x="48" y="64"/>
                  <a:pt x="64" y="56"/>
                </a:cubicBezTo>
                <a:cubicBezTo>
                  <a:pt x="80" y="48"/>
                  <a:pt x="112" y="64"/>
                  <a:pt x="112" y="56"/>
                </a:cubicBezTo>
                <a:cubicBezTo>
                  <a:pt x="112" y="48"/>
                  <a:pt x="40" y="8"/>
                  <a:pt x="64" y="8"/>
                </a:cubicBezTo>
                <a:cubicBezTo>
                  <a:pt x="88" y="8"/>
                  <a:pt x="248" y="48"/>
                  <a:pt x="256" y="56"/>
                </a:cubicBezTo>
                <a:cubicBezTo>
                  <a:pt x="264" y="64"/>
                  <a:pt x="152" y="64"/>
                  <a:pt x="112" y="56"/>
                </a:cubicBezTo>
                <a:cubicBezTo>
                  <a:pt x="72" y="48"/>
                  <a:pt x="32" y="0"/>
                  <a:pt x="16" y="8"/>
                </a:cubicBezTo>
                <a:cubicBezTo>
                  <a:pt x="0" y="16"/>
                  <a:pt x="16" y="72"/>
                  <a:pt x="16" y="104"/>
                </a:cubicBezTo>
                <a:cubicBezTo>
                  <a:pt x="16" y="136"/>
                  <a:pt x="8" y="192"/>
                  <a:pt x="16" y="200"/>
                </a:cubicBezTo>
                <a:cubicBezTo>
                  <a:pt x="24" y="208"/>
                  <a:pt x="64" y="152"/>
                  <a:pt x="64" y="152"/>
                </a:cubicBezTo>
                <a:cubicBezTo>
                  <a:pt x="64" y="152"/>
                  <a:pt x="16" y="192"/>
                  <a:pt x="16" y="200"/>
                </a:cubicBezTo>
                <a:cubicBezTo>
                  <a:pt x="16" y="208"/>
                  <a:pt x="48" y="200"/>
                  <a:pt x="64" y="200"/>
                </a:cubicBezTo>
                <a:close/>
              </a:path>
            </a:pathLst>
          </a:custGeom>
          <a:noFill/>
          <a:ln w="25400" cap="flat" cmpd="sng">
            <a:solidFill>
              <a:schemeClr val="tx1"/>
            </a:solidFill>
            <a:prstDash val="solid"/>
            <a:round/>
            <a:headEnd/>
            <a:tailEnd/>
          </a:ln>
          <a:effectLst/>
        </p:spPr>
        <p:txBody>
          <a:bodyPr wrap="none" anchor="ctr"/>
          <a:lstStyle/>
          <a:p>
            <a:endParaRPr lang="en-US"/>
          </a:p>
        </p:txBody>
      </p:sp>
      <p:sp>
        <p:nvSpPr>
          <p:cNvPr id="349200" name="Freeform 16"/>
          <p:cNvSpPr>
            <a:spLocks/>
          </p:cNvSpPr>
          <p:nvPr/>
        </p:nvSpPr>
        <p:spPr bwMode="auto">
          <a:xfrm flipH="1">
            <a:off x="7793038" y="4430713"/>
            <a:ext cx="215900" cy="342900"/>
          </a:xfrm>
          <a:custGeom>
            <a:avLst/>
            <a:gdLst/>
            <a:ahLst/>
            <a:cxnLst>
              <a:cxn ang="0">
                <a:pos x="64" y="200"/>
              </a:cxn>
              <a:cxn ang="0">
                <a:pos x="112" y="200"/>
              </a:cxn>
              <a:cxn ang="0">
                <a:pos x="64" y="104"/>
              </a:cxn>
              <a:cxn ang="0">
                <a:pos x="16" y="104"/>
              </a:cxn>
              <a:cxn ang="0">
                <a:pos x="64" y="56"/>
              </a:cxn>
              <a:cxn ang="0">
                <a:pos x="112" y="56"/>
              </a:cxn>
              <a:cxn ang="0">
                <a:pos x="64" y="8"/>
              </a:cxn>
              <a:cxn ang="0">
                <a:pos x="256" y="56"/>
              </a:cxn>
              <a:cxn ang="0">
                <a:pos x="112" y="56"/>
              </a:cxn>
              <a:cxn ang="0">
                <a:pos x="16" y="8"/>
              </a:cxn>
              <a:cxn ang="0">
                <a:pos x="16" y="104"/>
              </a:cxn>
              <a:cxn ang="0">
                <a:pos x="16" y="200"/>
              </a:cxn>
              <a:cxn ang="0">
                <a:pos x="64" y="152"/>
              </a:cxn>
              <a:cxn ang="0">
                <a:pos x="16" y="200"/>
              </a:cxn>
              <a:cxn ang="0">
                <a:pos x="64" y="200"/>
              </a:cxn>
            </a:cxnLst>
            <a:rect l="0" t="0" r="r" b="b"/>
            <a:pathLst>
              <a:path w="264" h="216">
                <a:moveTo>
                  <a:pt x="64" y="200"/>
                </a:moveTo>
                <a:cubicBezTo>
                  <a:pt x="80" y="200"/>
                  <a:pt x="112" y="216"/>
                  <a:pt x="112" y="200"/>
                </a:cubicBezTo>
                <a:cubicBezTo>
                  <a:pt x="112" y="184"/>
                  <a:pt x="80" y="120"/>
                  <a:pt x="64" y="104"/>
                </a:cubicBezTo>
                <a:cubicBezTo>
                  <a:pt x="48" y="88"/>
                  <a:pt x="16" y="112"/>
                  <a:pt x="16" y="104"/>
                </a:cubicBezTo>
                <a:cubicBezTo>
                  <a:pt x="16" y="96"/>
                  <a:pt x="48" y="64"/>
                  <a:pt x="64" y="56"/>
                </a:cubicBezTo>
                <a:cubicBezTo>
                  <a:pt x="80" y="48"/>
                  <a:pt x="112" y="64"/>
                  <a:pt x="112" y="56"/>
                </a:cubicBezTo>
                <a:cubicBezTo>
                  <a:pt x="112" y="48"/>
                  <a:pt x="40" y="8"/>
                  <a:pt x="64" y="8"/>
                </a:cubicBezTo>
                <a:cubicBezTo>
                  <a:pt x="88" y="8"/>
                  <a:pt x="248" y="48"/>
                  <a:pt x="256" y="56"/>
                </a:cubicBezTo>
                <a:cubicBezTo>
                  <a:pt x="264" y="64"/>
                  <a:pt x="152" y="64"/>
                  <a:pt x="112" y="56"/>
                </a:cubicBezTo>
                <a:cubicBezTo>
                  <a:pt x="72" y="48"/>
                  <a:pt x="32" y="0"/>
                  <a:pt x="16" y="8"/>
                </a:cubicBezTo>
                <a:cubicBezTo>
                  <a:pt x="0" y="16"/>
                  <a:pt x="16" y="72"/>
                  <a:pt x="16" y="104"/>
                </a:cubicBezTo>
                <a:cubicBezTo>
                  <a:pt x="16" y="136"/>
                  <a:pt x="8" y="192"/>
                  <a:pt x="16" y="200"/>
                </a:cubicBezTo>
                <a:cubicBezTo>
                  <a:pt x="24" y="208"/>
                  <a:pt x="64" y="152"/>
                  <a:pt x="64" y="152"/>
                </a:cubicBezTo>
                <a:cubicBezTo>
                  <a:pt x="64" y="152"/>
                  <a:pt x="16" y="192"/>
                  <a:pt x="16" y="200"/>
                </a:cubicBezTo>
                <a:cubicBezTo>
                  <a:pt x="16" y="208"/>
                  <a:pt x="48" y="200"/>
                  <a:pt x="64" y="200"/>
                </a:cubicBezTo>
                <a:close/>
              </a:path>
            </a:pathLst>
          </a:custGeom>
          <a:noFill/>
          <a:ln w="25400" cap="flat" cmpd="sng">
            <a:solidFill>
              <a:schemeClr val="tx1"/>
            </a:solidFill>
            <a:prstDash val="solid"/>
            <a:round/>
            <a:headEnd/>
            <a:tailEnd/>
          </a:ln>
          <a:effectLst/>
        </p:spPr>
        <p:txBody>
          <a:bodyPr wrap="none" anchor="ctr"/>
          <a:lstStyle/>
          <a:p>
            <a:endParaRPr lang="en-US"/>
          </a:p>
        </p:txBody>
      </p:sp>
      <p:sp useBgFill="1">
        <p:nvSpPr>
          <p:cNvPr id="349201" name="Text Box 17"/>
          <p:cNvSpPr txBox="1">
            <a:spLocks noChangeArrowheads="1"/>
          </p:cNvSpPr>
          <p:nvPr/>
        </p:nvSpPr>
        <p:spPr bwMode="auto">
          <a:xfrm>
            <a:off x="685800" y="1498600"/>
            <a:ext cx="1600200" cy="457200"/>
          </a:xfrm>
          <a:prstGeom prst="rect">
            <a:avLst/>
          </a:prstGeom>
          <a:ln w="9525">
            <a:noFill/>
            <a:miter lim="800000"/>
            <a:headEnd/>
            <a:tailEnd/>
          </a:ln>
          <a:effectLst/>
        </p:spPr>
        <p:txBody>
          <a:bodyPr>
            <a:spAutoFit/>
          </a:bodyPr>
          <a:lstStyle/>
          <a:p>
            <a:pPr eaLnBrk="1" hangingPunct="1">
              <a:spcBef>
                <a:spcPct val="50000"/>
              </a:spcBef>
            </a:pPr>
            <a:r>
              <a:rPr lang="en-US" sz="2400" i="1">
                <a:cs typeface="Arial" pitchFamily="34" charset="0"/>
              </a:rPr>
              <a:t>Aluminum</a:t>
            </a:r>
            <a:endParaRPr lang="en-US" sz="2400">
              <a:cs typeface="Arial" pitchFamily="34" charset="0"/>
            </a:endParaRPr>
          </a:p>
        </p:txBody>
      </p:sp>
      <p:sp useBgFill="1">
        <p:nvSpPr>
          <p:cNvPr id="349202" name="Text Box 18"/>
          <p:cNvSpPr txBox="1">
            <a:spLocks noChangeArrowheads="1"/>
          </p:cNvSpPr>
          <p:nvPr/>
        </p:nvSpPr>
        <p:spPr bwMode="auto">
          <a:xfrm>
            <a:off x="3724275" y="1498600"/>
            <a:ext cx="1219200" cy="457200"/>
          </a:xfrm>
          <a:prstGeom prst="rect">
            <a:avLst/>
          </a:prstGeom>
          <a:ln w="9525">
            <a:noFill/>
            <a:miter lim="800000"/>
            <a:headEnd/>
            <a:tailEnd/>
          </a:ln>
          <a:effectLst/>
        </p:spPr>
        <p:txBody>
          <a:bodyPr>
            <a:spAutoFit/>
          </a:bodyPr>
          <a:lstStyle/>
          <a:p>
            <a:pPr eaLnBrk="1" hangingPunct="1">
              <a:spcBef>
                <a:spcPct val="50000"/>
              </a:spcBef>
            </a:pPr>
            <a:r>
              <a:rPr lang="en-US" sz="2400" i="1">
                <a:cs typeface="Arial" pitchFamily="34" charset="0"/>
              </a:rPr>
              <a:t>Copper</a:t>
            </a:r>
            <a:endParaRPr lang="en-US" sz="2400">
              <a:cs typeface="Arial" pitchFamily="34" charset="0"/>
            </a:endParaRPr>
          </a:p>
        </p:txBody>
      </p:sp>
      <p:sp useBgFill="1">
        <p:nvSpPr>
          <p:cNvPr id="349203" name="Text Box 19"/>
          <p:cNvSpPr txBox="1">
            <a:spLocks noChangeArrowheads="1"/>
          </p:cNvSpPr>
          <p:nvPr/>
        </p:nvSpPr>
        <p:spPr bwMode="auto">
          <a:xfrm>
            <a:off x="6564313" y="1117600"/>
            <a:ext cx="1676400" cy="822325"/>
          </a:xfrm>
          <a:prstGeom prst="rect">
            <a:avLst/>
          </a:prstGeom>
          <a:ln w="9525">
            <a:noFill/>
            <a:miter lim="800000"/>
            <a:headEnd/>
            <a:tailEnd/>
          </a:ln>
          <a:effectLst/>
        </p:spPr>
        <p:txBody>
          <a:bodyPr>
            <a:spAutoFit/>
          </a:bodyPr>
          <a:lstStyle/>
          <a:p>
            <a:pPr algn="ctr" eaLnBrk="1" hangingPunct="1">
              <a:spcBef>
                <a:spcPct val="50000"/>
              </a:spcBef>
            </a:pPr>
            <a:r>
              <a:rPr lang="en-US" sz="2400" i="1">
                <a:cs typeface="Arial" pitchFamily="34" charset="0"/>
              </a:rPr>
              <a:t>Carbon Nanotubes</a:t>
            </a:r>
            <a:endParaRPr lang="en-US" sz="2400">
              <a:cs typeface="Arial" pitchFamily="34" charset="0"/>
            </a:endParaRPr>
          </a:p>
        </p:txBody>
      </p:sp>
      <p:sp useBgFill="1">
        <p:nvSpPr>
          <p:cNvPr id="349204" name="Text Box 20"/>
          <p:cNvSpPr txBox="1">
            <a:spLocks noChangeArrowheads="1"/>
          </p:cNvSpPr>
          <p:nvPr/>
        </p:nvSpPr>
        <p:spPr bwMode="auto">
          <a:xfrm>
            <a:off x="6324600" y="5537200"/>
            <a:ext cx="2286000" cy="701675"/>
          </a:xfrm>
          <a:prstGeom prst="rect">
            <a:avLst/>
          </a:prstGeom>
          <a:ln w="9525">
            <a:noFill/>
            <a:miter lim="800000"/>
            <a:headEnd/>
            <a:tailEnd/>
          </a:ln>
          <a:effectLst/>
        </p:spPr>
        <p:txBody>
          <a:bodyPr>
            <a:spAutoFit/>
          </a:bodyPr>
          <a:lstStyle/>
          <a:p>
            <a:pPr eaLnBrk="1" hangingPunct="1">
              <a:spcBef>
                <a:spcPct val="50000"/>
              </a:spcBef>
            </a:pPr>
            <a:r>
              <a:rPr lang="en-US" sz="2000" i="1">
                <a:cs typeface="Arial" pitchFamily="34" charset="0"/>
              </a:rPr>
              <a:t>Very low electrical resistivity of CNTs</a:t>
            </a:r>
          </a:p>
        </p:txBody>
      </p:sp>
      <p:sp useBgFill="1">
        <p:nvSpPr>
          <p:cNvPr id="349205" name="Text Box 21"/>
          <p:cNvSpPr txBox="1">
            <a:spLocks noChangeArrowheads="1"/>
          </p:cNvSpPr>
          <p:nvPr/>
        </p:nvSpPr>
        <p:spPr bwMode="auto">
          <a:xfrm>
            <a:off x="685800" y="5613400"/>
            <a:ext cx="1752600" cy="641350"/>
          </a:xfrm>
          <a:prstGeom prst="rect">
            <a:avLst/>
          </a:prstGeom>
          <a:ln w="9525">
            <a:noFill/>
            <a:miter lim="800000"/>
            <a:headEnd/>
            <a:tailEnd/>
          </a:ln>
          <a:effectLst/>
        </p:spPr>
        <p:txBody>
          <a:bodyPr>
            <a:spAutoFit/>
          </a:bodyPr>
          <a:lstStyle/>
          <a:p>
            <a:pPr eaLnBrk="1" hangingPunct="1">
              <a:spcBef>
                <a:spcPct val="50000"/>
              </a:spcBef>
            </a:pPr>
            <a:r>
              <a:rPr lang="en-US" i="1">
                <a:cs typeface="Arial" pitchFamily="34" charset="0"/>
              </a:rPr>
              <a:t>Resistivity of Al = 2.6 </a:t>
            </a:r>
            <a:r>
              <a:rPr lang="el-GR" i="1">
                <a:cs typeface="Arial" pitchFamily="34" charset="0"/>
              </a:rPr>
              <a:t>μΩ</a:t>
            </a:r>
            <a:r>
              <a:rPr lang="en-US" i="1">
                <a:cs typeface="Arial" pitchFamily="34" charset="0"/>
              </a:rPr>
              <a:t>-cm</a:t>
            </a:r>
            <a:endParaRPr lang="el-GR" i="1">
              <a:cs typeface="Arial" pitchFamily="34" charset="0"/>
            </a:endParaRPr>
          </a:p>
        </p:txBody>
      </p:sp>
      <p:sp useBgFill="1">
        <p:nvSpPr>
          <p:cNvPr id="349206" name="Text Box 22"/>
          <p:cNvSpPr txBox="1">
            <a:spLocks noChangeArrowheads="1"/>
          </p:cNvSpPr>
          <p:nvPr/>
        </p:nvSpPr>
        <p:spPr bwMode="auto">
          <a:xfrm>
            <a:off x="3581400" y="5613400"/>
            <a:ext cx="1828800" cy="641350"/>
          </a:xfrm>
          <a:prstGeom prst="rect">
            <a:avLst/>
          </a:prstGeom>
          <a:ln w="9525">
            <a:noFill/>
            <a:miter lim="800000"/>
            <a:headEnd/>
            <a:tailEnd/>
          </a:ln>
          <a:effectLst/>
        </p:spPr>
        <p:txBody>
          <a:bodyPr>
            <a:spAutoFit/>
          </a:bodyPr>
          <a:lstStyle/>
          <a:p>
            <a:pPr eaLnBrk="1" hangingPunct="1">
              <a:spcBef>
                <a:spcPct val="50000"/>
              </a:spcBef>
            </a:pPr>
            <a:r>
              <a:rPr lang="en-US" i="1">
                <a:cs typeface="Arial" pitchFamily="34" charset="0"/>
              </a:rPr>
              <a:t>Resistivity of Cu = 1.7 </a:t>
            </a:r>
            <a:r>
              <a:rPr lang="el-GR" i="1">
                <a:cs typeface="Arial" pitchFamily="34" charset="0"/>
              </a:rPr>
              <a:t>μΩ</a:t>
            </a:r>
            <a:r>
              <a:rPr lang="en-US" i="1">
                <a:cs typeface="Arial" pitchFamily="34" charset="0"/>
              </a:rPr>
              <a:t>-cm</a:t>
            </a:r>
            <a:endParaRPr lang="el-GR" i="1">
              <a:cs typeface="Arial" pitchFamily="34" charset="0"/>
            </a:endParaRPr>
          </a:p>
        </p:txBody>
      </p:sp>
      <p:sp>
        <p:nvSpPr>
          <p:cNvPr id="349208" name="Text Box 24"/>
          <p:cNvSpPr txBox="1">
            <a:spLocks noChangeArrowheads="1"/>
          </p:cNvSpPr>
          <p:nvPr/>
        </p:nvSpPr>
        <p:spPr bwMode="auto">
          <a:xfrm>
            <a:off x="1371600" y="425450"/>
            <a:ext cx="6411913" cy="641350"/>
          </a:xfrm>
          <a:prstGeom prst="rect">
            <a:avLst/>
          </a:prstGeom>
          <a:noFill/>
          <a:ln w="9525">
            <a:noFill/>
            <a:miter lim="800000"/>
            <a:headEnd/>
            <a:tailEnd/>
          </a:ln>
          <a:effectLst/>
        </p:spPr>
        <p:txBody>
          <a:bodyPr wrap="none">
            <a:spAutoFit/>
          </a:bodyPr>
          <a:lstStyle/>
          <a:p>
            <a:r>
              <a:rPr lang="en-US" sz="3600" b="1">
                <a:solidFill>
                  <a:srgbClr val="800080"/>
                </a:solidFill>
                <a:latin typeface="Comic Sans MS" pitchFamily="66" charset="0"/>
              </a:rPr>
              <a:t>Materials for Interconnects</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533400" y="228600"/>
            <a:ext cx="7924800" cy="609600"/>
          </a:xfrm>
        </p:spPr>
        <p:txBody>
          <a:bodyPr/>
          <a:lstStyle/>
          <a:p>
            <a:pPr algn="l"/>
            <a:r>
              <a:rPr lang="en-US"/>
              <a:t/>
            </a:r>
            <a:br>
              <a:rPr lang="en-US"/>
            </a:br>
            <a:r>
              <a:rPr lang="en-US" b="1">
                <a:solidFill>
                  <a:srgbClr val="660066"/>
                </a:solidFill>
                <a:latin typeface="Comic Sans MS" pitchFamily="66" charset="0"/>
              </a:rPr>
              <a:t>Nanoelectronics approaches</a:t>
            </a:r>
          </a:p>
        </p:txBody>
      </p:sp>
      <p:pic>
        <p:nvPicPr>
          <p:cNvPr id="323587" name="Picture 3"/>
          <p:cNvPicPr>
            <a:picLocks noChangeAspect="1" noChangeArrowheads="1"/>
          </p:cNvPicPr>
          <p:nvPr/>
        </p:nvPicPr>
        <p:blipFill>
          <a:blip r:embed="rId3"/>
          <a:srcRect/>
          <a:stretch>
            <a:fillRect/>
          </a:stretch>
        </p:blipFill>
        <p:spPr bwMode="auto">
          <a:xfrm>
            <a:off x="1833563" y="1411288"/>
            <a:ext cx="5253037" cy="3541712"/>
          </a:xfrm>
          <a:prstGeom prst="rect">
            <a:avLst/>
          </a:prstGeom>
          <a:noFill/>
          <a:ln w="9525">
            <a:noFill/>
            <a:miter lim="800000"/>
            <a:headEnd/>
            <a:tailEnd/>
          </a:ln>
          <a:effectLst/>
        </p:spPr>
      </p:pic>
      <p:sp>
        <p:nvSpPr>
          <p:cNvPr id="323588" name="Text Box 4"/>
          <p:cNvSpPr txBox="1">
            <a:spLocks noChangeArrowheads="1"/>
          </p:cNvSpPr>
          <p:nvPr/>
        </p:nvSpPr>
        <p:spPr bwMode="auto">
          <a:xfrm>
            <a:off x="152400" y="5170488"/>
            <a:ext cx="8772525" cy="581025"/>
          </a:xfrm>
          <a:prstGeom prst="rect">
            <a:avLst/>
          </a:prstGeom>
          <a:noFill/>
          <a:ln w="9525">
            <a:noFill/>
            <a:miter lim="800000"/>
            <a:headEnd/>
            <a:tailEnd/>
          </a:ln>
          <a:effectLst/>
        </p:spPr>
        <p:txBody>
          <a:bodyPr wrap="none">
            <a:spAutoFit/>
          </a:bodyPr>
          <a:lstStyle/>
          <a:p>
            <a:pPr marL="457200" indent="-457200" eaLnBrk="1" hangingPunct="1"/>
            <a:r>
              <a:rPr lang="en-US" sz="1600">
                <a:latin typeface="Times New Roman" pitchFamily="18" charset="0"/>
              </a:rPr>
              <a:t>A) Diodes and transistors based on metal and semiconductor nanowires; B) Carbon nanotube transistors; </a:t>
            </a:r>
          </a:p>
          <a:p>
            <a:pPr marL="457200" indent="-457200" eaLnBrk="1" hangingPunct="1"/>
            <a:r>
              <a:rPr lang="en-US" sz="1600">
                <a:latin typeface="Times New Roman" pitchFamily="18" charset="0"/>
              </a:rPr>
              <a:t>C) FETs based on SAMs of small organic molecules; D) Large biomolecules as digital storage elements</a:t>
            </a:r>
            <a:r>
              <a:rPr lang="en-US" sz="1400">
                <a:latin typeface="Helvetica" pitchFamily="34" charset="0"/>
              </a:rPr>
              <a:t> </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2" name="Text Box 4"/>
          <p:cNvSpPr txBox="1">
            <a:spLocks noChangeArrowheads="1"/>
          </p:cNvSpPr>
          <p:nvPr/>
        </p:nvSpPr>
        <p:spPr bwMode="auto">
          <a:xfrm>
            <a:off x="2057400" y="2286000"/>
            <a:ext cx="5056188" cy="2287588"/>
          </a:xfrm>
          <a:prstGeom prst="rect">
            <a:avLst/>
          </a:prstGeom>
          <a:noFill/>
          <a:ln w="9525">
            <a:noFill/>
            <a:miter lim="800000"/>
            <a:headEnd/>
            <a:tailEnd/>
          </a:ln>
          <a:effectLst/>
        </p:spPr>
        <p:txBody>
          <a:bodyPr wrap="none">
            <a:spAutoFit/>
          </a:bodyPr>
          <a:lstStyle/>
          <a:p>
            <a:pPr algn="ctr"/>
            <a:r>
              <a:rPr lang="en-US" sz="4800" b="1">
                <a:solidFill>
                  <a:srgbClr val="800080"/>
                </a:solidFill>
                <a:latin typeface="Comic Sans MS" pitchFamily="66" charset="0"/>
              </a:rPr>
              <a:t>Characterization</a:t>
            </a:r>
          </a:p>
          <a:p>
            <a:pPr algn="ctr"/>
            <a:r>
              <a:rPr lang="en-US" sz="4800" b="1">
                <a:solidFill>
                  <a:srgbClr val="800080"/>
                </a:solidFill>
                <a:latin typeface="Comic Sans MS" pitchFamily="66" charset="0"/>
              </a:rPr>
              <a:t> of </a:t>
            </a:r>
          </a:p>
          <a:p>
            <a:pPr algn="ctr"/>
            <a:r>
              <a:rPr lang="en-US" sz="4800" b="1">
                <a:solidFill>
                  <a:srgbClr val="800080"/>
                </a:solidFill>
                <a:latin typeface="Comic Sans MS" pitchFamily="66" charset="0"/>
              </a:rPr>
              <a:t>Nanomaterials</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2"/>
          <a:srcRect/>
          <a:stretch>
            <a:fillRect/>
          </a:stretch>
        </p:blipFill>
        <p:spPr bwMode="auto">
          <a:xfrm>
            <a:off x="376238" y="247650"/>
            <a:ext cx="8391525" cy="6362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em_page"/>
          <p:cNvPicPr>
            <a:picLocks noChangeAspect="1" noChangeArrowheads="1"/>
          </p:cNvPicPr>
          <p:nvPr/>
        </p:nvPicPr>
        <p:blipFill>
          <a:blip r:embed="rId3"/>
          <a:srcRect/>
          <a:stretch>
            <a:fillRect/>
          </a:stretch>
        </p:blipFill>
        <p:spPr bwMode="auto">
          <a:xfrm>
            <a:off x="4876800" y="533400"/>
            <a:ext cx="3727450" cy="2540000"/>
          </a:xfrm>
          <a:prstGeom prst="rect">
            <a:avLst/>
          </a:prstGeom>
          <a:noFill/>
        </p:spPr>
      </p:pic>
      <p:pic>
        <p:nvPicPr>
          <p:cNvPr id="209923" name="Picture 3" descr="SPM"/>
          <p:cNvPicPr>
            <a:picLocks noChangeAspect="1" noChangeArrowheads="1"/>
          </p:cNvPicPr>
          <p:nvPr/>
        </p:nvPicPr>
        <p:blipFill>
          <a:blip r:embed="rId4"/>
          <a:srcRect/>
          <a:stretch>
            <a:fillRect/>
          </a:stretch>
        </p:blipFill>
        <p:spPr bwMode="auto">
          <a:xfrm>
            <a:off x="1143000" y="3657600"/>
            <a:ext cx="3657600" cy="2662238"/>
          </a:xfrm>
          <a:prstGeom prst="rect">
            <a:avLst/>
          </a:prstGeom>
          <a:noFill/>
        </p:spPr>
      </p:pic>
      <p:pic>
        <p:nvPicPr>
          <p:cNvPr id="209924" name="Picture 4" descr="fe-nanolith"/>
          <p:cNvPicPr>
            <a:picLocks noChangeAspect="1" noChangeArrowheads="1"/>
          </p:cNvPicPr>
          <p:nvPr/>
        </p:nvPicPr>
        <p:blipFill>
          <a:blip r:embed="rId5" cstate="print"/>
          <a:srcRect/>
          <a:stretch>
            <a:fillRect/>
          </a:stretch>
        </p:blipFill>
        <p:spPr bwMode="auto">
          <a:xfrm>
            <a:off x="1447800" y="1524000"/>
            <a:ext cx="2819400" cy="1905000"/>
          </a:xfrm>
          <a:prstGeom prst="rect">
            <a:avLst/>
          </a:prstGeom>
          <a:noFill/>
        </p:spPr>
      </p:pic>
      <p:pic>
        <p:nvPicPr>
          <p:cNvPr id="209925" name="Picture 5" descr="AS-AFM-sm"/>
          <p:cNvPicPr>
            <a:picLocks noChangeAspect="1" noChangeArrowheads="1"/>
          </p:cNvPicPr>
          <p:nvPr/>
        </p:nvPicPr>
        <p:blipFill>
          <a:blip r:embed="rId6"/>
          <a:srcRect/>
          <a:stretch>
            <a:fillRect/>
          </a:stretch>
        </p:blipFill>
        <p:spPr bwMode="auto">
          <a:xfrm>
            <a:off x="5334000" y="3429000"/>
            <a:ext cx="2971800" cy="2228850"/>
          </a:xfrm>
          <a:prstGeom prst="rect">
            <a:avLst/>
          </a:prstGeom>
          <a:noFill/>
        </p:spPr>
      </p:pic>
      <p:pic>
        <p:nvPicPr>
          <p:cNvPr id="209926" name="Picture 6" descr="afm"/>
          <p:cNvPicPr>
            <a:picLocks noChangeAspect="1" noChangeArrowheads="1"/>
          </p:cNvPicPr>
          <p:nvPr/>
        </p:nvPicPr>
        <p:blipFill>
          <a:blip r:embed="rId7"/>
          <a:srcRect/>
          <a:stretch>
            <a:fillRect/>
          </a:stretch>
        </p:blipFill>
        <p:spPr bwMode="auto">
          <a:xfrm>
            <a:off x="5105400" y="5029200"/>
            <a:ext cx="2289175" cy="1595438"/>
          </a:xfrm>
          <a:prstGeom prst="rect">
            <a:avLst/>
          </a:prstGeom>
          <a:noFill/>
        </p:spPr>
      </p:pic>
      <p:sp>
        <p:nvSpPr>
          <p:cNvPr id="209927" name="Text Box 7"/>
          <p:cNvSpPr txBox="1">
            <a:spLocks noChangeArrowheads="1"/>
          </p:cNvSpPr>
          <p:nvPr/>
        </p:nvSpPr>
        <p:spPr bwMode="auto">
          <a:xfrm>
            <a:off x="457200" y="304800"/>
            <a:ext cx="3983038" cy="457200"/>
          </a:xfrm>
          <a:prstGeom prst="rect">
            <a:avLst/>
          </a:prstGeom>
          <a:noFill/>
          <a:ln w="9525">
            <a:noFill/>
            <a:miter lim="800000"/>
            <a:headEnd/>
            <a:tailEnd/>
          </a:ln>
        </p:spPr>
        <p:txBody>
          <a:bodyPr wrap="none" lIns="91429" tIns="45714" rIns="91429" bIns="45714">
            <a:spAutoFit/>
          </a:bodyPr>
          <a:lstStyle/>
          <a:p>
            <a:r>
              <a:rPr lang="en-US" sz="2400">
                <a:ea typeface="ＭＳ Ｐゴシック" pitchFamily="8" charset="-128"/>
              </a:rPr>
              <a:t>Scanning Probe Microscopy</a:t>
            </a:r>
          </a:p>
        </p:txBody>
      </p:sp>
      <p:sp>
        <p:nvSpPr>
          <p:cNvPr id="209928" name="Text Box 8"/>
          <p:cNvSpPr txBox="1">
            <a:spLocks noChangeArrowheads="1"/>
          </p:cNvSpPr>
          <p:nvPr/>
        </p:nvSpPr>
        <p:spPr bwMode="auto">
          <a:xfrm>
            <a:off x="365125" y="1038225"/>
            <a:ext cx="184150" cy="457200"/>
          </a:xfrm>
          <a:prstGeom prst="rect">
            <a:avLst/>
          </a:prstGeom>
          <a:noFill/>
          <a:ln w="9525">
            <a:noFill/>
            <a:miter lim="800000"/>
            <a:headEnd/>
            <a:tailEnd/>
          </a:ln>
        </p:spPr>
        <p:txBody>
          <a:bodyPr wrap="none" lIns="91429" tIns="45714" rIns="91429" bIns="45714">
            <a:spAutoFit/>
          </a:bodyPr>
          <a:lstStyle/>
          <a:p>
            <a:endParaRPr lang="en-US" sz="2400">
              <a:ea typeface="ＭＳ Ｐゴシック" pitchFamily="8" charset="-128"/>
            </a:endParaRPr>
          </a:p>
        </p:txBody>
      </p:sp>
      <p:sp>
        <p:nvSpPr>
          <p:cNvPr id="209929" name="Text Box 9"/>
          <p:cNvSpPr txBox="1">
            <a:spLocks noChangeArrowheads="1"/>
          </p:cNvSpPr>
          <p:nvPr/>
        </p:nvSpPr>
        <p:spPr bwMode="auto">
          <a:xfrm>
            <a:off x="533400" y="914400"/>
            <a:ext cx="3605213" cy="457200"/>
          </a:xfrm>
          <a:prstGeom prst="rect">
            <a:avLst/>
          </a:prstGeom>
          <a:noFill/>
          <a:ln w="9525">
            <a:noFill/>
            <a:miter lim="800000"/>
            <a:headEnd/>
            <a:tailEnd/>
          </a:ln>
        </p:spPr>
        <p:txBody>
          <a:bodyPr wrap="none" lIns="91429" tIns="45714" rIns="91429" bIns="45714">
            <a:spAutoFit/>
          </a:bodyPr>
          <a:lstStyle/>
          <a:p>
            <a:r>
              <a:rPr lang="en-US" sz="2400">
                <a:solidFill>
                  <a:schemeClr val="folHlink"/>
                </a:solidFill>
                <a:ea typeface="ＭＳ Ｐゴシック" pitchFamily="8" charset="-128"/>
              </a:rPr>
              <a:t>Atomic Force Microscopy</a:t>
            </a:r>
            <a:endParaRPr lang="en-US" sz="2400">
              <a:ea typeface="ＭＳ Ｐゴシック" pitchFamily="8" charset="-128"/>
            </a:endParaRP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12995" name="Text Box 3"/>
          <p:cNvSpPr txBox="1">
            <a:spLocks noChangeArrowheads="1"/>
          </p:cNvSpPr>
          <p:nvPr/>
        </p:nvSpPr>
        <p:spPr bwMode="auto">
          <a:xfrm>
            <a:off x="144463" y="1525588"/>
            <a:ext cx="8847137" cy="4878387"/>
          </a:xfrm>
          <a:prstGeom prst="rect">
            <a:avLst/>
          </a:prstGeom>
          <a:noFill/>
          <a:ln w="9525">
            <a:noFill/>
            <a:miter lim="800000"/>
            <a:headEnd/>
            <a:tailEnd/>
          </a:ln>
          <a:effectLst/>
        </p:spPr>
        <p:txBody>
          <a:bodyPr lIns="91429" tIns="45714" rIns="91429" bIns="45714">
            <a:spAutoFit/>
          </a:bodyPr>
          <a:lstStyle/>
          <a:p>
            <a:pPr>
              <a:tabLst>
                <a:tab pos="341313" algn="l"/>
                <a:tab pos="1258888" algn="l"/>
                <a:tab pos="1490663" algn="l"/>
              </a:tabLst>
            </a:pPr>
            <a:r>
              <a:rPr lang="en-US" sz="3000">
                <a:latin typeface="Times" pitchFamily="18" charset="0"/>
              </a:rPr>
              <a:t>•	</a:t>
            </a:r>
            <a:r>
              <a:rPr lang="en-US" sz="3000">
                <a:solidFill>
                  <a:srgbClr val="003300"/>
                </a:solidFill>
                <a:latin typeface="Times" pitchFamily="18" charset="0"/>
              </a:rPr>
              <a:t>Nanotechnology is an enabling technology that will 	impact electronics and computing, materials and 		manufacturing, health, medicine, energy, 			transportation….</a:t>
            </a:r>
          </a:p>
          <a:p>
            <a:pPr>
              <a:lnSpc>
                <a:spcPct val="50000"/>
              </a:lnSpc>
              <a:tabLst>
                <a:tab pos="341313" algn="l"/>
                <a:tab pos="1258888" algn="l"/>
                <a:tab pos="1490663" algn="l"/>
              </a:tabLst>
            </a:pPr>
            <a:endParaRPr lang="en-US" sz="3000">
              <a:solidFill>
                <a:srgbClr val="003300"/>
              </a:solidFill>
              <a:latin typeface="Times" pitchFamily="18" charset="0"/>
            </a:endParaRPr>
          </a:p>
          <a:p>
            <a:pPr>
              <a:tabLst>
                <a:tab pos="341313" algn="l"/>
                <a:tab pos="1258888" algn="l"/>
                <a:tab pos="1490663" algn="l"/>
              </a:tabLst>
            </a:pPr>
            <a:r>
              <a:rPr lang="en-US" sz="3000">
                <a:solidFill>
                  <a:srgbClr val="008000"/>
                </a:solidFill>
                <a:latin typeface="Times" pitchFamily="18" charset="0"/>
              </a:rPr>
              <a:t>•	</a:t>
            </a:r>
            <a:r>
              <a:rPr lang="en-US" sz="3000">
                <a:solidFill>
                  <a:srgbClr val="0033CC"/>
                </a:solidFill>
                <a:latin typeface="Times" pitchFamily="18" charset="0"/>
              </a:rPr>
              <a:t>Opportunities and rewards are great and hence, 		tremendous worldwide interest</a:t>
            </a:r>
          </a:p>
          <a:p>
            <a:pPr>
              <a:lnSpc>
                <a:spcPct val="50000"/>
              </a:lnSpc>
              <a:tabLst>
                <a:tab pos="341313" algn="l"/>
                <a:tab pos="1258888" algn="l"/>
                <a:tab pos="1490663" algn="l"/>
              </a:tabLst>
            </a:pPr>
            <a:endParaRPr lang="en-US" sz="3000">
              <a:solidFill>
                <a:srgbClr val="0033CC"/>
              </a:solidFill>
              <a:latin typeface="Times" pitchFamily="18" charset="0"/>
            </a:endParaRPr>
          </a:p>
          <a:p>
            <a:pPr>
              <a:tabLst>
                <a:tab pos="341313" algn="l"/>
                <a:tab pos="1258888" algn="l"/>
                <a:tab pos="1490663" algn="l"/>
              </a:tabLst>
            </a:pPr>
            <a:r>
              <a:rPr lang="en-US" sz="3000">
                <a:solidFill>
                  <a:srgbClr val="008000"/>
                </a:solidFill>
                <a:latin typeface="Times" pitchFamily="18" charset="0"/>
              </a:rPr>
              <a:t>•	</a:t>
            </a:r>
            <a:r>
              <a:rPr lang="en-US" sz="3000">
                <a:solidFill>
                  <a:srgbClr val="663300"/>
                </a:solidFill>
                <a:latin typeface="Times" pitchFamily="18" charset="0"/>
              </a:rPr>
              <a:t>Integration of this emerging field into engineering 		and science curriculum is important to prepare the 		future generation of scientists and engineers</a:t>
            </a:r>
          </a:p>
          <a:p>
            <a:pPr>
              <a:lnSpc>
                <a:spcPct val="50000"/>
              </a:lnSpc>
              <a:tabLst>
                <a:tab pos="341313" algn="l"/>
                <a:tab pos="1258888" algn="l"/>
                <a:tab pos="1490663" algn="l"/>
              </a:tabLst>
            </a:pPr>
            <a:endParaRPr lang="en-US" sz="2800">
              <a:solidFill>
                <a:srgbClr val="008000"/>
              </a:solidFill>
              <a:latin typeface="Times" pitchFamily="18" charset="0"/>
            </a:endParaRPr>
          </a:p>
        </p:txBody>
      </p:sp>
      <p:sp>
        <p:nvSpPr>
          <p:cNvPr id="212996" name="Text Box 4"/>
          <p:cNvSpPr txBox="1">
            <a:spLocks noChangeArrowheads="1"/>
          </p:cNvSpPr>
          <p:nvPr/>
        </p:nvSpPr>
        <p:spPr bwMode="auto">
          <a:xfrm>
            <a:off x="1355725" y="593725"/>
            <a:ext cx="4948238" cy="701675"/>
          </a:xfrm>
          <a:prstGeom prst="rect">
            <a:avLst/>
          </a:prstGeom>
          <a:noFill/>
          <a:ln w="9525">
            <a:noFill/>
            <a:miter lim="800000"/>
            <a:headEnd/>
            <a:tailEnd/>
          </a:ln>
          <a:effectLst/>
        </p:spPr>
        <p:txBody>
          <a:bodyPr wrap="none" lIns="91429" tIns="45714" rIns="91429" bIns="45714">
            <a:spAutoFit/>
          </a:bodyPr>
          <a:lstStyle/>
          <a:p>
            <a:r>
              <a:rPr lang="en-US" sz="4000" b="1">
                <a:solidFill>
                  <a:srgbClr val="660066"/>
                </a:solidFill>
                <a:latin typeface="Comic Sans MS" pitchFamily="66" charset="0"/>
              </a:rPr>
              <a:t>Concluding Remarks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371600" y="76200"/>
            <a:ext cx="6629400" cy="1143000"/>
          </a:xfrm>
        </p:spPr>
        <p:txBody>
          <a:bodyPr/>
          <a:lstStyle/>
          <a:p>
            <a:r>
              <a:rPr lang="en-US" smtClean="0">
                <a:ea typeface="ＭＳ Ｐゴシック" pitchFamily="-111" charset="-128"/>
              </a:rPr>
              <a:t>Benefits of Nanotechnology</a:t>
            </a:r>
          </a:p>
        </p:txBody>
      </p:sp>
      <p:sp>
        <p:nvSpPr>
          <p:cNvPr id="13315" name="Rectangle 5"/>
          <p:cNvSpPr>
            <a:spLocks noChangeArrowheads="1"/>
          </p:cNvSpPr>
          <p:nvPr/>
        </p:nvSpPr>
        <p:spPr bwMode="auto">
          <a:xfrm>
            <a:off x="685800" y="1066800"/>
            <a:ext cx="7696200" cy="5262979"/>
          </a:xfrm>
          <a:prstGeom prst="rect">
            <a:avLst/>
          </a:prstGeom>
          <a:noFill/>
          <a:ln w="9525">
            <a:noFill/>
            <a:miter lim="800000"/>
            <a:headEnd/>
            <a:tailEnd/>
          </a:ln>
        </p:spPr>
        <p:txBody>
          <a:bodyPr>
            <a:spAutoFit/>
          </a:bodyPr>
          <a:lstStyle/>
          <a:p>
            <a:pPr algn="just"/>
            <a:r>
              <a:rPr lang="en-US" sz="2800" dirty="0"/>
              <a:t>“The power of nanotechnology is rooted in its potential to transform and revolutionize multiple technology and industry sectors, including aerospace, agriculture, biotechnology, homeland security and national defense, energy, environmental improvement, information technology, medicine, and transportation. Discovery in some of these areas has advanced to the point where it is now possible to identify applications that will impact the world we live in.”</a:t>
            </a:r>
          </a:p>
          <a:p>
            <a:r>
              <a:rPr lang="en-US" sz="2800" dirty="0"/>
              <a:t>		</a:t>
            </a: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2"/>
          <a:srcRect/>
          <a:stretch>
            <a:fillRect/>
          </a:stretch>
        </p:blipFill>
        <p:spPr bwMode="auto">
          <a:xfrm>
            <a:off x="415925" y="604838"/>
            <a:ext cx="8313738" cy="60531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785813" y="-2000250"/>
            <a:ext cx="9144001" cy="0"/>
          </a:xfrm>
          <a:prstGeom prst="rect">
            <a:avLst/>
          </a:prstGeom>
          <a:noFill/>
          <a:ln w="9525">
            <a:noFill/>
            <a:miter lim="800000"/>
            <a:headEnd/>
            <a:tailEnd/>
          </a:ln>
          <a:effectLst/>
        </p:spPr>
        <p:txBody>
          <a:bodyPr>
            <a:spAutoFit/>
          </a:bodyPr>
          <a:lstStyle/>
          <a:p>
            <a:endParaRPr lang="en-US"/>
          </a:p>
        </p:txBody>
      </p:sp>
      <p:pic>
        <p:nvPicPr>
          <p:cNvPr id="40963" name="Picture 3" descr="first002"/>
          <p:cNvPicPr>
            <a:picLocks noChangeAspect="1" noChangeArrowheads="1"/>
          </p:cNvPicPr>
          <p:nvPr/>
        </p:nvPicPr>
        <p:blipFill>
          <a:blip r:embed="rId2"/>
          <a:srcRect/>
          <a:stretch>
            <a:fillRect/>
          </a:stretch>
        </p:blipFill>
        <p:spPr bwMode="auto">
          <a:xfrm>
            <a:off x="-785813" y="-1219200"/>
            <a:ext cx="9944101" cy="10077450"/>
          </a:xfrm>
          <a:prstGeom prst="rect">
            <a:avLst/>
          </a:prstGeom>
          <a:noFill/>
        </p:spPr>
      </p:pic>
      <p:sp>
        <p:nvSpPr>
          <p:cNvPr id="40964" name="Rectangle 4"/>
          <p:cNvSpPr>
            <a:spLocks noChangeArrowheads="1"/>
          </p:cNvSpPr>
          <p:nvPr/>
        </p:nvSpPr>
        <p:spPr bwMode="auto">
          <a:xfrm>
            <a:off x="-1524000" y="228600"/>
            <a:ext cx="9144000" cy="411163"/>
          </a:xfrm>
          <a:prstGeom prst="rect">
            <a:avLst/>
          </a:prstGeom>
          <a:noFill/>
          <a:ln w="9525">
            <a:noFill/>
            <a:miter lim="800000"/>
            <a:headEnd/>
            <a:tailEnd/>
          </a:ln>
          <a:effectLst/>
        </p:spPr>
        <p:txBody>
          <a:bodyPr lIns="91429" tIns="45714" rIns="91429" bIns="0">
            <a:spAutoFit/>
          </a:bodyPr>
          <a:lstStyle/>
          <a:p>
            <a:pPr algn="ctr" eaLnBrk="1" hangingPunct="1"/>
            <a:r>
              <a:rPr lang="en-GB" sz="2400" b="1">
                <a:solidFill>
                  <a:schemeClr val="bg1"/>
                </a:solidFill>
                <a:latin typeface="Times New Roman" pitchFamily="18" charset="0"/>
              </a:rPr>
              <a:t>The new era of Nanotechnology is coming</a:t>
            </a:r>
          </a:p>
        </p:txBody>
      </p:sp>
      <p:grpSp>
        <p:nvGrpSpPr>
          <p:cNvPr id="40965" name="Group 5"/>
          <p:cNvGrpSpPr>
            <a:grpSpLocks/>
          </p:cNvGrpSpPr>
          <p:nvPr/>
        </p:nvGrpSpPr>
        <p:grpSpPr bwMode="auto">
          <a:xfrm>
            <a:off x="0" y="6559550"/>
            <a:ext cx="9144000" cy="298450"/>
            <a:chOff x="0" y="4132"/>
            <a:chExt cx="5760" cy="188"/>
          </a:xfrm>
        </p:grpSpPr>
        <p:sp>
          <p:nvSpPr>
            <p:cNvPr id="40966" name="Line 6"/>
            <p:cNvSpPr>
              <a:spLocks noChangeShapeType="1"/>
            </p:cNvSpPr>
            <p:nvPr/>
          </p:nvSpPr>
          <p:spPr bwMode="auto">
            <a:xfrm>
              <a:off x="0" y="4132"/>
              <a:ext cx="5760" cy="0"/>
            </a:xfrm>
            <a:prstGeom prst="line">
              <a:avLst/>
            </a:prstGeom>
            <a:noFill/>
            <a:ln w="9525">
              <a:solidFill>
                <a:schemeClr val="bg1"/>
              </a:solidFill>
              <a:round/>
              <a:headEnd/>
              <a:tailEnd/>
            </a:ln>
            <a:effectLst/>
          </p:spPr>
          <p:txBody>
            <a:bodyPr>
              <a:spAutoFit/>
            </a:bodyPr>
            <a:lstStyle/>
            <a:p>
              <a:endParaRPr lang="en-US"/>
            </a:p>
          </p:txBody>
        </p:sp>
        <p:grpSp>
          <p:nvGrpSpPr>
            <p:cNvPr id="40967" name="Group 7"/>
            <p:cNvGrpSpPr>
              <a:grpSpLocks/>
            </p:cNvGrpSpPr>
            <p:nvPr/>
          </p:nvGrpSpPr>
          <p:grpSpPr bwMode="auto">
            <a:xfrm>
              <a:off x="0" y="4137"/>
              <a:ext cx="5760" cy="183"/>
              <a:chOff x="0" y="4118"/>
              <a:chExt cx="5760" cy="183"/>
            </a:xfrm>
          </p:grpSpPr>
          <p:sp>
            <p:nvSpPr>
              <p:cNvPr id="40968" name="Rectangle 8"/>
              <p:cNvSpPr>
                <a:spLocks noChangeArrowheads="1"/>
              </p:cNvSpPr>
              <p:nvPr/>
            </p:nvSpPr>
            <p:spPr bwMode="auto">
              <a:xfrm>
                <a:off x="0" y="4118"/>
                <a:ext cx="5760" cy="183"/>
              </a:xfrm>
              <a:prstGeom prst="rect">
                <a:avLst/>
              </a:prstGeom>
              <a:noFill/>
              <a:ln w="9525">
                <a:noFill/>
                <a:miter lim="800000"/>
                <a:headEnd/>
                <a:tailEnd/>
              </a:ln>
              <a:effectLst/>
            </p:spPr>
            <p:txBody>
              <a:bodyPr lIns="91429" tIns="45714" rIns="91429" bIns="45714">
                <a:spAutoFit/>
              </a:bodyPr>
              <a:lstStyle/>
              <a:p>
                <a:pPr eaLnBrk="1" hangingPunct="1"/>
                <a:r>
                  <a:rPr lang="de-DE" sz="1300" b="1">
                    <a:cs typeface="Times New Roman" pitchFamily="18" charset="0"/>
                  </a:rPr>
                  <a:t>  </a:t>
                </a:r>
                <a:r>
                  <a:rPr lang="de-DE" sz="1300" b="1" i="1">
                    <a:solidFill>
                      <a:schemeClr val="bg1"/>
                    </a:solidFill>
                    <a:cs typeface="Times New Roman" pitchFamily="18" charset="0"/>
                  </a:rPr>
                  <a:t>www.n a n o r o b o t d e s i g n.com                                                                      www.c a n b i o t e c h n e m s.com</a:t>
                </a:r>
                <a:endParaRPr lang="de-DE" sz="1400" i="1">
                  <a:solidFill>
                    <a:schemeClr val="bg1"/>
                  </a:solidFill>
                </a:endParaRPr>
              </a:p>
            </p:txBody>
          </p:sp>
          <p:sp>
            <p:nvSpPr>
              <p:cNvPr id="40969" name="Line 9"/>
              <p:cNvSpPr>
                <a:spLocks noChangeShapeType="1"/>
              </p:cNvSpPr>
              <p:nvPr/>
            </p:nvSpPr>
            <p:spPr bwMode="auto">
              <a:xfrm>
                <a:off x="0" y="4128"/>
                <a:ext cx="5760" cy="0"/>
              </a:xfrm>
              <a:prstGeom prst="line">
                <a:avLst/>
              </a:prstGeom>
              <a:noFill/>
              <a:ln w="9525">
                <a:noFill/>
                <a:round/>
                <a:headEnd/>
                <a:tailEnd/>
              </a:ln>
              <a:effectLst/>
            </p:spPr>
            <p:txBody>
              <a:bodyPr>
                <a:spAutoFit/>
              </a:bodyPr>
              <a:lstStyle/>
              <a:p>
                <a:endParaRPr lang="en-US"/>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z="3400" smtClean="0">
                <a:ea typeface="ＭＳ Ｐゴシック" pitchFamily="-111" charset="-128"/>
              </a:rPr>
              <a:t>Forbes Top 10 Nanotech Products--2003</a:t>
            </a:r>
          </a:p>
        </p:txBody>
      </p:sp>
      <p:sp>
        <p:nvSpPr>
          <p:cNvPr id="21507" name="Rectangle 5"/>
          <p:cNvSpPr txBox="1">
            <a:spLocks noChangeArrowheads="1"/>
          </p:cNvSpPr>
          <p:nvPr/>
        </p:nvSpPr>
        <p:spPr bwMode="auto">
          <a:xfrm>
            <a:off x="457200" y="1295400"/>
            <a:ext cx="8229600" cy="4876800"/>
          </a:xfrm>
          <a:prstGeom prst="rect">
            <a:avLst/>
          </a:prstGeom>
          <a:noFill/>
          <a:ln w="9525">
            <a:noFill/>
            <a:miter lim="800000"/>
            <a:headEnd/>
            <a:tailEnd/>
          </a:ln>
        </p:spPr>
        <p:txBody>
          <a:bodyPr/>
          <a:lstStyle/>
          <a:p>
            <a:pPr marL="609600" indent="-609600" eaLnBrk="1" hangingPunct="1">
              <a:lnSpc>
                <a:spcPct val="80000"/>
              </a:lnSpc>
              <a:spcBef>
                <a:spcPct val="20000"/>
              </a:spcBef>
            </a:pPr>
            <a:endParaRPr lang="en-US"/>
          </a:p>
          <a:p>
            <a:pPr marL="609600" indent="-609600" eaLnBrk="1" hangingPunct="1">
              <a:lnSpc>
                <a:spcPct val="80000"/>
              </a:lnSpc>
              <a:spcBef>
                <a:spcPct val="20000"/>
              </a:spcBef>
              <a:buFontTx/>
              <a:buAutoNum type="arabicPeriod"/>
            </a:pPr>
            <a:r>
              <a:rPr lang="en-US"/>
              <a:t>High Performance Ski Wax</a:t>
            </a:r>
          </a:p>
          <a:p>
            <a:pPr marL="609600" indent="-609600" eaLnBrk="1" hangingPunct="1">
              <a:lnSpc>
                <a:spcPct val="80000"/>
              </a:lnSpc>
              <a:spcBef>
                <a:spcPct val="20000"/>
              </a:spcBef>
              <a:buFontTx/>
              <a:buAutoNum type="arabicPeriod"/>
            </a:pPr>
            <a:r>
              <a:rPr lang="en-US"/>
              <a:t>Breathable Waterproof Ski Jacket</a:t>
            </a:r>
          </a:p>
          <a:p>
            <a:pPr marL="609600" indent="-609600" eaLnBrk="1" hangingPunct="1">
              <a:lnSpc>
                <a:spcPct val="80000"/>
              </a:lnSpc>
              <a:spcBef>
                <a:spcPct val="20000"/>
              </a:spcBef>
              <a:buFontTx/>
              <a:buAutoNum type="arabicPeriod"/>
            </a:pPr>
            <a:r>
              <a:rPr lang="en-US"/>
              <a:t>Wrinkle-Resistant, Stain Repellent Threads</a:t>
            </a:r>
          </a:p>
          <a:p>
            <a:pPr marL="609600" indent="-609600" eaLnBrk="1" hangingPunct="1">
              <a:lnSpc>
                <a:spcPct val="80000"/>
              </a:lnSpc>
              <a:spcBef>
                <a:spcPct val="20000"/>
              </a:spcBef>
              <a:buFontTx/>
              <a:buAutoNum type="arabicPeriod"/>
            </a:pPr>
            <a:r>
              <a:rPr lang="en-US"/>
              <a:t>Deep Penetrating Skin Cream</a:t>
            </a:r>
          </a:p>
          <a:p>
            <a:pPr marL="609600" indent="-609600" eaLnBrk="1" hangingPunct="1">
              <a:lnSpc>
                <a:spcPct val="80000"/>
              </a:lnSpc>
              <a:spcBef>
                <a:spcPct val="20000"/>
              </a:spcBef>
              <a:buFontTx/>
              <a:buAutoNum type="arabicPeriod"/>
            </a:pPr>
            <a:r>
              <a:rPr lang="en-US"/>
              <a:t>World’s First OLED Digital Camera</a:t>
            </a:r>
          </a:p>
          <a:p>
            <a:pPr marL="609600" indent="-609600" eaLnBrk="1" hangingPunct="1">
              <a:lnSpc>
                <a:spcPct val="80000"/>
              </a:lnSpc>
              <a:spcBef>
                <a:spcPct val="20000"/>
              </a:spcBef>
              <a:buFontTx/>
              <a:buAutoNum type="arabicPeriod"/>
            </a:pPr>
            <a:r>
              <a:rPr lang="en-US"/>
              <a:t>Nanotech DVD and Book Collection</a:t>
            </a:r>
          </a:p>
          <a:p>
            <a:pPr marL="609600" indent="-609600" eaLnBrk="1" hangingPunct="1">
              <a:lnSpc>
                <a:spcPct val="80000"/>
              </a:lnSpc>
              <a:spcBef>
                <a:spcPct val="20000"/>
              </a:spcBef>
              <a:buFontTx/>
              <a:buAutoNum type="arabicPeriod"/>
            </a:pPr>
            <a:r>
              <a:rPr lang="en-US"/>
              <a:t>Performance Sunglasses</a:t>
            </a:r>
          </a:p>
          <a:p>
            <a:pPr marL="609600" indent="-609600" eaLnBrk="1" hangingPunct="1">
              <a:lnSpc>
                <a:spcPct val="80000"/>
              </a:lnSpc>
              <a:spcBef>
                <a:spcPct val="20000"/>
              </a:spcBef>
              <a:buFontTx/>
              <a:buAutoNum type="arabicPeriod"/>
            </a:pPr>
            <a:r>
              <a:rPr lang="en-US"/>
              <a:t>Nanocrystalline Sunscreen</a:t>
            </a:r>
          </a:p>
          <a:p>
            <a:pPr marL="609600" indent="-609600" eaLnBrk="1" hangingPunct="1">
              <a:lnSpc>
                <a:spcPct val="80000"/>
              </a:lnSpc>
              <a:spcBef>
                <a:spcPct val="20000"/>
              </a:spcBef>
              <a:buFontTx/>
              <a:buAutoNum type="arabicPeriod"/>
            </a:pPr>
            <a:r>
              <a:rPr lang="en-US"/>
              <a:t>High Tech Tennis Rackets  </a:t>
            </a:r>
          </a:p>
          <a:p>
            <a:pPr marL="609600" indent="-609600" eaLnBrk="1" hangingPunct="1">
              <a:lnSpc>
                <a:spcPct val="80000"/>
              </a:lnSpc>
              <a:spcBef>
                <a:spcPct val="20000"/>
              </a:spcBef>
              <a:buFontTx/>
              <a:buAutoNum type="arabicPeriod"/>
            </a:pPr>
            <a:r>
              <a:rPr lang="en-US"/>
              <a:t>High-Tech Tennis Balls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z="3400" smtClean="0">
                <a:ea typeface="ＭＳ Ｐゴシック" pitchFamily="-111" charset="-128"/>
              </a:rPr>
              <a:t>Forbes Top 10 Nanotech Products--2004</a:t>
            </a:r>
          </a:p>
        </p:txBody>
      </p:sp>
      <p:sp>
        <p:nvSpPr>
          <p:cNvPr id="22531" name="Rectangle 5"/>
          <p:cNvSpPr txBox="1">
            <a:spLocks noChangeArrowheads="1"/>
          </p:cNvSpPr>
          <p:nvPr/>
        </p:nvSpPr>
        <p:spPr bwMode="auto">
          <a:xfrm>
            <a:off x="457200" y="1295400"/>
            <a:ext cx="8229600" cy="4876800"/>
          </a:xfrm>
          <a:prstGeom prst="rect">
            <a:avLst/>
          </a:prstGeom>
          <a:noFill/>
          <a:ln w="9525">
            <a:noFill/>
            <a:miter lim="800000"/>
            <a:headEnd/>
            <a:tailEnd/>
          </a:ln>
        </p:spPr>
        <p:txBody>
          <a:bodyPr/>
          <a:lstStyle/>
          <a:p>
            <a:pPr marL="609600" indent="-609600" eaLnBrk="1" hangingPunct="1">
              <a:lnSpc>
                <a:spcPct val="80000"/>
              </a:lnSpc>
              <a:spcBef>
                <a:spcPct val="20000"/>
              </a:spcBef>
            </a:pPr>
            <a:endParaRPr lang="en-US"/>
          </a:p>
        </p:txBody>
      </p:sp>
      <p:sp>
        <p:nvSpPr>
          <p:cNvPr id="22532" name="Rectangle 7"/>
          <p:cNvSpPr txBox="1">
            <a:spLocks noChangeArrowheads="1"/>
          </p:cNvSpPr>
          <p:nvPr/>
        </p:nvSpPr>
        <p:spPr bwMode="auto">
          <a:xfrm>
            <a:off x="609600" y="1295400"/>
            <a:ext cx="8229600" cy="4876800"/>
          </a:xfrm>
          <a:prstGeom prst="rect">
            <a:avLst/>
          </a:prstGeom>
          <a:noFill/>
          <a:ln w="9525">
            <a:noFill/>
            <a:miter lim="800000"/>
            <a:headEnd/>
            <a:tailEnd/>
          </a:ln>
        </p:spPr>
        <p:txBody>
          <a:bodyPr/>
          <a:lstStyle/>
          <a:p>
            <a:pPr marL="609600" indent="-609600" eaLnBrk="1" hangingPunct="1">
              <a:lnSpc>
                <a:spcPct val="80000"/>
              </a:lnSpc>
              <a:spcBef>
                <a:spcPct val="20000"/>
              </a:spcBef>
            </a:pPr>
            <a:endParaRPr lang="en-US">
              <a:solidFill>
                <a:srgbClr val="000000"/>
              </a:solidFill>
            </a:endParaRPr>
          </a:p>
          <a:p>
            <a:pPr marL="609600" indent="-609600" eaLnBrk="1" hangingPunct="1">
              <a:lnSpc>
                <a:spcPct val="80000"/>
              </a:lnSpc>
              <a:spcBef>
                <a:spcPct val="20000"/>
              </a:spcBef>
              <a:buFontTx/>
              <a:buAutoNum type="arabicPeriod"/>
            </a:pPr>
            <a:r>
              <a:rPr lang="en-US">
                <a:solidFill>
                  <a:srgbClr val="000000"/>
                </a:solidFill>
              </a:rPr>
              <a:t>Footwarmers</a:t>
            </a:r>
          </a:p>
          <a:p>
            <a:pPr marL="609600" indent="-609600" eaLnBrk="1" hangingPunct="1">
              <a:lnSpc>
                <a:spcPct val="80000"/>
              </a:lnSpc>
              <a:spcBef>
                <a:spcPct val="20000"/>
              </a:spcBef>
              <a:buFontTx/>
              <a:buAutoNum type="arabicPeriod"/>
            </a:pPr>
            <a:r>
              <a:rPr lang="en-US">
                <a:solidFill>
                  <a:srgbClr val="000000"/>
                </a:solidFill>
              </a:rPr>
              <a:t>Washable Bed Mattress</a:t>
            </a:r>
          </a:p>
          <a:p>
            <a:pPr marL="609600" indent="-609600" eaLnBrk="1" hangingPunct="1">
              <a:lnSpc>
                <a:spcPct val="80000"/>
              </a:lnSpc>
              <a:spcBef>
                <a:spcPct val="20000"/>
              </a:spcBef>
              <a:buFontTx/>
              <a:buAutoNum type="arabicPeriod"/>
            </a:pPr>
            <a:r>
              <a:rPr lang="en-US">
                <a:solidFill>
                  <a:srgbClr val="000000"/>
                </a:solidFill>
              </a:rPr>
              <a:t>Golf Balls and the “Nano” Driver</a:t>
            </a:r>
          </a:p>
          <a:p>
            <a:pPr marL="609600" indent="-609600" eaLnBrk="1" hangingPunct="1">
              <a:lnSpc>
                <a:spcPct val="80000"/>
              </a:lnSpc>
              <a:spcBef>
                <a:spcPct val="20000"/>
              </a:spcBef>
              <a:buFontTx/>
              <a:buAutoNum type="arabicPeriod"/>
            </a:pPr>
            <a:r>
              <a:rPr lang="en-US">
                <a:solidFill>
                  <a:srgbClr val="000000"/>
                </a:solidFill>
              </a:rPr>
              <a:t>Nano Skin Care</a:t>
            </a:r>
          </a:p>
          <a:p>
            <a:pPr marL="609600" indent="-609600" eaLnBrk="1" hangingPunct="1">
              <a:lnSpc>
                <a:spcPct val="80000"/>
              </a:lnSpc>
              <a:spcBef>
                <a:spcPct val="20000"/>
              </a:spcBef>
              <a:buFontTx/>
              <a:buAutoNum type="arabicPeriod"/>
            </a:pPr>
            <a:r>
              <a:rPr lang="en-US">
                <a:solidFill>
                  <a:srgbClr val="000000"/>
                </a:solidFill>
              </a:rPr>
              <a:t>Nanosilver Wound Dressing for Burn victims</a:t>
            </a:r>
          </a:p>
          <a:p>
            <a:pPr marL="609600" indent="-609600" eaLnBrk="1" hangingPunct="1">
              <a:lnSpc>
                <a:spcPct val="80000"/>
              </a:lnSpc>
              <a:spcBef>
                <a:spcPct val="20000"/>
              </a:spcBef>
              <a:buFontTx/>
              <a:buAutoNum type="arabicPeriod"/>
            </a:pPr>
            <a:r>
              <a:rPr lang="en-US">
                <a:solidFill>
                  <a:srgbClr val="000000"/>
                </a:solidFill>
              </a:rPr>
              <a:t>Military-Grade Disinfectants</a:t>
            </a:r>
          </a:p>
          <a:p>
            <a:pPr marL="609600" indent="-609600" eaLnBrk="1" hangingPunct="1">
              <a:lnSpc>
                <a:spcPct val="80000"/>
              </a:lnSpc>
              <a:spcBef>
                <a:spcPct val="20000"/>
              </a:spcBef>
              <a:buFontTx/>
              <a:buAutoNum type="arabicPeriod"/>
            </a:pPr>
            <a:r>
              <a:rPr lang="en-US">
                <a:solidFill>
                  <a:srgbClr val="000000"/>
                </a:solidFill>
              </a:rPr>
              <a:t>BASF Superhydrophobic Spray</a:t>
            </a:r>
          </a:p>
          <a:p>
            <a:pPr marL="609600" indent="-609600" eaLnBrk="1" hangingPunct="1">
              <a:lnSpc>
                <a:spcPct val="80000"/>
              </a:lnSpc>
              <a:spcBef>
                <a:spcPct val="20000"/>
              </a:spcBef>
              <a:buFontTx/>
              <a:buAutoNum type="arabicPeriod"/>
            </a:pPr>
            <a:r>
              <a:rPr lang="en-US">
                <a:solidFill>
                  <a:srgbClr val="000000"/>
                </a:solidFill>
              </a:rPr>
              <a:t>Clarity Defender Automotive-Glass Treatment</a:t>
            </a:r>
          </a:p>
          <a:p>
            <a:pPr marL="609600" indent="-609600" eaLnBrk="1" hangingPunct="1">
              <a:lnSpc>
                <a:spcPct val="80000"/>
              </a:lnSpc>
              <a:spcBef>
                <a:spcPct val="20000"/>
              </a:spcBef>
              <a:buFontTx/>
              <a:buAutoNum type="arabicPeriod"/>
            </a:pPr>
            <a:r>
              <a:rPr lang="en-US">
                <a:solidFill>
                  <a:srgbClr val="000000"/>
                </a:solidFill>
              </a:rPr>
              <a:t>Flex Power Joint and Muscle Pain Cream</a:t>
            </a:r>
          </a:p>
          <a:p>
            <a:pPr marL="609600" indent="-609600" eaLnBrk="1" hangingPunct="1">
              <a:lnSpc>
                <a:spcPct val="80000"/>
              </a:lnSpc>
              <a:spcBef>
                <a:spcPct val="20000"/>
              </a:spcBef>
              <a:buFontTx/>
              <a:buAutoNum type="arabicPeriod"/>
            </a:pPr>
            <a:r>
              <a:rPr lang="en-US">
                <a:solidFill>
                  <a:srgbClr val="000000"/>
                </a:solidFill>
              </a:rPr>
              <a:t>3M Dental Adhesive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z="3400" smtClean="0">
                <a:ea typeface="ＭＳ Ｐゴシック" pitchFamily="-111" charset="-128"/>
              </a:rPr>
              <a:t>Forbes Top 10 Nanotech Products--2005</a:t>
            </a:r>
          </a:p>
        </p:txBody>
      </p:sp>
      <p:sp>
        <p:nvSpPr>
          <p:cNvPr id="23555" name="Rectangle 5"/>
          <p:cNvSpPr txBox="1">
            <a:spLocks noChangeArrowheads="1"/>
          </p:cNvSpPr>
          <p:nvPr/>
        </p:nvSpPr>
        <p:spPr bwMode="auto">
          <a:xfrm>
            <a:off x="457200" y="1295400"/>
            <a:ext cx="8229600" cy="4876800"/>
          </a:xfrm>
          <a:prstGeom prst="rect">
            <a:avLst/>
          </a:prstGeom>
          <a:noFill/>
          <a:ln w="9525">
            <a:noFill/>
            <a:miter lim="800000"/>
            <a:headEnd/>
            <a:tailEnd/>
          </a:ln>
        </p:spPr>
        <p:txBody>
          <a:bodyPr/>
          <a:lstStyle/>
          <a:p>
            <a:pPr marL="609600" indent="-609600" eaLnBrk="1" hangingPunct="1">
              <a:lnSpc>
                <a:spcPct val="80000"/>
              </a:lnSpc>
              <a:spcBef>
                <a:spcPct val="20000"/>
              </a:spcBef>
            </a:pPr>
            <a:endParaRPr lang="en-US"/>
          </a:p>
        </p:txBody>
      </p:sp>
      <p:sp>
        <p:nvSpPr>
          <p:cNvPr id="23556" name="Rectangle 5"/>
          <p:cNvSpPr txBox="1">
            <a:spLocks noChangeArrowheads="1"/>
          </p:cNvSpPr>
          <p:nvPr/>
        </p:nvSpPr>
        <p:spPr bwMode="auto">
          <a:xfrm>
            <a:off x="762000" y="1295400"/>
            <a:ext cx="8229600" cy="4876800"/>
          </a:xfrm>
          <a:prstGeom prst="rect">
            <a:avLst/>
          </a:prstGeom>
          <a:noFill/>
          <a:ln w="9525">
            <a:noFill/>
            <a:miter lim="800000"/>
            <a:headEnd/>
            <a:tailEnd/>
          </a:ln>
        </p:spPr>
        <p:txBody>
          <a:bodyPr/>
          <a:lstStyle/>
          <a:p>
            <a:pPr marL="609600" indent="-609600" eaLnBrk="1" hangingPunct="1">
              <a:spcBef>
                <a:spcPct val="20000"/>
              </a:spcBef>
            </a:pPr>
            <a:endParaRPr lang="en-US">
              <a:solidFill>
                <a:srgbClr val="000000"/>
              </a:solidFill>
            </a:endParaRPr>
          </a:p>
          <a:p>
            <a:pPr marL="609600" indent="-609600" eaLnBrk="1" hangingPunct="1">
              <a:buFontTx/>
              <a:buAutoNum type="arabicPeriod"/>
            </a:pPr>
            <a:r>
              <a:rPr lang="en-US">
                <a:solidFill>
                  <a:srgbClr val="000000"/>
                </a:solidFill>
              </a:rPr>
              <a:t>iPod Nano</a:t>
            </a:r>
          </a:p>
          <a:p>
            <a:pPr marL="609600" indent="-609600" eaLnBrk="1" hangingPunct="1">
              <a:buFontTx/>
              <a:buAutoNum type="arabicPeriod"/>
            </a:pPr>
            <a:r>
              <a:rPr lang="en-US">
                <a:solidFill>
                  <a:srgbClr val="000000"/>
                </a:solidFill>
              </a:rPr>
              <a:t>Canola Active</a:t>
            </a:r>
          </a:p>
          <a:p>
            <a:pPr marL="609600" indent="-609600" eaLnBrk="1" hangingPunct="1">
              <a:buFontTx/>
              <a:buAutoNum type="arabicPeriod"/>
            </a:pPr>
            <a:r>
              <a:rPr lang="en-US">
                <a:solidFill>
                  <a:srgbClr val="000000"/>
                </a:solidFill>
              </a:rPr>
              <a:t>O’Lala Foods Choco’la Chewing Gum</a:t>
            </a:r>
          </a:p>
          <a:p>
            <a:pPr marL="609600" indent="-609600" eaLnBrk="1" hangingPunct="1">
              <a:buFontTx/>
              <a:buAutoNum type="arabicPeriod"/>
            </a:pPr>
            <a:r>
              <a:rPr lang="en-US">
                <a:solidFill>
                  <a:srgbClr val="000000"/>
                </a:solidFill>
              </a:rPr>
              <a:t>Zelens Fullerene C-60 Face Cream</a:t>
            </a:r>
          </a:p>
          <a:p>
            <a:pPr marL="609600" indent="-609600" eaLnBrk="1" hangingPunct="1">
              <a:buFontTx/>
              <a:buAutoNum type="arabicPeriod"/>
            </a:pPr>
            <a:r>
              <a:rPr lang="en-US">
                <a:solidFill>
                  <a:srgbClr val="000000"/>
                </a:solidFill>
              </a:rPr>
              <a:t>Easton Sports Stealth CNT Bat</a:t>
            </a:r>
          </a:p>
          <a:p>
            <a:pPr marL="609600" indent="-609600" eaLnBrk="1" hangingPunct="1">
              <a:buFontTx/>
              <a:buAutoNum type="arabicPeriod"/>
            </a:pPr>
            <a:r>
              <a:rPr lang="en-US">
                <a:solidFill>
                  <a:srgbClr val="000000"/>
                </a:solidFill>
              </a:rPr>
              <a:t>Casual Apparel-Nanotex</a:t>
            </a:r>
          </a:p>
          <a:p>
            <a:pPr marL="609600" indent="-609600" eaLnBrk="1" hangingPunct="1">
              <a:buFontTx/>
              <a:buAutoNum type="arabicPeriod"/>
            </a:pPr>
            <a:r>
              <a:rPr lang="en-US">
                <a:solidFill>
                  <a:srgbClr val="000000"/>
                </a:solidFill>
              </a:rPr>
              <a:t>ArcticShield Socks- odor and fungus resistant</a:t>
            </a:r>
          </a:p>
          <a:p>
            <a:pPr marL="609600" indent="-609600" eaLnBrk="1" hangingPunct="1">
              <a:buFontTx/>
              <a:buAutoNum type="arabicPeriod"/>
            </a:pPr>
            <a:r>
              <a:rPr lang="en-US">
                <a:solidFill>
                  <a:srgbClr val="000000"/>
                </a:solidFill>
              </a:rPr>
              <a:t>Behr NanoGuard Paint</a:t>
            </a:r>
          </a:p>
          <a:p>
            <a:pPr marL="609600" indent="-609600" eaLnBrk="1" hangingPunct="1">
              <a:buFontTx/>
              <a:buAutoNum type="arabicPeriod"/>
            </a:pPr>
            <a:r>
              <a:rPr lang="en-US">
                <a:solidFill>
                  <a:srgbClr val="000000"/>
                </a:solidFill>
              </a:rPr>
              <a:t>Pilkington Active Glass</a:t>
            </a:r>
          </a:p>
          <a:p>
            <a:pPr marL="609600" indent="-609600" eaLnBrk="1" hangingPunct="1">
              <a:buFontTx/>
              <a:buAutoNum type="arabicPeriod"/>
            </a:pPr>
            <a:r>
              <a:rPr lang="en-US">
                <a:solidFill>
                  <a:srgbClr val="000000"/>
                </a:solidFill>
              </a:rPr>
              <a:t>NanoBreeze Air Purifier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152400" y="1524000"/>
            <a:ext cx="7162800" cy="4478338"/>
          </a:xfrm>
          <a:prstGeom prst="rect">
            <a:avLst/>
          </a:prstGeom>
          <a:noFill/>
          <a:ln w="9525">
            <a:noFill/>
            <a:miter lim="800000"/>
            <a:headEnd/>
            <a:tailEnd/>
          </a:ln>
        </p:spPr>
        <p:txBody>
          <a:bodyPr>
            <a:spAutoFit/>
          </a:bodyPr>
          <a:lstStyle/>
          <a:p>
            <a:pPr marL="171450" indent="-171450">
              <a:spcAft>
                <a:spcPts val="600"/>
              </a:spcAft>
              <a:buFont typeface="Wingdings" pitchFamily="2" charset="2"/>
              <a:buChar char="v"/>
            </a:pPr>
            <a:r>
              <a:rPr lang="en-US" b="1" dirty="0">
                <a:solidFill>
                  <a:srgbClr val="002060"/>
                </a:solidFill>
                <a:latin typeface="Estrangelo Edessa" pitchFamily="66" charset="0"/>
                <a:ea typeface="Estrangelo Edessa" pitchFamily="66" charset="0"/>
                <a:cs typeface="Estrangelo Edessa" pitchFamily="66" charset="0"/>
              </a:rPr>
              <a:t> </a:t>
            </a:r>
            <a:r>
              <a:rPr lang="en-US" sz="2000" b="1" dirty="0">
                <a:solidFill>
                  <a:srgbClr val="002060"/>
                </a:solidFill>
                <a:latin typeface="Book Antiqua" pitchFamily="18" charset="0"/>
                <a:ea typeface="Estrangelo Edessa" pitchFamily="66" charset="0"/>
                <a:cs typeface="Estrangelo Edessa" pitchFamily="66" charset="0"/>
              </a:rPr>
              <a:t>2000 Years Ago </a:t>
            </a:r>
            <a:r>
              <a:rPr lang="en-US" sz="2000" dirty="0">
                <a:solidFill>
                  <a:srgbClr val="002060"/>
                </a:solidFill>
                <a:latin typeface="Book Antiqua" pitchFamily="18" charset="0"/>
                <a:ea typeface="Estrangelo Edessa" pitchFamily="66" charset="0"/>
                <a:cs typeface="Estrangelo Edessa" pitchFamily="66" charset="0"/>
              </a:rPr>
              <a:t>– Sulfide </a:t>
            </a:r>
            <a:r>
              <a:rPr lang="en-US" sz="2000" dirty="0" err="1">
                <a:solidFill>
                  <a:srgbClr val="002060"/>
                </a:solidFill>
                <a:latin typeface="Book Antiqua" pitchFamily="18" charset="0"/>
                <a:ea typeface="Estrangelo Edessa" pitchFamily="66" charset="0"/>
                <a:cs typeface="Estrangelo Edessa" pitchFamily="66" charset="0"/>
              </a:rPr>
              <a:t>nanocrystals</a:t>
            </a:r>
            <a:r>
              <a:rPr lang="en-US" sz="2000" dirty="0">
                <a:solidFill>
                  <a:srgbClr val="002060"/>
                </a:solidFill>
                <a:latin typeface="Book Antiqua" pitchFamily="18" charset="0"/>
                <a:ea typeface="Estrangelo Edessa" pitchFamily="66" charset="0"/>
                <a:cs typeface="Estrangelo Edessa" pitchFamily="66" charset="0"/>
              </a:rPr>
              <a:t> used by Greeks and Romans to dye hair.</a:t>
            </a:r>
          </a:p>
          <a:p>
            <a:pPr marL="171450" indent="-171450">
              <a:spcAft>
                <a:spcPts val="600"/>
              </a:spcAft>
              <a:buFont typeface="Wingdings" pitchFamily="2" charset="2"/>
              <a:buChar char="v"/>
            </a:pPr>
            <a:r>
              <a:rPr lang="en-US" sz="2000" b="1" dirty="0">
                <a:solidFill>
                  <a:srgbClr val="002060"/>
                </a:solidFill>
                <a:latin typeface="Book Antiqua" pitchFamily="18" charset="0"/>
                <a:ea typeface="Estrangelo Edessa" pitchFamily="66" charset="0"/>
                <a:cs typeface="Estrangelo Edessa" pitchFamily="66" charset="0"/>
              </a:rPr>
              <a:t>1000 Years Ago (Middle Ages) </a:t>
            </a:r>
            <a:r>
              <a:rPr lang="en-US" sz="2000" dirty="0">
                <a:solidFill>
                  <a:srgbClr val="002060"/>
                </a:solidFill>
                <a:latin typeface="Book Antiqua" pitchFamily="18" charset="0"/>
                <a:ea typeface="Estrangelo Edessa" pitchFamily="66" charset="0"/>
                <a:cs typeface="Estrangelo Edessa" pitchFamily="66" charset="0"/>
              </a:rPr>
              <a:t>– Gold </a:t>
            </a:r>
            <a:r>
              <a:rPr lang="en-US" sz="2000" dirty="0" err="1">
                <a:solidFill>
                  <a:srgbClr val="002060"/>
                </a:solidFill>
                <a:latin typeface="Book Antiqua" pitchFamily="18" charset="0"/>
                <a:ea typeface="Estrangelo Edessa" pitchFamily="66" charset="0"/>
                <a:cs typeface="Estrangelo Edessa" pitchFamily="66" charset="0"/>
              </a:rPr>
              <a:t>nanoparticles</a:t>
            </a:r>
            <a:r>
              <a:rPr lang="en-US" sz="2000" dirty="0">
                <a:solidFill>
                  <a:srgbClr val="002060"/>
                </a:solidFill>
                <a:latin typeface="Book Antiqua" pitchFamily="18" charset="0"/>
                <a:ea typeface="Estrangelo Edessa" pitchFamily="66" charset="0"/>
                <a:cs typeface="Estrangelo Edessa" pitchFamily="66" charset="0"/>
              </a:rPr>
              <a:t> of different sizes used to produce different colors in stained glass windows.</a:t>
            </a:r>
          </a:p>
          <a:p>
            <a:pPr marL="171450" indent="-171450">
              <a:spcAft>
                <a:spcPts val="600"/>
              </a:spcAft>
              <a:buFont typeface="Wingdings" pitchFamily="2" charset="2"/>
              <a:buChar char="v"/>
            </a:pPr>
            <a:r>
              <a:rPr lang="en-US" sz="2000" b="1" dirty="0">
                <a:solidFill>
                  <a:srgbClr val="002060"/>
                </a:solidFill>
                <a:latin typeface="Book Antiqua" pitchFamily="18" charset="0"/>
                <a:ea typeface="Estrangelo Edessa" pitchFamily="66" charset="0"/>
                <a:cs typeface="Estrangelo Edessa" pitchFamily="66" charset="0"/>
              </a:rPr>
              <a:t>1974</a:t>
            </a:r>
            <a:r>
              <a:rPr lang="en-US" sz="2000" dirty="0">
                <a:solidFill>
                  <a:srgbClr val="002060"/>
                </a:solidFill>
                <a:latin typeface="Book Antiqua" pitchFamily="18" charset="0"/>
                <a:ea typeface="Estrangelo Edessa" pitchFamily="66" charset="0"/>
                <a:cs typeface="Estrangelo Edessa" pitchFamily="66" charset="0"/>
              </a:rPr>
              <a:t> – “Nanotechnology” - Taniguchi uses the term nanotechnology  for the first time.</a:t>
            </a:r>
          </a:p>
          <a:p>
            <a:pPr marL="171450" indent="-171450">
              <a:spcAft>
                <a:spcPts val="600"/>
              </a:spcAft>
              <a:buFont typeface="Wingdings" pitchFamily="2" charset="2"/>
              <a:buChar char="v"/>
            </a:pPr>
            <a:r>
              <a:rPr lang="en-US" sz="2000" b="1" dirty="0">
                <a:solidFill>
                  <a:srgbClr val="002060"/>
                </a:solidFill>
                <a:latin typeface="Book Antiqua" pitchFamily="18" charset="0"/>
                <a:ea typeface="Estrangelo Edessa" pitchFamily="66" charset="0"/>
                <a:cs typeface="Estrangelo Edessa" pitchFamily="66" charset="0"/>
              </a:rPr>
              <a:t>1981</a:t>
            </a:r>
            <a:r>
              <a:rPr lang="en-US" sz="2000" dirty="0">
                <a:solidFill>
                  <a:srgbClr val="002060"/>
                </a:solidFill>
                <a:latin typeface="Book Antiqua" pitchFamily="18" charset="0"/>
                <a:ea typeface="Estrangelo Edessa" pitchFamily="66" charset="0"/>
                <a:cs typeface="Estrangelo Edessa" pitchFamily="66" charset="0"/>
              </a:rPr>
              <a:t> – IBM develops Scanning Tunneling Microscope. This microscope evolved to allow the manipulation of individual atoms and molecules in the field of </a:t>
            </a:r>
            <a:r>
              <a:rPr lang="en-US" sz="2000" dirty="0" err="1">
                <a:solidFill>
                  <a:srgbClr val="002060"/>
                </a:solidFill>
                <a:latin typeface="Book Antiqua" pitchFamily="18" charset="0"/>
                <a:ea typeface="Estrangelo Edessa" pitchFamily="66" charset="0"/>
                <a:cs typeface="Estrangelo Edessa" pitchFamily="66" charset="0"/>
              </a:rPr>
              <a:t>Nano</a:t>
            </a:r>
            <a:r>
              <a:rPr lang="en-US" sz="2000" dirty="0">
                <a:solidFill>
                  <a:srgbClr val="002060"/>
                </a:solidFill>
                <a:latin typeface="Book Antiqua" pitchFamily="18" charset="0"/>
                <a:ea typeface="Estrangelo Edessa" pitchFamily="66" charset="0"/>
                <a:cs typeface="Estrangelo Edessa" pitchFamily="66" charset="0"/>
              </a:rPr>
              <a:t> technology.</a:t>
            </a:r>
          </a:p>
          <a:p>
            <a:pPr marL="171450" indent="-171450">
              <a:spcAft>
                <a:spcPts val="600"/>
              </a:spcAft>
              <a:buFont typeface="Wingdings" pitchFamily="2" charset="2"/>
              <a:buChar char="v"/>
            </a:pPr>
            <a:r>
              <a:rPr lang="en-US" sz="2000" b="1" dirty="0">
                <a:solidFill>
                  <a:srgbClr val="002060"/>
                </a:solidFill>
                <a:latin typeface="Book Antiqua" pitchFamily="18" charset="0"/>
                <a:ea typeface="Estrangelo Edessa" pitchFamily="66" charset="0"/>
                <a:cs typeface="Estrangelo Edessa" pitchFamily="66" charset="0"/>
              </a:rPr>
              <a:t>1985</a:t>
            </a:r>
            <a:r>
              <a:rPr lang="en-US" sz="2000" dirty="0">
                <a:solidFill>
                  <a:srgbClr val="002060"/>
                </a:solidFill>
                <a:latin typeface="Book Antiqua" pitchFamily="18" charset="0"/>
                <a:ea typeface="Estrangelo Edessa" pitchFamily="66" charset="0"/>
                <a:cs typeface="Estrangelo Edessa" pitchFamily="66" charset="0"/>
              </a:rPr>
              <a:t> – “</a:t>
            </a:r>
            <a:r>
              <a:rPr lang="en-US" sz="2000" dirty="0" err="1">
                <a:solidFill>
                  <a:srgbClr val="002060"/>
                </a:solidFill>
                <a:latin typeface="Book Antiqua" pitchFamily="18" charset="0"/>
                <a:ea typeface="Estrangelo Edessa" pitchFamily="66" charset="0"/>
                <a:cs typeface="Estrangelo Edessa" pitchFamily="66" charset="0"/>
              </a:rPr>
              <a:t>Buckyball</a:t>
            </a:r>
            <a:r>
              <a:rPr lang="en-US" sz="2000" dirty="0">
                <a:solidFill>
                  <a:srgbClr val="002060"/>
                </a:solidFill>
                <a:latin typeface="Book Antiqua" pitchFamily="18" charset="0"/>
                <a:ea typeface="Estrangelo Edessa" pitchFamily="66" charset="0"/>
                <a:cs typeface="Estrangelo Edessa" pitchFamily="66" charset="0"/>
              </a:rPr>
              <a:t>” - Scientists at Rice University and University of Sussex discover C</a:t>
            </a:r>
            <a:r>
              <a:rPr lang="en-US" sz="2000" baseline="-25000" dirty="0">
                <a:solidFill>
                  <a:srgbClr val="002060"/>
                </a:solidFill>
                <a:latin typeface="Book Antiqua" pitchFamily="18" charset="0"/>
                <a:ea typeface="Estrangelo Edessa" pitchFamily="66" charset="0"/>
                <a:cs typeface="Estrangelo Edessa" pitchFamily="66" charset="0"/>
              </a:rPr>
              <a:t>60</a:t>
            </a:r>
          </a:p>
          <a:p>
            <a:pPr marL="171450" indent="-171450">
              <a:spcAft>
                <a:spcPts val="600"/>
              </a:spcAft>
              <a:buFont typeface="Wingdings" pitchFamily="2" charset="2"/>
              <a:buChar char="v"/>
            </a:pPr>
            <a:r>
              <a:rPr lang="en-US" sz="2000" b="1" dirty="0">
                <a:solidFill>
                  <a:srgbClr val="002060"/>
                </a:solidFill>
                <a:latin typeface="Book Antiqua" pitchFamily="18" charset="0"/>
                <a:ea typeface="Estrangelo Edessa" pitchFamily="66" charset="0"/>
                <a:cs typeface="Estrangelo Edessa" pitchFamily="66" charset="0"/>
              </a:rPr>
              <a:t>1991</a:t>
            </a:r>
            <a:r>
              <a:rPr lang="en-US" sz="2000" dirty="0">
                <a:solidFill>
                  <a:srgbClr val="002060"/>
                </a:solidFill>
                <a:latin typeface="Book Antiqua" pitchFamily="18" charset="0"/>
                <a:ea typeface="Estrangelo Edessa" pitchFamily="66" charset="0"/>
                <a:cs typeface="Estrangelo Edessa" pitchFamily="66" charset="0"/>
              </a:rPr>
              <a:t> – Carbon </a:t>
            </a:r>
            <a:r>
              <a:rPr lang="en-US" sz="2000" dirty="0" err="1">
                <a:solidFill>
                  <a:srgbClr val="002060"/>
                </a:solidFill>
                <a:latin typeface="Book Antiqua" pitchFamily="18" charset="0"/>
                <a:ea typeface="Estrangelo Edessa" pitchFamily="66" charset="0"/>
                <a:cs typeface="Estrangelo Edessa" pitchFamily="66" charset="0"/>
              </a:rPr>
              <a:t>nanotube</a:t>
            </a:r>
            <a:r>
              <a:rPr lang="en-US" sz="2000" dirty="0">
                <a:solidFill>
                  <a:srgbClr val="002060"/>
                </a:solidFill>
                <a:latin typeface="Book Antiqua" pitchFamily="18" charset="0"/>
                <a:ea typeface="Estrangelo Edessa" pitchFamily="66" charset="0"/>
                <a:cs typeface="Estrangelo Edessa" pitchFamily="66" charset="0"/>
              </a:rPr>
              <a:t> discovered by S. </a:t>
            </a:r>
            <a:r>
              <a:rPr lang="en-US" sz="2000" dirty="0" err="1">
                <a:solidFill>
                  <a:srgbClr val="002060"/>
                </a:solidFill>
                <a:latin typeface="Book Antiqua" pitchFamily="18" charset="0"/>
                <a:ea typeface="Estrangelo Edessa" pitchFamily="66" charset="0"/>
                <a:cs typeface="Estrangelo Edessa" pitchFamily="66" charset="0"/>
              </a:rPr>
              <a:t>Iijima</a:t>
            </a:r>
            <a:r>
              <a:rPr lang="en-US" sz="2000" dirty="0">
                <a:solidFill>
                  <a:srgbClr val="002060"/>
                </a:solidFill>
                <a:latin typeface="Book Antiqua" pitchFamily="18" charset="0"/>
                <a:ea typeface="Estrangelo Edessa" pitchFamily="66" charset="0"/>
                <a:cs typeface="Estrangelo Edessa" pitchFamily="66" charset="0"/>
              </a:rPr>
              <a:t> </a:t>
            </a:r>
          </a:p>
        </p:txBody>
      </p:sp>
      <p:pic>
        <p:nvPicPr>
          <p:cNvPr id="6147" name="Picture 4" descr="ant_wideweb__430x317"/>
          <p:cNvPicPr>
            <a:picLocks noChangeAspect="1" noChangeArrowheads="1"/>
          </p:cNvPicPr>
          <p:nvPr/>
        </p:nvPicPr>
        <p:blipFill>
          <a:blip r:embed="rId2"/>
          <a:srcRect/>
          <a:stretch>
            <a:fillRect/>
          </a:stretch>
        </p:blipFill>
        <p:spPr bwMode="auto">
          <a:xfrm>
            <a:off x="7075488" y="5181600"/>
            <a:ext cx="1992312" cy="1501775"/>
          </a:xfrm>
          <a:prstGeom prst="rect">
            <a:avLst/>
          </a:prstGeom>
          <a:noFill/>
          <a:ln w="9525">
            <a:noFill/>
            <a:miter lim="800000"/>
            <a:headEnd/>
            <a:tailEnd/>
          </a:ln>
        </p:spPr>
      </p:pic>
      <p:sp>
        <p:nvSpPr>
          <p:cNvPr id="6148" name="Rectangle 10"/>
          <p:cNvSpPr>
            <a:spLocks noChangeArrowheads="1"/>
          </p:cNvSpPr>
          <p:nvPr/>
        </p:nvSpPr>
        <p:spPr bwMode="auto">
          <a:xfrm>
            <a:off x="152400" y="609600"/>
            <a:ext cx="7467600" cy="646113"/>
          </a:xfrm>
          <a:prstGeom prst="rect">
            <a:avLst/>
          </a:prstGeom>
          <a:noFill/>
          <a:ln w="9525">
            <a:noFill/>
            <a:miter lim="800000"/>
            <a:headEnd/>
            <a:tailEnd/>
          </a:ln>
        </p:spPr>
        <p:txBody>
          <a:bodyPr>
            <a:spAutoFit/>
          </a:bodyPr>
          <a:lstStyle/>
          <a:p>
            <a:pPr algn="ctr"/>
            <a:r>
              <a:rPr lang="en-US" sz="3600">
                <a:latin typeface="Book Antiqua" pitchFamily="18" charset="0"/>
              </a:rPr>
              <a:t>History of Nanotechnology</a:t>
            </a:r>
          </a:p>
        </p:txBody>
      </p:sp>
      <p:pic>
        <p:nvPicPr>
          <p:cNvPr id="6149" name="Picture 5" descr="stm"/>
          <p:cNvPicPr>
            <a:picLocks noChangeAspect="1" noChangeArrowheads="1"/>
          </p:cNvPicPr>
          <p:nvPr/>
        </p:nvPicPr>
        <p:blipFill>
          <a:blip r:embed="rId3"/>
          <a:srcRect/>
          <a:stretch>
            <a:fillRect/>
          </a:stretch>
        </p:blipFill>
        <p:spPr bwMode="auto">
          <a:xfrm>
            <a:off x="7086600" y="609600"/>
            <a:ext cx="2057400" cy="2362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linds(horizontal)">
                                      <p:cBhvr>
                                        <p:cTn id="7" dur="500"/>
                                        <p:tgtEl>
                                          <p:spTgt spid="614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blinds(horizontal)">
                                      <p:cBhvr>
                                        <p:cTn id="10" dur="500"/>
                                        <p:tgtEl>
                                          <p:spTgt spid="614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1"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ox(in)">
                                      <p:cBhvr>
                                        <p:cTn id="15" dur="500"/>
                                        <p:tgtEl>
                                          <p:spTgt spid="6146"/>
                                        </p:tgtEl>
                                      </p:cBhvr>
                                    </p:animEffect>
                                  </p:childTnLst>
                                </p:cTn>
                              </p:par>
                              <p:par>
                                <p:cTn id="16" presetID="4" presetClass="entr" presetSubtype="16" fill="hold" grpId="1"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box(in)">
                                      <p:cBhvr>
                                        <p:cTn id="18" dur="5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149"/>
                                        </p:tgtEl>
                                        <p:attrNameLst>
                                          <p:attrName>style.visibility</p:attrName>
                                        </p:attrNameLst>
                                      </p:cBhvr>
                                      <p:to>
                                        <p:strVal val="visible"/>
                                      </p:to>
                                    </p:set>
                                    <p:anim calcmode="lin" valueType="num">
                                      <p:cBhvr additive="base">
                                        <p:cTn id="23" dur="500" fill="hold"/>
                                        <p:tgtEl>
                                          <p:spTgt spid="6149"/>
                                        </p:tgtEl>
                                        <p:attrNameLst>
                                          <p:attrName>ppt_x</p:attrName>
                                        </p:attrNameLst>
                                      </p:cBhvr>
                                      <p:tavLst>
                                        <p:tav tm="0">
                                          <p:val>
                                            <p:strVal val="#ppt_x"/>
                                          </p:val>
                                        </p:tav>
                                        <p:tav tm="100000">
                                          <p:val>
                                            <p:strVal val="#ppt_x"/>
                                          </p:val>
                                        </p:tav>
                                      </p:tavLst>
                                    </p:anim>
                                    <p:anim calcmode="lin" valueType="num">
                                      <p:cBhvr additive="base">
                                        <p:cTn id="24"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6147"/>
                                        </p:tgtEl>
                                        <p:attrNameLst>
                                          <p:attrName>style.visibility</p:attrName>
                                        </p:attrNameLst>
                                      </p:cBhvr>
                                      <p:to>
                                        <p:strVal val="visible"/>
                                      </p:to>
                                    </p:set>
                                    <p:animEffect transition="in" filter="fade">
                                      <p:cBhvr>
                                        <p:cTn id="29" dur="770" decel="100000"/>
                                        <p:tgtEl>
                                          <p:spTgt spid="6147"/>
                                        </p:tgtEl>
                                      </p:cBhvr>
                                    </p:animEffect>
                                    <p:animScale>
                                      <p:cBhvr>
                                        <p:cTn id="30" dur="770" decel="100000"/>
                                        <p:tgtEl>
                                          <p:spTgt spid="6147"/>
                                        </p:tgtEl>
                                      </p:cBhvr>
                                      <p:from x="10000" y="10000"/>
                                      <p:to x="200000" y="450000"/>
                                    </p:animScale>
                                    <p:animScale>
                                      <p:cBhvr>
                                        <p:cTn id="31" dur="1230" accel="100000" fill="hold">
                                          <p:stCondLst>
                                            <p:cond delay="770"/>
                                          </p:stCondLst>
                                        </p:cTn>
                                        <p:tgtEl>
                                          <p:spTgt spid="6147"/>
                                        </p:tgtEl>
                                      </p:cBhvr>
                                      <p:from x="200000" y="450000"/>
                                      <p:to x="100000" y="100000"/>
                                    </p:animScale>
                                    <p:set>
                                      <p:cBhvr>
                                        <p:cTn id="32" dur="770" fill="hold"/>
                                        <p:tgtEl>
                                          <p:spTgt spid="6147"/>
                                        </p:tgtEl>
                                        <p:attrNameLst>
                                          <p:attrName>ppt_x</p:attrName>
                                        </p:attrNameLst>
                                      </p:cBhvr>
                                      <p:to>
                                        <p:strVal val="(0.5)"/>
                                      </p:to>
                                    </p:set>
                                    <p:anim from="(0.5)" to="(#ppt_x)" calcmode="lin" valueType="num">
                                      <p:cBhvr>
                                        <p:cTn id="33" dur="1230" accel="100000" fill="hold">
                                          <p:stCondLst>
                                            <p:cond delay="770"/>
                                          </p:stCondLst>
                                        </p:cTn>
                                        <p:tgtEl>
                                          <p:spTgt spid="6147"/>
                                        </p:tgtEl>
                                        <p:attrNameLst>
                                          <p:attrName>ppt_x</p:attrName>
                                        </p:attrNameLst>
                                      </p:cBhvr>
                                    </p:anim>
                                    <p:set>
                                      <p:cBhvr>
                                        <p:cTn id="34" dur="770" fill="hold"/>
                                        <p:tgtEl>
                                          <p:spTgt spid="6147"/>
                                        </p:tgtEl>
                                        <p:attrNameLst>
                                          <p:attrName>ppt_y</p:attrName>
                                        </p:attrNameLst>
                                      </p:cBhvr>
                                      <p:to>
                                        <p:strVal val="(#ppt_y+0.4)"/>
                                      </p:to>
                                    </p:set>
                                    <p:anim from="(#ppt_y+0.4)" to="(#ppt_y)" calcmode="lin" valueType="num">
                                      <p:cBhvr>
                                        <p:cTn id="35" dur="1230" accel="100000" fill="hold">
                                          <p:stCondLst>
                                            <p:cond delay="770"/>
                                          </p:stCondLst>
                                        </p:cTn>
                                        <p:tgtEl>
                                          <p:spTgt spid="614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6" grpId="1"/>
      <p:bldP spid="6148" grpId="0"/>
      <p:bldP spid="614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62000"/>
          </a:xfrm>
        </p:spPr>
        <p:txBody>
          <a:bodyPr>
            <a:normAutofit/>
          </a:bodyPr>
          <a:lstStyle/>
          <a:p>
            <a:r>
              <a:rPr lang="en-US" dirty="0" smtClean="0"/>
              <a:t>History</a:t>
            </a:r>
            <a:endParaRPr lang="en-US" dirty="0"/>
          </a:p>
        </p:txBody>
      </p:sp>
      <p:sp>
        <p:nvSpPr>
          <p:cNvPr id="3" name="Content Placeholder 2"/>
          <p:cNvSpPr>
            <a:spLocks noGrp="1"/>
          </p:cNvSpPr>
          <p:nvPr>
            <p:ph idx="1"/>
          </p:nvPr>
        </p:nvSpPr>
        <p:spPr>
          <a:xfrm>
            <a:off x="0" y="1371600"/>
            <a:ext cx="5334000" cy="5202936"/>
          </a:xfrm>
        </p:spPr>
        <p:txBody>
          <a:bodyPr>
            <a:normAutofit fontScale="92500"/>
          </a:bodyPr>
          <a:lstStyle/>
          <a:p>
            <a:pPr algn="just"/>
            <a:r>
              <a:rPr lang="en-US" sz="2400" dirty="0" smtClean="0"/>
              <a:t>The first ever concept was presented in 1959 by the famous professor of physics</a:t>
            </a:r>
            <a:r>
              <a:rPr lang="en-US" sz="2400" b="1" dirty="0" smtClean="0"/>
              <a:t> </a:t>
            </a:r>
            <a:r>
              <a:rPr lang="en-US" sz="2400" b="1" dirty="0" smtClean="0">
                <a:solidFill>
                  <a:srgbClr val="FF0000"/>
                </a:solidFill>
              </a:rPr>
              <a:t>Dr. Richard </a:t>
            </a:r>
            <a:r>
              <a:rPr lang="en-US" sz="2400" b="1" dirty="0" err="1" smtClean="0">
                <a:solidFill>
                  <a:srgbClr val="FF0000"/>
                </a:solidFill>
              </a:rPr>
              <a:t>P.Feynman</a:t>
            </a:r>
            <a:r>
              <a:rPr lang="en-US" sz="2400" b="1" dirty="0" smtClean="0"/>
              <a:t>.</a:t>
            </a:r>
            <a:r>
              <a:rPr lang="en-US" sz="2400" dirty="0" smtClean="0"/>
              <a:t> </a:t>
            </a:r>
          </a:p>
          <a:p>
            <a:pPr algn="just">
              <a:buNone/>
            </a:pPr>
            <a:endParaRPr lang="en-US" dirty="0" smtClean="0"/>
          </a:p>
          <a:p>
            <a:pPr algn="just"/>
            <a:r>
              <a:rPr lang="en-US" dirty="0" smtClean="0"/>
              <a:t> </a:t>
            </a:r>
            <a:r>
              <a:rPr lang="en-US" sz="2400" dirty="0" smtClean="0"/>
              <a:t>Invention of the </a:t>
            </a:r>
            <a:r>
              <a:rPr lang="en-US" sz="2400" b="1" dirty="0" smtClean="0">
                <a:solidFill>
                  <a:srgbClr val="FF0000"/>
                </a:solidFill>
              </a:rPr>
              <a:t>scanning tunneling microscope</a:t>
            </a:r>
            <a:r>
              <a:rPr lang="en-US" sz="2400" dirty="0" smtClean="0">
                <a:solidFill>
                  <a:srgbClr val="FF0000"/>
                </a:solidFill>
              </a:rPr>
              <a:t> </a:t>
            </a:r>
            <a:r>
              <a:rPr lang="en-US" sz="2400" dirty="0" smtClean="0"/>
              <a:t>in 1981 and the discovery of </a:t>
            </a:r>
            <a:r>
              <a:rPr lang="en-US" sz="2400" b="1" dirty="0" smtClean="0">
                <a:solidFill>
                  <a:srgbClr val="FF0000"/>
                </a:solidFill>
              </a:rPr>
              <a:t>fullerene</a:t>
            </a:r>
            <a:r>
              <a:rPr lang="en-US" sz="2400" dirty="0" smtClean="0"/>
              <a:t>(C60)</a:t>
            </a:r>
            <a:r>
              <a:rPr lang="en-US" sz="2400" b="1" dirty="0" smtClean="0"/>
              <a:t> </a:t>
            </a:r>
            <a:r>
              <a:rPr lang="en-US" sz="2400" dirty="0" smtClean="0"/>
              <a:t>in 1985  lead to the emergence</a:t>
            </a:r>
          </a:p>
          <a:p>
            <a:pPr algn="just">
              <a:buNone/>
            </a:pPr>
            <a:r>
              <a:rPr lang="en-US" sz="2400" dirty="0" smtClean="0"/>
              <a:t>	 of  </a:t>
            </a:r>
            <a:r>
              <a:rPr lang="en-US" sz="2400" b="1" dirty="0" smtClean="0"/>
              <a:t>nanotechnology.</a:t>
            </a:r>
          </a:p>
          <a:p>
            <a:pPr algn="just">
              <a:buNone/>
            </a:pPr>
            <a:r>
              <a:rPr lang="en-US" sz="2400" dirty="0" smtClean="0"/>
              <a:t> </a:t>
            </a:r>
          </a:p>
          <a:p>
            <a:pPr algn="just"/>
            <a:r>
              <a:rPr lang="en-US" sz="2400" dirty="0" smtClean="0"/>
              <a:t>The term </a:t>
            </a:r>
            <a:r>
              <a:rPr lang="en-US" sz="2400" b="1" dirty="0" smtClean="0">
                <a:solidFill>
                  <a:srgbClr val="FF0000"/>
                </a:solidFill>
              </a:rPr>
              <a:t>“</a:t>
            </a:r>
            <a:r>
              <a:rPr lang="en-US" sz="2400" b="1" dirty="0" err="1" smtClean="0">
                <a:solidFill>
                  <a:srgbClr val="FF0000"/>
                </a:solidFill>
              </a:rPr>
              <a:t>Nano</a:t>
            </a:r>
            <a:r>
              <a:rPr lang="en-US" sz="2400" b="1" dirty="0" smtClean="0">
                <a:solidFill>
                  <a:srgbClr val="FF0000"/>
                </a:solidFill>
              </a:rPr>
              <a:t>-technology"</a:t>
            </a:r>
            <a:r>
              <a:rPr lang="en-US" sz="2400" dirty="0" smtClean="0">
                <a:solidFill>
                  <a:srgbClr val="FF0000"/>
                </a:solidFill>
              </a:rPr>
              <a:t> </a:t>
            </a:r>
            <a:r>
              <a:rPr lang="en-US" sz="2400" dirty="0" smtClean="0"/>
              <a:t>had been coined by Norio Taniguchi in 1974</a:t>
            </a:r>
            <a:endParaRPr lang="en-US" sz="2400" b="1" dirty="0"/>
          </a:p>
        </p:txBody>
      </p:sp>
      <p:sp>
        <p:nvSpPr>
          <p:cNvPr id="5" name="Rectangle 4"/>
          <p:cNvSpPr/>
          <p:nvPr/>
        </p:nvSpPr>
        <p:spPr>
          <a:xfrm>
            <a:off x="4964651" y="4572000"/>
            <a:ext cx="4179349" cy="2062103"/>
          </a:xfrm>
          <a:prstGeom prst="rect">
            <a:avLst/>
          </a:prstGeom>
          <a:noFill/>
        </p:spPr>
        <p:txBody>
          <a:bodyPr wrap="square" lIns="91440" tIns="45720" rIns="91440" bIns="45720">
            <a:spAutoFit/>
          </a:bodyPr>
          <a:lstStyle/>
          <a:p>
            <a:pPr algn="ctr"/>
            <a:r>
              <a:rPr lang="en-US" sz="32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mn-lt"/>
              </a:rPr>
              <a:t>There’s plenty of</a:t>
            </a:r>
          </a:p>
          <a:p>
            <a:pPr algn="ctr"/>
            <a:r>
              <a:rPr lang="en-US" sz="32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mn-lt"/>
              </a:rPr>
              <a:t> room at the bottom</a:t>
            </a:r>
            <a:endParaRPr lang="en-US" sz="32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mn-lt"/>
            </a:endParaRPr>
          </a:p>
        </p:txBody>
      </p:sp>
      <p:pic>
        <p:nvPicPr>
          <p:cNvPr id="50178" name="Picture 2" descr="C:\Users\keerti\Desktop\Graphic1.png"/>
          <p:cNvPicPr>
            <a:picLocks noChangeAspect="1" noChangeArrowheads="1"/>
          </p:cNvPicPr>
          <p:nvPr/>
        </p:nvPicPr>
        <p:blipFill>
          <a:blip r:embed="rId2" cstate="print"/>
          <a:srcRect/>
          <a:stretch>
            <a:fillRect/>
          </a:stretch>
        </p:blipFill>
        <p:spPr bwMode="auto">
          <a:xfrm>
            <a:off x="5715000" y="838200"/>
            <a:ext cx="3200400" cy="35052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lum contrast="36000"/>
          </a:blip>
          <a:srcRect/>
          <a:stretch>
            <a:fillRect/>
          </a:stretch>
        </p:blipFill>
        <p:spPr bwMode="auto">
          <a:xfrm>
            <a:off x="2438400" y="1447800"/>
            <a:ext cx="4200525" cy="5257800"/>
          </a:xfrm>
          <a:prstGeom prst="rect">
            <a:avLst/>
          </a:prstGeom>
          <a:noFill/>
          <a:ln w="9525">
            <a:noFill/>
            <a:miter lim="800000"/>
            <a:headEnd/>
            <a:tailEnd/>
          </a:ln>
          <a:effectLst/>
        </p:spPr>
      </p:pic>
      <p:sp>
        <p:nvSpPr>
          <p:cNvPr id="14339" name="Text Box 3"/>
          <p:cNvSpPr txBox="1">
            <a:spLocks noChangeArrowheads="1"/>
          </p:cNvSpPr>
          <p:nvPr/>
        </p:nvSpPr>
        <p:spPr bwMode="auto">
          <a:xfrm>
            <a:off x="1639888" y="330200"/>
            <a:ext cx="6092825" cy="1066800"/>
          </a:xfrm>
          <a:prstGeom prst="rect">
            <a:avLst/>
          </a:prstGeom>
          <a:noFill/>
          <a:ln w="9525">
            <a:noFill/>
            <a:miter lim="800000"/>
            <a:headEnd/>
            <a:tailEnd/>
          </a:ln>
          <a:effectLst/>
        </p:spPr>
        <p:txBody>
          <a:bodyPr wrap="none" lIns="91429" tIns="45714" rIns="91429" bIns="45714">
            <a:spAutoFit/>
          </a:bodyPr>
          <a:lstStyle/>
          <a:p>
            <a:r>
              <a:rPr lang="en-US" sz="3200">
                <a:solidFill>
                  <a:srgbClr val="990099"/>
                </a:solidFill>
                <a:latin typeface="Comic Sans MS" pitchFamily="66" charset="0"/>
              </a:rPr>
              <a:t>How small is the magnitude of </a:t>
            </a:r>
          </a:p>
          <a:p>
            <a:r>
              <a:rPr lang="en-US" sz="3200">
                <a:solidFill>
                  <a:srgbClr val="990099"/>
                </a:solidFill>
                <a:latin typeface="Comic Sans MS" pitchFamily="66" charset="0"/>
              </a:rPr>
              <a:t>dimensions of a nano material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8" descr="C:\Users\agarwal\Desktop\Nano - pictures\soccer.png"/>
          <p:cNvPicPr>
            <a:picLocks noChangeAspect="1" noChangeArrowheads="1"/>
          </p:cNvPicPr>
          <p:nvPr/>
        </p:nvPicPr>
        <p:blipFill>
          <a:blip r:embed="rId2"/>
          <a:srcRect/>
          <a:stretch>
            <a:fillRect/>
          </a:stretch>
        </p:blipFill>
        <p:spPr bwMode="auto">
          <a:xfrm>
            <a:off x="4289425" y="2416175"/>
            <a:ext cx="1219200" cy="1219200"/>
          </a:xfrm>
          <a:prstGeom prst="rect">
            <a:avLst/>
          </a:prstGeom>
          <a:noFill/>
          <a:ln w="9525">
            <a:noFill/>
            <a:miter lim="800000"/>
            <a:headEnd/>
            <a:tailEnd/>
          </a:ln>
        </p:spPr>
      </p:pic>
      <p:pic>
        <p:nvPicPr>
          <p:cNvPr id="3078" name="Picture 9" descr="C:\Users\agarwal\Desktop\Nano - pictures\earth.jpg"/>
          <p:cNvPicPr>
            <a:picLocks noChangeAspect="1" noChangeArrowheads="1"/>
          </p:cNvPicPr>
          <p:nvPr/>
        </p:nvPicPr>
        <p:blipFill>
          <a:blip r:embed="rId3"/>
          <a:srcRect/>
          <a:stretch>
            <a:fillRect/>
          </a:stretch>
        </p:blipFill>
        <p:spPr bwMode="auto">
          <a:xfrm>
            <a:off x="838200" y="1676400"/>
            <a:ext cx="2009775" cy="2019300"/>
          </a:xfrm>
          <a:prstGeom prst="rect">
            <a:avLst/>
          </a:prstGeom>
          <a:noFill/>
          <a:ln w="9525">
            <a:noFill/>
            <a:miter lim="800000"/>
            <a:headEnd/>
            <a:tailEnd/>
          </a:ln>
        </p:spPr>
      </p:pic>
      <p:sp>
        <p:nvSpPr>
          <p:cNvPr id="3079" name="TextBox 7"/>
          <p:cNvSpPr txBox="1">
            <a:spLocks noChangeArrowheads="1"/>
          </p:cNvSpPr>
          <p:nvPr/>
        </p:nvSpPr>
        <p:spPr bwMode="auto">
          <a:xfrm>
            <a:off x="4338638" y="4176713"/>
            <a:ext cx="1376362" cy="523875"/>
          </a:xfrm>
          <a:prstGeom prst="rect">
            <a:avLst/>
          </a:prstGeom>
          <a:noFill/>
          <a:ln w="9525">
            <a:noFill/>
            <a:miter lim="800000"/>
            <a:headEnd/>
            <a:tailEnd/>
          </a:ln>
        </p:spPr>
        <p:txBody>
          <a:bodyPr>
            <a:spAutoFit/>
          </a:bodyPr>
          <a:lstStyle/>
          <a:p>
            <a:pPr algn="ctr"/>
            <a:r>
              <a:rPr lang="en-US" sz="2800" b="1">
                <a:solidFill>
                  <a:srgbClr val="991917"/>
                </a:solidFill>
                <a:latin typeface="Perpetua" pitchFamily="18" charset="0"/>
              </a:rPr>
              <a:t>0.22 m</a:t>
            </a:r>
          </a:p>
        </p:txBody>
      </p:sp>
      <p:sp>
        <p:nvSpPr>
          <p:cNvPr id="3080" name="TextBox 9"/>
          <p:cNvSpPr txBox="1">
            <a:spLocks noChangeArrowheads="1"/>
          </p:cNvSpPr>
          <p:nvPr/>
        </p:nvSpPr>
        <p:spPr bwMode="auto">
          <a:xfrm>
            <a:off x="6629400" y="2589213"/>
            <a:ext cx="1535113" cy="307975"/>
          </a:xfrm>
          <a:prstGeom prst="rect">
            <a:avLst/>
          </a:prstGeom>
          <a:noFill/>
          <a:ln w="9525">
            <a:noFill/>
            <a:miter lim="800000"/>
            <a:headEnd/>
            <a:tailEnd/>
          </a:ln>
        </p:spPr>
        <p:txBody>
          <a:bodyPr>
            <a:spAutoFit/>
          </a:bodyPr>
          <a:lstStyle/>
          <a:p>
            <a:pPr algn="ctr"/>
            <a:r>
              <a:rPr lang="en-US" sz="1400">
                <a:solidFill>
                  <a:srgbClr val="991917"/>
                </a:solidFill>
                <a:latin typeface="Perpetua" pitchFamily="18" charset="0"/>
              </a:rPr>
              <a:t>Fullerenes C</a:t>
            </a:r>
            <a:r>
              <a:rPr lang="en-US" sz="1400" baseline="-25000">
                <a:solidFill>
                  <a:srgbClr val="991917"/>
                </a:solidFill>
                <a:latin typeface="Perpetua" pitchFamily="18" charset="0"/>
              </a:rPr>
              <a:t>60</a:t>
            </a:r>
          </a:p>
        </p:txBody>
      </p:sp>
      <p:cxnSp>
        <p:nvCxnSpPr>
          <p:cNvPr id="3081" name="Straight Arrow Connector 30"/>
          <p:cNvCxnSpPr>
            <a:cxnSpLocks noChangeShapeType="1"/>
          </p:cNvCxnSpPr>
          <p:nvPr/>
        </p:nvCxnSpPr>
        <p:spPr bwMode="auto">
          <a:xfrm flipV="1">
            <a:off x="898525" y="3795713"/>
            <a:ext cx="1784350" cy="0"/>
          </a:xfrm>
          <a:prstGeom prst="straightConnector1">
            <a:avLst/>
          </a:prstGeom>
          <a:noFill/>
          <a:ln w="9525" algn="ctr">
            <a:solidFill>
              <a:schemeClr val="tx1"/>
            </a:solidFill>
            <a:round/>
            <a:headEnd type="arrow" w="med" len="med"/>
            <a:tailEnd type="arrow" w="med" len="med"/>
          </a:ln>
        </p:spPr>
      </p:cxnSp>
      <p:cxnSp>
        <p:nvCxnSpPr>
          <p:cNvPr id="3082" name="Straight Connector 34"/>
          <p:cNvCxnSpPr>
            <a:cxnSpLocks noChangeShapeType="1"/>
          </p:cNvCxnSpPr>
          <p:nvPr/>
        </p:nvCxnSpPr>
        <p:spPr bwMode="auto">
          <a:xfrm rot="5400000" flipH="1" flipV="1">
            <a:off x="833437" y="3795713"/>
            <a:ext cx="136525" cy="0"/>
          </a:xfrm>
          <a:prstGeom prst="line">
            <a:avLst/>
          </a:prstGeom>
          <a:noFill/>
          <a:ln w="9525" algn="ctr">
            <a:solidFill>
              <a:schemeClr val="tx1"/>
            </a:solidFill>
            <a:round/>
            <a:headEnd/>
            <a:tailEnd/>
          </a:ln>
        </p:spPr>
      </p:cxnSp>
      <p:cxnSp>
        <p:nvCxnSpPr>
          <p:cNvPr id="3083" name="Straight Connector 35"/>
          <p:cNvCxnSpPr>
            <a:cxnSpLocks noChangeShapeType="1"/>
          </p:cNvCxnSpPr>
          <p:nvPr/>
        </p:nvCxnSpPr>
        <p:spPr bwMode="auto">
          <a:xfrm rot="5400000" flipH="1" flipV="1">
            <a:off x="2624137" y="3795713"/>
            <a:ext cx="136525" cy="0"/>
          </a:xfrm>
          <a:prstGeom prst="line">
            <a:avLst/>
          </a:prstGeom>
          <a:noFill/>
          <a:ln w="9525" algn="ctr">
            <a:solidFill>
              <a:schemeClr val="tx1"/>
            </a:solidFill>
            <a:round/>
            <a:headEnd/>
            <a:tailEnd/>
          </a:ln>
        </p:spPr>
      </p:cxnSp>
      <p:cxnSp>
        <p:nvCxnSpPr>
          <p:cNvPr id="3084" name="Straight Arrow Connector 37"/>
          <p:cNvCxnSpPr>
            <a:cxnSpLocks noChangeShapeType="1"/>
          </p:cNvCxnSpPr>
          <p:nvPr/>
        </p:nvCxnSpPr>
        <p:spPr bwMode="auto">
          <a:xfrm flipV="1">
            <a:off x="4357688" y="3706813"/>
            <a:ext cx="1096962" cy="1587"/>
          </a:xfrm>
          <a:prstGeom prst="straightConnector1">
            <a:avLst/>
          </a:prstGeom>
          <a:noFill/>
          <a:ln w="9525" algn="ctr">
            <a:solidFill>
              <a:schemeClr val="tx1"/>
            </a:solidFill>
            <a:round/>
            <a:headEnd type="arrow" w="med" len="med"/>
            <a:tailEnd type="arrow" w="med" len="med"/>
          </a:ln>
        </p:spPr>
      </p:cxnSp>
      <p:cxnSp>
        <p:nvCxnSpPr>
          <p:cNvPr id="3085" name="Straight Connector 38"/>
          <p:cNvCxnSpPr>
            <a:cxnSpLocks noChangeShapeType="1"/>
          </p:cNvCxnSpPr>
          <p:nvPr/>
        </p:nvCxnSpPr>
        <p:spPr bwMode="auto">
          <a:xfrm rot="5400000" flipH="1" flipV="1">
            <a:off x="4294981" y="3725069"/>
            <a:ext cx="136525" cy="1588"/>
          </a:xfrm>
          <a:prstGeom prst="line">
            <a:avLst/>
          </a:prstGeom>
          <a:noFill/>
          <a:ln w="9525" algn="ctr">
            <a:solidFill>
              <a:schemeClr val="tx1"/>
            </a:solidFill>
            <a:round/>
            <a:headEnd/>
            <a:tailEnd/>
          </a:ln>
        </p:spPr>
      </p:cxnSp>
      <p:cxnSp>
        <p:nvCxnSpPr>
          <p:cNvPr id="3086" name="Straight Connector 39"/>
          <p:cNvCxnSpPr>
            <a:cxnSpLocks noChangeShapeType="1"/>
          </p:cNvCxnSpPr>
          <p:nvPr/>
        </p:nvCxnSpPr>
        <p:spPr bwMode="auto">
          <a:xfrm rot="5400000" flipH="1" flipV="1">
            <a:off x="5380831" y="3707607"/>
            <a:ext cx="136525" cy="1588"/>
          </a:xfrm>
          <a:prstGeom prst="line">
            <a:avLst/>
          </a:prstGeom>
          <a:noFill/>
          <a:ln w="9525" algn="ctr">
            <a:solidFill>
              <a:schemeClr val="tx1"/>
            </a:solidFill>
            <a:round/>
            <a:headEnd/>
            <a:tailEnd/>
          </a:ln>
        </p:spPr>
      </p:cxnSp>
      <p:cxnSp>
        <p:nvCxnSpPr>
          <p:cNvPr id="3087" name="Straight Arrow Connector 47"/>
          <p:cNvCxnSpPr>
            <a:cxnSpLocks noChangeShapeType="1"/>
          </p:cNvCxnSpPr>
          <p:nvPr/>
        </p:nvCxnSpPr>
        <p:spPr bwMode="auto">
          <a:xfrm flipV="1">
            <a:off x="7069138" y="3714750"/>
            <a:ext cx="641350" cy="1588"/>
          </a:xfrm>
          <a:prstGeom prst="straightConnector1">
            <a:avLst/>
          </a:prstGeom>
          <a:noFill/>
          <a:ln w="9525" algn="ctr">
            <a:solidFill>
              <a:schemeClr val="tx1"/>
            </a:solidFill>
            <a:round/>
            <a:headEnd type="arrow" w="med" len="med"/>
            <a:tailEnd type="arrow" w="med" len="med"/>
          </a:ln>
        </p:spPr>
      </p:cxnSp>
      <p:cxnSp>
        <p:nvCxnSpPr>
          <p:cNvPr id="3088" name="Straight Connector 48"/>
          <p:cNvCxnSpPr>
            <a:cxnSpLocks noChangeShapeType="1"/>
          </p:cNvCxnSpPr>
          <p:nvPr/>
        </p:nvCxnSpPr>
        <p:spPr bwMode="auto">
          <a:xfrm rot="5400000" flipH="1" flipV="1">
            <a:off x="7013576" y="3724275"/>
            <a:ext cx="138112" cy="1587"/>
          </a:xfrm>
          <a:prstGeom prst="line">
            <a:avLst/>
          </a:prstGeom>
          <a:noFill/>
          <a:ln w="9525" algn="ctr">
            <a:solidFill>
              <a:schemeClr val="tx1"/>
            </a:solidFill>
            <a:round/>
            <a:headEnd/>
            <a:tailEnd/>
          </a:ln>
        </p:spPr>
      </p:cxnSp>
      <p:cxnSp>
        <p:nvCxnSpPr>
          <p:cNvPr id="3089" name="Straight Connector 49"/>
          <p:cNvCxnSpPr>
            <a:cxnSpLocks noChangeShapeType="1"/>
          </p:cNvCxnSpPr>
          <p:nvPr/>
        </p:nvCxnSpPr>
        <p:spPr bwMode="auto">
          <a:xfrm rot="5400000" flipH="1" flipV="1">
            <a:off x="7651751" y="3721100"/>
            <a:ext cx="138112" cy="1587"/>
          </a:xfrm>
          <a:prstGeom prst="line">
            <a:avLst/>
          </a:prstGeom>
          <a:noFill/>
          <a:ln w="9525" algn="ctr">
            <a:solidFill>
              <a:schemeClr val="tx1"/>
            </a:solidFill>
            <a:round/>
            <a:headEnd/>
            <a:tailEnd/>
          </a:ln>
        </p:spPr>
      </p:cxnSp>
      <p:sp>
        <p:nvSpPr>
          <p:cNvPr id="3090" name="TextBox 20"/>
          <p:cNvSpPr txBox="1">
            <a:spLocks noChangeArrowheads="1"/>
          </p:cNvSpPr>
          <p:nvPr/>
        </p:nvSpPr>
        <p:spPr bwMode="auto">
          <a:xfrm>
            <a:off x="4487863" y="3697288"/>
            <a:ext cx="882650" cy="307975"/>
          </a:xfrm>
          <a:prstGeom prst="rect">
            <a:avLst/>
          </a:prstGeom>
          <a:noFill/>
          <a:ln w="9525">
            <a:noFill/>
            <a:miter lim="800000"/>
            <a:headEnd/>
            <a:tailEnd/>
          </a:ln>
        </p:spPr>
        <p:txBody>
          <a:bodyPr>
            <a:spAutoFit/>
          </a:bodyPr>
          <a:lstStyle/>
          <a:p>
            <a:pPr algn="ctr"/>
            <a:r>
              <a:rPr lang="en-US" sz="1400">
                <a:solidFill>
                  <a:srgbClr val="991917"/>
                </a:solidFill>
                <a:latin typeface="Perpetua" pitchFamily="18" charset="0"/>
              </a:rPr>
              <a:t>22 cm</a:t>
            </a:r>
            <a:endParaRPr lang="en-US" sz="1400" baseline="-25000">
              <a:solidFill>
                <a:srgbClr val="991917"/>
              </a:solidFill>
              <a:latin typeface="Perpetua" pitchFamily="18" charset="0"/>
            </a:endParaRPr>
          </a:p>
        </p:txBody>
      </p:sp>
      <p:sp>
        <p:nvSpPr>
          <p:cNvPr id="3091" name="TextBox 21"/>
          <p:cNvSpPr txBox="1">
            <a:spLocks noChangeArrowheads="1"/>
          </p:cNvSpPr>
          <p:nvPr/>
        </p:nvSpPr>
        <p:spPr bwMode="auto">
          <a:xfrm>
            <a:off x="6934200" y="3746500"/>
            <a:ext cx="966788" cy="306388"/>
          </a:xfrm>
          <a:prstGeom prst="rect">
            <a:avLst/>
          </a:prstGeom>
          <a:noFill/>
          <a:ln w="9525">
            <a:noFill/>
            <a:miter lim="800000"/>
            <a:headEnd/>
            <a:tailEnd/>
          </a:ln>
        </p:spPr>
        <p:txBody>
          <a:bodyPr>
            <a:spAutoFit/>
          </a:bodyPr>
          <a:lstStyle/>
          <a:p>
            <a:pPr algn="ctr"/>
            <a:r>
              <a:rPr lang="en-US" sz="1400">
                <a:solidFill>
                  <a:srgbClr val="991917"/>
                </a:solidFill>
                <a:latin typeface="Perpetua" pitchFamily="18" charset="0"/>
              </a:rPr>
              <a:t>0.7 nm</a:t>
            </a:r>
            <a:endParaRPr lang="en-US" sz="1400" baseline="-25000">
              <a:solidFill>
                <a:srgbClr val="991917"/>
              </a:solidFill>
              <a:latin typeface="Perpetua" pitchFamily="18" charset="0"/>
            </a:endParaRPr>
          </a:p>
        </p:txBody>
      </p:sp>
      <p:sp>
        <p:nvSpPr>
          <p:cNvPr id="8214" name="Curved Up Arrow 55"/>
          <p:cNvSpPr>
            <a:spLocks noChangeArrowheads="1"/>
          </p:cNvSpPr>
          <p:nvPr/>
        </p:nvSpPr>
        <p:spPr bwMode="auto">
          <a:xfrm>
            <a:off x="2133600" y="4730750"/>
            <a:ext cx="2819400" cy="646113"/>
          </a:xfrm>
          <a:prstGeom prst="curvedUpArrow">
            <a:avLst>
              <a:gd name="adj1" fmla="val 24990"/>
              <a:gd name="adj2" fmla="val 98242"/>
              <a:gd name="adj3" fmla="val 25000"/>
            </a:avLst>
          </a:prstGeom>
          <a:solidFill>
            <a:schemeClr val="accent2"/>
          </a:solidFill>
          <a:ln w="9525" algn="ctr">
            <a:solidFill>
              <a:schemeClr val="tx1"/>
            </a:solidFill>
            <a:round/>
            <a:headEnd/>
            <a:tailEnd/>
          </a:ln>
          <a:effectLst>
            <a:outerShdw blurRad="50800" dist="38100" dir="16200000" rotWithShape="0">
              <a:prstClr val="black">
                <a:alpha val="40000"/>
              </a:prstClr>
            </a:outerShdw>
          </a:effectLst>
        </p:spPr>
        <p:txBody>
          <a:bodyPr/>
          <a:lstStyle/>
          <a:p>
            <a:pPr eaLnBrk="0" fontAlgn="auto" hangingPunct="0">
              <a:spcBef>
                <a:spcPts val="0"/>
              </a:spcBef>
              <a:spcAft>
                <a:spcPts val="0"/>
              </a:spcAft>
              <a:defRPr/>
            </a:pPr>
            <a:endParaRPr lang="en-US">
              <a:latin typeface="Perpetua"/>
            </a:endParaRPr>
          </a:p>
        </p:txBody>
      </p:sp>
      <p:sp>
        <p:nvSpPr>
          <p:cNvPr id="8215" name="Curved Up Arrow 56"/>
          <p:cNvSpPr>
            <a:spLocks noChangeArrowheads="1"/>
          </p:cNvSpPr>
          <p:nvPr/>
        </p:nvSpPr>
        <p:spPr bwMode="auto">
          <a:xfrm>
            <a:off x="5019675" y="4719638"/>
            <a:ext cx="2895600" cy="658812"/>
          </a:xfrm>
          <a:prstGeom prst="curvedUpArrow">
            <a:avLst>
              <a:gd name="adj1" fmla="val 25008"/>
              <a:gd name="adj2" fmla="val 94028"/>
              <a:gd name="adj3" fmla="val 25000"/>
            </a:avLst>
          </a:prstGeom>
          <a:solidFill>
            <a:schemeClr val="accent2"/>
          </a:solidFill>
          <a:ln w="9525" algn="ctr">
            <a:solidFill>
              <a:schemeClr val="tx1"/>
            </a:solidFill>
            <a:round/>
            <a:headEnd/>
            <a:tailEnd/>
          </a:ln>
          <a:effectLst>
            <a:outerShdw blurRad="50800" dist="38100" dir="18900000" algn="bl" rotWithShape="0">
              <a:prstClr val="black">
                <a:alpha val="40000"/>
              </a:prstClr>
            </a:outerShdw>
          </a:effectLst>
        </p:spPr>
        <p:txBody>
          <a:bodyPr/>
          <a:lstStyle/>
          <a:p>
            <a:pPr eaLnBrk="0" fontAlgn="auto" hangingPunct="0">
              <a:spcBef>
                <a:spcPts val="0"/>
              </a:spcBef>
              <a:spcAft>
                <a:spcPts val="0"/>
              </a:spcAft>
              <a:defRPr/>
            </a:pPr>
            <a:endParaRPr lang="en-US">
              <a:latin typeface="Perpetua"/>
            </a:endParaRPr>
          </a:p>
        </p:txBody>
      </p:sp>
      <p:sp>
        <p:nvSpPr>
          <p:cNvPr id="3094" name="TextBox 24"/>
          <p:cNvSpPr txBox="1">
            <a:spLocks noChangeArrowheads="1"/>
          </p:cNvSpPr>
          <p:nvPr/>
        </p:nvSpPr>
        <p:spPr bwMode="auto">
          <a:xfrm>
            <a:off x="2168525" y="5453063"/>
            <a:ext cx="2651125" cy="892175"/>
          </a:xfrm>
          <a:prstGeom prst="rect">
            <a:avLst/>
          </a:prstGeom>
          <a:noFill/>
          <a:ln w="9525">
            <a:noFill/>
            <a:miter lim="800000"/>
            <a:headEnd/>
            <a:tailEnd/>
          </a:ln>
        </p:spPr>
        <p:txBody>
          <a:bodyPr>
            <a:spAutoFit/>
          </a:bodyPr>
          <a:lstStyle/>
          <a:p>
            <a:pPr algn="ctr"/>
            <a:r>
              <a:rPr lang="en-US" sz="2600">
                <a:solidFill>
                  <a:srgbClr val="002060"/>
                </a:solidFill>
                <a:latin typeface="Book Antiqua" pitchFamily="18" charset="0"/>
              </a:rPr>
              <a:t>10 millions times smaller</a:t>
            </a:r>
          </a:p>
        </p:txBody>
      </p:sp>
      <p:sp>
        <p:nvSpPr>
          <p:cNvPr id="3095" name="TextBox 25"/>
          <p:cNvSpPr txBox="1">
            <a:spLocks noChangeArrowheads="1"/>
          </p:cNvSpPr>
          <p:nvPr/>
        </p:nvSpPr>
        <p:spPr bwMode="auto">
          <a:xfrm>
            <a:off x="5324475" y="5443538"/>
            <a:ext cx="2241550" cy="892175"/>
          </a:xfrm>
          <a:prstGeom prst="rect">
            <a:avLst/>
          </a:prstGeom>
          <a:noFill/>
          <a:ln w="9525">
            <a:noFill/>
            <a:miter lim="800000"/>
            <a:headEnd/>
            <a:tailEnd/>
          </a:ln>
        </p:spPr>
        <p:txBody>
          <a:bodyPr>
            <a:spAutoFit/>
          </a:bodyPr>
          <a:lstStyle/>
          <a:p>
            <a:pPr algn="ctr"/>
            <a:r>
              <a:rPr lang="en-US" sz="2600">
                <a:solidFill>
                  <a:srgbClr val="002060"/>
                </a:solidFill>
                <a:latin typeface="Book Antiqua" pitchFamily="18" charset="0"/>
              </a:rPr>
              <a:t>1 billion times smaller</a:t>
            </a:r>
          </a:p>
        </p:txBody>
      </p:sp>
      <p:pic>
        <p:nvPicPr>
          <p:cNvPr id="3096" name="Picture 29" descr="C:\Users\sudshres\Desktop\Fullerene-C60w - physics.ucr.edu.png"/>
          <p:cNvPicPr>
            <a:picLocks noChangeAspect="1" noChangeArrowheads="1"/>
          </p:cNvPicPr>
          <p:nvPr/>
        </p:nvPicPr>
        <p:blipFill>
          <a:blip r:embed="rId4"/>
          <a:srcRect/>
          <a:stretch>
            <a:fillRect/>
          </a:stretch>
        </p:blipFill>
        <p:spPr bwMode="auto">
          <a:xfrm>
            <a:off x="7019925" y="2922588"/>
            <a:ext cx="733425" cy="733425"/>
          </a:xfrm>
          <a:prstGeom prst="rect">
            <a:avLst/>
          </a:prstGeom>
          <a:noFill/>
          <a:ln w="9525">
            <a:noFill/>
            <a:miter lim="800000"/>
            <a:headEnd/>
            <a:tailEnd/>
          </a:ln>
        </p:spPr>
      </p:pic>
      <p:sp>
        <p:nvSpPr>
          <p:cNvPr id="6166" name="Rectangle 25"/>
          <p:cNvSpPr>
            <a:spLocks noGrp="1" noChangeArrowheads="1"/>
          </p:cNvSpPr>
          <p:nvPr>
            <p:ph type="title"/>
          </p:nvPr>
        </p:nvSpPr>
        <p:spPr/>
        <p:txBody>
          <a:bodyPr/>
          <a:lstStyle/>
          <a:p>
            <a:pPr eaLnBrk="1" hangingPunct="1"/>
            <a:r>
              <a:rPr lang="en-US" smtClean="0"/>
              <a:t>What is Nanoscale?</a:t>
            </a:r>
          </a:p>
        </p:txBody>
      </p:sp>
      <p:sp>
        <p:nvSpPr>
          <p:cNvPr id="3098" name="Rectangle 26"/>
          <p:cNvSpPr>
            <a:spLocks noChangeArrowheads="1"/>
          </p:cNvSpPr>
          <p:nvPr/>
        </p:nvSpPr>
        <p:spPr bwMode="auto">
          <a:xfrm>
            <a:off x="1143000" y="3886200"/>
            <a:ext cx="1676400" cy="336550"/>
          </a:xfrm>
          <a:prstGeom prst="rect">
            <a:avLst/>
          </a:prstGeom>
          <a:noFill/>
          <a:ln w="9525">
            <a:noFill/>
            <a:miter lim="800000"/>
            <a:headEnd/>
            <a:tailEnd/>
          </a:ln>
        </p:spPr>
        <p:txBody>
          <a:bodyPr>
            <a:spAutoFit/>
          </a:bodyPr>
          <a:lstStyle/>
          <a:p>
            <a:r>
              <a:rPr lang="en-US" sz="1600">
                <a:solidFill>
                  <a:srgbClr val="991917"/>
                </a:solidFill>
              </a:rPr>
              <a:t>12,756 km</a:t>
            </a:r>
          </a:p>
        </p:txBody>
      </p:sp>
      <p:sp>
        <p:nvSpPr>
          <p:cNvPr id="3100" name="TextBox 5"/>
          <p:cNvSpPr txBox="1">
            <a:spLocks noChangeArrowheads="1"/>
          </p:cNvSpPr>
          <p:nvPr/>
        </p:nvSpPr>
        <p:spPr bwMode="auto">
          <a:xfrm>
            <a:off x="609600" y="4173538"/>
            <a:ext cx="2362200" cy="523875"/>
          </a:xfrm>
          <a:prstGeom prst="rect">
            <a:avLst/>
          </a:prstGeom>
          <a:noFill/>
          <a:ln w="9525">
            <a:noFill/>
            <a:miter lim="800000"/>
            <a:headEnd/>
            <a:tailEnd/>
          </a:ln>
        </p:spPr>
        <p:txBody>
          <a:bodyPr>
            <a:spAutoFit/>
          </a:bodyPr>
          <a:lstStyle/>
          <a:p>
            <a:pPr algn="ctr"/>
            <a:r>
              <a:rPr lang="en-US" sz="2800" b="1">
                <a:solidFill>
                  <a:srgbClr val="991917"/>
                </a:solidFill>
                <a:latin typeface="Perpetua" pitchFamily="18" charset="0"/>
              </a:rPr>
              <a:t>1.27 × 10</a:t>
            </a:r>
            <a:r>
              <a:rPr lang="en-US" sz="2800" b="1" baseline="30000">
                <a:solidFill>
                  <a:srgbClr val="991917"/>
                </a:solidFill>
                <a:latin typeface="Perpetua" pitchFamily="18" charset="0"/>
              </a:rPr>
              <a:t>7</a:t>
            </a:r>
            <a:r>
              <a:rPr lang="en-US" sz="2800" b="1">
                <a:solidFill>
                  <a:srgbClr val="991917"/>
                </a:solidFill>
                <a:latin typeface="Perpetua" pitchFamily="18" charset="0"/>
              </a:rPr>
              <a:t> m</a:t>
            </a:r>
          </a:p>
        </p:txBody>
      </p:sp>
      <p:sp>
        <p:nvSpPr>
          <p:cNvPr id="6169" name="Rectangle 31"/>
          <p:cNvSpPr>
            <a:spLocks noChangeArrowheads="1"/>
          </p:cNvSpPr>
          <p:nvPr/>
        </p:nvSpPr>
        <p:spPr bwMode="auto">
          <a:xfrm>
            <a:off x="6781800" y="4117975"/>
            <a:ext cx="1920875" cy="457200"/>
          </a:xfrm>
          <a:prstGeom prst="rect">
            <a:avLst/>
          </a:prstGeom>
          <a:noFill/>
          <a:ln w="9525">
            <a:noFill/>
            <a:miter lim="800000"/>
            <a:headEnd/>
            <a:tailEnd/>
          </a:ln>
        </p:spPr>
        <p:txBody>
          <a:bodyPr wrap="none">
            <a:spAutoFit/>
          </a:bodyPr>
          <a:lstStyle/>
          <a:p>
            <a:r>
              <a:rPr lang="en-US" sz="2400" b="1">
                <a:solidFill>
                  <a:srgbClr val="991917"/>
                </a:solidFill>
              </a:rPr>
              <a:t>0.7 × 10-9 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770" decel="100000"/>
                                        <p:tgtEl>
                                          <p:spTgt spid="3077"/>
                                        </p:tgtEl>
                                      </p:cBhvr>
                                    </p:animEffect>
                                    <p:animScale>
                                      <p:cBhvr>
                                        <p:cTn id="8" dur="770" decel="100000"/>
                                        <p:tgtEl>
                                          <p:spTgt spid="3077"/>
                                        </p:tgtEl>
                                      </p:cBhvr>
                                      <p:from x="10000" y="10000"/>
                                      <p:to x="200000" y="450000"/>
                                    </p:animScale>
                                    <p:animScale>
                                      <p:cBhvr>
                                        <p:cTn id="9" dur="1230" accel="100000" fill="hold">
                                          <p:stCondLst>
                                            <p:cond delay="770"/>
                                          </p:stCondLst>
                                        </p:cTn>
                                        <p:tgtEl>
                                          <p:spTgt spid="3077"/>
                                        </p:tgtEl>
                                      </p:cBhvr>
                                      <p:from x="200000" y="450000"/>
                                      <p:to x="100000" y="100000"/>
                                    </p:animScale>
                                    <p:set>
                                      <p:cBhvr>
                                        <p:cTn id="10" dur="770" fill="hold"/>
                                        <p:tgtEl>
                                          <p:spTgt spid="3077"/>
                                        </p:tgtEl>
                                        <p:attrNameLst>
                                          <p:attrName>ppt_x</p:attrName>
                                        </p:attrNameLst>
                                      </p:cBhvr>
                                      <p:to>
                                        <p:strVal val="(0.5)"/>
                                      </p:to>
                                    </p:set>
                                    <p:anim from="(0.5)" to="(#ppt_x)" calcmode="lin" valueType="num">
                                      <p:cBhvr>
                                        <p:cTn id="11" dur="1230" accel="100000" fill="hold">
                                          <p:stCondLst>
                                            <p:cond delay="770"/>
                                          </p:stCondLst>
                                        </p:cTn>
                                        <p:tgtEl>
                                          <p:spTgt spid="3077"/>
                                        </p:tgtEl>
                                        <p:attrNameLst>
                                          <p:attrName>ppt_x</p:attrName>
                                        </p:attrNameLst>
                                      </p:cBhvr>
                                    </p:anim>
                                    <p:set>
                                      <p:cBhvr>
                                        <p:cTn id="12" dur="770" fill="hold"/>
                                        <p:tgtEl>
                                          <p:spTgt spid="3077"/>
                                        </p:tgtEl>
                                        <p:attrNameLst>
                                          <p:attrName>ppt_y</p:attrName>
                                        </p:attrNameLst>
                                      </p:cBhvr>
                                      <p:to>
                                        <p:strVal val="(#ppt_y+0.4)"/>
                                      </p:to>
                                    </p:set>
                                    <p:anim from="(#ppt_y+0.4)" to="(#ppt_y)" calcmode="lin" valueType="num">
                                      <p:cBhvr>
                                        <p:cTn id="13" dur="1230" accel="100000" fill="hold">
                                          <p:stCondLst>
                                            <p:cond delay="770"/>
                                          </p:stCondLst>
                                        </p:cTn>
                                        <p:tgtEl>
                                          <p:spTgt spid="3077"/>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3078"/>
                                        </p:tgtEl>
                                        <p:attrNameLst>
                                          <p:attrName>style.visibility</p:attrName>
                                        </p:attrNameLst>
                                      </p:cBhvr>
                                      <p:to>
                                        <p:strVal val="visible"/>
                                      </p:to>
                                    </p:set>
                                    <p:animEffect transition="in" filter="fade">
                                      <p:cBhvr>
                                        <p:cTn id="16" dur="770" decel="100000"/>
                                        <p:tgtEl>
                                          <p:spTgt spid="3078"/>
                                        </p:tgtEl>
                                      </p:cBhvr>
                                    </p:animEffect>
                                    <p:animScale>
                                      <p:cBhvr>
                                        <p:cTn id="17" dur="770" decel="100000"/>
                                        <p:tgtEl>
                                          <p:spTgt spid="3078"/>
                                        </p:tgtEl>
                                      </p:cBhvr>
                                      <p:from x="10000" y="10000"/>
                                      <p:to x="200000" y="450000"/>
                                    </p:animScale>
                                    <p:animScale>
                                      <p:cBhvr>
                                        <p:cTn id="18" dur="1230" accel="100000" fill="hold">
                                          <p:stCondLst>
                                            <p:cond delay="770"/>
                                          </p:stCondLst>
                                        </p:cTn>
                                        <p:tgtEl>
                                          <p:spTgt spid="3078"/>
                                        </p:tgtEl>
                                      </p:cBhvr>
                                      <p:from x="200000" y="450000"/>
                                      <p:to x="100000" y="100000"/>
                                    </p:animScale>
                                    <p:set>
                                      <p:cBhvr>
                                        <p:cTn id="19" dur="770" fill="hold"/>
                                        <p:tgtEl>
                                          <p:spTgt spid="3078"/>
                                        </p:tgtEl>
                                        <p:attrNameLst>
                                          <p:attrName>ppt_x</p:attrName>
                                        </p:attrNameLst>
                                      </p:cBhvr>
                                      <p:to>
                                        <p:strVal val="(0.5)"/>
                                      </p:to>
                                    </p:set>
                                    <p:anim from="(0.5)" to="(#ppt_x)" calcmode="lin" valueType="num">
                                      <p:cBhvr>
                                        <p:cTn id="20" dur="1230" accel="100000" fill="hold">
                                          <p:stCondLst>
                                            <p:cond delay="770"/>
                                          </p:stCondLst>
                                        </p:cTn>
                                        <p:tgtEl>
                                          <p:spTgt spid="3078"/>
                                        </p:tgtEl>
                                        <p:attrNameLst>
                                          <p:attrName>ppt_x</p:attrName>
                                        </p:attrNameLst>
                                      </p:cBhvr>
                                    </p:anim>
                                    <p:set>
                                      <p:cBhvr>
                                        <p:cTn id="21" dur="770" fill="hold"/>
                                        <p:tgtEl>
                                          <p:spTgt spid="3078"/>
                                        </p:tgtEl>
                                        <p:attrNameLst>
                                          <p:attrName>ppt_y</p:attrName>
                                        </p:attrNameLst>
                                      </p:cBhvr>
                                      <p:to>
                                        <p:strVal val="(#ppt_y+0.4)"/>
                                      </p:to>
                                    </p:set>
                                    <p:anim from="(#ppt_y+0.4)" to="(#ppt_y)" calcmode="lin" valueType="num">
                                      <p:cBhvr>
                                        <p:cTn id="22" dur="1230" accel="100000" fill="hold">
                                          <p:stCondLst>
                                            <p:cond delay="770"/>
                                          </p:stCondLst>
                                        </p:cTn>
                                        <p:tgtEl>
                                          <p:spTgt spid="3078"/>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3079"/>
                                        </p:tgtEl>
                                        <p:attrNameLst>
                                          <p:attrName>style.visibility</p:attrName>
                                        </p:attrNameLst>
                                      </p:cBhvr>
                                      <p:to>
                                        <p:strVal val="visible"/>
                                      </p:to>
                                    </p:set>
                                    <p:animEffect transition="in" filter="fade">
                                      <p:cBhvr>
                                        <p:cTn id="25" dur="770" decel="100000"/>
                                        <p:tgtEl>
                                          <p:spTgt spid="3079"/>
                                        </p:tgtEl>
                                      </p:cBhvr>
                                    </p:animEffect>
                                    <p:animScale>
                                      <p:cBhvr>
                                        <p:cTn id="26" dur="770" decel="100000"/>
                                        <p:tgtEl>
                                          <p:spTgt spid="3079"/>
                                        </p:tgtEl>
                                      </p:cBhvr>
                                      <p:from x="10000" y="10000"/>
                                      <p:to x="200000" y="450000"/>
                                    </p:animScale>
                                    <p:animScale>
                                      <p:cBhvr>
                                        <p:cTn id="27" dur="1230" accel="100000" fill="hold">
                                          <p:stCondLst>
                                            <p:cond delay="770"/>
                                          </p:stCondLst>
                                        </p:cTn>
                                        <p:tgtEl>
                                          <p:spTgt spid="3079"/>
                                        </p:tgtEl>
                                      </p:cBhvr>
                                      <p:from x="200000" y="450000"/>
                                      <p:to x="100000" y="100000"/>
                                    </p:animScale>
                                    <p:set>
                                      <p:cBhvr>
                                        <p:cTn id="28" dur="770" fill="hold"/>
                                        <p:tgtEl>
                                          <p:spTgt spid="3079"/>
                                        </p:tgtEl>
                                        <p:attrNameLst>
                                          <p:attrName>ppt_x</p:attrName>
                                        </p:attrNameLst>
                                      </p:cBhvr>
                                      <p:to>
                                        <p:strVal val="(0.5)"/>
                                      </p:to>
                                    </p:set>
                                    <p:anim from="(0.5)" to="(#ppt_x)" calcmode="lin" valueType="num">
                                      <p:cBhvr>
                                        <p:cTn id="29" dur="1230" accel="100000" fill="hold">
                                          <p:stCondLst>
                                            <p:cond delay="770"/>
                                          </p:stCondLst>
                                        </p:cTn>
                                        <p:tgtEl>
                                          <p:spTgt spid="3079"/>
                                        </p:tgtEl>
                                        <p:attrNameLst>
                                          <p:attrName>ppt_x</p:attrName>
                                        </p:attrNameLst>
                                      </p:cBhvr>
                                    </p:anim>
                                    <p:set>
                                      <p:cBhvr>
                                        <p:cTn id="30" dur="770" fill="hold"/>
                                        <p:tgtEl>
                                          <p:spTgt spid="3079"/>
                                        </p:tgtEl>
                                        <p:attrNameLst>
                                          <p:attrName>ppt_y</p:attrName>
                                        </p:attrNameLst>
                                      </p:cBhvr>
                                      <p:to>
                                        <p:strVal val="(#ppt_y+0.4)"/>
                                      </p:to>
                                    </p:set>
                                    <p:anim from="(#ppt_y+0.4)" to="(#ppt_y)" calcmode="lin" valueType="num">
                                      <p:cBhvr>
                                        <p:cTn id="31" dur="1230" accel="100000" fill="hold">
                                          <p:stCondLst>
                                            <p:cond delay="770"/>
                                          </p:stCondLst>
                                        </p:cTn>
                                        <p:tgtEl>
                                          <p:spTgt spid="3079"/>
                                        </p:tgtEl>
                                        <p:attrNameLst>
                                          <p:attrName>ppt_y</p:attrName>
                                        </p:attrNameLst>
                                      </p:cBhvr>
                                    </p:anim>
                                  </p:childTnLst>
                                </p:cTn>
                              </p:par>
                              <p:par>
                                <p:cTn id="32" presetID="51" presetClass="entr" presetSubtype="0" fill="hold" grpId="0" nodeType="withEffect">
                                  <p:stCondLst>
                                    <p:cond delay="0"/>
                                  </p:stCondLst>
                                  <p:childTnLst>
                                    <p:set>
                                      <p:cBhvr>
                                        <p:cTn id="33" dur="1" fill="hold">
                                          <p:stCondLst>
                                            <p:cond delay="0"/>
                                          </p:stCondLst>
                                        </p:cTn>
                                        <p:tgtEl>
                                          <p:spTgt spid="3080"/>
                                        </p:tgtEl>
                                        <p:attrNameLst>
                                          <p:attrName>style.visibility</p:attrName>
                                        </p:attrNameLst>
                                      </p:cBhvr>
                                      <p:to>
                                        <p:strVal val="visible"/>
                                      </p:to>
                                    </p:set>
                                    <p:animEffect transition="in" filter="fade">
                                      <p:cBhvr>
                                        <p:cTn id="34" dur="770" decel="100000"/>
                                        <p:tgtEl>
                                          <p:spTgt spid="3080"/>
                                        </p:tgtEl>
                                      </p:cBhvr>
                                    </p:animEffect>
                                    <p:animScale>
                                      <p:cBhvr>
                                        <p:cTn id="35" dur="770" decel="100000"/>
                                        <p:tgtEl>
                                          <p:spTgt spid="3080"/>
                                        </p:tgtEl>
                                      </p:cBhvr>
                                      <p:from x="10000" y="10000"/>
                                      <p:to x="200000" y="450000"/>
                                    </p:animScale>
                                    <p:animScale>
                                      <p:cBhvr>
                                        <p:cTn id="36" dur="1230" accel="100000" fill="hold">
                                          <p:stCondLst>
                                            <p:cond delay="770"/>
                                          </p:stCondLst>
                                        </p:cTn>
                                        <p:tgtEl>
                                          <p:spTgt spid="3080"/>
                                        </p:tgtEl>
                                      </p:cBhvr>
                                      <p:from x="200000" y="450000"/>
                                      <p:to x="100000" y="100000"/>
                                    </p:animScale>
                                    <p:set>
                                      <p:cBhvr>
                                        <p:cTn id="37" dur="770" fill="hold"/>
                                        <p:tgtEl>
                                          <p:spTgt spid="3080"/>
                                        </p:tgtEl>
                                        <p:attrNameLst>
                                          <p:attrName>ppt_x</p:attrName>
                                        </p:attrNameLst>
                                      </p:cBhvr>
                                      <p:to>
                                        <p:strVal val="(0.5)"/>
                                      </p:to>
                                    </p:set>
                                    <p:anim from="(0.5)" to="(#ppt_x)" calcmode="lin" valueType="num">
                                      <p:cBhvr>
                                        <p:cTn id="38" dur="1230" accel="100000" fill="hold">
                                          <p:stCondLst>
                                            <p:cond delay="770"/>
                                          </p:stCondLst>
                                        </p:cTn>
                                        <p:tgtEl>
                                          <p:spTgt spid="3080"/>
                                        </p:tgtEl>
                                        <p:attrNameLst>
                                          <p:attrName>ppt_x</p:attrName>
                                        </p:attrNameLst>
                                      </p:cBhvr>
                                    </p:anim>
                                    <p:set>
                                      <p:cBhvr>
                                        <p:cTn id="39" dur="770" fill="hold"/>
                                        <p:tgtEl>
                                          <p:spTgt spid="3080"/>
                                        </p:tgtEl>
                                        <p:attrNameLst>
                                          <p:attrName>ppt_y</p:attrName>
                                        </p:attrNameLst>
                                      </p:cBhvr>
                                      <p:to>
                                        <p:strVal val="(#ppt_y+0.4)"/>
                                      </p:to>
                                    </p:set>
                                    <p:anim from="(#ppt_y+0.4)" to="(#ppt_y)" calcmode="lin" valueType="num">
                                      <p:cBhvr>
                                        <p:cTn id="40" dur="1230" accel="100000" fill="hold">
                                          <p:stCondLst>
                                            <p:cond delay="770"/>
                                          </p:stCondLst>
                                        </p:cTn>
                                        <p:tgtEl>
                                          <p:spTgt spid="3080"/>
                                        </p:tgtEl>
                                        <p:attrNameLst>
                                          <p:attrName>ppt_y</p:attrName>
                                        </p:attrNameLst>
                                      </p:cBhvr>
                                    </p:anim>
                                  </p:childTnLst>
                                </p:cTn>
                              </p:par>
                              <p:par>
                                <p:cTn id="41" presetID="51" presetClass="entr" presetSubtype="0" fill="hold" nodeType="withEffect">
                                  <p:stCondLst>
                                    <p:cond delay="0"/>
                                  </p:stCondLst>
                                  <p:childTnLst>
                                    <p:set>
                                      <p:cBhvr>
                                        <p:cTn id="42" dur="1" fill="hold">
                                          <p:stCondLst>
                                            <p:cond delay="0"/>
                                          </p:stCondLst>
                                        </p:cTn>
                                        <p:tgtEl>
                                          <p:spTgt spid="3081"/>
                                        </p:tgtEl>
                                        <p:attrNameLst>
                                          <p:attrName>style.visibility</p:attrName>
                                        </p:attrNameLst>
                                      </p:cBhvr>
                                      <p:to>
                                        <p:strVal val="visible"/>
                                      </p:to>
                                    </p:set>
                                    <p:animEffect transition="in" filter="fade">
                                      <p:cBhvr>
                                        <p:cTn id="43" dur="770" decel="100000"/>
                                        <p:tgtEl>
                                          <p:spTgt spid="3081"/>
                                        </p:tgtEl>
                                      </p:cBhvr>
                                    </p:animEffect>
                                    <p:animScale>
                                      <p:cBhvr>
                                        <p:cTn id="44" dur="770" decel="100000"/>
                                        <p:tgtEl>
                                          <p:spTgt spid="3081"/>
                                        </p:tgtEl>
                                      </p:cBhvr>
                                      <p:from x="10000" y="10000"/>
                                      <p:to x="200000" y="450000"/>
                                    </p:animScale>
                                    <p:animScale>
                                      <p:cBhvr>
                                        <p:cTn id="45" dur="1230" accel="100000" fill="hold">
                                          <p:stCondLst>
                                            <p:cond delay="770"/>
                                          </p:stCondLst>
                                        </p:cTn>
                                        <p:tgtEl>
                                          <p:spTgt spid="3081"/>
                                        </p:tgtEl>
                                      </p:cBhvr>
                                      <p:from x="200000" y="450000"/>
                                      <p:to x="100000" y="100000"/>
                                    </p:animScale>
                                    <p:set>
                                      <p:cBhvr>
                                        <p:cTn id="46" dur="770" fill="hold"/>
                                        <p:tgtEl>
                                          <p:spTgt spid="3081"/>
                                        </p:tgtEl>
                                        <p:attrNameLst>
                                          <p:attrName>ppt_x</p:attrName>
                                        </p:attrNameLst>
                                      </p:cBhvr>
                                      <p:to>
                                        <p:strVal val="(0.5)"/>
                                      </p:to>
                                    </p:set>
                                    <p:anim from="(0.5)" to="(#ppt_x)" calcmode="lin" valueType="num">
                                      <p:cBhvr>
                                        <p:cTn id="47" dur="1230" accel="100000" fill="hold">
                                          <p:stCondLst>
                                            <p:cond delay="770"/>
                                          </p:stCondLst>
                                        </p:cTn>
                                        <p:tgtEl>
                                          <p:spTgt spid="3081"/>
                                        </p:tgtEl>
                                        <p:attrNameLst>
                                          <p:attrName>ppt_x</p:attrName>
                                        </p:attrNameLst>
                                      </p:cBhvr>
                                    </p:anim>
                                    <p:set>
                                      <p:cBhvr>
                                        <p:cTn id="48" dur="770" fill="hold"/>
                                        <p:tgtEl>
                                          <p:spTgt spid="3081"/>
                                        </p:tgtEl>
                                        <p:attrNameLst>
                                          <p:attrName>ppt_y</p:attrName>
                                        </p:attrNameLst>
                                      </p:cBhvr>
                                      <p:to>
                                        <p:strVal val="(#ppt_y+0.4)"/>
                                      </p:to>
                                    </p:set>
                                    <p:anim from="(#ppt_y+0.4)" to="(#ppt_y)" calcmode="lin" valueType="num">
                                      <p:cBhvr>
                                        <p:cTn id="49" dur="1230" accel="100000" fill="hold">
                                          <p:stCondLst>
                                            <p:cond delay="770"/>
                                          </p:stCondLst>
                                        </p:cTn>
                                        <p:tgtEl>
                                          <p:spTgt spid="3081"/>
                                        </p:tgtEl>
                                        <p:attrNameLst>
                                          <p:attrName>ppt_y</p:attrName>
                                        </p:attrNameLst>
                                      </p:cBhvr>
                                    </p:anim>
                                  </p:childTnLst>
                                </p:cTn>
                              </p:par>
                              <p:par>
                                <p:cTn id="50" presetID="51" presetClass="entr" presetSubtype="0" fill="hold" nodeType="withEffect">
                                  <p:stCondLst>
                                    <p:cond delay="0"/>
                                  </p:stCondLst>
                                  <p:childTnLst>
                                    <p:set>
                                      <p:cBhvr>
                                        <p:cTn id="51" dur="1" fill="hold">
                                          <p:stCondLst>
                                            <p:cond delay="0"/>
                                          </p:stCondLst>
                                        </p:cTn>
                                        <p:tgtEl>
                                          <p:spTgt spid="3082"/>
                                        </p:tgtEl>
                                        <p:attrNameLst>
                                          <p:attrName>style.visibility</p:attrName>
                                        </p:attrNameLst>
                                      </p:cBhvr>
                                      <p:to>
                                        <p:strVal val="visible"/>
                                      </p:to>
                                    </p:set>
                                    <p:animEffect transition="in" filter="fade">
                                      <p:cBhvr>
                                        <p:cTn id="52" dur="770" decel="100000"/>
                                        <p:tgtEl>
                                          <p:spTgt spid="3082"/>
                                        </p:tgtEl>
                                      </p:cBhvr>
                                    </p:animEffect>
                                    <p:animScale>
                                      <p:cBhvr>
                                        <p:cTn id="53" dur="770" decel="100000"/>
                                        <p:tgtEl>
                                          <p:spTgt spid="3082"/>
                                        </p:tgtEl>
                                      </p:cBhvr>
                                      <p:from x="10000" y="10000"/>
                                      <p:to x="200000" y="450000"/>
                                    </p:animScale>
                                    <p:animScale>
                                      <p:cBhvr>
                                        <p:cTn id="54" dur="1230" accel="100000" fill="hold">
                                          <p:stCondLst>
                                            <p:cond delay="770"/>
                                          </p:stCondLst>
                                        </p:cTn>
                                        <p:tgtEl>
                                          <p:spTgt spid="3082"/>
                                        </p:tgtEl>
                                      </p:cBhvr>
                                      <p:from x="200000" y="450000"/>
                                      <p:to x="100000" y="100000"/>
                                    </p:animScale>
                                    <p:set>
                                      <p:cBhvr>
                                        <p:cTn id="55" dur="770" fill="hold"/>
                                        <p:tgtEl>
                                          <p:spTgt spid="3082"/>
                                        </p:tgtEl>
                                        <p:attrNameLst>
                                          <p:attrName>ppt_x</p:attrName>
                                        </p:attrNameLst>
                                      </p:cBhvr>
                                      <p:to>
                                        <p:strVal val="(0.5)"/>
                                      </p:to>
                                    </p:set>
                                    <p:anim from="(0.5)" to="(#ppt_x)" calcmode="lin" valueType="num">
                                      <p:cBhvr>
                                        <p:cTn id="56" dur="1230" accel="100000" fill="hold">
                                          <p:stCondLst>
                                            <p:cond delay="770"/>
                                          </p:stCondLst>
                                        </p:cTn>
                                        <p:tgtEl>
                                          <p:spTgt spid="3082"/>
                                        </p:tgtEl>
                                        <p:attrNameLst>
                                          <p:attrName>ppt_x</p:attrName>
                                        </p:attrNameLst>
                                      </p:cBhvr>
                                    </p:anim>
                                    <p:set>
                                      <p:cBhvr>
                                        <p:cTn id="57" dur="770" fill="hold"/>
                                        <p:tgtEl>
                                          <p:spTgt spid="3082"/>
                                        </p:tgtEl>
                                        <p:attrNameLst>
                                          <p:attrName>ppt_y</p:attrName>
                                        </p:attrNameLst>
                                      </p:cBhvr>
                                      <p:to>
                                        <p:strVal val="(#ppt_y+0.4)"/>
                                      </p:to>
                                    </p:set>
                                    <p:anim from="(#ppt_y+0.4)" to="(#ppt_y)" calcmode="lin" valueType="num">
                                      <p:cBhvr>
                                        <p:cTn id="58" dur="1230" accel="100000" fill="hold">
                                          <p:stCondLst>
                                            <p:cond delay="770"/>
                                          </p:stCondLst>
                                        </p:cTn>
                                        <p:tgtEl>
                                          <p:spTgt spid="3082"/>
                                        </p:tgtEl>
                                        <p:attrNameLst>
                                          <p:attrName>ppt_y</p:attrName>
                                        </p:attrNameLst>
                                      </p:cBhvr>
                                    </p:anim>
                                  </p:childTnLst>
                                </p:cTn>
                              </p:par>
                              <p:par>
                                <p:cTn id="59" presetID="51" presetClass="entr" presetSubtype="0" fill="hold" nodeType="withEffect">
                                  <p:stCondLst>
                                    <p:cond delay="0"/>
                                  </p:stCondLst>
                                  <p:childTnLst>
                                    <p:set>
                                      <p:cBhvr>
                                        <p:cTn id="60" dur="1" fill="hold">
                                          <p:stCondLst>
                                            <p:cond delay="0"/>
                                          </p:stCondLst>
                                        </p:cTn>
                                        <p:tgtEl>
                                          <p:spTgt spid="3083"/>
                                        </p:tgtEl>
                                        <p:attrNameLst>
                                          <p:attrName>style.visibility</p:attrName>
                                        </p:attrNameLst>
                                      </p:cBhvr>
                                      <p:to>
                                        <p:strVal val="visible"/>
                                      </p:to>
                                    </p:set>
                                    <p:animEffect transition="in" filter="fade">
                                      <p:cBhvr>
                                        <p:cTn id="61" dur="770" decel="100000"/>
                                        <p:tgtEl>
                                          <p:spTgt spid="3083"/>
                                        </p:tgtEl>
                                      </p:cBhvr>
                                    </p:animEffect>
                                    <p:animScale>
                                      <p:cBhvr>
                                        <p:cTn id="62" dur="770" decel="100000"/>
                                        <p:tgtEl>
                                          <p:spTgt spid="3083"/>
                                        </p:tgtEl>
                                      </p:cBhvr>
                                      <p:from x="10000" y="10000"/>
                                      <p:to x="200000" y="450000"/>
                                    </p:animScale>
                                    <p:animScale>
                                      <p:cBhvr>
                                        <p:cTn id="63" dur="1230" accel="100000" fill="hold">
                                          <p:stCondLst>
                                            <p:cond delay="770"/>
                                          </p:stCondLst>
                                        </p:cTn>
                                        <p:tgtEl>
                                          <p:spTgt spid="3083"/>
                                        </p:tgtEl>
                                      </p:cBhvr>
                                      <p:from x="200000" y="450000"/>
                                      <p:to x="100000" y="100000"/>
                                    </p:animScale>
                                    <p:set>
                                      <p:cBhvr>
                                        <p:cTn id="64" dur="770" fill="hold"/>
                                        <p:tgtEl>
                                          <p:spTgt spid="3083"/>
                                        </p:tgtEl>
                                        <p:attrNameLst>
                                          <p:attrName>ppt_x</p:attrName>
                                        </p:attrNameLst>
                                      </p:cBhvr>
                                      <p:to>
                                        <p:strVal val="(0.5)"/>
                                      </p:to>
                                    </p:set>
                                    <p:anim from="(0.5)" to="(#ppt_x)" calcmode="lin" valueType="num">
                                      <p:cBhvr>
                                        <p:cTn id="65" dur="1230" accel="100000" fill="hold">
                                          <p:stCondLst>
                                            <p:cond delay="770"/>
                                          </p:stCondLst>
                                        </p:cTn>
                                        <p:tgtEl>
                                          <p:spTgt spid="3083"/>
                                        </p:tgtEl>
                                        <p:attrNameLst>
                                          <p:attrName>ppt_x</p:attrName>
                                        </p:attrNameLst>
                                      </p:cBhvr>
                                    </p:anim>
                                    <p:set>
                                      <p:cBhvr>
                                        <p:cTn id="66" dur="770" fill="hold"/>
                                        <p:tgtEl>
                                          <p:spTgt spid="3083"/>
                                        </p:tgtEl>
                                        <p:attrNameLst>
                                          <p:attrName>ppt_y</p:attrName>
                                        </p:attrNameLst>
                                      </p:cBhvr>
                                      <p:to>
                                        <p:strVal val="(#ppt_y+0.4)"/>
                                      </p:to>
                                    </p:set>
                                    <p:anim from="(#ppt_y+0.4)" to="(#ppt_y)" calcmode="lin" valueType="num">
                                      <p:cBhvr>
                                        <p:cTn id="67" dur="1230" accel="100000" fill="hold">
                                          <p:stCondLst>
                                            <p:cond delay="770"/>
                                          </p:stCondLst>
                                        </p:cTn>
                                        <p:tgtEl>
                                          <p:spTgt spid="3083"/>
                                        </p:tgtEl>
                                        <p:attrNameLst>
                                          <p:attrName>ppt_y</p:attrName>
                                        </p:attrNameLst>
                                      </p:cBhvr>
                                    </p:anim>
                                  </p:childTnLst>
                                </p:cTn>
                              </p:par>
                              <p:par>
                                <p:cTn id="68" presetID="51" presetClass="entr" presetSubtype="0" fill="hold" nodeType="withEffect">
                                  <p:stCondLst>
                                    <p:cond delay="0"/>
                                  </p:stCondLst>
                                  <p:childTnLst>
                                    <p:set>
                                      <p:cBhvr>
                                        <p:cTn id="69" dur="1" fill="hold">
                                          <p:stCondLst>
                                            <p:cond delay="0"/>
                                          </p:stCondLst>
                                        </p:cTn>
                                        <p:tgtEl>
                                          <p:spTgt spid="3084"/>
                                        </p:tgtEl>
                                        <p:attrNameLst>
                                          <p:attrName>style.visibility</p:attrName>
                                        </p:attrNameLst>
                                      </p:cBhvr>
                                      <p:to>
                                        <p:strVal val="visible"/>
                                      </p:to>
                                    </p:set>
                                    <p:animEffect transition="in" filter="fade">
                                      <p:cBhvr>
                                        <p:cTn id="70" dur="770" decel="100000"/>
                                        <p:tgtEl>
                                          <p:spTgt spid="3084"/>
                                        </p:tgtEl>
                                      </p:cBhvr>
                                    </p:animEffect>
                                    <p:animScale>
                                      <p:cBhvr>
                                        <p:cTn id="71" dur="770" decel="100000"/>
                                        <p:tgtEl>
                                          <p:spTgt spid="3084"/>
                                        </p:tgtEl>
                                      </p:cBhvr>
                                      <p:from x="10000" y="10000"/>
                                      <p:to x="200000" y="450000"/>
                                    </p:animScale>
                                    <p:animScale>
                                      <p:cBhvr>
                                        <p:cTn id="72" dur="1230" accel="100000" fill="hold">
                                          <p:stCondLst>
                                            <p:cond delay="770"/>
                                          </p:stCondLst>
                                        </p:cTn>
                                        <p:tgtEl>
                                          <p:spTgt spid="3084"/>
                                        </p:tgtEl>
                                      </p:cBhvr>
                                      <p:from x="200000" y="450000"/>
                                      <p:to x="100000" y="100000"/>
                                    </p:animScale>
                                    <p:set>
                                      <p:cBhvr>
                                        <p:cTn id="73" dur="770" fill="hold"/>
                                        <p:tgtEl>
                                          <p:spTgt spid="3084"/>
                                        </p:tgtEl>
                                        <p:attrNameLst>
                                          <p:attrName>ppt_x</p:attrName>
                                        </p:attrNameLst>
                                      </p:cBhvr>
                                      <p:to>
                                        <p:strVal val="(0.5)"/>
                                      </p:to>
                                    </p:set>
                                    <p:anim from="(0.5)" to="(#ppt_x)" calcmode="lin" valueType="num">
                                      <p:cBhvr>
                                        <p:cTn id="74" dur="1230" accel="100000" fill="hold">
                                          <p:stCondLst>
                                            <p:cond delay="770"/>
                                          </p:stCondLst>
                                        </p:cTn>
                                        <p:tgtEl>
                                          <p:spTgt spid="3084"/>
                                        </p:tgtEl>
                                        <p:attrNameLst>
                                          <p:attrName>ppt_x</p:attrName>
                                        </p:attrNameLst>
                                      </p:cBhvr>
                                    </p:anim>
                                    <p:set>
                                      <p:cBhvr>
                                        <p:cTn id="75" dur="770" fill="hold"/>
                                        <p:tgtEl>
                                          <p:spTgt spid="3084"/>
                                        </p:tgtEl>
                                        <p:attrNameLst>
                                          <p:attrName>ppt_y</p:attrName>
                                        </p:attrNameLst>
                                      </p:cBhvr>
                                      <p:to>
                                        <p:strVal val="(#ppt_y+0.4)"/>
                                      </p:to>
                                    </p:set>
                                    <p:anim from="(#ppt_y+0.4)" to="(#ppt_y)" calcmode="lin" valueType="num">
                                      <p:cBhvr>
                                        <p:cTn id="76" dur="1230" accel="100000" fill="hold">
                                          <p:stCondLst>
                                            <p:cond delay="770"/>
                                          </p:stCondLst>
                                        </p:cTn>
                                        <p:tgtEl>
                                          <p:spTgt spid="3084"/>
                                        </p:tgtEl>
                                        <p:attrNameLst>
                                          <p:attrName>ppt_y</p:attrName>
                                        </p:attrNameLst>
                                      </p:cBhvr>
                                    </p:anim>
                                  </p:childTnLst>
                                </p:cTn>
                              </p:par>
                              <p:par>
                                <p:cTn id="77" presetID="51" presetClass="entr" presetSubtype="0" fill="hold" nodeType="withEffect">
                                  <p:stCondLst>
                                    <p:cond delay="0"/>
                                  </p:stCondLst>
                                  <p:childTnLst>
                                    <p:set>
                                      <p:cBhvr>
                                        <p:cTn id="78" dur="1" fill="hold">
                                          <p:stCondLst>
                                            <p:cond delay="0"/>
                                          </p:stCondLst>
                                        </p:cTn>
                                        <p:tgtEl>
                                          <p:spTgt spid="3085"/>
                                        </p:tgtEl>
                                        <p:attrNameLst>
                                          <p:attrName>style.visibility</p:attrName>
                                        </p:attrNameLst>
                                      </p:cBhvr>
                                      <p:to>
                                        <p:strVal val="visible"/>
                                      </p:to>
                                    </p:set>
                                    <p:animEffect transition="in" filter="fade">
                                      <p:cBhvr>
                                        <p:cTn id="79" dur="770" decel="100000"/>
                                        <p:tgtEl>
                                          <p:spTgt spid="3085"/>
                                        </p:tgtEl>
                                      </p:cBhvr>
                                    </p:animEffect>
                                    <p:animScale>
                                      <p:cBhvr>
                                        <p:cTn id="80" dur="770" decel="100000"/>
                                        <p:tgtEl>
                                          <p:spTgt spid="3085"/>
                                        </p:tgtEl>
                                      </p:cBhvr>
                                      <p:from x="10000" y="10000"/>
                                      <p:to x="200000" y="450000"/>
                                    </p:animScale>
                                    <p:animScale>
                                      <p:cBhvr>
                                        <p:cTn id="81" dur="1230" accel="100000" fill="hold">
                                          <p:stCondLst>
                                            <p:cond delay="770"/>
                                          </p:stCondLst>
                                        </p:cTn>
                                        <p:tgtEl>
                                          <p:spTgt spid="3085"/>
                                        </p:tgtEl>
                                      </p:cBhvr>
                                      <p:from x="200000" y="450000"/>
                                      <p:to x="100000" y="100000"/>
                                    </p:animScale>
                                    <p:set>
                                      <p:cBhvr>
                                        <p:cTn id="82" dur="770" fill="hold"/>
                                        <p:tgtEl>
                                          <p:spTgt spid="3085"/>
                                        </p:tgtEl>
                                        <p:attrNameLst>
                                          <p:attrName>ppt_x</p:attrName>
                                        </p:attrNameLst>
                                      </p:cBhvr>
                                      <p:to>
                                        <p:strVal val="(0.5)"/>
                                      </p:to>
                                    </p:set>
                                    <p:anim from="(0.5)" to="(#ppt_x)" calcmode="lin" valueType="num">
                                      <p:cBhvr>
                                        <p:cTn id="83" dur="1230" accel="100000" fill="hold">
                                          <p:stCondLst>
                                            <p:cond delay="770"/>
                                          </p:stCondLst>
                                        </p:cTn>
                                        <p:tgtEl>
                                          <p:spTgt spid="3085"/>
                                        </p:tgtEl>
                                        <p:attrNameLst>
                                          <p:attrName>ppt_x</p:attrName>
                                        </p:attrNameLst>
                                      </p:cBhvr>
                                    </p:anim>
                                    <p:set>
                                      <p:cBhvr>
                                        <p:cTn id="84" dur="770" fill="hold"/>
                                        <p:tgtEl>
                                          <p:spTgt spid="3085"/>
                                        </p:tgtEl>
                                        <p:attrNameLst>
                                          <p:attrName>ppt_y</p:attrName>
                                        </p:attrNameLst>
                                      </p:cBhvr>
                                      <p:to>
                                        <p:strVal val="(#ppt_y+0.4)"/>
                                      </p:to>
                                    </p:set>
                                    <p:anim from="(#ppt_y+0.4)" to="(#ppt_y)" calcmode="lin" valueType="num">
                                      <p:cBhvr>
                                        <p:cTn id="85" dur="1230" accel="100000" fill="hold">
                                          <p:stCondLst>
                                            <p:cond delay="770"/>
                                          </p:stCondLst>
                                        </p:cTn>
                                        <p:tgtEl>
                                          <p:spTgt spid="3085"/>
                                        </p:tgtEl>
                                        <p:attrNameLst>
                                          <p:attrName>ppt_y</p:attrName>
                                        </p:attrNameLst>
                                      </p:cBhvr>
                                    </p:anim>
                                  </p:childTnLst>
                                </p:cTn>
                              </p:par>
                              <p:par>
                                <p:cTn id="86" presetID="51" presetClass="entr" presetSubtype="0" fill="hold" nodeType="withEffect">
                                  <p:stCondLst>
                                    <p:cond delay="0"/>
                                  </p:stCondLst>
                                  <p:childTnLst>
                                    <p:set>
                                      <p:cBhvr>
                                        <p:cTn id="87" dur="1" fill="hold">
                                          <p:stCondLst>
                                            <p:cond delay="0"/>
                                          </p:stCondLst>
                                        </p:cTn>
                                        <p:tgtEl>
                                          <p:spTgt spid="3086"/>
                                        </p:tgtEl>
                                        <p:attrNameLst>
                                          <p:attrName>style.visibility</p:attrName>
                                        </p:attrNameLst>
                                      </p:cBhvr>
                                      <p:to>
                                        <p:strVal val="visible"/>
                                      </p:to>
                                    </p:set>
                                    <p:animEffect transition="in" filter="fade">
                                      <p:cBhvr>
                                        <p:cTn id="88" dur="770" decel="100000"/>
                                        <p:tgtEl>
                                          <p:spTgt spid="3086"/>
                                        </p:tgtEl>
                                      </p:cBhvr>
                                    </p:animEffect>
                                    <p:animScale>
                                      <p:cBhvr>
                                        <p:cTn id="89" dur="770" decel="100000"/>
                                        <p:tgtEl>
                                          <p:spTgt spid="3086"/>
                                        </p:tgtEl>
                                      </p:cBhvr>
                                      <p:from x="10000" y="10000"/>
                                      <p:to x="200000" y="450000"/>
                                    </p:animScale>
                                    <p:animScale>
                                      <p:cBhvr>
                                        <p:cTn id="90" dur="1230" accel="100000" fill="hold">
                                          <p:stCondLst>
                                            <p:cond delay="770"/>
                                          </p:stCondLst>
                                        </p:cTn>
                                        <p:tgtEl>
                                          <p:spTgt spid="3086"/>
                                        </p:tgtEl>
                                      </p:cBhvr>
                                      <p:from x="200000" y="450000"/>
                                      <p:to x="100000" y="100000"/>
                                    </p:animScale>
                                    <p:set>
                                      <p:cBhvr>
                                        <p:cTn id="91" dur="770" fill="hold"/>
                                        <p:tgtEl>
                                          <p:spTgt spid="3086"/>
                                        </p:tgtEl>
                                        <p:attrNameLst>
                                          <p:attrName>ppt_x</p:attrName>
                                        </p:attrNameLst>
                                      </p:cBhvr>
                                      <p:to>
                                        <p:strVal val="(0.5)"/>
                                      </p:to>
                                    </p:set>
                                    <p:anim from="(0.5)" to="(#ppt_x)" calcmode="lin" valueType="num">
                                      <p:cBhvr>
                                        <p:cTn id="92" dur="1230" accel="100000" fill="hold">
                                          <p:stCondLst>
                                            <p:cond delay="770"/>
                                          </p:stCondLst>
                                        </p:cTn>
                                        <p:tgtEl>
                                          <p:spTgt spid="3086"/>
                                        </p:tgtEl>
                                        <p:attrNameLst>
                                          <p:attrName>ppt_x</p:attrName>
                                        </p:attrNameLst>
                                      </p:cBhvr>
                                    </p:anim>
                                    <p:set>
                                      <p:cBhvr>
                                        <p:cTn id="93" dur="770" fill="hold"/>
                                        <p:tgtEl>
                                          <p:spTgt spid="3086"/>
                                        </p:tgtEl>
                                        <p:attrNameLst>
                                          <p:attrName>ppt_y</p:attrName>
                                        </p:attrNameLst>
                                      </p:cBhvr>
                                      <p:to>
                                        <p:strVal val="(#ppt_y+0.4)"/>
                                      </p:to>
                                    </p:set>
                                    <p:anim from="(#ppt_y+0.4)" to="(#ppt_y)" calcmode="lin" valueType="num">
                                      <p:cBhvr>
                                        <p:cTn id="94" dur="1230" accel="100000" fill="hold">
                                          <p:stCondLst>
                                            <p:cond delay="770"/>
                                          </p:stCondLst>
                                        </p:cTn>
                                        <p:tgtEl>
                                          <p:spTgt spid="3086"/>
                                        </p:tgtEl>
                                        <p:attrNameLst>
                                          <p:attrName>ppt_y</p:attrName>
                                        </p:attrNameLst>
                                      </p:cBhvr>
                                    </p:anim>
                                  </p:childTnLst>
                                </p:cTn>
                              </p:par>
                              <p:par>
                                <p:cTn id="95" presetID="51" presetClass="entr" presetSubtype="0" fill="hold" nodeType="withEffect">
                                  <p:stCondLst>
                                    <p:cond delay="0"/>
                                  </p:stCondLst>
                                  <p:childTnLst>
                                    <p:set>
                                      <p:cBhvr>
                                        <p:cTn id="96" dur="1" fill="hold">
                                          <p:stCondLst>
                                            <p:cond delay="0"/>
                                          </p:stCondLst>
                                        </p:cTn>
                                        <p:tgtEl>
                                          <p:spTgt spid="3087"/>
                                        </p:tgtEl>
                                        <p:attrNameLst>
                                          <p:attrName>style.visibility</p:attrName>
                                        </p:attrNameLst>
                                      </p:cBhvr>
                                      <p:to>
                                        <p:strVal val="visible"/>
                                      </p:to>
                                    </p:set>
                                    <p:animEffect transition="in" filter="fade">
                                      <p:cBhvr>
                                        <p:cTn id="97" dur="770" decel="100000"/>
                                        <p:tgtEl>
                                          <p:spTgt spid="3087"/>
                                        </p:tgtEl>
                                      </p:cBhvr>
                                    </p:animEffect>
                                    <p:animScale>
                                      <p:cBhvr>
                                        <p:cTn id="98" dur="770" decel="100000"/>
                                        <p:tgtEl>
                                          <p:spTgt spid="3087"/>
                                        </p:tgtEl>
                                      </p:cBhvr>
                                      <p:from x="10000" y="10000"/>
                                      <p:to x="200000" y="450000"/>
                                    </p:animScale>
                                    <p:animScale>
                                      <p:cBhvr>
                                        <p:cTn id="99" dur="1230" accel="100000" fill="hold">
                                          <p:stCondLst>
                                            <p:cond delay="770"/>
                                          </p:stCondLst>
                                        </p:cTn>
                                        <p:tgtEl>
                                          <p:spTgt spid="3087"/>
                                        </p:tgtEl>
                                      </p:cBhvr>
                                      <p:from x="200000" y="450000"/>
                                      <p:to x="100000" y="100000"/>
                                    </p:animScale>
                                    <p:set>
                                      <p:cBhvr>
                                        <p:cTn id="100" dur="770" fill="hold"/>
                                        <p:tgtEl>
                                          <p:spTgt spid="3087"/>
                                        </p:tgtEl>
                                        <p:attrNameLst>
                                          <p:attrName>ppt_x</p:attrName>
                                        </p:attrNameLst>
                                      </p:cBhvr>
                                      <p:to>
                                        <p:strVal val="(0.5)"/>
                                      </p:to>
                                    </p:set>
                                    <p:anim from="(0.5)" to="(#ppt_x)" calcmode="lin" valueType="num">
                                      <p:cBhvr>
                                        <p:cTn id="101" dur="1230" accel="100000" fill="hold">
                                          <p:stCondLst>
                                            <p:cond delay="770"/>
                                          </p:stCondLst>
                                        </p:cTn>
                                        <p:tgtEl>
                                          <p:spTgt spid="3087"/>
                                        </p:tgtEl>
                                        <p:attrNameLst>
                                          <p:attrName>ppt_x</p:attrName>
                                        </p:attrNameLst>
                                      </p:cBhvr>
                                    </p:anim>
                                    <p:set>
                                      <p:cBhvr>
                                        <p:cTn id="102" dur="770" fill="hold"/>
                                        <p:tgtEl>
                                          <p:spTgt spid="3087"/>
                                        </p:tgtEl>
                                        <p:attrNameLst>
                                          <p:attrName>ppt_y</p:attrName>
                                        </p:attrNameLst>
                                      </p:cBhvr>
                                      <p:to>
                                        <p:strVal val="(#ppt_y+0.4)"/>
                                      </p:to>
                                    </p:set>
                                    <p:anim from="(#ppt_y+0.4)" to="(#ppt_y)" calcmode="lin" valueType="num">
                                      <p:cBhvr>
                                        <p:cTn id="103" dur="1230" accel="100000" fill="hold">
                                          <p:stCondLst>
                                            <p:cond delay="770"/>
                                          </p:stCondLst>
                                        </p:cTn>
                                        <p:tgtEl>
                                          <p:spTgt spid="3087"/>
                                        </p:tgtEl>
                                        <p:attrNameLst>
                                          <p:attrName>ppt_y</p:attrName>
                                        </p:attrNameLst>
                                      </p:cBhvr>
                                    </p:anim>
                                  </p:childTnLst>
                                </p:cTn>
                              </p:par>
                              <p:par>
                                <p:cTn id="104" presetID="51" presetClass="entr" presetSubtype="0" fill="hold" nodeType="withEffect">
                                  <p:stCondLst>
                                    <p:cond delay="0"/>
                                  </p:stCondLst>
                                  <p:childTnLst>
                                    <p:set>
                                      <p:cBhvr>
                                        <p:cTn id="105" dur="1" fill="hold">
                                          <p:stCondLst>
                                            <p:cond delay="0"/>
                                          </p:stCondLst>
                                        </p:cTn>
                                        <p:tgtEl>
                                          <p:spTgt spid="3088"/>
                                        </p:tgtEl>
                                        <p:attrNameLst>
                                          <p:attrName>style.visibility</p:attrName>
                                        </p:attrNameLst>
                                      </p:cBhvr>
                                      <p:to>
                                        <p:strVal val="visible"/>
                                      </p:to>
                                    </p:set>
                                    <p:animEffect transition="in" filter="fade">
                                      <p:cBhvr>
                                        <p:cTn id="106" dur="770" decel="100000"/>
                                        <p:tgtEl>
                                          <p:spTgt spid="3088"/>
                                        </p:tgtEl>
                                      </p:cBhvr>
                                    </p:animEffect>
                                    <p:animScale>
                                      <p:cBhvr>
                                        <p:cTn id="107" dur="770" decel="100000"/>
                                        <p:tgtEl>
                                          <p:spTgt spid="3088"/>
                                        </p:tgtEl>
                                      </p:cBhvr>
                                      <p:from x="10000" y="10000"/>
                                      <p:to x="200000" y="450000"/>
                                    </p:animScale>
                                    <p:animScale>
                                      <p:cBhvr>
                                        <p:cTn id="108" dur="1230" accel="100000" fill="hold">
                                          <p:stCondLst>
                                            <p:cond delay="770"/>
                                          </p:stCondLst>
                                        </p:cTn>
                                        <p:tgtEl>
                                          <p:spTgt spid="3088"/>
                                        </p:tgtEl>
                                      </p:cBhvr>
                                      <p:from x="200000" y="450000"/>
                                      <p:to x="100000" y="100000"/>
                                    </p:animScale>
                                    <p:set>
                                      <p:cBhvr>
                                        <p:cTn id="109" dur="770" fill="hold"/>
                                        <p:tgtEl>
                                          <p:spTgt spid="3088"/>
                                        </p:tgtEl>
                                        <p:attrNameLst>
                                          <p:attrName>ppt_x</p:attrName>
                                        </p:attrNameLst>
                                      </p:cBhvr>
                                      <p:to>
                                        <p:strVal val="(0.5)"/>
                                      </p:to>
                                    </p:set>
                                    <p:anim from="(0.5)" to="(#ppt_x)" calcmode="lin" valueType="num">
                                      <p:cBhvr>
                                        <p:cTn id="110" dur="1230" accel="100000" fill="hold">
                                          <p:stCondLst>
                                            <p:cond delay="770"/>
                                          </p:stCondLst>
                                        </p:cTn>
                                        <p:tgtEl>
                                          <p:spTgt spid="3088"/>
                                        </p:tgtEl>
                                        <p:attrNameLst>
                                          <p:attrName>ppt_x</p:attrName>
                                        </p:attrNameLst>
                                      </p:cBhvr>
                                    </p:anim>
                                    <p:set>
                                      <p:cBhvr>
                                        <p:cTn id="111" dur="770" fill="hold"/>
                                        <p:tgtEl>
                                          <p:spTgt spid="3088"/>
                                        </p:tgtEl>
                                        <p:attrNameLst>
                                          <p:attrName>ppt_y</p:attrName>
                                        </p:attrNameLst>
                                      </p:cBhvr>
                                      <p:to>
                                        <p:strVal val="(#ppt_y+0.4)"/>
                                      </p:to>
                                    </p:set>
                                    <p:anim from="(#ppt_y+0.4)" to="(#ppt_y)" calcmode="lin" valueType="num">
                                      <p:cBhvr>
                                        <p:cTn id="112" dur="1230" accel="100000" fill="hold">
                                          <p:stCondLst>
                                            <p:cond delay="770"/>
                                          </p:stCondLst>
                                        </p:cTn>
                                        <p:tgtEl>
                                          <p:spTgt spid="3088"/>
                                        </p:tgtEl>
                                        <p:attrNameLst>
                                          <p:attrName>ppt_y</p:attrName>
                                        </p:attrNameLst>
                                      </p:cBhvr>
                                    </p:anim>
                                  </p:childTnLst>
                                </p:cTn>
                              </p:par>
                              <p:par>
                                <p:cTn id="113" presetID="51" presetClass="entr" presetSubtype="0" fill="hold" nodeType="withEffect">
                                  <p:stCondLst>
                                    <p:cond delay="0"/>
                                  </p:stCondLst>
                                  <p:childTnLst>
                                    <p:set>
                                      <p:cBhvr>
                                        <p:cTn id="114" dur="1" fill="hold">
                                          <p:stCondLst>
                                            <p:cond delay="0"/>
                                          </p:stCondLst>
                                        </p:cTn>
                                        <p:tgtEl>
                                          <p:spTgt spid="3089"/>
                                        </p:tgtEl>
                                        <p:attrNameLst>
                                          <p:attrName>style.visibility</p:attrName>
                                        </p:attrNameLst>
                                      </p:cBhvr>
                                      <p:to>
                                        <p:strVal val="visible"/>
                                      </p:to>
                                    </p:set>
                                    <p:animEffect transition="in" filter="fade">
                                      <p:cBhvr>
                                        <p:cTn id="115" dur="770" decel="100000"/>
                                        <p:tgtEl>
                                          <p:spTgt spid="3089"/>
                                        </p:tgtEl>
                                      </p:cBhvr>
                                    </p:animEffect>
                                    <p:animScale>
                                      <p:cBhvr>
                                        <p:cTn id="116" dur="770" decel="100000"/>
                                        <p:tgtEl>
                                          <p:spTgt spid="3089"/>
                                        </p:tgtEl>
                                      </p:cBhvr>
                                      <p:from x="10000" y="10000"/>
                                      <p:to x="200000" y="450000"/>
                                    </p:animScale>
                                    <p:animScale>
                                      <p:cBhvr>
                                        <p:cTn id="117" dur="1230" accel="100000" fill="hold">
                                          <p:stCondLst>
                                            <p:cond delay="770"/>
                                          </p:stCondLst>
                                        </p:cTn>
                                        <p:tgtEl>
                                          <p:spTgt spid="3089"/>
                                        </p:tgtEl>
                                      </p:cBhvr>
                                      <p:from x="200000" y="450000"/>
                                      <p:to x="100000" y="100000"/>
                                    </p:animScale>
                                    <p:set>
                                      <p:cBhvr>
                                        <p:cTn id="118" dur="770" fill="hold"/>
                                        <p:tgtEl>
                                          <p:spTgt spid="3089"/>
                                        </p:tgtEl>
                                        <p:attrNameLst>
                                          <p:attrName>ppt_x</p:attrName>
                                        </p:attrNameLst>
                                      </p:cBhvr>
                                      <p:to>
                                        <p:strVal val="(0.5)"/>
                                      </p:to>
                                    </p:set>
                                    <p:anim from="(0.5)" to="(#ppt_x)" calcmode="lin" valueType="num">
                                      <p:cBhvr>
                                        <p:cTn id="119" dur="1230" accel="100000" fill="hold">
                                          <p:stCondLst>
                                            <p:cond delay="770"/>
                                          </p:stCondLst>
                                        </p:cTn>
                                        <p:tgtEl>
                                          <p:spTgt spid="3089"/>
                                        </p:tgtEl>
                                        <p:attrNameLst>
                                          <p:attrName>ppt_x</p:attrName>
                                        </p:attrNameLst>
                                      </p:cBhvr>
                                    </p:anim>
                                    <p:set>
                                      <p:cBhvr>
                                        <p:cTn id="120" dur="770" fill="hold"/>
                                        <p:tgtEl>
                                          <p:spTgt spid="3089"/>
                                        </p:tgtEl>
                                        <p:attrNameLst>
                                          <p:attrName>ppt_y</p:attrName>
                                        </p:attrNameLst>
                                      </p:cBhvr>
                                      <p:to>
                                        <p:strVal val="(#ppt_y+0.4)"/>
                                      </p:to>
                                    </p:set>
                                    <p:anim from="(#ppt_y+0.4)" to="(#ppt_y)" calcmode="lin" valueType="num">
                                      <p:cBhvr>
                                        <p:cTn id="121" dur="1230" accel="100000" fill="hold">
                                          <p:stCondLst>
                                            <p:cond delay="770"/>
                                          </p:stCondLst>
                                        </p:cTn>
                                        <p:tgtEl>
                                          <p:spTgt spid="3089"/>
                                        </p:tgtEl>
                                        <p:attrNameLst>
                                          <p:attrName>ppt_y</p:attrName>
                                        </p:attrNameLst>
                                      </p:cBhvr>
                                    </p:anim>
                                  </p:childTnLst>
                                </p:cTn>
                              </p:par>
                              <p:par>
                                <p:cTn id="122" presetID="51" presetClass="entr" presetSubtype="0" fill="hold" grpId="0" nodeType="withEffect">
                                  <p:stCondLst>
                                    <p:cond delay="0"/>
                                  </p:stCondLst>
                                  <p:childTnLst>
                                    <p:set>
                                      <p:cBhvr>
                                        <p:cTn id="123" dur="1" fill="hold">
                                          <p:stCondLst>
                                            <p:cond delay="0"/>
                                          </p:stCondLst>
                                        </p:cTn>
                                        <p:tgtEl>
                                          <p:spTgt spid="3090"/>
                                        </p:tgtEl>
                                        <p:attrNameLst>
                                          <p:attrName>style.visibility</p:attrName>
                                        </p:attrNameLst>
                                      </p:cBhvr>
                                      <p:to>
                                        <p:strVal val="visible"/>
                                      </p:to>
                                    </p:set>
                                    <p:animEffect transition="in" filter="fade">
                                      <p:cBhvr>
                                        <p:cTn id="124" dur="770" decel="100000"/>
                                        <p:tgtEl>
                                          <p:spTgt spid="3090"/>
                                        </p:tgtEl>
                                      </p:cBhvr>
                                    </p:animEffect>
                                    <p:animScale>
                                      <p:cBhvr>
                                        <p:cTn id="125" dur="770" decel="100000"/>
                                        <p:tgtEl>
                                          <p:spTgt spid="3090"/>
                                        </p:tgtEl>
                                      </p:cBhvr>
                                      <p:from x="10000" y="10000"/>
                                      <p:to x="200000" y="450000"/>
                                    </p:animScale>
                                    <p:animScale>
                                      <p:cBhvr>
                                        <p:cTn id="126" dur="1230" accel="100000" fill="hold">
                                          <p:stCondLst>
                                            <p:cond delay="770"/>
                                          </p:stCondLst>
                                        </p:cTn>
                                        <p:tgtEl>
                                          <p:spTgt spid="3090"/>
                                        </p:tgtEl>
                                      </p:cBhvr>
                                      <p:from x="200000" y="450000"/>
                                      <p:to x="100000" y="100000"/>
                                    </p:animScale>
                                    <p:set>
                                      <p:cBhvr>
                                        <p:cTn id="127" dur="770" fill="hold"/>
                                        <p:tgtEl>
                                          <p:spTgt spid="3090"/>
                                        </p:tgtEl>
                                        <p:attrNameLst>
                                          <p:attrName>ppt_x</p:attrName>
                                        </p:attrNameLst>
                                      </p:cBhvr>
                                      <p:to>
                                        <p:strVal val="(0.5)"/>
                                      </p:to>
                                    </p:set>
                                    <p:anim from="(0.5)" to="(#ppt_x)" calcmode="lin" valueType="num">
                                      <p:cBhvr>
                                        <p:cTn id="128" dur="1230" accel="100000" fill="hold">
                                          <p:stCondLst>
                                            <p:cond delay="770"/>
                                          </p:stCondLst>
                                        </p:cTn>
                                        <p:tgtEl>
                                          <p:spTgt spid="3090"/>
                                        </p:tgtEl>
                                        <p:attrNameLst>
                                          <p:attrName>ppt_x</p:attrName>
                                        </p:attrNameLst>
                                      </p:cBhvr>
                                    </p:anim>
                                    <p:set>
                                      <p:cBhvr>
                                        <p:cTn id="129" dur="770" fill="hold"/>
                                        <p:tgtEl>
                                          <p:spTgt spid="3090"/>
                                        </p:tgtEl>
                                        <p:attrNameLst>
                                          <p:attrName>ppt_y</p:attrName>
                                        </p:attrNameLst>
                                      </p:cBhvr>
                                      <p:to>
                                        <p:strVal val="(#ppt_y+0.4)"/>
                                      </p:to>
                                    </p:set>
                                    <p:anim from="(#ppt_y+0.4)" to="(#ppt_y)" calcmode="lin" valueType="num">
                                      <p:cBhvr>
                                        <p:cTn id="130" dur="1230" accel="100000" fill="hold">
                                          <p:stCondLst>
                                            <p:cond delay="770"/>
                                          </p:stCondLst>
                                        </p:cTn>
                                        <p:tgtEl>
                                          <p:spTgt spid="3090"/>
                                        </p:tgtEl>
                                        <p:attrNameLst>
                                          <p:attrName>ppt_y</p:attrName>
                                        </p:attrNameLst>
                                      </p:cBhvr>
                                    </p:anim>
                                  </p:childTnLst>
                                </p:cTn>
                              </p:par>
                              <p:par>
                                <p:cTn id="131" presetID="51" presetClass="entr" presetSubtype="0" fill="hold" grpId="0" nodeType="withEffect">
                                  <p:stCondLst>
                                    <p:cond delay="0"/>
                                  </p:stCondLst>
                                  <p:childTnLst>
                                    <p:set>
                                      <p:cBhvr>
                                        <p:cTn id="132" dur="1" fill="hold">
                                          <p:stCondLst>
                                            <p:cond delay="0"/>
                                          </p:stCondLst>
                                        </p:cTn>
                                        <p:tgtEl>
                                          <p:spTgt spid="3091"/>
                                        </p:tgtEl>
                                        <p:attrNameLst>
                                          <p:attrName>style.visibility</p:attrName>
                                        </p:attrNameLst>
                                      </p:cBhvr>
                                      <p:to>
                                        <p:strVal val="visible"/>
                                      </p:to>
                                    </p:set>
                                    <p:animEffect transition="in" filter="fade">
                                      <p:cBhvr>
                                        <p:cTn id="133" dur="770" decel="100000"/>
                                        <p:tgtEl>
                                          <p:spTgt spid="3091"/>
                                        </p:tgtEl>
                                      </p:cBhvr>
                                    </p:animEffect>
                                    <p:animScale>
                                      <p:cBhvr>
                                        <p:cTn id="134" dur="770" decel="100000"/>
                                        <p:tgtEl>
                                          <p:spTgt spid="3091"/>
                                        </p:tgtEl>
                                      </p:cBhvr>
                                      <p:from x="10000" y="10000"/>
                                      <p:to x="200000" y="450000"/>
                                    </p:animScale>
                                    <p:animScale>
                                      <p:cBhvr>
                                        <p:cTn id="135" dur="1230" accel="100000" fill="hold">
                                          <p:stCondLst>
                                            <p:cond delay="770"/>
                                          </p:stCondLst>
                                        </p:cTn>
                                        <p:tgtEl>
                                          <p:spTgt spid="3091"/>
                                        </p:tgtEl>
                                      </p:cBhvr>
                                      <p:from x="200000" y="450000"/>
                                      <p:to x="100000" y="100000"/>
                                    </p:animScale>
                                    <p:set>
                                      <p:cBhvr>
                                        <p:cTn id="136" dur="770" fill="hold"/>
                                        <p:tgtEl>
                                          <p:spTgt spid="3091"/>
                                        </p:tgtEl>
                                        <p:attrNameLst>
                                          <p:attrName>ppt_x</p:attrName>
                                        </p:attrNameLst>
                                      </p:cBhvr>
                                      <p:to>
                                        <p:strVal val="(0.5)"/>
                                      </p:to>
                                    </p:set>
                                    <p:anim from="(0.5)" to="(#ppt_x)" calcmode="lin" valueType="num">
                                      <p:cBhvr>
                                        <p:cTn id="137" dur="1230" accel="100000" fill="hold">
                                          <p:stCondLst>
                                            <p:cond delay="770"/>
                                          </p:stCondLst>
                                        </p:cTn>
                                        <p:tgtEl>
                                          <p:spTgt spid="3091"/>
                                        </p:tgtEl>
                                        <p:attrNameLst>
                                          <p:attrName>ppt_x</p:attrName>
                                        </p:attrNameLst>
                                      </p:cBhvr>
                                    </p:anim>
                                    <p:set>
                                      <p:cBhvr>
                                        <p:cTn id="138" dur="770" fill="hold"/>
                                        <p:tgtEl>
                                          <p:spTgt spid="3091"/>
                                        </p:tgtEl>
                                        <p:attrNameLst>
                                          <p:attrName>ppt_y</p:attrName>
                                        </p:attrNameLst>
                                      </p:cBhvr>
                                      <p:to>
                                        <p:strVal val="(#ppt_y+0.4)"/>
                                      </p:to>
                                    </p:set>
                                    <p:anim from="(#ppt_y+0.4)" to="(#ppt_y)" calcmode="lin" valueType="num">
                                      <p:cBhvr>
                                        <p:cTn id="139" dur="1230" accel="100000" fill="hold">
                                          <p:stCondLst>
                                            <p:cond delay="770"/>
                                          </p:stCondLst>
                                        </p:cTn>
                                        <p:tgtEl>
                                          <p:spTgt spid="3091"/>
                                        </p:tgtEl>
                                        <p:attrNameLst>
                                          <p:attrName>ppt_y</p:attrName>
                                        </p:attrNameLst>
                                      </p:cBhvr>
                                    </p:anim>
                                  </p:childTnLst>
                                </p:cTn>
                              </p:par>
                              <p:par>
                                <p:cTn id="140" presetID="51" presetClass="entr" presetSubtype="0" fill="hold" grpId="0" nodeType="withEffect">
                                  <p:stCondLst>
                                    <p:cond delay="0"/>
                                  </p:stCondLst>
                                  <p:childTnLst>
                                    <p:set>
                                      <p:cBhvr>
                                        <p:cTn id="141" dur="1" fill="hold">
                                          <p:stCondLst>
                                            <p:cond delay="0"/>
                                          </p:stCondLst>
                                        </p:cTn>
                                        <p:tgtEl>
                                          <p:spTgt spid="8214"/>
                                        </p:tgtEl>
                                        <p:attrNameLst>
                                          <p:attrName>style.visibility</p:attrName>
                                        </p:attrNameLst>
                                      </p:cBhvr>
                                      <p:to>
                                        <p:strVal val="visible"/>
                                      </p:to>
                                    </p:set>
                                    <p:animEffect transition="in" filter="fade">
                                      <p:cBhvr>
                                        <p:cTn id="142" dur="770" decel="100000"/>
                                        <p:tgtEl>
                                          <p:spTgt spid="8214"/>
                                        </p:tgtEl>
                                      </p:cBhvr>
                                    </p:animEffect>
                                    <p:animScale>
                                      <p:cBhvr>
                                        <p:cTn id="143" dur="770" decel="100000"/>
                                        <p:tgtEl>
                                          <p:spTgt spid="8214"/>
                                        </p:tgtEl>
                                      </p:cBhvr>
                                      <p:from x="10000" y="10000"/>
                                      <p:to x="200000" y="450000"/>
                                    </p:animScale>
                                    <p:animScale>
                                      <p:cBhvr>
                                        <p:cTn id="144" dur="1230" accel="100000" fill="hold">
                                          <p:stCondLst>
                                            <p:cond delay="770"/>
                                          </p:stCondLst>
                                        </p:cTn>
                                        <p:tgtEl>
                                          <p:spTgt spid="8214"/>
                                        </p:tgtEl>
                                      </p:cBhvr>
                                      <p:from x="200000" y="450000"/>
                                      <p:to x="100000" y="100000"/>
                                    </p:animScale>
                                    <p:set>
                                      <p:cBhvr>
                                        <p:cTn id="145" dur="770" fill="hold"/>
                                        <p:tgtEl>
                                          <p:spTgt spid="8214"/>
                                        </p:tgtEl>
                                        <p:attrNameLst>
                                          <p:attrName>ppt_x</p:attrName>
                                        </p:attrNameLst>
                                      </p:cBhvr>
                                      <p:to>
                                        <p:strVal val="(0.5)"/>
                                      </p:to>
                                    </p:set>
                                    <p:anim from="(0.5)" to="(#ppt_x)" calcmode="lin" valueType="num">
                                      <p:cBhvr>
                                        <p:cTn id="146" dur="1230" accel="100000" fill="hold">
                                          <p:stCondLst>
                                            <p:cond delay="770"/>
                                          </p:stCondLst>
                                        </p:cTn>
                                        <p:tgtEl>
                                          <p:spTgt spid="8214"/>
                                        </p:tgtEl>
                                        <p:attrNameLst>
                                          <p:attrName>ppt_x</p:attrName>
                                        </p:attrNameLst>
                                      </p:cBhvr>
                                    </p:anim>
                                    <p:set>
                                      <p:cBhvr>
                                        <p:cTn id="147" dur="770" fill="hold"/>
                                        <p:tgtEl>
                                          <p:spTgt spid="8214"/>
                                        </p:tgtEl>
                                        <p:attrNameLst>
                                          <p:attrName>ppt_y</p:attrName>
                                        </p:attrNameLst>
                                      </p:cBhvr>
                                      <p:to>
                                        <p:strVal val="(#ppt_y+0.4)"/>
                                      </p:to>
                                    </p:set>
                                    <p:anim from="(#ppt_y+0.4)" to="(#ppt_y)" calcmode="lin" valueType="num">
                                      <p:cBhvr>
                                        <p:cTn id="148" dur="1230" accel="100000" fill="hold">
                                          <p:stCondLst>
                                            <p:cond delay="770"/>
                                          </p:stCondLst>
                                        </p:cTn>
                                        <p:tgtEl>
                                          <p:spTgt spid="8214"/>
                                        </p:tgtEl>
                                        <p:attrNameLst>
                                          <p:attrName>ppt_y</p:attrName>
                                        </p:attrNameLst>
                                      </p:cBhvr>
                                    </p:anim>
                                  </p:childTnLst>
                                </p:cTn>
                              </p:par>
                              <p:par>
                                <p:cTn id="149" presetID="51" presetClass="entr" presetSubtype="0" fill="hold" grpId="0" nodeType="withEffect">
                                  <p:stCondLst>
                                    <p:cond delay="0"/>
                                  </p:stCondLst>
                                  <p:childTnLst>
                                    <p:set>
                                      <p:cBhvr>
                                        <p:cTn id="150" dur="1" fill="hold">
                                          <p:stCondLst>
                                            <p:cond delay="0"/>
                                          </p:stCondLst>
                                        </p:cTn>
                                        <p:tgtEl>
                                          <p:spTgt spid="8215"/>
                                        </p:tgtEl>
                                        <p:attrNameLst>
                                          <p:attrName>style.visibility</p:attrName>
                                        </p:attrNameLst>
                                      </p:cBhvr>
                                      <p:to>
                                        <p:strVal val="visible"/>
                                      </p:to>
                                    </p:set>
                                    <p:animEffect transition="in" filter="fade">
                                      <p:cBhvr>
                                        <p:cTn id="151" dur="770" decel="100000"/>
                                        <p:tgtEl>
                                          <p:spTgt spid="8215"/>
                                        </p:tgtEl>
                                      </p:cBhvr>
                                    </p:animEffect>
                                    <p:animScale>
                                      <p:cBhvr>
                                        <p:cTn id="152" dur="770" decel="100000"/>
                                        <p:tgtEl>
                                          <p:spTgt spid="8215"/>
                                        </p:tgtEl>
                                      </p:cBhvr>
                                      <p:from x="10000" y="10000"/>
                                      <p:to x="200000" y="450000"/>
                                    </p:animScale>
                                    <p:animScale>
                                      <p:cBhvr>
                                        <p:cTn id="153" dur="1230" accel="100000" fill="hold">
                                          <p:stCondLst>
                                            <p:cond delay="770"/>
                                          </p:stCondLst>
                                        </p:cTn>
                                        <p:tgtEl>
                                          <p:spTgt spid="8215"/>
                                        </p:tgtEl>
                                      </p:cBhvr>
                                      <p:from x="200000" y="450000"/>
                                      <p:to x="100000" y="100000"/>
                                    </p:animScale>
                                    <p:set>
                                      <p:cBhvr>
                                        <p:cTn id="154" dur="770" fill="hold"/>
                                        <p:tgtEl>
                                          <p:spTgt spid="8215"/>
                                        </p:tgtEl>
                                        <p:attrNameLst>
                                          <p:attrName>ppt_x</p:attrName>
                                        </p:attrNameLst>
                                      </p:cBhvr>
                                      <p:to>
                                        <p:strVal val="(0.5)"/>
                                      </p:to>
                                    </p:set>
                                    <p:anim from="(0.5)" to="(#ppt_x)" calcmode="lin" valueType="num">
                                      <p:cBhvr>
                                        <p:cTn id="155" dur="1230" accel="100000" fill="hold">
                                          <p:stCondLst>
                                            <p:cond delay="770"/>
                                          </p:stCondLst>
                                        </p:cTn>
                                        <p:tgtEl>
                                          <p:spTgt spid="8215"/>
                                        </p:tgtEl>
                                        <p:attrNameLst>
                                          <p:attrName>ppt_x</p:attrName>
                                        </p:attrNameLst>
                                      </p:cBhvr>
                                    </p:anim>
                                    <p:set>
                                      <p:cBhvr>
                                        <p:cTn id="156" dur="770" fill="hold"/>
                                        <p:tgtEl>
                                          <p:spTgt spid="8215"/>
                                        </p:tgtEl>
                                        <p:attrNameLst>
                                          <p:attrName>ppt_y</p:attrName>
                                        </p:attrNameLst>
                                      </p:cBhvr>
                                      <p:to>
                                        <p:strVal val="(#ppt_y+0.4)"/>
                                      </p:to>
                                    </p:set>
                                    <p:anim from="(#ppt_y+0.4)" to="(#ppt_y)" calcmode="lin" valueType="num">
                                      <p:cBhvr>
                                        <p:cTn id="157" dur="1230" accel="100000" fill="hold">
                                          <p:stCondLst>
                                            <p:cond delay="770"/>
                                          </p:stCondLst>
                                        </p:cTn>
                                        <p:tgtEl>
                                          <p:spTgt spid="8215"/>
                                        </p:tgtEl>
                                        <p:attrNameLst>
                                          <p:attrName>ppt_y</p:attrName>
                                        </p:attrNameLst>
                                      </p:cBhvr>
                                    </p:anim>
                                  </p:childTnLst>
                                </p:cTn>
                              </p:par>
                              <p:par>
                                <p:cTn id="158" presetID="51" presetClass="entr" presetSubtype="0" fill="hold" grpId="0" nodeType="withEffect">
                                  <p:stCondLst>
                                    <p:cond delay="0"/>
                                  </p:stCondLst>
                                  <p:childTnLst>
                                    <p:set>
                                      <p:cBhvr>
                                        <p:cTn id="159" dur="1" fill="hold">
                                          <p:stCondLst>
                                            <p:cond delay="0"/>
                                          </p:stCondLst>
                                        </p:cTn>
                                        <p:tgtEl>
                                          <p:spTgt spid="3094"/>
                                        </p:tgtEl>
                                        <p:attrNameLst>
                                          <p:attrName>style.visibility</p:attrName>
                                        </p:attrNameLst>
                                      </p:cBhvr>
                                      <p:to>
                                        <p:strVal val="visible"/>
                                      </p:to>
                                    </p:set>
                                    <p:animEffect transition="in" filter="fade">
                                      <p:cBhvr>
                                        <p:cTn id="160" dur="770" decel="100000"/>
                                        <p:tgtEl>
                                          <p:spTgt spid="3094"/>
                                        </p:tgtEl>
                                      </p:cBhvr>
                                    </p:animEffect>
                                    <p:animScale>
                                      <p:cBhvr>
                                        <p:cTn id="161" dur="770" decel="100000"/>
                                        <p:tgtEl>
                                          <p:spTgt spid="3094"/>
                                        </p:tgtEl>
                                      </p:cBhvr>
                                      <p:from x="10000" y="10000"/>
                                      <p:to x="200000" y="450000"/>
                                    </p:animScale>
                                    <p:animScale>
                                      <p:cBhvr>
                                        <p:cTn id="162" dur="1230" accel="100000" fill="hold">
                                          <p:stCondLst>
                                            <p:cond delay="770"/>
                                          </p:stCondLst>
                                        </p:cTn>
                                        <p:tgtEl>
                                          <p:spTgt spid="3094"/>
                                        </p:tgtEl>
                                      </p:cBhvr>
                                      <p:from x="200000" y="450000"/>
                                      <p:to x="100000" y="100000"/>
                                    </p:animScale>
                                    <p:set>
                                      <p:cBhvr>
                                        <p:cTn id="163" dur="770" fill="hold"/>
                                        <p:tgtEl>
                                          <p:spTgt spid="3094"/>
                                        </p:tgtEl>
                                        <p:attrNameLst>
                                          <p:attrName>ppt_x</p:attrName>
                                        </p:attrNameLst>
                                      </p:cBhvr>
                                      <p:to>
                                        <p:strVal val="(0.5)"/>
                                      </p:to>
                                    </p:set>
                                    <p:anim from="(0.5)" to="(#ppt_x)" calcmode="lin" valueType="num">
                                      <p:cBhvr>
                                        <p:cTn id="164" dur="1230" accel="100000" fill="hold">
                                          <p:stCondLst>
                                            <p:cond delay="770"/>
                                          </p:stCondLst>
                                        </p:cTn>
                                        <p:tgtEl>
                                          <p:spTgt spid="3094"/>
                                        </p:tgtEl>
                                        <p:attrNameLst>
                                          <p:attrName>ppt_x</p:attrName>
                                        </p:attrNameLst>
                                      </p:cBhvr>
                                    </p:anim>
                                    <p:set>
                                      <p:cBhvr>
                                        <p:cTn id="165" dur="770" fill="hold"/>
                                        <p:tgtEl>
                                          <p:spTgt spid="3094"/>
                                        </p:tgtEl>
                                        <p:attrNameLst>
                                          <p:attrName>ppt_y</p:attrName>
                                        </p:attrNameLst>
                                      </p:cBhvr>
                                      <p:to>
                                        <p:strVal val="(#ppt_y+0.4)"/>
                                      </p:to>
                                    </p:set>
                                    <p:anim from="(#ppt_y+0.4)" to="(#ppt_y)" calcmode="lin" valueType="num">
                                      <p:cBhvr>
                                        <p:cTn id="166" dur="1230" accel="100000" fill="hold">
                                          <p:stCondLst>
                                            <p:cond delay="770"/>
                                          </p:stCondLst>
                                        </p:cTn>
                                        <p:tgtEl>
                                          <p:spTgt spid="3094"/>
                                        </p:tgtEl>
                                        <p:attrNameLst>
                                          <p:attrName>ppt_y</p:attrName>
                                        </p:attrNameLst>
                                      </p:cBhvr>
                                    </p:anim>
                                  </p:childTnLst>
                                </p:cTn>
                              </p:par>
                              <p:par>
                                <p:cTn id="167" presetID="51" presetClass="entr" presetSubtype="0" fill="hold" grpId="0" nodeType="withEffect">
                                  <p:stCondLst>
                                    <p:cond delay="0"/>
                                  </p:stCondLst>
                                  <p:childTnLst>
                                    <p:set>
                                      <p:cBhvr>
                                        <p:cTn id="168" dur="1" fill="hold">
                                          <p:stCondLst>
                                            <p:cond delay="0"/>
                                          </p:stCondLst>
                                        </p:cTn>
                                        <p:tgtEl>
                                          <p:spTgt spid="3095"/>
                                        </p:tgtEl>
                                        <p:attrNameLst>
                                          <p:attrName>style.visibility</p:attrName>
                                        </p:attrNameLst>
                                      </p:cBhvr>
                                      <p:to>
                                        <p:strVal val="visible"/>
                                      </p:to>
                                    </p:set>
                                    <p:animEffect transition="in" filter="fade">
                                      <p:cBhvr>
                                        <p:cTn id="169" dur="770" decel="100000"/>
                                        <p:tgtEl>
                                          <p:spTgt spid="3095"/>
                                        </p:tgtEl>
                                      </p:cBhvr>
                                    </p:animEffect>
                                    <p:animScale>
                                      <p:cBhvr>
                                        <p:cTn id="170" dur="770" decel="100000"/>
                                        <p:tgtEl>
                                          <p:spTgt spid="3095"/>
                                        </p:tgtEl>
                                      </p:cBhvr>
                                      <p:from x="10000" y="10000"/>
                                      <p:to x="200000" y="450000"/>
                                    </p:animScale>
                                    <p:animScale>
                                      <p:cBhvr>
                                        <p:cTn id="171" dur="1230" accel="100000" fill="hold">
                                          <p:stCondLst>
                                            <p:cond delay="770"/>
                                          </p:stCondLst>
                                        </p:cTn>
                                        <p:tgtEl>
                                          <p:spTgt spid="3095"/>
                                        </p:tgtEl>
                                      </p:cBhvr>
                                      <p:from x="200000" y="450000"/>
                                      <p:to x="100000" y="100000"/>
                                    </p:animScale>
                                    <p:set>
                                      <p:cBhvr>
                                        <p:cTn id="172" dur="770" fill="hold"/>
                                        <p:tgtEl>
                                          <p:spTgt spid="3095"/>
                                        </p:tgtEl>
                                        <p:attrNameLst>
                                          <p:attrName>ppt_x</p:attrName>
                                        </p:attrNameLst>
                                      </p:cBhvr>
                                      <p:to>
                                        <p:strVal val="(0.5)"/>
                                      </p:to>
                                    </p:set>
                                    <p:anim from="(0.5)" to="(#ppt_x)" calcmode="lin" valueType="num">
                                      <p:cBhvr>
                                        <p:cTn id="173" dur="1230" accel="100000" fill="hold">
                                          <p:stCondLst>
                                            <p:cond delay="770"/>
                                          </p:stCondLst>
                                        </p:cTn>
                                        <p:tgtEl>
                                          <p:spTgt spid="3095"/>
                                        </p:tgtEl>
                                        <p:attrNameLst>
                                          <p:attrName>ppt_x</p:attrName>
                                        </p:attrNameLst>
                                      </p:cBhvr>
                                    </p:anim>
                                    <p:set>
                                      <p:cBhvr>
                                        <p:cTn id="174" dur="770" fill="hold"/>
                                        <p:tgtEl>
                                          <p:spTgt spid="3095"/>
                                        </p:tgtEl>
                                        <p:attrNameLst>
                                          <p:attrName>ppt_y</p:attrName>
                                        </p:attrNameLst>
                                      </p:cBhvr>
                                      <p:to>
                                        <p:strVal val="(#ppt_y+0.4)"/>
                                      </p:to>
                                    </p:set>
                                    <p:anim from="(#ppt_y+0.4)" to="(#ppt_y)" calcmode="lin" valueType="num">
                                      <p:cBhvr>
                                        <p:cTn id="175" dur="1230" accel="100000" fill="hold">
                                          <p:stCondLst>
                                            <p:cond delay="770"/>
                                          </p:stCondLst>
                                        </p:cTn>
                                        <p:tgtEl>
                                          <p:spTgt spid="3095"/>
                                        </p:tgtEl>
                                        <p:attrNameLst>
                                          <p:attrName>ppt_y</p:attrName>
                                        </p:attrNameLst>
                                      </p:cBhvr>
                                    </p:anim>
                                  </p:childTnLst>
                                </p:cTn>
                              </p:par>
                              <p:par>
                                <p:cTn id="176" presetID="51" presetClass="entr" presetSubtype="0" fill="hold" nodeType="withEffect">
                                  <p:stCondLst>
                                    <p:cond delay="0"/>
                                  </p:stCondLst>
                                  <p:childTnLst>
                                    <p:set>
                                      <p:cBhvr>
                                        <p:cTn id="177" dur="1" fill="hold">
                                          <p:stCondLst>
                                            <p:cond delay="0"/>
                                          </p:stCondLst>
                                        </p:cTn>
                                        <p:tgtEl>
                                          <p:spTgt spid="3096"/>
                                        </p:tgtEl>
                                        <p:attrNameLst>
                                          <p:attrName>style.visibility</p:attrName>
                                        </p:attrNameLst>
                                      </p:cBhvr>
                                      <p:to>
                                        <p:strVal val="visible"/>
                                      </p:to>
                                    </p:set>
                                    <p:animEffect transition="in" filter="fade">
                                      <p:cBhvr>
                                        <p:cTn id="178" dur="770" decel="100000"/>
                                        <p:tgtEl>
                                          <p:spTgt spid="3096"/>
                                        </p:tgtEl>
                                      </p:cBhvr>
                                    </p:animEffect>
                                    <p:animScale>
                                      <p:cBhvr>
                                        <p:cTn id="179" dur="770" decel="100000"/>
                                        <p:tgtEl>
                                          <p:spTgt spid="3096"/>
                                        </p:tgtEl>
                                      </p:cBhvr>
                                      <p:from x="10000" y="10000"/>
                                      <p:to x="200000" y="450000"/>
                                    </p:animScale>
                                    <p:animScale>
                                      <p:cBhvr>
                                        <p:cTn id="180" dur="1230" accel="100000" fill="hold">
                                          <p:stCondLst>
                                            <p:cond delay="770"/>
                                          </p:stCondLst>
                                        </p:cTn>
                                        <p:tgtEl>
                                          <p:spTgt spid="3096"/>
                                        </p:tgtEl>
                                      </p:cBhvr>
                                      <p:from x="200000" y="450000"/>
                                      <p:to x="100000" y="100000"/>
                                    </p:animScale>
                                    <p:set>
                                      <p:cBhvr>
                                        <p:cTn id="181" dur="770" fill="hold"/>
                                        <p:tgtEl>
                                          <p:spTgt spid="3096"/>
                                        </p:tgtEl>
                                        <p:attrNameLst>
                                          <p:attrName>ppt_x</p:attrName>
                                        </p:attrNameLst>
                                      </p:cBhvr>
                                      <p:to>
                                        <p:strVal val="(0.5)"/>
                                      </p:to>
                                    </p:set>
                                    <p:anim from="(0.5)" to="(#ppt_x)" calcmode="lin" valueType="num">
                                      <p:cBhvr>
                                        <p:cTn id="182" dur="1230" accel="100000" fill="hold">
                                          <p:stCondLst>
                                            <p:cond delay="770"/>
                                          </p:stCondLst>
                                        </p:cTn>
                                        <p:tgtEl>
                                          <p:spTgt spid="3096"/>
                                        </p:tgtEl>
                                        <p:attrNameLst>
                                          <p:attrName>ppt_x</p:attrName>
                                        </p:attrNameLst>
                                      </p:cBhvr>
                                    </p:anim>
                                    <p:set>
                                      <p:cBhvr>
                                        <p:cTn id="183" dur="770" fill="hold"/>
                                        <p:tgtEl>
                                          <p:spTgt spid="3096"/>
                                        </p:tgtEl>
                                        <p:attrNameLst>
                                          <p:attrName>ppt_y</p:attrName>
                                        </p:attrNameLst>
                                      </p:cBhvr>
                                      <p:to>
                                        <p:strVal val="(#ppt_y+0.4)"/>
                                      </p:to>
                                    </p:set>
                                    <p:anim from="(#ppt_y+0.4)" to="(#ppt_y)" calcmode="lin" valueType="num">
                                      <p:cBhvr>
                                        <p:cTn id="184" dur="1230" accel="100000" fill="hold">
                                          <p:stCondLst>
                                            <p:cond delay="770"/>
                                          </p:stCondLst>
                                        </p:cTn>
                                        <p:tgtEl>
                                          <p:spTgt spid="3096"/>
                                        </p:tgtEl>
                                        <p:attrNameLst>
                                          <p:attrName>ppt_y</p:attrName>
                                        </p:attrNameLst>
                                      </p:cBhvr>
                                    </p:anim>
                                  </p:childTnLst>
                                </p:cTn>
                              </p:par>
                              <p:par>
                                <p:cTn id="185" presetID="51" presetClass="entr" presetSubtype="0" fill="hold" grpId="0" nodeType="withEffect">
                                  <p:stCondLst>
                                    <p:cond delay="0"/>
                                  </p:stCondLst>
                                  <p:childTnLst>
                                    <p:set>
                                      <p:cBhvr>
                                        <p:cTn id="186" dur="1" fill="hold">
                                          <p:stCondLst>
                                            <p:cond delay="0"/>
                                          </p:stCondLst>
                                        </p:cTn>
                                        <p:tgtEl>
                                          <p:spTgt spid="3098"/>
                                        </p:tgtEl>
                                        <p:attrNameLst>
                                          <p:attrName>style.visibility</p:attrName>
                                        </p:attrNameLst>
                                      </p:cBhvr>
                                      <p:to>
                                        <p:strVal val="visible"/>
                                      </p:to>
                                    </p:set>
                                    <p:animEffect transition="in" filter="fade">
                                      <p:cBhvr>
                                        <p:cTn id="187" dur="770" decel="100000"/>
                                        <p:tgtEl>
                                          <p:spTgt spid="3098"/>
                                        </p:tgtEl>
                                      </p:cBhvr>
                                    </p:animEffect>
                                    <p:animScale>
                                      <p:cBhvr>
                                        <p:cTn id="188" dur="770" decel="100000"/>
                                        <p:tgtEl>
                                          <p:spTgt spid="3098"/>
                                        </p:tgtEl>
                                      </p:cBhvr>
                                      <p:from x="10000" y="10000"/>
                                      <p:to x="200000" y="450000"/>
                                    </p:animScale>
                                    <p:animScale>
                                      <p:cBhvr>
                                        <p:cTn id="189" dur="1230" accel="100000" fill="hold">
                                          <p:stCondLst>
                                            <p:cond delay="770"/>
                                          </p:stCondLst>
                                        </p:cTn>
                                        <p:tgtEl>
                                          <p:spTgt spid="3098"/>
                                        </p:tgtEl>
                                      </p:cBhvr>
                                      <p:from x="200000" y="450000"/>
                                      <p:to x="100000" y="100000"/>
                                    </p:animScale>
                                    <p:set>
                                      <p:cBhvr>
                                        <p:cTn id="190" dur="770" fill="hold"/>
                                        <p:tgtEl>
                                          <p:spTgt spid="3098"/>
                                        </p:tgtEl>
                                        <p:attrNameLst>
                                          <p:attrName>ppt_x</p:attrName>
                                        </p:attrNameLst>
                                      </p:cBhvr>
                                      <p:to>
                                        <p:strVal val="(0.5)"/>
                                      </p:to>
                                    </p:set>
                                    <p:anim from="(0.5)" to="(#ppt_x)" calcmode="lin" valueType="num">
                                      <p:cBhvr>
                                        <p:cTn id="191" dur="1230" accel="100000" fill="hold">
                                          <p:stCondLst>
                                            <p:cond delay="770"/>
                                          </p:stCondLst>
                                        </p:cTn>
                                        <p:tgtEl>
                                          <p:spTgt spid="3098"/>
                                        </p:tgtEl>
                                        <p:attrNameLst>
                                          <p:attrName>ppt_x</p:attrName>
                                        </p:attrNameLst>
                                      </p:cBhvr>
                                    </p:anim>
                                    <p:set>
                                      <p:cBhvr>
                                        <p:cTn id="192" dur="770" fill="hold"/>
                                        <p:tgtEl>
                                          <p:spTgt spid="3098"/>
                                        </p:tgtEl>
                                        <p:attrNameLst>
                                          <p:attrName>ppt_y</p:attrName>
                                        </p:attrNameLst>
                                      </p:cBhvr>
                                      <p:to>
                                        <p:strVal val="(#ppt_y+0.4)"/>
                                      </p:to>
                                    </p:set>
                                    <p:anim from="(#ppt_y+0.4)" to="(#ppt_y)" calcmode="lin" valueType="num">
                                      <p:cBhvr>
                                        <p:cTn id="193" dur="1230" accel="100000" fill="hold">
                                          <p:stCondLst>
                                            <p:cond delay="770"/>
                                          </p:stCondLst>
                                        </p:cTn>
                                        <p:tgtEl>
                                          <p:spTgt spid="3098"/>
                                        </p:tgtEl>
                                        <p:attrNameLst>
                                          <p:attrName>ppt_y</p:attrName>
                                        </p:attrNameLst>
                                      </p:cBhvr>
                                    </p:anim>
                                  </p:childTnLst>
                                </p:cTn>
                              </p:par>
                              <p:par>
                                <p:cTn id="194" presetID="51" presetClass="entr" presetSubtype="0" fill="hold" grpId="0" nodeType="withEffect">
                                  <p:stCondLst>
                                    <p:cond delay="0"/>
                                  </p:stCondLst>
                                  <p:childTnLst>
                                    <p:set>
                                      <p:cBhvr>
                                        <p:cTn id="195" dur="1" fill="hold">
                                          <p:stCondLst>
                                            <p:cond delay="0"/>
                                          </p:stCondLst>
                                        </p:cTn>
                                        <p:tgtEl>
                                          <p:spTgt spid="3100"/>
                                        </p:tgtEl>
                                        <p:attrNameLst>
                                          <p:attrName>style.visibility</p:attrName>
                                        </p:attrNameLst>
                                      </p:cBhvr>
                                      <p:to>
                                        <p:strVal val="visible"/>
                                      </p:to>
                                    </p:set>
                                    <p:animEffect transition="in" filter="fade">
                                      <p:cBhvr>
                                        <p:cTn id="196" dur="770" decel="100000"/>
                                        <p:tgtEl>
                                          <p:spTgt spid="3100"/>
                                        </p:tgtEl>
                                      </p:cBhvr>
                                    </p:animEffect>
                                    <p:animScale>
                                      <p:cBhvr>
                                        <p:cTn id="197" dur="770" decel="100000"/>
                                        <p:tgtEl>
                                          <p:spTgt spid="3100"/>
                                        </p:tgtEl>
                                      </p:cBhvr>
                                      <p:from x="10000" y="10000"/>
                                      <p:to x="200000" y="450000"/>
                                    </p:animScale>
                                    <p:animScale>
                                      <p:cBhvr>
                                        <p:cTn id="198" dur="1230" accel="100000" fill="hold">
                                          <p:stCondLst>
                                            <p:cond delay="770"/>
                                          </p:stCondLst>
                                        </p:cTn>
                                        <p:tgtEl>
                                          <p:spTgt spid="3100"/>
                                        </p:tgtEl>
                                      </p:cBhvr>
                                      <p:from x="200000" y="450000"/>
                                      <p:to x="100000" y="100000"/>
                                    </p:animScale>
                                    <p:set>
                                      <p:cBhvr>
                                        <p:cTn id="199" dur="770" fill="hold"/>
                                        <p:tgtEl>
                                          <p:spTgt spid="3100"/>
                                        </p:tgtEl>
                                        <p:attrNameLst>
                                          <p:attrName>ppt_x</p:attrName>
                                        </p:attrNameLst>
                                      </p:cBhvr>
                                      <p:to>
                                        <p:strVal val="(0.5)"/>
                                      </p:to>
                                    </p:set>
                                    <p:anim from="(0.5)" to="(#ppt_x)" calcmode="lin" valueType="num">
                                      <p:cBhvr>
                                        <p:cTn id="200" dur="1230" accel="100000" fill="hold">
                                          <p:stCondLst>
                                            <p:cond delay="770"/>
                                          </p:stCondLst>
                                        </p:cTn>
                                        <p:tgtEl>
                                          <p:spTgt spid="3100"/>
                                        </p:tgtEl>
                                        <p:attrNameLst>
                                          <p:attrName>ppt_x</p:attrName>
                                        </p:attrNameLst>
                                      </p:cBhvr>
                                    </p:anim>
                                    <p:set>
                                      <p:cBhvr>
                                        <p:cTn id="201" dur="770" fill="hold"/>
                                        <p:tgtEl>
                                          <p:spTgt spid="3100"/>
                                        </p:tgtEl>
                                        <p:attrNameLst>
                                          <p:attrName>ppt_y</p:attrName>
                                        </p:attrNameLst>
                                      </p:cBhvr>
                                      <p:to>
                                        <p:strVal val="(#ppt_y+0.4)"/>
                                      </p:to>
                                    </p:set>
                                    <p:anim from="(#ppt_y+0.4)" to="(#ppt_y)" calcmode="lin" valueType="num">
                                      <p:cBhvr>
                                        <p:cTn id="202" dur="1230" accel="100000" fill="hold">
                                          <p:stCondLst>
                                            <p:cond delay="770"/>
                                          </p:stCondLst>
                                        </p:cTn>
                                        <p:tgtEl>
                                          <p:spTgt spid="310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p:bldP spid="3080" grpId="0"/>
      <p:bldP spid="3090" grpId="0"/>
      <p:bldP spid="3091" grpId="0"/>
      <p:bldP spid="8214" grpId="0" animBg="1"/>
      <p:bldP spid="8215" grpId="0" animBg="1"/>
      <p:bldP spid="3094" grpId="0"/>
      <p:bldP spid="3095" grpId="0"/>
      <p:bldP spid="3098" grpId="0"/>
      <p:bldP spid="310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HydrogenAtom"/>
          <p:cNvPicPr>
            <a:picLocks noChangeAspect="1" noChangeArrowheads="1"/>
          </p:cNvPicPr>
          <p:nvPr/>
        </p:nvPicPr>
        <p:blipFill>
          <a:blip r:embed="rId3"/>
          <a:srcRect/>
          <a:stretch>
            <a:fillRect/>
          </a:stretch>
        </p:blipFill>
        <p:spPr bwMode="auto">
          <a:xfrm>
            <a:off x="3124200" y="396875"/>
            <a:ext cx="2895600" cy="2468563"/>
          </a:xfrm>
          <a:prstGeom prst="rect">
            <a:avLst/>
          </a:prstGeom>
          <a:noFill/>
        </p:spPr>
      </p:pic>
      <p:sp>
        <p:nvSpPr>
          <p:cNvPr id="250883" name="Text Box 3"/>
          <p:cNvSpPr txBox="1">
            <a:spLocks noChangeArrowheads="1"/>
          </p:cNvSpPr>
          <p:nvPr/>
        </p:nvSpPr>
        <p:spPr bwMode="auto">
          <a:xfrm>
            <a:off x="1281113" y="4114800"/>
            <a:ext cx="7296150" cy="457200"/>
          </a:xfrm>
          <a:prstGeom prst="rect">
            <a:avLst/>
          </a:prstGeom>
          <a:noFill/>
          <a:ln w="9525">
            <a:noFill/>
            <a:miter lim="800000"/>
            <a:headEnd/>
            <a:tailEnd/>
          </a:ln>
          <a:effectLst/>
        </p:spPr>
        <p:txBody>
          <a:bodyPr wrap="none" lIns="91429" tIns="45714" rIns="91429" bIns="45714">
            <a:spAutoFit/>
          </a:bodyPr>
          <a:lstStyle/>
          <a:p>
            <a:pPr eaLnBrk="1" hangingPunct="1"/>
            <a:r>
              <a:rPr lang="en-US" sz="2400">
                <a:ea typeface="ＭＳ Ｐゴシック" pitchFamily="8" charset="-128"/>
              </a:rPr>
              <a:t>1 nanometer (nm) = 10 hydrogen atoms side-by-side</a:t>
            </a:r>
            <a:endParaRPr lang="en-US" sz="2400">
              <a:latin typeface="Times New Roman" pitchFamily="18" charset="0"/>
              <a:ea typeface="ＭＳ Ｐゴシック" pitchFamily="8" charset="-128"/>
            </a:endParaRPr>
          </a:p>
        </p:txBody>
      </p:sp>
      <p:sp>
        <p:nvSpPr>
          <p:cNvPr id="250884" name="Oval 4"/>
          <p:cNvSpPr>
            <a:spLocks noChangeArrowheads="1"/>
          </p:cNvSpPr>
          <p:nvPr/>
        </p:nvSpPr>
        <p:spPr bwMode="auto">
          <a:xfrm>
            <a:off x="1600200" y="3124200"/>
            <a:ext cx="609600" cy="609600"/>
          </a:xfrm>
          <a:prstGeom prst="ellipse">
            <a:avLst/>
          </a:prstGeom>
          <a:solidFill>
            <a:srgbClr val="B3B3FF"/>
          </a:solidFill>
          <a:ln w="9525">
            <a:noFill/>
            <a:round/>
            <a:headEnd/>
            <a:tailEnd/>
          </a:ln>
          <a:effectLst/>
        </p:spPr>
        <p:txBody>
          <a:bodyPr wrap="none" anchor="ctr"/>
          <a:lstStyle/>
          <a:p>
            <a:endParaRPr lang="en-US"/>
          </a:p>
        </p:txBody>
      </p:sp>
      <p:sp>
        <p:nvSpPr>
          <p:cNvPr id="250885" name="Oval 5"/>
          <p:cNvSpPr>
            <a:spLocks noChangeArrowheads="1"/>
          </p:cNvSpPr>
          <p:nvPr/>
        </p:nvSpPr>
        <p:spPr bwMode="auto">
          <a:xfrm>
            <a:off x="2819400" y="3124200"/>
            <a:ext cx="609600" cy="609600"/>
          </a:xfrm>
          <a:prstGeom prst="ellipse">
            <a:avLst/>
          </a:prstGeom>
          <a:solidFill>
            <a:srgbClr val="B3B3FF"/>
          </a:solidFill>
          <a:ln w="9525">
            <a:noFill/>
            <a:round/>
            <a:headEnd/>
            <a:tailEnd/>
          </a:ln>
          <a:effectLst/>
        </p:spPr>
        <p:txBody>
          <a:bodyPr wrap="none" anchor="ctr"/>
          <a:lstStyle/>
          <a:p>
            <a:endParaRPr lang="en-US"/>
          </a:p>
        </p:txBody>
      </p:sp>
      <p:sp>
        <p:nvSpPr>
          <p:cNvPr id="250886" name="Oval 6"/>
          <p:cNvSpPr>
            <a:spLocks noChangeArrowheads="1"/>
          </p:cNvSpPr>
          <p:nvPr/>
        </p:nvSpPr>
        <p:spPr bwMode="auto">
          <a:xfrm>
            <a:off x="3429000" y="3124200"/>
            <a:ext cx="609600" cy="609600"/>
          </a:xfrm>
          <a:prstGeom prst="ellipse">
            <a:avLst/>
          </a:prstGeom>
          <a:solidFill>
            <a:srgbClr val="B3B3FF"/>
          </a:solidFill>
          <a:ln w="9525">
            <a:noFill/>
            <a:round/>
            <a:headEnd/>
            <a:tailEnd/>
          </a:ln>
          <a:effectLst/>
        </p:spPr>
        <p:txBody>
          <a:bodyPr wrap="none" anchor="ctr"/>
          <a:lstStyle/>
          <a:p>
            <a:endParaRPr lang="en-US"/>
          </a:p>
        </p:txBody>
      </p:sp>
      <p:sp>
        <p:nvSpPr>
          <p:cNvPr id="250887" name="Oval 7"/>
          <p:cNvSpPr>
            <a:spLocks noChangeArrowheads="1"/>
          </p:cNvSpPr>
          <p:nvPr/>
        </p:nvSpPr>
        <p:spPr bwMode="auto">
          <a:xfrm>
            <a:off x="2209800" y="3124200"/>
            <a:ext cx="609600" cy="609600"/>
          </a:xfrm>
          <a:prstGeom prst="ellipse">
            <a:avLst/>
          </a:prstGeom>
          <a:solidFill>
            <a:srgbClr val="B3B3FF"/>
          </a:solidFill>
          <a:ln w="9525">
            <a:noFill/>
            <a:round/>
            <a:headEnd/>
            <a:tailEnd/>
          </a:ln>
          <a:effectLst/>
        </p:spPr>
        <p:txBody>
          <a:bodyPr wrap="none" anchor="ctr"/>
          <a:lstStyle/>
          <a:p>
            <a:endParaRPr lang="en-US"/>
          </a:p>
        </p:txBody>
      </p:sp>
      <p:sp>
        <p:nvSpPr>
          <p:cNvPr id="250888" name="Oval 8"/>
          <p:cNvSpPr>
            <a:spLocks noChangeArrowheads="1"/>
          </p:cNvSpPr>
          <p:nvPr/>
        </p:nvSpPr>
        <p:spPr bwMode="auto">
          <a:xfrm>
            <a:off x="4038600" y="3124200"/>
            <a:ext cx="609600" cy="609600"/>
          </a:xfrm>
          <a:prstGeom prst="ellipse">
            <a:avLst/>
          </a:prstGeom>
          <a:solidFill>
            <a:srgbClr val="B3B3FF"/>
          </a:solidFill>
          <a:ln w="9525">
            <a:noFill/>
            <a:round/>
            <a:headEnd/>
            <a:tailEnd/>
          </a:ln>
          <a:effectLst/>
        </p:spPr>
        <p:txBody>
          <a:bodyPr wrap="none" anchor="ctr"/>
          <a:lstStyle/>
          <a:p>
            <a:endParaRPr lang="en-US"/>
          </a:p>
        </p:txBody>
      </p:sp>
      <p:sp>
        <p:nvSpPr>
          <p:cNvPr id="250889" name="Oval 9"/>
          <p:cNvSpPr>
            <a:spLocks noChangeArrowheads="1"/>
          </p:cNvSpPr>
          <p:nvPr/>
        </p:nvSpPr>
        <p:spPr bwMode="auto">
          <a:xfrm>
            <a:off x="4648200" y="3124200"/>
            <a:ext cx="609600" cy="609600"/>
          </a:xfrm>
          <a:prstGeom prst="ellipse">
            <a:avLst/>
          </a:prstGeom>
          <a:solidFill>
            <a:srgbClr val="B3B3FF"/>
          </a:solidFill>
          <a:ln w="9525">
            <a:noFill/>
            <a:round/>
            <a:headEnd/>
            <a:tailEnd/>
          </a:ln>
          <a:effectLst/>
        </p:spPr>
        <p:txBody>
          <a:bodyPr wrap="none" anchor="ctr"/>
          <a:lstStyle/>
          <a:p>
            <a:endParaRPr lang="en-US"/>
          </a:p>
        </p:txBody>
      </p:sp>
      <p:sp>
        <p:nvSpPr>
          <p:cNvPr id="250890" name="Oval 10"/>
          <p:cNvSpPr>
            <a:spLocks noChangeArrowheads="1"/>
          </p:cNvSpPr>
          <p:nvPr/>
        </p:nvSpPr>
        <p:spPr bwMode="auto">
          <a:xfrm>
            <a:off x="5867400" y="3124200"/>
            <a:ext cx="609600" cy="609600"/>
          </a:xfrm>
          <a:prstGeom prst="ellipse">
            <a:avLst/>
          </a:prstGeom>
          <a:solidFill>
            <a:srgbClr val="B3B3FF"/>
          </a:solidFill>
          <a:ln w="9525">
            <a:noFill/>
            <a:round/>
            <a:headEnd/>
            <a:tailEnd/>
          </a:ln>
          <a:effectLst/>
        </p:spPr>
        <p:txBody>
          <a:bodyPr wrap="none" anchor="ctr"/>
          <a:lstStyle/>
          <a:p>
            <a:endParaRPr lang="en-US"/>
          </a:p>
        </p:txBody>
      </p:sp>
      <p:sp>
        <p:nvSpPr>
          <p:cNvPr id="250891" name="Oval 11"/>
          <p:cNvSpPr>
            <a:spLocks noChangeArrowheads="1"/>
          </p:cNvSpPr>
          <p:nvPr/>
        </p:nvSpPr>
        <p:spPr bwMode="auto">
          <a:xfrm>
            <a:off x="6477000" y="3124200"/>
            <a:ext cx="609600" cy="609600"/>
          </a:xfrm>
          <a:prstGeom prst="ellipse">
            <a:avLst/>
          </a:prstGeom>
          <a:solidFill>
            <a:srgbClr val="B3B3FF"/>
          </a:solidFill>
          <a:ln w="9525">
            <a:noFill/>
            <a:round/>
            <a:headEnd/>
            <a:tailEnd/>
          </a:ln>
          <a:effectLst/>
        </p:spPr>
        <p:txBody>
          <a:bodyPr wrap="none" anchor="ctr"/>
          <a:lstStyle/>
          <a:p>
            <a:endParaRPr lang="en-US"/>
          </a:p>
        </p:txBody>
      </p:sp>
      <p:sp>
        <p:nvSpPr>
          <p:cNvPr id="250892" name="Oval 12"/>
          <p:cNvSpPr>
            <a:spLocks noChangeArrowheads="1"/>
          </p:cNvSpPr>
          <p:nvPr/>
        </p:nvSpPr>
        <p:spPr bwMode="auto">
          <a:xfrm>
            <a:off x="5257800" y="3124200"/>
            <a:ext cx="609600" cy="609600"/>
          </a:xfrm>
          <a:prstGeom prst="ellipse">
            <a:avLst/>
          </a:prstGeom>
          <a:solidFill>
            <a:srgbClr val="B3B3FF"/>
          </a:solidFill>
          <a:ln w="9525">
            <a:noFill/>
            <a:round/>
            <a:headEnd/>
            <a:tailEnd/>
          </a:ln>
          <a:effectLst/>
        </p:spPr>
        <p:txBody>
          <a:bodyPr wrap="none" anchor="ctr"/>
          <a:lstStyle/>
          <a:p>
            <a:endParaRPr lang="en-US"/>
          </a:p>
        </p:txBody>
      </p:sp>
      <p:sp>
        <p:nvSpPr>
          <p:cNvPr id="250893" name="Oval 13"/>
          <p:cNvSpPr>
            <a:spLocks noChangeArrowheads="1"/>
          </p:cNvSpPr>
          <p:nvPr/>
        </p:nvSpPr>
        <p:spPr bwMode="auto">
          <a:xfrm>
            <a:off x="7086600" y="3124200"/>
            <a:ext cx="609600" cy="609600"/>
          </a:xfrm>
          <a:prstGeom prst="ellipse">
            <a:avLst/>
          </a:prstGeom>
          <a:solidFill>
            <a:srgbClr val="B3B3FF"/>
          </a:solidFill>
          <a:ln w="9525">
            <a:no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ChangeArrowheads="1"/>
          </p:cNvSpPr>
          <p:nvPr/>
        </p:nvSpPr>
        <p:spPr bwMode="auto">
          <a:xfrm>
            <a:off x="0" y="0"/>
            <a:ext cx="9144000" cy="838200"/>
          </a:xfrm>
          <a:prstGeom prst="rect">
            <a:avLst/>
          </a:prstGeom>
          <a:noFill/>
          <a:ln w="9525">
            <a:noFill/>
            <a:miter lim="800000"/>
            <a:headEnd/>
            <a:tailEnd/>
          </a:ln>
          <a:effectLst/>
        </p:spPr>
        <p:txBody>
          <a:bodyPr anchor="ctr"/>
          <a:lstStyle/>
          <a:p>
            <a:pPr eaLnBrk="1" hangingPunct="1"/>
            <a:r>
              <a:rPr lang="en-US" sz="2800" b="1">
                <a:solidFill>
                  <a:srgbClr val="FF0000"/>
                </a:solidFill>
              </a:rPr>
              <a:t> </a:t>
            </a:r>
            <a:r>
              <a:rPr lang="en-US" sz="3200" b="1">
                <a:solidFill>
                  <a:srgbClr val="FF0000"/>
                </a:solidFill>
                <a:latin typeface="Comic Sans MS" pitchFamily="66" charset="0"/>
              </a:rPr>
              <a:t>“Nano” in terms of relative size</a:t>
            </a:r>
          </a:p>
        </p:txBody>
      </p:sp>
      <p:pic>
        <p:nvPicPr>
          <p:cNvPr id="293891" name="Picture 3" descr="dice-540148"/>
          <p:cNvPicPr>
            <a:picLocks noChangeAspect="1" noChangeArrowheads="1"/>
          </p:cNvPicPr>
          <p:nvPr/>
        </p:nvPicPr>
        <p:blipFill>
          <a:blip r:embed="rId2"/>
          <a:srcRect/>
          <a:stretch>
            <a:fillRect/>
          </a:stretch>
        </p:blipFill>
        <p:spPr bwMode="auto">
          <a:xfrm>
            <a:off x="1905000" y="5334000"/>
            <a:ext cx="450850" cy="533400"/>
          </a:xfrm>
          <a:prstGeom prst="rect">
            <a:avLst/>
          </a:prstGeom>
          <a:noFill/>
          <a:ln w="9525">
            <a:solidFill>
              <a:schemeClr val="tx1"/>
            </a:solidFill>
            <a:miter lim="800000"/>
            <a:headEnd/>
            <a:tailEnd/>
          </a:ln>
        </p:spPr>
      </p:pic>
      <p:pic>
        <p:nvPicPr>
          <p:cNvPr id="293892" name="Picture 4" descr="earth_1_apollo17_big">
            <a:hlinkClick r:id="rId3"/>
          </p:cNvPr>
          <p:cNvPicPr>
            <a:picLocks noChangeAspect="1" noChangeArrowheads="1"/>
          </p:cNvPicPr>
          <p:nvPr/>
        </p:nvPicPr>
        <p:blipFill>
          <a:blip r:embed="rId4"/>
          <a:srcRect/>
          <a:stretch>
            <a:fillRect/>
          </a:stretch>
        </p:blipFill>
        <p:spPr bwMode="auto">
          <a:xfrm>
            <a:off x="3124200" y="919163"/>
            <a:ext cx="6019800" cy="5978525"/>
          </a:xfrm>
          <a:prstGeom prst="rect">
            <a:avLst/>
          </a:prstGeom>
          <a:noFill/>
        </p:spPr>
      </p:pic>
      <p:sp>
        <p:nvSpPr>
          <p:cNvPr id="293893" name="Rectangle 5"/>
          <p:cNvSpPr>
            <a:spLocks noChangeArrowheads="1"/>
          </p:cNvSpPr>
          <p:nvPr/>
        </p:nvSpPr>
        <p:spPr bwMode="auto">
          <a:xfrm>
            <a:off x="0" y="762000"/>
            <a:ext cx="3124200" cy="4038600"/>
          </a:xfrm>
          <a:prstGeom prst="rect">
            <a:avLst/>
          </a:prstGeom>
          <a:noFill/>
          <a:ln w="9525">
            <a:noFill/>
            <a:miter lim="800000"/>
            <a:headEnd/>
            <a:tailEnd/>
          </a:ln>
          <a:effectLst/>
        </p:spPr>
        <p:txBody>
          <a:bodyPr/>
          <a:lstStyle/>
          <a:p>
            <a:pPr marL="342900" indent="-342900" eaLnBrk="1" hangingPunct="1">
              <a:spcBef>
                <a:spcPct val="20000"/>
              </a:spcBef>
            </a:pPr>
            <a:r>
              <a:rPr lang="de-DE" sz="2000"/>
              <a:t>     </a:t>
            </a:r>
            <a:r>
              <a:rPr lang="de-DE" sz="2800" b="1">
                <a:solidFill>
                  <a:srgbClr val="800080"/>
                </a:solidFill>
                <a:latin typeface="Comic Sans MS" pitchFamily="66" charset="0"/>
              </a:rPr>
              <a:t>Comparison of 1 meter</a:t>
            </a:r>
          </a:p>
          <a:p>
            <a:pPr marL="342900" indent="-342900" eaLnBrk="1" hangingPunct="1">
              <a:spcBef>
                <a:spcPct val="20000"/>
              </a:spcBef>
            </a:pPr>
            <a:r>
              <a:rPr lang="de-DE" sz="2800" b="1">
                <a:solidFill>
                  <a:srgbClr val="800080"/>
                </a:solidFill>
                <a:latin typeface="Comic Sans MS" pitchFamily="66" charset="0"/>
              </a:rPr>
              <a:t>     with 1 nm equals approximately the size of the earth compared with the size of dice</a:t>
            </a:r>
            <a:endParaRPr lang="en-US" sz="2800" b="1">
              <a:solidFill>
                <a:srgbClr val="800080"/>
              </a:solidFill>
              <a:latin typeface="Comic Sans MS" pitchFamily="66" charset="0"/>
            </a:endParaRPr>
          </a:p>
        </p:txBody>
      </p:sp>
      <p:sp>
        <p:nvSpPr>
          <p:cNvPr id="293894" name="Text Box 6"/>
          <p:cNvSpPr txBox="1">
            <a:spLocks noChangeArrowheads="1"/>
          </p:cNvSpPr>
          <p:nvPr/>
        </p:nvSpPr>
        <p:spPr bwMode="auto">
          <a:xfrm>
            <a:off x="2514600" y="5410200"/>
            <a:ext cx="476250" cy="366713"/>
          </a:xfrm>
          <a:prstGeom prst="rect">
            <a:avLst/>
          </a:prstGeom>
          <a:noFill/>
          <a:ln w="9525" algn="ctr">
            <a:noFill/>
            <a:miter lim="800000"/>
            <a:headEnd/>
            <a:tailEnd/>
          </a:ln>
          <a:effectLst/>
        </p:spPr>
        <p:txBody>
          <a:bodyPr wrap="none">
            <a:spAutoFit/>
          </a:bodyPr>
          <a:lstStyle/>
          <a:p>
            <a:pPr eaLnBrk="1" hangingPunct="1"/>
            <a:r>
              <a:rPr lang="en-US"/>
              <a:t>vs.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4" name="Text Box 4"/>
          <p:cNvSpPr txBox="1">
            <a:spLocks noChangeArrowheads="1"/>
          </p:cNvSpPr>
          <p:nvPr/>
        </p:nvSpPr>
        <p:spPr bwMode="auto">
          <a:xfrm>
            <a:off x="2879725" y="425450"/>
            <a:ext cx="3543300" cy="641350"/>
          </a:xfrm>
          <a:prstGeom prst="rect">
            <a:avLst/>
          </a:prstGeom>
          <a:noFill/>
          <a:ln w="9525">
            <a:noFill/>
            <a:miter lim="800000"/>
            <a:headEnd/>
            <a:tailEnd/>
          </a:ln>
          <a:effectLst/>
        </p:spPr>
        <p:txBody>
          <a:bodyPr wrap="none" lIns="91429" tIns="45714" rIns="91429" bIns="45714">
            <a:spAutoFit/>
          </a:bodyPr>
          <a:lstStyle/>
          <a:p>
            <a:r>
              <a:rPr lang="en-US" sz="3600" b="1">
                <a:solidFill>
                  <a:srgbClr val="0400FF"/>
                </a:solidFill>
                <a:latin typeface="Comic Sans MS" pitchFamily="66" charset="0"/>
              </a:rPr>
              <a:t>Naturally Nano</a:t>
            </a:r>
          </a:p>
        </p:txBody>
      </p:sp>
      <p:pic>
        <p:nvPicPr>
          <p:cNvPr id="240645" name="Picture 5"/>
          <p:cNvPicPr>
            <a:picLocks noChangeAspect="1" noChangeArrowheads="1"/>
          </p:cNvPicPr>
          <p:nvPr/>
        </p:nvPicPr>
        <p:blipFill>
          <a:blip r:embed="rId2">
            <a:lum bright="-6000" contrast="6000"/>
          </a:blip>
          <a:srcRect/>
          <a:stretch>
            <a:fillRect/>
          </a:stretch>
        </p:blipFill>
        <p:spPr bwMode="auto">
          <a:xfrm>
            <a:off x="3619500" y="1374775"/>
            <a:ext cx="5168900" cy="5154613"/>
          </a:xfrm>
          <a:prstGeom prst="rect">
            <a:avLst/>
          </a:prstGeom>
          <a:noFill/>
        </p:spPr>
      </p:pic>
      <p:sp>
        <p:nvSpPr>
          <p:cNvPr id="240647" name="Text Box 7"/>
          <p:cNvSpPr txBox="1">
            <a:spLocks noChangeArrowheads="1"/>
          </p:cNvSpPr>
          <p:nvPr/>
        </p:nvSpPr>
        <p:spPr bwMode="auto">
          <a:xfrm>
            <a:off x="398463" y="1554163"/>
            <a:ext cx="3792537" cy="1341437"/>
          </a:xfrm>
          <a:prstGeom prst="rect">
            <a:avLst/>
          </a:prstGeom>
          <a:noFill/>
          <a:ln w="9525">
            <a:noFill/>
            <a:miter lim="800000"/>
            <a:headEnd/>
            <a:tailEnd/>
          </a:ln>
          <a:effectLst/>
        </p:spPr>
        <p:txBody>
          <a:bodyPr wrap="none" lIns="91429" tIns="45714" rIns="91429" bIns="45714">
            <a:spAutoFit/>
          </a:bodyPr>
          <a:lstStyle/>
          <a:p>
            <a:r>
              <a:rPr lang="en-US" sz="3200" b="1"/>
              <a:t>Human Rhinovirus</a:t>
            </a:r>
          </a:p>
          <a:p>
            <a:r>
              <a:rPr lang="en-US" sz="3200" b="1"/>
              <a:t>32 nm diameter</a:t>
            </a:r>
          </a:p>
          <a:p>
            <a:endParaRPr lang="en-US"/>
          </a:p>
        </p:txBody>
      </p:sp>
      <p:grpSp>
        <p:nvGrpSpPr>
          <p:cNvPr id="240648" name="Group 8"/>
          <p:cNvGrpSpPr>
            <a:grpSpLocks/>
          </p:cNvGrpSpPr>
          <p:nvPr/>
        </p:nvGrpSpPr>
        <p:grpSpPr bwMode="auto">
          <a:xfrm>
            <a:off x="641350" y="4156075"/>
            <a:ext cx="2830513" cy="1858963"/>
            <a:chOff x="404" y="2618"/>
            <a:chExt cx="1783" cy="1171"/>
          </a:xfrm>
        </p:grpSpPr>
        <p:pic>
          <p:nvPicPr>
            <p:cNvPr id="240649" name="Picture 9"/>
            <p:cNvPicPr>
              <a:picLocks noChangeAspect="1" noChangeArrowheads="1"/>
            </p:cNvPicPr>
            <p:nvPr/>
          </p:nvPicPr>
          <p:blipFill>
            <a:blip r:embed="rId3"/>
            <a:srcRect/>
            <a:stretch>
              <a:fillRect/>
            </a:stretch>
          </p:blipFill>
          <p:spPr bwMode="auto">
            <a:xfrm>
              <a:off x="404" y="2618"/>
              <a:ext cx="1783" cy="1171"/>
            </a:xfrm>
            <a:prstGeom prst="rect">
              <a:avLst/>
            </a:prstGeom>
            <a:noFill/>
          </p:spPr>
        </p:pic>
        <p:sp>
          <p:nvSpPr>
            <p:cNvPr id="240650" name="Text Box 10"/>
            <p:cNvSpPr txBox="1">
              <a:spLocks noChangeArrowheads="1"/>
            </p:cNvSpPr>
            <p:nvPr/>
          </p:nvSpPr>
          <p:spPr bwMode="auto">
            <a:xfrm>
              <a:off x="976" y="2624"/>
              <a:ext cx="1184" cy="288"/>
            </a:xfrm>
            <a:prstGeom prst="rect">
              <a:avLst/>
            </a:prstGeom>
            <a:noFill/>
            <a:ln w="9525">
              <a:noFill/>
              <a:miter lim="800000"/>
              <a:headEnd/>
              <a:tailEnd/>
            </a:ln>
            <a:effectLst>
              <a:outerShdw dist="35921" dir="2700000" algn="ctr" rotWithShape="0">
                <a:schemeClr val="bg1"/>
              </a:outerShdw>
            </a:effectLst>
          </p:spPr>
          <p:txBody>
            <a:bodyPr lIns="91429" tIns="45714" rIns="91429" bIns="45714">
              <a:spAutoFit/>
            </a:bodyPr>
            <a:lstStyle/>
            <a:p>
              <a:pPr algn="r">
                <a:spcBef>
                  <a:spcPct val="50000"/>
                </a:spcBef>
              </a:pPr>
              <a:r>
                <a:rPr lang="en-US" sz="2400" i="1">
                  <a:latin typeface="Helvetica Neue" charset="0"/>
                </a:rPr>
                <a:t>TEM Image</a:t>
              </a: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Text Box 2"/>
          <p:cNvSpPr txBox="1">
            <a:spLocks noChangeArrowheads="1"/>
          </p:cNvSpPr>
          <p:nvPr/>
        </p:nvSpPr>
        <p:spPr bwMode="auto">
          <a:xfrm>
            <a:off x="2195513" y="188913"/>
            <a:ext cx="4606925" cy="396875"/>
          </a:xfrm>
          <a:prstGeom prst="rect">
            <a:avLst/>
          </a:prstGeom>
          <a:noFill/>
          <a:ln w="9525">
            <a:noFill/>
            <a:miter lim="800000"/>
            <a:headEnd/>
            <a:tailEnd/>
          </a:ln>
          <a:effectLst/>
        </p:spPr>
        <p:txBody>
          <a:bodyPr wrap="none">
            <a:spAutoFit/>
          </a:bodyPr>
          <a:lstStyle/>
          <a:p>
            <a:pPr eaLnBrk="1" hangingPunct="1"/>
            <a:r>
              <a:rPr lang="en-US" sz="2000" b="1">
                <a:effectLst>
                  <a:outerShdw blurRad="38100" dist="38100" dir="2700000" algn="tl">
                    <a:srgbClr val="C0C0C0"/>
                  </a:outerShdw>
                </a:effectLst>
                <a:cs typeface="Arial" pitchFamily="34" charset="0"/>
              </a:rPr>
              <a:t>NANOTECHNOLOGY INVESTMENTS</a:t>
            </a:r>
          </a:p>
        </p:txBody>
      </p:sp>
      <p:sp>
        <p:nvSpPr>
          <p:cNvPr id="328707" name="Text Box 3"/>
          <p:cNvSpPr txBox="1">
            <a:spLocks noChangeArrowheads="1"/>
          </p:cNvSpPr>
          <p:nvPr/>
        </p:nvSpPr>
        <p:spPr bwMode="auto">
          <a:xfrm>
            <a:off x="250825" y="5084763"/>
            <a:ext cx="8534400" cy="1465262"/>
          </a:xfrm>
          <a:prstGeom prst="rect">
            <a:avLst/>
          </a:prstGeom>
          <a:solidFill>
            <a:srgbClr val="336699"/>
          </a:solidFill>
          <a:ln w="9525">
            <a:noFill/>
            <a:miter lim="800000"/>
            <a:headEnd/>
            <a:tailEnd/>
          </a:ln>
          <a:effectLst/>
        </p:spPr>
        <p:txBody>
          <a:bodyPr>
            <a:spAutoFit/>
          </a:bodyPr>
          <a:lstStyle/>
          <a:p>
            <a:pPr eaLnBrk="1" hangingPunct="1">
              <a:buFont typeface="Wingdings" pitchFamily="2" charset="2"/>
              <a:buChar char="§"/>
            </a:pPr>
            <a:r>
              <a:rPr lang="en-US" b="1">
                <a:cs typeface="Arial" pitchFamily="34" charset="0"/>
              </a:rPr>
              <a:t> Total Investment (world) in 2005: 6 Billion USD</a:t>
            </a:r>
          </a:p>
          <a:p>
            <a:pPr eaLnBrk="1" hangingPunct="1">
              <a:buFont typeface="Wingdings" pitchFamily="2" charset="2"/>
              <a:buChar char="§"/>
            </a:pPr>
            <a:r>
              <a:rPr lang="en-US" b="1">
                <a:cs typeface="Arial" pitchFamily="34" charset="0"/>
              </a:rPr>
              <a:t> European Union: 4.8 Billion Euro for 7</a:t>
            </a:r>
            <a:r>
              <a:rPr lang="en-US" b="1" baseline="30000">
                <a:cs typeface="Arial" pitchFamily="34" charset="0"/>
              </a:rPr>
              <a:t>th</a:t>
            </a:r>
            <a:r>
              <a:rPr lang="en-US" b="1">
                <a:cs typeface="Arial" pitchFamily="34" charset="0"/>
              </a:rPr>
              <a:t> Framework Projects</a:t>
            </a:r>
          </a:p>
          <a:p>
            <a:pPr eaLnBrk="1" hangingPunct="1">
              <a:buFont typeface="Wingdings" pitchFamily="2" charset="2"/>
              <a:buChar char="§"/>
            </a:pPr>
            <a:r>
              <a:rPr lang="en-US" b="1">
                <a:cs typeface="Arial" pitchFamily="34" charset="0"/>
              </a:rPr>
              <a:t> South Africa: 170 million USD for next 3 years</a:t>
            </a:r>
          </a:p>
          <a:p>
            <a:pPr eaLnBrk="1" hangingPunct="1">
              <a:buFont typeface="Wingdings" pitchFamily="2" charset="2"/>
              <a:buChar char="§"/>
            </a:pPr>
            <a:r>
              <a:rPr lang="en-US" b="1">
                <a:cs typeface="Arial" pitchFamily="34" charset="0"/>
              </a:rPr>
              <a:t> Israel: 230 million USD for next 5 years</a:t>
            </a:r>
          </a:p>
          <a:p>
            <a:pPr eaLnBrk="1" hangingPunct="1">
              <a:buFont typeface="Wingdings" pitchFamily="2" charset="2"/>
              <a:buChar char="§"/>
            </a:pPr>
            <a:r>
              <a:rPr lang="en-US" b="1">
                <a:cs typeface="Arial" pitchFamily="34" charset="0"/>
              </a:rPr>
              <a:t> National Cancer Institute (USA): 143 million USD for next 5 years</a:t>
            </a:r>
          </a:p>
        </p:txBody>
      </p:sp>
      <p:pic>
        <p:nvPicPr>
          <p:cNvPr id="328708" name="Picture 4"/>
          <p:cNvPicPr>
            <a:picLocks noChangeAspect="1" noChangeArrowheads="1"/>
          </p:cNvPicPr>
          <p:nvPr/>
        </p:nvPicPr>
        <p:blipFill>
          <a:blip r:embed="rId2"/>
          <a:srcRect/>
          <a:stretch>
            <a:fillRect/>
          </a:stretch>
        </p:blipFill>
        <p:spPr bwMode="auto">
          <a:xfrm>
            <a:off x="1258888" y="646113"/>
            <a:ext cx="6553200" cy="4268787"/>
          </a:xfrm>
          <a:prstGeom prst="rect">
            <a:avLst/>
          </a:prstGeom>
          <a:noFill/>
          <a:ln w="9525">
            <a:noFill/>
            <a:miter lim="800000"/>
            <a:headEnd/>
            <a:tailEnd/>
          </a:ln>
          <a:effectLst/>
        </p:spPr>
      </p:pic>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Text Box 4"/>
          <p:cNvSpPr txBox="1">
            <a:spLocks noChangeArrowheads="1"/>
          </p:cNvSpPr>
          <p:nvPr/>
        </p:nvSpPr>
        <p:spPr bwMode="auto">
          <a:xfrm>
            <a:off x="2651125" y="280988"/>
            <a:ext cx="3616325" cy="641350"/>
          </a:xfrm>
          <a:prstGeom prst="rect">
            <a:avLst/>
          </a:prstGeom>
          <a:noFill/>
          <a:ln w="9525">
            <a:noFill/>
            <a:miter lim="800000"/>
            <a:headEnd/>
            <a:tailEnd/>
          </a:ln>
          <a:effectLst/>
        </p:spPr>
        <p:txBody>
          <a:bodyPr wrap="none" lIns="91429" tIns="45714" rIns="91429" bIns="45714">
            <a:spAutoFit/>
          </a:bodyPr>
          <a:lstStyle/>
          <a:p>
            <a:r>
              <a:rPr lang="en-US" sz="3600" b="1">
                <a:solidFill>
                  <a:srgbClr val="0400FF"/>
                </a:solidFill>
                <a:latin typeface="Comic Sans MS" pitchFamily="66" charset="0"/>
              </a:rPr>
              <a:t>Especially Nano</a:t>
            </a:r>
          </a:p>
        </p:txBody>
      </p:sp>
      <p:grpSp>
        <p:nvGrpSpPr>
          <p:cNvPr id="241669" name="Group 5"/>
          <p:cNvGrpSpPr>
            <a:grpSpLocks/>
          </p:cNvGrpSpPr>
          <p:nvPr/>
        </p:nvGrpSpPr>
        <p:grpSpPr bwMode="auto">
          <a:xfrm>
            <a:off x="4037013" y="990600"/>
            <a:ext cx="4497387" cy="5492750"/>
            <a:chOff x="2473" y="720"/>
            <a:chExt cx="2833" cy="3460"/>
          </a:xfrm>
        </p:grpSpPr>
        <p:pic>
          <p:nvPicPr>
            <p:cNvPr id="241670" name="Picture 6"/>
            <p:cNvPicPr>
              <a:picLocks noChangeAspect="1" noChangeArrowheads="1"/>
            </p:cNvPicPr>
            <p:nvPr/>
          </p:nvPicPr>
          <p:blipFill>
            <a:blip r:embed="rId2"/>
            <a:srcRect/>
            <a:stretch>
              <a:fillRect/>
            </a:stretch>
          </p:blipFill>
          <p:spPr bwMode="auto">
            <a:xfrm>
              <a:off x="2473" y="720"/>
              <a:ext cx="2833" cy="3460"/>
            </a:xfrm>
            <a:prstGeom prst="rect">
              <a:avLst/>
            </a:prstGeom>
            <a:noFill/>
          </p:spPr>
        </p:pic>
        <p:sp>
          <p:nvSpPr>
            <p:cNvPr id="241671" name="AutoShape 7"/>
            <p:cNvSpPr>
              <a:spLocks noChangeArrowheads="1"/>
            </p:cNvSpPr>
            <p:nvPr/>
          </p:nvSpPr>
          <p:spPr bwMode="auto">
            <a:xfrm>
              <a:off x="2696" y="1768"/>
              <a:ext cx="664" cy="712"/>
            </a:xfrm>
            <a:prstGeom prst="homePlate">
              <a:avLst>
                <a:gd name="adj" fmla="val 25000"/>
              </a:avLst>
            </a:prstGeom>
            <a:solidFill>
              <a:schemeClr val="bg1"/>
            </a:solidFill>
            <a:ln w="9525">
              <a:noFill/>
              <a:miter lim="800000"/>
              <a:headEnd/>
              <a:tailEnd/>
            </a:ln>
            <a:effectLst/>
          </p:spPr>
          <p:txBody>
            <a:bodyPr wrap="none" anchor="ctr"/>
            <a:lstStyle/>
            <a:p>
              <a:endParaRPr lang="en-US"/>
            </a:p>
          </p:txBody>
        </p:sp>
      </p:grpSp>
      <p:sp>
        <p:nvSpPr>
          <p:cNvPr id="241672" name="Rectangle 8"/>
          <p:cNvSpPr>
            <a:spLocks noChangeArrowheads="1"/>
          </p:cNvSpPr>
          <p:nvPr/>
        </p:nvSpPr>
        <p:spPr bwMode="auto">
          <a:xfrm>
            <a:off x="228600" y="2743200"/>
            <a:ext cx="3733800" cy="1066800"/>
          </a:xfrm>
          <a:prstGeom prst="rect">
            <a:avLst/>
          </a:prstGeom>
          <a:noFill/>
          <a:ln w="9525">
            <a:noFill/>
            <a:miter lim="800000"/>
            <a:headEnd/>
            <a:tailEnd/>
          </a:ln>
          <a:effectLst/>
        </p:spPr>
        <p:txBody>
          <a:bodyPr lIns="91429" tIns="45714" rIns="91429" bIns="45714">
            <a:spAutoFit/>
          </a:bodyPr>
          <a:lstStyle/>
          <a:p>
            <a:r>
              <a:rPr lang="en-US" sz="3200" b="1"/>
              <a:t>DNA Double Helix</a:t>
            </a:r>
          </a:p>
          <a:p>
            <a:r>
              <a:rPr lang="en-US" sz="3200" b="1"/>
              <a:t>2 nm diameter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685800" y="1143000"/>
            <a:ext cx="3200400" cy="5305425"/>
          </a:xfrm>
          <a:prstGeom prst="rect">
            <a:avLst/>
          </a:prstGeom>
          <a:noFill/>
          <a:ln w="9525">
            <a:noFill/>
            <a:miter lim="800000"/>
            <a:headEnd/>
            <a:tailEnd/>
          </a:ln>
          <a:effectLst/>
        </p:spPr>
        <p:txBody>
          <a:bodyPr lIns="91429" tIns="45714" rIns="91429" bIns="45714">
            <a:spAutoFit/>
          </a:bodyPr>
          <a:lstStyle/>
          <a:p>
            <a:pPr eaLnBrk="1" hangingPunct="1">
              <a:spcAft>
                <a:spcPct val="100000"/>
              </a:spcAft>
            </a:pPr>
            <a:r>
              <a:rPr lang="en-US" sz="1400" b="1"/>
              <a:t>      Start with a centimeter.   </a:t>
            </a:r>
          </a:p>
          <a:p>
            <a:pPr eaLnBrk="1" hangingPunct="1">
              <a:spcAft>
                <a:spcPct val="50000"/>
              </a:spcAft>
            </a:pPr>
            <a:r>
              <a:rPr lang="en-US" sz="1400" b="1"/>
              <a:t>                                                                                                                                                      Now divide it into 10 equal parts.</a:t>
            </a:r>
            <a:br>
              <a:rPr lang="en-US" sz="1400" b="1"/>
            </a:br>
            <a:endParaRPr lang="en-US" sz="1400" b="1"/>
          </a:p>
          <a:p>
            <a:pPr eaLnBrk="1" hangingPunct="1">
              <a:spcAft>
                <a:spcPct val="100000"/>
              </a:spcAft>
            </a:pPr>
            <a:endParaRPr lang="en-US" sz="1400" b="1"/>
          </a:p>
          <a:p>
            <a:pPr eaLnBrk="1" hangingPunct="1">
              <a:spcAft>
                <a:spcPct val="150000"/>
              </a:spcAft>
            </a:pPr>
            <a:r>
              <a:rPr lang="en-US" sz="1400" b="1"/>
              <a:t>Now divide that into 10 equal parts.</a:t>
            </a:r>
          </a:p>
          <a:p>
            <a:pPr eaLnBrk="1" hangingPunct="1">
              <a:spcAft>
                <a:spcPct val="150000"/>
              </a:spcAft>
            </a:pPr>
            <a:endParaRPr lang="en-US" sz="1400" b="1"/>
          </a:p>
          <a:p>
            <a:pPr eaLnBrk="1" hangingPunct="1">
              <a:spcAft>
                <a:spcPct val="150000"/>
              </a:spcAft>
            </a:pPr>
            <a:r>
              <a:rPr lang="en-US" sz="1400" b="1"/>
              <a:t>Now divide that into 100 equal parts.</a:t>
            </a:r>
          </a:p>
          <a:p>
            <a:pPr eaLnBrk="1" hangingPunct="1">
              <a:spcBef>
                <a:spcPct val="50000"/>
              </a:spcBef>
            </a:pPr>
            <a:r>
              <a:rPr lang="en-US" sz="1400" b="1"/>
              <a:t>Now divide that into 10 equal parts.</a:t>
            </a:r>
          </a:p>
          <a:p>
            <a:pPr eaLnBrk="1" hangingPunct="1">
              <a:spcAft>
                <a:spcPct val="75000"/>
              </a:spcAft>
            </a:pPr>
            <a:endParaRPr lang="en-US" sz="1400" b="1"/>
          </a:p>
          <a:p>
            <a:pPr eaLnBrk="1" hangingPunct="1"/>
            <a:endParaRPr lang="en-US" sz="1400" b="1"/>
          </a:p>
          <a:p>
            <a:pPr eaLnBrk="1" hangingPunct="1"/>
            <a:endParaRPr lang="en-US" sz="1400" b="1"/>
          </a:p>
          <a:p>
            <a:pPr eaLnBrk="1" hangingPunct="1">
              <a:spcAft>
                <a:spcPct val="25000"/>
              </a:spcAft>
            </a:pPr>
            <a:r>
              <a:rPr lang="en-US" sz="1400" b="1"/>
              <a:t>Finally divide that into 100 equal parts.</a:t>
            </a:r>
          </a:p>
          <a:p>
            <a:pPr eaLnBrk="1" hangingPunct="1">
              <a:spcAft>
                <a:spcPct val="150000"/>
              </a:spcAft>
            </a:pPr>
            <a:endParaRPr lang="en-US" sz="1400" b="1"/>
          </a:p>
        </p:txBody>
      </p:sp>
      <p:sp>
        <p:nvSpPr>
          <p:cNvPr id="43011" name="Rectangle 3"/>
          <p:cNvSpPr>
            <a:spLocks noChangeArrowheads="1"/>
          </p:cNvSpPr>
          <p:nvPr/>
        </p:nvSpPr>
        <p:spPr bwMode="auto">
          <a:xfrm>
            <a:off x="4800600" y="1143000"/>
            <a:ext cx="3657600" cy="5048250"/>
          </a:xfrm>
          <a:prstGeom prst="rect">
            <a:avLst/>
          </a:prstGeom>
          <a:noFill/>
          <a:ln w="9525">
            <a:noFill/>
            <a:miter lim="800000"/>
            <a:headEnd/>
            <a:tailEnd/>
          </a:ln>
          <a:effectLst/>
        </p:spPr>
        <p:txBody>
          <a:bodyPr lIns="91429" tIns="45714" rIns="91429" bIns="45714">
            <a:spAutoFit/>
          </a:bodyPr>
          <a:lstStyle/>
          <a:p>
            <a:pPr eaLnBrk="1" hangingPunct="1">
              <a:spcAft>
                <a:spcPct val="100000"/>
              </a:spcAft>
            </a:pPr>
            <a:r>
              <a:rPr lang="en-US" sz="1400" b="1"/>
              <a:t>A </a:t>
            </a:r>
            <a:r>
              <a:rPr lang="en-US" sz="1400" b="1">
                <a:solidFill>
                  <a:srgbClr val="FF0000"/>
                </a:solidFill>
              </a:rPr>
              <a:t>centimeter</a:t>
            </a:r>
            <a:r>
              <a:rPr lang="en-US" sz="1400" b="1"/>
              <a:t> is about the size of a </a:t>
            </a:r>
            <a:r>
              <a:rPr lang="en-US" sz="1400" b="1">
                <a:solidFill>
                  <a:schemeClr val="accent2"/>
                </a:solidFill>
              </a:rPr>
              <a:t>bean</a:t>
            </a:r>
            <a:r>
              <a:rPr lang="en-US" sz="1400" b="1"/>
              <a:t>. </a:t>
            </a:r>
            <a:br>
              <a:rPr lang="en-US" sz="1400" b="1"/>
            </a:br>
            <a:r>
              <a:rPr lang="en-US" sz="1400" b="1"/>
              <a:t> </a:t>
            </a:r>
          </a:p>
          <a:p>
            <a:pPr eaLnBrk="1" hangingPunct="1">
              <a:spcAft>
                <a:spcPct val="100000"/>
              </a:spcAft>
            </a:pPr>
            <a:r>
              <a:rPr lang="en-US" sz="1400" b="1"/>
              <a:t>Each part is a</a:t>
            </a:r>
            <a:r>
              <a:rPr lang="en-US" sz="1400" b="1">
                <a:solidFill>
                  <a:srgbClr val="FF0000"/>
                </a:solidFill>
              </a:rPr>
              <a:t> millimeter</a:t>
            </a:r>
            <a:r>
              <a:rPr lang="en-US" sz="1400" b="1"/>
              <a:t> long.  About the size of a </a:t>
            </a:r>
            <a:r>
              <a:rPr lang="en-US" sz="1400" b="1">
                <a:solidFill>
                  <a:schemeClr val="accent2"/>
                </a:solidFill>
              </a:rPr>
              <a:t>flea</a:t>
            </a:r>
            <a:r>
              <a:rPr lang="en-US" sz="1400" b="1"/>
              <a:t>. </a:t>
            </a:r>
          </a:p>
          <a:p>
            <a:pPr eaLnBrk="1" hangingPunct="1">
              <a:spcAft>
                <a:spcPct val="50000"/>
              </a:spcAft>
            </a:pPr>
            <a:endParaRPr lang="en-US" sz="1400" b="1"/>
          </a:p>
          <a:p>
            <a:pPr eaLnBrk="1" hangingPunct="1">
              <a:spcAft>
                <a:spcPct val="100000"/>
              </a:spcAft>
            </a:pPr>
            <a:r>
              <a:rPr lang="en-US" sz="1400" b="1"/>
              <a:t>Each part is </a:t>
            </a:r>
            <a:r>
              <a:rPr lang="en-US" sz="1400" b="1">
                <a:solidFill>
                  <a:srgbClr val="FF0000"/>
                </a:solidFill>
              </a:rPr>
              <a:t>100 micrometers</a:t>
            </a:r>
            <a:r>
              <a:rPr lang="en-US" sz="1400" b="1"/>
              <a:t> long. About the size (width) of a </a:t>
            </a:r>
            <a:r>
              <a:rPr lang="en-US" sz="1400" b="1">
                <a:solidFill>
                  <a:schemeClr val="accent2"/>
                </a:solidFill>
              </a:rPr>
              <a:t>human hair</a:t>
            </a:r>
            <a:r>
              <a:rPr lang="en-US" sz="1400" b="1"/>
              <a:t>.</a:t>
            </a:r>
          </a:p>
          <a:p>
            <a:pPr eaLnBrk="1" hangingPunct="1">
              <a:spcAft>
                <a:spcPct val="100000"/>
              </a:spcAft>
            </a:pPr>
            <a:endParaRPr lang="en-US" sz="1400" b="1"/>
          </a:p>
          <a:p>
            <a:pPr eaLnBrk="1" hangingPunct="1">
              <a:spcAft>
                <a:spcPct val="200000"/>
              </a:spcAft>
            </a:pPr>
            <a:r>
              <a:rPr lang="en-US" sz="1400" b="1"/>
              <a:t>Each part is a </a:t>
            </a:r>
            <a:r>
              <a:rPr lang="en-US" sz="1400" b="1">
                <a:solidFill>
                  <a:srgbClr val="FF0000"/>
                </a:solidFill>
              </a:rPr>
              <a:t>micrometer</a:t>
            </a:r>
            <a:r>
              <a:rPr lang="en-US" sz="1400" b="1"/>
              <a:t> long. About the size of a </a:t>
            </a:r>
            <a:r>
              <a:rPr lang="en-US" sz="1400" b="1">
                <a:solidFill>
                  <a:schemeClr val="accent2"/>
                </a:solidFill>
              </a:rPr>
              <a:t>bacterium</a:t>
            </a:r>
            <a:r>
              <a:rPr lang="en-US" sz="1400" b="1"/>
              <a:t>.</a:t>
            </a:r>
          </a:p>
          <a:p>
            <a:pPr eaLnBrk="1" hangingPunct="1">
              <a:spcAft>
                <a:spcPct val="100000"/>
              </a:spcAft>
            </a:pPr>
            <a:r>
              <a:rPr lang="en-US" sz="1400" b="1"/>
              <a:t>Each part is a </a:t>
            </a:r>
            <a:r>
              <a:rPr lang="en-US" sz="1400" b="1">
                <a:solidFill>
                  <a:srgbClr val="FF0000"/>
                </a:solidFill>
              </a:rPr>
              <a:t>100 nanometers</a:t>
            </a:r>
            <a:r>
              <a:rPr lang="en-US" sz="1400" b="1"/>
              <a:t> long.  About the size of a </a:t>
            </a:r>
            <a:r>
              <a:rPr lang="en-US" sz="1400" b="1">
                <a:solidFill>
                  <a:schemeClr val="accent2"/>
                </a:solidFill>
              </a:rPr>
              <a:t>virus</a:t>
            </a:r>
            <a:r>
              <a:rPr lang="en-US" sz="1400" b="1"/>
              <a:t>.</a:t>
            </a:r>
          </a:p>
          <a:p>
            <a:pPr eaLnBrk="1" hangingPunct="1">
              <a:spcAft>
                <a:spcPct val="65000"/>
              </a:spcAft>
            </a:pPr>
            <a:endParaRPr lang="en-US" sz="1400" b="1"/>
          </a:p>
          <a:p>
            <a:pPr eaLnBrk="1" hangingPunct="1">
              <a:spcAft>
                <a:spcPct val="100000"/>
              </a:spcAft>
            </a:pPr>
            <a:r>
              <a:rPr lang="en-US" sz="1400" b="1"/>
              <a:t>Each part is a</a:t>
            </a:r>
            <a:r>
              <a:rPr lang="en-US" sz="1400" b="1">
                <a:solidFill>
                  <a:srgbClr val="FF0000"/>
                </a:solidFill>
              </a:rPr>
              <a:t> nanometer</a:t>
            </a:r>
            <a:r>
              <a:rPr lang="en-US" sz="1400" b="1"/>
              <a:t>.  About the size of </a:t>
            </a:r>
            <a:r>
              <a:rPr lang="en-US" sz="1400" b="1">
                <a:solidFill>
                  <a:schemeClr val="accent2"/>
                </a:solidFill>
              </a:rPr>
              <a:t>a few atoms</a:t>
            </a:r>
            <a:r>
              <a:rPr lang="en-US" sz="1400" b="1"/>
              <a:t> or a </a:t>
            </a:r>
            <a:r>
              <a:rPr lang="en-US" sz="1400" b="1">
                <a:solidFill>
                  <a:schemeClr val="accent2"/>
                </a:solidFill>
              </a:rPr>
              <a:t>small molecule</a:t>
            </a:r>
            <a:r>
              <a:rPr lang="en-US" sz="1400" b="1"/>
              <a:t>.</a:t>
            </a:r>
            <a:r>
              <a:rPr lang="en-US" sz="1600" b="1">
                <a:latin typeface="Times New Roman" pitchFamily="18" charset="0"/>
              </a:rPr>
              <a:t> </a:t>
            </a:r>
            <a:endParaRPr lang="en-US" sz="1400" b="1">
              <a:latin typeface="Times New Roman" pitchFamily="18" charset="0"/>
            </a:endParaRPr>
          </a:p>
        </p:txBody>
      </p:sp>
      <p:sp>
        <p:nvSpPr>
          <p:cNvPr id="43012" name="Text Box 4"/>
          <p:cNvSpPr txBox="1">
            <a:spLocks noChangeArrowheads="1"/>
          </p:cNvSpPr>
          <p:nvPr/>
        </p:nvSpPr>
        <p:spPr bwMode="auto">
          <a:xfrm>
            <a:off x="914400" y="381000"/>
            <a:ext cx="6858000" cy="457200"/>
          </a:xfrm>
          <a:prstGeom prst="rect">
            <a:avLst/>
          </a:prstGeom>
          <a:noFill/>
          <a:ln w="9525">
            <a:noFill/>
            <a:miter lim="800000"/>
            <a:headEnd/>
            <a:tailEnd/>
          </a:ln>
          <a:effectLst/>
        </p:spPr>
        <p:txBody>
          <a:bodyPr lIns="91429" tIns="45714" rIns="91429" bIns="45714">
            <a:spAutoFit/>
          </a:bodyPr>
          <a:lstStyle/>
          <a:p>
            <a:pPr algn="ctr" eaLnBrk="1" hangingPunct="1">
              <a:spcBef>
                <a:spcPct val="50000"/>
              </a:spcBef>
            </a:pPr>
            <a:r>
              <a:rPr lang="en-US" sz="2400" b="1">
                <a:solidFill>
                  <a:srgbClr val="FF0000"/>
                </a:solidFill>
                <a:latin typeface="Times New Roman" pitchFamily="18" charset="0"/>
              </a:rPr>
              <a:t>How small is a nanometer? (and other small sizes)</a:t>
            </a:r>
          </a:p>
        </p:txBody>
      </p:sp>
      <p:grpSp>
        <p:nvGrpSpPr>
          <p:cNvPr id="43013" name="Group 5"/>
          <p:cNvGrpSpPr>
            <a:grpSpLocks/>
          </p:cNvGrpSpPr>
          <p:nvPr/>
        </p:nvGrpSpPr>
        <p:grpSpPr bwMode="auto">
          <a:xfrm>
            <a:off x="4038600" y="1038225"/>
            <a:ext cx="609600" cy="654050"/>
            <a:chOff x="2544" y="654"/>
            <a:chExt cx="384" cy="412"/>
          </a:xfrm>
        </p:grpSpPr>
        <p:sp>
          <p:nvSpPr>
            <p:cNvPr id="43014" name="Line 6"/>
            <p:cNvSpPr>
              <a:spLocks noChangeShapeType="1"/>
            </p:cNvSpPr>
            <p:nvPr/>
          </p:nvSpPr>
          <p:spPr bwMode="auto">
            <a:xfrm>
              <a:off x="2592" y="912"/>
              <a:ext cx="240" cy="1"/>
            </a:xfrm>
            <a:prstGeom prst="line">
              <a:avLst/>
            </a:prstGeom>
            <a:noFill/>
            <a:ln w="9525">
              <a:solidFill>
                <a:srgbClr val="FF0000"/>
              </a:solidFill>
              <a:round/>
              <a:headEnd type="triangle" w="med" len="med"/>
              <a:tailEnd type="triangle" w="med" len="med"/>
            </a:ln>
            <a:effectLst/>
          </p:spPr>
          <p:txBody>
            <a:bodyPr/>
            <a:lstStyle/>
            <a:p>
              <a:endParaRPr lang="en-US"/>
            </a:p>
          </p:txBody>
        </p:sp>
        <p:pic>
          <p:nvPicPr>
            <p:cNvPr id="43015" name="Picture 7" descr="j0215377"/>
            <p:cNvPicPr>
              <a:picLocks noChangeAspect="1" noChangeArrowheads="1"/>
            </p:cNvPicPr>
            <p:nvPr/>
          </p:nvPicPr>
          <p:blipFill>
            <a:blip r:embed="rId2"/>
            <a:srcRect/>
            <a:stretch>
              <a:fillRect/>
            </a:stretch>
          </p:blipFill>
          <p:spPr bwMode="auto">
            <a:xfrm>
              <a:off x="2567" y="654"/>
              <a:ext cx="314" cy="222"/>
            </a:xfrm>
            <a:prstGeom prst="rect">
              <a:avLst/>
            </a:prstGeom>
            <a:noFill/>
          </p:spPr>
        </p:pic>
        <p:sp>
          <p:nvSpPr>
            <p:cNvPr id="43016" name="Text Box 8"/>
            <p:cNvSpPr txBox="1">
              <a:spLocks noChangeArrowheads="1"/>
            </p:cNvSpPr>
            <p:nvPr/>
          </p:nvSpPr>
          <p:spPr bwMode="auto">
            <a:xfrm>
              <a:off x="2544" y="912"/>
              <a:ext cx="384" cy="154"/>
            </a:xfrm>
            <a:prstGeom prst="rect">
              <a:avLst/>
            </a:prstGeom>
            <a:noFill/>
            <a:ln w="9525">
              <a:noFill/>
              <a:miter lim="800000"/>
              <a:headEnd/>
              <a:tailEnd/>
            </a:ln>
            <a:effectLst/>
          </p:spPr>
          <p:txBody>
            <a:bodyPr lIns="91429" tIns="45714" rIns="91429" bIns="45714">
              <a:spAutoFit/>
            </a:bodyPr>
            <a:lstStyle/>
            <a:p>
              <a:pPr eaLnBrk="1" hangingPunct="1">
                <a:spcBef>
                  <a:spcPct val="50000"/>
                </a:spcBef>
              </a:pPr>
              <a:r>
                <a:rPr lang="en-US" sz="1000" b="1">
                  <a:solidFill>
                    <a:srgbClr val="FF0000"/>
                  </a:solidFill>
                  <a:latin typeface="Times New Roman" pitchFamily="18" charset="0"/>
                </a:rPr>
                <a:t> 1 cm</a:t>
              </a:r>
            </a:p>
          </p:txBody>
        </p:sp>
      </p:grpSp>
      <p:grpSp>
        <p:nvGrpSpPr>
          <p:cNvPr id="43017" name="Group 9"/>
          <p:cNvGrpSpPr>
            <a:grpSpLocks/>
          </p:cNvGrpSpPr>
          <p:nvPr/>
        </p:nvGrpSpPr>
        <p:grpSpPr bwMode="auto">
          <a:xfrm>
            <a:off x="4038600" y="1905000"/>
            <a:ext cx="609600" cy="625475"/>
            <a:chOff x="2544" y="1200"/>
            <a:chExt cx="384" cy="394"/>
          </a:xfrm>
        </p:grpSpPr>
        <p:pic>
          <p:nvPicPr>
            <p:cNvPr id="43018" name="Picture 10" descr="MRAN04209_0000"/>
            <p:cNvPicPr>
              <a:picLocks noChangeAspect="1" noChangeArrowheads="1"/>
            </p:cNvPicPr>
            <p:nvPr/>
          </p:nvPicPr>
          <p:blipFill>
            <a:blip r:embed="rId3"/>
            <a:srcRect/>
            <a:stretch>
              <a:fillRect/>
            </a:stretch>
          </p:blipFill>
          <p:spPr bwMode="auto">
            <a:xfrm>
              <a:off x="2592" y="1200"/>
              <a:ext cx="240" cy="240"/>
            </a:xfrm>
            <a:prstGeom prst="rect">
              <a:avLst/>
            </a:prstGeom>
            <a:noFill/>
          </p:spPr>
        </p:pic>
        <p:sp>
          <p:nvSpPr>
            <p:cNvPr id="43019" name="Line 11"/>
            <p:cNvSpPr>
              <a:spLocks noChangeShapeType="1"/>
            </p:cNvSpPr>
            <p:nvPr/>
          </p:nvSpPr>
          <p:spPr bwMode="auto">
            <a:xfrm>
              <a:off x="2592" y="1440"/>
              <a:ext cx="240" cy="0"/>
            </a:xfrm>
            <a:prstGeom prst="line">
              <a:avLst/>
            </a:prstGeom>
            <a:noFill/>
            <a:ln w="9525">
              <a:solidFill>
                <a:srgbClr val="FF0000"/>
              </a:solidFill>
              <a:round/>
              <a:headEnd type="triangle" w="med" len="med"/>
              <a:tailEnd type="triangle" w="med" len="med"/>
            </a:ln>
            <a:effectLst/>
          </p:spPr>
          <p:txBody>
            <a:bodyPr/>
            <a:lstStyle/>
            <a:p>
              <a:endParaRPr lang="en-US"/>
            </a:p>
          </p:txBody>
        </p:sp>
        <p:sp>
          <p:nvSpPr>
            <p:cNvPr id="43020" name="Text Box 12"/>
            <p:cNvSpPr txBox="1">
              <a:spLocks noChangeArrowheads="1"/>
            </p:cNvSpPr>
            <p:nvPr/>
          </p:nvSpPr>
          <p:spPr bwMode="auto">
            <a:xfrm>
              <a:off x="2544" y="1440"/>
              <a:ext cx="384" cy="154"/>
            </a:xfrm>
            <a:prstGeom prst="rect">
              <a:avLst/>
            </a:prstGeom>
            <a:noFill/>
            <a:ln w="9525">
              <a:noFill/>
              <a:miter lim="800000"/>
              <a:headEnd/>
              <a:tailEnd/>
            </a:ln>
            <a:effectLst/>
          </p:spPr>
          <p:txBody>
            <a:bodyPr lIns="91429" tIns="45714" rIns="91429" bIns="45714">
              <a:spAutoFit/>
            </a:bodyPr>
            <a:lstStyle/>
            <a:p>
              <a:pPr eaLnBrk="1" hangingPunct="1">
                <a:spcBef>
                  <a:spcPct val="50000"/>
                </a:spcBef>
              </a:pPr>
              <a:r>
                <a:rPr lang="en-US" sz="1000" b="1">
                  <a:solidFill>
                    <a:srgbClr val="FF0000"/>
                  </a:solidFill>
                  <a:latin typeface="Times New Roman" pitchFamily="18" charset="0"/>
                </a:rPr>
                <a:t>1 mm</a:t>
              </a:r>
            </a:p>
          </p:txBody>
        </p:sp>
      </p:grpSp>
      <p:grpSp>
        <p:nvGrpSpPr>
          <p:cNvPr id="43021" name="Group 13"/>
          <p:cNvGrpSpPr>
            <a:grpSpLocks/>
          </p:cNvGrpSpPr>
          <p:nvPr/>
        </p:nvGrpSpPr>
        <p:grpSpPr bwMode="auto">
          <a:xfrm>
            <a:off x="3962400" y="2743200"/>
            <a:ext cx="762000" cy="777875"/>
            <a:chOff x="2496" y="1728"/>
            <a:chExt cx="480" cy="490"/>
          </a:xfrm>
        </p:grpSpPr>
        <p:pic>
          <p:nvPicPr>
            <p:cNvPr id="43022" name="Picture 14"/>
            <p:cNvPicPr>
              <a:picLocks noChangeAspect="1" noChangeArrowheads="1"/>
            </p:cNvPicPr>
            <p:nvPr/>
          </p:nvPicPr>
          <p:blipFill>
            <a:blip r:embed="rId4"/>
            <a:srcRect/>
            <a:stretch>
              <a:fillRect/>
            </a:stretch>
          </p:blipFill>
          <p:spPr bwMode="auto">
            <a:xfrm>
              <a:off x="2640" y="1728"/>
              <a:ext cx="170" cy="288"/>
            </a:xfrm>
            <a:prstGeom prst="rect">
              <a:avLst/>
            </a:prstGeom>
            <a:noFill/>
            <a:ln w="9525">
              <a:noFill/>
              <a:miter lim="800000"/>
              <a:headEnd/>
              <a:tailEnd/>
            </a:ln>
          </p:spPr>
        </p:pic>
        <p:sp>
          <p:nvSpPr>
            <p:cNvPr id="43023" name="Line 15"/>
            <p:cNvSpPr>
              <a:spLocks noChangeShapeType="1"/>
            </p:cNvSpPr>
            <p:nvPr/>
          </p:nvSpPr>
          <p:spPr bwMode="auto">
            <a:xfrm>
              <a:off x="2592" y="2064"/>
              <a:ext cx="240" cy="0"/>
            </a:xfrm>
            <a:prstGeom prst="line">
              <a:avLst/>
            </a:prstGeom>
            <a:noFill/>
            <a:ln w="9525">
              <a:solidFill>
                <a:srgbClr val="FF0000"/>
              </a:solidFill>
              <a:round/>
              <a:headEnd type="triangle" w="med" len="med"/>
              <a:tailEnd type="triangle" w="med" len="med"/>
            </a:ln>
            <a:effectLst/>
          </p:spPr>
          <p:txBody>
            <a:bodyPr/>
            <a:lstStyle/>
            <a:p>
              <a:endParaRPr lang="en-US"/>
            </a:p>
          </p:txBody>
        </p:sp>
        <p:sp>
          <p:nvSpPr>
            <p:cNvPr id="43024" name="Text Box 16"/>
            <p:cNvSpPr txBox="1">
              <a:spLocks noChangeArrowheads="1"/>
            </p:cNvSpPr>
            <p:nvPr/>
          </p:nvSpPr>
          <p:spPr bwMode="auto">
            <a:xfrm>
              <a:off x="2496" y="2064"/>
              <a:ext cx="480" cy="154"/>
            </a:xfrm>
            <a:prstGeom prst="rect">
              <a:avLst/>
            </a:prstGeom>
            <a:noFill/>
            <a:ln w="9525">
              <a:noFill/>
              <a:miter lim="800000"/>
              <a:headEnd/>
              <a:tailEnd/>
            </a:ln>
            <a:effectLst/>
          </p:spPr>
          <p:txBody>
            <a:bodyPr lIns="91429" tIns="45714" rIns="91429" bIns="45714">
              <a:spAutoFit/>
            </a:bodyPr>
            <a:lstStyle/>
            <a:p>
              <a:pPr eaLnBrk="1" hangingPunct="1">
                <a:spcBef>
                  <a:spcPct val="50000"/>
                </a:spcBef>
              </a:pPr>
              <a:r>
                <a:rPr lang="en-US" sz="1000" b="1">
                  <a:solidFill>
                    <a:srgbClr val="FF0000"/>
                  </a:solidFill>
                  <a:latin typeface="Times New Roman" pitchFamily="18" charset="0"/>
                </a:rPr>
                <a:t> 100 </a:t>
              </a:r>
              <a:r>
                <a:rPr lang="en-US" sz="1000" b="1">
                  <a:solidFill>
                    <a:srgbClr val="FF0000"/>
                  </a:solidFill>
                  <a:latin typeface="Symbol" pitchFamily="18" charset="2"/>
                </a:rPr>
                <a:t>m</a:t>
              </a:r>
              <a:r>
                <a:rPr lang="en-US" sz="1000" b="1">
                  <a:solidFill>
                    <a:srgbClr val="FF0000"/>
                  </a:solidFill>
                  <a:latin typeface="Times New Roman" pitchFamily="18" charset="0"/>
                </a:rPr>
                <a:t>m</a:t>
              </a:r>
            </a:p>
          </p:txBody>
        </p:sp>
      </p:grpSp>
      <p:grpSp>
        <p:nvGrpSpPr>
          <p:cNvPr id="43025" name="Group 17"/>
          <p:cNvGrpSpPr>
            <a:grpSpLocks/>
          </p:cNvGrpSpPr>
          <p:nvPr/>
        </p:nvGrpSpPr>
        <p:grpSpPr bwMode="auto">
          <a:xfrm>
            <a:off x="3838575" y="3665538"/>
            <a:ext cx="982663" cy="914400"/>
            <a:chOff x="2418" y="2309"/>
            <a:chExt cx="619" cy="576"/>
          </a:xfrm>
        </p:grpSpPr>
        <p:pic>
          <p:nvPicPr>
            <p:cNvPr id="43026" name="Picture 18" descr="ecoli2"/>
            <p:cNvPicPr>
              <a:picLocks noChangeAspect="1" noChangeArrowheads="1"/>
            </p:cNvPicPr>
            <p:nvPr/>
          </p:nvPicPr>
          <p:blipFill>
            <a:blip r:embed="rId5" cstate="print"/>
            <a:srcRect/>
            <a:stretch>
              <a:fillRect/>
            </a:stretch>
          </p:blipFill>
          <p:spPr bwMode="auto">
            <a:xfrm>
              <a:off x="2418" y="2309"/>
              <a:ext cx="524" cy="576"/>
            </a:xfrm>
            <a:prstGeom prst="rect">
              <a:avLst/>
            </a:prstGeom>
            <a:noFill/>
          </p:spPr>
        </p:pic>
        <p:grpSp>
          <p:nvGrpSpPr>
            <p:cNvPr id="43027" name="Group 19"/>
            <p:cNvGrpSpPr>
              <a:grpSpLocks/>
            </p:cNvGrpSpPr>
            <p:nvPr/>
          </p:nvGrpSpPr>
          <p:grpSpPr bwMode="auto">
            <a:xfrm>
              <a:off x="2557" y="2688"/>
              <a:ext cx="480" cy="154"/>
              <a:chOff x="2557" y="2688"/>
              <a:chExt cx="480" cy="154"/>
            </a:xfrm>
          </p:grpSpPr>
          <p:sp>
            <p:nvSpPr>
              <p:cNvPr id="43028" name="Line 20"/>
              <p:cNvSpPr>
                <a:spLocks noChangeShapeType="1"/>
              </p:cNvSpPr>
              <p:nvPr/>
            </p:nvSpPr>
            <p:spPr bwMode="auto">
              <a:xfrm>
                <a:off x="2592" y="2688"/>
                <a:ext cx="240" cy="0"/>
              </a:xfrm>
              <a:prstGeom prst="line">
                <a:avLst/>
              </a:prstGeom>
              <a:noFill/>
              <a:ln w="9525">
                <a:solidFill>
                  <a:srgbClr val="FF0000"/>
                </a:solidFill>
                <a:round/>
                <a:headEnd type="triangle" w="med" len="med"/>
                <a:tailEnd type="triangle" w="med" len="med"/>
              </a:ln>
              <a:effectLst/>
            </p:spPr>
            <p:txBody>
              <a:bodyPr/>
              <a:lstStyle/>
              <a:p>
                <a:endParaRPr lang="en-US"/>
              </a:p>
            </p:txBody>
          </p:sp>
          <p:sp>
            <p:nvSpPr>
              <p:cNvPr id="43029" name="Text Box 21"/>
              <p:cNvSpPr txBox="1">
                <a:spLocks noChangeArrowheads="1"/>
              </p:cNvSpPr>
              <p:nvPr/>
            </p:nvSpPr>
            <p:spPr bwMode="auto">
              <a:xfrm>
                <a:off x="2557" y="2688"/>
                <a:ext cx="480" cy="154"/>
              </a:xfrm>
              <a:prstGeom prst="rect">
                <a:avLst/>
              </a:prstGeom>
              <a:noFill/>
              <a:ln w="9525">
                <a:noFill/>
                <a:miter lim="800000"/>
                <a:headEnd/>
                <a:tailEnd/>
              </a:ln>
              <a:effectLst/>
            </p:spPr>
            <p:txBody>
              <a:bodyPr lIns="91429" tIns="45714" rIns="91429" bIns="45714">
                <a:spAutoFit/>
              </a:bodyPr>
              <a:lstStyle/>
              <a:p>
                <a:pPr eaLnBrk="1" hangingPunct="1">
                  <a:spcBef>
                    <a:spcPct val="50000"/>
                  </a:spcBef>
                </a:pPr>
                <a:r>
                  <a:rPr lang="en-US" sz="1000" b="1">
                    <a:solidFill>
                      <a:srgbClr val="FF0000"/>
                    </a:solidFill>
                    <a:latin typeface="Times New Roman" pitchFamily="18" charset="0"/>
                  </a:rPr>
                  <a:t>1 </a:t>
                </a:r>
                <a:r>
                  <a:rPr lang="en-US" sz="1000" b="1">
                    <a:solidFill>
                      <a:srgbClr val="FF0000"/>
                    </a:solidFill>
                    <a:latin typeface="Symbol" pitchFamily="18" charset="2"/>
                  </a:rPr>
                  <a:t>m</a:t>
                </a:r>
                <a:r>
                  <a:rPr lang="en-US" sz="1000" b="1">
                    <a:solidFill>
                      <a:srgbClr val="FF0000"/>
                    </a:solidFill>
                    <a:latin typeface="Times New Roman" pitchFamily="18" charset="0"/>
                  </a:rPr>
                  <a:t>m</a:t>
                </a:r>
              </a:p>
            </p:txBody>
          </p:sp>
        </p:grpSp>
      </p:grpSp>
      <p:grpSp>
        <p:nvGrpSpPr>
          <p:cNvPr id="43030" name="Group 22"/>
          <p:cNvGrpSpPr>
            <a:grpSpLocks/>
          </p:cNvGrpSpPr>
          <p:nvPr/>
        </p:nvGrpSpPr>
        <p:grpSpPr bwMode="auto">
          <a:xfrm>
            <a:off x="3962400" y="4640263"/>
            <a:ext cx="762000" cy="709612"/>
            <a:chOff x="2496" y="2923"/>
            <a:chExt cx="480" cy="447"/>
          </a:xfrm>
        </p:grpSpPr>
        <p:pic>
          <p:nvPicPr>
            <p:cNvPr id="43031" name="Picture 23" descr="hiv2"/>
            <p:cNvPicPr>
              <a:picLocks noChangeAspect="1" noChangeArrowheads="1"/>
            </p:cNvPicPr>
            <p:nvPr/>
          </p:nvPicPr>
          <p:blipFill>
            <a:blip r:embed="rId6" cstate="print"/>
            <a:srcRect/>
            <a:stretch>
              <a:fillRect/>
            </a:stretch>
          </p:blipFill>
          <p:spPr bwMode="auto">
            <a:xfrm>
              <a:off x="2534" y="2923"/>
              <a:ext cx="336" cy="268"/>
            </a:xfrm>
            <a:prstGeom prst="rect">
              <a:avLst/>
            </a:prstGeom>
            <a:noFill/>
          </p:spPr>
        </p:pic>
        <p:grpSp>
          <p:nvGrpSpPr>
            <p:cNvPr id="43032" name="Group 24"/>
            <p:cNvGrpSpPr>
              <a:grpSpLocks/>
            </p:cNvGrpSpPr>
            <p:nvPr/>
          </p:nvGrpSpPr>
          <p:grpSpPr bwMode="auto">
            <a:xfrm>
              <a:off x="2496" y="3216"/>
              <a:ext cx="480" cy="154"/>
              <a:chOff x="2496" y="3216"/>
              <a:chExt cx="480" cy="154"/>
            </a:xfrm>
          </p:grpSpPr>
          <p:sp>
            <p:nvSpPr>
              <p:cNvPr id="43033" name="Line 25"/>
              <p:cNvSpPr>
                <a:spLocks noChangeShapeType="1"/>
              </p:cNvSpPr>
              <p:nvPr/>
            </p:nvSpPr>
            <p:spPr bwMode="auto">
              <a:xfrm>
                <a:off x="2592" y="3216"/>
                <a:ext cx="240" cy="0"/>
              </a:xfrm>
              <a:prstGeom prst="line">
                <a:avLst/>
              </a:prstGeom>
              <a:noFill/>
              <a:ln w="9525">
                <a:solidFill>
                  <a:srgbClr val="FF0000"/>
                </a:solidFill>
                <a:round/>
                <a:headEnd type="triangle" w="med" len="med"/>
                <a:tailEnd type="triangle" w="med" len="med"/>
              </a:ln>
              <a:effectLst/>
            </p:spPr>
            <p:txBody>
              <a:bodyPr/>
              <a:lstStyle/>
              <a:p>
                <a:endParaRPr lang="en-US"/>
              </a:p>
            </p:txBody>
          </p:sp>
          <p:sp>
            <p:nvSpPr>
              <p:cNvPr id="43034" name="Text Box 26"/>
              <p:cNvSpPr txBox="1">
                <a:spLocks noChangeArrowheads="1"/>
              </p:cNvSpPr>
              <p:nvPr/>
            </p:nvSpPr>
            <p:spPr bwMode="auto">
              <a:xfrm>
                <a:off x="2496" y="3216"/>
                <a:ext cx="480" cy="154"/>
              </a:xfrm>
              <a:prstGeom prst="rect">
                <a:avLst/>
              </a:prstGeom>
              <a:noFill/>
              <a:ln w="9525">
                <a:noFill/>
                <a:miter lim="800000"/>
                <a:headEnd/>
                <a:tailEnd/>
              </a:ln>
              <a:effectLst/>
            </p:spPr>
            <p:txBody>
              <a:bodyPr lIns="91429" tIns="45714" rIns="91429" bIns="45714">
                <a:spAutoFit/>
              </a:bodyPr>
              <a:lstStyle/>
              <a:p>
                <a:pPr eaLnBrk="1" hangingPunct="1">
                  <a:spcBef>
                    <a:spcPct val="50000"/>
                  </a:spcBef>
                </a:pPr>
                <a:r>
                  <a:rPr lang="en-US" sz="1000" b="1">
                    <a:solidFill>
                      <a:srgbClr val="FF0000"/>
                    </a:solidFill>
                    <a:latin typeface="Times New Roman" pitchFamily="18" charset="0"/>
                  </a:rPr>
                  <a:t> 100 nm</a:t>
                </a:r>
              </a:p>
            </p:txBody>
          </p:sp>
        </p:grpSp>
      </p:grpSp>
      <p:grpSp>
        <p:nvGrpSpPr>
          <p:cNvPr id="43035" name="Group 27"/>
          <p:cNvGrpSpPr>
            <a:grpSpLocks/>
          </p:cNvGrpSpPr>
          <p:nvPr/>
        </p:nvGrpSpPr>
        <p:grpSpPr bwMode="auto">
          <a:xfrm>
            <a:off x="4059238" y="5591175"/>
            <a:ext cx="762000" cy="827088"/>
            <a:chOff x="2557" y="3522"/>
            <a:chExt cx="480" cy="521"/>
          </a:xfrm>
        </p:grpSpPr>
        <p:pic>
          <p:nvPicPr>
            <p:cNvPr id="43036" name="Picture 28" descr="aspirin"/>
            <p:cNvPicPr>
              <a:picLocks noChangeAspect="1" noChangeArrowheads="1"/>
            </p:cNvPicPr>
            <p:nvPr/>
          </p:nvPicPr>
          <p:blipFill>
            <a:blip r:embed="rId7"/>
            <a:srcRect/>
            <a:stretch>
              <a:fillRect/>
            </a:stretch>
          </p:blipFill>
          <p:spPr bwMode="auto">
            <a:xfrm>
              <a:off x="2559" y="3522"/>
              <a:ext cx="308" cy="336"/>
            </a:xfrm>
            <a:prstGeom prst="rect">
              <a:avLst/>
            </a:prstGeom>
            <a:noFill/>
          </p:spPr>
        </p:pic>
        <p:grpSp>
          <p:nvGrpSpPr>
            <p:cNvPr id="43037" name="Group 29"/>
            <p:cNvGrpSpPr>
              <a:grpSpLocks/>
            </p:cNvGrpSpPr>
            <p:nvPr/>
          </p:nvGrpSpPr>
          <p:grpSpPr bwMode="auto">
            <a:xfrm>
              <a:off x="2557" y="3888"/>
              <a:ext cx="480" cy="155"/>
              <a:chOff x="2557" y="3888"/>
              <a:chExt cx="480" cy="155"/>
            </a:xfrm>
          </p:grpSpPr>
          <p:sp>
            <p:nvSpPr>
              <p:cNvPr id="43038" name="Line 30"/>
              <p:cNvSpPr>
                <a:spLocks noChangeShapeType="1"/>
              </p:cNvSpPr>
              <p:nvPr/>
            </p:nvSpPr>
            <p:spPr bwMode="auto">
              <a:xfrm>
                <a:off x="2592" y="3888"/>
                <a:ext cx="240" cy="0"/>
              </a:xfrm>
              <a:prstGeom prst="line">
                <a:avLst/>
              </a:prstGeom>
              <a:noFill/>
              <a:ln w="9525">
                <a:solidFill>
                  <a:srgbClr val="FF0000"/>
                </a:solidFill>
                <a:round/>
                <a:headEnd type="triangle" w="med" len="med"/>
                <a:tailEnd type="triangle" w="med" len="med"/>
              </a:ln>
              <a:effectLst/>
            </p:spPr>
            <p:txBody>
              <a:bodyPr/>
              <a:lstStyle/>
              <a:p>
                <a:endParaRPr lang="en-US"/>
              </a:p>
            </p:txBody>
          </p:sp>
          <p:sp>
            <p:nvSpPr>
              <p:cNvPr id="43039" name="Text Box 31"/>
              <p:cNvSpPr txBox="1">
                <a:spLocks noChangeArrowheads="1"/>
              </p:cNvSpPr>
              <p:nvPr/>
            </p:nvSpPr>
            <p:spPr bwMode="auto">
              <a:xfrm>
                <a:off x="2557" y="3889"/>
                <a:ext cx="480" cy="154"/>
              </a:xfrm>
              <a:prstGeom prst="rect">
                <a:avLst/>
              </a:prstGeom>
              <a:noFill/>
              <a:ln w="9525">
                <a:noFill/>
                <a:miter lim="800000"/>
                <a:headEnd/>
                <a:tailEnd/>
              </a:ln>
              <a:effectLst/>
            </p:spPr>
            <p:txBody>
              <a:bodyPr lIns="91429" tIns="45714" rIns="91429" bIns="45714">
                <a:spAutoFit/>
              </a:bodyPr>
              <a:lstStyle/>
              <a:p>
                <a:pPr eaLnBrk="1" hangingPunct="1">
                  <a:spcBef>
                    <a:spcPct val="50000"/>
                  </a:spcBef>
                </a:pPr>
                <a:r>
                  <a:rPr lang="en-US" sz="1000" b="1">
                    <a:solidFill>
                      <a:srgbClr val="FF0000"/>
                    </a:solidFill>
                    <a:latin typeface="Times New Roman" pitchFamily="18" charset="0"/>
                  </a:rPr>
                  <a:t>1 nm</a:t>
                </a:r>
              </a:p>
            </p:txBody>
          </p:sp>
        </p:grpSp>
      </p:grpSp>
      <p:grpSp>
        <p:nvGrpSpPr>
          <p:cNvPr id="43040" name="Group 32"/>
          <p:cNvGrpSpPr>
            <a:grpSpLocks/>
          </p:cNvGrpSpPr>
          <p:nvPr/>
        </p:nvGrpSpPr>
        <p:grpSpPr bwMode="auto">
          <a:xfrm>
            <a:off x="2057400" y="2209800"/>
            <a:ext cx="381000" cy="158750"/>
            <a:chOff x="1296" y="1417"/>
            <a:chExt cx="240" cy="100"/>
          </a:xfrm>
        </p:grpSpPr>
        <p:sp>
          <p:nvSpPr>
            <p:cNvPr id="43041" name="Line 33"/>
            <p:cNvSpPr>
              <a:spLocks noChangeShapeType="1"/>
            </p:cNvSpPr>
            <p:nvPr/>
          </p:nvSpPr>
          <p:spPr bwMode="auto">
            <a:xfrm>
              <a:off x="1296" y="1440"/>
              <a:ext cx="240" cy="0"/>
            </a:xfrm>
            <a:prstGeom prst="line">
              <a:avLst/>
            </a:prstGeom>
            <a:noFill/>
            <a:ln w="12700">
              <a:solidFill>
                <a:srgbClr val="FF0000"/>
              </a:solidFill>
              <a:round/>
              <a:headEnd/>
              <a:tailEnd/>
            </a:ln>
            <a:effectLst/>
          </p:spPr>
          <p:txBody>
            <a:bodyPr/>
            <a:lstStyle/>
            <a:p>
              <a:endParaRPr lang="en-US"/>
            </a:p>
          </p:txBody>
        </p:sp>
        <p:sp>
          <p:nvSpPr>
            <p:cNvPr id="43042" name="Line 34"/>
            <p:cNvSpPr>
              <a:spLocks noChangeShapeType="1"/>
            </p:cNvSpPr>
            <p:nvPr/>
          </p:nvSpPr>
          <p:spPr bwMode="auto">
            <a:xfrm>
              <a:off x="1298" y="1419"/>
              <a:ext cx="0" cy="48"/>
            </a:xfrm>
            <a:prstGeom prst="line">
              <a:avLst/>
            </a:prstGeom>
            <a:noFill/>
            <a:ln w="9525">
              <a:solidFill>
                <a:srgbClr val="FF0000"/>
              </a:solidFill>
              <a:round/>
              <a:headEnd/>
              <a:tailEnd/>
            </a:ln>
            <a:effectLst/>
          </p:spPr>
          <p:txBody>
            <a:bodyPr/>
            <a:lstStyle/>
            <a:p>
              <a:endParaRPr lang="en-US"/>
            </a:p>
          </p:txBody>
        </p:sp>
        <p:sp>
          <p:nvSpPr>
            <p:cNvPr id="43043" name="Line 35"/>
            <p:cNvSpPr>
              <a:spLocks noChangeShapeType="1"/>
            </p:cNvSpPr>
            <p:nvPr/>
          </p:nvSpPr>
          <p:spPr bwMode="auto">
            <a:xfrm>
              <a:off x="1534" y="1418"/>
              <a:ext cx="0" cy="48"/>
            </a:xfrm>
            <a:prstGeom prst="line">
              <a:avLst/>
            </a:prstGeom>
            <a:noFill/>
            <a:ln w="9525">
              <a:solidFill>
                <a:srgbClr val="FF0000"/>
              </a:solidFill>
              <a:round/>
              <a:headEnd/>
              <a:tailEnd/>
            </a:ln>
            <a:effectLst/>
          </p:spPr>
          <p:txBody>
            <a:bodyPr/>
            <a:lstStyle/>
            <a:p>
              <a:endParaRPr lang="en-US"/>
            </a:p>
          </p:txBody>
        </p:sp>
        <p:sp>
          <p:nvSpPr>
            <p:cNvPr id="43044" name="Line 36"/>
            <p:cNvSpPr>
              <a:spLocks noChangeShapeType="1"/>
            </p:cNvSpPr>
            <p:nvPr/>
          </p:nvSpPr>
          <p:spPr bwMode="auto">
            <a:xfrm>
              <a:off x="1417" y="1417"/>
              <a:ext cx="0" cy="48"/>
            </a:xfrm>
            <a:prstGeom prst="line">
              <a:avLst/>
            </a:prstGeom>
            <a:noFill/>
            <a:ln w="9525">
              <a:solidFill>
                <a:srgbClr val="FF0000"/>
              </a:solidFill>
              <a:round/>
              <a:headEnd/>
              <a:tailEnd/>
            </a:ln>
            <a:effectLst/>
          </p:spPr>
          <p:txBody>
            <a:bodyPr/>
            <a:lstStyle/>
            <a:p>
              <a:endParaRPr lang="en-US"/>
            </a:p>
          </p:txBody>
        </p:sp>
        <p:sp>
          <p:nvSpPr>
            <p:cNvPr id="43045" name="Line 37"/>
            <p:cNvSpPr>
              <a:spLocks noChangeShapeType="1"/>
            </p:cNvSpPr>
            <p:nvPr/>
          </p:nvSpPr>
          <p:spPr bwMode="auto">
            <a:xfrm>
              <a:off x="1320" y="1419"/>
              <a:ext cx="0" cy="48"/>
            </a:xfrm>
            <a:prstGeom prst="line">
              <a:avLst/>
            </a:prstGeom>
            <a:noFill/>
            <a:ln w="9525">
              <a:solidFill>
                <a:srgbClr val="FF0000"/>
              </a:solidFill>
              <a:round/>
              <a:headEnd/>
              <a:tailEnd/>
            </a:ln>
            <a:effectLst/>
          </p:spPr>
          <p:txBody>
            <a:bodyPr/>
            <a:lstStyle/>
            <a:p>
              <a:endParaRPr lang="en-US"/>
            </a:p>
          </p:txBody>
        </p:sp>
        <p:sp>
          <p:nvSpPr>
            <p:cNvPr id="43046" name="Line 38"/>
            <p:cNvSpPr>
              <a:spLocks noChangeShapeType="1"/>
            </p:cNvSpPr>
            <p:nvPr/>
          </p:nvSpPr>
          <p:spPr bwMode="auto">
            <a:xfrm>
              <a:off x="1342" y="1419"/>
              <a:ext cx="0" cy="48"/>
            </a:xfrm>
            <a:prstGeom prst="line">
              <a:avLst/>
            </a:prstGeom>
            <a:noFill/>
            <a:ln w="9525">
              <a:solidFill>
                <a:srgbClr val="FF0000"/>
              </a:solidFill>
              <a:round/>
              <a:headEnd/>
              <a:tailEnd/>
            </a:ln>
            <a:effectLst/>
          </p:spPr>
          <p:txBody>
            <a:bodyPr/>
            <a:lstStyle/>
            <a:p>
              <a:endParaRPr lang="en-US"/>
            </a:p>
          </p:txBody>
        </p:sp>
        <p:sp>
          <p:nvSpPr>
            <p:cNvPr id="43047" name="Line 39"/>
            <p:cNvSpPr>
              <a:spLocks noChangeShapeType="1"/>
            </p:cNvSpPr>
            <p:nvPr/>
          </p:nvSpPr>
          <p:spPr bwMode="auto">
            <a:xfrm>
              <a:off x="1368" y="1419"/>
              <a:ext cx="0" cy="48"/>
            </a:xfrm>
            <a:prstGeom prst="line">
              <a:avLst/>
            </a:prstGeom>
            <a:noFill/>
            <a:ln w="9525">
              <a:solidFill>
                <a:srgbClr val="FF0000"/>
              </a:solidFill>
              <a:round/>
              <a:headEnd/>
              <a:tailEnd/>
            </a:ln>
            <a:effectLst/>
          </p:spPr>
          <p:txBody>
            <a:bodyPr/>
            <a:lstStyle/>
            <a:p>
              <a:endParaRPr lang="en-US"/>
            </a:p>
          </p:txBody>
        </p:sp>
        <p:sp>
          <p:nvSpPr>
            <p:cNvPr id="43048" name="Line 40"/>
            <p:cNvSpPr>
              <a:spLocks noChangeShapeType="1"/>
            </p:cNvSpPr>
            <p:nvPr/>
          </p:nvSpPr>
          <p:spPr bwMode="auto">
            <a:xfrm>
              <a:off x="1391" y="1419"/>
              <a:ext cx="0" cy="48"/>
            </a:xfrm>
            <a:prstGeom prst="line">
              <a:avLst/>
            </a:prstGeom>
            <a:noFill/>
            <a:ln w="9525">
              <a:solidFill>
                <a:srgbClr val="FF0000"/>
              </a:solidFill>
              <a:round/>
              <a:headEnd/>
              <a:tailEnd/>
            </a:ln>
            <a:effectLst/>
          </p:spPr>
          <p:txBody>
            <a:bodyPr/>
            <a:lstStyle/>
            <a:p>
              <a:endParaRPr lang="en-US"/>
            </a:p>
          </p:txBody>
        </p:sp>
        <p:sp>
          <p:nvSpPr>
            <p:cNvPr id="43049" name="Line 41"/>
            <p:cNvSpPr>
              <a:spLocks noChangeShapeType="1"/>
            </p:cNvSpPr>
            <p:nvPr/>
          </p:nvSpPr>
          <p:spPr bwMode="auto">
            <a:xfrm>
              <a:off x="1440" y="1419"/>
              <a:ext cx="0" cy="48"/>
            </a:xfrm>
            <a:prstGeom prst="line">
              <a:avLst/>
            </a:prstGeom>
            <a:noFill/>
            <a:ln w="9525">
              <a:solidFill>
                <a:srgbClr val="FF0000"/>
              </a:solidFill>
              <a:round/>
              <a:headEnd/>
              <a:tailEnd/>
            </a:ln>
            <a:effectLst/>
          </p:spPr>
          <p:txBody>
            <a:bodyPr/>
            <a:lstStyle/>
            <a:p>
              <a:endParaRPr lang="en-US"/>
            </a:p>
          </p:txBody>
        </p:sp>
        <p:sp>
          <p:nvSpPr>
            <p:cNvPr id="43050" name="Line 42"/>
            <p:cNvSpPr>
              <a:spLocks noChangeShapeType="1"/>
            </p:cNvSpPr>
            <p:nvPr/>
          </p:nvSpPr>
          <p:spPr bwMode="auto">
            <a:xfrm>
              <a:off x="1466" y="1419"/>
              <a:ext cx="0" cy="48"/>
            </a:xfrm>
            <a:prstGeom prst="line">
              <a:avLst/>
            </a:prstGeom>
            <a:noFill/>
            <a:ln w="9525">
              <a:solidFill>
                <a:srgbClr val="FF0000"/>
              </a:solidFill>
              <a:round/>
              <a:headEnd/>
              <a:tailEnd/>
            </a:ln>
            <a:effectLst/>
          </p:spPr>
          <p:txBody>
            <a:bodyPr/>
            <a:lstStyle/>
            <a:p>
              <a:endParaRPr lang="en-US"/>
            </a:p>
          </p:txBody>
        </p:sp>
        <p:sp>
          <p:nvSpPr>
            <p:cNvPr id="43051" name="Line 43"/>
            <p:cNvSpPr>
              <a:spLocks noChangeShapeType="1"/>
            </p:cNvSpPr>
            <p:nvPr/>
          </p:nvSpPr>
          <p:spPr bwMode="auto">
            <a:xfrm>
              <a:off x="1491" y="1417"/>
              <a:ext cx="0" cy="48"/>
            </a:xfrm>
            <a:prstGeom prst="line">
              <a:avLst/>
            </a:prstGeom>
            <a:noFill/>
            <a:ln w="9525">
              <a:solidFill>
                <a:srgbClr val="FF0000"/>
              </a:solidFill>
              <a:round/>
              <a:headEnd/>
              <a:tailEnd/>
            </a:ln>
            <a:effectLst/>
          </p:spPr>
          <p:txBody>
            <a:bodyPr/>
            <a:lstStyle/>
            <a:p>
              <a:endParaRPr lang="en-US"/>
            </a:p>
          </p:txBody>
        </p:sp>
        <p:sp>
          <p:nvSpPr>
            <p:cNvPr id="43052" name="Line 44"/>
            <p:cNvSpPr>
              <a:spLocks noChangeShapeType="1"/>
            </p:cNvSpPr>
            <p:nvPr/>
          </p:nvSpPr>
          <p:spPr bwMode="auto">
            <a:xfrm>
              <a:off x="1513" y="1418"/>
              <a:ext cx="0" cy="48"/>
            </a:xfrm>
            <a:prstGeom prst="line">
              <a:avLst/>
            </a:prstGeom>
            <a:noFill/>
            <a:ln w="9525">
              <a:solidFill>
                <a:srgbClr val="FF0000"/>
              </a:solidFill>
              <a:round/>
              <a:headEnd/>
              <a:tailEnd/>
            </a:ln>
            <a:effectLst/>
          </p:spPr>
          <p:txBody>
            <a:bodyPr/>
            <a:lstStyle/>
            <a:p>
              <a:endParaRPr lang="en-US"/>
            </a:p>
          </p:txBody>
        </p:sp>
        <p:pic>
          <p:nvPicPr>
            <p:cNvPr id="43053" name="Picture 45" descr="MRAN04209_0000"/>
            <p:cNvPicPr>
              <a:picLocks noChangeAspect="1" noChangeArrowheads="1"/>
            </p:cNvPicPr>
            <p:nvPr/>
          </p:nvPicPr>
          <p:blipFill>
            <a:blip r:embed="rId8" cstate="print"/>
            <a:srcRect/>
            <a:stretch>
              <a:fillRect/>
            </a:stretch>
          </p:blipFill>
          <p:spPr bwMode="auto">
            <a:xfrm>
              <a:off x="1296" y="1488"/>
              <a:ext cx="29" cy="29"/>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Effect transition="in" filter="dissolve">
                                      <p:cBhvr>
                                        <p:cTn id="7" dur="500"/>
                                        <p:tgtEl>
                                          <p:spTgt spid="430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3011">
                                            <p:txEl>
                                              <p:pRg st="0" end="0"/>
                                            </p:txEl>
                                          </p:spTgt>
                                        </p:tgtEl>
                                        <p:attrNameLst>
                                          <p:attrName>style.visibility</p:attrName>
                                        </p:attrNameLst>
                                      </p:cBhvr>
                                      <p:to>
                                        <p:strVal val="visible"/>
                                      </p:to>
                                    </p:set>
                                    <p:animEffect transition="in" filter="dissolve">
                                      <p:cBhvr>
                                        <p:cTn id="10" dur="500"/>
                                        <p:tgtEl>
                                          <p:spTgt spid="43011">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3013"/>
                                        </p:tgtEl>
                                        <p:attrNameLst>
                                          <p:attrName>style.visibility</p:attrName>
                                        </p:attrNameLst>
                                      </p:cBhvr>
                                      <p:to>
                                        <p:strVal val="visible"/>
                                      </p:to>
                                    </p:set>
                                    <p:animEffect transition="in" filter="dissolve">
                                      <p:cBhvr>
                                        <p:cTn id="13" dur="500"/>
                                        <p:tgtEl>
                                          <p:spTgt spid="4301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3010">
                                            <p:txEl>
                                              <p:pRg st="1" end="1"/>
                                            </p:txEl>
                                          </p:spTgt>
                                        </p:tgtEl>
                                        <p:attrNameLst>
                                          <p:attrName>style.visibility</p:attrName>
                                        </p:attrNameLst>
                                      </p:cBhvr>
                                      <p:to>
                                        <p:strVal val="visible"/>
                                      </p:to>
                                    </p:set>
                                    <p:animEffect transition="in" filter="dissolve">
                                      <p:cBhvr>
                                        <p:cTn id="18" dur="500"/>
                                        <p:tgtEl>
                                          <p:spTgt spid="43010">
                                            <p:txEl>
                                              <p:pRg st="1" end="1"/>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43040"/>
                                        </p:tgtEl>
                                        <p:attrNameLst>
                                          <p:attrName>style.visibility</p:attrName>
                                        </p:attrNameLst>
                                      </p:cBhvr>
                                      <p:to>
                                        <p:strVal val="visible"/>
                                      </p:to>
                                    </p:set>
                                    <p:animEffect transition="in" filter="dissolve">
                                      <p:cBhvr>
                                        <p:cTn id="21" dur="500"/>
                                        <p:tgtEl>
                                          <p:spTgt spid="4304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3017"/>
                                        </p:tgtEl>
                                        <p:attrNameLst>
                                          <p:attrName>style.visibility</p:attrName>
                                        </p:attrNameLst>
                                      </p:cBhvr>
                                      <p:to>
                                        <p:strVal val="visible"/>
                                      </p:to>
                                    </p:set>
                                    <p:animEffect transition="in" filter="dissolve">
                                      <p:cBhvr>
                                        <p:cTn id="26" dur="500"/>
                                        <p:tgtEl>
                                          <p:spTgt spid="43017"/>
                                        </p:tgtEl>
                                      </p:cBhvr>
                                    </p:animEffect>
                                  </p:childTnLst>
                                </p:cTn>
                              </p:par>
                              <p:par>
                                <p:cTn id="27" presetID="9" presetClass="entr" presetSubtype="0" fill="hold" nodeType="withEffect">
                                  <p:stCondLst>
                                    <p:cond delay="0"/>
                                  </p:stCondLst>
                                  <p:childTnLst>
                                    <p:set>
                                      <p:cBhvr>
                                        <p:cTn id="28" dur="1" fill="hold">
                                          <p:stCondLst>
                                            <p:cond delay="0"/>
                                          </p:stCondLst>
                                        </p:cTn>
                                        <p:tgtEl>
                                          <p:spTgt spid="43011">
                                            <p:txEl>
                                              <p:pRg st="1" end="1"/>
                                            </p:txEl>
                                          </p:spTgt>
                                        </p:tgtEl>
                                        <p:attrNameLst>
                                          <p:attrName>style.visibility</p:attrName>
                                        </p:attrNameLst>
                                      </p:cBhvr>
                                      <p:to>
                                        <p:strVal val="visible"/>
                                      </p:to>
                                    </p:set>
                                    <p:animEffect transition="in" filter="dissolve">
                                      <p:cBhvr>
                                        <p:cTn id="29" dur="500"/>
                                        <p:tgtEl>
                                          <p:spTgt spid="430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3010">
                                            <p:txEl>
                                              <p:pRg st="3" end="3"/>
                                            </p:txEl>
                                          </p:spTgt>
                                        </p:tgtEl>
                                        <p:attrNameLst>
                                          <p:attrName>style.visibility</p:attrName>
                                        </p:attrNameLst>
                                      </p:cBhvr>
                                      <p:to>
                                        <p:strVal val="visible"/>
                                      </p:to>
                                    </p:set>
                                    <p:animEffect transition="in" filter="dissolve">
                                      <p:cBhvr>
                                        <p:cTn id="34" dur="500"/>
                                        <p:tgtEl>
                                          <p:spTgt spid="4301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43021"/>
                                        </p:tgtEl>
                                        <p:attrNameLst>
                                          <p:attrName>style.visibility</p:attrName>
                                        </p:attrNameLst>
                                      </p:cBhvr>
                                      <p:to>
                                        <p:strVal val="visible"/>
                                      </p:to>
                                    </p:set>
                                    <p:animEffect transition="in" filter="dissolve">
                                      <p:cBhvr>
                                        <p:cTn id="39" dur="500"/>
                                        <p:tgtEl>
                                          <p:spTgt spid="43021"/>
                                        </p:tgtEl>
                                      </p:cBhvr>
                                    </p:animEffect>
                                  </p:childTnLst>
                                </p:cTn>
                              </p:par>
                              <p:par>
                                <p:cTn id="40" presetID="9" presetClass="entr" presetSubtype="0" fill="hold" nodeType="withEffect">
                                  <p:stCondLst>
                                    <p:cond delay="0"/>
                                  </p:stCondLst>
                                  <p:childTnLst>
                                    <p:set>
                                      <p:cBhvr>
                                        <p:cTn id="41" dur="1" fill="hold">
                                          <p:stCondLst>
                                            <p:cond delay="0"/>
                                          </p:stCondLst>
                                        </p:cTn>
                                        <p:tgtEl>
                                          <p:spTgt spid="43011">
                                            <p:txEl>
                                              <p:pRg st="3" end="3"/>
                                            </p:txEl>
                                          </p:spTgt>
                                        </p:tgtEl>
                                        <p:attrNameLst>
                                          <p:attrName>style.visibility</p:attrName>
                                        </p:attrNameLst>
                                      </p:cBhvr>
                                      <p:to>
                                        <p:strVal val="visible"/>
                                      </p:to>
                                    </p:set>
                                    <p:animEffect transition="in" filter="dissolve">
                                      <p:cBhvr>
                                        <p:cTn id="42" dur="500"/>
                                        <p:tgtEl>
                                          <p:spTgt spid="4301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3010">
                                            <p:txEl>
                                              <p:pRg st="5" end="5"/>
                                            </p:txEl>
                                          </p:spTgt>
                                        </p:tgtEl>
                                        <p:attrNameLst>
                                          <p:attrName>style.visibility</p:attrName>
                                        </p:attrNameLst>
                                      </p:cBhvr>
                                      <p:to>
                                        <p:strVal val="visible"/>
                                      </p:to>
                                    </p:set>
                                    <p:animEffect transition="in" filter="dissolve">
                                      <p:cBhvr>
                                        <p:cTn id="47" dur="500"/>
                                        <p:tgtEl>
                                          <p:spTgt spid="43010">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43025"/>
                                        </p:tgtEl>
                                        <p:attrNameLst>
                                          <p:attrName>style.visibility</p:attrName>
                                        </p:attrNameLst>
                                      </p:cBhvr>
                                      <p:to>
                                        <p:strVal val="visible"/>
                                      </p:to>
                                    </p:set>
                                    <p:animEffect transition="in" filter="dissolve">
                                      <p:cBhvr>
                                        <p:cTn id="52" dur="500"/>
                                        <p:tgtEl>
                                          <p:spTgt spid="43025"/>
                                        </p:tgtEl>
                                      </p:cBhvr>
                                    </p:animEffect>
                                  </p:childTnLst>
                                </p:cTn>
                              </p:par>
                              <p:par>
                                <p:cTn id="53" presetID="9" presetClass="entr" presetSubtype="0" fill="hold" nodeType="withEffect">
                                  <p:stCondLst>
                                    <p:cond delay="0"/>
                                  </p:stCondLst>
                                  <p:childTnLst>
                                    <p:set>
                                      <p:cBhvr>
                                        <p:cTn id="54" dur="1" fill="hold">
                                          <p:stCondLst>
                                            <p:cond delay="0"/>
                                          </p:stCondLst>
                                        </p:cTn>
                                        <p:tgtEl>
                                          <p:spTgt spid="43011">
                                            <p:txEl>
                                              <p:pRg st="5" end="5"/>
                                            </p:txEl>
                                          </p:spTgt>
                                        </p:tgtEl>
                                        <p:attrNameLst>
                                          <p:attrName>style.visibility</p:attrName>
                                        </p:attrNameLst>
                                      </p:cBhvr>
                                      <p:to>
                                        <p:strVal val="visible"/>
                                      </p:to>
                                    </p:set>
                                    <p:animEffect transition="in" filter="dissolve">
                                      <p:cBhvr>
                                        <p:cTn id="55" dur="500"/>
                                        <p:tgtEl>
                                          <p:spTgt spid="43011">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43010">
                                            <p:txEl>
                                              <p:pRg st="6" end="6"/>
                                            </p:txEl>
                                          </p:spTgt>
                                        </p:tgtEl>
                                        <p:attrNameLst>
                                          <p:attrName>style.visibility</p:attrName>
                                        </p:attrNameLst>
                                      </p:cBhvr>
                                      <p:to>
                                        <p:strVal val="visible"/>
                                      </p:to>
                                    </p:set>
                                    <p:animEffect transition="in" filter="dissolve">
                                      <p:cBhvr>
                                        <p:cTn id="60" dur="500"/>
                                        <p:tgtEl>
                                          <p:spTgt spid="43010">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43030"/>
                                        </p:tgtEl>
                                        <p:attrNameLst>
                                          <p:attrName>style.visibility</p:attrName>
                                        </p:attrNameLst>
                                      </p:cBhvr>
                                      <p:to>
                                        <p:strVal val="visible"/>
                                      </p:to>
                                    </p:set>
                                    <p:animEffect transition="in" filter="dissolve">
                                      <p:cBhvr>
                                        <p:cTn id="65" dur="500"/>
                                        <p:tgtEl>
                                          <p:spTgt spid="43030"/>
                                        </p:tgtEl>
                                      </p:cBhvr>
                                    </p:animEffect>
                                  </p:childTnLst>
                                </p:cTn>
                              </p:par>
                              <p:par>
                                <p:cTn id="66" presetID="9" presetClass="entr" presetSubtype="0" fill="hold" nodeType="withEffect">
                                  <p:stCondLst>
                                    <p:cond delay="0"/>
                                  </p:stCondLst>
                                  <p:childTnLst>
                                    <p:set>
                                      <p:cBhvr>
                                        <p:cTn id="67" dur="1" fill="hold">
                                          <p:stCondLst>
                                            <p:cond delay="0"/>
                                          </p:stCondLst>
                                        </p:cTn>
                                        <p:tgtEl>
                                          <p:spTgt spid="43011">
                                            <p:txEl>
                                              <p:pRg st="6" end="6"/>
                                            </p:txEl>
                                          </p:spTgt>
                                        </p:tgtEl>
                                        <p:attrNameLst>
                                          <p:attrName>style.visibility</p:attrName>
                                        </p:attrNameLst>
                                      </p:cBhvr>
                                      <p:to>
                                        <p:strVal val="visible"/>
                                      </p:to>
                                    </p:set>
                                    <p:animEffect transition="in" filter="dissolve">
                                      <p:cBhvr>
                                        <p:cTn id="68" dur="500"/>
                                        <p:tgtEl>
                                          <p:spTgt spid="43011">
                                            <p:txEl>
                                              <p:pRg st="6" end="6"/>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43010">
                                            <p:txEl>
                                              <p:pRg st="10" end="10"/>
                                            </p:txEl>
                                          </p:spTgt>
                                        </p:tgtEl>
                                        <p:attrNameLst>
                                          <p:attrName>style.visibility</p:attrName>
                                        </p:attrNameLst>
                                      </p:cBhvr>
                                      <p:to>
                                        <p:strVal val="visible"/>
                                      </p:to>
                                    </p:set>
                                    <p:animEffect transition="in" filter="dissolve">
                                      <p:cBhvr>
                                        <p:cTn id="73" dur="500"/>
                                        <p:tgtEl>
                                          <p:spTgt spid="43010">
                                            <p:txEl>
                                              <p:pRg st="10" end="1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43035"/>
                                        </p:tgtEl>
                                        <p:attrNameLst>
                                          <p:attrName>style.visibility</p:attrName>
                                        </p:attrNameLst>
                                      </p:cBhvr>
                                      <p:to>
                                        <p:strVal val="visible"/>
                                      </p:to>
                                    </p:set>
                                    <p:animEffect transition="in" filter="dissolve">
                                      <p:cBhvr>
                                        <p:cTn id="78" dur="500"/>
                                        <p:tgtEl>
                                          <p:spTgt spid="43035"/>
                                        </p:tgtEl>
                                      </p:cBhvr>
                                    </p:animEffect>
                                  </p:childTnLst>
                                </p:cTn>
                              </p:par>
                              <p:par>
                                <p:cTn id="79" presetID="9" presetClass="entr" presetSubtype="0" fill="hold" nodeType="withEffect">
                                  <p:stCondLst>
                                    <p:cond delay="0"/>
                                  </p:stCondLst>
                                  <p:childTnLst>
                                    <p:set>
                                      <p:cBhvr>
                                        <p:cTn id="80" dur="1" fill="hold">
                                          <p:stCondLst>
                                            <p:cond delay="0"/>
                                          </p:stCondLst>
                                        </p:cTn>
                                        <p:tgtEl>
                                          <p:spTgt spid="43011">
                                            <p:txEl>
                                              <p:pRg st="8" end="8"/>
                                            </p:txEl>
                                          </p:spTgt>
                                        </p:tgtEl>
                                        <p:attrNameLst>
                                          <p:attrName>style.visibility</p:attrName>
                                        </p:attrNameLst>
                                      </p:cBhvr>
                                      <p:to>
                                        <p:strVal val="visible"/>
                                      </p:to>
                                    </p:set>
                                    <p:animEffect transition="in" filter="dissolve">
                                      <p:cBhvr>
                                        <p:cTn id="81" dur="500"/>
                                        <p:tgtEl>
                                          <p:spTgt spid="430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ChangeArrowheads="1"/>
          </p:cNvSpPr>
          <p:nvPr/>
        </p:nvSpPr>
        <p:spPr bwMode="auto">
          <a:xfrm>
            <a:off x="0" y="617538"/>
            <a:ext cx="9144000" cy="1143000"/>
          </a:xfrm>
          <a:prstGeom prst="rect">
            <a:avLst/>
          </a:prstGeom>
          <a:noFill/>
          <a:ln w="9525">
            <a:noFill/>
            <a:miter lim="800000"/>
            <a:headEnd/>
            <a:tailEnd/>
          </a:ln>
          <a:effectLst/>
        </p:spPr>
        <p:txBody>
          <a:bodyPr anchor="b"/>
          <a:lstStyle/>
          <a:p>
            <a:pPr algn="ctr" eaLnBrk="1" hangingPunct="1"/>
            <a:r>
              <a:rPr lang="en-US" altLang="en-US" sz="3600" b="1">
                <a:solidFill>
                  <a:srgbClr val="800080"/>
                </a:solidFill>
                <a:latin typeface="Comic Sans MS" pitchFamily="66" charset="0"/>
              </a:rPr>
              <a:t>The Nanometer Size Scale</a:t>
            </a:r>
            <a:endParaRPr lang="en-US" altLang="en-US" sz="4400" b="1">
              <a:solidFill>
                <a:srgbClr val="800080"/>
              </a:solidFill>
              <a:latin typeface="Comic Sans MS" pitchFamily="66" charset="0"/>
            </a:endParaRPr>
          </a:p>
        </p:txBody>
      </p:sp>
      <p:pic>
        <p:nvPicPr>
          <p:cNvPr id="314371" name="Picture 3" descr="Nanoscale"/>
          <p:cNvPicPr>
            <a:picLocks noChangeAspect="1" noChangeArrowheads="1"/>
          </p:cNvPicPr>
          <p:nvPr/>
        </p:nvPicPr>
        <p:blipFill>
          <a:blip r:embed="rId2"/>
          <a:srcRect t="16948" r="8562"/>
          <a:stretch>
            <a:fillRect/>
          </a:stretch>
        </p:blipFill>
        <p:spPr bwMode="auto">
          <a:xfrm>
            <a:off x="990600" y="2209800"/>
            <a:ext cx="7086600" cy="3446463"/>
          </a:xfrm>
          <a:prstGeom prst="rect">
            <a:avLst/>
          </a:prstGeom>
          <a:noFill/>
        </p:spPr>
      </p:pic>
      <p:sp>
        <p:nvSpPr>
          <p:cNvPr id="314372" name="Text Box 4"/>
          <p:cNvSpPr txBox="1">
            <a:spLocks noChangeArrowheads="1"/>
          </p:cNvSpPr>
          <p:nvPr/>
        </p:nvSpPr>
        <p:spPr bwMode="auto">
          <a:xfrm>
            <a:off x="5105400" y="5715000"/>
            <a:ext cx="1119188" cy="336550"/>
          </a:xfrm>
          <a:prstGeom prst="rect">
            <a:avLst/>
          </a:prstGeom>
          <a:noFill/>
          <a:ln w="9525">
            <a:noFill/>
            <a:miter lim="800000"/>
            <a:headEnd/>
            <a:tailEnd/>
          </a:ln>
          <a:effectLst/>
        </p:spPr>
        <p:txBody>
          <a:bodyPr wrap="none">
            <a:spAutoFit/>
          </a:bodyPr>
          <a:lstStyle/>
          <a:p>
            <a:pPr eaLnBrk="1" hangingPunct="1"/>
            <a:r>
              <a:rPr lang="en-US" altLang="en-US" sz="1600" b="1">
                <a:solidFill>
                  <a:srgbClr val="0000CC"/>
                </a:solidFill>
                <a:latin typeface="Helvetica" pitchFamily="34" charset="0"/>
              </a:rPr>
              <a:t>Nanotube</a:t>
            </a:r>
            <a:endParaRPr lang="en-US" altLang="en-US" sz="2400">
              <a:latin typeface="Helvetica"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371600" y="457200"/>
            <a:ext cx="6477000" cy="685800"/>
          </a:xfrm>
          <a:prstGeom prst="rect">
            <a:avLst/>
          </a:prstGeom>
          <a:noFill/>
          <a:ln w="9525">
            <a:noFill/>
            <a:miter lim="800000"/>
            <a:headEnd/>
            <a:tailEnd/>
          </a:ln>
          <a:effectLst/>
        </p:spPr>
        <p:txBody>
          <a:bodyPr lIns="91429" tIns="45714" rIns="91429" bIns="45714" anchor="ctr"/>
          <a:lstStyle/>
          <a:p>
            <a:pPr algn="ctr" eaLnBrk="1" hangingPunct="1"/>
            <a:r>
              <a:rPr lang="en-US" sz="2800" b="1">
                <a:solidFill>
                  <a:schemeClr val="tx2"/>
                </a:solidFill>
              </a:rPr>
              <a:t>Why is Small Good?</a:t>
            </a:r>
          </a:p>
        </p:txBody>
      </p:sp>
      <p:sp>
        <p:nvSpPr>
          <p:cNvPr id="45059" name="Text Box 3"/>
          <p:cNvSpPr txBox="1">
            <a:spLocks noChangeArrowheads="1"/>
          </p:cNvSpPr>
          <p:nvPr/>
        </p:nvSpPr>
        <p:spPr bwMode="auto">
          <a:xfrm>
            <a:off x="1371600" y="1371600"/>
            <a:ext cx="6172200" cy="4494213"/>
          </a:xfrm>
          <a:prstGeom prst="rect">
            <a:avLst/>
          </a:prstGeom>
          <a:noFill/>
          <a:ln w="9525">
            <a:noFill/>
            <a:miter lim="800000"/>
            <a:headEnd/>
            <a:tailEnd/>
          </a:ln>
          <a:effectLst/>
        </p:spPr>
        <p:txBody>
          <a:bodyPr lIns="91429" tIns="45714" rIns="91429" bIns="45714">
            <a:spAutoFit/>
          </a:bodyPr>
          <a:lstStyle/>
          <a:p>
            <a:pPr eaLnBrk="1" hangingPunct="1">
              <a:spcBef>
                <a:spcPct val="50000"/>
              </a:spcBef>
              <a:buFontTx/>
              <a:buChar char="-"/>
            </a:pPr>
            <a:r>
              <a:rPr lang="en-US" b="1">
                <a:solidFill>
                  <a:schemeClr val="accent2"/>
                </a:solidFill>
              </a:rPr>
              <a:t> Faster</a:t>
            </a:r>
          </a:p>
          <a:p>
            <a:pPr eaLnBrk="1" hangingPunct="1">
              <a:spcBef>
                <a:spcPct val="50000"/>
              </a:spcBef>
            </a:pPr>
            <a:endParaRPr lang="en-US" b="1">
              <a:solidFill>
                <a:schemeClr val="accent2"/>
              </a:solidFill>
            </a:endParaRPr>
          </a:p>
          <a:p>
            <a:pPr eaLnBrk="1" hangingPunct="1">
              <a:spcBef>
                <a:spcPct val="50000"/>
              </a:spcBef>
              <a:buFontTx/>
              <a:buChar char="-"/>
            </a:pPr>
            <a:r>
              <a:rPr lang="en-US" b="1">
                <a:solidFill>
                  <a:schemeClr val="accent2"/>
                </a:solidFill>
              </a:rPr>
              <a:t> Lighter </a:t>
            </a:r>
          </a:p>
          <a:p>
            <a:pPr eaLnBrk="1" hangingPunct="1">
              <a:spcBef>
                <a:spcPct val="50000"/>
              </a:spcBef>
              <a:buFontTx/>
              <a:buChar char="-"/>
            </a:pPr>
            <a:endParaRPr lang="en-US" b="1">
              <a:solidFill>
                <a:schemeClr val="accent2"/>
              </a:solidFill>
            </a:endParaRPr>
          </a:p>
          <a:p>
            <a:pPr eaLnBrk="1" hangingPunct="1">
              <a:spcBef>
                <a:spcPct val="50000"/>
              </a:spcBef>
              <a:buFontTx/>
              <a:buChar char="-"/>
            </a:pPr>
            <a:r>
              <a:rPr lang="en-US" b="1">
                <a:solidFill>
                  <a:schemeClr val="accent2"/>
                </a:solidFill>
              </a:rPr>
              <a:t> Can get into small spaces</a:t>
            </a:r>
          </a:p>
          <a:p>
            <a:pPr eaLnBrk="1" hangingPunct="1">
              <a:spcBef>
                <a:spcPct val="50000"/>
              </a:spcBef>
              <a:buFontTx/>
              <a:buChar char="-"/>
            </a:pPr>
            <a:endParaRPr lang="en-US" b="1">
              <a:solidFill>
                <a:schemeClr val="accent2"/>
              </a:solidFill>
            </a:endParaRPr>
          </a:p>
          <a:p>
            <a:pPr eaLnBrk="1" hangingPunct="1">
              <a:spcBef>
                <a:spcPct val="50000"/>
              </a:spcBef>
              <a:buFontTx/>
              <a:buChar char="-"/>
            </a:pPr>
            <a:r>
              <a:rPr lang="en-US" b="1">
                <a:solidFill>
                  <a:schemeClr val="accent2"/>
                </a:solidFill>
              </a:rPr>
              <a:t> Cheaper</a:t>
            </a:r>
          </a:p>
          <a:p>
            <a:pPr eaLnBrk="1" hangingPunct="1">
              <a:spcBef>
                <a:spcPct val="50000"/>
              </a:spcBef>
              <a:buFontTx/>
              <a:buChar char="-"/>
            </a:pPr>
            <a:endParaRPr lang="en-US" b="1">
              <a:solidFill>
                <a:schemeClr val="accent2"/>
              </a:solidFill>
            </a:endParaRPr>
          </a:p>
          <a:p>
            <a:pPr eaLnBrk="1" hangingPunct="1">
              <a:spcBef>
                <a:spcPct val="50000"/>
              </a:spcBef>
              <a:buFontTx/>
              <a:buChar char="-"/>
            </a:pPr>
            <a:r>
              <a:rPr lang="en-US" b="1">
                <a:solidFill>
                  <a:schemeClr val="accent2"/>
                </a:solidFill>
              </a:rPr>
              <a:t> More energy efficient</a:t>
            </a:r>
          </a:p>
          <a:p>
            <a:pPr eaLnBrk="1" hangingPunct="1">
              <a:spcBef>
                <a:spcPct val="50000"/>
              </a:spcBef>
              <a:buFontTx/>
              <a:buChar char="-"/>
            </a:pPr>
            <a:endParaRPr lang="en-US" b="1">
              <a:solidFill>
                <a:schemeClr val="accent2"/>
              </a:solidFill>
            </a:endParaRPr>
          </a:p>
          <a:p>
            <a:pPr eaLnBrk="1" hangingPunct="1">
              <a:spcBef>
                <a:spcPct val="50000"/>
              </a:spcBef>
              <a:buFontTx/>
              <a:buChar char="-"/>
            </a:pPr>
            <a:r>
              <a:rPr lang="en-US" b="1">
                <a:solidFill>
                  <a:schemeClr val="accent2"/>
                </a:solidFill>
              </a:rPr>
              <a:t> Different properties at very small scale</a:t>
            </a:r>
          </a:p>
        </p:txBody>
      </p:sp>
      <p:pic>
        <p:nvPicPr>
          <p:cNvPr id="45060" name="Picture 4" descr="chip"/>
          <p:cNvPicPr>
            <a:picLocks noChangeAspect="1" noChangeArrowheads="1"/>
          </p:cNvPicPr>
          <p:nvPr/>
        </p:nvPicPr>
        <p:blipFill>
          <a:blip r:embed="rId2"/>
          <a:srcRect/>
          <a:stretch>
            <a:fillRect/>
          </a:stretch>
        </p:blipFill>
        <p:spPr bwMode="auto">
          <a:xfrm>
            <a:off x="2971800" y="1295400"/>
            <a:ext cx="671513" cy="671513"/>
          </a:xfrm>
          <a:prstGeom prst="rect">
            <a:avLst/>
          </a:prstGeom>
          <a:noFill/>
        </p:spPr>
      </p:pic>
      <p:pic>
        <p:nvPicPr>
          <p:cNvPr id="45061" name="Picture 5" descr="nanotechnology-nanotechnology"/>
          <p:cNvPicPr>
            <a:picLocks noChangeAspect="1" noChangeArrowheads="1"/>
          </p:cNvPicPr>
          <p:nvPr/>
        </p:nvPicPr>
        <p:blipFill>
          <a:blip r:embed="rId3"/>
          <a:srcRect/>
          <a:stretch>
            <a:fillRect/>
          </a:stretch>
        </p:blipFill>
        <p:spPr bwMode="auto">
          <a:xfrm>
            <a:off x="4800600" y="2743200"/>
            <a:ext cx="1003300" cy="1003300"/>
          </a:xfrm>
          <a:prstGeom prst="rect">
            <a:avLst/>
          </a:prstGeom>
          <a:noFill/>
        </p:spPr>
      </p:pic>
      <p:pic>
        <p:nvPicPr>
          <p:cNvPr id="45062" name="Picture 6" descr="microsat"/>
          <p:cNvPicPr>
            <a:picLocks noChangeAspect="1" noChangeArrowheads="1"/>
          </p:cNvPicPr>
          <p:nvPr/>
        </p:nvPicPr>
        <p:blipFill>
          <a:blip r:embed="rId4"/>
          <a:srcRect/>
          <a:stretch>
            <a:fillRect/>
          </a:stretch>
        </p:blipFill>
        <p:spPr bwMode="auto">
          <a:xfrm>
            <a:off x="3352800" y="1905000"/>
            <a:ext cx="984250" cy="1042988"/>
          </a:xfrm>
          <a:prstGeom prst="rect">
            <a:avLst/>
          </a:prstGeom>
          <a:noFill/>
        </p:spPr>
      </p:pic>
      <p:pic>
        <p:nvPicPr>
          <p:cNvPr id="45063" name="Picture 7" descr="SoldierTech_PASS-2"/>
          <p:cNvPicPr>
            <a:picLocks noChangeAspect="1" noChangeArrowheads="1"/>
          </p:cNvPicPr>
          <p:nvPr/>
        </p:nvPicPr>
        <p:blipFill>
          <a:blip r:embed="rId5"/>
          <a:srcRect/>
          <a:stretch>
            <a:fillRect/>
          </a:stretch>
        </p:blipFill>
        <p:spPr bwMode="auto">
          <a:xfrm>
            <a:off x="4191000" y="4572000"/>
            <a:ext cx="1066800" cy="692150"/>
          </a:xfrm>
          <a:prstGeom prst="rect">
            <a:avLst/>
          </a:prstGeom>
          <a:noFill/>
        </p:spPr>
      </p:pic>
      <p:pic>
        <p:nvPicPr>
          <p:cNvPr id="45064" name="Picture 8" descr="amd_200mm"/>
          <p:cNvPicPr>
            <a:picLocks noChangeAspect="1" noChangeArrowheads="1"/>
          </p:cNvPicPr>
          <p:nvPr/>
        </p:nvPicPr>
        <p:blipFill>
          <a:blip r:embed="rId6" cstate="print"/>
          <a:srcRect/>
          <a:stretch>
            <a:fillRect/>
          </a:stretch>
        </p:blipFill>
        <p:spPr bwMode="auto">
          <a:xfrm>
            <a:off x="2895600" y="3581400"/>
            <a:ext cx="914400" cy="914400"/>
          </a:xfrm>
          <a:prstGeom prst="rect">
            <a:avLst/>
          </a:prstGeom>
          <a:noFill/>
        </p:spPr>
      </p:pic>
      <p:pic>
        <p:nvPicPr>
          <p:cNvPr id="45065" name="Picture 9" descr="insp_600m_300"/>
          <p:cNvPicPr>
            <a:picLocks noChangeAspect="1" noChangeArrowheads="1"/>
          </p:cNvPicPr>
          <p:nvPr/>
        </p:nvPicPr>
        <p:blipFill>
          <a:blip r:embed="rId7" cstate="print"/>
          <a:srcRect/>
          <a:stretch>
            <a:fillRect/>
          </a:stretch>
        </p:blipFill>
        <p:spPr bwMode="auto">
          <a:xfrm>
            <a:off x="4114800" y="1077913"/>
            <a:ext cx="1371600" cy="1169987"/>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smtClean="0"/>
              <a:t>Compared to Human Hair</a:t>
            </a:r>
          </a:p>
        </p:txBody>
      </p:sp>
      <p:pic>
        <p:nvPicPr>
          <p:cNvPr id="9219" name="Picture 4" descr="Hair"/>
          <p:cNvPicPr>
            <a:picLocks noChangeAspect="1" noChangeArrowheads="1"/>
          </p:cNvPicPr>
          <p:nvPr/>
        </p:nvPicPr>
        <p:blipFill>
          <a:blip r:embed="rId2"/>
          <a:srcRect/>
          <a:stretch>
            <a:fillRect/>
          </a:stretch>
        </p:blipFill>
        <p:spPr bwMode="auto">
          <a:xfrm>
            <a:off x="1143000" y="1295400"/>
            <a:ext cx="6934200" cy="4337050"/>
          </a:xfrm>
          <a:prstGeom prst="rect">
            <a:avLst/>
          </a:prstGeom>
          <a:noFill/>
          <a:ln w="9525">
            <a:noFill/>
            <a:miter lim="800000"/>
            <a:headEnd/>
            <a:tailEnd/>
          </a:ln>
        </p:spPr>
      </p:pic>
      <p:sp>
        <p:nvSpPr>
          <p:cNvPr id="9220" name="Text Box 5"/>
          <p:cNvSpPr txBox="1">
            <a:spLocks noChangeArrowheads="1"/>
          </p:cNvSpPr>
          <p:nvPr/>
        </p:nvSpPr>
        <p:spPr bwMode="auto">
          <a:xfrm>
            <a:off x="381000" y="5791200"/>
            <a:ext cx="8382000" cy="641350"/>
          </a:xfrm>
          <a:prstGeom prst="rect">
            <a:avLst/>
          </a:prstGeom>
          <a:noFill/>
          <a:ln w="9525">
            <a:noFill/>
            <a:miter lim="800000"/>
            <a:headEnd/>
            <a:tailEnd/>
          </a:ln>
        </p:spPr>
        <p:txBody>
          <a:bodyPr>
            <a:spAutoFit/>
          </a:bodyPr>
          <a:lstStyle/>
          <a:p>
            <a:pPr algn="ctr">
              <a:spcBef>
                <a:spcPct val="50000"/>
              </a:spcBef>
            </a:pPr>
            <a:r>
              <a:rPr lang="en-US" sz="3600"/>
              <a:t>A Human Hair is about 100,000µm wide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p:cNvPicPr>
            <a:picLocks noChangeAspect="1" noChangeArrowheads="1"/>
          </p:cNvPicPr>
          <p:nvPr/>
        </p:nvPicPr>
        <p:blipFill>
          <a:blip r:embed="rId2"/>
          <a:srcRect t="5394" r="4289" b="5394"/>
          <a:stretch>
            <a:fillRect/>
          </a:stretch>
        </p:blipFill>
        <p:spPr bwMode="auto">
          <a:xfrm>
            <a:off x="1485900" y="1182688"/>
            <a:ext cx="7658100" cy="5675312"/>
          </a:xfrm>
          <a:prstGeom prst="rect">
            <a:avLst/>
          </a:prstGeom>
          <a:noFill/>
          <a:ln w="9525" algn="ctr">
            <a:noFill/>
            <a:miter lim="800000"/>
            <a:headEnd/>
            <a:tailEnd/>
          </a:ln>
          <a:effectLst/>
        </p:spPr>
      </p:pic>
      <p:sp>
        <p:nvSpPr>
          <p:cNvPr id="295939" name="WordArt 3"/>
          <p:cNvSpPr>
            <a:spLocks noChangeArrowheads="1" noChangeShapeType="1" noTextEdit="1"/>
          </p:cNvSpPr>
          <p:nvPr/>
        </p:nvSpPr>
        <p:spPr bwMode="auto">
          <a:xfrm>
            <a:off x="76200" y="0"/>
            <a:ext cx="3200400" cy="1905000"/>
          </a:xfrm>
          <a:prstGeom prst="rect">
            <a:avLst/>
          </a:prstGeom>
        </p:spPr>
        <p:txBody>
          <a:bodyPr wrap="none" fromWordArt="1">
            <a:prstTxWarp prst="textSlantUp">
              <a:avLst>
                <a:gd name="adj" fmla="val 32056"/>
              </a:avLst>
            </a:prstTxWarp>
          </a:bodyPr>
          <a:lstStyle/>
          <a:p>
            <a:pPr algn="ctr"/>
            <a:r>
              <a:rPr lang="en-US" sz="32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Why Nano?</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457200" y="76200"/>
            <a:ext cx="8229600" cy="1143000"/>
          </a:xfrm>
        </p:spPr>
        <p:txBody>
          <a:bodyPr/>
          <a:lstStyle/>
          <a:p>
            <a:r>
              <a:rPr lang="en-US" sz="4000" b="1">
                <a:solidFill>
                  <a:srgbClr val="660066"/>
                </a:solidFill>
                <a:latin typeface="Comic Sans MS" pitchFamily="66" charset="0"/>
              </a:rPr>
              <a:t>Integrated Circuits and Nanotech</a:t>
            </a:r>
          </a:p>
        </p:txBody>
      </p:sp>
      <p:pic>
        <p:nvPicPr>
          <p:cNvPr id="347139" name="Picture 3"/>
          <p:cNvPicPr>
            <a:picLocks noChangeAspect="1" noChangeArrowheads="1"/>
          </p:cNvPicPr>
          <p:nvPr/>
        </p:nvPicPr>
        <p:blipFill>
          <a:blip r:embed="rId2"/>
          <a:srcRect l="7152" t="5092" r="5363"/>
          <a:stretch>
            <a:fillRect/>
          </a:stretch>
        </p:blipFill>
        <p:spPr bwMode="auto">
          <a:xfrm>
            <a:off x="2633663" y="1338263"/>
            <a:ext cx="6351587" cy="4838700"/>
          </a:xfrm>
          <a:prstGeom prst="rect">
            <a:avLst/>
          </a:prstGeom>
          <a:noFill/>
          <a:ln w="9525">
            <a:noFill/>
            <a:miter lim="800000"/>
            <a:headEnd/>
            <a:tailEnd/>
          </a:ln>
          <a:effectLst/>
        </p:spPr>
      </p:pic>
      <p:sp>
        <p:nvSpPr>
          <p:cNvPr id="347140" name="Text Box 4"/>
          <p:cNvSpPr txBox="1">
            <a:spLocks noChangeArrowheads="1"/>
          </p:cNvSpPr>
          <p:nvPr/>
        </p:nvSpPr>
        <p:spPr bwMode="auto">
          <a:xfrm>
            <a:off x="225425" y="2125663"/>
            <a:ext cx="2840038" cy="3378200"/>
          </a:xfrm>
          <a:prstGeom prst="rect">
            <a:avLst/>
          </a:prstGeom>
          <a:noFill/>
          <a:ln w="9525">
            <a:noFill/>
            <a:miter lim="800000"/>
            <a:headEnd/>
            <a:tailEnd/>
          </a:ln>
          <a:effectLst/>
        </p:spPr>
        <p:txBody>
          <a:bodyPr>
            <a:spAutoFit/>
          </a:bodyPr>
          <a:lstStyle/>
          <a:p>
            <a:r>
              <a:rPr lang="en-US" sz="2400" b="1">
                <a:solidFill>
                  <a:srgbClr val="003300"/>
                </a:solidFill>
              </a:rPr>
              <a:t>The IC industry is approaching a period where nanotech approaches will be required to sustain technology growth</a:t>
            </a:r>
            <a:r>
              <a:rPr lang="en-US" sz="2400">
                <a:latin typeface="Times" pitchFamily="18" charset="0"/>
              </a:rPr>
              <a:t> </a:t>
            </a:r>
          </a:p>
        </p:txBody>
      </p:sp>
      <p:sp>
        <p:nvSpPr>
          <p:cNvPr id="347141" name="Text Box 5"/>
          <p:cNvSpPr txBox="1">
            <a:spLocks noChangeArrowheads="1"/>
          </p:cNvSpPr>
          <p:nvPr/>
        </p:nvSpPr>
        <p:spPr bwMode="auto">
          <a:xfrm>
            <a:off x="639763" y="6151563"/>
            <a:ext cx="8218487" cy="457200"/>
          </a:xfrm>
          <a:prstGeom prst="rect">
            <a:avLst/>
          </a:prstGeom>
          <a:noFill/>
          <a:ln w="9525">
            <a:noFill/>
            <a:miter lim="800000"/>
            <a:headEnd/>
            <a:tailEnd/>
          </a:ln>
          <a:effectLst/>
        </p:spPr>
        <p:txBody>
          <a:bodyPr wrap="none">
            <a:spAutoFit/>
          </a:bodyPr>
          <a:lstStyle/>
          <a:p>
            <a:r>
              <a:rPr lang="en-US" sz="1200">
                <a:latin typeface="Times" pitchFamily="18" charset="0"/>
              </a:rPr>
              <a:t>J.D. Plummer, M.D. Deal, and P.B. Griffin, “Silicon VLSI Technology – Fundamentals, Practice and Modeling” Prentice Hall, NJ</a:t>
            </a:r>
            <a:r>
              <a:rPr lang="en-US" sz="2400">
                <a:latin typeface="Times" pitchFamily="18" charset="0"/>
              </a:rPr>
              <a:t>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rrowheads="1"/>
          </p:cNvPicPr>
          <p:nvPr>
            <p:ph type="title"/>
          </p:nvPr>
        </p:nvPicPr>
        <p:blipFill>
          <a:blip r:embed="rId2"/>
          <a:srcRect/>
          <a:stretch>
            <a:fillRect/>
          </a:stretch>
        </p:blipFill>
        <p:spPr>
          <a:xfrm>
            <a:off x="1143000" y="609600"/>
            <a:ext cx="5511800" cy="609600"/>
          </a:xfrm>
          <a:noFill/>
          <a:ln/>
        </p:spPr>
      </p:pic>
      <p:sp>
        <p:nvSpPr>
          <p:cNvPr id="18435" name="Rectangle 3"/>
          <p:cNvSpPr>
            <a:spLocks noChangeArrowheads="1"/>
          </p:cNvSpPr>
          <p:nvPr/>
        </p:nvSpPr>
        <p:spPr bwMode="auto">
          <a:xfrm>
            <a:off x="457200" y="1828800"/>
            <a:ext cx="8486775" cy="3568700"/>
          </a:xfrm>
          <a:prstGeom prst="rect">
            <a:avLst/>
          </a:prstGeom>
          <a:noFill/>
          <a:ln w="9525">
            <a:noFill/>
            <a:miter lim="800000"/>
            <a:headEnd/>
            <a:tailEnd/>
          </a:ln>
          <a:effectLst/>
        </p:spPr>
        <p:txBody>
          <a:bodyPr lIns="91429" tIns="45714" rIns="91429" bIns="45714">
            <a:spAutoFit/>
          </a:bodyPr>
          <a:lstStyle/>
          <a:p>
            <a:pPr algn="ctr"/>
            <a:r>
              <a:rPr lang="en-US" sz="3200" b="1">
                <a:solidFill>
                  <a:srgbClr val="660066"/>
                </a:solidFill>
              </a:rPr>
              <a:t>Nanotechnology deals with the </a:t>
            </a:r>
            <a:r>
              <a:rPr lang="en-US" sz="3200" b="1">
                <a:solidFill>
                  <a:srgbClr val="A50021"/>
                </a:solidFill>
              </a:rPr>
              <a:t>creation</a:t>
            </a:r>
            <a:r>
              <a:rPr lang="en-US" sz="3200" b="1">
                <a:solidFill>
                  <a:srgbClr val="660066"/>
                </a:solidFill>
              </a:rPr>
              <a:t> of</a:t>
            </a:r>
          </a:p>
          <a:p>
            <a:pPr algn="ctr"/>
            <a:r>
              <a:rPr lang="en-US" sz="2800" b="1">
                <a:solidFill>
                  <a:srgbClr val="660066"/>
                </a:solidFill>
              </a:rPr>
              <a:t> </a:t>
            </a:r>
            <a:r>
              <a:rPr lang="en-US" sz="2800" b="1">
                <a:solidFill>
                  <a:srgbClr val="CC3300"/>
                </a:solidFill>
              </a:rPr>
              <a:t>USEFUL</a:t>
            </a:r>
            <a:r>
              <a:rPr lang="en-US" sz="2800" b="1">
                <a:solidFill>
                  <a:srgbClr val="660066"/>
                </a:solidFill>
              </a:rPr>
              <a:t> </a:t>
            </a:r>
            <a:r>
              <a:rPr lang="en-US" sz="2800" b="1">
                <a:solidFill>
                  <a:srgbClr val="008000"/>
                </a:solidFill>
              </a:rPr>
              <a:t>materials, devices and systems</a:t>
            </a:r>
          </a:p>
          <a:p>
            <a:pPr algn="ctr"/>
            <a:r>
              <a:rPr lang="en-US" sz="2800" b="1">
                <a:solidFill>
                  <a:srgbClr val="660066"/>
                </a:solidFill>
              </a:rPr>
              <a:t> through </a:t>
            </a:r>
          </a:p>
          <a:p>
            <a:pPr algn="ctr"/>
            <a:r>
              <a:rPr lang="en-US" sz="2800" b="1">
                <a:solidFill>
                  <a:srgbClr val="660066"/>
                </a:solidFill>
              </a:rPr>
              <a:t>control of matter on the </a:t>
            </a:r>
            <a:r>
              <a:rPr lang="en-US" sz="2800" b="1">
                <a:solidFill>
                  <a:srgbClr val="008000"/>
                </a:solidFill>
              </a:rPr>
              <a:t>nanometer length scale</a:t>
            </a:r>
            <a:r>
              <a:rPr lang="en-US" sz="2800" b="1">
                <a:solidFill>
                  <a:srgbClr val="660066"/>
                </a:solidFill>
              </a:rPr>
              <a:t> and exploitation of </a:t>
            </a:r>
          </a:p>
          <a:p>
            <a:pPr algn="ctr"/>
            <a:r>
              <a:rPr lang="en-US" sz="2800" b="1">
                <a:solidFill>
                  <a:srgbClr val="A50021"/>
                </a:solidFill>
              </a:rPr>
              <a:t>NOVEL</a:t>
            </a:r>
            <a:r>
              <a:rPr lang="en-US" sz="2800" b="1">
                <a:solidFill>
                  <a:srgbClr val="660066"/>
                </a:solidFill>
              </a:rPr>
              <a:t> phenomena and properties</a:t>
            </a:r>
          </a:p>
          <a:p>
            <a:pPr algn="ctr"/>
            <a:r>
              <a:rPr lang="en-US" sz="2800" b="1">
                <a:solidFill>
                  <a:srgbClr val="660066"/>
                </a:solidFill>
              </a:rPr>
              <a:t> (</a:t>
            </a:r>
            <a:r>
              <a:rPr lang="en-US" sz="2800" b="1">
                <a:solidFill>
                  <a:srgbClr val="008000"/>
                </a:solidFill>
              </a:rPr>
              <a:t>physical, chemical, biological</a:t>
            </a:r>
            <a:r>
              <a:rPr lang="en-US" sz="2800" b="1">
                <a:solidFill>
                  <a:srgbClr val="660066"/>
                </a:solidFill>
              </a:rPr>
              <a:t>) </a:t>
            </a:r>
          </a:p>
          <a:p>
            <a:pPr algn="ctr"/>
            <a:r>
              <a:rPr lang="en-US" sz="2800" b="1">
                <a:solidFill>
                  <a:srgbClr val="660066"/>
                </a:solidFill>
              </a:rPr>
              <a:t>at that length scale</a:t>
            </a:r>
          </a:p>
        </p:txBody>
      </p:sp>
      <p:sp>
        <p:nvSpPr>
          <p:cNvPr id="18436" name="Rectangle 4"/>
          <p:cNvSpPr>
            <a:spLocks noChangeArrowheads="1"/>
          </p:cNvSpPr>
          <p:nvPr/>
        </p:nvSpPr>
        <p:spPr bwMode="auto">
          <a:xfrm>
            <a:off x="457200" y="5578475"/>
            <a:ext cx="8382000" cy="822325"/>
          </a:xfrm>
          <a:prstGeom prst="rect">
            <a:avLst/>
          </a:prstGeom>
          <a:noFill/>
          <a:ln w="9525">
            <a:noFill/>
            <a:miter lim="800000"/>
            <a:headEnd/>
            <a:tailEnd/>
          </a:ln>
          <a:effectLst/>
        </p:spPr>
        <p:txBody>
          <a:bodyPr lIns="91429" tIns="45714" rIns="91429" bIns="45714">
            <a:spAutoFit/>
          </a:bodyPr>
          <a:lstStyle/>
          <a:p>
            <a:endParaRPr lang="en-US" sz="2400" b="1">
              <a:solidFill>
                <a:srgbClr val="003300"/>
              </a:solidFill>
            </a:endParaRPr>
          </a:p>
          <a:p>
            <a:endParaRPr lang="en-US" sz="2400" b="1">
              <a:solidFill>
                <a:srgbClr val="0033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328613" y="214313"/>
            <a:ext cx="8486775" cy="6429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352425" y="252413"/>
            <a:ext cx="8439150" cy="6353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2" descr="D:\college\Departmenmt\personal\nano\untitle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8" name="Picture 4"/>
          <p:cNvPicPr>
            <a:picLocks noChangeAspect="1" noChangeArrowheads="1"/>
          </p:cNvPicPr>
          <p:nvPr/>
        </p:nvPicPr>
        <p:blipFill>
          <a:blip r:embed="rId2"/>
          <a:srcRect/>
          <a:stretch>
            <a:fillRect/>
          </a:stretch>
        </p:blipFill>
        <p:spPr bwMode="auto">
          <a:xfrm>
            <a:off x="61913" y="161925"/>
            <a:ext cx="9020175" cy="6534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 Box 2"/>
          <p:cNvSpPr txBox="1">
            <a:spLocks noChangeArrowheads="1"/>
          </p:cNvSpPr>
          <p:nvPr/>
        </p:nvSpPr>
        <p:spPr bwMode="auto">
          <a:xfrm>
            <a:off x="228600" y="908050"/>
            <a:ext cx="8610600" cy="5568950"/>
          </a:xfrm>
          <a:prstGeom prst="rect">
            <a:avLst/>
          </a:prstGeom>
          <a:noFill/>
          <a:ln w="9525">
            <a:noFill/>
            <a:miter lim="800000"/>
            <a:headEnd/>
            <a:tailEnd/>
          </a:ln>
          <a:effectLst/>
        </p:spPr>
        <p:txBody>
          <a:bodyPr lIns="91429" tIns="45714" rIns="91429" bIns="45714">
            <a:spAutoFit/>
          </a:bodyPr>
          <a:lstStyle/>
          <a:p>
            <a:pPr eaLnBrk="1" hangingPunct="1"/>
            <a:r>
              <a:rPr lang="en-US" sz="2400" b="1">
                <a:solidFill>
                  <a:srgbClr val="993300"/>
                </a:solidFill>
              </a:rPr>
              <a:t>Science and technology on the scale of a nanometer--one billionth of a meter.</a:t>
            </a:r>
          </a:p>
          <a:p>
            <a:pPr eaLnBrk="1" hangingPunct="1"/>
            <a:endParaRPr lang="en-US" sz="2400" b="1">
              <a:solidFill>
                <a:srgbClr val="993300"/>
              </a:solidFill>
            </a:endParaRPr>
          </a:p>
          <a:p>
            <a:pPr eaLnBrk="1" hangingPunct="1"/>
            <a:endParaRPr lang="en-US" sz="2400" b="1"/>
          </a:p>
          <a:p>
            <a:pPr eaLnBrk="1" hangingPunct="1"/>
            <a:r>
              <a:rPr lang="en-US" sz="2400" b="1">
                <a:solidFill>
                  <a:srgbClr val="006600"/>
                </a:solidFill>
              </a:rPr>
              <a:t>The ability to manipulate individual atoms and molecules, making it possible to build machines on the scale of human cells or create materials and structures from the bottom up with novel properties. </a:t>
            </a:r>
          </a:p>
          <a:p>
            <a:pPr eaLnBrk="1" hangingPunct="1"/>
            <a:endParaRPr lang="en-US" sz="2400" b="1">
              <a:solidFill>
                <a:srgbClr val="006600"/>
              </a:solidFill>
            </a:endParaRPr>
          </a:p>
          <a:p>
            <a:pPr eaLnBrk="1" hangingPunct="1"/>
            <a:endParaRPr lang="en-US" sz="2400" b="1"/>
          </a:p>
          <a:p>
            <a:pPr eaLnBrk="1" hangingPunct="1"/>
            <a:r>
              <a:rPr lang="en-US" sz="2400" b="1">
                <a:solidFill>
                  <a:srgbClr val="000066"/>
                </a:solidFill>
              </a:rPr>
              <a:t>Capable of changing the way almost everything is designed and made: from computers to clothing; from sports equipment to space ships and satellites; from cars to cancer therapies; from bridges to paint; and even objects and devices not yet imagined.</a:t>
            </a:r>
            <a:r>
              <a:rPr lang="en-US" sz="2400">
                <a:solidFill>
                  <a:srgbClr val="000066"/>
                </a:solidFill>
              </a:rPr>
              <a:t> </a:t>
            </a:r>
          </a:p>
        </p:txBody>
      </p:sp>
      <p:sp>
        <p:nvSpPr>
          <p:cNvPr id="217091" name="Text Box 3"/>
          <p:cNvSpPr txBox="1">
            <a:spLocks noChangeArrowheads="1"/>
          </p:cNvSpPr>
          <p:nvPr/>
        </p:nvSpPr>
        <p:spPr bwMode="auto">
          <a:xfrm>
            <a:off x="0" y="0"/>
            <a:ext cx="9144000" cy="619125"/>
          </a:xfrm>
          <a:prstGeom prst="rect">
            <a:avLst/>
          </a:prstGeom>
          <a:solidFill>
            <a:srgbClr val="000099"/>
          </a:solidFill>
          <a:ln w="9525">
            <a:noFill/>
            <a:miter lim="800000"/>
            <a:headEnd/>
            <a:tailEnd/>
          </a:ln>
        </p:spPr>
        <p:txBody>
          <a:bodyPr lIns="91429" tIns="45714" rIns="91429" bIns="45714"/>
          <a:lstStyle/>
          <a:p>
            <a:pPr algn="ctr" eaLnBrk="1" hangingPunct="1"/>
            <a:endParaRPr lang="en-US" sz="2800" b="1">
              <a:solidFill>
                <a:schemeClr val="bg2"/>
              </a:solidFill>
              <a:ea typeface="Batang" charset="-127"/>
            </a:endParaRPr>
          </a:p>
        </p:txBody>
      </p:sp>
      <p:sp>
        <p:nvSpPr>
          <p:cNvPr id="217092" name="Rectangle 4"/>
          <p:cNvSpPr>
            <a:spLocks noChangeArrowheads="1"/>
          </p:cNvSpPr>
          <p:nvPr/>
        </p:nvSpPr>
        <p:spPr bwMode="auto">
          <a:xfrm>
            <a:off x="215900" y="0"/>
            <a:ext cx="8763000" cy="641350"/>
          </a:xfrm>
          <a:prstGeom prst="rect">
            <a:avLst/>
          </a:prstGeom>
          <a:noFill/>
          <a:ln w="12700">
            <a:noFill/>
            <a:miter lim="800000"/>
            <a:headEnd type="none" w="sm" len="sm"/>
            <a:tailEnd type="none" w="sm" len="sm"/>
          </a:ln>
          <a:effectLst/>
        </p:spPr>
        <p:txBody>
          <a:bodyPr lIns="91429" tIns="45714" rIns="91429" bIns="45714">
            <a:spAutoFit/>
          </a:bodyPr>
          <a:lstStyle/>
          <a:p>
            <a:pPr algn="ctr"/>
            <a:r>
              <a:rPr lang="en-US" sz="3600" b="1">
                <a:solidFill>
                  <a:schemeClr val="bg1"/>
                </a:solidFill>
              </a:rPr>
              <a:t>Nanotechnology is…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descr="seg"/>
          <p:cNvPicPr>
            <a:picLocks noChangeAspect="1" noChangeArrowheads="1"/>
          </p:cNvPicPr>
          <p:nvPr/>
        </p:nvPicPr>
        <p:blipFill>
          <a:blip r:embed="rId3"/>
          <a:srcRect/>
          <a:stretch>
            <a:fillRect/>
          </a:stretch>
        </p:blipFill>
        <p:spPr bwMode="auto">
          <a:xfrm>
            <a:off x="381000" y="1295400"/>
            <a:ext cx="4233863" cy="4572000"/>
          </a:xfrm>
          <a:prstGeom prst="rect">
            <a:avLst/>
          </a:prstGeom>
          <a:noFill/>
        </p:spPr>
      </p:pic>
      <p:sp>
        <p:nvSpPr>
          <p:cNvPr id="340995" name="Text Box 3"/>
          <p:cNvSpPr txBox="1">
            <a:spLocks noChangeArrowheads="1"/>
          </p:cNvSpPr>
          <p:nvPr/>
        </p:nvSpPr>
        <p:spPr bwMode="auto">
          <a:xfrm>
            <a:off x="4876800" y="1219200"/>
            <a:ext cx="4114800" cy="4664075"/>
          </a:xfrm>
          <a:prstGeom prst="rect">
            <a:avLst/>
          </a:prstGeom>
          <a:noFill/>
          <a:ln w="9525">
            <a:noFill/>
            <a:miter lim="800000"/>
            <a:headEnd/>
            <a:tailEnd/>
          </a:ln>
          <a:effectLst/>
        </p:spPr>
        <p:txBody>
          <a:bodyPr>
            <a:spAutoFit/>
          </a:bodyPr>
          <a:lstStyle/>
          <a:p>
            <a:pPr eaLnBrk="1" hangingPunct="1">
              <a:spcBef>
                <a:spcPct val="50000"/>
              </a:spcBef>
            </a:pPr>
            <a:r>
              <a:rPr lang="en-US" sz="4000">
                <a:solidFill>
                  <a:schemeClr val="accent2"/>
                </a:solidFill>
                <a:cs typeface="Arial" pitchFamily="34" charset="0"/>
              </a:rPr>
              <a:t>The  Space Elevator?</a:t>
            </a:r>
          </a:p>
          <a:p>
            <a:pPr eaLnBrk="1" hangingPunct="1">
              <a:spcBef>
                <a:spcPct val="50000"/>
              </a:spcBef>
            </a:pPr>
            <a:r>
              <a:rPr lang="en-US" sz="4000">
                <a:cs typeface="Arial" pitchFamily="34" charset="0"/>
              </a:rPr>
              <a:t>Ultra high strength materials allow tower to be built into space !(?)</a:t>
            </a:r>
            <a:endParaRPr lang="en-US">
              <a:cs typeface="Arial" pitchFamily="34" charset="0"/>
            </a:endParaRPr>
          </a:p>
        </p:txBody>
      </p:sp>
      <p:sp>
        <p:nvSpPr>
          <p:cNvPr id="340996" name="Text Box 4"/>
          <p:cNvSpPr txBox="1">
            <a:spLocks noChangeArrowheads="1"/>
          </p:cNvSpPr>
          <p:nvPr/>
        </p:nvSpPr>
        <p:spPr bwMode="auto">
          <a:xfrm>
            <a:off x="533400" y="304800"/>
            <a:ext cx="8382000" cy="762000"/>
          </a:xfrm>
          <a:prstGeom prst="rect">
            <a:avLst/>
          </a:prstGeom>
          <a:noFill/>
          <a:ln w="9525">
            <a:noFill/>
            <a:miter lim="800000"/>
            <a:headEnd/>
            <a:tailEnd/>
          </a:ln>
          <a:effectLst/>
        </p:spPr>
        <p:txBody>
          <a:bodyPr>
            <a:spAutoFit/>
          </a:bodyPr>
          <a:lstStyle/>
          <a:p>
            <a:pPr eaLnBrk="1" hangingPunct="1">
              <a:spcBef>
                <a:spcPct val="50000"/>
              </a:spcBef>
            </a:pPr>
            <a:r>
              <a:rPr lang="en-US" sz="4400" b="1">
                <a:solidFill>
                  <a:srgbClr val="990000"/>
                </a:solidFill>
                <a:latin typeface="Comic Sans MS" pitchFamily="66" charset="0"/>
                <a:cs typeface="Arial" pitchFamily="34" charset="0"/>
              </a:rPr>
              <a:t>What is Nanotechnology?</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Text Box 2"/>
          <p:cNvSpPr txBox="1">
            <a:spLocks noChangeArrowheads="1"/>
          </p:cNvSpPr>
          <p:nvPr/>
        </p:nvSpPr>
        <p:spPr bwMode="auto">
          <a:xfrm>
            <a:off x="533400" y="1143000"/>
            <a:ext cx="8153400" cy="2835275"/>
          </a:xfrm>
          <a:prstGeom prst="rect">
            <a:avLst/>
          </a:prstGeom>
          <a:noFill/>
          <a:ln w="9525">
            <a:noFill/>
            <a:miter lim="800000"/>
            <a:headEnd/>
            <a:tailEnd/>
          </a:ln>
          <a:effectLst/>
        </p:spPr>
        <p:txBody>
          <a:bodyPr>
            <a:spAutoFit/>
          </a:bodyPr>
          <a:lstStyle/>
          <a:p>
            <a:pPr eaLnBrk="1" hangingPunct="1">
              <a:spcBef>
                <a:spcPct val="50000"/>
              </a:spcBef>
            </a:pPr>
            <a:r>
              <a:rPr lang="en-US" sz="4000">
                <a:solidFill>
                  <a:schemeClr val="accent2"/>
                </a:solidFill>
                <a:cs typeface="Arial" pitchFamily="34" charset="0"/>
              </a:rPr>
              <a:t>DNA Computers in a beaker that vastly outperform our fastest supercomputers?</a:t>
            </a:r>
          </a:p>
          <a:p>
            <a:pPr eaLnBrk="1" hangingPunct="1">
              <a:spcBef>
                <a:spcPct val="50000"/>
              </a:spcBef>
            </a:pPr>
            <a:endParaRPr lang="en-US" sz="4000">
              <a:solidFill>
                <a:schemeClr val="accent2"/>
              </a:solidFill>
              <a:cs typeface="Arial" pitchFamily="34" charset="0"/>
            </a:endParaRPr>
          </a:p>
        </p:txBody>
      </p:sp>
      <p:pic>
        <p:nvPicPr>
          <p:cNvPr id="302083" name="Picture 3" descr="top"/>
          <p:cNvPicPr>
            <a:picLocks noChangeAspect="1" noChangeArrowheads="1"/>
          </p:cNvPicPr>
          <p:nvPr/>
        </p:nvPicPr>
        <p:blipFill>
          <a:blip r:embed="rId3"/>
          <a:srcRect/>
          <a:stretch>
            <a:fillRect/>
          </a:stretch>
        </p:blipFill>
        <p:spPr bwMode="auto">
          <a:xfrm>
            <a:off x="2517775" y="3040063"/>
            <a:ext cx="4545013" cy="3408362"/>
          </a:xfrm>
          <a:prstGeom prst="rect">
            <a:avLst/>
          </a:prstGeom>
          <a:noFill/>
        </p:spPr>
      </p:pic>
      <p:sp>
        <p:nvSpPr>
          <p:cNvPr id="302084" name="Text Box 4"/>
          <p:cNvSpPr txBox="1">
            <a:spLocks noChangeArrowheads="1"/>
          </p:cNvSpPr>
          <p:nvPr/>
        </p:nvSpPr>
        <p:spPr bwMode="auto">
          <a:xfrm>
            <a:off x="914400" y="304800"/>
            <a:ext cx="7696200" cy="762000"/>
          </a:xfrm>
          <a:prstGeom prst="rect">
            <a:avLst/>
          </a:prstGeom>
          <a:noFill/>
          <a:ln w="9525">
            <a:noFill/>
            <a:miter lim="800000"/>
            <a:headEnd/>
            <a:tailEnd/>
          </a:ln>
          <a:effectLst/>
        </p:spPr>
        <p:txBody>
          <a:bodyPr>
            <a:spAutoFit/>
          </a:bodyPr>
          <a:lstStyle/>
          <a:p>
            <a:pPr eaLnBrk="1" hangingPunct="1">
              <a:spcBef>
                <a:spcPct val="50000"/>
              </a:spcBef>
            </a:pPr>
            <a:r>
              <a:rPr lang="en-US" sz="4400" b="1">
                <a:solidFill>
                  <a:srgbClr val="990000"/>
                </a:solidFill>
                <a:cs typeface="Arial" pitchFamily="34" charset="0"/>
              </a:rPr>
              <a:t>What is Nanotechnology?</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Text Box 2"/>
          <p:cNvSpPr txBox="1">
            <a:spLocks noChangeArrowheads="1"/>
          </p:cNvSpPr>
          <p:nvPr/>
        </p:nvSpPr>
        <p:spPr bwMode="auto">
          <a:xfrm>
            <a:off x="4840288" y="2389188"/>
            <a:ext cx="4114800" cy="2835275"/>
          </a:xfrm>
          <a:prstGeom prst="rect">
            <a:avLst/>
          </a:prstGeom>
          <a:noFill/>
          <a:ln w="9525">
            <a:noFill/>
            <a:miter lim="800000"/>
            <a:headEnd/>
            <a:tailEnd/>
          </a:ln>
          <a:effectLst/>
        </p:spPr>
        <p:txBody>
          <a:bodyPr>
            <a:spAutoFit/>
          </a:bodyPr>
          <a:lstStyle/>
          <a:p>
            <a:pPr eaLnBrk="1" hangingPunct="1">
              <a:spcBef>
                <a:spcPct val="50000"/>
              </a:spcBef>
            </a:pPr>
            <a:r>
              <a:rPr lang="en-US" sz="4000" b="1">
                <a:solidFill>
                  <a:schemeClr val="accent2"/>
                </a:solidFill>
                <a:cs typeface="Arial" pitchFamily="34" charset="0"/>
              </a:rPr>
              <a:t>Tiny machines in your body curing cancer?</a:t>
            </a:r>
          </a:p>
          <a:p>
            <a:pPr eaLnBrk="1" hangingPunct="1">
              <a:spcBef>
                <a:spcPct val="50000"/>
              </a:spcBef>
            </a:pPr>
            <a:endParaRPr lang="en-US" sz="4000" b="1">
              <a:solidFill>
                <a:schemeClr val="accent2"/>
              </a:solidFill>
              <a:cs typeface="Arial" pitchFamily="34" charset="0"/>
            </a:endParaRPr>
          </a:p>
        </p:txBody>
      </p:sp>
      <p:sp>
        <p:nvSpPr>
          <p:cNvPr id="305155" name="Text Box 3"/>
          <p:cNvSpPr txBox="1">
            <a:spLocks noChangeArrowheads="1"/>
          </p:cNvSpPr>
          <p:nvPr/>
        </p:nvSpPr>
        <p:spPr bwMode="auto">
          <a:xfrm>
            <a:off x="914400" y="304800"/>
            <a:ext cx="7696200" cy="762000"/>
          </a:xfrm>
          <a:prstGeom prst="rect">
            <a:avLst/>
          </a:prstGeom>
          <a:noFill/>
          <a:ln w="9525">
            <a:noFill/>
            <a:miter lim="800000"/>
            <a:headEnd/>
            <a:tailEnd/>
          </a:ln>
          <a:effectLst/>
        </p:spPr>
        <p:txBody>
          <a:bodyPr>
            <a:spAutoFit/>
          </a:bodyPr>
          <a:lstStyle/>
          <a:p>
            <a:pPr eaLnBrk="1" hangingPunct="1">
              <a:spcBef>
                <a:spcPct val="50000"/>
              </a:spcBef>
            </a:pPr>
            <a:r>
              <a:rPr lang="en-US" sz="4400" b="1">
                <a:solidFill>
                  <a:srgbClr val="990000"/>
                </a:solidFill>
                <a:cs typeface="Arial" pitchFamily="34" charset="0"/>
              </a:rPr>
              <a:t>What is Nanotechnology?</a:t>
            </a:r>
          </a:p>
        </p:txBody>
      </p:sp>
      <p:pic>
        <p:nvPicPr>
          <p:cNvPr id="305156" name="Picture 4" descr="picNanoConcept"/>
          <p:cNvPicPr>
            <a:picLocks noChangeAspect="1" noChangeArrowheads="1"/>
          </p:cNvPicPr>
          <p:nvPr/>
        </p:nvPicPr>
        <p:blipFill>
          <a:blip r:embed="rId3"/>
          <a:srcRect/>
          <a:stretch>
            <a:fillRect/>
          </a:stretch>
        </p:blipFill>
        <p:spPr bwMode="auto">
          <a:xfrm>
            <a:off x="355600" y="1247775"/>
            <a:ext cx="4205288" cy="5289550"/>
          </a:xfrm>
          <a:prstGeom prst="rect">
            <a:avLst/>
          </a:prstGeom>
          <a:noFill/>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457200" y="1639888"/>
            <a:ext cx="8153400" cy="1917700"/>
          </a:xfrm>
          <a:prstGeom prst="rect">
            <a:avLst/>
          </a:prstGeom>
          <a:noFill/>
          <a:ln w="9525">
            <a:noFill/>
            <a:miter lim="800000"/>
            <a:headEnd/>
            <a:tailEnd/>
          </a:ln>
          <a:effectLst/>
        </p:spPr>
        <p:txBody>
          <a:bodyPr lIns="91429" tIns="45714" rIns="91429" bIns="45714">
            <a:spAutoFit/>
          </a:bodyPr>
          <a:lstStyle/>
          <a:p>
            <a:pPr eaLnBrk="1" hangingPunct="1">
              <a:buFont typeface="Wingdings" pitchFamily="2" charset="2"/>
              <a:buChar char="§"/>
            </a:pPr>
            <a:r>
              <a:rPr lang="en-US" sz="2400" b="1"/>
              <a:t> </a:t>
            </a:r>
            <a:r>
              <a:rPr lang="en-US" sz="2400" b="1">
                <a:solidFill>
                  <a:srgbClr val="006600"/>
                </a:solidFill>
              </a:rPr>
              <a:t>When it comes to Nanotechnology, </a:t>
            </a:r>
          </a:p>
          <a:p>
            <a:pPr eaLnBrk="1" hangingPunct="1">
              <a:buFont typeface="Wingdings" pitchFamily="2" charset="2"/>
              <a:buNone/>
            </a:pPr>
            <a:r>
              <a:rPr lang="en-US" sz="2400" b="1">
                <a:solidFill>
                  <a:srgbClr val="006600"/>
                </a:solidFill>
              </a:rPr>
              <a:t>   one must take into account the</a:t>
            </a:r>
          </a:p>
          <a:p>
            <a:pPr eaLnBrk="1" hangingPunct="1">
              <a:buFont typeface="Wingdings" pitchFamily="2" charset="2"/>
              <a:buNone/>
            </a:pPr>
            <a:r>
              <a:rPr lang="en-US" sz="2400" b="1">
                <a:solidFill>
                  <a:srgbClr val="006600"/>
                </a:solidFill>
              </a:rPr>
              <a:t>   pioneering contributions of Noble</a:t>
            </a:r>
          </a:p>
          <a:p>
            <a:pPr eaLnBrk="1" hangingPunct="1">
              <a:buFont typeface="Wingdings" pitchFamily="2" charset="2"/>
              <a:buNone/>
            </a:pPr>
            <a:r>
              <a:rPr lang="en-US" sz="2400" b="1">
                <a:solidFill>
                  <a:srgbClr val="006600"/>
                </a:solidFill>
              </a:rPr>
              <a:t>   laureates Richard Feynman   </a:t>
            </a:r>
          </a:p>
          <a:p>
            <a:pPr eaLnBrk="1" hangingPunct="1">
              <a:buFont typeface="Wingdings" pitchFamily="2" charset="2"/>
              <a:buNone/>
            </a:pPr>
            <a:r>
              <a:rPr lang="en-US" sz="2400" b="1">
                <a:solidFill>
                  <a:srgbClr val="006600"/>
                </a:solidFill>
              </a:rPr>
              <a:t>   and Prof. Richard Smalley</a:t>
            </a:r>
          </a:p>
        </p:txBody>
      </p:sp>
      <p:sp>
        <p:nvSpPr>
          <p:cNvPr id="25603" name="Text Box 3"/>
          <p:cNvSpPr txBox="1">
            <a:spLocks noChangeArrowheads="1"/>
          </p:cNvSpPr>
          <p:nvPr/>
        </p:nvSpPr>
        <p:spPr bwMode="auto">
          <a:xfrm>
            <a:off x="457200" y="3825875"/>
            <a:ext cx="7292975" cy="822325"/>
          </a:xfrm>
          <a:prstGeom prst="rect">
            <a:avLst/>
          </a:prstGeom>
          <a:noFill/>
          <a:ln w="9525">
            <a:noFill/>
            <a:miter lim="800000"/>
            <a:headEnd/>
            <a:tailEnd/>
          </a:ln>
          <a:effectLst/>
        </p:spPr>
        <p:txBody>
          <a:bodyPr lIns="91429" tIns="45714" rIns="91429" bIns="45714">
            <a:spAutoFit/>
          </a:bodyPr>
          <a:lstStyle/>
          <a:p>
            <a:pPr eaLnBrk="1" hangingPunct="1">
              <a:buFont typeface="Wingdings" pitchFamily="2" charset="2"/>
              <a:buChar char="§"/>
            </a:pPr>
            <a:r>
              <a:rPr lang="en-US" sz="2400" b="1"/>
              <a:t> </a:t>
            </a:r>
            <a:r>
              <a:rPr lang="en-US" sz="2400" b="1">
                <a:solidFill>
                  <a:srgbClr val="0000CC"/>
                </a:solidFill>
              </a:rPr>
              <a:t>It was Feynman who first proposed in 1959</a:t>
            </a:r>
          </a:p>
          <a:p>
            <a:pPr eaLnBrk="1" hangingPunct="1">
              <a:buFont typeface="Wingdings" pitchFamily="2" charset="2"/>
              <a:buNone/>
            </a:pPr>
            <a:r>
              <a:rPr lang="en-US" sz="2400" b="1">
                <a:solidFill>
                  <a:srgbClr val="0000CC"/>
                </a:solidFill>
              </a:rPr>
              <a:t>   that   “There is plenty of room at the bottom”</a:t>
            </a:r>
          </a:p>
        </p:txBody>
      </p:sp>
      <p:sp>
        <p:nvSpPr>
          <p:cNvPr id="25604" name="Text Box 4"/>
          <p:cNvSpPr txBox="1">
            <a:spLocks noChangeArrowheads="1"/>
          </p:cNvSpPr>
          <p:nvPr/>
        </p:nvSpPr>
        <p:spPr bwMode="auto">
          <a:xfrm>
            <a:off x="457200" y="4908550"/>
            <a:ext cx="6396038" cy="1187450"/>
          </a:xfrm>
          <a:prstGeom prst="rect">
            <a:avLst/>
          </a:prstGeom>
          <a:noFill/>
          <a:ln w="9525">
            <a:noFill/>
            <a:miter lim="800000"/>
            <a:headEnd/>
            <a:tailEnd/>
          </a:ln>
          <a:effectLst/>
        </p:spPr>
        <p:txBody>
          <a:bodyPr wrap="none" lIns="91429" tIns="45714" rIns="91429" bIns="45714">
            <a:spAutoFit/>
          </a:bodyPr>
          <a:lstStyle/>
          <a:p>
            <a:pPr eaLnBrk="1" hangingPunct="1">
              <a:buFont typeface="Wingdings" pitchFamily="2" charset="2"/>
              <a:buChar char="§"/>
            </a:pPr>
            <a:r>
              <a:rPr lang="en-US" sz="2400" b="1"/>
              <a:t> </a:t>
            </a:r>
            <a:r>
              <a:rPr lang="en-US" sz="2400" b="1">
                <a:solidFill>
                  <a:srgbClr val="663300"/>
                </a:solidFill>
              </a:rPr>
              <a:t>Dr. Richard Smalley won the Nobel Prize</a:t>
            </a:r>
          </a:p>
          <a:p>
            <a:pPr eaLnBrk="1" hangingPunct="1">
              <a:buFont typeface="Wingdings" pitchFamily="2" charset="2"/>
              <a:buNone/>
            </a:pPr>
            <a:r>
              <a:rPr lang="en-US" sz="2400" b="1">
                <a:solidFill>
                  <a:srgbClr val="663300"/>
                </a:solidFill>
              </a:rPr>
              <a:t>   in Chemistry in 1996 for the discovery of </a:t>
            </a:r>
          </a:p>
          <a:p>
            <a:pPr eaLnBrk="1" hangingPunct="1">
              <a:buFont typeface="Wingdings" pitchFamily="2" charset="2"/>
              <a:buNone/>
            </a:pPr>
            <a:r>
              <a:rPr lang="en-US" sz="2400" b="1">
                <a:solidFill>
                  <a:srgbClr val="663300"/>
                </a:solidFill>
              </a:rPr>
              <a:t>   a fullerenes called Buckminsterfullerene </a:t>
            </a:r>
          </a:p>
        </p:txBody>
      </p:sp>
      <p:sp>
        <p:nvSpPr>
          <p:cNvPr id="25605" name="Text Box 5"/>
          <p:cNvSpPr txBox="1">
            <a:spLocks noChangeArrowheads="1"/>
          </p:cNvSpPr>
          <p:nvPr/>
        </p:nvSpPr>
        <p:spPr bwMode="auto">
          <a:xfrm>
            <a:off x="669925" y="263525"/>
            <a:ext cx="7820025" cy="762000"/>
          </a:xfrm>
          <a:prstGeom prst="rect">
            <a:avLst/>
          </a:prstGeom>
          <a:noFill/>
          <a:ln w="9525">
            <a:noFill/>
            <a:miter lim="800000"/>
            <a:headEnd/>
            <a:tailEnd/>
          </a:ln>
          <a:effectLst/>
        </p:spPr>
        <p:txBody>
          <a:bodyPr wrap="none" lIns="91429" tIns="45714" rIns="91429" bIns="45714">
            <a:spAutoFit/>
          </a:bodyPr>
          <a:lstStyle/>
          <a:p>
            <a:r>
              <a:rPr lang="en-US" sz="4400" b="1">
                <a:solidFill>
                  <a:srgbClr val="660066"/>
                </a:solidFill>
                <a:latin typeface="Comic Sans MS" pitchFamily="66" charset="0"/>
              </a:rPr>
              <a:t>Founders of Nanotechnology</a:t>
            </a:r>
          </a:p>
        </p:txBody>
      </p:sp>
      <p:pic>
        <p:nvPicPr>
          <p:cNvPr id="25606" name="Picture 6"/>
          <p:cNvPicPr>
            <a:picLocks noChangeAspect="1" noChangeArrowheads="1"/>
          </p:cNvPicPr>
          <p:nvPr/>
        </p:nvPicPr>
        <p:blipFill>
          <a:blip r:embed="rId2"/>
          <a:srcRect/>
          <a:stretch>
            <a:fillRect/>
          </a:stretch>
        </p:blipFill>
        <p:spPr bwMode="auto">
          <a:xfrm>
            <a:off x="6629400" y="1295400"/>
            <a:ext cx="2028825" cy="2447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ChangeArrowheads="1"/>
          </p:cNvSpPr>
          <p:nvPr/>
        </p:nvSpPr>
        <p:spPr bwMode="auto">
          <a:xfrm>
            <a:off x="228600" y="838200"/>
            <a:ext cx="8686800" cy="5786438"/>
          </a:xfrm>
          <a:prstGeom prst="rect">
            <a:avLst/>
          </a:prstGeom>
          <a:noFill/>
          <a:ln w="9525" algn="ctr">
            <a:noFill/>
            <a:miter lim="800000"/>
            <a:headEnd/>
            <a:tailEnd/>
          </a:ln>
          <a:effectLst/>
        </p:spPr>
        <p:txBody>
          <a:bodyPr anchor="ctr">
            <a:spAutoFit/>
          </a:bodyPr>
          <a:lstStyle/>
          <a:p>
            <a:pPr eaLnBrk="1" hangingPunct="1"/>
            <a:r>
              <a:rPr lang="en-US" sz="2200">
                <a:solidFill>
                  <a:srgbClr val="0000FF"/>
                </a:solidFill>
              </a:rPr>
              <a:t>The history of nanotechnology reaches back to the late 19th century, when colloidal science first took root. </a:t>
            </a:r>
          </a:p>
          <a:p>
            <a:pPr eaLnBrk="1" hangingPunct="1"/>
            <a:endParaRPr lang="en-US" sz="2200">
              <a:solidFill>
                <a:srgbClr val="0000FF"/>
              </a:solidFill>
            </a:endParaRPr>
          </a:p>
          <a:p>
            <a:pPr eaLnBrk="1" hangingPunct="1"/>
            <a:r>
              <a:rPr lang="en-US" sz="2200">
                <a:solidFill>
                  <a:srgbClr val="FF0066"/>
                </a:solidFill>
              </a:rPr>
              <a:t>The first mention of some of the distinguishing concepts in nano-technology was in “There’s Plenty of Room at the Bottom”, a talk given by physicist Richard Feynman at an APS meeting in 1959.</a:t>
            </a:r>
          </a:p>
          <a:p>
            <a:pPr eaLnBrk="1" hangingPunct="1"/>
            <a:endParaRPr lang="en-US" sz="2200">
              <a:solidFill>
                <a:srgbClr val="FF0066"/>
              </a:solidFill>
            </a:endParaRPr>
          </a:p>
          <a:p>
            <a:pPr eaLnBrk="1" hangingPunct="1"/>
            <a:r>
              <a:rPr lang="en-US" sz="2200">
                <a:solidFill>
                  <a:srgbClr val="0000FF"/>
                </a:solidFill>
              </a:rPr>
              <a:t>The term “nanotechnology” was defined by Prof. N. Taniguchi (“On the Basic Concept of ‘Nano-Technology’,” Proc. Intl. Conf. Prod. Eng. Tokyo, Part II, JSPE, 1974.) as follows: “‘Nano-technology’ mainly consists of the processing of, separation, consolidation, and deformation of materials by one atom or one molecule.”</a:t>
            </a:r>
          </a:p>
          <a:p>
            <a:pPr eaLnBrk="1" hangingPunct="1"/>
            <a:endParaRPr lang="en-US" sz="2200">
              <a:solidFill>
                <a:srgbClr val="0000FF"/>
              </a:solidFill>
            </a:endParaRPr>
          </a:p>
          <a:p>
            <a:pPr eaLnBrk="1" hangingPunct="1"/>
            <a:r>
              <a:rPr lang="en-US" sz="2200">
                <a:solidFill>
                  <a:srgbClr val="FF0066"/>
                </a:solidFill>
              </a:rPr>
              <a:t>In the 1980s the basic idea of this definition was explored in much more depth by Dr. K. E. Drexler, who promoted the technological significance of nanoscale phenomena and devices through speeches and books.</a:t>
            </a:r>
          </a:p>
        </p:txBody>
      </p:sp>
      <p:sp>
        <p:nvSpPr>
          <p:cNvPr id="297987" name="Rectangle 3"/>
          <p:cNvSpPr>
            <a:spLocks noChangeArrowheads="1"/>
          </p:cNvSpPr>
          <p:nvPr/>
        </p:nvSpPr>
        <p:spPr bwMode="auto">
          <a:xfrm>
            <a:off x="0" y="152400"/>
            <a:ext cx="9144000" cy="473075"/>
          </a:xfrm>
          <a:prstGeom prst="rect">
            <a:avLst/>
          </a:prstGeom>
          <a:solidFill>
            <a:srgbClr val="FFFF00"/>
          </a:solidFill>
          <a:ln w="9525" algn="ctr">
            <a:noFill/>
            <a:miter lim="800000"/>
            <a:headEnd/>
            <a:tailEnd/>
          </a:ln>
          <a:effectLst/>
        </p:spPr>
        <p:txBody>
          <a:bodyPr>
            <a:spAutoFit/>
          </a:bodyPr>
          <a:lstStyle/>
          <a:p>
            <a:pPr algn="ctr" eaLnBrk="1" hangingPunct="1"/>
            <a:r>
              <a:rPr lang="en-US" altLang="zh-TW" sz="2500" b="1">
                <a:solidFill>
                  <a:srgbClr val="FF0000"/>
                </a:solidFill>
                <a:ea typeface="PMingLiU" pitchFamily="18" charset="-120"/>
              </a:rPr>
              <a:t>A Brief History</a:t>
            </a:r>
            <a:endParaRPr lang="en-US" sz="2500" b="1">
              <a:solidFill>
                <a:srgbClr val="FF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381000" y="228600"/>
            <a:ext cx="8458200" cy="3441700"/>
          </a:xfrm>
          <a:prstGeom prst="rect">
            <a:avLst/>
          </a:prstGeom>
          <a:noFill/>
          <a:ln w="9525" algn="ctr">
            <a:noFill/>
            <a:miter lim="800000"/>
            <a:headEnd/>
            <a:tailEnd/>
          </a:ln>
          <a:effectLst/>
        </p:spPr>
        <p:txBody>
          <a:bodyPr>
            <a:spAutoFit/>
          </a:bodyPr>
          <a:lstStyle/>
          <a:p>
            <a:pPr eaLnBrk="1" hangingPunct="1"/>
            <a:r>
              <a:rPr lang="en-US" sz="2200">
                <a:solidFill>
                  <a:srgbClr val="0000FF"/>
                </a:solidFill>
              </a:rPr>
              <a:t>Nanotechnology and nanoscience got started in the early 1980s with two major developments: the birth of cluster science and the invention of the scanning tunneling microscope (STM).</a:t>
            </a:r>
          </a:p>
          <a:p>
            <a:pPr eaLnBrk="1" hangingPunct="1"/>
            <a:endParaRPr lang="en-US" sz="2200">
              <a:solidFill>
                <a:srgbClr val="0000FF"/>
              </a:solidFill>
            </a:endParaRPr>
          </a:p>
          <a:p>
            <a:pPr eaLnBrk="1" hangingPunct="1"/>
            <a:r>
              <a:rPr lang="en-US" sz="2200">
                <a:solidFill>
                  <a:srgbClr val="FF0066"/>
                </a:solidFill>
              </a:rPr>
              <a:t>This development led to the discovery of fullerenes and carbon nanotubes (1985 – 1991)</a:t>
            </a:r>
          </a:p>
          <a:p>
            <a:pPr eaLnBrk="1" hangingPunct="1"/>
            <a:endParaRPr lang="en-US" sz="2200">
              <a:solidFill>
                <a:srgbClr val="FF0066"/>
              </a:solidFill>
            </a:endParaRPr>
          </a:p>
          <a:p>
            <a:pPr eaLnBrk="1" hangingPunct="1"/>
            <a:r>
              <a:rPr lang="en-US" sz="2200">
                <a:solidFill>
                  <a:srgbClr val="0000FF"/>
                </a:solidFill>
              </a:rPr>
              <a:t>The synthesis and properties of semiconductor nanocrystals were studied. This led to a fast increasing number of metal oxide nanoparticles of quantum dots (QDs).</a:t>
            </a:r>
          </a:p>
        </p:txBody>
      </p:sp>
      <p:pic>
        <p:nvPicPr>
          <p:cNvPr id="300035" name="Picture 3" descr="Buckminsterfullerene C60">
            <a:hlinkClick r:id="rId2" tooltip="Buckminsterfullerene C60"/>
          </p:cNvPr>
          <p:cNvPicPr>
            <a:picLocks noChangeAspect="1" noChangeArrowheads="1"/>
          </p:cNvPicPr>
          <p:nvPr/>
        </p:nvPicPr>
        <p:blipFill>
          <a:blip r:embed="rId3"/>
          <a:srcRect/>
          <a:stretch>
            <a:fillRect/>
          </a:stretch>
        </p:blipFill>
        <p:spPr bwMode="auto">
          <a:xfrm>
            <a:off x="1295400" y="3886200"/>
            <a:ext cx="2743200" cy="2692400"/>
          </a:xfrm>
          <a:prstGeom prst="rect">
            <a:avLst/>
          </a:prstGeom>
          <a:noFill/>
        </p:spPr>
      </p:pic>
      <p:pic>
        <p:nvPicPr>
          <p:cNvPr id="300036" name="Picture 4" descr="nanotubes-carbon-bg">
            <a:hlinkClick r:id="rId4"/>
          </p:cNvPr>
          <p:cNvPicPr>
            <a:picLocks noChangeAspect="1" noChangeArrowheads="1"/>
          </p:cNvPicPr>
          <p:nvPr/>
        </p:nvPicPr>
        <p:blipFill>
          <a:blip r:embed="rId5"/>
          <a:srcRect/>
          <a:stretch>
            <a:fillRect/>
          </a:stretch>
        </p:blipFill>
        <p:spPr bwMode="auto">
          <a:xfrm>
            <a:off x="4495800" y="3946525"/>
            <a:ext cx="3352800" cy="2676525"/>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396" name="Group 4"/>
          <p:cNvGrpSpPr>
            <a:grpSpLocks/>
          </p:cNvGrpSpPr>
          <p:nvPr/>
        </p:nvGrpSpPr>
        <p:grpSpPr bwMode="auto">
          <a:xfrm>
            <a:off x="838200" y="838200"/>
            <a:ext cx="7543800" cy="5286375"/>
            <a:chOff x="-3" y="-3"/>
            <a:chExt cx="5411" cy="3330"/>
          </a:xfrm>
        </p:grpSpPr>
        <p:grpSp>
          <p:nvGrpSpPr>
            <p:cNvPr id="315397" name="Group 5"/>
            <p:cNvGrpSpPr>
              <a:grpSpLocks/>
            </p:cNvGrpSpPr>
            <p:nvPr/>
          </p:nvGrpSpPr>
          <p:grpSpPr bwMode="auto">
            <a:xfrm>
              <a:off x="0" y="0"/>
              <a:ext cx="5405" cy="3324"/>
              <a:chOff x="0" y="0"/>
              <a:chExt cx="5405" cy="3324"/>
            </a:xfrm>
          </p:grpSpPr>
          <p:grpSp>
            <p:nvGrpSpPr>
              <p:cNvPr id="315398" name="Group 6"/>
              <p:cNvGrpSpPr>
                <a:grpSpLocks/>
              </p:cNvGrpSpPr>
              <p:nvPr/>
            </p:nvGrpSpPr>
            <p:grpSpPr bwMode="auto">
              <a:xfrm>
                <a:off x="0" y="0"/>
                <a:ext cx="1943" cy="788"/>
                <a:chOff x="0" y="0"/>
                <a:chExt cx="1943" cy="788"/>
              </a:xfrm>
            </p:grpSpPr>
            <p:sp>
              <p:nvSpPr>
                <p:cNvPr id="315399" name="Rectangle 7"/>
                <p:cNvSpPr>
                  <a:spLocks noChangeArrowheads="1"/>
                </p:cNvSpPr>
                <p:nvPr/>
              </p:nvSpPr>
              <p:spPr bwMode="auto">
                <a:xfrm>
                  <a:off x="43" y="0"/>
                  <a:ext cx="1857" cy="788"/>
                </a:xfrm>
                <a:prstGeom prst="rect">
                  <a:avLst/>
                </a:prstGeom>
                <a:noFill/>
                <a:ln w="9525">
                  <a:noFill/>
                  <a:miter lim="800000"/>
                  <a:headEnd/>
                  <a:tailEnd/>
                </a:ln>
                <a:effectLst/>
              </p:spPr>
              <p:txBody>
                <a:bodyPr lIns="0" tIns="0" rIns="-406272" bIns="0"/>
                <a:lstStyle/>
                <a:p>
                  <a:pPr eaLnBrk="1" hangingPunct="1"/>
                  <a:r>
                    <a:rPr lang="en-US" sz="2600" b="1">
                      <a:solidFill>
                        <a:srgbClr val="008000"/>
                      </a:solidFill>
                      <a:latin typeface="Comic Sans MS" pitchFamily="66" charset="0"/>
                      <a:cs typeface="Arial" pitchFamily="34" charset="0"/>
                    </a:rPr>
                    <a:t>Nanostructure</a:t>
                  </a:r>
                  <a:endParaRPr lang="en-US" sz="2600">
                    <a:solidFill>
                      <a:srgbClr val="008000"/>
                    </a:solidFill>
                    <a:latin typeface="Comic Sans MS" pitchFamily="66" charset="0"/>
                  </a:endParaRPr>
                </a:p>
              </p:txBody>
            </p:sp>
            <p:sp>
              <p:nvSpPr>
                <p:cNvPr id="315400" name="Rectangle 8"/>
                <p:cNvSpPr>
                  <a:spLocks noChangeArrowheads="1"/>
                </p:cNvSpPr>
                <p:nvPr/>
              </p:nvSpPr>
              <p:spPr bwMode="auto">
                <a:xfrm>
                  <a:off x="0" y="0"/>
                  <a:ext cx="1943" cy="788"/>
                </a:xfrm>
                <a:prstGeom prst="rect">
                  <a:avLst/>
                </a:prstGeom>
                <a:noFill/>
                <a:ln w="7">
                  <a:solidFill>
                    <a:srgbClr val="A0A0A0"/>
                  </a:solidFill>
                  <a:miter lim="800000"/>
                  <a:headEnd/>
                  <a:tailEnd/>
                </a:ln>
                <a:effectLst/>
              </p:spPr>
              <p:txBody>
                <a:bodyPr/>
                <a:lstStyle/>
                <a:p>
                  <a:endParaRPr lang="en-US"/>
                </a:p>
              </p:txBody>
            </p:sp>
          </p:grpSp>
          <p:grpSp>
            <p:nvGrpSpPr>
              <p:cNvPr id="315401" name="Group 9"/>
              <p:cNvGrpSpPr>
                <a:grpSpLocks/>
              </p:cNvGrpSpPr>
              <p:nvPr/>
            </p:nvGrpSpPr>
            <p:grpSpPr bwMode="auto">
              <a:xfrm>
                <a:off x="1943" y="0"/>
                <a:ext cx="1059" cy="788"/>
                <a:chOff x="1943" y="0"/>
                <a:chExt cx="1059" cy="788"/>
              </a:xfrm>
            </p:grpSpPr>
            <p:sp>
              <p:nvSpPr>
                <p:cNvPr id="315402" name="Rectangle 10"/>
                <p:cNvSpPr>
                  <a:spLocks noChangeArrowheads="1"/>
                </p:cNvSpPr>
                <p:nvPr/>
              </p:nvSpPr>
              <p:spPr bwMode="auto">
                <a:xfrm>
                  <a:off x="1986" y="0"/>
                  <a:ext cx="973" cy="788"/>
                </a:xfrm>
                <a:prstGeom prst="rect">
                  <a:avLst/>
                </a:prstGeom>
                <a:noFill/>
                <a:ln w="9525">
                  <a:noFill/>
                  <a:miter lim="800000"/>
                  <a:headEnd/>
                  <a:tailEnd/>
                </a:ln>
                <a:effectLst/>
              </p:spPr>
              <p:txBody>
                <a:bodyPr lIns="0" tIns="0" rIns="0" bIns="0"/>
                <a:lstStyle/>
                <a:p>
                  <a:pPr eaLnBrk="1" hangingPunct="1"/>
                  <a:r>
                    <a:rPr lang="en-US" sz="2600" b="1">
                      <a:solidFill>
                        <a:srgbClr val="008000"/>
                      </a:solidFill>
                      <a:latin typeface="Comic Sans MS" pitchFamily="66" charset="0"/>
                      <a:cs typeface="Arial" pitchFamily="34" charset="0"/>
                    </a:rPr>
                    <a:t>Size</a:t>
                  </a:r>
                  <a:endParaRPr lang="en-US" sz="1200" b="1">
                    <a:solidFill>
                      <a:srgbClr val="008000"/>
                    </a:solidFill>
                    <a:latin typeface="Comic Sans MS" pitchFamily="66" charset="0"/>
                    <a:cs typeface="Times New Roman" pitchFamily="18" charset="0"/>
                  </a:endParaRPr>
                </a:p>
                <a:p>
                  <a:endParaRPr lang="en-US" sz="2400">
                    <a:latin typeface="Comic Sans MS" pitchFamily="66" charset="0"/>
                  </a:endParaRPr>
                </a:p>
              </p:txBody>
            </p:sp>
            <p:sp>
              <p:nvSpPr>
                <p:cNvPr id="315403" name="Rectangle 11"/>
                <p:cNvSpPr>
                  <a:spLocks noChangeArrowheads="1"/>
                </p:cNvSpPr>
                <p:nvPr/>
              </p:nvSpPr>
              <p:spPr bwMode="auto">
                <a:xfrm>
                  <a:off x="1943" y="0"/>
                  <a:ext cx="1059" cy="788"/>
                </a:xfrm>
                <a:prstGeom prst="rect">
                  <a:avLst/>
                </a:prstGeom>
                <a:noFill/>
                <a:ln w="7">
                  <a:solidFill>
                    <a:srgbClr val="A0A0A0"/>
                  </a:solidFill>
                  <a:miter lim="800000"/>
                  <a:headEnd/>
                  <a:tailEnd/>
                </a:ln>
                <a:effectLst/>
              </p:spPr>
              <p:txBody>
                <a:bodyPr/>
                <a:lstStyle/>
                <a:p>
                  <a:endParaRPr lang="en-US"/>
                </a:p>
              </p:txBody>
            </p:sp>
          </p:grpSp>
          <p:grpSp>
            <p:nvGrpSpPr>
              <p:cNvPr id="315404" name="Group 12"/>
              <p:cNvGrpSpPr>
                <a:grpSpLocks/>
              </p:cNvGrpSpPr>
              <p:nvPr/>
            </p:nvGrpSpPr>
            <p:grpSpPr bwMode="auto">
              <a:xfrm>
                <a:off x="3002" y="0"/>
                <a:ext cx="2403" cy="788"/>
                <a:chOff x="3002" y="0"/>
                <a:chExt cx="2403" cy="788"/>
              </a:xfrm>
            </p:grpSpPr>
            <p:sp>
              <p:nvSpPr>
                <p:cNvPr id="315405" name="Rectangle 13"/>
                <p:cNvSpPr>
                  <a:spLocks noChangeArrowheads="1"/>
                </p:cNvSpPr>
                <p:nvPr/>
              </p:nvSpPr>
              <p:spPr bwMode="auto">
                <a:xfrm>
                  <a:off x="3045" y="0"/>
                  <a:ext cx="2317" cy="788"/>
                </a:xfrm>
                <a:prstGeom prst="rect">
                  <a:avLst/>
                </a:prstGeom>
                <a:noFill/>
                <a:ln w="9525">
                  <a:noFill/>
                  <a:miter lim="800000"/>
                  <a:headEnd/>
                  <a:tailEnd/>
                </a:ln>
                <a:effectLst/>
              </p:spPr>
              <p:txBody>
                <a:bodyPr/>
                <a:lstStyle/>
                <a:p>
                  <a:pPr eaLnBrk="1" hangingPunct="1"/>
                  <a:r>
                    <a:rPr lang="en-US" sz="2600" b="1">
                      <a:solidFill>
                        <a:srgbClr val="008000"/>
                      </a:solidFill>
                      <a:latin typeface="Comic Sans MS" pitchFamily="66" charset="0"/>
                      <a:cs typeface="Arial" pitchFamily="34" charset="0"/>
                    </a:rPr>
                    <a:t>Example Material or Application</a:t>
                  </a:r>
                  <a:endParaRPr lang="en-US" sz="1200">
                    <a:solidFill>
                      <a:srgbClr val="008000"/>
                    </a:solidFill>
                    <a:latin typeface="Comic Sans MS" pitchFamily="66" charset="0"/>
                    <a:cs typeface="Times New Roman" pitchFamily="18" charset="0"/>
                  </a:endParaRPr>
                </a:p>
                <a:p>
                  <a:endParaRPr lang="en-US" sz="2400">
                    <a:latin typeface="Comic Sans MS" pitchFamily="66" charset="0"/>
                  </a:endParaRPr>
                </a:p>
              </p:txBody>
            </p:sp>
            <p:sp>
              <p:nvSpPr>
                <p:cNvPr id="315406" name="Rectangle 14"/>
                <p:cNvSpPr>
                  <a:spLocks noChangeArrowheads="1"/>
                </p:cNvSpPr>
                <p:nvPr/>
              </p:nvSpPr>
              <p:spPr bwMode="auto">
                <a:xfrm>
                  <a:off x="3002" y="0"/>
                  <a:ext cx="2403" cy="788"/>
                </a:xfrm>
                <a:prstGeom prst="rect">
                  <a:avLst/>
                </a:prstGeom>
                <a:noFill/>
                <a:ln w="7">
                  <a:solidFill>
                    <a:srgbClr val="A0A0A0"/>
                  </a:solidFill>
                  <a:miter lim="800000"/>
                  <a:headEnd/>
                  <a:tailEnd/>
                </a:ln>
                <a:effectLst/>
              </p:spPr>
              <p:txBody>
                <a:bodyPr/>
                <a:lstStyle/>
                <a:p>
                  <a:endParaRPr lang="en-US"/>
                </a:p>
              </p:txBody>
            </p:sp>
          </p:grpSp>
          <p:grpSp>
            <p:nvGrpSpPr>
              <p:cNvPr id="315407" name="Group 15"/>
              <p:cNvGrpSpPr>
                <a:grpSpLocks/>
              </p:cNvGrpSpPr>
              <p:nvPr/>
            </p:nvGrpSpPr>
            <p:grpSpPr bwMode="auto">
              <a:xfrm>
                <a:off x="0" y="788"/>
                <a:ext cx="1943" cy="634"/>
                <a:chOff x="0" y="788"/>
                <a:chExt cx="1943" cy="634"/>
              </a:xfrm>
            </p:grpSpPr>
            <p:sp>
              <p:nvSpPr>
                <p:cNvPr id="315408" name="Rectangle 16"/>
                <p:cNvSpPr>
                  <a:spLocks noChangeArrowheads="1"/>
                </p:cNvSpPr>
                <p:nvPr/>
              </p:nvSpPr>
              <p:spPr bwMode="auto">
                <a:xfrm>
                  <a:off x="43" y="788"/>
                  <a:ext cx="1857" cy="634"/>
                </a:xfrm>
                <a:prstGeom prst="rect">
                  <a:avLst/>
                </a:prstGeom>
                <a:noFill/>
                <a:ln w="9525">
                  <a:noFill/>
                  <a:miter lim="800000"/>
                  <a:headEnd/>
                  <a:tailEnd/>
                </a:ln>
                <a:effectLst/>
              </p:spPr>
              <p:txBody>
                <a:bodyPr/>
                <a:lstStyle/>
                <a:p>
                  <a:pPr eaLnBrk="1" hangingPunct="1"/>
                  <a:r>
                    <a:rPr lang="en-US" sz="2000">
                      <a:solidFill>
                        <a:schemeClr val="accent2"/>
                      </a:solidFill>
                      <a:latin typeface="Comic Sans MS" pitchFamily="66" charset="0"/>
                      <a:cs typeface="Arial" pitchFamily="34" charset="0"/>
                    </a:rPr>
                    <a:t>Clusters, nanocrystals, quantum dots</a:t>
                  </a:r>
                  <a:endParaRPr lang="en-US" sz="2000">
                    <a:solidFill>
                      <a:schemeClr val="accent2"/>
                    </a:solidFill>
                    <a:latin typeface="Comic Sans MS" pitchFamily="66" charset="0"/>
                    <a:cs typeface="Times New Roman" pitchFamily="18" charset="0"/>
                  </a:endParaRPr>
                </a:p>
                <a:p>
                  <a:endParaRPr lang="en-US" sz="2400">
                    <a:solidFill>
                      <a:schemeClr val="accent2"/>
                    </a:solidFill>
                    <a:latin typeface="Comic Sans MS" pitchFamily="66" charset="0"/>
                  </a:endParaRPr>
                </a:p>
              </p:txBody>
            </p:sp>
            <p:sp>
              <p:nvSpPr>
                <p:cNvPr id="315409" name="Rectangle 17"/>
                <p:cNvSpPr>
                  <a:spLocks noChangeArrowheads="1"/>
                </p:cNvSpPr>
                <p:nvPr/>
              </p:nvSpPr>
              <p:spPr bwMode="auto">
                <a:xfrm>
                  <a:off x="0" y="788"/>
                  <a:ext cx="1943" cy="634"/>
                </a:xfrm>
                <a:prstGeom prst="rect">
                  <a:avLst/>
                </a:prstGeom>
                <a:noFill/>
                <a:ln w="7">
                  <a:solidFill>
                    <a:srgbClr val="A0A0A0"/>
                  </a:solidFill>
                  <a:miter lim="800000"/>
                  <a:headEnd/>
                  <a:tailEnd/>
                </a:ln>
                <a:effectLst/>
              </p:spPr>
              <p:txBody>
                <a:bodyPr/>
                <a:lstStyle/>
                <a:p>
                  <a:endParaRPr lang="en-US"/>
                </a:p>
              </p:txBody>
            </p:sp>
          </p:grpSp>
          <p:grpSp>
            <p:nvGrpSpPr>
              <p:cNvPr id="315410" name="Group 18"/>
              <p:cNvGrpSpPr>
                <a:grpSpLocks/>
              </p:cNvGrpSpPr>
              <p:nvPr/>
            </p:nvGrpSpPr>
            <p:grpSpPr bwMode="auto">
              <a:xfrm>
                <a:off x="1943" y="788"/>
                <a:ext cx="1059" cy="634"/>
                <a:chOff x="1943" y="788"/>
                <a:chExt cx="1059" cy="634"/>
              </a:xfrm>
            </p:grpSpPr>
            <p:sp>
              <p:nvSpPr>
                <p:cNvPr id="315411" name="Rectangle 19"/>
                <p:cNvSpPr>
                  <a:spLocks noChangeArrowheads="1"/>
                </p:cNvSpPr>
                <p:nvPr/>
              </p:nvSpPr>
              <p:spPr bwMode="auto">
                <a:xfrm>
                  <a:off x="1986" y="788"/>
                  <a:ext cx="973" cy="634"/>
                </a:xfrm>
                <a:prstGeom prst="rect">
                  <a:avLst/>
                </a:prstGeom>
                <a:noFill/>
                <a:ln w="9525">
                  <a:noFill/>
                  <a:miter lim="800000"/>
                  <a:headEnd/>
                  <a:tailEnd/>
                </a:ln>
                <a:effectLst/>
              </p:spPr>
              <p:txBody>
                <a:bodyPr/>
                <a:lstStyle/>
                <a:p>
                  <a:pPr eaLnBrk="1" hangingPunct="1"/>
                  <a:r>
                    <a:rPr lang="en-US" sz="2000">
                      <a:solidFill>
                        <a:schemeClr val="accent2"/>
                      </a:solidFill>
                      <a:latin typeface="Comic Sans MS" pitchFamily="66" charset="0"/>
                      <a:cs typeface="Arial" pitchFamily="34" charset="0"/>
                    </a:rPr>
                    <a:t>Radius: </a:t>
                  </a:r>
                  <a:endParaRPr lang="en-US" sz="2000">
                    <a:solidFill>
                      <a:schemeClr val="accent2"/>
                    </a:solidFill>
                    <a:latin typeface="Comic Sans MS" pitchFamily="66" charset="0"/>
                    <a:cs typeface="Times New Roman" pitchFamily="18" charset="0"/>
                  </a:endParaRPr>
                </a:p>
                <a:p>
                  <a:r>
                    <a:rPr lang="en-US" sz="2000">
                      <a:solidFill>
                        <a:schemeClr val="accent2"/>
                      </a:solidFill>
                      <a:latin typeface="Comic Sans MS" pitchFamily="66" charset="0"/>
                      <a:cs typeface="Arial" pitchFamily="34" charset="0"/>
                    </a:rPr>
                    <a:t>1-10 nm</a:t>
                  </a:r>
                  <a:endParaRPr lang="en-US" sz="2000">
                    <a:solidFill>
                      <a:schemeClr val="accent2"/>
                    </a:solidFill>
                    <a:latin typeface="Comic Sans MS" pitchFamily="66" charset="0"/>
                    <a:cs typeface="Times New Roman" pitchFamily="18" charset="0"/>
                  </a:endParaRPr>
                </a:p>
                <a:p>
                  <a:endParaRPr lang="en-US" sz="2400">
                    <a:solidFill>
                      <a:schemeClr val="accent2"/>
                    </a:solidFill>
                    <a:latin typeface="Comic Sans MS" pitchFamily="66" charset="0"/>
                  </a:endParaRPr>
                </a:p>
              </p:txBody>
            </p:sp>
            <p:sp>
              <p:nvSpPr>
                <p:cNvPr id="315412" name="Rectangle 20"/>
                <p:cNvSpPr>
                  <a:spLocks noChangeArrowheads="1"/>
                </p:cNvSpPr>
                <p:nvPr/>
              </p:nvSpPr>
              <p:spPr bwMode="auto">
                <a:xfrm>
                  <a:off x="1943" y="788"/>
                  <a:ext cx="1059" cy="634"/>
                </a:xfrm>
                <a:prstGeom prst="rect">
                  <a:avLst/>
                </a:prstGeom>
                <a:noFill/>
                <a:ln w="7">
                  <a:solidFill>
                    <a:srgbClr val="A0A0A0"/>
                  </a:solidFill>
                  <a:miter lim="800000"/>
                  <a:headEnd/>
                  <a:tailEnd/>
                </a:ln>
                <a:effectLst/>
              </p:spPr>
              <p:txBody>
                <a:bodyPr/>
                <a:lstStyle/>
                <a:p>
                  <a:endParaRPr lang="en-US"/>
                </a:p>
              </p:txBody>
            </p:sp>
          </p:grpSp>
          <p:grpSp>
            <p:nvGrpSpPr>
              <p:cNvPr id="315413" name="Group 21"/>
              <p:cNvGrpSpPr>
                <a:grpSpLocks/>
              </p:cNvGrpSpPr>
              <p:nvPr/>
            </p:nvGrpSpPr>
            <p:grpSpPr bwMode="auto">
              <a:xfrm>
                <a:off x="3002" y="788"/>
                <a:ext cx="2403" cy="634"/>
                <a:chOff x="3002" y="788"/>
                <a:chExt cx="2403" cy="634"/>
              </a:xfrm>
            </p:grpSpPr>
            <p:sp>
              <p:nvSpPr>
                <p:cNvPr id="315414" name="Rectangle 22"/>
                <p:cNvSpPr>
                  <a:spLocks noChangeArrowheads="1"/>
                </p:cNvSpPr>
                <p:nvPr/>
              </p:nvSpPr>
              <p:spPr bwMode="auto">
                <a:xfrm>
                  <a:off x="3045" y="788"/>
                  <a:ext cx="2317" cy="634"/>
                </a:xfrm>
                <a:prstGeom prst="rect">
                  <a:avLst/>
                </a:prstGeom>
                <a:noFill/>
                <a:ln w="9525">
                  <a:noFill/>
                  <a:miter lim="800000"/>
                  <a:headEnd/>
                  <a:tailEnd/>
                </a:ln>
                <a:effectLst/>
              </p:spPr>
              <p:txBody>
                <a:bodyPr/>
                <a:lstStyle/>
                <a:p>
                  <a:pPr eaLnBrk="1" hangingPunct="1"/>
                  <a:r>
                    <a:rPr lang="en-US" sz="2000">
                      <a:solidFill>
                        <a:schemeClr val="accent2"/>
                      </a:solidFill>
                      <a:latin typeface="Comic Sans MS" pitchFamily="66" charset="0"/>
                      <a:cs typeface="Arial" pitchFamily="34" charset="0"/>
                    </a:rPr>
                    <a:t>Insulators, semiconductors, metals, magnetic materials</a:t>
                  </a:r>
                  <a:endParaRPr lang="en-US" sz="2000">
                    <a:solidFill>
                      <a:schemeClr val="accent2"/>
                    </a:solidFill>
                    <a:latin typeface="Comic Sans MS" pitchFamily="66" charset="0"/>
                    <a:cs typeface="Times New Roman" pitchFamily="18" charset="0"/>
                  </a:endParaRPr>
                </a:p>
                <a:p>
                  <a:endParaRPr lang="en-US" sz="2000">
                    <a:solidFill>
                      <a:schemeClr val="accent2"/>
                    </a:solidFill>
                    <a:latin typeface="Comic Sans MS" pitchFamily="66" charset="0"/>
                  </a:endParaRPr>
                </a:p>
              </p:txBody>
            </p:sp>
            <p:sp>
              <p:nvSpPr>
                <p:cNvPr id="315415" name="Rectangle 23"/>
                <p:cNvSpPr>
                  <a:spLocks noChangeArrowheads="1"/>
                </p:cNvSpPr>
                <p:nvPr/>
              </p:nvSpPr>
              <p:spPr bwMode="auto">
                <a:xfrm>
                  <a:off x="3002" y="788"/>
                  <a:ext cx="2403" cy="634"/>
                </a:xfrm>
                <a:prstGeom prst="rect">
                  <a:avLst/>
                </a:prstGeom>
                <a:noFill/>
                <a:ln w="7">
                  <a:solidFill>
                    <a:srgbClr val="A0A0A0"/>
                  </a:solidFill>
                  <a:miter lim="800000"/>
                  <a:headEnd/>
                  <a:tailEnd/>
                </a:ln>
                <a:effectLst/>
              </p:spPr>
              <p:txBody>
                <a:bodyPr/>
                <a:lstStyle/>
                <a:p>
                  <a:endParaRPr lang="en-US"/>
                </a:p>
              </p:txBody>
            </p:sp>
          </p:grpSp>
          <p:grpSp>
            <p:nvGrpSpPr>
              <p:cNvPr id="315416" name="Group 24"/>
              <p:cNvGrpSpPr>
                <a:grpSpLocks/>
              </p:cNvGrpSpPr>
              <p:nvPr/>
            </p:nvGrpSpPr>
            <p:grpSpPr bwMode="auto">
              <a:xfrm>
                <a:off x="0" y="1422"/>
                <a:ext cx="1943" cy="634"/>
                <a:chOff x="0" y="1422"/>
                <a:chExt cx="1943" cy="634"/>
              </a:xfrm>
            </p:grpSpPr>
            <p:sp>
              <p:nvSpPr>
                <p:cNvPr id="315417" name="Rectangle 25"/>
                <p:cNvSpPr>
                  <a:spLocks noChangeArrowheads="1"/>
                </p:cNvSpPr>
                <p:nvPr/>
              </p:nvSpPr>
              <p:spPr bwMode="auto">
                <a:xfrm>
                  <a:off x="43" y="1422"/>
                  <a:ext cx="1857" cy="634"/>
                </a:xfrm>
                <a:prstGeom prst="rect">
                  <a:avLst/>
                </a:prstGeom>
                <a:noFill/>
                <a:ln w="9525">
                  <a:noFill/>
                  <a:miter lim="800000"/>
                  <a:headEnd/>
                  <a:tailEnd/>
                </a:ln>
                <a:effectLst/>
              </p:spPr>
              <p:txBody>
                <a:bodyPr/>
                <a:lstStyle/>
                <a:p>
                  <a:pPr eaLnBrk="1" hangingPunct="1"/>
                  <a:r>
                    <a:rPr lang="en-US" sz="2000">
                      <a:solidFill>
                        <a:srgbClr val="990033"/>
                      </a:solidFill>
                      <a:latin typeface="Comic Sans MS" pitchFamily="66" charset="0"/>
                      <a:cs typeface="Arial" pitchFamily="34" charset="0"/>
                    </a:rPr>
                    <a:t>Other nanoparticles</a:t>
                  </a:r>
                  <a:endParaRPr lang="en-US" sz="2000">
                    <a:solidFill>
                      <a:srgbClr val="990033"/>
                    </a:solidFill>
                    <a:latin typeface="Comic Sans MS" pitchFamily="66" charset="0"/>
                    <a:cs typeface="Times New Roman" pitchFamily="18" charset="0"/>
                  </a:endParaRPr>
                </a:p>
                <a:p>
                  <a:endParaRPr lang="en-US" sz="2400">
                    <a:latin typeface="Comic Sans MS" pitchFamily="66" charset="0"/>
                  </a:endParaRPr>
                </a:p>
              </p:txBody>
            </p:sp>
            <p:sp>
              <p:nvSpPr>
                <p:cNvPr id="315418" name="Rectangle 26"/>
                <p:cNvSpPr>
                  <a:spLocks noChangeArrowheads="1"/>
                </p:cNvSpPr>
                <p:nvPr/>
              </p:nvSpPr>
              <p:spPr bwMode="auto">
                <a:xfrm>
                  <a:off x="0" y="1422"/>
                  <a:ext cx="1943" cy="634"/>
                </a:xfrm>
                <a:prstGeom prst="rect">
                  <a:avLst/>
                </a:prstGeom>
                <a:noFill/>
                <a:ln w="7">
                  <a:solidFill>
                    <a:srgbClr val="A0A0A0"/>
                  </a:solidFill>
                  <a:miter lim="800000"/>
                  <a:headEnd/>
                  <a:tailEnd/>
                </a:ln>
                <a:effectLst/>
              </p:spPr>
              <p:txBody>
                <a:bodyPr/>
                <a:lstStyle/>
                <a:p>
                  <a:endParaRPr lang="en-US"/>
                </a:p>
              </p:txBody>
            </p:sp>
          </p:grpSp>
          <p:grpSp>
            <p:nvGrpSpPr>
              <p:cNvPr id="315419" name="Group 27"/>
              <p:cNvGrpSpPr>
                <a:grpSpLocks/>
              </p:cNvGrpSpPr>
              <p:nvPr/>
            </p:nvGrpSpPr>
            <p:grpSpPr bwMode="auto">
              <a:xfrm>
                <a:off x="1943" y="1422"/>
                <a:ext cx="1059" cy="634"/>
                <a:chOff x="1943" y="1422"/>
                <a:chExt cx="1059" cy="634"/>
              </a:xfrm>
            </p:grpSpPr>
            <p:sp>
              <p:nvSpPr>
                <p:cNvPr id="315420" name="Rectangle 28"/>
                <p:cNvSpPr>
                  <a:spLocks noChangeArrowheads="1"/>
                </p:cNvSpPr>
                <p:nvPr/>
              </p:nvSpPr>
              <p:spPr bwMode="auto">
                <a:xfrm>
                  <a:off x="1986" y="1422"/>
                  <a:ext cx="973" cy="634"/>
                </a:xfrm>
                <a:prstGeom prst="rect">
                  <a:avLst/>
                </a:prstGeom>
                <a:noFill/>
                <a:ln w="9525">
                  <a:noFill/>
                  <a:miter lim="800000"/>
                  <a:headEnd/>
                  <a:tailEnd/>
                </a:ln>
                <a:effectLst/>
              </p:spPr>
              <p:txBody>
                <a:bodyPr/>
                <a:lstStyle/>
                <a:p>
                  <a:pPr eaLnBrk="1" hangingPunct="1"/>
                  <a:r>
                    <a:rPr lang="en-US" sz="2000">
                      <a:solidFill>
                        <a:srgbClr val="990033"/>
                      </a:solidFill>
                      <a:latin typeface="Comic Sans MS" pitchFamily="66" charset="0"/>
                      <a:cs typeface="Arial" pitchFamily="34" charset="0"/>
                    </a:rPr>
                    <a:t>Radius: </a:t>
                  </a:r>
                  <a:endParaRPr lang="en-US" sz="2000">
                    <a:solidFill>
                      <a:srgbClr val="990033"/>
                    </a:solidFill>
                    <a:latin typeface="Comic Sans MS" pitchFamily="66" charset="0"/>
                    <a:cs typeface="Times New Roman" pitchFamily="18" charset="0"/>
                  </a:endParaRPr>
                </a:p>
                <a:p>
                  <a:r>
                    <a:rPr lang="en-US" sz="2000">
                      <a:solidFill>
                        <a:srgbClr val="990033"/>
                      </a:solidFill>
                      <a:latin typeface="Comic Sans MS" pitchFamily="66" charset="0"/>
                      <a:cs typeface="Arial" pitchFamily="34" charset="0"/>
                    </a:rPr>
                    <a:t>1-100 nm</a:t>
                  </a:r>
                  <a:endParaRPr lang="en-US" sz="2000">
                    <a:solidFill>
                      <a:srgbClr val="990033"/>
                    </a:solidFill>
                    <a:latin typeface="Comic Sans MS" pitchFamily="66" charset="0"/>
                    <a:cs typeface="Times New Roman" pitchFamily="18" charset="0"/>
                  </a:endParaRPr>
                </a:p>
                <a:p>
                  <a:endParaRPr lang="en-US" sz="2400">
                    <a:latin typeface="Comic Sans MS" pitchFamily="66" charset="0"/>
                  </a:endParaRPr>
                </a:p>
              </p:txBody>
            </p:sp>
            <p:sp>
              <p:nvSpPr>
                <p:cNvPr id="315421" name="Rectangle 29"/>
                <p:cNvSpPr>
                  <a:spLocks noChangeArrowheads="1"/>
                </p:cNvSpPr>
                <p:nvPr/>
              </p:nvSpPr>
              <p:spPr bwMode="auto">
                <a:xfrm>
                  <a:off x="1943" y="1422"/>
                  <a:ext cx="1059" cy="634"/>
                </a:xfrm>
                <a:prstGeom prst="rect">
                  <a:avLst/>
                </a:prstGeom>
                <a:noFill/>
                <a:ln w="7">
                  <a:solidFill>
                    <a:srgbClr val="A0A0A0"/>
                  </a:solidFill>
                  <a:miter lim="800000"/>
                  <a:headEnd/>
                  <a:tailEnd/>
                </a:ln>
                <a:effectLst/>
              </p:spPr>
              <p:txBody>
                <a:bodyPr/>
                <a:lstStyle/>
                <a:p>
                  <a:endParaRPr lang="en-US"/>
                </a:p>
              </p:txBody>
            </p:sp>
          </p:grpSp>
          <p:grpSp>
            <p:nvGrpSpPr>
              <p:cNvPr id="315422" name="Group 30"/>
              <p:cNvGrpSpPr>
                <a:grpSpLocks/>
              </p:cNvGrpSpPr>
              <p:nvPr/>
            </p:nvGrpSpPr>
            <p:grpSpPr bwMode="auto">
              <a:xfrm>
                <a:off x="3002" y="1422"/>
                <a:ext cx="2403" cy="634"/>
                <a:chOff x="3002" y="1422"/>
                <a:chExt cx="2403" cy="634"/>
              </a:xfrm>
            </p:grpSpPr>
            <p:sp>
              <p:nvSpPr>
                <p:cNvPr id="315423" name="Rectangle 31"/>
                <p:cNvSpPr>
                  <a:spLocks noChangeArrowheads="1"/>
                </p:cNvSpPr>
                <p:nvPr/>
              </p:nvSpPr>
              <p:spPr bwMode="auto">
                <a:xfrm>
                  <a:off x="3045" y="1422"/>
                  <a:ext cx="2317" cy="634"/>
                </a:xfrm>
                <a:prstGeom prst="rect">
                  <a:avLst/>
                </a:prstGeom>
                <a:noFill/>
                <a:ln w="9525">
                  <a:noFill/>
                  <a:miter lim="800000"/>
                  <a:headEnd/>
                  <a:tailEnd/>
                </a:ln>
                <a:effectLst/>
              </p:spPr>
              <p:txBody>
                <a:bodyPr/>
                <a:lstStyle/>
                <a:p>
                  <a:pPr eaLnBrk="1" hangingPunct="1"/>
                  <a:r>
                    <a:rPr lang="en-US" sz="2000">
                      <a:solidFill>
                        <a:srgbClr val="990033"/>
                      </a:solidFill>
                      <a:latin typeface="Comic Sans MS" pitchFamily="66" charset="0"/>
                      <a:cs typeface="Arial" pitchFamily="34" charset="0"/>
                    </a:rPr>
                    <a:t>Ceramic oxides, Buckyballs</a:t>
                  </a:r>
                  <a:endParaRPr lang="en-US" sz="2000">
                    <a:solidFill>
                      <a:srgbClr val="990033"/>
                    </a:solidFill>
                    <a:latin typeface="Comic Sans MS" pitchFamily="66" charset="0"/>
                    <a:cs typeface="Times New Roman" pitchFamily="18" charset="0"/>
                  </a:endParaRPr>
                </a:p>
                <a:p>
                  <a:endParaRPr lang="en-US" sz="2400">
                    <a:latin typeface="Comic Sans MS" pitchFamily="66" charset="0"/>
                  </a:endParaRPr>
                </a:p>
              </p:txBody>
            </p:sp>
            <p:sp>
              <p:nvSpPr>
                <p:cNvPr id="315424" name="Rectangle 32"/>
                <p:cNvSpPr>
                  <a:spLocks noChangeArrowheads="1"/>
                </p:cNvSpPr>
                <p:nvPr/>
              </p:nvSpPr>
              <p:spPr bwMode="auto">
                <a:xfrm>
                  <a:off x="3002" y="1422"/>
                  <a:ext cx="2403" cy="634"/>
                </a:xfrm>
                <a:prstGeom prst="rect">
                  <a:avLst/>
                </a:prstGeom>
                <a:noFill/>
                <a:ln w="7">
                  <a:solidFill>
                    <a:srgbClr val="A0A0A0"/>
                  </a:solidFill>
                  <a:miter lim="800000"/>
                  <a:headEnd/>
                  <a:tailEnd/>
                </a:ln>
                <a:effectLst/>
              </p:spPr>
              <p:txBody>
                <a:bodyPr/>
                <a:lstStyle/>
                <a:p>
                  <a:endParaRPr lang="en-US"/>
                </a:p>
              </p:txBody>
            </p:sp>
          </p:grpSp>
          <p:grpSp>
            <p:nvGrpSpPr>
              <p:cNvPr id="315425" name="Group 33"/>
              <p:cNvGrpSpPr>
                <a:grpSpLocks/>
              </p:cNvGrpSpPr>
              <p:nvPr/>
            </p:nvGrpSpPr>
            <p:grpSpPr bwMode="auto">
              <a:xfrm>
                <a:off x="0" y="2056"/>
                <a:ext cx="1943" cy="634"/>
                <a:chOff x="0" y="2056"/>
                <a:chExt cx="1943" cy="634"/>
              </a:xfrm>
            </p:grpSpPr>
            <p:sp>
              <p:nvSpPr>
                <p:cNvPr id="315426" name="Rectangle 34"/>
                <p:cNvSpPr>
                  <a:spLocks noChangeArrowheads="1"/>
                </p:cNvSpPr>
                <p:nvPr/>
              </p:nvSpPr>
              <p:spPr bwMode="auto">
                <a:xfrm>
                  <a:off x="43" y="2056"/>
                  <a:ext cx="1857" cy="634"/>
                </a:xfrm>
                <a:prstGeom prst="rect">
                  <a:avLst/>
                </a:prstGeom>
                <a:noFill/>
                <a:ln w="9525">
                  <a:noFill/>
                  <a:miter lim="800000"/>
                  <a:headEnd/>
                  <a:tailEnd/>
                </a:ln>
                <a:effectLst/>
              </p:spPr>
              <p:txBody>
                <a:bodyPr/>
                <a:lstStyle/>
                <a:p>
                  <a:pPr eaLnBrk="1" hangingPunct="1"/>
                  <a:r>
                    <a:rPr lang="en-US" sz="2000">
                      <a:solidFill>
                        <a:srgbClr val="003300"/>
                      </a:solidFill>
                      <a:latin typeface="Comic Sans MS" pitchFamily="66" charset="0"/>
                      <a:cs typeface="Arial" pitchFamily="34" charset="0"/>
                    </a:rPr>
                    <a:t>Nanowires</a:t>
                  </a:r>
                  <a:endParaRPr lang="en-US" sz="2000">
                    <a:solidFill>
                      <a:srgbClr val="003300"/>
                    </a:solidFill>
                    <a:latin typeface="Comic Sans MS" pitchFamily="66" charset="0"/>
                    <a:cs typeface="Times New Roman" pitchFamily="18" charset="0"/>
                  </a:endParaRPr>
                </a:p>
                <a:p>
                  <a:endParaRPr lang="en-US" sz="2000">
                    <a:solidFill>
                      <a:srgbClr val="003300"/>
                    </a:solidFill>
                    <a:latin typeface="Comic Sans MS" pitchFamily="66" charset="0"/>
                  </a:endParaRPr>
                </a:p>
              </p:txBody>
            </p:sp>
            <p:sp>
              <p:nvSpPr>
                <p:cNvPr id="315427" name="Rectangle 35"/>
                <p:cNvSpPr>
                  <a:spLocks noChangeArrowheads="1"/>
                </p:cNvSpPr>
                <p:nvPr/>
              </p:nvSpPr>
              <p:spPr bwMode="auto">
                <a:xfrm>
                  <a:off x="0" y="2056"/>
                  <a:ext cx="1943" cy="634"/>
                </a:xfrm>
                <a:prstGeom prst="rect">
                  <a:avLst/>
                </a:prstGeom>
                <a:noFill/>
                <a:ln w="7">
                  <a:solidFill>
                    <a:srgbClr val="A0A0A0"/>
                  </a:solidFill>
                  <a:miter lim="800000"/>
                  <a:headEnd/>
                  <a:tailEnd/>
                </a:ln>
                <a:effectLst/>
              </p:spPr>
              <p:txBody>
                <a:bodyPr/>
                <a:lstStyle/>
                <a:p>
                  <a:endParaRPr lang="en-US"/>
                </a:p>
              </p:txBody>
            </p:sp>
          </p:grpSp>
          <p:grpSp>
            <p:nvGrpSpPr>
              <p:cNvPr id="315428" name="Group 36"/>
              <p:cNvGrpSpPr>
                <a:grpSpLocks/>
              </p:cNvGrpSpPr>
              <p:nvPr/>
            </p:nvGrpSpPr>
            <p:grpSpPr bwMode="auto">
              <a:xfrm>
                <a:off x="1943" y="2056"/>
                <a:ext cx="1059" cy="634"/>
                <a:chOff x="1943" y="2056"/>
                <a:chExt cx="1059" cy="634"/>
              </a:xfrm>
            </p:grpSpPr>
            <p:sp>
              <p:nvSpPr>
                <p:cNvPr id="315429" name="Rectangle 37"/>
                <p:cNvSpPr>
                  <a:spLocks noChangeArrowheads="1"/>
                </p:cNvSpPr>
                <p:nvPr/>
              </p:nvSpPr>
              <p:spPr bwMode="auto">
                <a:xfrm>
                  <a:off x="1986" y="2056"/>
                  <a:ext cx="973" cy="634"/>
                </a:xfrm>
                <a:prstGeom prst="rect">
                  <a:avLst/>
                </a:prstGeom>
                <a:noFill/>
                <a:ln w="9525">
                  <a:noFill/>
                  <a:miter lim="800000"/>
                  <a:headEnd/>
                  <a:tailEnd/>
                </a:ln>
                <a:effectLst/>
              </p:spPr>
              <p:txBody>
                <a:bodyPr/>
                <a:lstStyle/>
                <a:p>
                  <a:pPr eaLnBrk="1" hangingPunct="1"/>
                  <a:r>
                    <a:rPr lang="en-US" sz="2000">
                      <a:solidFill>
                        <a:srgbClr val="003300"/>
                      </a:solidFill>
                      <a:latin typeface="Comic Sans MS" pitchFamily="66" charset="0"/>
                      <a:cs typeface="Arial" pitchFamily="34" charset="0"/>
                    </a:rPr>
                    <a:t>Diameter 1-100 nm</a:t>
                  </a:r>
                  <a:endParaRPr lang="en-US" sz="2000">
                    <a:solidFill>
                      <a:srgbClr val="003300"/>
                    </a:solidFill>
                    <a:latin typeface="Comic Sans MS" pitchFamily="66" charset="0"/>
                    <a:cs typeface="Times New Roman" pitchFamily="18" charset="0"/>
                  </a:endParaRPr>
                </a:p>
                <a:p>
                  <a:endParaRPr lang="en-US" sz="2400">
                    <a:latin typeface="Comic Sans MS" pitchFamily="66" charset="0"/>
                  </a:endParaRPr>
                </a:p>
              </p:txBody>
            </p:sp>
            <p:sp>
              <p:nvSpPr>
                <p:cNvPr id="315430" name="Rectangle 38"/>
                <p:cNvSpPr>
                  <a:spLocks noChangeArrowheads="1"/>
                </p:cNvSpPr>
                <p:nvPr/>
              </p:nvSpPr>
              <p:spPr bwMode="auto">
                <a:xfrm>
                  <a:off x="1943" y="2056"/>
                  <a:ext cx="1059" cy="634"/>
                </a:xfrm>
                <a:prstGeom prst="rect">
                  <a:avLst/>
                </a:prstGeom>
                <a:noFill/>
                <a:ln w="7">
                  <a:solidFill>
                    <a:srgbClr val="A0A0A0"/>
                  </a:solidFill>
                  <a:miter lim="800000"/>
                  <a:headEnd/>
                  <a:tailEnd/>
                </a:ln>
                <a:effectLst/>
              </p:spPr>
              <p:txBody>
                <a:bodyPr/>
                <a:lstStyle/>
                <a:p>
                  <a:endParaRPr lang="en-US"/>
                </a:p>
              </p:txBody>
            </p:sp>
          </p:grpSp>
          <p:grpSp>
            <p:nvGrpSpPr>
              <p:cNvPr id="315431" name="Group 39"/>
              <p:cNvGrpSpPr>
                <a:grpSpLocks/>
              </p:cNvGrpSpPr>
              <p:nvPr/>
            </p:nvGrpSpPr>
            <p:grpSpPr bwMode="auto">
              <a:xfrm>
                <a:off x="3002" y="2056"/>
                <a:ext cx="2403" cy="634"/>
                <a:chOff x="3002" y="2056"/>
                <a:chExt cx="2403" cy="634"/>
              </a:xfrm>
            </p:grpSpPr>
            <p:sp>
              <p:nvSpPr>
                <p:cNvPr id="315432" name="Rectangle 40"/>
                <p:cNvSpPr>
                  <a:spLocks noChangeArrowheads="1"/>
                </p:cNvSpPr>
                <p:nvPr/>
              </p:nvSpPr>
              <p:spPr bwMode="auto">
                <a:xfrm>
                  <a:off x="3045" y="2056"/>
                  <a:ext cx="2317" cy="634"/>
                </a:xfrm>
                <a:prstGeom prst="rect">
                  <a:avLst/>
                </a:prstGeom>
                <a:noFill/>
                <a:ln w="9525">
                  <a:noFill/>
                  <a:miter lim="800000"/>
                  <a:headEnd/>
                  <a:tailEnd/>
                </a:ln>
                <a:effectLst/>
              </p:spPr>
              <p:txBody>
                <a:bodyPr/>
                <a:lstStyle/>
                <a:p>
                  <a:pPr eaLnBrk="1" hangingPunct="1"/>
                  <a:r>
                    <a:rPr lang="en-US" sz="2000">
                      <a:solidFill>
                        <a:srgbClr val="003300"/>
                      </a:solidFill>
                      <a:latin typeface="Comic Sans MS" pitchFamily="66" charset="0"/>
                      <a:cs typeface="Arial" pitchFamily="34" charset="0"/>
                    </a:rPr>
                    <a:t>Metals, semiconductors, oxides, sulfides, nitrides</a:t>
                  </a:r>
                  <a:endParaRPr lang="en-US" sz="2000">
                    <a:solidFill>
                      <a:srgbClr val="003300"/>
                    </a:solidFill>
                    <a:latin typeface="Comic Sans MS" pitchFamily="66" charset="0"/>
                    <a:cs typeface="Times New Roman" pitchFamily="18" charset="0"/>
                  </a:endParaRPr>
                </a:p>
                <a:p>
                  <a:endParaRPr lang="en-US" sz="2400">
                    <a:latin typeface="Comic Sans MS" pitchFamily="66" charset="0"/>
                  </a:endParaRPr>
                </a:p>
              </p:txBody>
            </p:sp>
            <p:sp>
              <p:nvSpPr>
                <p:cNvPr id="315433" name="Rectangle 41"/>
                <p:cNvSpPr>
                  <a:spLocks noChangeArrowheads="1"/>
                </p:cNvSpPr>
                <p:nvPr/>
              </p:nvSpPr>
              <p:spPr bwMode="auto">
                <a:xfrm>
                  <a:off x="3002" y="2056"/>
                  <a:ext cx="2403" cy="634"/>
                </a:xfrm>
                <a:prstGeom prst="rect">
                  <a:avLst/>
                </a:prstGeom>
                <a:noFill/>
                <a:ln w="7">
                  <a:solidFill>
                    <a:srgbClr val="A0A0A0"/>
                  </a:solidFill>
                  <a:miter lim="800000"/>
                  <a:headEnd/>
                  <a:tailEnd/>
                </a:ln>
                <a:effectLst/>
              </p:spPr>
              <p:txBody>
                <a:bodyPr/>
                <a:lstStyle/>
                <a:p>
                  <a:endParaRPr lang="en-US"/>
                </a:p>
              </p:txBody>
            </p:sp>
          </p:grpSp>
          <p:grpSp>
            <p:nvGrpSpPr>
              <p:cNvPr id="315434" name="Group 42"/>
              <p:cNvGrpSpPr>
                <a:grpSpLocks/>
              </p:cNvGrpSpPr>
              <p:nvPr/>
            </p:nvGrpSpPr>
            <p:grpSpPr bwMode="auto">
              <a:xfrm>
                <a:off x="0" y="2690"/>
                <a:ext cx="1943" cy="634"/>
                <a:chOff x="0" y="2690"/>
                <a:chExt cx="1943" cy="634"/>
              </a:xfrm>
            </p:grpSpPr>
            <p:sp>
              <p:nvSpPr>
                <p:cNvPr id="315435" name="Rectangle 43"/>
                <p:cNvSpPr>
                  <a:spLocks noChangeArrowheads="1"/>
                </p:cNvSpPr>
                <p:nvPr/>
              </p:nvSpPr>
              <p:spPr bwMode="auto">
                <a:xfrm>
                  <a:off x="43" y="2690"/>
                  <a:ext cx="1857" cy="634"/>
                </a:xfrm>
                <a:prstGeom prst="rect">
                  <a:avLst/>
                </a:prstGeom>
                <a:noFill/>
                <a:ln w="9525">
                  <a:noFill/>
                  <a:miter lim="800000"/>
                  <a:headEnd/>
                  <a:tailEnd/>
                </a:ln>
                <a:effectLst/>
              </p:spPr>
              <p:txBody>
                <a:bodyPr/>
                <a:lstStyle/>
                <a:p>
                  <a:pPr eaLnBrk="1" hangingPunct="1"/>
                  <a:r>
                    <a:rPr lang="en-US" sz="2000">
                      <a:solidFill>
                        <a:srgbClr val="0000FF"/>
                      </a:solidFill>
                      <a:latin typeface="Comic Sans MS" pitchFamily="66" charset="0"/>
                      <a:cs typeface="Arial" pitchFamily="34" charset="0"/>
                    </a:rPr>
                    <a:t>Nanotubes</a:t>
                  </a:r>
                  <a:endParaRPr lang="en-US" sz="2000">
                    <a:latin typeface="Comic Sans MS" pitchFamily="66" charset="0"/>
                  </a:endParaRPr>
                </a:p>
              </p:txBody>
            </p:sp>
            <p:sp>
              <p:nvSpPr>
                <p:cNvPr id="315436" name="Rectangle 44"/>
                <p:cNvSpPr>
                  <a:spLocks noChangeArrowheads="1"/>
                </p:cNvSpPr>
                <p:nvPr/>
              </p:nvSpPr>
              <p:spPr bwMode="auto">
                <a:xfrm>
                  <a:off x="0" y="2690"/>
                  <a:ext cx="1943" cy="634"/>
                </a:xfrm>
                <a:prstGeom prst="rect">
                  <a:avLst/>
                </a:prstGeom>
                <a:noFill/>
                <a:ln w="7">
                  <a:solidFill>
                    <a:srgbClr val="A0A0A0"/>
                  </a:solidFill>
                  <a:miter lim="800000"/>
                  <a:headEnd/>
                  <a:tailEnd/>
                </a:ln>
                <a:effectLst/>
              </p:spPr>
              <p:txBody>
                <a:bodyPr/>
                <a:lstStyle/>
                <a:p>
                  <a:endParaRPr lang="en-US"/>
                </a:p>
              </p:txBody>
            </p:sp>
          </p:grpSp>
          <p:grpSp>
            <p:nvGrpSpPr>
              <p:cNvPr id="315437" name="Group 45"/>
              <p:cNvGrpSpPr>
                <a:grpSpLocks/>
              </p:cNvGrpSpPr>
              <p:nvPr/>
            </p:nvGrpSpPr>
            <p:grpSpPr bwMode="auto">
              <a:xfrm>
                <a:off x="1943" y="2690"/>
                <a:ext cx="1059" cy="634"/>
                <a:chOff x="1943" y="2690"/>
                <a:chExt cx="1059" cy="634"/>
              </a:xfrm>
            </p:grpSpPr>
            <p:sp>
              <p:nvSpPr>
                <p:cNvPr id="315438" name="Rectangle 46"/>
                <p:cNvSpPr>
                  <a:spLocks noChangeArrowheads="1"/>
                </p:cNvSpPr>
                <p:nvPr/>
              </p:nvSpPr>
              <p:spPr bwMode="auto">
                <a:xfrm>
                  <a:off x="1986" y="2690"/>
                  <a:ext cx="973" cy="634"/>
                </a:xfrm>
                <a:prstGeom prst="rect">
                  <a:avLst/>
                </a:prstGeom>
                <a:noFill/>
                <a:ln w="9525">
                  <a:noFill/>
                  <a:miter lim="800000"/>
                  <a:headEnd/>
                  <a:tailEnd/>
                </a:ln>
                <a:effectLst/>
              </p:spPr>
              <p:txBody>
                <a:bodyPr/>
                <a:lstStyle/>
                <a:p>
                  <a:pPr eaLnBrk="1" hangingPunct="1"/>
                  <a:r>
                    <a:rPr lang="en-US" sz="2000">
                      <a:latin typeface="Comic Sans MS" pitchFamily="66" charset="0"/>
                      <a:cs typeface="Arial" pitchFamily="34" charset="0"/>
                    </a:rPr>
                    <a:t>Diameter: 1-100 nm</a:t>
                  </a:r>
                  <a:endParaRPr lang="en-US" sz="2000">
                    <a:latin typeface="Comic Sans MS" pitchFamily="66" charset="0"/>
                    <a:cs typeface="Times New Roman" pitchFamily="18" charset="0"/>
                  </a:endParaRPr>
                </a:p>
                <a:p>
                  <a:endParaRPr lang="en-US" sz="2000">
                    <a:latin typeface="Comic Sans MS" pitchFamily="66" charset="0"/>
                  </a:endParaRPr>
                </a:p>
              </p:txBody>
            </p:sp>
            <p:sp>
              <p:nvSpPr>
                <p:cNvPr id="315439" name="Rectangle 47"/>
                <p:cNvSpPr>
                  <a:spLocks noChangeArrowheads="1"/>
                </p:cNvSpPr>
                <p:nvPr/>
              </p:nvSpPr>
              <p:spPr bwMode="auto">
                <a:xfrm>
                  <a:off x="1943" y="2690"/>
                  <a:ext cx="1059" cy="634"/>
                </a:xfrm>
                <a:prstGeom prst="rect">
                  <a:avLst/>
                </a:prstGeom>
                <a:noFill/>
                <a:ln w="7">
                  <a:solidFill>
                    <a:srgbClr val="A0A0A0"/>
                  </a:solidFill>
                  <a:miter lim="800000"/>
                  <a:headEnd/>
                  <a:tailEnd/>
                </a:ln>
                <a:effectLst/>
              </p:spPr>
              <p:txBody>
                <a:bodyPr/>
                <a:lstStyle/>
                <a:p>
                  <a:endParaRPr lang="en-US"/>
                </a:p>
              </p:txBody>
            </p:sp>
          </p:grpSp>
          <p:grpSp>
            <p:nvGrpSpPr>
              <p:cNvPr id="315440" name="Group 48"/>
              <p:cNvGrpSpPr>
                <a:grpSpLocks/>
              </p:cNvGrpSpPr>
              <p:nvPr/>
            </p:nvGrpSpPr>
            <p:grpSpPr bwMode="auto">
              <a:xfrm>
                <a:off x="3002" y="2690"/>
                <a:ext cx="2403" cy="634"/>
                <a:chOff x="3002" y="2690"/>
                <a:chExt cx="2403" cy="634"/>
              </a:xfrm>
            </p:grpSpPr>
            <p:sp>
              <p:nvSpPr>
                <p:cNvPr id="315441" name="Rectangle 49"/>
                <p:cNvSpPr>
                  <a:spLocks noChangeArrowheads="1"/>
                </p:cNvSpPr>
                <p:nvPr/>
              </p:nvSpPr>
              <p:spPr bwMode="auto">
                <a:xfrm>
                  <a:off x="3045" y="2690"/>
                  <a:ext cx="2317" cy="634"/>
                </a:xfrm>
                <a:prstGeom prst="rect">
                  <a:avLst/>
                </a:prstGeom>
                <a:noFill/>
                <a:ln w="9525">
                  <a:noFill/>
                  <a:miter lim="800000"/>
                  <a:headEnd/>
                  <a:tailEnd/>
                </a:ln>
                <a:effectLst/>
              </p:spPr>
              <p:txBody>
                <a:bodyPr/>
                <a:lstStyle/>
                <a:p>
                  <a:pPr eaLnBrk="1" hangingPunct="1"/>
                  <a:r>
                    <a:rPr lang="en-US" sz="2000">
                      <a:solidFill>
                        <a:srgbClr val="0000FF"/>
                      </a:solidFill>
                      <a:latin typeface="Comic Sans MS" pitchFamily="66" charset="0"/>
                      <a:cs typeface="Arial" pitchFamily="34" charset="0"/>
                    </a:rPr>
                    <a:t>Carbon, including fullerenes, layered chalcogenides</a:t>
                  </a:r>
                  <a:endParaRPr lang="en-US" sz="2000">
                    <a:latin typeface="Comic Sans MS" pitchFamily="66" charset="0"/>
                    <a:cs typeface="Times New Roman" pitchFamily="18" charset="0"/>
                  </a:endParaRPr>
                </a:p>
                <a:p>
                  <a:endParaRPr lang="en-US" sz="2000">
                    <a:latin typeface="Comic Sans MS" pitchFamily="66" charset="0"/>
                  </a:endParaRPr>
                </a:p>
              </p:txBody>
            </p:sp>
            <p:sp>
              <p:nvSpPr>
                <p:cNvPr id="315442" name="Rectangle 50"/>
                <p:cNvSpPr>
                  <a:spLocks noChangeArrowheads="1"/>
                </p:cNvSpPr>
                <p:nvPr/>
              </p:nvSpPr>
              <p:spPr bwMode="auto">
                <a:xfrm>
                  <a:off x="3002" y="2690"/>
                  <a:ext cx="2403" cy="634"/>
                </a:xfrm>
                <a:prstGeom prst="rect">
                  <a:avLst/>
                </a:prstGeom>
                <a:noFill/>
                <a:ln w="7">
                  <a:solidFill>
                    <a:srgbClr val="A0A0A0"/>
                  </a:solidFill>
                  <a:miter lim="800000"/>
                  <a:headEnd/>
                  <a:tailEnd/>
                </a:ln>
                <a:effectLst/>
              </p:spPr>
              <p:txBody>
                <a:bodyPr/>
                <a:lstStyle/>
                <a:p>
                  <a:endParaRPr lang="en-US"/>
                </a:p>
              </p:txBody>
            </p:sp>
          </p:grpSp>
        </p:grpSp>
        <p:sp>
          <p:nvSpPr>
            <p:cNvPr id="315443" name="Rectangle 51"/>
            <p:cNvSpPr>
              <a:spLocks noChangeArrowheads="1"/>
            </p:cNvSpPr>
            <p:nvPr/>
          </p:nvSpPr>
          <p:spPr bwMode="auto">
            <a:xfrm>
              <a:off x="-3" y="-3"/>
              <a:ext cx="5411" cy="3330"/>
            </a:xfrm>
            <a:prstGeom prst="rect">
              <a:avLst/>
            </a:prstGeom>
            <a:noFill/>
            <a:ln w="11112">
              <a:solidFill>
                <a:srgbClr val="A0A0A0"/>
              </a:solidFill>
              <a:miter lim="800000"/>
              <a:headEnd/>
              <a:tailEnd/>
            </a:ln>
            <a:effectLst/>
          </p:spPr>
          <p:txBody>
            <a:bodyPr/>
            <a:lstStyle/>
            <a:p>
              <a:endParaRPr lang="en-US"/>
            </a:p>
          </p:txBody>
        </p:sp>
      </p:grpSp>
      <p:sp>
        <p:nvSpPr>
          <p:cNvPr id="315444" name="Text Box 52"/>
          <p:cNvSpPr txBox="1">
            <a:spLocks noChangeArrowheads="1"/>
          </p:cNvSpPr>
          <p:nvPr/>
        </p:nvSpPr>
        <p:spPr bwMode="auto">
          <a:xfrm>
            <a:off x="381000" y="146050"/>
            <a:ext cx="8305800" cy="731838"/>
          </a:xfrm>
          <a:prstGeom prst="rect">
            <a:avLst/>
          </a:prstGeom>
          <a:noFill/>
          <a:ln w="9525">
            <a:noFill/>
            <a:miter lim="800000"/>
            <a:headEnd/>
            <a:tailEnd/>
          </a:ln>
          <a:effectLst/>
        </p:spPr>
        <p:txBody>
          <a:bodyPr wrap="none">
            <a:spAutoFit/>
          </a:bodyPr>
          <a:lstStyle/>
          <a:p>
            <a:pPr eaLnBrk="1" hangingPunct="1"/>
            <a:r>
              <a:rPr lang="en-US" sz="2400" b="1">
                <a:solidFill>
                  <a:srgbClr val="800080"/>
                </a:solidFill>
                <a:latin typeface="Comic Sans MS" pitchFamily="66" charset="0"/>
              </a:rPr>
              <a:t>What are the materials / building blocks of nanotech?</a:t>
            </a:r>
          </a:p>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7" name="Picture 5"/>
          <p:cNvPicPr>
            <a:picLocks noChangeAspect="1" noChangeArrowheads="1"/>
          </p:cNvPicPr>
          <p:nvPr/>
        </p:nvPicPr>
        <p:blipFill>
          <a:blip r:embed="rId2"/>
          <a:srcRect/>
          <a:stretch>
            <a:fillRect/>
          </a:stretch>
        </p:blipFill>
        <p:spPr bwMode="auto">
          <a:xfrm>
            <a:off x="685800" y="762000"/>
            <a:ext cx="7620000" cy="5681663"/>
          </a:xfrm>
          <a:prstGeom prst="rect">
            <a:avLst/>
          </a:prstGeom>
          <a:noFill/>
          <a:ln w="9525">
            <a:noFill/>
            <a:miter lim="800000"/>
            <a:headEnd/>
            <a:tailEnd/>
          </a:ln>
          <a:effectLst/>
        </p:spPr>
      </p:pic>
      <p:sp>
        <p:nvSpPr>
          <p:cNvPr id="238598" name="Text Box 6"/>
          <p:cNvSpPr txBox="1">
            <a:spLocks noChangeArrowheads="1"/>
          </p:cNvSpPr>
          <p:nvPr/>
        </p:nvSpPr>
        <p:spPr bwMode="auto">
          <a:xfrm>
            <a:off x="1812925" y="395288"/>
            <a:ext cx="3689350" cy="366712"/>
          </a:xfrm>
          <a:prstGeom prst="rect">
            <a:avLst/>
          </a:prstGeom>
          <a:noFill/>
          <a:ln w="9525">
            <a:noFill/>
            <a:miter lim="800000"/>
            <a:headEnd/>
            <a:tailEnd/>
          </a:ln>
          <a:effectLst/>
        </p:spPr>
        <p:txBody>
          <a:bodyPr wrap="none" lIns="91429" tIns="45714" rIns="91429" bIns="45714">
            <a:spAutoFit/>
          </a:bodyPr>
          <a:lstStyle/>
          <a:p>
            <a:r>
              <a:rPr lang="en-US" b="1"/>
              <a:t>Applications of Nanotechnology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457200" y="304800"/>
            <a:ext cx="8162925" cy="6134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Text Box 4"/>
          <p:cNvSpPr txBox="1">
            <a:spLocks noChangeArrowheads="1"/>
          </p:cNvSpPr>
          <p:nvPr/>
        </p:nvSpPr>
        <p:spPr bwMode="auto">
          <a:xfrm>
            <a:off x="1736725" y="417513"/>
            <a:ext cx="3689350" cy="641350"/>
          </a:xfrm>
          <a:prstGeom prst="rect">
            <a:avLst/>
          </a:prstGeom>
          <a:noFill/>
          <a:ln w="9525">
            <a:noFill/>
            <a:miter lim="800000"/>
            <a:headEnd/>
            <a:tailEnd/>
          </a:ln>
          <a:effectLst/>
        </p:spPr>
        <p:txBody>
          <a:bodyPr wrap="none" lIns="91429" tIns="45714" rIns="91429" bIns="45714">
            <a:spAutoFit/>
          </a:bodyPr>
          <a:lstStyle/>
          <a:p>
            <a:pPr eaLnBrk="1" hangingPunct="1"/>
            <a:r>
              <a:rPr lang="en-US" b="1"/>
              <a:t>Applications of Nanotechnology</a:t>
            </a:r>
          </a:p>
          <a:p>
            <a:endParaRPr lang="en-US"/>
          </a:p>
        </p:txBody>
      </p:sp>
      <p:pic>
        <p:nvPicPr>
          <p:cNvPr id="239621" name="Picture 5"/>
          <p:cNvPicPr>
            <a:picLocks noChangeAspect="1" noChangeArrowheads="1"/>
          </p:cNvPicPr>
          <p:nvPr/>
        </p:nvPicPr>
        <p:blipFill>
          <a:blip r:embed="rId2"/>
          <a:srcRect/>
          <a:stretch>
            <a:fillRect/>
          </a:stretch>
        </p:blipFill>
        <p:spPr bwMode="auto">
          <a:xfrm>
            <a:off x="152400" y="1371600"/>
            <a:ext cx="8991600" cy="51419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0" y="0"/>
            <a:ext cx="9144000" cy="6858000"/>
          </a:xfrm>
          <a:solidFill>
            <a:srgbClr val="333399"/>
          </a:solidFill>
          <a:ln/>
        </p:spPr>
        <p:txBody>
          <a:bodyPr/>
          <a:lstStyle/>
          <a:p>
            <a:r>
              <a:rPr lang="en-US" sz="7500" b="1">
                <a:solidFill>
                  <a:schemeClr val="bg1"/>
                </a:solidFill>
              </a:rPr>
              <a:t>Are there any nanotechnologies in use today?</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lstStyle/>
          <a:p>
            <a:r>
              <a:rPr lang="en-US" b="1">
                <a:solidFill>
                  <a:srgbClr val="800080"/>
                </a:solidFill>
                <a:latin typeface="Comic Sans MS" pitchFamily="66" charset="0"/>
              </a:rPr>
              <a:t>Nanotech Companies</a:t>
            </a:r>
          </a:p>
        </p:txBody>
      </p:sp>
      <p:sp>
        <p:nvSpPr>
          <p:cNvPr id="330755" name="Rectangle 3"/>
          <p:cNvSpPr>
            <a:spLocks noGrp="1" noChangeArrowheads="1"/>
          </p:cNvSpPr>
          <p:nvPr>
            <p:ph type="body" idx="1"/>
          </p:nvPr>
        </p:nvSpPr>
        <p:spPr>
          <a:xfrm>
            <a:off x="457200" y="1600200"/>
            <a:ext cx="7623175" cy="1468438"/>
          </a:xfrm>
        </p:spPr>
        <p:txBody>
          <a:bodyPr/>
          <a:lstStyle/>
          <a:p>
            <a:r>
              <a:rPr lang="en-US"/>
              <a:t>Many of the usual suspects from among the Fortune 500:</a:t>
            </a:r>
          </a:p>
        </p:txBody>
      </p:sp>
      <p:pic>
        <p:nvPicPr>
          <p:cNvPr id="330756" name="Picture 4" descr="dupontLogoOnWhite"/>
          <p:cNvPicPr>
            <a:picLocks noChangeAspect="1" noChangeArrowheads="1"/>
          </p:cNvPicPr>
          <p:nvPr/>
        </p:nvPicPr>
        <p:blipFill>
          <a:blip r:embed="rId3"/>
          <a:srcRect/>
          <a:stretch>
            <a:fillRect/>
          </a:stretch>
        </p:blipFill>
        <p:spPr bwMode="auto">
          <a:xfrm>
            <a:off x="533400" y="4495800"/>
            <a:ext cx="2895600" cy="912813"/>
          </a:xfrm>
          <a:prstGeom prst="rect">
            <a:avLst/>
          </a:prstGeom>
          <a:noFill/>
        </p:spPr>
      </p:pic>
      <p:pic>
        <p:nvPicPr>
          <p:cNvPr id="330757" name="Picture 5" descr="tilogo"/>
          <p:cNvPicPr>
            <a:picLocks noChangeAspect="1" noChangeArrowheads="1"/>
          </p:cNvPicPr>
          <p:nvPr/>
        </p:nvPicPr>
        <p:blipFill>
          <a:blip r:embed="rId4"/>
          <a:srcRect/>
          <a:stretch>
            <a:fillRect/>
          </a:stretch>
        </p:blipFill>
        <p:spPr bwMode="auto">
          <a:xfrm>
            <a:off x="3124200" y="3322638"/>
            <a:ext cx="1600200" cy="1277937"/>
          </a:xfrm>
          <a:prstGeom prst="rect">
            <a:avLst/>
          </a:prstGeom>
          <a:noFill/>
        </p:spPr>
      </p:pic>
      <p:pic>
        <p:nvPicPr>
          <p:cNvPr id="330758" name="Picture 6" descr="ge logo"/>
          <p:cNvPicPr>
            <a:picLocks noChangeAspect="1" noChangeArrowheads="1"/>
          </p:cNvPicPr>
          <p:nvPr/>
        </p:nvPicPr>
        <p:blipFill>
          <a:blip r:embed="rId5"/>
          <a:srcRect/>
          <a:stretch>
            <a:fillRect/>
          </a:stretch>
        </p:blipFill>
        <p:spPr bwMode="auto">
          <a:xfrm>
            <a:off x="5486400" y="3352800"/>
            <a:ext cx="2971800" cy="811213"/>
          </a:xfrm>
          <a:prstGeom prst="rect">
            <a:avLst/>
          </a:prstGeom>
          <a:noFill/>
        </p:spPr>
      </p:pic>
      <p:pic>
        <p:nvPicPr>
          <p:cNvPr id="330759" name="Picture 7" descr="gm_nav_logo"/>
          <p:cNvPicPr>
            <a:picLocks noChangeAspect="1" noChangeArrowheads="1"/>
          </p:cNvPicPr>
          <p:nvPr/>
        </p:nvPicPr>
        <p:blipFill>
          <a:blip r:embed="rId6"/>
          <a:srcRect/>
          <a:stretch>
            <a:fillRect/>
          </a:stretch>
        </p:blipFill>
        <p:spPr bwMode="auto">
          <a:xfrm>
            <a:off x="1219200" y="3276600"/>
            <a:ext cx="809625" cy="809625"/>
          </a:xfrm>
          <a:prstGeom prst="rect">
            <a:avLst/>
          </a:prstGeom>
          <a:noFill/>
        </p:spPr>
      </p:pic>
      <p:pic>
        <p:nvPicPr>
          <p:cNvPr id="330760" name="Picture 8" descr="hp logo"/>
          <p:cNvPicPr>
            <a:picLocks noChangeAspect="1" noChangeArrowheads="1"/>
          </p:cNvPicPr>
          <p:nvPr/>
        </p:nvPicPr>
        <p:blipFill>
          <a:blip r:embed="rId7"/>
          <a:srcRect/>
          <a:stretch>
            <a:fillRect/>
          </a:stretch>
        </p:blipFill>
        <p:spPr bwMode="auto">
          <a:xfrm>
            <a:off x="6248400" y="5278438"/>
            <a:ext cx="1295400" cy="1112837"/>
          </a:xfrm>
          <a:prstGeom prst="rect">
            <a:avLst/>
          </a:prstGeom>
          <a:noFill/>
        </p:spPr>
      </p:pic>
      <p:pic>
        <p:nvPicPr>
          <p:cNvPr id="330761" name="Picture 9" descr="lockheedlogo"/>
          <p:cNvPicPr>
            <a:picLocks noChangeAspect="1" noChangeArrowheads="1"/>
          </p:cNvPicPr>
          <p:nvPr/>
        </p:nvPicPr>
        <p:blipFill>
          <a:blip r:embed="rId8"/>
          <a:srcRect/>
          <a:stretch>
            <a:fillRect/>
          </a:stretch>
        </p:blipFill>
        <p:spPr bwMode="auto">
          <a:xfrm>
            <a:off x="1828800" y="5867400"/>
            <a:ext cx="3838575" cy="714375"/>
          </a:xfrm>
          <a:prstGeom prst="rect">
            <a:avLst/>
          </a:prstGeom>
          <a:noFill/>
        </p:spPr>
      </p:pic>
      <p:pic>
        <p:nvPicPr>
          <p:cNvPr id="330762" name="Picture 10" descr="P&amp;G logo"/>
          <p:cNvPicPr>
            <a:picLocks noChangeAspect="1" noChangeArrowheads="1"/>
          </p:cNvPicPr>
          <p:nvPr/>
        </p:nvPicPr>
        <p:blipFill>
          <a:blip r:embed="rId9"/>
          <a:srcRect/>
          <a:stretch>
            <a:fillRect/>
          </a:stretch>
        </p:blipFill>
        <p:spPr bwMode="auto">
          <a:xfrm>
            <a:off x="6934200" y="4114800"/>
            <a:ext cx="1590675" cy="785813"/>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b="1">
                <a:solidFill>
                  <a:srgbClr val="800080"/>
                </a:solidFill>
                <a:latin typeface="Comic Sans MS" pitchFamily="66" charset="0"/>
              </a:rPr>
              <a:t>Nanotech Companies</a:t>
            </a:r>
          </a:p>
        </p:txBody>
      </p:sp>
      <p:sp>
        <p:nvSpPr>
          <p:cNvPr id="335875" name="Rectangle 3"/>
          <p:cNvSpPr>
            <a:spLocks noGrp="1" noChangeArrowheads="1"/>
          </p:cNvSpPr>
          <p:nvPr>
            <p:ph type="body" idx="1"/>
          </p:nvPr>
        </p:nvSpPr>
        <p:spPr>
          <a:xfrm>
            <a:off x="457200" y="1600200"/>
            <a:ext cx="8229600" cy="1468438"/>
          </a:xfrm>
        </p:spPr>
        <p:txBody>
          <a:bodyPr/>
          <a:lstStyle/>
          <a:p>
            <a:r>
              <a:rPr lang="en-US"/>
              <a:t>Many nano-industry specialists you probably don’t know:</a:t>
            </a:r>
          </a:p>
        </p:txBody>
      </p:sp>
      <p:pic>
        <p:nvPicPr>
          <p:cNvPr id="335876" name="Picture 4" descr="zyvex_logo"/>
          <p:cNvPicPr>
            <a:picLocks noChangeAspect="1" noChangeArrowheads="1"/>
          </p:cNvPicPr>
          <p:nvPr/>
        </p:nvPicPr>
        <p:blipFill>
          <a:blip r:embed="rId3"/>
          <a:srcRect/>
          <a:stretch>
            <a:fillRect/>
          </a:stretch>
        </p:blipFill>
        <p:spPr bwMode="auto">
          <a:xfrm>
            <a:off x="4648200" y="4038600"/>
            <a:ext cx="2009775" cy="846138"/>
          </a:xfrm>
          <a:prstGeom prst="rect">
            <a:avLst/>
          </a:prstGeom>
          <a:noFill/>
          <a:ln w="9525">
            <a:solidFill>
              <a:schemeClr val="tx1"/>
            </a:solidFill>
            <a:miter lim="800000"/>
            <a:headEnd/>
            <a:tailEnd/>
          </a:ln>
        </p:spPr>
      </p:pic>
      <p:pic>
        <p:nvPicPr>
          <p:cNvPr id="335877" name="Picture 5" descr="Altair Tech logo"/>
          <p:cNvPicPr>
            <a:picLocks noChangeAspect="1" noChangeArrowheads="1"/>
          </p:cNvPicPr>
          <p:nvPr/>
        </p:nvPicPr>
        <p:blipFill>
          <a:blip r:embed="rId4"/>
          <a:srcRect r="17888"/>
          <a:stretch>
            <a:fillRect/>
          </a:stretch>
        </p:blipFill>
        <p:spPr bwMode="auto">
          <a:xfrm>
            <a:off x="6629400" y="5029200"/>
            <a:ext cx="1258888" cy="742950"/>
          </a:xfrm>
          <a:prstGeom prst="rect">
            <a:avLst/>
          </a:prstGeom>
          <a:noFill/>
          <a:ln w="9525">
            <a:solidFill>
              <a:schemeClr val="tx1"/>
            </a:solidFill>
            <a:miter lim="800000"/>
            <a:headEnd/>
            <a:tailEnd/>
          </a:ln>
        </p:spPr>
      </p:pic>
      <p:pic>
        <p:nvPicPr>
          <p:cNvPr id="335878" name="Picture 6" descr="Aspen Aerogel Logo"/>
          <p:cNvPicPr>
            <a:picLocks noChangeAspect="1" noChangeArrowheads="1"/>
          </p:cNvPicPr>
          <p:nvPr/>
        </p:nvPicPr>
        <p:blipFill>
          <a:blip r:embed="rId5"/>
          <a:srcRect/>
          <a:stretch>
            <a:fillRect/>
          </a:stretch>
        </p:blipFill>
        <p:spPr bwMode="auto">
          <a:xfrm>
            <a:off x="609600" y="5867400"/>
            <a:ext cx="2362200" cy="530225"/>
          </a:xfrm>
          <a:prstGeom prst="rect">
            <a:avLst/>
          </a:prstGeom>
          <a:noFill/>
          <a:ln w="9525">
            <a:solidFill>
              <a:schemeClr val="tx1"/>
            </a:solidFill>
            <a:miter lim="800000"/>
            <a:headEnd/>
            <a:tailEnd/>
          </a:ln>
        </p:spPr>
      </p:pic>
      <p:pic>
        <p:nvPicPr>
          <p:cNvPr id="335879" name="Picture 7" descr="Cabot Corporation logo"/>
          <p:cNvPicPr>
            <a:picLocks noChangeAspect="1" noChangeArrowheads="1"/>
          </p:cNvPicPr>
          <p:nvPr/>
        </p:nvPicPr>
        <p:blipFill>
          <a:blip r:embed="rId6"/>
          <a:srcRect/>
          <a:stretch>
            <a:fillRect/>
          </a:stretch>
        </p:blipFill>
        <p:spPr bwMode="auto">
          <a:xfrm>
            <a:off x="1219200" y="4114800"/>
            <a:ext cx="1190625" cy="676275"/>
          </a:xfrm>
          <a:prstGeom prst="rect">
            <a:avLst/>
          </a:prstGeom>
          <a:noFill/>
          <a:ln w="9525">
            <a:solidFill>
              <a:schemeClr val="tx1"/>
            </a:solidFill>
            <a:miter lim="800000"/>
            <a:headEnd/>
            <a:tailEnd/>
          </a:ln>
        </p:spPr>
      </p:pic>
      <p:pic>
        <p:nvPicPr>
          <p:cNvPr id="335880" name="Picture 8" descr="mphase logo"/>
          <p:cNvPicPr>
            <a:picLocks noChangeAspect="1" noChangeArrowheads="1"/>
          </p:cNvPicPr>
          <p:nvPr/>
        </p:nvPicPr>
        <p:blipFill>
          <a:blip r:embed="rId7"/>
          <a:srcRect/>
          <a:stretch>
            <a:fillRect/>
          </a:stretch>
        </p:blipFill>
        <p:spPr bwMode="auto">
          <a:xfrm>
            <a:off x="6019800" y="2895600"/>
            <a:ext cx="2514600" cy="785813"/>
          </a:xfrm>
          <a:prstGeom prst="rect">
            <a:avLst/>
          </a:prstGeom>
          <a:noFill/>
        </p:spPr>
      </p:pic>
      <p:pic>
        <p:nvPicPr>
          <p:cNvPr id="335881" name="Picture 9" descr="nanomag logo"/>
          <p:cNvPicPr>
            <a:picLocks noChangeAspect="1" noChangeArrowheads="1"/>
          </p:cNvPicPr>
          <p:nvPr/>
        </p:nvPicPr>
        <p:blipFill>
          <a:blip r:embed="rId8"/>
          <a:srcRect/>
          <a:stretch>
            <a:fillRect/>
          </a:stretch>
        </p:blipFill>
        <p:spPr bwMode="auto">
          <a:xfrm>
            <a:off x="5486400" y="5856288"/>
            <a:ext cx="3067050" cy="544512"/>
          </a:xfrm>
          <a:prstGeom prst="rect">
            <a:avLst/>
          </a:prstGeom>
          <a:noFill/>
          <a:ln w="9525">
            <a:solidFill>
              <a:schemeClr val="tx1"/>
            </a:solidFill>
            <a:miter lim="800000"/>
            <a:headEnd/>
            <a:tailEnd/>
          </a:ln>
        </p:spPr>
      </p:pic>
      <p:pic>
        <p:nvPicPr>
          <p:cNvPr id="335882" name="Picture 10" descr="primet logo"/>
          <p:cNvPicPr>
            <a:picLocks noChangeAspect="1" noChangeArrowheads="1"/>
          </p:cNvPicPr>
          <p:nvPr/>
        </p:nvPicPr>
        <p:blipFill>
          <a:blip r:embed="rId9"/>
          <a:srcRect/>
          <a:stretch>
            <a:fillRect/>
          </a:stretch>
        </p:blipFill>
        <p:spPr bwMode="auto">
          <a:xfrm>
            <a:off x="7315200" y="3886200"/>
            <a:ext cx="1247775" cy="1063625"/>
          </a:xfrm>
          <a:prstGeom prst="rect">
            <a:avLst/>
          </a:prstGeom>
          <a:noFill/>
        </p:spPr>
      </p:pic>
      <p:pic>
        <p:nvPicPr>
          <p:cNvPr id="335883" name="Picture 11" descr="USphotonics logo"/>
          <p:cNvPicPr>
            <a:picLocks noChangeAspect="1" noChangeArrowheads="1"/>
          </p:cNvPicPr>
          <p:nvPr/>
        </p:nvPicPr>
        <p:blipFill>
          <a:blip r:embed="rId10"/>
          <a:srcRect/>
          <a:stretch>
            <a:fillRect/>
          </a:stretch>
        </p:blipFill>
        <p:spPr bwMode="auto">
          <a:xfrm>
            <a:off x="685800" y="4876800"/>
            <a:ext cx="2362200" cy="396875"/>
          </a:xfrm>
          <a:prstGeom prst="rect">
            <a:avLst/>
          </a:prstGeom>
          <a:noFill/>
          <a:ln w="9525">
            <a:solidFill>
              <a:schemeClr val="tx1"/>
            </a:solidFill>
            <a:miter lim="800000"/>
            <a:headEnd/>
            <a:tailEnd/>
          </a:ln>
        </p:spPr>
      </p:pic>
      <p:pic>
        <p:nvPicPr>
          <p:cNvPr id="335884" name="Picture 12" descr="OHM logo"/>
          <p:cNvPicPr>
            <a:picLocks noChangeAspect="1" noChangeArrowheads="1"/>
          </p:cNvPicPr>
          <p:nvPr/>
        </p:nvPicPr>
        <p:blipFill>
          <a:blip r:embed="rId11"/>
          <a:srcRect/>
          <a:stretch>
            <a:fillRect/>
          </a:stretch>
        </p:blipFill>
        <p:spPr bwMode="auto">
          <a:xfrm>
            <a:off x="381000" y="3124200"/>
            <a:ext cx="4219575" cy="885825"/>
          </a:xfrm>
          <a:prstGeom prst="rect">
            <a:avLst/>
          </a:prstGeom>
          <a:noFill/>
          <a:ln w="9525">
            <a:solidFill>
              <a:schemeClr val="tx1"/>
            </a:solidFill>
            <a:miter lim="800000"/>
            <a:headEnd/>
            <a:tailEnd/>
          </a:ln>
        </p:spPr>
      </p:pic>
      <p:pic>
        <p:nvPicPr>
          <p:cNvPr id="335885" name="Picture 13" descr="arrowhead research"/>
          <p:cNvPicPr>
            <a:picLocks noChangeAspect="1" noChangeArrowheads="1"/>
          </p:cNvPicPr>
          <p:nvPr/>
        </p:nvPicPr>
        <p:blipFill>
          <a:blip r:embed="rId12"/>
          <a:srcRect/>
          <a:stretch>
            <a:fillRect/>
          </a:stretch>
        </p:blipFill>
        <p:spPr bwMode="auto">
          <a:xfrm>
            <a:off x="3429000" y="5105400"/>
            <a:ext cx="1905000" cy="8382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4" name="Picture 4"/>
          <p:cNvPicPr>
            <a:picLocks noChangeAspect="1" noChangeArrowheads="1"/>
          </p:cNvPicPr>
          <p:nvPr/>
        </p:nvPicPr>
        <p:blipFill>
          <a:blip r:embed="rId2"/>
          <a:srcRect/>
          <a:stretch>
            <a:fillRect/>
          </a:stretch>
        </p:blipFill>
        <p:spPr bwMode="auto">
          <a:xfrm>
            <a:off x="990600" y="742950"/>
            <a:ext cx="7467600" cy="5600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750888" y="2270125"/>
            <a:ext cx="7489825" cy="2530475"/>
          </a:xfrm>
          <a:prstGeom prst="rect">
            <a:avLst/>
          </a:prstGeom>
          <a:noFill/>
          <a:ln w="9525">
            <a:noFill/>
            <a:miter lim="800000"/>
            <a:headEnd/>
            <a:tailEnd/>
          </a:ln>
          <a:effectLst/>
        </p:spPr>
        <p:txBody>
          <a:bodyPr wrap="none" lIns="91429" tIns="45714" rIns="91429" bIns="45714">
            <a:spAutoFit/>
          </a:bodyPr>
          <a:lstStyle/>
          <a:p>
            <a:pPr algn="ctr"/>
            <a:r>
              <a:rPr lang="en-US" sz="4000" b="1">
                <a:solidFill>
                  <a:srgbClr val="663300"/>
                </a:solidFill>
                <a:latin typeface="Comic Sans MS" pitchFamily="66" charset="0"/>
              </a:rPr>
              <a:t>A few commercial / consumer</a:t>
            </a:r>
          </a:p>
          <a:p>
            <a:pPr algn="ctr"/>
            <a:r>
              <a:rPr lang="en-US" sz="4000" b="1">
                <a:solidFill>
                  <a:srgbClr val="663300"/>
                </a:solidFill>
                <a:latin typeface="Comic Sans MS" pitchFamily="66" charset="0"/>
              </a:rPr>
              <a:t>applications</a:t>
            </a:r>
          </a:p>
          <a:p>
            <a:pPr algn="ctr"/>
            <a:r>
              <a:rPr lang="en-US" sz="4000" b="1">
                <a:solidFill>
                  <a:srgbClr val="663300"/>
                </a:solidFill>
                <a:latin typeface="Comic Sans MS" pitchFamily="66" charset="0"/>
              </a:rPr>
              <a:t>Of </a:t>
            </a:r>
          </a:p>
          <a:p>
            <a:pPr algn="ctr"/>
            <a:r>
              <a:rPr lang="en-US" sz="4000" b="1">
                <a:solidFill>
                  <a:srgbClr val="663300"/>
                </a:solidFill>
                <a:latin typeface="Comic Sans MS" pitchFamily="66" charset="0"/>
              </a:rPr>
              <a:t>Nanotechnology</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6" name="Picture 4"/>
          <p:cNvPicPr>
            <a:picLocks noChangeAspect="1" noChangeArrowheads="1"/>
          </p:cNvPicPr>
          <p:nvPr/>
        </p:nvPicPr>
        <p:blipFill>
          <a:blip r:embed="rId2"/>
          <a:srcRect/>
          <a:stretch>
            <a:fillRect/>
          </a:stretch>
        </p:blipFill>
        <p:spPr bwMode="auto">
          <a:xfrm>
            <a:off x="633413" y="638175"/>
            <a:ext cx="7877175" cy="5581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magic"/>
          <p:cNvPicPr>
            <a:picLocks noChangeAspect="1" noChangeArrowheads="1"/>
          </p:cNvPicPr>
          <p:nvPr/>
        </p:nvPicPr>
        <p:blipFill>
          <a:blip r:embed="rId2" cstate="print"/>
          <a:srcRect/>
          <a:stretch>
            <a:fillRect/>
          </a:stretch>
        </p:blipFill>
        <p:spPr bwMode="auto">
          <a:xfrm>
            <a:off x="2540000" y="2540000"/>
            <a:ext cx="127000" cy="127000"/>
          </a:xfrm>
          <a:prstGeom prst="rect">
            <a:avLst/>
          </a:prstGeom>
          <a:noFill/>
          <a:ln w="12700">
            <a:noFill/>
            <a:miter lim="800000"/>
            <a:headEnd type="none" w="sm" len="sm"/>
            <a:tailEnd type="none" w="sm" len="sm"/>
          </a:ln>
          <a:effectLst/>
        </p:spPr>
      </p:pic>
      <p:sp>
        <p:nvSpPr>
          <p:cNvPr id="223235" name="Rectangle 3"/>
          <p:cNvSpPr>
            <a:spLocks noChangeArrowheads="1"/>
          </p:cNvSpPr>
          <p:nvPr/>
        </p:nvSpPr>
        <p:spPr bwMode="auto">
          <a:xfrm>
            <a:off x="4191000" y="-579438"/>
            <a:ext cx="184150" cy="579438"/>
          </a:xfrm>
          <a:prstGeom prst="rect">
            <a:avLst/>
          </a:prstGeom>
          <a:noFill/>
          <a:ln w="12700">
            <a:noFill/>
            <a:miter lim="800000"/>
            <a:headEnd type="none" w="sm" len="sm"/>
            <a:tailEnd type="none" w="sm" len="sm"/>
          </a:ln>
          <a:effectLst/>
        </p:spPr>
        <p:txBody>
          <a:bodyPr wrap="none" lIns="91429" tIns="45714" rIns="91429" bIns="45714">
            <a:spAutoFit/>
          </a:bodyPr>
          <a:lstStyle/>
          <a:p>
            <a:pPr algn="ctr"/>
            <a:endParaRPr lang="en-US" sz="3200" b="1" i="1">
              <a:solidFill>
                <a:srgbClr val="800000"/>
              </a:solidFill>
            </a:endParaRPr>
          </a:p>
        </p:txBody>
      </p:sp>
      <p:pic>
        <p:nvPicPr>
          <p:cNvPr id="223236" name="Picture 4" descr="magic"/>
          <p:cNvPicPr>
            <a:picLocks noChangeAspect="1" noChangeArrowheads="1"/>
          </p:cNvPicPr>
          <p:nvPr/>
        </p:nvPicPr>
        <p:blipFill>
          <a:blip r:embed="rId2" cstate="print"/>
          <a:srcRect/>
          <a:stretch>
            <a:fillRect/>
          </a:stretch>
        </p:blipFill>
        <p:spPr bwMode="auto">
          <a:xfrm>
            <a:off x="2540000" y="2540000"/>
            <a:ext cx="127000" cy="127000"/>
          </a:xfrm>
          <a:prstGeom prst="rect">
            <a:avLst/>
          </a:prstGeom>
          <a:noFill/>
          <a:ln w="12700">
            <a:noFill/>
            <a:miter lim="800000"/>
            <a:headEnd type="none" w="sm" len="sm"/>
            <a:tailEnd type="none" w="sm" len="sm"/>
          </a:ln>
          <a:effectLst/>
        </p:spPr>
      </p:pic>
      <p:sp>
        <p:nvSpPr>
          <p:cNvPr id="223237" name="Text Box 5"/>
          <p:cNvSpPr txBox="1">
            <a:spLocks noChangeArrowheads="1"/>
          </p:cNvSpPr>
          <p:nvPr/>
        </p:nvSpPr>
        <p:spPr bwMode="auto">
          <a:xfrm>
            <a:off x="0" y="0"/>
            <a:ext cx="9144000" cy="838200"/>
          </a:xfrm>
          <a:prstGeom prst="rect">
            <a:avLst/>
          </a:prstGeom>
          <a:solidFill>
            <a:srgbClr val="333399"/>
          </a:solidFill>
          <a:ln w="9525">
            <a:noFill/>
            <a:miter lim="800000"/>
            <a:headEnd/>
            <a:tailEnd/>
          </a:ln>
        </p:spPr>
        <p:txBody>
          <a:bodyPr lIns="91429" tIns="45714" rIns="91429" bIns="45714"/>
          <a:lstStyle/>
          <a:p>
            <a:pPr algn="ctr" eaLnBrk="1" hangingPunct="1"/>
            <a:endParaRPr lang="en-US" sz="2800" b="1">
              <a:solidFill>
                <a:schemeClr val="bg2"/>
              </a:solidFill>
              <a:ea typeface="Batang" charset="-127"/>
            </a:endParaRPr>
          </a:p>
        </p:txBody>
      </p:sp>
      <p:sp>
        <p:nvSpPr>
          <p:cNvPr id="223238" name="Rectangle 6"/>
          <p:cNvSpPr>
            <a:spLocks noChangeArrowheads="1"/>
          </p:cNvSpPr>
          <p:nvPr/>
        </p:nvSpPr>
        <p:spPr bwMode="auto">
          <a:xfrm>
            <a:off x="4191000" y="-579438"/>
            <a:ext cx="184150" cy="579438"/>
          </a:xfrm>
          <a:prstGeom prst="rect">
            <a:avLst/>
          </a:prstGeom>
          <a:noFill/>
          <a:ln w="12700">
            <a:noFill/>
            <a:miter lim="800000"/>
            <a:headEnd type="none" w="sm" len="sm"/>
            <a:tailEnd type="none" w="sm" len="sm"/>
          </a:ln>
          <a:effectLst/>
        </p:spPr>
        <p:txBody>
          <a:bodyPr wrap="none" lIns="91429" tIns="45714" rIns="91429" bIns="45714">
            <a:spAutoFit/>
          </a:bodyPr>
          <a:lstStyle/>
          <a:p>
            <a:pPr algn="ctr"/>
            <a:endParaRPr lang="en-US" sz="3200" b="1" i="1">
              <a:solidFill>
                <a:srgbClr val="800000"/>
              </a:solidFill>
            </a:endParaRPr>
          </a:p>
        </p:txBody>
      </p:sp>
      <p:sp>
        <p:nvSpPr>
          <p:cNvPr id="223239" name="Rectangle 7"/>
          <p:cNvSpPr>
            <a:spLocks noChangeArrowheads="1"/>
          </p:cNvSpPr>
          <p:nvPr/>
        </p:nvSpPr>
        <p:spPr bwMode="auto">
          <a:xfrm>
            <a:off x="0" y="76200"/>
            <a:ext cx="9144000" cy="641350"/>
          </a:xfrm>
          <a:prstGeom prst="rect">
            <a:avLst/>
          </a:prstGeom>
          <a:noFill/>
          <a:ln w="12700">
            <a:noFill/>
            <a:miter lim="800000"/>
            <a:headEnd type="none" w="sm" len="sm"/>
            <a:tailEnd type="none" w="sm" len="sm"/>
          </a:ln>
          <a:effectLst/>
        </p:spPr>
        <p:txBody>
          <a:bodyPr lIns="91429" tIns="45714" rIns="91429" bIns="45714">
            <a:spAutoFit/>
          </a:bodyPr>
          <a:lstStyle/>
          <a:p>
            <a:pPr algn="ctr"/>
            <a:r>
              <a:rPr lang="en-US" sz="3600" b="1">
                <a:solidFill>
                  <a:schemeClr val="bg1"/>
                </a:solidFill>
              </a:rPr>
              <a:t>Nanotechnology in Sports Equipment</a:t>
            </a:r>
          </a:p>
        </p:txBody>
      </p:sp>
      <p:pic>
        <p:nvPicPr>
          <p:cNvPr id="223240" name="Picture 8" descr="10451060412262208190-13-2-3-1"/>
          <p:cNvPicPr>
            <a:picLocks noGrp="1" noChangeAspect="1" noChangeArrowheads="1"/>
          </p:cNvPicPr>
          <p:nvPr>
            <p:ph sz="quarter" idx="1"/>
          </p:nvPr>
        </p:nvPicPr>
        <p:blipFill>
          <a:blip r:embed="rId3"/>
          <a:srcRect/>
          <a:stretch>
            <a:fillRect/>
          </a:stretch>
        </p:blipFill>
        <p:spPr>
          <a:xfrm>
            <a:off x="428625" y="4267200"/>
            <a:ext cx="1628775" cy="2514600"/>
          </a:xfrm>
          <a:noFill/>
          <a:ln/>
        </p:spPr>
      </p:pic>
      <p:pic>
        <p:nvPicPr>
          <p:cNvPr id="223241" name="Picture 9" descr="MWNT_O%7E1">
            <a:hlinkClick r:id="rId4"/>
          </p:cNvPr>
          <p:cNvPicPr>
            <a:picLocks noGrp="1" noChangeAspect="1" noChangeArrowheads="1"/>
          </p:cNvPicPr>
          <p:nvPr>
            <p:ph sz="quarter" idx="2"/>
          </p:nvPr>
        </p:nvPicPr>
        <p:blipFill>
          <a:blip r:embed="rId5"/>
          <a:srcRect/>
          <a:stretch>
            <a:fillRect/>
          </a:stretch>
        </p:blipFill>
        <p:spPr>
          <a:xfrm>
            <a:off x="6400800" y="2286000"/>
            <a:ext cx="2590800" cy="2590800"/>
          </a:xfrm>
          <a:noFill/>
          <a:ln/>
        </p:spPr>
      </p:pic>
      <p:pic>
        <p:nvPicPr>
          <p:cNvPr id="223242" name="Picture 10" descr="PH2005082801065"/>
          <p:cNvPicPr>
            <a:picLocks noGrp="1" noChangeAspect="1" noChangeArrowheads="1"/>
          </p:cNvPicPr>
          <p:nvPr>
            <p:ph sz="quarter" idx="3"/>
          </p:nvPr>
        </p:nvPicPr>
        <p:blipFill>
          <a:blip r:embed="rId6"/>
          <a:srcRect/>
          <a:stretch>
            <a:fillRect/>
          </a:stretch>
        </p:blipFill>
        <p:spPr>
          <a:xfrm>
            <a:off x="76200" y="2286000"/>
            <a:ext cx="2171700" cy="1905000"/>
          </a:xfrm>
          <a:noFill/>
          <a:ln/>
        </p:spPr>
      </p:pic>
      <p:sp>
        <p:nvSpPr>
          <p:cNvPr id="223243" name="Text Box 11"/>
          <p:cNvSpPr txBox="1">
            <a:spLocks noChangeArrowheads="1"/>
          </p:cNvSpPr>
          <p:nvPr/>
        </p:nvSpPr>
        <p:spPr bwMode="auto">
          <a:xfrm>
            <a:off x="0" y="838200"/>
            <a:ext cx="9144000" cy="1187450"/>
          </a:xfrm>
          <a:prstGeom prst="rect">
            <a:avLst/>
          </a:prstGeom>
          <a:noFill/>
          <a:ln w="9525">
            <a:noFill/>
            <a:miter lim="800000"/>
            <a:headEnd/>
            <a:tailEnd/>
          </a:ln>
          <a:effectLst/>
        </p:spPr>
        <p:txBody>
          <a:bodyPr lIns="91429" tIns="45714" rIns="91429" bIns="45714">
            <a:spAutoFit/>
          </a:bodyPr>
          <a:lstStyle/>
          <a:p>
            <a:pPr algn="ctr" eaLnBrk="1" hangingPunct="1"/>
            <a:r>
              <a:rPr lang="en-US" sz="2400" b="1">
                <a:solidFill>
                  <a:schemeClr val="accent2"/>
                </a:solidFill>
              </a:rPr>
              <a:t>TENNIS RACKETS, GOLF CLUBS, BASEBALL and SOFTBALL BATS- all made with high strength, lightweight plastic composites that contain Carbon Nanotubes</a:t>
            </a:r>
          </a:p>
        </p:txBody>
      </p:sp>
      <p:pic>
        <p:nvPicPr>
          <p:cNvPr id="223244" name="Picture 12" descr="Multi-walled carbon nanotube">
            <a:hlinkClick r:id="rId7"/>
          </p:cNvPr>
          <p:cNvPicPr>
            <a:picLocks noGrp="1" noChangeAspect="1" noChangeArrowheads="1"/>
          </p:cNvPicPr>
          <p:nvPr>
            <p:ph sz="quarter" idx="4"/>
          </p:nvPr>
        </p:nvPicPr>
        <p:blipFill>
          <a:blip r:embed="rId8"/>
          <a:srcRect/>
          <a:stretch>
            <a:fillRect/>
          </a:stretch>
        </p:blipFill>
        <p:spPr>
          <a:xfrm>
            <a:off x="6400800" y="4572000"/>
            <a:ext cx="2743200" cy="2298700"/>
          </a:xfrm>
          <a:noFill/>
          <a:ln/>
        </p:spPr>
      </p:pic>
      <p:pic>
        <p:nvPicPr>
          <p:cNvPr id="223245" name="Picture 13" descr="SWNT_9%7E1">
            <a:hlinkClick r:id="rId9"/>
          </p:cNvPr>
          <p:cNvPicPr>
            <a:picLocks noChangeAspect="1" noChangeArrowheads="1"/>
          </p:cNvPicPr>
          <p:nvPr/>
        </p:nvPicPr>
        <p:blipFill>
          <a:blip r:embed="rId10"/>
          <a:srcRect/>
          <a:stretch>
            <a:fillRect/>
          </a:stretch>
        </p:blipFill>
        <p:spPr bwMode="auto">
          <a:xfrm>
            <a:off x="3048000" y="2286000"/>
            <a:ext cx="3048000" cy="3276600"/>
          </a:xfrm>
          <a:prstGeom prst="rect">
            <a:avLst/>
          </a:prstGeom>
          <a:noFill/>
        </p:spPr>
      </p:pic>
      <p:sp>
        <p:nvSpPr>
          <p:cNvPr id="223246" name="Text Box 14"/>
          <p:cNvSpPr txBox="1">
            <a:spLocks noChangeArrowheads="1"/>
          </p:cNvSpPr>
          <p:nvPr/>
        </p:nvSpPr>
        <p:spPr bwMode="auto">
          <a:xfrm>
            <a:off x="2498725" y="5370513"/>
            <a:ext cx="3663950" cy="1465262"/>
          </a:xfrm>
          <a:prstGeom prst="rect">
            <a:avLst/>
          </a:prstGeom>
          <a:noFill/>
          <a:ln w="9525">
            <a:noFill/>
            <a:miter lim="800000"/>
            <a:headEnd/>
            <a:tailEnd/>
          </a:ln>
          <a:effectLst/>
        </p:spPr>
        <p:txBody>
          <a:bodyPr wrap="none" lIns="91429" tIns="45714" rIns="91429" bIns="45714">
            <a:spAutoFit/>
          </a:bodyPr>
          <a:lstStyle/>
          <a:p>
            <a:pPr algn="ctr" eaLnBrk="1" hangingPunct="1"/>
            <a:r>
              <a:rPr lang="en-US" b="1">
                <a:solidFill>
                  <a:srgbClr val="000066"/>
                </a:solidFill>
              </a:rPr>
              <a:t>Carbon nanotubes are stronger</a:t>
            </a:r>
          </a:p>
          <a:p>
            <a:pPr algn="ctr" eaLnBrk="1" hangingPunct="1"/>
            <a:r>
              <a:rPr lang="en-US" b="1">
                <a:solidFill>
                  <a:srgbClr val="000066"/>
                </a:solidFill>
              </a:rPr>
              <a:t>than steel, lighter than feathers,</a:t>
            </a:r>
          </a:p>
          <a:p>
            <a:pPr algn="ctr" eaLnBrk="1" hangingPunct="1"/>
            <a:r>
              <a:rPr lang="en-US" b="1">
                <a:solidFill>
                  <a:srgbClr val="000066"/>
                </a:solidFill>
              </a:rPr>
              <a:t>conducting or semi-conducting,</a:t>
            </a:r>
          </a:p>
          <a:p>
            <a:pPr algn="ctr" eaLnBrk="1" hangingPunct="1"/>
            <a:r>
              <a:rPr lang="en-US" b="1">
                <a:solidFill>
                  <a:srgbClr val="000066"/>
                </a:solidFill>
              </a:rPr>
              <a:t>great thermal conductors, and</a:t>
            </a:r>
          </a:p>
          <a:p>
            <a:pPr algn="ctr" eaLnBrk="1" hangingPunct="1"/>
            <a:r>
              <a:rPr lang="en-US" b="1">
                <a:solidFill>
                  <a:srgbClr val="000066"/>
                </a:solidFill>
              </a:rPr>
              <a:t>radiation hard</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dirty="0" smtClean="0"/>
              <a:t/>
            </a:r>
            <a:br>
              <a:rPr lang="en-US" sz="4000" dirty="0" smtClean="0"/>
            </a:br>
            <a:endParaRPr lang="en-US" sz="4000" dirty="0" smtClean="0"/>
          </a:p>
        </p:txBody>
      </p:sp>
      <p:sp>
        <p:nvSpPr>
          <p:cNvPr id="5123"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t>is already making </a:t>
            </a:r>
            <a:r>
              <a:rPr lang="en-US" b="1" dirty="0" smtClean="0"/>
              <a:t>today’s</a:t>
            </a:r>
            <a:r>
              <a:rPr lang="en-US" dirty="0" smtClean="0"/>
              <a:t> products:</a:t>
            </a:r>
          </a:p>
          <a:p>
            <a:pPr lvl="1" eaLnBrk="1" hangingPunct="1"/>
            <a:r>
              <a:rPr lang="en-US" dirty="0" smtClean="0"/>
              <a:t>Lighter</a:t>
            </a:r>
          </a:p>
          <a:p>
            <a:pPr lvl="1" eaLnBrk="1" hangingPunct="1"/>
            <a:r>
              <a:rPr lang="en-US" dirty="0" smtClean="0"/>
              <a:t>Stronger     </a:t>
            </a:r>
          </a:p>
          <a:p>
            <a:pPr lvl="1" eaLnBrk="1" hangingPunct="1"/>
            <a:r>
              <a:rPr lang="en-US" dirty="0" smtClean="0"/>
              <a:t>Faster</a:t>
            </a:r>
          </a:p>
          <a:p>
            <a:pPr lvl="1" eaLnBrk="1" hangingPunct="1"/>
            <a:r>
              <a:rPr lang="en-US" dirty="0" smtClean="0"/>
              <a:t>Smaller</a:t>
            </a:r>
          </a:p>
          <a:p>
            <a:pPr lvl="1" eaLnBrk="1" hangingPunct="1"/>
            <a:r>
              <a:rPr lang="en-US" dirty="0" smtClean="0"/>
              <a:t>More Durable</a:t>
            </a:r>
          </a:p>
        </p:txBody>
      </p:sp>
      <p:pic>
        <p:nvPicPr>
          <p:cNvPr id="5124" name="Picture 5" descr="NanoBike-cropped"/>
          <p:cNvPicPr>
            <a:picLocks noChangeAspect="1" noChangeArrowheads="1"/>
          </p:cNvPicPr>
          <p:nvPr/>
        </p:nvPicPr>
        <p:blipFill>
          <a:blip r:embed="rId2"/>
          <a:srcRect/>
          <a:stretch>
            <a:fillRect/>
          </a:stretch>
        </p:blipFill>
        <p:spPr bwMode="auto">
          <a:xfrm>
            <a:off x="4267200" y="3810000"/>
            <a:ext cx="3730625" cy="2414588"/>
          </a:xfrm>
          <a:prstGeom prst="rect">
            <a:avLst/>
          </a:prstGeom>
          <a:noFill/>
          <a:ln w="9525">
            <a:noFill/>
            <a:miter lim="800000"/>
            <a:headEnd/>
            <a:tailEnd/>
          </a:ln>
        </p:spPr>
      </p:pic>
      <p:pic>
        <p:nvPicPr>
          <p:cNvPr id="5125" name="Picture 6" descr="HEAD Nano Titanium racquets"/>
          <p:cNvPicPr>
            <a:picLocks noChangeAspect="1" noChangeArrowheads="1"/>
          </p:cNvPicPr>
          <p:nvPr/>
        </p:nvPicPr>
        <p:blipFill>
          <a:blip r:embed="rId3"/>
          <a:srcRect/>
          <a:stretch>
            <a:fillRect/>
          </a:stretch>
        </p:blipFill>
        <p:spPr bwMode="auto">
          <a:xfrm>
            <a:off x="4495800" y="2362200"/>
            <a:ext cx="2540000" cy="104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magic"/>
          <p:cNvPicPr>
            <a:picLocks noChangeAspect="1" noChangeArrowheads="1"/>
          </p:cNvPicPr>
          <p:nvPr/>
        </p:nvPicPr>
        <p:blipFill>
          <a:blip r:embed="rId2" cstate="print"/>
          <a:srcRect/>
          <a:stretch>
            <a:fillRect/>
          </a:stretch>
        </p:blipFill>
        <p:spPr bwMode="auto">
          <a:xfrm>
            <a:off x="2540000" y="2540000"/>
            <a:ext cx="127000" cy="127000"/>
          </a:xfrm>
          <a:prstGeom prst="rect">
            <a:avLst/>
          </a:prstGeom>
          <a:noFill/>
          <a:ln w="12700">
            <a:noFill/>
            <a:miter lim="800000"/>
            <a:headEnd type="none" w="sm" len="sm"/>
            <a:tailEnd type="none" w="sm" len="sm"/>
          </a:ln>
          <a:effectLst/>
        </p:spPr>
      </p:pic>
      <p:sp>
        <p:nvSpPr>
          <p:cNvPr id="229379" name="Rectangle 3"/>
          <p:cNvSpPr>
            <a:spLocks noChangeArrowheads="1"/>
          </p:cNvSpPr>
          <p:nvPr/>
        </p:nvSpPr>
        <p:spPr bwMode="auto">
          <a:xfrm>
            <a:off x="4191000" y="-579438"/>
            <a:ext cx="184150" cy="579438"/>
          </a:xfrm>
          <a:prstGeom prst="rect">
            <a:avLst/>
          </a:prstGeom>
          <a:noFill/>
          <a:ln w="12700">
            <a:noFill/>
            <a:miter lim="800000"/>
            <a:headEnd type="none" w="sm" len="sm"/>
            <a:tailEnd type="none" w="sm" len="sm"/>
          </a:ln>
          <a:effectLst/>
        </p:spPr>
        <p:txBody>
          <a:bodyPr wrap="none" lIns="91429" tIns="45714" rIns="91429" bIns="45714">
            <a:spAutoFit/>
          </a:bodyPr>
          <a:lstStyle/>
          <a:p>
            <a:pPr algn="ctr"/>
            <a:endParaRPr lang="en-US" sz="3200" b="1" i="1">
              <a:solidFill>
                <a:srgbClr val="800000"/>
              </a:solidFill>
            </a:endParaRPr>
          </a:p>
        </p:txBody>
      </p:sp>
      <p:pic>
        <p:nvPicPr>
          <p:cNvPr id="229380" name="Picture 4" descr="magic"/>
          <p:cNvPicPr>
            <a:picLocks noChangeAspect="1" noChangeArrowheads="1"/>
          </p:cNvPicPr>
          <p:nvPr/>
        </p:nvPicPr>
        <p:blipFill>
          <a:blip r:embed="rId2" cstate="print"/>
          <a:srcRect/>
          <a:stretch>
            <a:fillRect/>
          </a:stretch>
        </p:blipFill>
        <p:spPr bwMode="auto">
          <a:xfrm>
            <a:off x="2540000" y="2540000"/>
            <a:ext cx="127000" cy="127000"/>
          </a:xfrm>
          <a:prstGeom prst="rect">
            <a:avLst/>
          </a:prstGeom>
          <a:noFill/>
          <a:ln w="12700">
            <a:noFill/>
            <a:miter lim="800000"/>
            <a:headEnd type="none" w="sm" len="sm"/>
            <a:tailEnd type="none" w="sm" len="sm"/>
          </a:ln>
          <a:effectLst/>
        </p:spPr>
      </p:pic>
      <p:sp>
        <p:nvSpPr>
          <p:cNvPr id="229381" name="Text Box 5"/>
          <p:cNvSpPr txBox="1">
            <a:spLocks noChangeArrowheads="1"/>
          </p:cNvSpPr>
          <p:nvPr/>
        </p:nvSpPr>
        <p:spPr bwMode="auto">
          <a:xfrm>
            <a:off x="0" y="0"/>
            <a:ext cx="9144000" cy="1295400"/>
          </a:xfrm>
          <a:prstGeom prst="rect">
            <a:avLst/>
          </a:prstGeom>
          <a:solidFill>
            <a:srgbClr val="333399"/>
          </a:solidFill>
          <a:ln w="9525">
            <a:noFill/>
            <a:miter lim="800000"/>
            <a:headEnd/>
            <a:tailEnd/>
          </a:ln>
        </p:spPr>
        <p:txBody>
          <a:bodyPr lIns="91429" tIns="45714" rIns="91429" bIns="45714"/>
          <a:lstStyle/>
          <a:p>
            <a:pPr algn="ctr" eaLnBrk="1" hangingPunct="1"/>
            <a:endParaRPr lang="en-US" sz="2800" b="1">
              <a:solidFill>
                <a:schemeClr val="bg2"/>
              </a:solidFill>
              <a:ea typeface="Batang" charset="-127"/>
            </a:endParaRPr>
          </a:p>
        </p:txBody>
      </p:sp>
      <p:sp>
        <p:nvSpPr>
          <p:cNvPr id="229382" name="Rectangle 6"/>
          <p:cNvSpPr>
            <a:spLocks noChangeArrowheads="1"/>
          </p:cNvSpPr>
          <p:nvPr/>
        </p:nvSpPr>
        <p:spPr bwMode="auto">
          <a:xfrm>
            <a:off x="4191000" y="-579438"/>
            <a:ext cx="184150" cy="579438"/>
          </a:xfrm>
          <a:prstGeom prst="rect">
            <a:avLst/>
          </a:prstGeom>
          <a:noFill/>
          <a:ln w="12700">
            <a:noFill/>
            <a:miter lim="800000"/>
            <a:headEnd type="none" w="sm" len="sm"/>
            <a:tailEnd type="none" w="sm" len="sm"/>
          </a:ln>
          <a:effectLst/>
        </p:spPr>
        <p:txBody>
          <a:bodyPr wrap="none" lIns="91429" tIns="45714" rIns="91429" bIns="45714">
            <a:spAutoFit/>
          </a:bodyPr>
          <a:lstStyle/>
          <a:p>
            <a:pPr algn="ctr"/>
            <a:endParaRPr lang="en-US" sz="3200" b="1" i="1">
              <a:solidFill>
                <a:srgbClr val="800000"/>
              </a:solidFill>
            </a:endParaRPr>
          </a:p>
        </p:txBody>
      </p:sp>
      <p:sp>
        <p:nvSpPr>
          <p:cNvPr id="229383" name="Rectangle 7"/>
          <p:cNvSpPr>
            <a:spLocks noChangeArrowheads="1"/>
          </p:cNvSpPr>
          <p:nvPr/>
        </p:nvSpPr>
        <p:spPr bwMode="auto">
          <a:xfrm>
            <a:off x="0" y="76200"/>
            <a:ext cx="9144000" cy="1190625"/>
          </a:xfrm>
          <a:prstGeom prst="rect">
            <a:avLst/>
          </a:prstGeom>
          <a:noFill/>
          <a:ln w="12700">
            <a:noFill/>
            <a:miter lim="800000"/>
            <a:headEnd type="none" w="sm" len="sm"/>
            <a:tailEnd type="none" w="sm" len="sm"/>
          </a:ln>
          <a:effectLst/>
        </p:spPr>
        <p:txBody>
          <a:bodyPr lIns="91429" tIns="45714" rIns="91429" bIns="45714">
            <a:spAutoFit/>
          </a:bodyPr>
          <a:lstStyle/>
          <a:p>
            <a:pPr algn="ctr"/>
            <a:r>
              <a:rPr lang="en-US" sz="3600" b="1">
                <a:solidFill>
                  <a:schemeClr val="bg1"/>
                </a:solidFill>
              </a:rPr>
              <a:t>Nanotechnologies in Bed Sheets and Footware!</a:t>
            </a:r>
          </a:p>
        </p:txBody>
      </p:sp>
      <p:pic>
        <p:nvPicPr>
          <p:cNvPr id="229384" name="Picture 8" descr="Slippers">
            <a:hlinkClick r:id="rId3"/>
          </p:cNvPr>
          <p:cNvPicPr>
            <a:picLocks noChangeAspect="1" noChangeArrowheads="1"/>
          </p:cNvPicPr>
          <p:nvPr/>
        </p:nvPicPr>
        <p:blipFill>
          <a:blip r:embed="rId4"/>
          <a:srcRect/>
          <a:stretch>
            <a:fillRect/>
          </a:stretch>
        </p:blipFill>
        <p:spPr bwMode="auto">
          <a:xfrm>
            <a:off x="6096000" y="3690938"/>
            <a:ext cx="2971800" cy="2938462"/>
          </a:xfrm>
          <a:prstGeom prst="rect">
            <a:avLst/>
          </a:prstGeom>
          <a:noFill/>
        </p:spPr>
      </p:pic>
      <p:sp>
        <p:nvSpPr>
          <p:cNvPr id="229385" name="Text Box 9"/>
          <p:cNvSpPr txBox="1">
            <a:spLocks noChangeArrowheads="1"/>
          </p:cNvSpPr>
          <p:nvPr/>
        </p:nvSpPr>
        <p:spPr bwMode="auto">
          <a:xfrm>
            <a:off x="0" y="1447800"/>
            <a:ext cx="9144000" cy="4848225"/>
          </a:xfrm>
          <a:prstGeom prst="rect">
            <a:avLst/>
          </a:prstGeom>
          <a:noFill/>
          <a:ln w="9525">
            <a:noFill/>
            <a:miter lim="800000"/>
            <a:headEnd/>
            <a:tailEnd/>
          </a:ln>
          <a:effectLst/>
        </p:spPr>
        <p:txBody>
          <a:bodyPr lIns="91429" tIns="45714" rIns="91429" bIns="45714">
            <a:spAutoFit/>
          </a:bodyPr>
          <a:lstStyle/>
          <a:p>
            <a:pPr algn="ctr" eaLnBrk="1" hangingPunct="1"/>
            <a:r>
              <a:rPr lang="en-US" sz="3200" b="1">
                <a:solidFill>
                  <a:schemeClr val="accent2"/>
                </a:solidFill>
              </a:rPr>
              <a:t>ICE CREAM and SLIPPERS both </a:t>
            </a:r>
          </a:p>
          <a:p>
            <a:pPr algn="ctr" eaLnBrk="1" hangingPunct="1"/>
            <a:r>
              <a:rPr lang="en-US" sz="3200" b="1">
                <a:solidFill>
                  <a:schemeClr val="accent2"/>
                </a:solidFill>
              </a:rPr>
              <a:t>benefit from NANOPARTICLES</a:t>
            </a:r>
            <a:r>
              <a:rPr lang="en-US" sz="3200" b="1"/>
              <a:t> </a:t>
            </a:r>
          </a:p>
          <a:p>
            <a:pPr eaLnBrk="1" hangingPunct="1"/>
            <a:endParaRPr lang="en-US" sz="1600" b="1"/>
          </a:p>
          <a:p>
            <a:pPr eaLnBrk="1" hangingPunct="1"/>
            <a:r>
              <a:rPr lang="en-US" sz="1600" b="1"/>
              <a:t>Nanoparticles are particles that are only few nanometers in diameter.  They do not behave like atoms (which are governed by quantum mechanics) and they do not behave like macroscopic materials (which are governed by Newtonian mechanics).  They exist in the strange world between these extremes.</a:t>
            </a:r>
          </a:p>
          <a:p>
            <a:pPr eaLnBrk="1" hangingPunct="1"/>
            <a:endParaRPr lang="en-US" sz="1600" b="1"/>
          </a:p>
          <a:p>
            <a:pPr eaLnBrk="1" hangingPunct="1"/>
            <a:endParaRPr lang="en-US" sz="2400" b="1"/>
          </a:p>
          <a:p>
            <a:pPr eaLnBrk="1" hangingPunct="1"/>
            <a:endParaRPr lang="en-US" sz="3200" b="1">
              <a:solidFill>
                <a:schemeClr val="accent2"/>
              </a:solidFill>
            </a:endParaRPr>
          </a:p>
          <a:p>
            <a:pPr eaLnBrk="1" hangingPunct="1"/>
            <a:r>
              <a:rPr lang="en-US" sz="3200" b="1">
                <a:solidFill>
                  <a:schemeClr val="accent2"/>
                </a:solidFill>
              </a:rPr>
              <a:t>Nano-Teflon</a:t>
            </a:r>
          </a:p>
          <a:p>
            <a:pPr eaLnBrk="1" hangingPunct="1"/>
            <a:r>
              <a:rPr lang="en-US" sz="3200" b="1">
                <a:solidFill>
                  <a:schemeClr val="accent2"/>
                </a:solidFill>
              </a:rPr>
              <a:t>and Silver</a:t>
            </a:r>
          </a:p>
          <a:p>
            <a:pPr eaLnBrk="1" hangingPunct="1"/>
            <a:r>
              <a:rPr lang="en-US" sz="3200" b="1">
                <a:solidFill>
                  <a:schemeClr val="accent2"/>
                </a:solidFill>
              </a:rPr>
              <a:t>Nanoparticles</a:t>
            </a:r>
          </a:p>
        </p:txBody>
      </p:sp>
      <p:pic>
        <p:nvPicPr>
          <p:cNvPr id="229386" name="Picture 10"/>
          <p:cNvPicPr>
            <a:picLocks noGrp="1" noChangeAspect="1" noChangeArrowheads="1"/>
          </p:cNvPicPr>
          <p:nvPr>
            <p:ph/>
          </p:nvPr>
        </p:nvPicPr>
        <p:blipFill>
          <a:blip r:embed="rId5"/>
          <a:srcRect/>
          <a:stretch>
            <a:fillRect/>
          </a:stretch>
        </p:blipFill>
        <p:spPr>
          <a:xfrm>
            <a:off x="3352800" y="3886200"/>
            <a:ext cx="2667000" cy="2667000"/>
          </a:xfrm>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276225" y="581025"/>
            <a:ext cx="8591550" cy="5695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
            </a:r>
            <a:br>
              <a:rPr lang="en-US" smtClean="0"/>
            </a:br>
            <a:r>
              <a:rPr lang="en-US" smtClean="0"/>
              <a:t>Nano Coatings</a:t>
            </a:r>
          </a:p>
        </p:txBody>
      </p:sp>
      <p:sp>
        <p:nvSpPr>
          <p:cNvPr id="38915"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Self-cleaning</a:t>
            </a:r>
          </a:p>
          <a:p>
            <a:pPr eaLnBrk="1" hangingPunct="1"/>
            <a:r>
              <a:rPr lang="en-US" smtClean="0"/>
              <a:t>Scratch-resistant</a:t>
            </a:r>
          </a:p>
          <a:p>
            <a:pPr eaLnBrk="1" hangingPunct="1"/>
            <a:r>
              <a:rPr lang="en-US" smtClean="0"/>
              <a:t>Anti-icing and anti-fogging</a:t>
            </a:r>
          </a:p>
          <a:p>
            <a:pPr eaLnBrk="1" hangingPunct="1"/>
            <a:r>
              <a:rPr lang="en-US" smtClean="0"/>
              <a:t>Antimicrobial</a:t>
            </a:r>
          </a:p>
          <a:p>
            <a:pPr eaLnBrk="1" hangingPunct="1"/>
            <a:r>
              <a:rPr lang="en-US" smtClean="0"/>
              <a:t>UV protection</a:t>
            </a:r>
          </a:p>
          <a:p>
            <a:pPr eaLnBrk="1" hangingPunct="1"/>
            <a:r>
              <a:rPr lang="en-US" smtClean="0"/>
              <a:t>Corrosion-resistant</a:t>
            </a:r>
          </a:p>
          <a:p>
            <a:pPr eaLnBrk="1" hangingPunct="1"/>
            <a:r>
              <a:rPr lang="en-US" smtClean="0"/>
              <a:t>Waterproofing</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sz="4000" b="1">
                <a:solidFill>
                  <a:srgbClr val="CC0000"/>
                </a:solidFill>
                <a:latin typeface="Comic Sans MS" pitchFamily="66" charset="0"/>
              </a:rPr>
              <a:t>Clothing Products</a:t>
            </a:r>
          </a:p>
        </p:txBody>
      </p:sp>
      <p:sp>
        <p:nvSpPr>
          <p:cNvPr id="168963" name="Rectangle 3"/>
          <p:cNvSpPr>
            <a:spLocks noGrp="1" noChangeArrowheads="1"/>
          </p:cNvSpPr>
          <p:nvPr>
            <p:ph type="body" sz="half" idx="1"/>
          </p:nvPr>
        </p:nvSpPr>
        <p:spPr>
          <a:xfrm>
            <a:off x="457200" y="1308100"/>
            <a:ext cx="6629400" cy="5486400"/>
          </a:xfrm>
        </p:spPr>
        <p:txBody>
          <a:bodyPr/>
          <a:lstStyle/>
          <a:p>
            <a:pPr marL="0" indent="0">
              <a:lnSpc>
                <a:spcPct val="80000"/>
              </a:lnSpc>
            </a:pPr>
            <a:r>
              <a:rPr lang="en-US" sz="2400"/>
              <a:t>  </a:t>
            </a:r>
            <a:r>
              <a:rPr lang="en-US" sz="2400" b="1">
                <a:solidFill>
                  <a:srgbClr val="0000CC"/>
                </a:solidFill>
              </a:rPr>
              <a:t>Water repellent</a:t>
            </a:r>
            <a:r>
              <a:rPr lang="en-US" sz="2400">
                <a:solidFill>
                  <a:srgbClr val="0000CC"/>
                </a:solidFill>
              </a:rPr>
              <a:t> shirts &amp; pants</a:t>
            </a:r>
          </a:p>
          <a:p>
            <a:pPr marL="0" indent="0">
              <a:lnSpc>
                <a:spcPct val="80000"/>
              </a:lnSpc>
            </a:pPr>
            <a:r>
              <a:rPr lang="en-US" sz="2400"/>
              <a:t>  shirts and shoe inserts that keep you</a:t>
            </a:r>
          </a:p>
          <a:p>
            <a:pPr marL="0" indent="0">
              <a:lnSpc>
                <a:spcPct val="80000"/>
              </a:lnSpc>
              <a:buFontTx/>
              <a:buNone/>
            </a:pPr>
            <a:r>
              <a:rPr lang="en-US" sz="2400"/>
              <a:t>   cool in the summer and warm in the    </a:t>
            </a:r>
          </a:p>
          <a:p>
            <a:pPr marL="0" indent="0">
              <a:lnSpc>
                <a:spcPct val="80000"/>
              </a:lnSpc>
              <a:buFontTx/>
              <a:buNone/>
            </a:pPr>
            <a:r>
              <a:rPr lang="en-US" sz="2400"/>
              <a:t>   winter </a:t>
            </a:r>
          </a:p>
          <a:p>
            <a:pPr marL="0" indent="0">
              <a:lnSpc>
                <a:spcPct val="80000"/>
              </a:lnSpc>
            </a:pPr>
            <a:r>
              <a:rPr lang="en-US" sz="2400"/>
              <a:t>  </a:t>
            </a:r>
            <a:r>
              <a:rPr lang="en-US" sz="2400" b="1">
                <a:solidFill>
                  <a:srgbClr val="008000"/>
                </a:solidFill>
              </a:rPr>
              <a:t>nano socks that don’t “stink”</a:t>
            </a:r>
            <a:r>
              <a:rPr lang="en-US" sz="2400"/>
              <a:t> due to the  </a:t>
            </a:r>
          </a:p>
          <a:p>
            <a:pPr marL="0" indent="0">
              <a:lnSpc>
                <a:spcPct val="80000"/>
              </a:lnSpc>
              <a:buFontTx/>
              <a:buNone/>
            </a:pPr>
            <a:r>
              <a:rPr lang="en-US" sz="2400"/>
              <a:t>   inclusion of nanotech materials</a:t>
            </a:r>
          </a:p>
          <a:p>
            <a:pPr marL="0" indent="0">
              <a:lnSpc>
                <a:spcPct val="80000"/>
              </a:lnSpc>
              <a:buFontTx/>
              <a:buNone/>
            </a:pPr>
            <a:r>
              <a:rPr lang="en-US" sz="2400"/>
              <a:t>   (nanosized sliver particles</a:t>
            </a:r>
            <a:r>
              <a:rPr lang="en-US" sz="1600"/>
              <a:t>)</a:t>
            </a:r>
            <a:endParaRPr lang="en-US" sz="1400"/>
          </a:p>
          <a:p>
            <a:pPr marL="0" indent="0">
              <a:lnSpc>
                <a:spcPct val="80000"/>
              </a:lnSpc>
              <a:buFontTx/>
              <a:buNone/>
            </a:pPr>
            <a:endParaRPr lang="en-US" sz="1400"/>
          </a:p>
          <a:p>
            <a:pPr marL="0" indent="0">
              <a:lnSpc>
                <a:spcPct val="80000"/>
              </a:lnSpc>
            </a:pPr>
            <a:r>
              <a:rPr lang="en-US" sz="2400" b="1"/>
              <a:t>  </a:t>
            </a:r>
            <a:r>
              <a:rPr lang="en-US" sz="2400" b="1">
                <a:solidFill>
                  <a:srgbClr val="660066"/>
                </a:solidFill>
              </a:rPr>
              <a:t>Wrinkle-resistant, stain-repellent threads</a:t>
            </a:r>
          </a:p>
          <a:p>
            <a:pPr marL="457200" lvl="1" indent="0">
              <a:lnSpc>
                <a:spcPct val="80000"/>
              </a:lnSpc>
              <a:buFontTx/>
              <a:buNone/>
            </a:pPr>
            <a:r>
              <a:rPr lang="en-US" sz="2400"/>
              <a:t>Treated fabrics are not only wrinkle-proof but repel stains from perennial offenders like soda, coffee, wine and syrup, etc.</a:t>
            </a:r>
          </a:p>
          <a:p>
            <a:pPr marL="457200" lvl="1" indent="0">
              <a:lnSpc>
                <a:spcPct val="80000"/>
              </a:lnSpc>
              <a:buFontTx/>
              <a:buNone/>
            </a:pPr>
            <a:r>
              <a:rPr lang="en-US" sz="2400" b="1">
                <a:solidFill>
                  <a:srgbClr val="000099"/>
                </a:solidFill>
              </a:rPr>
              <a:t>Color-changing fabrics</a:t>
            </a:r>
          </a:p>
          <a:p>
            <a:pPr marL="457200" lvl="1" indent="0">
              <a:lnSpc>
                <a:spcPct val="80000"/>
              </a:lnSpc>
              <a:buFontTx/>
              <a:buNone/>
            </a:pPr>
            <a:r>
              <a:rPr lang="en-US" sz="2400"/>
              <a:t>Thread developed for military but may soon be used by clothing companies.</a:t>
            </a:r>
          </a:p>
          <a:p>
            <a:pPr marL="457200" lvl="1" indent="0">
              <a:lnSpc>
                <a:spcPct val="80000"/>
              </a:lnSpc>
              <a:buFontTx/>
              <a:buNone/>
            </a:pPr>
            <a:endParaRPr lang="en-US" sz="2400"/>
          </a:p>
          <a:p>
            <a:pPr marL="0" indent="0">
              <a:lnSpc>
                <a:spcPct val="80000"/>
              </a:lnSpc>
            </a:pPr>
            <a:endParaRPr lang="en-US" sz="2400"/>
          </a:p>
        </p:txBody>
      </p:sp>
      <p:pic>
        <p:nvPicPr>
          <p:cNvPr id="168964" name="Picture 4"/>
          <p:cNvPicPr>
            <a:picLocks noGrp="1" noChangeAspect="1" noChangeArrowheads="1"/>
          </p:cNvPicPr>
          <p:nvPr>
            <p:ph sz="quarter" idx="2"/>
          </p:nvPr>
        </p:nvPicPr>
        <p:blipFill>
          <a:blip r:embed="rId2"/>
          <a:srcRect/>
          <a:stretch>
            <a:fillRect/>
          </a:stretch>
        </p:blipFill>
        <p:spPr>
          <a:xfrm>
            <a:off x="6781800" y="1676400"/>
            <a:ext cx="1905000" cy="1428750"/>
          </a:xfrm>
          <a:noFill/>
          <a:ln/>
        </p:spPr>
      </p:pic>
      <p:pic>
        <p:nvPicPr>
          <p:cNvPr id="168965" name="Picture 5"/>
          <p:cNvPicPr>
            <a:picLocks noGrp="1" noChangeAspect="1" noChangeArrowheads="1"/>
          </p:cNvPicPr>
          <p:nvPr>
            <p:ph sz="quarter" idx="3"/>
          </p:nvPr>
        </p:nvPicPr>
        <p:blipFill>
          <a:blip r:embed="rId3"/>
          <a:srcRect/>
          <a:stretch>
            <a:fillRect/>
          </a:stretch>
        </p:blipFill>
        <p:spPr>
          <a:xfrm>
            <a:off x="6858000" y="4191000"/>
            <a:ext cx="1905000" cy="1476375"/>
          </a:xfrm>
          <a:noFill/>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2" name="Picture 4" descr="nano-sealant"/>
          <p:cNvPicPr>
            <a:picLocks noChangeAspect="1" noChangeArrowheads="1"/>
          </p:cNvPicPr>
          <p:nvPr/>
        </p:nvPicPr>
        <p:blipFill>
          <a:blip r:embed="rId2">
            <a:lum bright="-6000" contrast="36000"/>
          </a:blip>
          <a:srcRect/>
          <a:stretch>
            <a:fillRect/>
          </a:stretch>
        </p:blipFill>
        <p:spPr bwMode="auto">
          <a:xfrm>
            <a:off x="1371600" y="1981200"/>
            <a:ext cx="6400800" cy="4267200"/>
          </a:xfrm>
          <a:prstGeom prst="rect">
            <a:avLst/>
          </a:prstGeom>
          <a:noFill/>
        </p:spPr>
      </p:pic>
      <p:sp>
        <p:nvSpPr>
          <p:cNvPr id="252933" name="Text Box 5"/>
          <p:cNvSpPr txBox="1">
            <a:spLocks noChangeArrowheads="1"/>
          </p:cNvSpPr>
          <p:nvPr/>
        </p:nvSpPr>
        <p:spPr bwMode="auto">
          <a:xfrm>
            <a:off x="1905000" y="439738"/>
            <a:ext cx="5791200" cy="1465262"/>
          </a:xfrm>
          <a:prstGeom prst="rect">
            <a:avLst/>
          </a:prstGeom>
          <a:noFill/>
          <a:ln w="9525">
            <a:noFill/>
            <a:miter lim="800000"/>
            <a:headEnd/>
            <a:tailEnd/>
          </a:ln>
          <a:effectLst/>
        </p:spPr>
        <p:txBody>
          <a:bodyPr lIns="91429" tIns="45714" rIns="91429" bIns="45714">
            <a:spAutoFit/>
          </a:bodyPr>
          <a:lstStyle/>
          <a:p>
            <a:r>
              <a:rPr lang="en-US" sz="3600" b="1">
                <a:solidFill>
                  <a:srgbClr val="008000"/>
                </a:solidFill>
                <a:latin typeface="Comic Sans MS" pitchFamily="66" charset="0"/>
              </a:rPr>
              <a:t>Fabrics/Textiles and </a:t>
            </a:r>
          </a:p>
          <a:p>
            <a:r>
              <a:rPr lang="en-US" sz="3600" b="1">
                <a:solidFill>
                  <a:srgbClr val="008000"/>
                </a:solidFill>
                <a:latin typeface="Comic Sans MS" pitchFamily="66" charset="0"/>
              </a:rPr>
              <a:t>Surface Treatments</a:t>
            </a:r>
          </a:p>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
            </a:r>
            <a:br>
              <a:rPr lang="en-US" smtClean="0"/>
            </a:br>
            <a:r>
              <a:rPr lang="en-US" smtClean="0"/>
              <a:t>Anti Stain Coatings</a:t>
            </a:r>
          </a:p>
        </p:txBody>
      </p:sp>
      <p:sp>
        <p:nvSpPr>
          <p:cNvPr id="39939"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In 2002, </a:t>
            </a:r>
            <a:r>
              <a:rPr lang="en-US" b="1" smtClean="0"/>
              <a:t>Eddie Bauer </a:t>
            </a:r>
            <a:r>
              <a:rPr lang="en-US" smtClean="0"/>
              <a:t>apparel became the first brand to employ </a:t>
            </a:r>
            <a:r>
              <a:rPr lang="en-US" b="1" smtClean="0"/>
              <a:t>Nano-Tex</a:t>
            </a:r>
            <a:r>
              <a:rPr lang="en-US" smtClean="0"/>
              <a:t> stain resistance technology in its designs.  Nano-Tex has now expanded to bring stain resistance to fabrics and other interior finishes. Nano-Tex uses a process that bonds to each fiber, making textiles             last longer, retain their natural feel and breathe normally.</a:t>
            </a:r>
          </a:p>
        </p:txBody>
      </p:sp>
      <p:pic>
        <p:nvPicPr>
          <p:cNvPr id="39940" name="Picture 8" descr="Stain Resistant Tie by Brooks Brothers"/>
          <p:cNvPicPr>
            <a:picLocks noChangeAspect="1" noChangeArrowheads="1"/>
          </p:cNvPicPr>
          <p:nvPr/>
        </p:nvPicPr>
        <p:blipFill>
          <a:blip r:embed="rId2"/>
          <a:srcRect/>
          <a:stretch>
            <a:fillRect/>
          </a:stretch>
        </p:blipFill>
        <p:spPr bwMode="auto">
          <a:xfrm>
            <a:off x="4343400" y="5486400"/>
            <a:ext cx="893763" cy="1371600"/>
          </a:xfrm>
          <a:prstGeom prst="rect">
            <a:avLst/>
          </a:prstGeom>
          <a:noFill/>
          <a:ln w="9525">
            <a:noFill/>
            <a:miter lim="800000"/>
            <a:headEnd/>
            <a:tailEnd/>
          </a:ln>
        </p:spPr>
      </p:pic>
      <p:pic>
        <p:nvPicPr>
          <p:cNvPr id="39941" name="Picture 9" descr="Nano-Tex Shirt by Eddie Bauer"/>
          <p:cNvPicPr>
            <a:picLocks noChangeAspect="1" noChangeArrowheads="1"/>
          </p:cNvPicPr>
          <p:nvPr/>
        </p:nvPicPr>
        <p:blipFill>
          <a:blip r:embed="rId3"/>
          <a:srcRect/>
          <a:stretch>
            <a:fillRect/>
          </a:stretch>
        </p:blipFill>
        <p:spPr bwMode="auto">
          <a:xfrm>
            <a:off x="7543800" y="2209800"/>
            <a:ext cx="1304925" cy="1666875"/>
          </a:xfrm>
          <a:prstGeom prst="rect">
            <a:avLst/>
          </a:prstGeom>
          <a:noFill/>
          <a:ln w="9525">
            <a:noFill/>
            <a:miter lim="800000"/>
            <a:headEnd/>
            <a:tailEnd/>
          </a:ln>
        </p:spPr>
      </p:pic>
      <p:pic>
        <p:nvPicPr>
          <p:cNvPr id="39942" name="Picture 4" descr="Nano Slacks by Dockers"/>
          <p:cNvPicPr>
            <a:picLocks noChangeAspect="1" noChangeArrowheads="1"/>
          </p:cNvPicPr>
          <p:nvPr/>
        </p:nvPicPr>
        <p:blipFill>
          <a:blip r:embed="rId4"/>
          <a:srcRect/>
          <a:stretch>
            <a:fillRect/>
          </a:stretch>
        </p:blipFill>
        <p:spPr bwMode="auto">
          <a:xfrm>
            <a:off x="7867650" y="5105400"/>
            <a:ext cx="1276350" cy="166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
            </a:r>
            <a:br>
              <a:rPr lang="en-US" smtClean="0"/>
            </a:br>
            <a:r>
              <a:rPr lang="en-US" smtClean="0"/>
              <a:t>Behr Paints Offers NanoGuard</a:t>
            </a:r>
          </a:p>
        </p:txBody>
      </p:sp>
      <p:sp>
        <p:nvSpPr>
          <p:cNvPr id="40963" name="Content Placeholder 2"/>
          <p:cNvSpPr>
            <a:spLocks noGrp="1"/>
          </p:cNvSpPr>
          <p:nvPr>
            <p:ph idx="1"/>
          </p:nvPr>
        </p:nvSpPr>
        <p:spPr bwMode="auto">
          <a:xfrm>
            <a:off x="457200" y="1722438"/>
            <a:ext cx="8229600" cy="45259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Behr’s best line of paint uses nanoparticles to provide a long lasting, anti-fade, more durable house paint that also prevents mildew.</a:t>
            </a:r>
          </a:p>
        </p:txBody>
      </p:sp>
      <p:pic>
        <p:nvPicPr>
          <p:cNvPr id="40964" name="Picture 3" descr="Behr paints.jpg"/>
          <p:cNvPicPr>
            <a:picLocks noChangeAspect="1"/>
          </p:cNvPicPr>
          <p:nvPr/>
        </p:nvPicPr>
        <p:blipFill>
          <a:blip r:embed="rId2"/>
          <a:srcRect/>
          <a:stretch>
            <a:fillRect/>
          </a:stretch>
        </p:blipFill>
        <p:spPr bwMode="auto">
          <a:xfrm>
            <a:off x="1143000" y="3797300"/>
            <a:ext cx="1949450" cy="2527300"/>
          </a:xfrm>
          <a:prstGeom prst="rect">
            <a:avLst/>
          </a:prstGeom>
          <a:noFill/>
          <a:ln w="9525">
            <a:noFill/>
            <a:miter lim="800000"/>
            <a:headEnd/>
            <a:tailEnd/>
          </a:ln>
        </p:spPr>
      </p:pic>
      <p:pic>
        <p:nvPicPr>
          <p:cNvPr id="40965" name="Picture 4" descr="Kuhlman house.JPG"/>
          <p:cNvPicPr>
            <a:picLocks noChangeAspect="1"/>
          </p:cNvPicPr>
          <p:nvPr/>
        </p:nvPicPr>
        <p:blipFill>
          <a:blip r:embed="rId3"/>
          <a:srcRect/>
          <a:stretch>
            <a:fillRect/>
          </a:stretch>
        </p:blipFill>
        <p:spPr bwMode="auto">
          <a:xfrm>
            <a:off x="5105400" y="3657600"/>
            <a:ext cx="335280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bwMode="auto">
          <a:xfrm>
            <a:off x="457200" y="5334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600" smtClean="0"/>
              <a:t/>
            </a:r>
            <a:br>
              <a:rPr lang="en-US" sz="3600" smtClean="0"/>
            </a:br>
            <a:r>
              <a:rPr lang="en-US" sz="3600" smtClean="0"/>
              <a:t>Automotive Paint – Mercedes-Benz</a:t>
            </a:r>
          </a:p>
        </p:txBody>
      </p:sp>
      <p:sp>
        <p:nvSpPr>
          <p:cNvPr id="41987" name="Text Placeholder 2"/>
          <p:cNvSpPr>
            <a:spLocks noGrp="1"/>
          </p:cNvSpPr>
          <p:nvPr>
            <p:ph type="body" sz="half" idx="1"/>
          </p:nvPr>
        </p:nvSpPr>
        <p:spPr bwMode="auto">
          <a:xfrm>
            <a:off x="304800" y="1722438"/>
            <a:ext cx="4038600" cy="4525962"/>
          </a:xfrm>
          <a:noFill/>
          <a:ln>
            <a:miter lim="800000"/>
            <a:headEnd/>
            <a:tailEnd/>
          </a:ln>
        </p:spPr>
        <p:txBody>
          <a:bodyPr vert="horz" wrap="square" lIns="91440" tIns="45720" rIns="91440" bIns="45720" numCol="1" anchor="t" anchorCtr="0" compatLnSpc="1">
            <a:prstTxWarp prst="textNoShape">
              <a:avLst/>
            </a:prstTxWarp>
          </a:bodyPr>
          <a:lstStyle/>
          <a:p>
            <a:r>
              <a:rPr lang="en-US" sz="2800" smtClean="0"/>
              <a:t>The 2007 Mercedes-Benz SL series cars sport a protective coating of nanoparticles that provides a three-fold improvement in the scratch resistance of the paintwork</a:t>
            </a:r>
            <a:r>
              <a:rPr lang="en-US" smtClean="0"/>
              <a:t>.</a:t>
            </a:r>
          </a:p>
          <a:p>
            <a:endParaRPr lang="en-US" smtClean="0"/>
          </a:p>
        </p:txBody>
      </p:sp>
      <p:pic>
        <p:nvPicPr>
          <p:cNvPr id="41988" name="Picture 2"/>
          <p:cNvPicPr>
            <a:picLocks noGrp="1" noChangeAspect="1" noChangeArrowheads="1"/>
          </p:cNvPicPr>
          <p:nvPr>
            <p:ph sz="half" idx="2"/>
          </p:nvPr>
        </p:nvPicPr>
        <p:blipFill>
          <a:blip r:embed="rId2"/>
          <a:srcRect/>
          <a:stretch>
            <a:fillRect/>
          </a:stretch>
        </p:blipFill>
        <p:spPr bwMode="auto">
          <a:xfrm>
            <a:off x="4343400" y="2427288"/>
            <a:ext cx="4719638" cy="2601912"/>
          </a:xfrm>
          <a:noFill/>
          <a:ln>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
            </a:r>
            <a:br>
              <a:rPr lang="en-US" smtClean="0"/>
            </a:br>
            <a:r>
              <a:rPr lang="en-US" smtClean="0"/>
              <a:t>Nanolight of Norman</a:t>
            </a:r>
          </a:p>
        </p:txBody>
      </p:sp>
      <p:sp>
        <p:nvSpPr>
          <p:cNvPr id="43011" name="Content Placeholder 2"/>
          <p:cNvSpPr>
            <a:spLocks noGrp="1"/>
          </p:cNvSpPr>
          <p:nvPr>
            <p:ph idx="1"/>
          </p:nvPr>
        </p:nvSpPr>
        <p:spPr bwMode="auto">
          <a:xfrm>
            <a:off x="457200" y="1951038"/>
            <a:ext cx="8229600" cy="45259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smtClean="0"/>
              <a:t>Nanolight, Inc.- </a:t>
            </a:r>
            <a:r>
              <a:rPr lang="en-US" sz="2800" smtClean="0"/>
              <a:t>Nanolight, Inc. is a high-tech company whose mission is to research and develop semiconductor nanofabrication techniques for implementation in cutting-edge infrared laser and detector systems. The company also assists others with product development efforts by providing epitaxial-related services and acting as a distributor for nanofabrication equipment. </a:t>
            </a:r>
          </a:p>
          <a:p>
            <a:pPr eaLnBrk="1" hangingPunct="1"/>
            <a:endParaRPr lang="en-US"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bwMode="auto">
          <a:xfrm>
            <a:off x="457200" y="4572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smtClean="0"/>
              <a:t/>
            </a:r>
            <a:br>
              <a:rPr lang="en-US" smtClean="0"/>
            </a:br>
            <a:r>
              <a:rPr lang="en-US" smtClean="0"/>
              <a:t>Self Healing Composites</a:t>
            </a:r>
          </a:p>
        </p:txBody>
      </p:sp>
      <p:sp>
        <p:nvSpPr>
          <p:cNvPr id="44035" name="Content Placeholder 2"/>
          <p:cNvSpPr>
            <a:spLocks noGrp="1"/>
          </p:cNvSpPr>
          <p:nvPr>
            <p:ph sz="half"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sz="2400" smtClean="0"/>
          </a:p>
          <a:p>
            <a:r>
              <a:rPr lang="en-US" sz="2400" smtClean="0"/>
              <a:t>Polymeric and composite materials are subject to weakening due to fatigue cracking. A self-healing composite has the potential to defend against material failure due to fatigue and to greatly improve product safety and reliability.</a:t>
            </a:r>
            <a:r>
              <a:rPr lang="en-US" sz="900" smtClean="0"/>
              <a:t>  Patent 6858659  - Office of Technology Management – University of Illinois Urbana Champian</a:t>
            </a:r>
            <a:endParaRPr lang="en-US" sz="2400" smtClean="0"/>
          </a:p>
        </p:txBody>
      </p:sp>
      <p:pic>
        <p:nvPicPr>
          <p:cNvPr id="44036" name="Content Placeholder 6" descr="self healing composites 1.gif"/>
          <p:cNvPicPr>
            <a:picLocks noGrp="1" noChangeAspect="1"/>
          </p:cNvPicPr>
          <p:nvPr>
            <p:ph sz="quarter" idx="3"/>
          </p:nvPr>
        </p:nvPicPr>
        <p:blipFill>
          <a:blip r:embed="rId2"/>
          <a:srcRect/>
          <a:stretch>
            <a:fillRect/>
          </a:stretch>
        </p:blipFill>
        <p:spPr bwMode="auto">
          <a:xfrm>
            <a:off x="5562600" y="3581400"/>
            <a:ext cx="2381250" cy="990600"/>
          </a:xfrm>
          <a:noFill/>
          <a:ln>
            <a:miter lim="800000"/>
            <a:headEnd/>
            <a:tailEnd/>
          </a:ln>
        </p:spPr>
      </p:pic>
      <p:pic>
        <p:nvPicPr>
          <p:cNvPr id="44037" name="Picture 2"/>
          <p:cNvPicPr>
            <a:picLocks noGrp="1" noChangeAspect="1" noChangeArrowheads="1"/>
          </p:cNvPicPr>
          <p:nvPr>
            <p:ph sz="quarter" idx="2"/>
          </p:nvPr>
        </p:nvPicPr>
        <p:blipFill>
          <a:blip r:embed="rId3"/>
          <a:srcRect/>
          <a:stretch>
            <a:fillRect/>
          </a:stretch>
        </p:blipFill>
        <p:spPr bwMode="auto">
          <a:xfrm>
            <a:off x="5791200" y="2011363"/>
            <a:ext cx="1752600" cy="1362075"/>
          </a:xfrm>
          <a:noFill/>
          <a:ln>
            <a:miter lim="800000"/>
            <a:headEnd/>
            <a:tailEnd/>
          </a:ln>
        </p:spPr>
      </p:pic>
      <p:pic>
        <p:nvPicPr>
          <p:cNvPr id="44038" name="Picture 8" descr="self healing composites 2.gif"/>
          <p:cNvPicPr>
            <a:picLocks noChangeAspect="1"/>
          </p:cNvPicPr>
          <p:nvPr/>
        </p:nvPicPr>
        <p:blipFill>
          <a:blip r:embed="rId4"/>
          <a:srcRect/>
          <a:stretch>
            <a:fillRect/>
          </a:stretch>
        </p:blipFill>
        <p:spPr bwMode="auto">
          <a:xfrm>
            <a:off x="5562600" y="4876800"/>
            <a:ext cx="2381250"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srcRect/>
          <a:stretch>
            <a:fillRect/>
          </a:stretch>
        </p:blipFill>
        <p:spPr bwMode="auto">
          <a:xfrm>
            <a:off x="285750" y="581025"/>
            <a:ext cx="8572500" cy="5695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6" name="Rectangle 4"/>
          <p:cNvSpPr>
            <a:spLocks noChangeArrowheads="1"/>
          </p:cNvSpPr>
          <p:nvPr/>
        </p:nvSpPr>
        <p:spPr bwMode="auto">
          <a:xfrm>
            <a:off x="0" y="333375"/>
            <a:ext cx="9144000" cy="1066800"/>
          </a:xfrm>
          <a:prstGeom prst="rect">
            <a:avLst/>
          </a:prstGeom>
          <a:noFill/>
          <a:ln w="9525">
            <a:noFill/>
            <a:miter lim="800000"/>
            <a:headEnd/>
            <a:tailEnd/>
          </a:ln>
          <a:effectLst/>
        </p:spPr>
        <p:txBody>
          <a:bodyPr lIns="91429" tIns="45714" rIns="91429" bIns="45714" anchor="ctr">
            <a:spAutoFit/>
          </a:bodyPr>
          <a:lstStyle/>
          <a:p>
            <a:pPr algn="ctr" eaLnBrk="1" hangingPunct="1"/>
            <a:r>
              <a:rPr lang="en-US" sz="3200" b="1">
                <a:solidFill>
                  <a:srgbClr val="800080"/>
                </a:solidFill>
                <a:latin typeface="Comic Sans MS" pitchFamily="66" charset="0"/>
              </a:rPr>
              <a:t>Samsung launches Silver Nano Wash system </a:t>
            </a:r>
          </a:p>
          <a:p>
            <a:pPr algn="ctr" eaLnBrk="1" hangingPunct="1"/>
            <a:r>
              <a:rPr lang="en-US" sz="3200" b="1">
                <a:solidFill>
                  <a:srgbClr val="800080"/>
                </a:solidFill>
                <a:latin typeface="Comic Sans MS" pitchFamily="66" charset="0"/>
              </a:rPr>
              <a:t>         that kills 99% of bacteria</a:t>
            </a:r>
            <a:r>
              <a:rPr lang="en-US">
                <a:solidFill>
                  <a:srgbClr val="800080"/>
                </a:solidFill>
              </a:rPr>
              <a:t>                                </a:t>
            </a:r>
          </a:p>
        </p:txBody>
      </p:sp>
      <p:pic>
        <p:nvPicPr>
          <p:cNvPr id="253960" name="Picture 8" descr="4516_31080583224"/>
          <p:cNvPicPr>
            <a:picLocks noChangeAspect="1" noChangeArrowheads="1"/>
          </p:cNvPicPr>
          <p:nvPr/>
        </p:nvPicPr>
        <p:blipFill>
          <a:blip r:embed="rId2"/>
          <a:srcRect/>
          <a:stretch>
            <a:fillRect/>
          </a:stretch>
        </p:blipFill>
        <p:spPr bwMode="auto">
          <a:xfrm>
            <a:off x="6543675" y="1600200"/>
            <a:ext cx="2066925" cy="2762250"/>
          </a:xfrm>
          <a:prstGeom prst="rect">
            <a:avLst/>
          </a:prstGeom>
          <a:noFill/>
        </p:spPr>
      </p:pic>
      <p:sp>
        <p:nvSpPr>
          <p:cNvPr id="253961" name="Text Box 9"/>
          <p:cNvSpPr txBox="1">
            <a:spLocks noChangeArrowheads="1"/>
          </p:cNvSpPr>
          <p:nvPr/>
        </p:nvSpPr>
        <p:spPr bwMode="auto">
          <a:xfrm>
            <a:off x="517525" y="1560513"/>
            <a:ext cx="5578475" cy="1800225"/>
          </a:xfrm>
          <a:prstGeom prst="rect">
            <a:avLst/>
          </a:prstGeom>
          <a:noFill/>
          <a:ln w="9525">
            <a:noFill/>
            <a:miter lim="800000"/>
            <a:headEnd/>
            <a:tailEnd/>
          </a:ln>
          <a:effectLst/>
        </p:spPr>
        <p:txBody>
          <a:bodyPr lIns="91429" tIns="45714" rIns="91429" bIns="45714">
            <a:spAutoFit/>
          </a:bodyPr>
          <a:lstStyle/>
          <a:p>
            <a:pPr>
              <a:buFontTx/>
              <a:buChar char="•"/>
            </a:pPr>
            <a:r>
              <a:rPr lang="en-US" sz="2800"/>
              <a:t>  Samsung’s Silver Nano Health  </a:t>
            </a:r>
          </a:p>
          <a:p>
            <a:r>
              <a:rPr lang="en-US" sz="2800"/>
              <a:t>   System has been applied to a  </a:t>
            </a:r>
          </a:p>
          <a:p>
            <a:r>
              <a:rPr lang="en-US" sz="2800"/>
              <a:t>   new range of front-loader </a:t>
            </a:r>
          </a:p>
          <a:p>
            <a:r>
              <a:rPr lang="en-US" sz="2800"/>
              <a:t>   washing machines </a:t>
            </a:r>
          </a:p>
        </p:txBody>
      </p:sp>
      <p:sp>
        <p:nvSpPr>
          <p:cNvPr id="253962" name="Text Box 10"/>
          <p:cNvSpPr txBox="1">
            <a:spLocks noChangeArrowheads="1"/>
          </p:cNvSpPr>
          <p:nvPr/>
        </p:nvSpPr>
        <p:spPr bwMode="auto">
          <a:xfrm>
            <a:off x="533400" y="3505200"/>
            <a:ext cx="5562600" cy="2654300"/>
          </a:xfrm>
          <a:prstGeom prst="rect">
            <a:avLst/>
          </a:prstGeom>
          <a:noFill/>
          <a:ln w="9525">
            <a:noFill/>
            <a:miter lim="800000"/>
            <a:headEnd/>
            <a:tailEnd/>
          </a:ln>
          <a:effectLst/>
        </p:spPr>
        <p:txBody>
          <a:bodyPr lIns="91429" tIns="45714" rIns="91429" bIns="45714">
            <a:spAutoFit/>
          </a:bodyPr>
          <a:lstStyle/>
          <a:p>
            <a:pPr>
              <a:buFontTx/>
              <a:buChar char="•"/>
            </a:pPr>
            <a:r>
              <a:rPr lang="en-US" sz="2800"/>
              <a:t>  A breakthrough function, </a:t>
            </a:r>
          </a:p>
          <a:p>
            <a:r>
              <a:rPr lang="en-US" sz="2800"/>
              <a:t>   ‘Silver Wash’, kills 99 percent of  </a:t>
            </a:r>
          </a:p>
          <a:p>
            <a:r>
              <a:rPr lang="en-US" sz="2800"/>
              <a:t>   bacteria in the wash load and </a:t>
            </a:r>
          </a:p>
          <a:p>
            <a:r>
              <a:rPr lang="en-US" sz="2800"/>
              <a:t>   coats the clothes with </a:t>
            </a:r>
          </a:p>
          <a:p>
            <a:r>
              <a:rPr lang="en-US" sz="2800"/>
              <a:t>   antibacterial protection which </a:t>
            </a:r>
          </a:p>
          <a:p>
            <a:r>
              <a:rPr lang="en-US" sz="2800"/>
              <a:t>   lasts for up to 30 days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0" y="0"/>
            <a:ext cx="9144000" cy="1524000"/>
          </a:xfrm>
          <a:solidFill>
            <a:srgbClr val="000099"/>
          </a:solidFill>
          <a:ln/>
        </p:spPr>
        <p:txBody>
          <a:bodyPr/>
          <a:lstStyle/>
          <a:p>
            <a:r>
              <a:rPr lang="en-US" sz="4000" b="1">
                <a:solidFill>
                  <a:schemeClr val="bg1"/>
                </a:solidFill>
              </a:rPr>
              <a:t>We All Should Care!  </a:t>
            </a:r>
            <a:br>
              <a:rPr lang="en-US" sz="4000" b="1">
                <a:solidFill>
                  <a:schemeClr val="bg1"/>
                </a:solidFill>
              </a:rPr>
            </a:br>
            <a:r>
              <a:rPr lang="en-US" sz="3200" b="1" i="1">
                <a:solidFill>
                  <a:schemeClr val="bg1"/>
                </a:solidFill>
              </a:rPr>
              <a:t>The Nanotechnology Revolution is Underway</a:t>
            </a:r>
          </a:p>
        </p:txBody>
      </p:sp>
      <p:sp>
        <p:nvSpPr>
          <p:cNvPr id="215043" name="Rectangle 3"/>
          <p:cNvSpPr>
            <a:spLocks noGrp="1" noChangeArrowheads="1"/>
          </p:cNvSpPr>
          <p:nvPr>
            <p:ph type="body" idx="1"/>
          </p:nvPr>
        </p:nvSpPr>
        <p:spPr>
          <a:xfrm>
            <a:off x="1155700" y="1689100"/>
            <a:ext cx="7378700" cy="4711700"/>
          </a:xfrm>
          <a:noFill/>
          <a:ln/>
        </p:spPr>
        <p:txBody>
          <a:bodyPr/>
          <a:lstStyle/>
          <a:p>
            <a:pPr>
              <a:lnSpc>
                <a:spcPct val="90000"/>
              </a:lnSpc>
              <a:buClr>
                <a:schemeClr val="tx2"/>
              </a:buClr>
              <a:buFont typeface="Wingdings" pitchFamily="2" charset="2"/>
              <a:buNone/>
            </a:pPr>
            <a:r>
              <a:rPr lang="en-US" sz="2800" b="1">
                <a:solidFill>
                  <a:srgbClr val="990000"/>
                </a:solidFill>
              </a:rPr>
              <a:t>New technologies and products</a:t>
            </a:r>
            <a:r>
              <a:rPr lang="en-US" sz="2800">
                <a:solidFill>
                  <a:srgbClr val="990000"/>
                </a:solidFill>
              </a:rPr>
              <a:t>:</a:t>
            </a:r>
            <a:r>
              <a:rPr lang="en-US" sz="2800"/>
              <a:t> </a:t>
            </a:r>
          </a:p>
          <a:p>
            <a:pPr>
              <a:lnSpc>
                <a:spcPct val="90000"/>
              </a:lnSpc>
              <a:buClr>
                <a:schemeClr val="tx2"/>
              </a:buClr>
              <a:buFont typeface="Wingdings" pitchFamily="2" charset="2"/>
              <a:buNone/>
            </a:pPr>
            <a:r>
              <a:rPr lang="en-US" sz="2800" b="1">
                <a:solidFill>
                  <a:schemeClr val="tx2"/>
                </a:solidFill>
              </a:rPr>
              <a:t>	~$1 trillion/year by 2015</a:t>
            </a:r>
            <a:endParaRPr lang="en-US" sz="2800" b="1" i="1">
              <a:solidFill>
                <a:schemeClr val="tx2"/>
              </a:solidFill>
            </a:endParaRPr>
          </a:p>
          <a:p>
            <a:pPr>
              <a:lnSpc>
                <a:spcPct val="90000"/>
              </a:lnSpc>
              <a:buFontTx/>
              <a:buNone/>
            </a:pPr>
            <a:r>
              <a:rPr lang="en-US" sz="2400"/>
              <a:t> 	</a:t>
            </a:r>
          </a:p>
          <a:p>
            <a:pPr>
              <a:lnSpc>
                <a:spcPct val="90000"/>
              </a:lnSpc>
              <a:buFontTx/>
              <a:buNone/>
            </a:pPr>
            <a:r>
              <a:rPr lang="en-US" sz="2400"/>
              <a:t>	</a:t>
            </a:r>
            <a:r>
              <a:rPr lang="en-US" sz="2000"/>
              <a:t>Materials beyond chemistry: </a:t>
            </a:r>
            <a:r>
              <a:rPr lang="en-US" sz="2000">
                <a:solidFill>
                  <a:srgbClr val="CC0000"/>
                </a:solidFill>
              </a:rPr>
              <a:t>$340 B/y</a:t>
            </a:r>
            <a:r>
              <a:rPr lang="en-US" sz="2000"/>
              <a:t>		</a:t>
            </a:r>
          </a:p>
          <a:p>
            <a:pPr>
              <a:lnSpc>
                <a:spcPct val="90000"/>
              </a:lnSpc>
              <a:buFontTx/>
              <a:buNone/>
            </a:pPr>
            <a:r>
              <a:rPr lang="en-US" sz="2000"/>
              <a:t>	Electronics: </a:t>
            </a:r>
            <a:r>
              <a:rPr lang="en-US" sz="2000">
                <a:solidFill>
                  <a:srgbClr val="CC0000"/>
                </a:solidFill>
              </a:rPr>
              <a:t>over $300 B/y</a:t>
            </a:r>
          </a:p>
          <a:p>
            <a:pPr>
              <a:lnSpc>
                <a:spcPct val="90000"/>
              </a:lnSpc>
              <a:buFontTx/>
              <a:buNone/>
            </a:pPr>
            <a:r>
              <a:rPr lang="en-US" sz="2000"/>
              <a:t>	Pharmaceuticals: </a:t>
            </a:r>
            <a:r>
              <a:rPr lang="en-US" sz="2000">
                <a:solidFill>
                  <a:srgbClr val="CC0000"/>
                </a:solidFill>
              </a:rPr>
              <a:t>$180 B/y</a:t>
            </a:r>
            <a:r>
              <a:rPr lang="en-US" sz="2000"/>
              <a:t>			</a:t>
            </a:r>
          </a:p>
          <a:p>
            <a:pPr>
              <a:lnSpc>
                <a:spcPct val="90000"/>
              </a:lnSpc>
              <a:buFontTx/>
              <a:buNone/>
            </a:pPr>
            <a:r>
              <a:rPr lang="en-US" sz="2000"/>
              <a:t>	Chemicals (catalysts): </a:t>
            </a:r>
            <a:r>
              <a:rPr lang="en-US" sz="2000">
                <a:solidFill>
                  <a:srgbClr val="CC0000"/>
                </a:solidFill>
              </a:rPr>
              <a:t>$100 B/y</a:t>
            </a:r>
          </a:p>
          <a:p>
            <a:pPr>
              <a:lnSpc>
                <a:spcPct val="90000"/>
              </a:lnSpc>
              <a:buFontTx/>
              <a:buNone/>
            </a:pPr>
            <a:r>
              <a:rPr lang="en-US" sz="2000"/>
              <a:t>     Aerospace: </a:t>
            </a:r>
            <a:r>
              <a:rPr lang="en-US" sz="2000">
                <a:solidFill>
                  <a:srgbClr val="CC0000"/>
                </a:solidFill>
              </a:rPr>
              <a:t>~$70 B/y</a:t>
            </a:r>
            <a:r>
              <a:rPr lang="en-US" sz="2000"/>
              <a:t>			</a:t>
            </a:r>
          </a:p>
          <a:p>
            <a:pPr>
              <a:lnSpc>
                <a:spcPct val="90000"/>
              </a:lnSpc>
              <a:buFontTx/>
              <a:buNone/>
            </a:pPr>
            <a:r>
              <a:rPr lang="en-US" sz="2000"/>
              <a:t>	Tools: </a:t>
            </a:r>
            <a:r>
              <a:rPr lang="en-US" sz="2000">
                <a:solidFill>
                  <a:srgbClr val="CC0000"/>
                </a:solidFill>
              </a:rPr>
              <a:t>~$22 B/y</a:t>
            </a:r>
          </a:p>
          <a:p>
            <a:pPr>
              <a:lnSpc>
                <a:spcPct val="90000"/>
              </a:lnSpc>
              <a:buFontTx/>
              <a:buNone/>
            </a:pPr>
            <a:endParaRPr lang="en-US" sz="2000"/>
          </a:p>
          <a:p>
            <a:pPr>
              <a:lnSpc>
                <a:spcPct val="90000"/>
              </a:lnSpc>
              <a:buClr>
                <a:schemeClr val="tx2"/>
              </a:buClr>
              <a:buFont typeface="Wingdings" pitchFamily="2" charset="2"/>
              <a:buChar char="Ø"/>
            </a:pPr>
            <a:r>
              <a:rPr lang="en-US" sz="2800" b="1">
                <a:solidFill>
                  <a:srgbClr val="990000"/>
                </a:solidFill>
              </a:rPr>
              <a:t>New jobs:</a:t>
            </a:r>
            <a:r>
              <a:rPr lang="en-US" sz="2800"/>
              <a:t>   </a:t>
            </a:r>
            <a:r>
              <a:rPr lang="en-US" sz="2800" b="1">
                <a:solidFill>
                  <a:schemeClr val="tx2"/>
                </a:solidFill>
              </a:rPr>
              <a:t>~2 million </a:t>
            </a:r>
          </a:p>
          <a:p>
            <a:pPr>
              <a:lnSpc>
                <a:spcPct val="90000"/>
              </a:lnSpc>
              <a:buClr>
                <a:schemeClr val="tx2"/>
              </a:buClr>
              <a:buFont typeface="Wingdings" pitchFamily="2" charset="2"/>
              <a:buNone/>
            </a:pPr>
            <a:r>
              <a:rPr lang="en-US" sz="2800" b="1">
                <a:solidFill>
                  <a:schemeClr val="tx2"/>
                </a:solidFill>
              </a:rPr>
              <a:t>	nanotechnology workers</a:t>
            </a:r>
          </a:p>
        </p:txBody>
      </p:sp>
      <p:sp>
        <p:nvSpPr>
          <p:cNvPr id="215044" name="Text Box 4"/>
          <p:cNvSpPr txBox="1">
            <a:spLocks noChangeArrowheads="1"/>
          </p:cNvSpPr>
          <p:nvPr/>
        </p:nvSpPr>
        <p:spPr bwMode="auto">
          <a:xfrm>
            <a:off x="0" y="6521450"/>
            <a:ext cx="2133600" cy="336550"/>
          </a:xfrm>
          <a:prstGeom prst="rect">
            <a:avLst/>
          </a:prstGeom>
          <a:noFill/>
          <a:ln w="9525">
            <a:noFill/>
            <a:miter lim="800000"/>
            <a:headEnd/>
            <a:tailEnd/>
          </a:ln>
          <a:effectLst/>
        </p:spPr>
        <p:txBody>
          <a:bodyPr lIns="91429" tIns="45714" rIns="91429" bIns="45714">
            <a:spAutoFit/>
          </a:bodyPr>
          <a:lstStyle/>
          <a:p>
            <a:pPr eaLnBrk="1" hangingPunct="1">
              <a:spcBef>
                <a:spcPct val="50000"/>
              </a:spcBef>
            </a:pPr>
            <a:r>
              <a:rPr lang="en-US" sz="1600" i="1">
                <a:latin typeface="Times New Roman" pitchFamily="18" charset="0"/>
              </a:rPr>
              <a:t>from M.C. Roco, NSF</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a:srcRect/>
          <a:stretch>
            <a:fillRect/>
          </a:stretch>
        </p:blipFill>
        <p:spPr bwMode="auto">
          <a:xfrm>
            <a:off x="285750" y="590550"/>
            <a:ext cx="8572500" cy="5676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a:srcRect/>
          <a:stretch>
            <a:fillRect/>
          </a:stretch>
        </p:blipFill>
        <p:spPr bwMode="auto">
          <a:xfrm>
            <a:off x="300038" y="581025"/>
            <a:ext cx="8543925" cy="5695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80" name="Picture 4" descr="4516_31080583224"/>
          <p:cNvPicPr>
            <a:picLocks noChangeAspect="1" noChangeArrowheads="1"/>
          </p:cNvPicPr>
          <p:nvPr/>
        </p:nvPicPr>
        <p:blipFill>
          <a:blip r:embed="rId2"/>
          <a:srcRect/>
          <a:stretch>
            <a:fillRect/>
          </a:stretch>
        </p:blipFill>
        <p:spPr bwMode="auto">
          <a:xfrm>
            <a:off x="-4343400" y="609600"/>
            <a:ext cx="2066925" cy="2762250"/>
          </a:xfrm>
          <a:prstGeom prst="rect">
            <a:avLst/>
          </a:prstGeom>
          <a:noFill/>
        </p:spPr>
      </p:pic>
      <p:pic>
        <p:nvPicPr>
          <p:cNvPr id="254982" name="Picture 6" descr="prod8"/>
          <p:cNvPicPr>
            <a:picLocks noChangeAspect="1" noChangeArrowheads="1"/>
          </p:cNvPicPr>
          <p:nvPr/>
        </p:nvPicPr>
        <p:blipFill>
          <a:blip r:embed="rId3"/>
          <a:srcRect/>
          <a:stretch>
            <a:fillRect/>
          </a:stretch>
        </p:blipFill>
        <p:spPr bwMode="auto">
          <a:xfrm>
            <a:off x="4724400" y="1981200"/>
            <a:ext cx="4191000" cy="3200400"/>
          </a:xfrm>
          <a:prstGeom prst="rect">
            <a:avLst/>
          </a:prstGeom>
          <a:noFill/>
        </p:spPr>
      </p:pic>
      <p:sp>
        <p:nvSpPr>
          <p:cNvPr id="254985" name="Text Box 9"/>
          <p:cNvSpPr txBox="1">
            <a:spLocks noChangeArrowheads="1"/>
          </p:cNvSpPr>
          <p:nvPr/>
        </p:nvSpPr>
        <p:spPr bwMode="auto">
          <a:xfrm>
            <a:off x="228600" y="304800"/>
            <a:ext cx="8382000" cy="5918200"/>
          </a:xfrm>
          <a:prstGeom prst="rect">
            <a:avLst/>
          </a:prstGeom>
          <a:noFill/>
          <a:ln w="9525">
            <a:noFill/>
            <a:miter lim="800000"/>
            <a:headEnd/>
            <a:tailEnd/>
          </a:ln>
          <a:effectLst/>
        </p:spPr>
        <p:txBody>
          <a:bodyPr lIns="91429" tIns="45714" rIns="91429" bIns="45714">
            <a:spAutoFit/>
          </a:bodyPr>
          <a:lstStyle/>
          <a:p>
            <a:r>
              <a:rPr lang="en-US" sz="2800"/>
              <a:t>  </a:t>
            </a:r>
            <a:r>
              <a:rPr lang="en-US" sz="2800">
                <a:cs typeface="Arial" pitchFamily="34" charset="0"/>
              </a:rPr>
              <a:t>▪ </a:t>
            </a:r>
            <a:r>
              <a:rPr lang="en-US" sz="2800" b="1">
                <a:solidFill>
                  <a:srgbClr val="800080"/>
                </a:solidFill>
              </a:rPr>
              <a:t>FreshBox®</a:t>
            </a:r>
            <a:r>
              <a:rPr lang="en-US" sz="2800"/>
              <a:t> is a newly developed antimicrobial   </a:t>
            </a:r>
          </a:p>
          <a:p>
            <a:r>
              <a:rPr lang="en-US" sz="2800"/>
              <a:t>    food container which is made by FinePolymer’s </a:t>
            </a:r>
          </a:p>
          <a:p>
            <a:r>
              <a:rPr lang="en-US" sz="2800"/>
              <a:t>    unique nanotechnology.</a:t>
            </a:r>
            <a:r>
              <a:rPr lang="en-US"/>
              <a:t> </a:t>
            </a:r>
          </a:p>
          <a:p>
            <a:endParaRPr lang="en-US"/>
          </a:p>
          <a:p>
            <a:pPr>
              <a:buFontTx/>
              <a:buChar char="•"/>
            </a:pPr>
            <a:r>
              <a:rPr lang="en-US" sz="2800"/>
              <a:t>  </a:t>
            </a:r>
            <a:r>
              <a:rPr lang="en-US" sz="2800" b="1">
                <a:solidFill>
                  <a:srgbClr val="800080"/>
                </a:solidFill>
              </a:rPr>
              <a:t>FreshBox®</a:t>
            </a:r>
            <a:r>
              <a:rPr lang="en-US" sz="2800"/>
              <a:t> shows </a:t>
            </a:r>
          </a:p>
          <a:p>
            <a:r>
              <a:rPr lang="en-US" sz="2800"/>
              <a:t>   excellent antimicrobial </a:t>
            </a:r>
          </a:p>
          <a:p>
            <a:r>
              <a:rPr lang="en-US" sz="2800"/>
              <a:t>   properties against various</a:t>
            </a:r>
          </a:p>
          <a:p>
            <a:r>
              <a:rPr lang="en-US" sz="2800"/>
              <a:t>   bacteria and fungus</a:t>
            </a:r>
          </a:p>
          <a:p>
            <a:r>
              <a:rPr lang="en-US" sz="2800"/>
              <a:t>   due to the effect of finely</a:t>
            </a:r>
          </a:p>
          <a:p>
            <a:r>
              <a:rPr lang="en-US" sz="2800"/>
              <a:t>   dispersed nano-silver </a:t>
            </a:r>
          </a:p>
          <a:p>
            <a:r>
              <a:rPr lang="en-US" sz="2800"/>
              <a:t>   particles and hence </a:t>
            </a:r>
          </a:p>
          <a:p>
            <a:r>
              <a:rPr lang="en-US" sz="2800"/>
              <a:t>   it make a food fresh</a:t>
            </a:r>
          </a:p>
          <a:p>
            <a:r>
              <a:rPr lang="en-US" sz="2800"/>
              <a:t>   longer compared with </a:t>
            </a:r>
          </a:p>
          <a:p>
            <a:r>
              <a:rPr lang="en-US" sz="2800"/>
              <a:t>   conventional food containers</a:t>
            </a:r>
            <a:r>
              <a:rPr lang="en-US"/>
              <a:t>.</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sz="4000" b="1">
                <a:solidFill>
                  <a:srgbClr val="660066"/>
                </a:solidFill>
                <a:latin typeface="Comic Sans MS" pitchFamily="66" charset="0"/>
              </a:rPr>
              <a:t>Electronics Products</a:t>
            </a:r>
          </a:p>
        </p:txBody>
      </p:sp>
      <p:sp>
        <p:nvSpPr>
          <p:cNvPr id="152579" name="Rectangle 3"/>
          <p:cNvSpPr>
            <a:spLocks noGrp="1" noChangeArrowheads="1"/>
          </p:cNvSpPr>
          <p:nvPr>
            <p:ph type="body" idx="1"/>
          </p:nvPr>
        </p:nvSpPr>
        <p:spPr/>
        <p:txBody>
          <a:bodyPr/>
          <a:lstStyle/>
          <a:p>
            <a:r>
              <a:rPr lang="en-US" sz="2000" b="1">
                <a:solidFill>
                  <a:srgbClr val="990000"/>
                </a:solidFill>
              </a:rPr>
              <a:t>Faster and more powerful computers,  palm pilots (blackberries), flash drives, digital cameras and displays, cell phones, LCDs, LEDs, MP3’s, electronic ink displays, thin film batteries, and flexible electronics to name a few.   All of these applications are possible and affordable due to the ability to work effectively and efficiently at the nano-scale</a:t>
            </a:r>
          </a:p>
        </p:txBody>
      </p:sp>
      <p:pic>
        <p:nvPicPr>
          <p:cNvPr id="152580" name="Picture 4"/>
          <p:cNvPicPr>
            <a:picLocks noChangeAspect="1" noChangeArrowheads="1"/>
          </p:cNvPicPr>
          <p:nvPr/>
        </p:nvPicPr>
        <p:blipFill>
          <a:blip r:embed="rId2"/>
          <a:srcRect/>
          <a:stretch>
            <a:fillRect/>
          </a:stretch>
        </p:blipFill>
        <p:spPr bwMode="auto">
          <a:xfrm>
            <a:off x="2590800" y="3598863"/>
            <a:ext cx="2438400" cy="1506537"/>
          </a:xfrm>
          <a:prstGeom prst="rect">
            <a:avLst/>
          </a:prstGeom>
          <a:noFill/>
          <a:ln w="9525">
            <a:noFill/>
            <a:miter lim="800000"/>
            <a:headEnd/>
            <a:tailEnd/>
          </a:ln>
          <a:effectLst/>
        </p:spPr>
      </p:pic>
      <p:pic>
        <p:nvPicPr>
          <p:cNvPr id="152581" name="Picture 5"/>
          <p:cNvPicPr>
            <a:picLocks noChangeAspect="1" noChangeArrowheads="1"/>
          </p:cNvPicPr>
          <p:nvPr/>
        </p:nvPicPr>
        <p:blipFill>
          <a:blip r:embed="rId3"/>
          <a:srcRect/>
          <a:stretch>
            <a:fillRect/>
          </a:stretch>
        </p:blipFill>
        <p:spPr bwMode="auto">
          <a:xfrm>
            <a:off x="350838" y="3648075"/>
            <a:ext cx="2011362" cy="2524125"/>
          </a:xfrm>
          <a:prstGeom prst="rect">
            <a:avLst/>
          </a:prstGeom>
          <a:noFill/>
          <a:ln w="9525">
            <a:noFill/>
            <a:miter lim="800000"/>
            <a:headEnd/>
            <a:tailEnd/>
          </a:ln>
          <a:effectLst/>
        </p:spPr>
      </p:pic>
      <p:pic>
        <p:nvPicPr>
          <p:cNvPr id="152582" name="Picture 6"/>
          <p:cNvPicPr>
            <a:picLocks noChangeAspect="1" noChangeArrowheads="1"/>
          </p:cNvPicPr>
          <p:nvPr/>
        </p:nvPicPr>
        <p:blipFill>
          <a:blip r:embed="rId4"/>
          <a:srcRect/>
          <a:stretch>
            <a:fillRect/>
          </a:stretch>
        </p:blipFill>
        <p:spPr bwMode="auto">
          <a:xfrm>
            <a:off x="5562600" y="3657600"/>
            <a:ext cx="2820988" cy="1974850"/>
          </a:xfrm>
          <a:prstGeom prst="rect">
            <a:avLst/>
          </a:prstGeom>
          <a:noFill/>
          <a:ln w="9525">
            <a:noFill/>
            <a:miter lim="800000"/>
            <a:headEnd/>
            <a:tailEnd/>
          </a:ln>
          <a:effectLst/>
        </p:spPr>
      </p:pic>
      <p:pic>
        <p:nvPicPr>
          <p:cNvPr id="152583" name="Picture 7"/>
          <p:cNvPicPr>
            <a:picLocks noChangeAspect="1" noChangeArrowheads="1"/>
          </p:cNvPicPr>
          <p:nvPr/>
        </p:nvPicPr>
        <p:blipFill>
          <a:blip r:embed="rId5"/>
          <a:srcRect/>
          <a:stretch>
            <a:fillRect/>
          </a:stretch>
        </p:blipFill>
        <p:spPr bwMode="auto">
          <a:xfrm>
            <a:off x="2667000" y="5133975"/>
            <a:ext cx="1905000" cy="11906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magic"/>
          <p:cNvPicPr>
            <a:picLocks noChangeAspect="1" noChangeArrowheads="1"/>
          </p:cNvPicPr>
          <p:nvPr/>
        </p:nvPicPr>
        <p:blipFill>
          <a:blip r:embed="rId2" cstate="print"/>
          <a:srcRect/>
          <a:stretch>
            <a:fillRect/>
          </a:stretch>
        </p:blipFill>
        <p:spPr bwMode="auto">
          <a:xfrm>
            <a:off x="2540000" y="2540000"/>
            <a:ext cx="127000" cy="127000"/>
          </a:xfrm>
          <a:prstGeom prst="rect">
            <a:avLst/>
          </a:prstGeom>
          <a:noFill/>
          <a:ln w="12700">
            <a:noFill/>
            <a:miter lim="800000"/>
            <a:headEnd type="none" w="sm" len="sm"/>
            <a:tailEnd type="none" w="sm" len="sm"/>
          </a:ln>
          <a:effectLst/>
        </p:spPr>
      </p:pic>
      <p:sp>
        <p:nvSpPr>
          <p:cNvPr id="225283" name="Rectangle 3"/>
          <p:cNvSpPr>
            <a:spLocks noChangeArrowheads="1"/>
          </p:cNvSpPr>
          <p:nvPr/>
        </p:nvSpPr>
        <p:spPr bwMode="auto">
          <a:xfrm>
            <a:off x="4191000" y="-579438"/>
            <a:ext cx="184150" cy="579438"/>
          </a:xfrm>
          <a:prstGeom prst="rect">
            <a:avLst/>
          </a:prstGeom>
          <a:noFill/>
          <a:ln w="12700">
            <a:noFill/>
            <a:miter lim="800000"/>
            <a:headEnd type="none" w="sm" len="sm"/>
            <a:tailEnd type="none" w="sm" len="sm"/>
          </a:ln>
          <a:effectLst/>
        </p:spPr>
        <p:txBody>
          <a:bodyPr wrap="none" lIns="91429" tIns="45714" rIns="91429" bIns="45714">
            <a:spAutoFit/>
          </a:bodyPr>
          <a:lstStyle/>
          <a:p>
            <a:pPr algn="ctr"/>
            <a:endParaRPr lang="en-US" sz="3200" b="1" i="1">
              <a:solidFill>
                <a:srgbClr val="800000"/>
              </a:solidFill>
            </a:endParaRPr>
          </a:p>
        </p:txBody>
      </p:sp>
      <p:pic>
        <p:nvPicPr>
          <p:cNvPr id="225284" name="Picture 4" descr="magic"/>
          <p:cNvPicPr>
            <a:picLocks noChangeAspect="1" noChangeArrowheads="1"/>
          </p:cNvPicPr>
          <p:nvPr/>
        </p:nvPicPr>
        <p:blipFill>
          <a:blip r:embed="rId2" cstate="print"/>
          <a:srcRect/>
          <a:stretch>
            <a:fillRect/>
          </a:stretch>
        </p:blipFill>
        <p:spPr bwMode="auto">
          <a:xfrm>
            <a:off x="2540000" y="2540000"/>
            <a:ext cx="127000" cy="127000"/>
          </a:xfrm>
          <a:prstGeom prst="rect">
            <a:avLst/>
          </a:prstGeom>
          <a:noFill/>
          <a:ln w="12700">
            <a:noFill/>
            <a:miter lim="800000"/>
            <a:headEnd type="none" w="sm" len="sm"/>
            <a:tailEnd type="none" w="sm" len="sm"/>
          </a:ln>
          <a:effectLst/>
        </p:spPr>
      </p:pic>
      <p:sp>
        <p:nvSpPr>
          <p:cNvPr id="225285" name="Text Box 5"/>
          <p:cNvSpPr txBox="1">
            <a:spLocks noChangeArrowheads="1"/>
          </p:cNvSpPr>
          <p:nvPr/>
        </p:nvSpPr>
        <p:spPr bwMode="auto">
          <a:xfrm>
            <a:off x="0" y="0"/>
            <a:ext cx="9144000" cy="838200"/>
          </a:xfrm>
          <a:prstGeom prst="rect">
            <a:avLst/>
          </a:prstGeom>
          <a:solidFill>
            <a:srgbClr val="333399"/>
          </a:solidFill>
          <a:ln w="9525">
            <a:noFill/>
            <a:miter lim="800000"/>
            <a:headEnd/>
            <a:tailEnd/>
          </a:ln>
        </p:spPr>
        <p:txBody>
          <a:bodyPr lIns="91429" tIns="45714" rIns="91429" bIns="45714"/>
          <a:lstStyle/>
          <a:p>
            <a:pPr algn="ctr" eaLnBrk="1" hangingPunct="1"/>
            <a:endParaRPr lang="en-US" sz="2800" b="1">
              <a:solidFill>
                <a:schemeClr val="bg2"/>
              </a:solidFill>
              <a:ea typeface="Batang" charset="-127"/>
            </a:endParaRPr>
          </a:p>
        </p:txBody>
      </p:sp>
      <p:sp>
        <p:nvSpPr>
          <p:cNvPr id="225286" name="Rectangle 6"/>
          <p:cNvSpPr>
            <a:spLocks noChangeArrowheads="1"/>
          </p:cNvSpPr>
          <p:nvPr/>
        </p:nvSpPr>
        <p:spPr bwMode="auto">
          <a:xfrm>
            <a:off x="4191000" y="-579438"/>
            <a:ext cx="184150" cy="579438"/>
          </a:xfrm>
          <a:prstGeom prst="rect">
            <a:avLst/>
          </a:prstGeom>
          <a:noFill/>
          <a:ln w="12700">
            <a:noFill/>
            <a:miter lim="800000"/>
            <a:headEnd type="none" w="sm" len="sm"/>
            <a:tailEnd type="none" w="sm" len="sm"/>
          </a:ln>
          <a:effectLst/>
        </p:spPr>
        <p:txBody>
          <a:bodyPr wrap="none" lIns="91429" tIns="45714" rIns="91429" bIns="45714">
            <a:spAutoFit/>
          </a:bodyPr>
          <a:lstStyle/>
          <a:p>
            <a:pPr algn="ctr"/>
            <a:endParaRPr lang="en-US" sz="3200" b="1" i="1">
              <a:solidFill>
                <a:srgbClr val="800000"/>
              </a:solidFill>
            </a:endParaRPr>
          </a:p>
        </p:txBody>
      </p:sp>
      <p:sp>
        <p:nvSpPr>
          <p:cNvPr id="225287" name="Rectangle 7"/>
          <p:cNvSpPr>
            <a:spLocks noChangeArrowheads="1"/>
          </p:cNvSpPr>
          <p:nvPr/>
        </p:nvSpPr>
        <p:spPr bwMode="auto">
          <a:xfrm>
            <a:off x="0" y="76200"/>
            <a:ext cx="9144000" cy="641350"/>
          </a:xfrm>
          <a:prstGeom prst="rect">
            <a:avLst/>
          </a:prstGeom>
          <a:noFill/>
          <a:ln w="12700">
            <a:noFill/>
            <a:miter lim="800000"/>
            <a:headEnd type="none" w="sm" len="sm"/>
            <a:tailEnd type="none" w="sm" len="sm"/>
          </a:ln>
          <a:effectLst/>
        </p:spPr>
        <p:txBody>
          <a:bodyPr lIns="91429" tIns="45714" rIns="91429" bIns="45714">
            <a:spAutoFit/>
          </a:bodyPr>
          <a:lstStyle/>
          <a:p>
            <a:pPr algn="ctr"/>
            <a:r>
              <a:rPr lang="en-US" sz="3600" b="1">
                <a:solidFill>
                  <a:schemeClr val="bg1"/>
                </a:solidFill>
              </a:rPr>
              <a:t>Nanotechnology in Electronics</a:t>
            </a:r>
          </a:p>
        </p:txBody>
      </p:sp>
      <p:sp>
        <p:nvSpPr>
          <p:cNvPr id="225288" name="Text Box 8"/>
          <p:cNvSpPr txBox="1">
            <a:spLocks noChangeArrowheads="1"/>
          </p:cNvSpPr>
          <p:nvPr/>
        </p:nvSpPr>
        <p:spPr bwMode="auto">
          <a:xfrm>
            <a:off x="4098925" y="1533525"/>
            <a:ext cx="4664075" cy="4760913"/>
          </a:xfrm>
          <a:prstGeom prst="rect">
            <a:avLst/>
          </a:prstGeom>
          <a:noFill/>
          <a:ln w="9525">
            <a:noFill/>
            <a:miter lim="800000"/>
            <a:headEnd/>
            <a:tailEnd/>
          </a:ln>
          <a:effectLst/>
        </p:spPr>
        <p:txBody>
          <a:bodyPr lIns="91429" tIns="45714" rIns="91429" bIns="45714">
            <a:spAutoFit/>
          </a:bodyPr>
          <a:lstStyle/>
          <a:p>
            <a:pPr eaLnBrk="1" hangingPunct="1"/>
            <a:r>
              <a:rPr lang="en-US" b="1"/>
              <a:t>March 20, 2006</a:t>
            </a:r>
          </a:p>
          <a:p>
            <a:pPr eaLnBrk="1" hangingPunct="1"/>
            <a:endParaRPr lang="en-US" b="1"/>
          </a:p>
          <a:p>
            <a:pPr eaLnBrk="1" hangingPunct="1"/>
            <a:r>
              <a:rPr lang="en-US" b="1"/>
              <a:t>Applied Nanotech has signed a letter of intent to enter negotiations for a trial on CARBON NANOTUBE TVs with Da Ling, a Taiwanese contract manufacturer.</a:t>
            </a:r>
            <a:r>
              <a:rPr lang="en-US"/>
              <a:t> </a:t>
            </a:r>
          </a:p>
          <a:p>
            <a:pPr eaLnBrk="1" hangingPunct="1"/>
            <a:endParaRPr lang="en-US"/>
          </a:p>
          <a:p>
            <a:pPr eaLnBrk="1" hangingPunct="1"/>
            <a:r>
              <a:rPr lang="en-US"/>
              <a:t>Under the proposed terms, Da Ling will invest $10 million on a pilot manufacturing facility to make </a:t>
            </a:r>
            <a:r>
              <a:rPr lang="en-US" u="sng">
                <a:hlinkClick r:id="rId3" tooltip="Texas company demos carbon nanotube TV -- Wednesday, Sep 7, 2005"/>
              </a:rPr>
              <a:t>carbon nanotube TVs</a:t>
            </a:r>
            <a:r>
              <a:rPr lang="en-US"/>
              <a:t> based on Applied's technology. In these TVs, nanotubes shoot electrons at a screen to create a picture. Functionally, they are similar to traditional CRT (cathode-ray tube) televisions, which still provide the best picture, but are slim, like LCD (liquid crystal display) or plasma televisions. </a:t>
            </a:r>
          </a:p>
        </p:txBody>
      </p:sp>
      <p:pic>
        <p:nvPicPr>
          <p:cNvPr id="225289" name="Picture 9" descr="nanotubes-parois"/>
          <p:cNvPicPr>
            <a:picLocks noGrp="1" noChangeAspect="1" noChangeArrowheads="1"/>
          </p:cNvPicPr>
          <p:nvPr>
            <p:ph sz="half" idx="1"/>
          </p:nvPr>
        </p:nvPicPr>
        <p:blipFill>
          <a:blip r:embed="rId4" cstate="print"/>
          <a:srcRect/>
          <a:stretch>
            <a:fillRect/>
          </a:stretch>
        </p:blipFill>
        <p:spPr>
          <a:xfrm>
            <a:off x="152400" y="3124200"/>
            <a:ext cx="3140075" cy="3505200"/>
          </a:xfrm>
          <a:noFill/>
          <a:ln/>
        </p:spPr>
      </p:pic>
      <p:pic>
        <p:nvPicPr>
          <p:cNvPr id="225290" name="Picture 10" descr="42xr3a">
            <a:hlinkClick r:id="rId5"/>
          </p:cNvPr>
          <p:cNvPicPr>
            <a:picLocks noGrp="1" noChangeAspect="1" noChangeArrowheads="1"/>
          </p:cNvPicPr>
          <p:nvPr>
            <p:ph sz="half" idx="2"/>
          </p:nvPr>
        </p:nvPicPr>
        <p:blipFill>
          <a:blip r:embed="rId6"/>
          <a:srcRect/>
          <a:stretch>
            <a:fillRect/>
          </a:stretch>
        </p:blipFill>
        <p:spPr>
          <a:xfrm>
            <a:off x="1752600" y="990600"/>
            <a:ext cx="2209800" cy="1962150"/>
          </a:xfrm>
          <a:noFill/>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0" y="0"/>
            <a:ext cx="9144000" cy="6858000"/>
          </a:xfrm>
          <a:solidFill>
            <a:srgbClr val="333399"/>
          </a:solidFill>
          <a:ln/>
        </p:spPr>
        <p:txBody>
          <a:bodyPr/>
          <a:lstStyle/>
          <a:p>
            <a:r>
              <a:rPr lang="en-US" sz="7500" b="1">
                <a:solidFill>
                  <a:schemeClr val="bg1"/>
                </a:solidFill>
              </a:rPr>
              <a:t>What Other Nanotechnologies are Coming Soon?</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magic"/>
          <p:cNvPicPr>
            <a:picLocks noChangeAspect="1" noChangeArrowheads="1"/>
          </p:cNvPicPr>
          <p:nvPr/>
        </p:nvPicPr>
        <p:blipFill>
          <a:blip r:embed="rId2" cstate="print"/>
          <a:srcRect/>
          <a:stretch>
            <a:fillRect/>
          </a:stretch>
        </p:blipFill>
        <p:spPr bwMode="auto">
          <a:xfrm>
            <a:off x="2540000" y="2540000"/>
            <a:ext cx="127000" cy="127000"/>
          </a:xfrm>
          <a:prstGeom prst="rect">
            <a:avLst/>
          </a:prstGeom>
          <a:noFill/>
          <a:ln w="12700">
            <a:noFill/>
            <a:miter lim="800000"/>
            <a:headEnd type="none" w="sm" len="sm"/>
            <a:tailEnd type="none" w="sm" len="sm"/>
          </a:ln>
          <a:effectLst/>
        </p:spPr>
      </p:pic>
      <p:sp>
        <p:nvSpPr>
          <p:cNvPr id="227331" name="Rectangle 3"/>
          <p:cNvSpPr>
            <a:spLocks noChangeArrowheads="1"/>
          </p:cNvSpPr>
          <p:nvPr/>
        </p:nvSpPr>
        <p:spPr bwMode="auto">
          <a:xfrm>
            <a:off x="4191000" y="-579438"/>
            <a:ext cx="184150" cy="579438"/>
          </a:xfrm>
          <a:prstGeom prst="rect">
            <a:avLst/>
          </a:prstGeom>
          <a:noFill/>
          <a:ln w="12700">
            <a:noFill/>
            <a:miter lim="800000"/>
            <a:headEnd type="none" w="sm" len="sm"/>
            <a:tailEnd type="none" w="sm" len="sm"/>
          </a:ln>
          <a:effectLst/>
        </p:spPr>
        <p:txBody>
          <a:bodyPr wrap="none" lIns="91429" tIns="45714" rIns="91429" bIns="45714">
            <a:spAutoFit/>
          </a:bodyPr>
          <a:lstStyle/>
          <a:p>
            <a:pPr algn="ctr"/>
            <a:endParaRPr lang="en-US" sz="3200" b="1" i="1">
              <a:solidFill>
                <a:srgbClr val="800000"/>
              </a:solidFill>
            </a:endParaRPr>
          </a:p>
        </p:txBody>
      </p:sp>
      <p:pic>
        <p:nvPicPr>
          <p:cNvPr id="227332" name="Picture 4" descr="magic"/>
          <p:cNvPicPr>
            <a:picLocks noChangeAspect="1" noChangeArrowheads="1"/>
          </p:cNvPicPr>
          <p:nvPr/>
        </p:nvPicPr>
        <p:blipFill>
          <a:blip r:embed="rId2" cstate="print"/>
          <a:srcRect/>
          <a:stretch>
            <a:fillRect/>
          </a:stretch>
        </p:blipFill>
        <p:spPr bwMode="auto">
          <a:xfrm>
            <a:off x="2540000" y="2540000"/>
            <a:ext cx="127000" cy="127000"/>
          </a:xfrm>
          <a:prstGeom prst="rect">
            <a:avLst/>
          </a:prstGeom>
          <a:noFill/>
          <a:ln w="12700">
            <a:noFill/>
            <a:miter lim="800000"/>
            <a:headEnd type="none" w="sm" len="sm"/>
            <a:tailEnd type="none" w="sm" len="sm"/>
          </a:ln>
          <a:effectLst/>
        </p:spPr>
      </p:pic>
      <p:sp>
        <p:nvSpPr>
          <p:cNvPr id="227333" name="Text Box 5"/>
          <p:cNvSpPr txBox="1">
            <a:spLocks noChangeArrowheads="1"/>
          </p:cNvSpPr>
          <p:nvPr/>
        </p:nvSpPr>
        <p:spPr bwMode="auto">
          <a:xfrm>
            <a:off x="0" y="0"/>
            <a:ext cx="9144000" cy="838200"/>
          </a:xfrm>
          <a:prstGeom prst="rect">
            <a:avLst/>
          </a:prstGeom>
          <a:solidFill>
            <a:srgbClr val="333399"/>
          </a:solidFill>
          <a:ln w="9525">
            <a:noFill/>
            <a:miter lim="800000"/>
            <a:headEnd/>
            <a:tailEnd/>
          </a:ln>
        </p:spPr>
        <p:txBody>
          <a:bodyPr lIns="91429" tIns="45714" rIns="91429" bIns="45714"/>
          <a:lstStyle/>
          <a:p>
            <a:pPr algn="ctr" eaLnBrk="1" hangingPunct="1"/>
            <a:endParaRPr lang="en-US" sz="2800" b="1">
              <a:solidFill>
                <a:schemeClr val="bg2"/>
              </a:solidFill>
              <a:ea typeface="Batang" charset="-127"/>
            </a:endParaRPr>
          </a:p>
        </p:txBody>
      </p:sp>
      <p:sp>
        <p:nvSpPr>
          <p:cNvPr id="227334" name="Rectangle 6"/>
          <p:cNvSpPr>
            <a:spLocks noChangeArrowheads="1"/>
          </p:cNvSpPr>
          <p:nvPr/>
        </p:nvSpPr>
        <p:spPr bwMode="auto">
          <a:xfrm>
            <a:off x="4191000" y="-579438"/>
            <a:ext cx="184150" cy="579438"/>
          </a:xfrm>
          <a:prstGeom prst="rect">
            <a:avLst/>
          </a:prstGeom>
          <a:noFill/>
          <a:ln w="12700">
            <a:noFill/>
            <a:miter lim="800000"/>
            <a:headEnd type="none" w="sm" len="sm"/>
            <a:tailEnd type="none" w="sm" len="sm"/>
          </a:ln>
          <a:effectLst/>
        </p:spPr>
        <p:txBody>
          <a:bodyPr wrap="none" lIns="91429" tIns="45714" rIns="91429" bIns="45714">
            <a:spAutoFit/>
          </a:bodyPr>
          <a:lstStyle/>
          <a:p>
            <a:pPr algn="ctr"/>
            <a:endParaRPr lang="en-US" sz="3200" b="1" i="1">
              <a:solidFill>
                <a:srgbClr val="800000"/>
              </a:solidFill>
            </a:endParaRPr>
          </a:p>
        </p:txBody>
      </p:sp>
      <p:sp>
        <p:nvSpPr>
          <p:cNvPr id="227335" name="Rectangle 7"/>
          <p:cNvSpPr>
            <a:spLocks noChangeArrowheads="1"/>
          </p:cNvSpPr>
          <p:nvPr/>
        </p:nvSpPr>
        <p:spPr bwMode="auto">
          <a:xfrm>
            <a:off x="0" y="76200"/>
            <a:ext cx="9144000" cy="641350"/>
          </a:xfrm>
          <a:prstGeom prst="rect">
            <a:avLst/>
          </a:prstGeom>
          <a:noFill/>
          <a:ln w="12700">
            <a:noFill/>
            <a:miter lim="800000"/>
            <a:headEnd type="none" w="sm" len="sm"/>
            <a:tailEnd type="none" w="sm" len="sm"/>
          </a:ln>
          <a:effectLst/>
        </p:spPr>
        <p:txBody>
          <a:bodyPr lIns="91429" tIns="45714" rIns="91429" bIns="45714">
            <a:spAutoFit/>
          </a:bodyPr>
          <a:lstStyle/>
          <a:p>
            <a:pPr algn="ctr"/>
            <a:r>
              <a:rPr lang="en-US" sz="3600" b="1">
                <a:solidFill>
                  <a:schemeClr val="bg1"/>
                </a:solidFill>
              </a:rPr>
              <a:t>Nanotechnology in Electronics</a:t>
            </a:r>
          </a:p>
        </p:txBody>
      </p:sp>
      <p:pic>
        <p:nvPicPr>
          <p:cNvPr id="227336" name="Picture 8" descr="razr_phone"/>
          <p:cNvPicPr>
            <a:picLocks noChangeAspect="1" noChangeArrowheads="1"/>
          </p:cNvPicPr>
          <p:nvPr/>
        </p:nvPicPr>
        <p:blipFill>
          <a:blip r:embed="rId3"/>
          <a:srcRect/>
          <a:stretch>
            <a:fillRect/>
          </a:stretch>
        </p:blipFill>
        <p:spPr bwMode="auto">
          <a:xfrm>
            <a:off x="228600" y="2743200"/>
            <a:ext cx="3048000" cy="2860675"/>
          </a:xfrm>
          <a:prstGeom prst="rect">
            <a:avLst/>
          </a:prstGeom>
          <a:noFill/>
        </p:spPr>
      </p:pic>
      <p:sp>
        <p:nvSpPr>
          <p:cNvPr id="227337" name="Text Box 9"/>
          <p:cNvSpPr txBox="1">
            <a:spLocks noChangeArrowheads="1"/>
          </p:cNvSpPr>
          <p:nvPr/>
        </p:nvSpPr>
        <p:spPr bwMode="auto">
          <a:xfrm>
            <a:off x="669925" y="914400"/>
            <a:ext cx="7559675" cy="822325"/>
          </a:xfrm>
          <a:prstGeom prst="rect">
            <a:avLst/>
          </a:prstGeom>
          <a:noFill/>
          <a:ln w="9525">
            <a:noFill/>
            <a:miter lim="800000"/>
            <a:headEnd/>
            <a:tailEnd/>
          </a:ln>
          <a:effectLst/>
        </p:spPr>
        <p:txBody>
          <a:bodyPr lIns="91429" tIns="45714" rIns="91429" bIns="45714">
            <a:spAutoFit/>
          </a:bodyPr>
          <a:lstStyle/>
          <a:p>
            <a:pPr algn="ctr" eaLnBrk="1" hangingPunct="1"/>
            <a:r>
              <a:rPr lang="en-US" sz="2400" b="1">
                <a:solidFill>
                  <a:schemeClr val="accent2"/>
                </a:solidFill>
              </a:rPr>
              <a:t>The next generation of CELL PHONES will utilize carbon nanotube technologies</a:t>
            </a:r>
          </a:p>
        </p:txBody>
      </p:sp>
      <p:pic>
        <p:nvPicPr>
          <p:cNvPr id="227338" name="Picture 10" descr="SWNT_9%7E1">
            <a:hlinkClick r:id="rId4"/>
          </p:cNvPr>
          <p:cNvPicPr>
            <a:picLocks noGrp="1" noChangeAspect="1" noChangeArrowheads="1"/>
          </p:cNvPicPr>
          <p:nvPr>
            <p:ph/>
          </p:nvPr>
        </p:nvPicPr>
        <p:blipFill>
          <a:blip r:embed="rId5"/>
          <a:srcRect/>
          <a:stretch>
            <a:fillRect/>
          </a:stretch>
        </p:blipFill>
        <p:spPr>
          <a:xfrm>
            <a:off x="4572000" y="1981200"/>
            <a:ext cx="2590800" cy="2590800"/>
          </a:xfrm>
          <a:noFill/>
          <a:ln/>
        </p:spPr>
      </p:pic>
      <p:sp>
        <p:nvSpPr>
          <p:cNvPr id="227339" name="Text Box 11"/>
          <p:cNvSpPr txBox="1">
            <a:spLocks noChangeArrowheads="1"/>
          </p:cNvSpPr>
          <p:nvPr/>
        </p:nvSpPr>
        <p:spPr bwMode="auto">
          <a:xfrm>
            <a:off x="3429000" y="4416425"/>
            <a:ext cx="5426075" cy="2289175"/>
          </a:xfrm>
          <a:prstGeom prst="rect">
            <a:avLst/>
          </a:prstGeom>
          <a:noFill/>
          <a:ln w="9525">
            <a:noFill/>
            <a:miter lim="800000"/>
            <a:headEnd/>
            <a:tailEnd/>
          </a:ln>
          <a:effectLst/>
        </p:spPr>
        <p:txBody>
          <a:bodyPr lIns="91429" tIns="45714" rIns="91429" bIns="45714">
            <a:spAutoFit/>
          </a:bodyPr>
          <a:lstStyle/>
          <a:p>
            <a:pPr eaLnBrk="1" hangingPunct="1"/>
            <a:r>
              <a:rPr lang="en-US" b="1"/>
              <a:t>The radio-frequency amplifiers used in cell phones are </a:t>
            </a:r>
            <a:r>
              <a:rPr lang="en-US" b="1">
                <a:solidFill>
                  <a:srgbClr val="990033"/>
                </a:solidFill>
              </a:rPr>
              <a:t>hot tungsten filaments</a:t>
            </a:r>
            <a:r>
              <a:rPr lang="en-US" b="1"/>
              <a:t>, typically with power efficiencies of just 10 percent. They waste a lot of battery power. </a:t>
            </a:r>
          </a:p>
          <a:p>
            <a:pPr eaLnBrk="1" hangingPunct="1"/>
            <a:endParaRPr lang="en-US" b="1"/>
          </a:p>
          <a:p>
            <a:pPr eaLnBrk="1" hangingPunct="1"/>
            <a:r>
              <a:rPr lang="en-US" b="1">
                <a:solidFill>
                  <a:srgbClr val="990033"/>
                </a:solidFill>
              </a:rPr>
              <a:t>Arrays of carbon nanotubes</a:t>
            </a:r>
            <a:r>
              <a:rPr lang="en-US" b="1"/>
              <a:t> grown on silicon plates could replace radio-frequency amplifiers</a:t>
            </a:r>
            <a:r>
              <a:rPr lang="en-US"/>
              <a:t> </a:t>
            </a:r>
            <a:r>
              <a:rPr lang="en-US" b="1"/>
              <a:t>at a fraction of the power requirements. </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carbon%20nanotubes%20lying%20across%20electrodes"/>
          <p:cNvPicPr>
            <a:picLocks noChangeAspect="1" noChangeArrowheads="1"/>
          </p:cNvPicPr>
          <p:nvPr/>
        </p:nvPicPr>
        <p:blipFill>
          <a:blip r:embed="rId2"/>
          <a:srcRect/>
          <a:stretch>
            <a:fillRect/>
          </a:stretch>
        </p:blipFill>
        <p:spPr bwMode="auto">
          <a:xfrm>
            <a:off x="228600" y="990600"/>
            <a:ext cx="4419600" cy="3025775"/>
          </a:xfrm>
          <a:prstGeom prst="rect">
            <a:avLst/>
          </a:prstGeom>
          <a:noFill/>
        </p:spPr>
      </p:pic>
      <p:pic>
        <p:nvPicPr>
          <p:cNvPr id="235523" name="Picture 3" descr="SWNT_peapod">
            <a:hlinkClick r:id="rId3"/>
          </p:cNvPr>
          <p:cNvPicPr>
            <a:picLocks noChangeAspect="1" noChangeArrowheads="1"/>
          </p:cNvPicPr>
          <p:nvPr/>
        </p:nvPicPr>
        <p:blipFill>
          <a:blip r:embed="rId4"/>
          <a:srcRect/>
          <a:stretch>
            <a:fillRect/>
          </a:stretch>
        </p:blipFill>
        <p:spPr bwMode="auto">
          <a:xfrm>
            <a:off x="4800600" y="990600"/>
            <a:ext cx="4114800" cy="3816350"/>
          </a:xfrm>
          <a:prstGeom prst="rect">
            <a:avLst/>
          </a:prstGeom>
          <a:noFill/>
        </p:spPr>
      </p:pic>
      <p:sp>
        <p:nvSpPr>
          <p:cNvPr id="235524" name="Text Box 4"/>
          <p:cNvSpPr txBox="1">
            <a:spLocks noChangeArrowheads="1"/>
          </p:cNvSpPr>
          <p:nvPr/>
        </p:nvSpPr>
        <p:spPr bwMode="auto">
          <a:xfrm>
            <a:off x="0" y="0"/>
            <a:ext cx="9144000" cy="762000"/>
          </a:xfrm>
          <a:prstGeom prst="rect">
            <a:avLst/>
          </a:prstGeom>
          <a:solidFill>
            <a:srgbClr val="000099"/>
          </a:solidFill>
          <a:ln w="9525">
            <a:noFill/>
            <a:miter lim="800000"/>
            <a:headEnd/>
            <a:tailEnd/>
          </a:ln>
        </p:spPr>
        <p:txBody>
          <a:bodyPr lIns="91429" tIns="45714" rIns="91429" bIns="45714"/>
          <a:lstStyle/>
          <a:p>
            <a:pPr algn="ctr" eaLnBrk="1" hangingPunct="1"/>
            <a:endParaRPr lang="en-US" sz="2800" b="1">
              <a:solidFill>
                <a:schemeClr val="bg2"/>
              </a:solidFill>
              <a:ea typeface="Batang" charset="-127"/>
            </a:endParaRPr>
          </a:p>
        </p:txBody>
      </p:sp>
      <p:sp>
        <p:nvSpPr>
          <p:cNvPr id="235525" name="Rectangle 5"/>
          <p:cNvSpPr>
            <a:spLocks noChangeArrowheads="1"/>
          </p:cNvSpPr>
          <p:nvPr/>
        </p:nvSpPr>
        <p:spPr bwMode="auto">
          <a:xfrm>
            <a:off x="152400" y="0"/>
            <a:ext cx="8763000" cy="641350"/>
          </a:xfrm>
          <a:prstGeom prst="rect">
            <a:avLst/>
          </a:prstGeom>
          <a:noFill/>
          <a:ln w="12700">
            <a:noFill/>
            <a:miter lim="800000"/>
            <a:headEnd type="none" w="sm" len="sm"/>
            <a:tailEnd type="none" w="sm" len="sm"/>
          </a:ln>
          <a:effectLst/>
        </p:spPr>
        <p:txBody>
          <a:bodyPr lIns="91429" tIns="45714" rIns="91429" bIns="45714">
            <a:spAutoFit/>
          </a:bodyPr>
          <a:lstStyle/>
          <a:p>
            <a:pPr algn="ctr"/>
            <a:r>
              <a:rPr lang="en-US" sz="3600" b="1">
                <a:solidFill>
                  <a:schemeClr val="bg1"/>
                </a:solidFill>
              </a:rPr>
              <a:t>Electronic Applications</a:t>
            </a:r>
          </a:p>
        </p:txBody>
      </p:sp>
      <p:sp>
        <p:nvSpPr>
          <p:cNvPr id="235526" name="Text Box 6"/>
          <p:cNvSpPr txBox="1">
            <a:spLocks noChangeArrowheads="1"/>
          </p:cNvSpPr>
          <p:nvPr/>
        </p:nvSpPr>
        <p:spPr bwMode="auto">
          <a:xfrm>
            <a:off x="533400" y="4321175"/>
            <a:ext cx="3170238" cy="946150"/>
          </a:xfrm>
          <a:prstGeom prst="rect">
            <a:avLst/>
          </a:prstGeom>
          <a:noFill/>
          <a:ln w="9525">
            <a:noFill/>
            <a:miter lim="800000"/>
            <a:headEnd/>
            <a:tailEnd/>
          </a:ln>
          <a:effectLst/>
        </p:spPr>
        <p:txBody>
          <a:bodyPr wrap="none" lIns="91429" tIns="45714" rIns="91429" bIns="45714">
            <a:spAutoFit/>
          </a:bodyPr>
          <a:lstStyle/>
          <a:p>
            <a:pPr eaLnBrk="1" hangingPunct="1"/>
            <a:r>
              <a:rPr lang="en-US" sz="2800" b="1"/>
              <a:t>Nanoelectronics:</a:t>
            </a:r>
          </a:p>
          <a:p>
            <a:pPr eaLnBrk="1" hangingPunct="1"/>
            <a:r>
              <a:rPr lang="en-US" sz="2800" b="1"/>
              <a:t>SWNT transistors</a:t>
            </a:r>
          </a:p>
        </p:txBody>
      </p:sp>
      <p:sp>
        <p:nvSpPr>
          <p:cNvPr id="235527" name="Text Box 7"/>
          <p:cNvSpPr txBox="1">
            <a:spLocks noChangeArrowheads="1"/>
          </p:cNvSpPr>
          <p:nvPr/>
        </p:nvSpPr>
        <p:spPr bwMode="auto">
          <a:xfrm>
            <a:off x="5257800" y="4419600"/>
            <a:ext cx="3101975" cy="1068388"/>
          </a:xfrm>
          <a:prstGeom prst="rect">
            <a:avLst/>
          </a:prstGeom>
          <a:noFill/>
          <a:ln w="9525">
            <a:noFill/>
            <a:miter lim="800000"/>
            <a:headEnd/>
            <a:tailEnd/>
          </a:ln>
          <a:effectLst/>
        </p:spPr>
        <p:txBody>
          <a:bodyPr wrap="none" lIns="91429" tIns="45714" rIns="91429" bIns="45714">
            <a:spAutoFit/>
          </a:bodyPr>
          <a:lstStyle/>
          <a:p>
            <a:pPr eaLnBrk="1" hangingPunct="1"/>
            <a:r>
              <a:rPr lang="en-US" sz="2800" b="1"/>
              <a:t>Nano peapods:</a:t>
            </a:r>
          </a:p>
          <a:p>
            <a:pPr eaLnBrk="1" hangingPunct="1"/>
            <a:r>
              <a:rPr lang="en-US" sz="2800" b="1"/>
              <a:t>memory devices</a:t>
            </a:r>
            <a:r>
              <a:rPr lang="en-US" sz="3600" b="1"/>
              <a:t> </a:t>
            </a:r>
            <a:endParaRPr lang="en-US" sz="3600"/>
          </a:p>
        </p:txBody>
      </p:sp>
      <p:sp>
        <p:nvSpPr>
          <p:cNvPr id="235528" name="Text Box 8"/>
          <p:cNvSpPr txBox="1">
            <a:spLocks noChangeArrowheads="1"/>
          </p:cNvSpPr>
          <p:nvPr/>
        </p:nvSpPr>
        <p:spPr bwMode="auto">
          <a:xfrm>
            <a:off x="-23813" y="5410200"/>
            <a:ext cx="9167813" cy="1319213"/>
          </a:xfrm>
          <a:prstGeom prst="rect">
            <a:avLst/>
          </a:prstGeom>
          <a:noFill/>
          <a:ln w="9525">
            <a:solidFill>
              <a:srgbClr val="990033"/>
            </a:solidFill>
            <a:miter lim="800000"/>
            <a:headEnd/>
            <a:tailEnd/>
          </a:ln>
          <a:effectLst/>
        </p:spPr>
        <p:txBody>
          <a:bodyPr lIns="91429" tIns="45714" rIns="91429" bIns="45714">
            <a:spAutoFit/>
          </a:bodyPr>
          <a:lstStyle/>
          <a:p>
            <a:pPr algn="ctr" eaLnBrk="1" hangingPunct="1"/>
            <a:r>
              <a:rPr lang="en-US" sz="3200" b="1">
                <a:solidFill>
                  <a:srgbClr val="000066"/>
                </a:solidFill>
              </a:rPr>
              <a:t>Smaller, Faster, Cheaper Computers:</a:t>
            </a:r>
            <a:r>
              <a:rPr lang="en-US" sz="2400" b="1">
                <a:solidFill>
                  <a:srgbClr val="000066"/>
                </a:solidFill>
              </a:rPr>
              <a:t>  </a:t>
            </a:r>
          </a:p>
          <a:p>
            <a:pPr algn="ctr" eaLnBrk="1" hangingPunct="1"/>
            <a:r>
              <a:rPr lang="en-US" sz="2400" b="1">
                <a:solidFill>
                  <a:srgbClr val="008000"/>
                </a:solidFill>
              </a:rPr>
              <a:t>What would happen if computers were as small </a:t>
            </a:r>
          </a:p>
          <a:p>
            <a:pPr algn="ctr" eaLnBrk="1" hangingPunct="1"/>
            <a:r>
              <a:rPr lang="en-US" sz="2400" b="1">
                <a:solidFill>
                  <a:srgbClr val="008000"/>
                </a:solidFill>
              </a:rPr>
              <a:t>as a button?   And cost only $5?</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ext Box 2"/>
          <p:cNvSpPr txBox="1">
            <a:spLocks noChangeArrowheads="1"/>
          </p:cNvSpPr>
          <p:nvPr/>
        </p:nvSpPr>
        <p:spPr bwMode="auto">
          <a:xfrm>
            <a:off x="0" y="0"/>
            <a:ext cx="9144000" cy="762000"/>
          </a:xfrm>
          <a:prstGeom prst="rect">
            <a:avLst/>
          </a:prstGeom>
          <a:solidFill>
            <a:srgbClr val="000099"/>
          </a:solidFill>
          <a:ln w="9525">
            <a:noFill/>
            <a:miter lim="800000"/>
            <a:headEnd/>
            <a:tailEnd/>
          </a:ln>
        </p:spPr>
        <p:txBody>
          <a:bodyPr lIns="91429" tIns="45714" rIns="91429" bIns="45714"/>
          <a:lstStyle/>
          <a:p>
            <a:pPr algn="ctr" eaLnBrk="1" hangingPunct="1"/>
            <a:endParaRPr lang="en-US" sz="2800" b="1">
              <a:solidFill>
                <a:schemeClr val="bg2"/>
              </a:solidFill>
              <a:ea typeface="Batang" charset="-127"/>
            </a:endParaRPr>
          </a:p>
        </p:txBody>
      </p:sp>
      <p:sp>
        <p:nvSpPr>
          <p:cNvPr id="237571" name="Rectangle 3"/>
          <p:cNvSpPr>
            <a:spLocks noChangeArrowheads="1"/>
          </p:cNvSpPr>
          <p:nvPr/>
        </p:nvSpPr>
        <p:spPr bwMode="auto">
          <a:xfrm>
            <a:off x="152400" y="0"/>
            <a:ext cx="8763000" cy="641350"/>
          </a:xfrm>
          <a:prstGeom prst="rect">
            <a:avLst/>
          </a:prstGeom>
          <a:noFill/>
          <a:ln w="12700">
            <a:noFill/>
            <a:miter lim="800000"/>
            <a:headEnd type="none" w="sm" len="sm"/>
            <a:tailEnd type="none" w="sm" len="sm"/>
          </a:ln>
          <a:effectLst/>
        </p:spPr>
        <p:txBody>
          <a:bodyPr lIns="91429" tIns="45714" rIns="91429" bIns="45714">
            <a:spAutoFit/>
          </a:bodyPr>
          <a:lstStyle/>
          <a:p>
            <a:pPr algn="ctr"/>
            <a:r>
              <a:rPr lang="en-US" sz="3600" b="1">
                <a:solidFill>
                  <a:schemeClr val="bg1"/>
                </a:solidFill>
              </a:rPr>
              <a:t>More Electronic Applications</a:t>
            </a:r>
          </a:p>
        </p:txBody>
      </p:sp>
      <p:pic>
        <p:nvPicPr>
          <p:cNvPr id="237572" name="Picture 4" descr=" "/>
          <p:cNvPicPr>
            <a:picLocks noChangeAspect="1" noChangeArrowheads="1"/>
          </p:cNvPicPr>
          <p:nvPr/>
        </p:nvPicPr>
        <p:blipFill>
          <a:blip r:embed="rId2"/>
          <a:srcRect/>
          <a:stretch>
            <a:fillRect/>
          </a:stretch>
        </p:blipFill>
        <p:spPr bwMode="auto">
          <a:xfrm>
            <a:off x="5410200" y="1416050"/>
            <a:ext cx="3489325" cy="3505200"/>
          </a:xfrm>
          <a:prstGeom prst="rect">
            <a:avLst/>
          </a:prstGeom>
          <a:noFill/>
        </p:spPr>
      </p:pic>
      <p:sp>
        <p:nvSpPr>
          <p:cNvPr id="237573" name="Text Box 5"/>
          <p:cNvSpPr txBox="1">
            <a:spLocks noChangeArrowheads="1"/>
          </p:cNvSpPr>
          <p:nvPr/>
        </p:nvSpPr>
        <p:spPr bwMode="auto">
          <a:xfrm>
            <a:off x="5791200" y="5334000"/>
            <a:ext cx="2698750" cy="1190625"/>
          </a:xfrm>
          <a:prstGeom prst="rect">
            <a:avLst/>
          </a:prstGeom>
          <a:noFill/>
          <a:ln w="9525">
            <a:noFill/>
            <a:miter lim="800000"/>
            <a:headEnd/>
            <a:tailEnd/>
          </a:ln>
          <a:effectLst/>
        </p:spPr>
        <p:txBody>
          <a:bodyPr wrap="none" lIns="91429" tIns="45714" rIns="91429" bIns="45714">
            <a:spAutoFit/>
          </a:bodyPr>
          <a:lstStyle/>
          <a:p>
            <a:pPr algn="ctr" eaLnBrk="1" hangingPunct="1"/>
            <a:r>
              <a:rPr lang="en-US" sz="3600" b="1"/>
              <a:t>H</a:t>
            </a:r>
            <a:r>
              <a:rPr lang="en-US" sz="3600" b="1" baseline="-25000"/>
              <a:t>2 </a:t>
            </a:r>
            <a:r>
              <a:rPr lang="en-US" sz="3600" b="1"/>
              <a:t>storage: </a:t>
            </a:r>
          </a:p>
          <a:p>
            <a:pPr algn="ctr" eaLnBrk="1" hangingPunct="1"/>
            <a:r>
              <a:rPr lang="en-US" sz="3600" b="1"/>
              <a:t>fuel cells</a:t>
            </a:r>
          </a:p>
        </p:txBody>
      </p:sp>
      <p:pic>
        <p:nvPicPr>
          <p:cNvPr id="237574" name="Picture 6"/>
          <p:cNvPicPr>
            <a:picLocks noChangeAspect="1" noChangeArrowheads="1"/>
          </p:cNvPicPr>
          <p:nvPr/>
        </p:nvPicPr>
        <p:blipFill>
          <a:blip r:embed="rId3"/>
          <a:srcRect/>
          <a:stretch>
            <a:fillRect/>
          </a:stretch>
        </p:blipFill>
        <p:spPr bwMode="auto">
          <a:xfrm>
            <a:off x="304800" y="2376488"/>
            <a:ext cx="4876800" cy="2255837"/>
          </a:xfrm>
          <a:prstGeom prst="rect">
            <a:avLst/>
          </a:prstGeom>
          <a:noFill/>
          <a:ln w="9525">
            <a:noFill/>
            <a:miter lim="800000"/>
            <a:headEnd/>
            <a:tailEnd/>
          </a:ln>
          <a:effectLst/>
        </p:spPr>
      </p:pic>
      <p:sp>
        <p:nvSpPr>
          <p:cNvPr id="237575" name="Text Box 7"/>
          <p:cNvSpPr txBox="1">
            <a:spLocks noChangeArrowheads="1"/>
          </p:cNvSpPr>
          <p:nvPr/>
        </p:nvSpPr>
        <p:spPr bwMode="auto">
          <a:xfrm>
            <a:off x="1066800" y="4800600"/>
            <a:ext cx="3333750" cy="641350"/>
          </a:xfrm>
          <a:prstGeom prst="rect">
            <a:avLst/>
          </a:prstGeom>
          <a:noFill/>
          <a:ln w="9525">
            <a:noFill/>
            <a:miter lim="800000"/>
            <a:headEnd/>
            <a:tailEnd/>
          </a:ln>
          <a:effectLst/>
        </p:spPr>
        <p:txBody>
          <a:bodyPr wrap="none" lIns="91429" tIns="45714" rIns="91429" bIns="45714">
            <a:spAutoFit/>
          </a:bodyPr>
          <a:lstStyle/>
          <a:p>
            <a:pPr eaLnBrk="1" hangingPunct="1"/>
            <a:r>
              <a:rPr lang="en-US" sz="3600" b="1"/>
              <a:t>Memory Chips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ext Box 2"/>
          <p:cNvSpPr txBox="1">
            <a:spLocks noChangeArrowheads="1"/>
          </p:cNvSpPr>
          <p:nvPr/>
        </p:nvSpPr>
        <p:spPr bwMode="auto">
          <a:xfrm>
            <a:off x="0" y="0"/>
            <a:ext cx="9144000" cy="685800"/>
          </a:xfrm>
          <a:prstGeom prst="rect">
            <a:avLst/>
          </a:prstGeom>
          <a:solidFill>
            <a:srgbClr val="000099"/>
          </a:solidFill>
          <a:ln w="9525">
            <a:noFill/>
            <a:miter lim="800000"/>
            <a:headEnd/>
            <a:tailEnd/>
          </a:ln>
        </p:spPr>
        <p:txBody>
          <a:bodyPr lIns="91429" tIns="45714" rIns="91429" bIns="45714"/>
          <a:lstStyle/>
          <a:p>
            <a:pPr algn="ctr" eaLnBrk="1" hangingPunct="1"/>
            <a:endParaRPr lang="en-US" sz="2800" b="1">
              <a:solidFill>
                <a:schemeClr val="bg2"/>
              </a:solidFill>
              <a:ea typeface="Batang" charset="-127"/>
            </a:endParaRPr>
          </a:p>
        </p:txBody>
      </p:sp>
      <p:sp>
        <p:nvSpPr>
          <p:cNvPr id="244739" name="Rectangle 3"/>
          <p:cNvSpPr>
            <a:spLocks noChangeArrowheads="1"/>
          </p:cNvSpPr>
          <p:nvPr/>
        </p:nvSpPr>
        <p:spPr bwMode="auto">
          <a:xfrm>
            <a:off x="152400" y="0"/>
            <a:ext cx="8763000" cy="641350"/>
          </a:xfrm>
          <a:prstGeom prst="rect">
            <a:avLst/>
          </a:prstGeom>
          <a:noFill/>
          <a:ln w="12700">
            <a:noFill/>
            <a:miter lim="800000"/>
            <a:headEnd type="none" w="sm" len="sm"/>
            <a:tailEnd type="none" w="sm" len="sm"/>
          </a:ln>
          <a:effectLst/>
        </p:spPr>
        <p:txBody>
          <a:bodyPr lIns="91429" tIns="45714" rIns="91429" bIns="45714">
            <a:spAutoFit/>
          </a:bodyPr>
          <a:lstStyle/>
          <a:p>
            <a:pPr algn="ctr"/>
            <a:r>
              <a:rPr lang="en-US" sz="3600" b="1">
                <a:solidFill>
                  <a:schemeClr val="bg1"/>
                </a:solidFill>
              </a:rPr>
              <a:t>Other Applications</a:t>
            </a:r>
          </a:p>
        </p:txBody>
      </p:sp>
      <p:sp>
        <p:nvSpPr>
          <p:cNvPr id="244740" name="Text Box 4"/>
          <p:cNvSpPr txBox="1">
            <a:spLocks noChangeArrowheads="1"/>
          </p:cNvSpPr>
          <p:nvPr/>
        </p:nvSpPr>
        <p:spPr bwMode="auto">
          <a:xfrm>
            <a:off x="228600" y="3200400"/>
            <a:ext cx="3105150" cy="641350"/>
          </a:xfrm>
          <a:prstGeom prst="rect">
            <a:avLst/>
          </a:prstGeom>
          <a:noFill/>
          <a:ln w="9525">
            <a:noFill/>
            <a:miter lim="800000"/>
            <a:headEnd/>
            <a:tailEnd/>
          </a:ln>
          <a:effectLst/>
        </p:spPr>
        <p:txBody>
          <a:bodyPr wrap="none" lIns="91429" tIns="45714" rIns="91429" bIns="45714">
            <a:spAutoFit/>
          </a:bodyPr>
          <a:lstStyle/>
          <a:p>
            <a:pPr algn="ctr" eaLnBrk="1" hangingPunct="1"/>
            <a:r>
              <a:rPr lang="en-US" b="1"/>
              <a:t>Healthcare Biosensor: </a:t>
            </a:r>
          </a:p>
          <a:p>
            <a:pPr algn="ctr" eaLnBrk="1" hangingPunct="1"/>
            <a:r>
              <a:rPr lang="en-US" b="1"/>
              <a:t>early detection of diseases</a:t>
            </a:r>
          </a:p>
        </p:txBody>
      </p:sp>
      <p:pic>
        <p:nvPicPr>
          <p:cNvPr id="244741" name="Picture 5"/>
          <p:cNvPicPr>
            <a:picLocks noChangeAspect="1" noChangeArrowheads="1"/>
          </p:cNvPicPr>
          <p:nvPr/>
        </p:nvPicPr>
        <p:blipFill>
          <a:blip r:embed="rId3"/>
          <a:srcRect/>
          <a:stretch>
            <a:fillRect/>
          </a:stretch>
        </p:blipFill>
        <p:spPr bwMode="auto">
          <a:xfrm>
            <a:off x="381000" y="838200"/>
            <a:ext cx="2667000" cy="2222500"/>
          </a:xfrm>
          <a:prstGeom prst="rect">
            <a:avLst/>
          </a:prstGeom>
          <a:noFill/>
          <a:ln w="12700">
            <a:noFill/>
            <a:miter lim="800000"/>
            <a:headEnd type="none" w="sm" len="sm"/>
            <a:tailEnd type="none" w="sm" len="sm"/>
          </a:ln>
          <a:effectLst/>
        </p:spPr>
      </p:pic>
      <p:sp>
        <p:nvSpPr>
          <p:cNvPr id="244742" name="Text Box 6"/>
          <p:cNvSpPr txBox="1">
            <a:spLocks noChangeArrowheads="1"/>
          </p:cNvSpPr>
          <p:nvPr/>
        </p:nvSpPr>
        <p:spPr bwMode="auto">
          <a:xfrm>
            <a:off x="0" y="6216650"/>
            <a:ext cx="3600450" cy="641350"/>
          </a:xfrm>
          <a:prstGeom prst="rect">
            <a:avLst/>
          </a:prstGeom>
          <a:noFill/>
          <a:ln w="12700">
            <a:noFill/>
            <a:miter lim="800000"/>
            <a:headEnd type="none" w="sm" len="sm"/>
            <a:tailEnd type="none" w="sm" len="sm"/>
          </a:ln>
          <a:effectLst/>
        </p:spPr>
        <p:txBody>
          <a:bodyPr lIns="91429" tIns="45714" rIns="91429" bIns="45714">
            <a:spAutoFit/>
          </a:bodyPr>
          <a:lstStyle/>
          <a:p>
            <a:pPr algn="ctr"/>
            <a:r>
              <a:rPr lang="en-US" b="1"/>
              <a:t>Nanotube sensors for </a:t>
            </a:r>
          </a:p>
          <a:p>
            <a:pPr algn="ctr"/>
            <a:r>
              <a:rPr lang="en-US" b="1"/>
              <a:t>Chemical and biological agents</a:t>
            </a:r>
          </a:p>
        </p:txBody>
      </p:sp>
      <p:pic>
        <p:nvPicPr>
          <p:cNvPr id="244743" name="Picture 7"/>
          <p:cNvPicPr>
            <a:picLocks noChangeAspect="1" noChangeArrowheads="1"/>
          </p:cNvPicPr>
          <p:nvPr/>
        </p:nvPicPr>
        <p:blipFill>
          <a:blip r:embed="rId4"/>
          <a:srcRect/>
          <a:stretch>
            <a:fillRect/>
          </a:stretch>
        </p:blipFill>
        <p:spPr bwMode="auto">
          <a:xfrm>
            <a:off x="381000" y="3886200"/>
            <a:ext cx="2819400" cy="2401888"/>
          </a:xfrm>
          <a:prstGeom prst="rect">
            <a:avLst/>
          </a:prstGeom>
          <a:noFill/>
          <a:ln w="9525">
            <a:noFill/>
            <a:miter lim="800000"/>
            <a:headEnd/>
            <a:tailEnd/>
          </a:ln>
          <a:effectLst/>
        </p:spPr>
      </p:pic>
      <p:graphicFrame>
        <p:nvGraphicFramePr>
          <p:cNvPr id="244744" name="Object 8"/>
          <p:cNvGraphicFramePr>
            <a:graphicFrameLocks noChangeAspect="1"/>
          </p:cNvGraphicFramePr>
          <p:nvPr/>
        </p:nvGraphicFramePr>
        <p:xfrm>
          <a:off x="6705600" y="990600"/>
          <a:ext cx="1962150" cy="4953000"/>
        </p:xfrm>
        <a:graphic>
          <a:graphicData uri="http://schemas.openxmlformats.org/presentationml/2006/ole">
            <p:oleObj spid="_x0000_s244744" name="Bitmap Image" r:id="rId5" imgW="2123810" imgH="5361905" progId="PBrush">
              <p:embed/>
            </p:oleObj>
          </a:graphicData>
        </a:graphic>
      </p:graphicFrame>
      <p:graphicFrame>
        <p:nvGraphicFramePr>
          <p:cNvPr id="244745" name="Object 9"/>
          <p:cNvGraphicFramePr>
            <a:graphicFrameLocks noChangeAspect="1"/>
          </p:cNvGraphicFramePr>
          <p:nvPr/>
        </p:nvGraphicFramePr>
        <p:xfrm>
          <a:off x="3582988" y="1066800"/>
          <a:ext cx="2928937" cy="4724400"/>
        </p:xfrm>
        <a:graphic>
          <a:graphicData uri="http://schemas.openxmlformats.org/presentationml/2006/ole">
            <p:oleObj spid="_x0000_s244745" name="Bitmap Image" r:id="rId6" imgW="1428949" imgH="2305372" progId="PBrush">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5506" name="Picture 2"/>
          <p:cNvPicPr>
            <a:picLocks noGrp="1" noChangeAspect="1" noChangeArrowheads="1"/>
          </p:cNvPicPr>
          <p:nvPr>
            <p:ph idx="1"/>
          </p:nvPr>
        </p:nvPicPr>
        <p:blipFill>
          <a:blip r:embed="rId2"/>
          <a:srcRect/>
          <a:stretch>
            <a:fillRect/>
          </a:stretch>
        </p:blipFill>
        <p:spPr bwMode="auto">
          <a:xfrm>
            <a:off x="1" y="-56150"/>
            <a:ext cx="9144000" cy="6914150"/>
          </a:xfrm>
          <a:prstGeom prst="rect">
            <a:avLst/>
          </a:prstGeom>
          <a:noFill/>
          <a:ln w="9525">
            <a:noFill/>
            <a:miter lim="800000"/>
            <a:headEnd/>
            <a:tailEnd/>
          </a:ln>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1646Zhang1"/>
          <p:cNvPicPr>
            <a:picLocks noChangeAspect="1" noChangeArrowheads="1"/>
          </p:cNvPicPr>
          <p:nvPr/>
        </p:nvPicPr>
        <p:blipFill>
          <a:blip r:embed="rId2"/>
          <a:srcRect/>
          <a:stretch>
            <a:fillRect/>
          </a:stretch>
        </p:blipFill>
        <p:spPr bwMode="auto">
          <a:xfrm>
            <a:off x="533400" y="3276600"/>
            <a:ext cx="2667000" cy="2266950"/>
          </a:xfrm>
          <a:prstGeom prst="rect">
            <a:avLst/>
          </a:prstGeom>
          <a:noFill/>
        </p:spPr>
      </p:pic>
      <p:sp>
        <p:nvSpPr>
          <p:cNvPr id="148483" name="Rectangle 3"/>
          <p:cNvSpPr>
            <a:spLocks noChangeArrowheads="1"/>
          </p:cNvSpPr>
          <p:nvPr/>
        </p:nvSpPr>
        <p:spPr bwMode="auto">
          <a:xfrm>
            <a:off x="228600" y="5562600"/>
            <a:ext cx="3352800" cy="825500"/>
          </a:xfrm>
          <a:prstGeom prst="rect">
            <a:avLst/>
          </a:prstGeom>
          <a:noFill/>
          <a:ln w="9525">
            <a:noFill/>
            <a:miter lim="800000"/>
            <a:headEnd/>
            <a:tailEnd/>
          </a:ln>
          <a:effectLst/>
        </p:spPr>
        <p:txBody>
          <a:bodyPr lIns="91429" tIns="45714" rIns="91429" bIns="45714">
            <a:spAutoFit/>
          </a:bodyPr>
          <a:lstStyle/>
          <a:p>
            <a:pPr algn="ctr" eaLnBrk="1" hangingPunct="1">
              <a:spcBef>
                <a:spcPct val="50000"/>
              </a:spcBef>
            </a:pPr>
            <a:r>
              <a:rPr lang="en-US" sz="1600" b="1">
                <a:solidFill>
                  <a:schemeClr val="accent2"/>
                </a:solidFill>
              </a:rPr>
              <a:t>Iron nanoparticles to clean poisons from water </a:t>
            </a:r>
            <a:r>
              <a:rPr lang="en-US" sz="1600"/>
              <a:t>(Lehigh University)</a:t>
            </a:r>
          </a:p>
        </p:txBody>
      </p:sp>
      <p:pic>
        <p:nvPicPr>
          <p:cNvPr id="148484" name="Picture 4" descr="pw-13-06-07fig1"/>
          <p:cNvPicPr>
            <a:picLocks noChangeAspect="1" noChangeArrowheads="1"/>
          </p:cNvPicPr>
          <p:nvPr/>
        </p:nvPicPr>
        <p:blipFill>
          <a:blip r:embed="rId3"/>
          <a:srcRect/>
          <a:stretch>
            <a:fillRect/>
          </a:stretch>
        </p:blipFill>
        <p:spPr bwMode="auto">
          <a:xfrm>
            <a:off x="6477000" y="3429000"/>
            <a:ext cx="2271713" cy="2286000"/>
          </a:xfrm>
          <a:prstGeom prst="rect">
            <a:avLst/>
          </a:prstGeom>
          <a:noFill/>
        </p:spPr>
      </p:pic>
      <p:sp>
        <p:nvSpPr>
          <p:cNvPr id="148485" name="Text Box 5"/>
          <p:cNvSpPr txBox="1">
            <a:spLocks noChangeArrowheads="1"/>
          </p:cNvSpPr>
          <p:nvPr/>
        </p:nvSpPr>
        <p:spPr bwMode="auto">
          <a:xfrm>
            <a:off x="4419600" y="5791200"/>
            <a:ext cx="3124200" cy="825500"/>
          </a:xfrm>
          <a:prstGeom prst="rect">
            <a:avLst/>
          </a:prstGeom>
          <a:noFill/>
          <a:ln w="9525">
            <a:noFill/>
            <a:miter lim="800000"/>
            <a:headEnd/>
            <a:tailEnd/>
          </a:ln>
          <a:effectLst/>
        </p:spPr>
        <p:txBody>
          <a:bodyPr lIns="91429" tIns="45714" rIns="91429" bIns="45714">
            <a:spAutoFit/>
          </a:bodyPr>
          <a:lstStyle/>
          <a:p>
            <a:pPr algn="ctr" eaLnBrk="1" hangingPunct="1"/>
            <a:r>
              <a:rPr lang="en-US" sz="1600" b="1">
                <a:solidFill>
                  <a:schemeClr val="accent2"/>
                </a:solidFill>
              </a:rPr>
              <a:t>Carbon nanotube transistor for future computer chips</a:t>
            </a:r>
            <a:r>
              <a:rPr lang="en-US" sz="1600"/>
              <a:t> (Stanford)</a:t>
            </a:r>
          </a:p>
        </p:txBody>
      </p:sp>
      <p:pic>
        <p:nvPicPr>
          <p:cNvPr id="148486" name="Picture 6" descr="nanotube-tm"/>
          <p:cNvPicPr>
            <a:picLocks noChangeAspect="1" noChangeArrowheads="1"/>
          </p:cNvPicPr>
          <p:nvPr/>
        </p:nvPicPr>
        <p:blipFill>
          <a:blip r:embed="rId4"/>
          <a:srcRect/>
          <a:stretch>
            <a:fillRect/>
          </a:stretch>
        </p:blipFill>
        <p:spPr bwMode="auto">
          <a:xfrm>
            <a:off x="3962400" y="3827463"/>
            <a:ext cx="2438400" cy="1446212"/>
          </a:xfrm>
          <a:prstGeom prst="rect">
            <a:avLst/>
          </a:prstGeom>
          <a:noFill/>
        </p:spPr>
      </p:pic>
      <p:pic>
        <p:nvPicPr>
          <p:cNvPr id="148487" name="Picture 7" descr="quantumice"/>
          <p:cNvPicPr>
            <a:picLocks noChangeAspect="1" noChangeArrowheads="1"/>
          </p:cNvPicPr>
          <p:nvPr/>
        </p:nvPicPr>
        <p:blipFill>
          <a:blip r:embed="rId5"/>
          <a:srcRect/>
          <a:stretch>
            <a:fillRect/>
          </a:stretch>
        </p:blipFill>
        <p:spPr bwMode="auto">
          <a:xfrm>
            <a:off x="4648200" y="609600"/>
            <a:ext cx="2743200" cy="1316038"/>
          </a:xfrm>
          <a:prstGeom prst="rect">
            <a:avLst/>
          </a:prstGeom>
          <a:noFill/>
        </p:spPr>
      </p:pic>
      <p:sp>
        <p:nvSpPr>
          <p:cNvPr id="148488" name="Rectangle 8"/>
          <p:cNvSpPr>
            <a:spLocks noChangeArrowheads="1"/>
          </p:cNvSpPr>
          <p:nvPr/>
        </p:nvSpPr>
        <p:spPr bwMode="auto">
          <a:xfrm>
            <a:off x="1828800" y="2362200"/>
            <a:ext cx="6248400" cy="825500"/>
          </a:xfrm>
          <a:prstGeom prst="rect">
            <a:avLst/>
          </a:prstGeom>
          <a:noFill/>
          <a:ln w="9525">
            <a:noFill/>
            <a:miter lim="800000"/>
            <a:headEnd/>
            <a:tailEnd/>
          </a:ln>
          <a:effectLst/>
        </p:spPr>
        <p:txBody>
          <a:bodyPr lIns="91429" tIns="45714" rIns="91429" bIns="45714">
            <a:spAutoFit/>
          </a:bodyPr>
          <a:lstStyle/>
          <a:p>
            <a:pPr algn="ctr" eaLnBrk="1" hangingPunct="1">
              <a:spcBef>
                <a:spcPct val="50000"/>
              </a:spcBef>
            </a:pPr>
            <a:r>
              <a:rPr lang="en-US" sz="1600" b="1">
                <a:solidFill>
                  <a:schemeClr val="accent2"/>
                </a:solidFill>
              </a:rPr>
              <a:t>Gold nanoparticles, some coated with antibodies, that fluoresce and heat up can track and destroy cancer cells  </a:t>
            </a:r>
            <a:r>
              <a:rPr lang="en-US" sz="1600"/>
              <a:t>(University of Illinois, Georgia Tech, Rice, U. Texas, and UCSF)</a:t>
            </a:r>
          </a:p>
        </p:txBody>
      </p:sp>
      <p:pic>
        <p:nvPicPr>
          <p:cNvPr id="148489" name="Picture 9"/>
          <p:cNvPicPr>
            <a:picLocks noChangeAspect="1" noChangeArrowheads="1"/>
          </p:cNvPicPr>
          <p:nvPr/>
        </p:nvPicPr>
        <p:blipFill>
          <a:blip r:embed="rId6"/>
          <a:srcRect/>
          <a:stretch>
            <a:fillRect/>
          </a:stretch>
        </p:blipFill>
        <p:spPr bwMode="auto">
          <a:xfrm>
            <a:off x="2286000" y="304800"/>
            <a:ext cx="2000250" cy="200025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1371600"/>
            <a:ext cx="9144000" cy="5486400"/>
          </a:xfrm>
          <a:prstGeom prst="rect">
            <a:avLst/>
          </a:prstGeom>
          <a:gradFill rotWithShape="0">
            <a:gsLst>
              <a:gs pos="0">
                <a:srgbClr val="58B0F4"/>
              </a:gs>
              <a:gs pos="100000">
                <a:srgbClr val="58B0F4">
                  <a:gamma/>
                  <a:tint val="0"/>
                  <a:invGamma/>
                </a:srgbClr>
              </a:gs>
            </a:gsLst>
            <a:lin ang="5400000" scaled="1"/>
          </a:gradFill>
          <a:ln w="9525">
            <a:solidFill>
              <a:schemeClr val="tx1"/>
            </a:solidFill>
            <a:miter lim="800000"/>
            <a:headEnd/>
            <a:tailEnd/>
          </a:ln>
          <a:effectLst/>
        </p:spPr>
        <p:txBody>
          <a:bodyPr wrap="none" lIns="91429" tIns="45714" rIns="91429" bIns="45714" anchor="ctr"/>
          <a:lstStyle/>
          <a:p>
            <a:pPr algn="ctr"/>
            <a:endParaRPr lang="en-US" sz="2400" b="1">
              <a:latin typeface="Times" pitchFamily="18" charset="0"/>
            </a:endParaRPr>
          </a:p>
        </p:txBody>
      </p:sp>
      <p:sp>
        <p:nvSpPr>
          <p:cNvPr id="31747" name="Rectangle 3"/>
          <p:cNvSpPr>
            <a:spLocks noChangeArrowheads="1"/>
          </p:cNvSpPr>
          <p:nvPr/>
        </p:nvSpPr>
        <p:spPr bwMode="auto">
          <a:xfrm>
            <a:off x="0" y="1066800"/>
            <a:ext cx="9144000" cy="304800"/>
          </a:xfrm>
          <a:prstGeom prst="rect">
            <a:avLst/>
          </a:prstGeom>
          <a:gradFill rotWithShape="0">
            <a:gsLst>
              <a:gs pos="0">
                <a:srgbClr val="0033CC"/>
              </a:gs>
              <a:gs pos="100000">
                <a:srgbClr val="0033CC">
                  <a:gamma/>
                  <a:shade val="46275"/>
                  <a:invGamma/>
                </a:srgbClr>
              </a:gs>
            </a:gsLst>
            <a:path path="rect">
              <a:fillToRect r="100000" b="100000"/>
            </a:path>
          </a:gradFill>
          <a:ln w="9525">
            <a:solidFill>
              <a:schemeClr val="tx1"/>
            </a:solidFill>
            <a:miter lim="800000"/>
            <a:headEnd/>
            <a:tailEnd/>
          </a:ln>
          <a:effectLst/>
        </p:spPr>
        <p:txBody>
          <a:bodyPr wrap="none" anchor="ctr"/>
          <a:lstStyle/>
          <a:p>
            <a:endParaRPr lang="en-US"/>
          </a:p>
        </p:txBody>
      </p:sp>
      <p:sp>
        <p:nvSpPr>
          <p:cNvPr id="31748" name="Rectangle 4"/>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31749" name="WordArt 5"/>
          <p:cNvSpPr>
            <a:spLocks noChangeArrowheads="1" noChangeShapeType="1" noTextEdit="1"/>
          </p:cNvSpPr>
          <p:nvPr/>
        </p:nvSpPr>
        <p:spPr bwMode="auto">
          <a:xfrm>
            <a:off x="2362200" y="228600"/>
            <a:ext cx="4889500" cy="5588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5B87F2"/>
                    </a:gs>
                    <a:gs pos="100000">
                      <a:srgbClr val="1822CD"/>
                    </a:gs>
                  </a:gsLst>
                  <a:path path="rect">
                    <a:fillToRect l="50000" t="50000" r="50000" b="50000"/>
                  </a:path>
                </a:gradFill>
                <a:effectLst>
                  <a:outerShdw dist="35921" dir="2700000" algn="ctr" rotWithShape="0">
                    <a:srgbClr val="C0C0C0"/>
                  </a:outerShdw>
                </a:effectLst>
                <a:latin typeface="Impact"/>
              </a:rPr>
              <a:t>Impact of Nanotechnology</a:t>
            </a:r>
          </a:p>
        </p:txBody>
      </p:sp>
      <p:sp>
        <p:nvSpPr>
          <p:cNvPr id="31750" name="Text Box 6"/>
          <p:cNvSpPr txBox="1">
            <a:spLocks noChangeArrowheads="1"/>
          </p:cNvSpPr>
          <p:nvPr/>
        </p:nvSpPr>
        <p:spPr bwMode="auto">
          <a:xfrm>
            <a:off x="4648200" y="1524000"/>
            <a:ext cx="3965575" cy="4291013"/>
          </a:xfrm>
          <a:prstGeom prst="rect">
            <a:avLst/>
          </a:prstGeom>
          <a:noFill/>
          <a:ln w="9525">
            <a:noFill/>
            <a:miter lim="800000"/>
            <a:headEnd/>
            <a:tailEnd/>
          </a:ln>
          <a:effectLst/>
        </p:spPr>
        <p:txBody>
          <a:bodyPr wrap="none" lIns="91429" tIns="45714" rIns="91429" bIns="45714">
            <a:spAutoFit/>
          </a:bodyPr>
          <a:lstStyle/>
          <a:p>
            <a:pPr>
              <a:tabLst>
                <a:tab pos="230188" algn="l"/>
              </a:tabLst>
            </a:pPr>
            <a:r>
              <a:rPr lang="en-US" sz="2400">
                <a:latin typeface="Times" pitchFamily="18" charset="0"/>
              </a:rPr>
              <a:t>•	Computing and Data Storage</a:t>
            </a:r>
          </a:p>
          <a:p>
            <a:pPr>
              <a:lnSpc>
                <a:spcPct val="50000"/>
              </a:lnSpc>
              <a:tabLst>
                <a:tab pos="230188" algn="l"/>
              </a:tabLst>
            </a:pPr>
            <a:endParaRPr lang="en-US" sz="2400">
              <a:latin typeface="Times" pitchFamily="18" charset="0"/>
            </a:endParaRPr>
          </a:p>
          <a:p>
            <a:pPr>
              <a:tabLst>
                <a:tab pos="230188" algn="l"/>
              </a:tabLst>
            </a:pPr>
            <a:r>
              <a:rPr lang="en-US" sz="2400">
                <a:latin typeface="Times" pitchFamily="18" charset="0"/>
              </a:rPr>
              <a:t>•	Materials and Manufacturing</a:t>
            </a:r>
          </a:p>
          <a:p>
            <a:pPr>
              <a:lnSpc>
                <a:spcPct val="50000"/>
              </a:lnSpc>
              <a:tabLst>
                <a:tab pos="230188" algn="l"/>
              </a:tabLst>
            </a:pPr>
            <a:endParaRPr lang="en-US" sz="2400">
              <a:latin typeface="Times" pitchFamily="18" charset="0"/>
            </a:endParaRPr>
          </a:p>
          <a:p>
            <a:pPr>
              <a:tabLst>
                <a:tab pos="230188" algn="l"/>
              </a:tabLst>
            </a:pPr>
            <a:r>
              <a:rPr lang="en-US" sz="2400">
                <a:latin typeface="Times" pitchFamily="18" charset="0"/>
              </a:rPr>
              <a:t>•	Health and Medicine</a:t>
            </a:r>
          </a:p>
          <a:p>
            <a:pPr>
              <a:lnSpc>
                <a:spcPct val="50000"/>
              </a:lnSpc>
              <a:tabLst>
                <a:tab pos="230188" algn="l"/>
              </a:tabLst>
            </a:pPr>
            <a:endParaRPr lang="en-US" sz="2400">
              <a:latin typeface="Times" pitchFamily="18" charset="0"/>
            </a:endParaRPr>
          </a:p>
          <a:p>
            <a:pPr>
              <a:tabLst>
                <a:tab pos="230188" algn="l"/>
              </a:tabLst>
            </a:pPr>
            <a:r>
              <a:rPr lang="en-US" sz="2400">
                <a:latin typeface="Times" pitchFamily="18" charset="0"/>
              </a:rPr>
              <a:t>•	Energy</a:t>
            </a:r>
          </a:p>
          <a:p>
            <a:pPr>
              <a:lnSpc>
                <a:spcPct val="50000"/>
              </a:lnSpc>
              <a:tabLst>
                <a:tab pos="230188" algn="l"/>
              </a:tabLst>
            </a:pPr>
            <a:endParaRPr lang="en-US" sz="2400">
              <a:latin typeface="Times" pitchFamily="18" charset="0"/>
            </a:endParaRPr>
          </a:p>
          <a:p>
            <a:pPr>
              <a:tabLst>
                <a:tab pos="230188" algn="l"/>
              </a:tabLst>
            </a:pPr>
            <a:r>
              <a:rPr lang="en-US" sz="2400">
                <a:latin typeface="Times" pitchFamily="18" charset="0"/>
              </a:rPr>
              <a:t>•	Environment</a:t>
            </a:r>
          </a:p>
          <a:p>
            <a:pPr>
              <a:lnSpc>
                <a:spcPct val="50000"/>
              </a:lnSpc>
              <a:tabLst>
                <a:tab pos="230188" algn="l"/>
              </a:tabLst>
            </a:pPr>
            <a:endParaRPr lang="en-US" sz="2400">
              <a:latin typeface="Times" pitchFamily="18" charset="0"/>
            </a:endParaRPr>
          </a:p>
          <a:p>
            <a:pPr>
              <a:tabLst>
                <a:tab pos="230188" algn="l"/>
              </a:tabLst>
            </a:pPr>
            <a:r>
              <a:rPr lang="en-US" sz="2400">
                <a:latin typeface="Times" pitchFamily="18" charset="0"/>
              </a:rPr>
              <a:t>•	Transportation</a:t>
            </a:r>
          </a:p>
          <a:p>
            <a:pPr>
              <a:lnSpc>
                <a:spcPct val="50000"/>
              </a:lnSpc>
              <a:tabLst>
                <a:tab pos="230188" algn="l"/>
              </a:tabLst>
            </a:pPr>
            <a:endParaRPr lang="en-US" sz="2400">
              <a:latin typeface="Times" pitchFamily="18" charset="0"/>
            </a:endParaRPr>
          </a:p>
          <a:p>
            <a:pPr>
              <a:tabLst>
                <a:tab pos="230188" algn="l"/>
              </a:tabLst>
            </a:pPr>
            <a:r>
              <a:rPr lang="en-US" sz="2400">
                <a:latin typeface="Times" pitchFamily="18" charset="0"/>
              </a:rPr>
              <a:t>•	National Security</a:t>
            </a:r>
          </a:p>
          <a:p>
            <a:pPr>
              <a:lnSpc>
                <a:spcPct val="50000"/>
              </a:lnSpc>
              <a:tabLst>
                <a:tab pos="230188" algn="l"/>
              </a:tabLst>
            </a:pPr>
            <a:endParaRPr lang="en-US" sz="2400">
              <a:latin typeface="Times" pitchFamily="18" charset="0"/>
            </a:endParaRPr>
          </a:p>
          <a:p>
            <a:pPr>
              <a:tabLst>
                <a:tab pos="230188" algn="l"/>
              </a:tabLst>
            </a:pPr>
            <a:r>
              <a:rPr lang="en-US" sz="2400">
                <a:latin typeface="Times" pitchFamily="18" charset="0"/>
              </a:rPr>
              <a:t>•	Space exploration</a:t>
            </a:r>
          </a:p>
        </p:txBody>
      </p:sp>
      <p:sp>
        <p:nvSpPr>
          <p:cNvPr id="31751" name="Text Box 7"/>
          <p:cNvSpPr txBox="1">
            <a:spLocks noChangeArrowheads="1"/>
          </p:cNvSpPr>
          <p:nvPr/>
        </p:nvSpPr>
        <p:spPr bwMode="auto">
          <a:xfrm>
            <a:off x="609600" y="2667000"/>
            <a:ext cx="2962275" cy="822325"/>
          </a:xfrm>
          <a:prstGeom prst="rect">
            <a:avLst/>
          </a:prstGeom>
          <a:noFill/>
          <a:ln w="9525">
            <a:noFill/>
            <a:miter lim="800000"/>
            <a:headEnd/>
            <a:tailEnd/>
          </a:ln>
          <a:effectLst/>
        </p:spPr>
        <p:txBody>
          <a:bodyPr wrap="none" lIns="91429" tIns="45714" rIns="91429" bIns="45714">
            <a:spAutoFit/>
          </a:bodyPr>
          <a:lstStyle/>
          <a:p>
            <a:r>
              <a:rPr lang="en-US" sz="2400" b="1">
                <a:latin typeface="Times" pitchFamily="18" charset="0"/>
              </a:rPr>
              <a:t>Nanotechnology is an</a:t>
            </a:r>
          </a:p>
          <a:p>
            <a:r>
              <a:rPr lang="en-US" sz="2400" b="1">
                <a:latin typeface="Times" pitchFamily="18" charset="0"/>
              </a:rPr>
              <a:t>enabling technology</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90600" y="-1371600"/>
            <a:ext cx="7696200" cy="1143000"/>
          </a:xfrm>
        </p:spPr>
        <p:txBody>
          <a:bodyPr/>
          <a:lstStyle/>
          <a:p>
            <a:endParaRPr lang="en-US"/>
          </a:p>
        </p:txBody>
      </p:sp>
      <p:sp>
        <p:nvSpPr>
          <p:cNvPr id="33795" name="Rectangle 3"/>
          <p:cNvSpPr>
            <a:spLocks noGrp="1" noChangeArrowheads="1"/>
          </p:cNvSpPr>
          <p:nvPr>
            <p:ph type="body" idx="1"/>
          </p:nvPr>
        </p:nvSpPr>
        <p:spPr>
          <a:xfrm>
            <a:off x="457200" y="1570038"/>
            <a:ext cx="8229600" cy="4525962"/>
          </a:xfrm>
        </p:spPr>
        <p:txBody>
          <a:bodyPr/>
          <a:lstStyle/>
          <a:p>
            <a:r>
              <a:rPr lang="en-US" sz="2800" b="1">
                <a:solidFill>
                  <a:srgbClr val="660066"/>
                </a:solidFill>
              </a:rPr>
              <a:t>Carbon based nanomaterials</a:t>
            </a:r>
          </a:p>
          <a:p>
            <a:r>
              <a:rPr lang="en-US" sz="2800" b="1">
                <a:solidFill>
                  <a:srgbClr val="0000CC"/>
                </a:solidFill>
              </a:rPr>
              <a:t>Metals and alloys</a:t>
            </a:r>
          </a:p>
          <a:p>
            <a:r>
              <a:rPr lang="en-US" sz="2800" b="1">
                <a:solidFill>
                  <a:srgbClr val="008000"/>
                </a:solidFill>
              </a:rPr>
              <a:t>Nanoceramics</a:t>
            </a:r>
          </a:p>
          <a:p>
            <a:r>
              <a:rPr lang="en-US" sz="2800" b="1">
                <a:solidFill>
                  <a:schemeClr val="tx2"/>
                </a:solidFill>
              </a:rPr>
              <a:t>Nanocomposites</a:t>
            </a:r>
          </a:p>
          <a:p>
            <a:r>
              <a:rPr lang="en-US" sz="2800" b="1">
                <a:solidFill>
                  <a:srgbClr val="663300"/>
                </a:solidFill>
              </a:rPr>
              <a:t>Nano-glasses</a:t>
            </a:r>
          </a:p>
          <a:p>
            <a:r>
              <a:rPr lang="en-US" sz="2800" b="1">
                <a:solidFill>
                  <a:srgbClr val="CC00CC"/>
                </a:solidFill>
              </a:rPr>
              <a:t>Nano-polymers</a:t>
            </a:r>
          </a:p>
          <a:p>
            <a:r>
              <a:rPr lang="en-US" sz="2800" b="1">
                <a:solidFill>
                  <a:srgbClr val="006699"/>
                </a:solidFill>
              </a:rPr>
              <a:t>Biological nanomaterials</a:t>
            </a:r>
          </a:p>
        </p:txBody>
      </p:sp>
      <p:sp>
        <p:nvSpPr>
          <p:cNvPr id="33796" name="Text Box 4"/>
          <p:cNvSpPr txBox="1">
            <a:spLocks noChangeArrowheads="1"/>
          </p:cNvSpPr>
          <p:nvPr/>
        </p:nvSpPr>
        <p:spPr bwMode="auto">
          <a:xfrm>
            <a:off x="533400" y="273050"/>
            <a:ext cx="7788275" cy="946150"/>
          </a:xfrm>
          <a:prstGeom prst="rect">
            <a:avLst/>
          </a:prstGeom>
          <a:noFill/>
          <a:ln w="9525">
            <a:noFill/>
            <a:miter lim="800000"/>
            <a:headEnd/>
            <a:tailEnd/>
          </a:ln>
          <a:effectLst/>
        </p:spPr>
        <p:txBody>
          <a:bodyPr lIns="91429" tIns="45714" rIns="91429" bIns="45714">
            <a:spAutoFit/>
          </a:bodyPr>
          <a:lstStyle/>
          <a:p>
            <a:pPr eaLnBrk="1" hangingPunct="1"/>
            <a:r>
              <a:rPr lang="en-US" sz="2800" b="1">
                <a:solidFill>
                  <a:srgbClr val="CC3300"/>
                </a:solidFill>
                <a:latin typeface="Comic Sans MS" pitchFamily="66" charset="0"/>
              </a:rPr>
              <a:t>Main categories of Nanomaterials from Applications point of View</a:t>
            </a:r>
            <a:r>
              <a:rPr lang="en-US" sz="2400" b="1"/>
              <a:t>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buFont typeface="Wingdings" pitchFamily="2" charset="2"/>
              <a:buChar char="§"/>
            </a:pPr>
            <a:r>
              <a:rPr lang="en-US" sz="3000">
                <a:latin typeface="Verdana" pitchFamily="34" charset="0"/>
              </a:rPr>
              <a:t>  </a:t>
            </a:r>
            <a:r>
              <a:rPr lang="en-US" sz="3000" b="1">
                <a:solidFill>
                  <a:srgbClr val="003399"/>
                </a:solidFill>
                <a:latin typeface="Verdana" pitchFamily="34" charset="0"/>
              </a:rPr>
              <a:t>Classification of Nanomaterials</a:t>
            </a:r>
          </a:p>
        </p:txBody>
      </p:sp>
      <p:graphicFrame>
        <p:nvGraphicFramePr>
          <p:cNvPr id="47107" name="Organization Chart 3"/>
          <p:cNvGraphicFramePr>
            <a:graphicFrameLocks/>
          </p:cNvGraphicFramePr>
          <p:nvPr>
            <p:ph type="dgm" idx="1"/>
          </p:nvPr>
        </p:nvGraphicFramePr>
        <p:xfrm>
          <a:off x="457200" y="1617663"/>
          <a:ext cx="8229600" cy="4491037"/>
        </p:xfrm>
        <a:graphic>
          <a:graphicData uri="http://schemas.openxmlformats.org/drawingml/2006/compatibility">
            <com:legacyDrawing xmlns:com="http://schemas.openxmlformats.org/drawingml/2006/compatibility" spid="_x0000_s47107"/>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0" y="0"/>
            <a:ext cx="9144000" cy="6858000"/>
          </a:xfrm>
          <a:prstGeom prst="rect">
            <a:avLst/>
          </a:prstGeom>
          <a:noFill/>
          <a:ln w="12700">
            <a:solidFill>
              <a:schemeClr val="tx1"/>
            </a:solidFill>
            <a:miter lim="800000"/>
            <a:headEnd/>
            <a:tailEnd/>
          </a:ln>
          <a:effectLst/>
        </p:spPr>
        <p:txBody>
          <a:bodyPr wrap="none" anchor="ctr"/>
          <a:lstStyle/>
          <a:p>
            <a:endParaRPr lang="en-US"/>
          </a:p>
        </p:txBody>
      </p:sp>
      <p:sp>
        <p:nvSpPr>
          <p:cNvPr id="121859" name="WordArt 3"/>
          <p:cNvSpPr>
            <a:spLocks noChangeArrowheads="1" noChangeShapeType="1" noTextEdit="1"/>
          </p:cNvSpPr>
          <p:nvPr/>
        </p:nvSpPr>
        <p:spPr bwMode="auto">
          <a:xfrm>
            <a:off x="2590800" y="485775"/>
            <a:ext cx="3381375" cy="428625"/>
          </a:xfrm>
          <a:prstGeom prst="rect">
            <a:avLst/>
          </a:prstGeom>
        </p:spPr>
        <p:txBody>
          <a:bodyPr wrap="none" fromWordArt="1">
            <a:prstTxWarp prst="textPlain">
              <a:avLst>
                <a:gd name="adj" fmla="val 50000"/>
              </a:avLst>
            </a:prstTxWarp>
          </a:bodyPr>
          <a:lstStyle/>
          <a:p>
            <a:pPr algn="ctr"/>
            <a:r>
              <a:rPr lang="en-US" sz="2800" b="1" kern="10" spc="560">
                <a:ln w="9525">
                  <a:noFill/>
                  <a:round/>
                  <a:headEnd/>
                  <a:tailEnd/>
                </a:ln>
                <a:gradFill rotWithShape="0">
                  <a:gsLst>
                    <a:gs pos="0">
                      <a:srgbClr val="5B87F2"/>
                    </a:gs>
                    <a:gs pos="100000">
                      <a:srgbClr val="1822CD"/>
                    </a:gs>
                  </a:gsLst>
                  <a:path path="rect">
                    <a:fillToRect l="50000" t="50000" r="50000" b="50000"/>
                  </a:path>
                </a:gradFill>
                <a:effectLst>
                  <a:outerShdw dist="35921" dir="2700000" algn="ctr" rotWithShape="0">
                    <a:srgbClr val="C0C0C0"/>
                  </a:outerShdw>
                </a:effectLst>
                <a:latin typeface="Impact"/>
              </a:rPr>
              <a:t>Some 'Nano' Definitions</a:t>
            </a:r>
          </a:p>
        </p:txBody>
      </p:sp>
      <p:sp>
        <p:nvSpPr>
          <p:cNvPr id="121860" name="Text Box 4"/>
          <p:cNvSpPr txBox="1">
            <a:spLocks noChangeArrowheads="1"/>
          </p:cNvSpPr>
          <p:nvPr/>
        </p:nvSpPr>
        <p:spPr bwMode="auto">
          <a:xfrm>
            <a:off x="0" y="838200"/>
            <a:ext cx="9144000" cy="5934075"/>
          </a:xfrm>
          <a:prstGeom prst="rect">
            <a:avLst/>
          </a:prstGeom>
          <a:noFill/>
          <a:ln w="9525">
            <a:noFill/>
            <a:miter lim="800000"/>
            <a:headEnd/>
            <a:tailEnd/>
          </a:ln>
          <a:effectLst/>
        </p:spPr>
        <p:txBody>
          <a:bodyPr lIns="91429" tIns="45714" rIns="91429" bIns="45714">
            <a:spAutoFit/>
          </a:bodyPr>
          <a:lstStyle/>
          <a:p>
            <a:pPr>
              <a:tabLst>
                <a:tab pos="228600" algn="l"/>
                <a:tab pos="628650" algn="l"/>
              </a:tabLst>
            </a:pPr>
            <a:r>
              <a:rPr lang="en-US" sz="2400" b="1"/>
              <a:t>•	</a:t>
            </a:r>
            <a:r>
              <a:rPr lang="en-US" sz="2400" b="1">
                <a:solidFill>
                  <a:srgbClr val="660066"/>
                </a:solidFill>
              </a:rPr>
              <a:t>Cluster</a:t>
            </a:r>
          </a:p>
          <a:p>
            <a:pPr>
              <a:tabLst>
                <a:tab pos="228600" algn="l"/>
                <a:tab pos="628650" algn="l"/>
              </a:tabLst>
            </a:pPr>
            <a:r>
              <a:rPr lang="en-US" sz="2400" b="1">
                <a:solidFill>
                  <a:srgbClr val="660066"/>
                </a:solidFill>
              </a:rPr>
              <a:t>		-	A collection of units (atoms or reactive molecules) of </a:t>
            </a:r>
          </a:p>
          <a:p>
            <a:pPr>
              <a:tabLst>
                <a:tab pos="228600" algn="l"/>
                <a:tab pos="628650" algn="l"/>
              </a:tabLst>
            </a:pPr>
            <a:r>
              <a:rPr lang="en-US" sz="2400" b="1">
                <a:solidFill>
                  <a:srgbClr val="660066"/>
                </a:solidFill>
              </a:rPr>
              <a:t>           up to about 50 units</a:t>
            </a:r>
          </a:p>
          <a:p>
            <a:pPr>
              <a:tabLst>
                <a:tab pos="228600" algn="l"/>
                <a:tab pos="628650" algn="l"/>
              </a:tabLst>
            </a:pPr>
            <a:endParaRPr lang="en-US" sz="2400" b="1">
              <a:solidFill>
                <a:srgbClr val="660066"/>
              </a:solidFill>
            </a:endParaRPr>
          </a:p>
          <a:p>
            <a:pPr>
              <a:tabLst>
                <a:tab pos="228600" algn="l"/>
                <a:tab pos="628650" algn="l"/>
              </a:tabLst>
            </a:pPr>
            <a:r>
              <a:rPr lang="en-US" sz="2400" b="1"/>
              <a:t>•	</a:t>
            </a:r>
            <a:r>
              <a:rPr lang="en-US" sz="2400" b="1">
                <a:solidFill>
                  <a:srgbClr val="008000"/>
                </a:solidFill>
              </a:rPr>
              <a:t>Colloids</a:t>
            </a:r>
          </a:p>
          <a:p>
            <a:pPr>
              <a:tabLst>
                <a:tab pos="228600" algn="l"/>
                <a:tab pos="628650" algn="l"/>
              </a:tabLst>
            </a:pPr>
            <a:r>
              <a:rPr lang="en-US" sz="2400" b="1">
                <a:solidFill>
                  <a:srgbClr val="008000"/>
                </a:solidFill>
              </a:rPr>
              <a:t>		-	A stable liquid phase containing particles in the 1-1000 </a:t>
            </a:r>
          </a:p>
          <a:p>
            <a:pPr>
              <a:tabLst>
                <a:tab pos="228600" algn="l"/>
                <a:tab pos="628650" algn="l"/>
              </a:tabLst>
            </a:pPr>
            <a:r>
              <a:rPr lang="en-US" sz="2400" b="1">
                <a:solidFill>
                  <a:srgbClr val="008000"/>
                </a:solidFill>
              </a:rPr>
              <a:t>           nm range.  A colloid particle is one such 1-1000 nm </a:t>
            </a:r>
          </a:p>
          <a:p>
            <a:pPr>
              <a:tabLst>
                <a:tab pos="228600" algn="l"/>
                <a:tab pos="628650" algn="l"/>
              </a:tabLst>
            </a:pPr>
            <a:r>
              <a:rPr lang="en-US" sz="2400" b="1">
                <a:solidFill>
                  <a:srgbClr val="008000"/>
                </a:solidFill>
              </a:rPr>
              <a:t>           particle.</a:t>
            </a:r>
          </a:p>
          <a:p>
            <a:pPr>
              <a:tabLst>
                <a:tab pos="228600" algn="l"/>
                <a:tab pos="628650" algn="l"/>
              </a:tabLst>
            </a:pPr>
            <a:endParaRPr lang="en-US" sz="2400" b="1">
              <a:solidFill>
                <a:srgbClr val="008000"/>
              </a:solidFill>
            </a:endParaRPr>
          </a:p>
          <a:p>
            <a:pPr>
              <a:tabLst>
                <a:tab pos="228600" algn="l"/>
                <a:tab pos="628650" algn="l"/>
              </a:tabLst>
            </a:pPr>
            <a:r>
              <a:rPr lang="en-US" sz="2400" b="1"/>
              <a:t>•	</a:t>
            </a:r>
            <a:r>
              <a:rPr lang="en-US" sz="2400" b="1">
                <a:solidFill>
                  <a:srgbClr val="A50021"/>
                </a:solidFill>
              </a:rPr>
              <a:t>Nanoparticle or nanopowder</a:t>
            </a:r>
          </a:p>
          <a:p>
            <a:pPr>
              <a:tabLst>
                <a:tab pos="228600" algn="l"/>
                <a:tab pos="628650" algn="l"/>
              </a:tabLst>
            </a:pPr>
            <a:r>
              <a:rPr lang="en-US" sz="2400" b="1">
                <a:solidFill>
                  <a:srgbClr val="A50021"/>
                </a:solidFill>
              </a:rPr>
              <a:t>		-	A solid particle in the 1-100 nm range that could be 			an aggregate of crystallites or noncrystalline in nature</a:t>
            </a:r>
          </a:p>
          <a:p>
            <a:pPr>
              <a:tabLst>
                <a:tab pos="228600" algn="l"/>
                <a:tab pos="628650" algn="l"/>
              </a:tabLst>
            </a:pPr>
            <a:endParaRPr lang="en-US" sz="2400" b="1">
              <a:solidFill>
                <a:srgbClr val="A50021"/>
              </a:solidFill>
            </a:endParaRPr>
          </a:p>
          <a:p>
            <a:pPr>
              <a:tabLst>
                <a:tab pos="228600" algn="l"/>
                <a:tab pos="628650" algn="l"/>
              </a:tabLst>
            </a:pPr>
            <a:r>
              <a:rPr lang="en-US" sz="2400" b="1"/>
              <a:t>•	</a:t>
            </a:r>
            <a:r>
              <a:rPr lang="en-US" sz="2400" b="1">
                <a:solidFill>
                  <a:srgbClr val="0033CC"/>
                </a:solidFill>
              </a:rPr>
              <a:t>Nanocrystal</a:t>
            </a:r>
          </a:p>
          <a:p>
            <a:pPr>
              <a:tabLst>
                <a:tab pos="228600" algn="l"/>
                <a:tab pos="628650" algn="l"/>
              </a:tabLst>
            </a:pPr>
            <a:r>
              <a:rPr lang="en-US" sz="2400" b="1">
                <a:solidFill>
                  <a:srgbClr val="0033CC"/>
                </a:solidFill>
              </a:rPr>
              <a:t>		-	A solid particle that is a single crystal in the nanometer </a:t>
            </a:r>
          </a:p>
          <a:p>
            <a:pPr>
              <a:tabLst>
                <a:tab pos="228600" algn="l"/>
                <a:tab pos="628650" algn="l"/>
              </a:tabLst>
            </a:pPr>
            <a:r>
              <a:rPr lang="en-US" sz="2400" b="1">
                <a:solidFill>
                  <a:srgbClr val="0033CC"/>
                </a:solidFill>
              </a:rPr>
              <a:t>           range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2457450" y="2560638"/>
            <a:ext cx="4019550" cy="823912"/>
          </a:xfrm>
          <a:prstGeom prst="rect">
            <a:avLst/>
          </a:prstGeom>
          <a:noFill/>
          <a:ln w="9525">
            <a:noFill/>
            <a:miter lim="800000"/>
            <a:headEnd/>
            <a:tailEnd/>
          </a:ln>
          <a:effectLst/>
        </p:spPr>
        <p:txBody>
          <a:bodyPr lIns="91429" tIns="45714" rIns="91429" bIns="45714">
            <a:spAutoFit/>
          </a:bodyPr>
          <a:lstStyle/>
          <a:p>
            <a:pPr algn="ctr"/>
            <a:r>
              <a:rPr lang="en-US" sz="4800" b="1">
                <a:solidFill>
                  <a:srgbClr val="CC3300"/>
                </a:solidFill>
                <a:latin typeface="Impact" pitchFamily="34" charset="0"/>
              </a:rPr>
              <a:t>Nanopowders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125955" name="WordArt 3"/>
          <p:cNvSpPr>
            <a:spLocks noChangeArrowheads="1" noChangeShapeType="1" noTextEdit="1"/>
          </p:cNvSpPr>
          <p:nvPr/>
        </p:nvSpPr>
        <p:spPr bwMode="auto">
          <a:xfrm>
            <a:off x="1104900" y="638175"/>
            <a:ext cx="3543300" cy="428625"/>
          </a:xfrm>
          <a:prstGeom prst="rect">
            <a:avLst/>
          </a:prstGeom>
        </p:spPr>
        <p:txBody>
          <a:bodyPr wrap="none" fromWordArt="1">
            <a:prstTxWarp prst="textPlain">
              <a:avLst>
                <a:gd name="adj" fmla="val 50000"/>
              </a:avLst>
            </a:prstTxWarp>
          </a:bodyPr>
          <a:lstStyle/>
          <a:p>
            <a:pPr algn="ctr"/>
            <a:r>
              <a:rPr lang="en-US" sz="2800" kern="10">
                <a:ln w="9525">
                  <a:noFill/>
                  <a:round/>
                  <a:headEnd/>
                  <a:tailEnd/>
                </a:ln>
                <a:gradFill rotWithShape="0">
                  <a:gsLst>
                    <a:gs pos="0">
                      <a:srgbClr val="5B87F2"/>
                    </a:gs>
                    <a:gs pos="100000">
                      <a:srgbClr val="1822CD"/>
                    </a:gs>
                  </a:gsLst>
                  <a:path path="rect">
                    <a:fillToRect l="50000" t="50000" r="50000" b="50000"/>
                  </a:path>
                </a:gradFill>
                <a:effectLst>
                  <a:outerShdw dist="35921" dir="2700000" algn="ctr" rotWithShape="0">
                    <a:srgbClr val="C0C0C0"/>
                  </a:outerShdw>
                </a:effectLst>
                <a:latin typeface="Impact"/>
              </a:rPr>
              <a:t>Fine Particle Technology</a:t>
            </a:r>
          </a:p>
        </p:txBody>
      </p:sp>
      <p:sp>
        <p:nvSpPr>
          <p:cNvPr id="125956" name="Text Box 4"/>
          <p:cNvSpPr txBox="1">
            <a:spLocks noChangeArrowheads="1"/>
          </p:cNvSpPr>
          <p:nvPr/>
        </p:nvSpPr>
        <p:spPr bwMode="auto">
          <a:xfrm>
            <a:off x="228600" y="1600200"/>
            <a:ext cx="8801100" cy="4108450"/>
          </a:xfrm>
          <a:prstGeom prst="rect">
            <a:avLst/>
          </a:prstGeom>
          <a:noFill/>
          <a:ln w="9525">
            <a:noFill/>
            <a:miter lim="800000"/>
            <a:headEnd/>
            <a:tailEnd/>
          </a:ln>
          <a:effectLst/>
        </p:spPr>
        <p:txBody>
          <a:bodyPr lIns="91429" tIns="45714" rIns="91429" bIns="45714">
            <a:spAutoFit/>
          </a:bodyPr>
          <a:lstStyle/>
          <a:p>
            <a:pPr>
              <a:tabLst>
                <a:tab pos="338138" algn="l"/>
                <a:tab pos="747713" algn="l"/>
              </a:tabLst>
            </a:pPr>
            <a:r>
              <a:rPr lang="en-US" sz="2400" b="1"/>
              <a:t>       •</a:t>
            </a:r>
            <a:r>
              <a:rPr lang="en-US"/>
              <a:t> </a:t>
            </a:r>
            <a:r>
              <a:rPr lang="en-US" sz="2000">
                <a:latin typeface="Times" pitchFamily="18" charset="0"/>
              </a:rPr>
              <a:t>	</a:t>
            </a:r>
            <a:r>
              <a:rPr lang="en-US" sz="2400" b="1">
                <a:solidFill>
                  <a:srgbClr val="008000"/>
                </a:solidFill>
              </a:rPr>
              <a:t>Frequently encountered powders:</a:t>
            </a:r>
          </a:p>
          <a:p>
            <a:pPr>
              <a:tabLst>
                <a:tab pos="338138" algn="l"/>
                <a:tab pos="747713" algn="l"/>
              </a:tabLst>
            </a:pPr>
            <a:r>
              <a:rPr lang="en-US" sz="2400" b="1">
                <a:solidFill>
                  <a:srgbClr val="008000"/>
                </a:solidFill>
              </a:rPr>
              <a:t>		  -  Cement, fertilizer, face powder, table salt, sugar, </a:t>
            </a:r>
          </a:p>
          <a:p>
            <a:pPr>
              <a:tabLst>
                <a:tab pos="338138" algn="l"/>
                <a:tab pos="747713" algn="l"/>
              </a:tabLst>
            </a:pPr>
            <a:r>
              <a:rPr lang="en-US" sz="2400" b="1">
                <a:solidFill>
                  <a:srgbClr val="008000"/>
                </a:solidFill>
              </a:rPr>
              <a:t>              detergents, baking soda…</a:t>
            </a:r>
          </a:p>
          <a:p>
            <a:pPr>
              <a:tabLst>
                <a:tab pos="338138" algn="l"/>
                <a:tab pos="747713" algn="l"/>
              </a:tabLst>
            </a:pPr>
            <a:endParaRPr lang="en-US" sz="2400" b="1"/>
          </a:p>
          <a:p>
            <a:pPr>
              <a:tabLst>
                <a:tab pos="338138" algn="l"/>
                <a:tab pos="747713" algn="l"/>
              </a:tabLst>
            </a:pPr>
            <a:r>
              <a:rPr lang="en-US" sz="2400" b="1"/>
              <a:t>       •	  </a:t>
            </a:r>
            <a:r>
              <a:rPr lang="en-US" sz="2400" b="1">
                <a:solidFill>
                  <a:srgbClr val="663300"/>
                </a:solidFill>
              </a:rPr>
              <a:t>Some products in which powder incorporation </a:t>
            </a:r>
          </a:p>
          <a:p>
            <a:pPr>
              <a:tabLst>
                <a:tab pos="338138" algn="l"/>
                <a:tab pos="747713" algn="l"/>
              </a:tabLst>
            </a:pPr>
            <a:r>
              <a:rPr lang="en-US" sz="2400" b="1">
                <a:solidFill>
                  <a:srgbClr val="663300"/>
                </a:solidFill>
              </a:rPr>
              <a:t>           </a:t>
            </a:r>
            <a:r>
              <a:rPr lang="en-US" sz="2400" b="1">
                <a:solidFill>
                  <a:schemeClr val="hlink"/>
                </a:solidFill>
              </a:rPr>
              <a:t>is not obvious</a:t>
            </a:r>
          </a:p>
          <a:p>
            <a:pPr>
              <a:tabLst>
                <a:tab pos="338138" algn="l"/>
                <a:tab pos="747713" algn="l"/>
              </a:tabLst>
            </a:pPr>
            <a:r>
              <a:rPr lang="en-US" sz="2400" b="1">
                <a:solidFill>
                  <a:srgbClr val="663300"/>
                </a:solidFill>
              </a:rPr>
              <a:t>		  - Paint, tooth paste, lipstick, mascara, </a:t>
            </a:r>
          </a:p>
          <a:p>
            <a:pPr>
              <a:tabLst>
                <a:tab pos="338138" algn="l"/>
                <a:tab pos="747713" algn="l"/>
              </a:tabLst>
            </a:pPr>
            <a:r>
              <a:rPr lang="en-US" sz="2400" b="1">
                <a:solidFill>
                  <a:srgbClr val="663300"/>
                </a:solidFill>
              </a:rPr>
              <a:t>             chewing gum, magnetic recording media, </a:t>
            </a:r>
          </a:p>
          <a:p>
            <a:pPr>
              <a:tabLst>
                <a:tab pos="338138" algn="l"/>
                <a:tab pos="747713" algn="l"/>
              </a:tabLst>
            </a:pPr>
            <a:r>
              <a:rPr lang="en-US" sz="2400" b="1">
                <a:solidFill>
                  <a:srgbClr val="663300"/>
                </a:solidFill>
              </a:rPr>
              <a:t>             floor coverings, automobile tires…</a:t>
            </a:r>
          </a:p>
          <a:p>
            <a:pPr>
              <a:tabLst>
                <a:tab pos="338138" algn="l"/>
                <a:tab pos="747713" algn="l"/>
              </a:tabLst>
            </a:pPr>
            <a:endParaRPr lang="en-US" sz="2400" b="1">
              <a:solidFill>
                <a:srgbClr val="663300"/>
              </a:solidFill>
            </a:endParaRPr>
          </a:p>
          <a:p>
            <a:pPr>
              <a:tabLst>
                <a:tab pos="338138" algn="l"/>
                <a:tab pos="747713" algn="l"/>
              </a:tabLst>
            </a:pPr>
            <a:endParaRPr lang="en-US" sz="2400" b="1"/>
          </a:p>
        </p:txBody>
      </p:sp>
      <p:sp>
        <p:nvSpPr>
          <p:cNvPr id="125957" name="Text Box 5"/>
          <p:cNvSpPr txBox="1">
            <a:spLocks noChangeArrowheads="1"/>
          </p:cNvSpPr>
          <p:nvPr/>
        </p:nvSpPr>
        <p:spPr bwMode="auto">
          <a:xfrm>
            <a:off x="3200400" y="6521450"/>
            <a:ext cx="5943600" cy="336550"/>
          </a:xfrm>
          <a:prstGeom prst="rect">
            <a:avLst/>
          </a:prstGeom>
          <a:noFill/>
          <a:ln w="9525">
            <a:noFill/>
            <a:miter lim="800000"/>
            <a:headEnd/>
            <a:tailEnd/>
          </a:ln>
          <a:effectLst/>
        </p:spPr>
        <p:txBody>
          <a:bodyPr lIns="91429" tIns="45714" rIns="91429" bIns="45714">
            <a:spAutoFit/>
          </a:bodyPr>
          <a:lstStyle/>
          <a:p>
            <a:r>
              <a:rPr lang="en-US" sz="1600" i="1">
                <a:solidFill>
                  <a:srgbClr val="000066"/>
                </a:solidFill>
                <a:latin typeface="Times" pitchFamily="18" charset="0"/>
              </a:rPr>
              <a:t>From: Analytical methods in Fine Particle Technology, Webb and Orr</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128003" name="WordArt 3"/>
          <p:cNvSpPr>
            <a:spLocks noChangeArrowheads="1" noChangeShapeType="1"/>
          </p:cNvSpPr>
          <p:nvPr/>
        </p:nvSpPr>
        <p:spPr bwMode="auto">
          <a:xfrm>
            <a:off x="1143000" y="228600"/>
            <a:ext cx="5324475" cy="428625"/>
          </a:xfrm>
          <a:prstGeom prst="rect">
            <a:avLst/>
          </a:prstGeom>
        </p:spPr>
        <p:txBody>
          <a:bodyPr wrap="none" fromWordArt="1">
            <a:prstTxWarp prst="textPlain">
              <a:avLst>
                <a:gd name="adj" fmla="val 50000"/>
              </a:avLst>
            </a:prstTxWarp>
          </a:bodyPr>
          <a:lstStyle/>
          <a:p>
            <a:pPr algn="ctr"/>
            <a:r>
              <a:rPr lang="en-US" sz="2800" kern="10">
                <a:ln w="9525">
                  <a:noFill/>
                  <a:round/>
                  <a:headEnd/>
                  <a:tailEnd/>
                </a:ln>
                <a:gradFill rotWithShape="0">
                  <a:gsLst>
                    <a:gs pos="0">
                      <a:srgbClr val="3399FF"/>
                    </a:gs>
                    <a:gs pos="100000">
                      <a:srgbClr val="000099"/>
                    </a:gs>
                  </a:gsLst>
                  <a:path path="rect">
                    <a:fillToRect l="50000" t="50000" r="50000" b="50000"/>
                  </a:path>
                </a:gradFill>
                <a:effectLst>
                  <a:outerShdw dist="35921" dir="2700000" algn="ctr" rotWithShape="0">
                    <a:srgbClr val="C0C0C0"/>
                  </a:outerShdw>
                </a:effectLst>
                <a:latin typeface="Impact"/>
              </a:rPr>
              <a:t>Desirable Attributes of Nanoparticles</a:t>
            </a:r>
          </a:p>
        </p:txBody>
      </p:sp>
      <p:sp>
        <p:nvSpPr>
          <p:cNvPr id="128004" name="Text Box 4"/>
          <p:cNvSpPr txBox="1">
            <a:spLocks noChangeArrowheads="1"/>
          </p:cNvSpPr>
          <p:nvPr/>
        </p:nvSpPr>
        <p:spPr bwMode="auto">
          <a:xfrm>
            <a:off x="228600" y="457200"/>
            <a:ext cx="8702675" cy="6057900"/>
          </a:xfrm>
          <a:prstGeom prst="rect">
            <a:avLst/>
          </a:prstGeom>
          <a:noFill/>
          <a:ln w="9525">
            <a:noFill/>
            <a:miter lim="800000"/>
            <a:headEnd/>
            <a:tailEnd/>
          </a:ln>
          <a:effectLst/>
        </p:spPr>
        <p:txBody>
          <a:bodyPr lIns="91429" tIns="45714" rIns="91429" bIns="45714">
            <a:spAutoFit/>
          </a:bodyPr>
          <a:lstStyle/>
          <a:p>
            <a:pPr>
              <a:tabLst>
                <a:tab pos="346075" algn="l"/>
                <a:tab pos="685800" algn="l"/>
              </a:tabLst>
            </a:pPr>
            <a:endParaRPr lang="en-US" sz="2400" b="1">
              <a:solidFill>
                <a:srgbClr val="A50021"/>
              </a:solidFill>
            </a:endParaRPr>
          </a:p>
          <a:p>
            <a:pPr>
              <a:tabLst>
                <a:tab pos="346075" algn="l"/>
                <a:tab pos="685800" algn="l"/>
              </a:tabLst>
            </a:pPr>
            <a:r>
              <a:rPr lang="en-US" sz="2400" b="1">
                <a:solidFill>
                  <a:srgbClr val="A50021"/>
                </a:solidFill>
              </a:rPr>
              <a:t>Nanometric size of powder particles leads to</a:t>
            </a:r>
            <a:r>
              <a:rPr lang="en-US" sz="2400">
                <a:latin typeface="Times" pitchFamily="18" charset="0"/>
              </a:rPr>
              <a:t> </a:t>
            </a:r>
          </a:p>
          <a:p>
            <a:pPr>
              <a:tabLst>
                <a:tab pos="346075" algn="l"/>
                <a:tab pos="685800" algn="l"/>
              </a:tabLst>
            </a:pPr>
            <a:endParaRPr lang="en-US" sz="2400">
              <a:latin typeface="Times" pitchFamily="18" charset="0"/>
            </a:endParaRPr>
          </a:p>
          <a:p>
            <a:pPr>
              <a:tabLst>
                <a:tab pos="346075" algn="l"/>
                <a:tab pos="685800" algn="l"/>
              </a:tabLst>
            </a:pPr>
            <a:r>
              <a:rPr lang="en-US"/>
              <a:t>     </a:t>
            </a:r>
            <a:r>
              <a:rPr lang="en-US" sz="2400"/>
              <a:t>•</a:t>
            </a:r>
            <a:r>
              <a:rPr lang="en-US" sz="2400">
                <a:latin typeface="Times" pitchFamily="18" charset="0"/>
              </a:rPr>
              <a:t>  </a:t>
            </a:r>
            <a:r>
              <a:rPr lang="en-US" sz="2400" b="1">
                <a:solidFill>
                  <a:srgbClr val="0000FF"/>
                </a:solidFill>
              </a:rPr>
              <a:t>Tremendous increase in surface area-to-volume ratio</a:t>
            </a:r>
          </a:p>
          <a:p>
            <a:pPr>
              <a:tabLst>
                <a:tab pos="346075" algn="l"/>
                <a:tab pos="685800" algn="l"/>
              </a:tabLst>
            </a:pPr>
            <a:endParaRPr lang="en-US" sz="2400" b="1">
              <a:solidFill>
                <a:srgbClr val="0000FF"/>
              </a:solidFill>
            </a:endParaRPr>
          </a:p>
          <a:p>
            <a:pPr>
              <a:tabLst>
                <a:tab pos="346075" algn="l"/>
                <a:tab pos="685800" algn="l"/>
              </a:tabLst>
            </a:pPr>
            <a:r>
              <a:rPr lang="en-US" sz="2400" b="1">
                <a:solidFill>
                  <a:srgbClr val="006600"/>
                </a:solidFill>
                <a:latin typeface="Impact" pitchFamily="34" charset="0"/>
              </a:rPr>
              <a:t>      </a:t>
            </a:r>
            <a:r>
              <a:rPr lang="en-US" sz="2400">
                <a:solidFill>
                  <a:srgbClr val="006600"/>
                </a:solidFill>
                <a:latin typeface="Impact" pitchFamily="34" charset="0"/>
              </a:rPr>
              <a:t>•</a:t>
            </a:r>
            <a:r>
              <a:rPr lang="en-US" sz="2400" b="1">
                <a:solidFill>
                  <a:srgbClr val="003300"/>
                </a:solidFill>
              </a:rPr>
              <a:t>  Increase in the total number of atoms at the surface</a:t>
            </a:r>
          </a:p>
          <a:p>
            <a:pPr>
              <a:tabLst>
                <a:tab pos="346075" algn="l"/>
                <a:tab pos="685800" algn="l"/>
              </a:tabLst>
            </a:pPr>
            <a:r>
              <a:rPr lang="en-US" sz="2400" b="1">
                <a:solidFill>
                  <a:srgbClr val="003300"/>
                </a:solidFill>
              </a:rPr>
              <a:t>       - a   3 nm iron particle has 50% atoms on the surface</a:t>
            </a:r>
          </a:p>
          <a:p>
            <a:pPr>
              <a:tabLst>
                <a:tab pos="346075" algn="l"/>
                <a:tab pos="685800" algn="l"/>
              </a:tabLst>
            </a:pPr>
            <a:r>
              <a:rPr lang="en-US" sz="2400" b="1">
                <a:solidFill>
                  <a:srgbClr val="003300"/>
                </a:solidFill>
              </a:rPr>
              <a:t>       - a 10 nm particle 20% on the surface</a:t>
            </a:r>
          </a:p>
          <a:p>
            <a:pPr>
              <a:tabLst>
                <a:tab pos="346075" algn="l"/>
                <a:tab pos="685800" algn="l"/>
              </a:tabLst>
            </a:pPr>
            <a:r>
              <a:rPr lang="en-US" sz="2400" b="1">
                <a:solidFill>
                  <a:srgbClr val="003300"/>
                </a:solidFill>
              </a:rPr>
              <a:t>       - a 30 nm particle only 5% on the surface</a:t>
            </a:r>
          </a:p>
          <a:p>
            <a:pPr>
              <a:tabLst>
                <a:tab pos="346075" algn="l"/>
                <a:tab pos="685800" algn="l"/>
              </a:tabLst>
            </a:pPr>
            <a:endParaRPr lang="en-US" sz="2400" b="1">
              <a:solidFill>
                <a:srgbClr val="003300"/>
              </a:solidFill>
            </a:endParaRPr>
          </a:p>
          <a:p>
            <a:pPr>
              <a:tabLst>
                <a:tab pos="346075" algn="l"/>
                <a:tab pos="685800" algn="l"/>
              </a:tabLst>
            </a:pPr>
            <a:r>
              <a:rPr lang="en-US" sz="2400" b="1"/>
              <a:t>	</a:t>
            </a:r>
            <a:r>
              <a:rPr lang="en-US" sz="2400" b="1">
                <a:solidFill>
                  <a:schemeClr val="folHlink"/>
                </a:solidFill>
              </a:rPr>
              <a:t>•	</a:t>
            </a:r>
            <a:r>
              <a:rPr lang="en-US" sz="2400" b="1">
                <a:solidFill>
                  <a:srgbClr val="008000"/>
                </a:solidFill>
              </a:rPr>
              <a:t>Increased reactivity and increased solubility</a:t>
            </a:r>
          </a:p>
          <a:p>
            <a:pPr>
              <a:tabLst>
                <a:tab pos="346075" algn="l"/>
                <a:tab pos="685800" algn="l"/>
              </a:tabLst>
            </a:pPr>
            <a:r>
              <a:rPr lang="en-US" sz="2400" b="1"/>
              <a:t>	</a:t>
            </a:r>
          </a:p>
          <a:p>
            <a:pPr>
              <a:tabLst>
                <a:tab pos="346075" algn="l"/>
                <a:tab pos="685800" algn="l"/>
              </a:tabLst>
            </a:pPr>
            <a:r>
              <a:rPr lang="en-US" sz="2400" b="1"/>
              <a:t>	•	</a:t>
            </a:r>
            <a:r>
              <a:rPr lang="en-US" sz="2400" b="1">
                <a:solidFill>
                  <a:srgbClr val="660066"/>
                </a:solidFill>
              </a:rPr>
              <a:t>Possible increase in hardness (ex: titanium nitride)</a:t>
            </a:r>
          </a:p>
          <a:p>
            <a:pPr>
              <a:tabLst>
                <a:tab pos="346075" algn="l"/>
                <a:tab pos="685800" algn="l"/>
              </a:tabLst>
            </a:pPr>
            <a:endParaRPr lang="en-US" sz="2400" b="1">
              <a:solidFill>
                <a:srgbClr val="660066"/>
              </a:solidFill>
            </a:endParaRPr>
          </a:p>
          <a:p>
            <a:pPr>
              <a:tabLst>
                <a:tab pos="346075" algn="l"/>
                <a:tab pos="685800" algn="l"/>
              </a:tabLst>
            </a:pPr>
            <a:r>
              <a:rPr lang="en-US" sz="2800" b="1">
                <a:solidFill>
                  <a:srgbClr val="A50021"/>
                </a:solidFill>
                <a:latin typeface="Times New Roman" pitchFamily="18" charset="0"/>
                <a:cs typeface="Times New Roman" pitchFamily="18" charset="0"/>
              </a:rPr>
              <a:t>►  </a:t>
            </a:r>
            <a:r>
              <a:rPr lang="en-US" sz="2800" b="1">
                <a:solidFill>
                  <a:srgbClr val="A50021"/>
                </a:solidFill>
                <a:latin typeface="Times" pitchFamily="18" charset="0"/>
              </a:rPr>
              <a:t>This has an impact on increase in the number of   </a:t>
            </a:r>
          </a:p>
          <a:p>
            <a:pPr>
              <a:tabLst>
                <a:tab pos="346075" algn="l"/>
                <a:tab pos="685800" algn="l"/>
              </a:tabLst>
            </a:pPr>
            <a:r>
              <a:rPr lang="en-US" sz="2800" b="1">
                <a:solidFill>
                  <a:srgbClr val="A50021"/>
                </a:solidFill>
                <a:latin typeface="Times" pitchFamily="18" charset="0"/>
              </a:rPr>
              <a:t>       applications for metallic and ceramic powders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609600" y="1595438"/>
            <a:ext cx="7924800" cy="4748212"/>
          </a:xfrm>
          <a:prstGeom prst="rect">
            <a:avLst/>
          </a:prstGeom>
          <a:noFill/>
          <a:ln w="9525">
            <a:noFill/>
            <a:miter lim="800000"/>
            <a:headEnd/>
            <a:tailEnd/>
          </a:ln>
          <a:effectLst/>
        </p:spPr>
        <p:txBody>
          <a:bodyPr lIns="91429" tIns="45714" rIns="91429" bIns="45714">
            <a:spAutoFit/>
          </a:bodyPr>
          <a:lstStyle/>
          <a:p>
            <a:r>
              <a:rPr lang="en-US" sz="2400" b="1">
                <a:solidFill>
                  <a:srgbClr val="0000CC"/>
                </a:solidFill>
              </a:rPr>
              <a:t>These  changes can lead to different physical  and chemical properties, depending on size</a:t>
            </a:r>
          </a:p>
          <a:p>
            <a:r>
              <a:rPr lang="en-US" b="1"/>
              <a:t>					</a:t>
            </a:r>
          </a:p>
          <a:p>
            <a:r>
              <a:rPr lang="en-US" b="1"/>
              <a:t>		</a:t>
            </a:r>
            <a:r>
              <a:rPr lang="en-US" sz="2400" b="1"/>
              <a:t>-</a:t>
            </a:r>
            <a:r>
              <a:rPr lang="en-US" b="1"/>
              <a:t>   </a:t>
            </a:r>
            <a:r>
              <a:rPr lang="en-US" sz="2400" b="1">
                <a:solidFill>
                  <a:srgbClr val="CC3300"/>
                </a:solidFill>
              </a:rPr>
              <a:t>Melting point</a:t>
            </a:r>
          </a:p>
          <a:p>
            <a:r>
              <a:rPr lang="en-US" sz="2400" b="1"/>
              <a:t>		-</a:t>
            </a:r>
            <a:r>
              <a:rPr lang="en-US" sz="2400"/>
              <a:t>  </a:t>
            </a:r>
            <a:r>
              <a:rPr lang="en-US" sz="2400" b="1">
                <a:solidFill>
                  <a:srgbClr val="000066"/>
                </a:solidFill>
              </a:rPr>
              <a:t>Optical properties</a:t>
            </a:r>
          </a:p>
          <a:p>
            <a:r>
              <a:rPr lang="en-US" sz="2400" b="1"/>
              <a:t>                      -  </a:t>
            </a:r>
            <a:r>
              <a:rPr lang="en-US" sz="2400" b="1">
                <a:solidFill>
                  <a:schemeClr val="tx2"/>
                </a:solidFill>
              </a:rPr>
              <a:t>Bandgap </a:t>
            </a:r>
          </a:p>
          <a:p>
            <a:r>
              <a:rPr lang="en-US" sz="2400" b="1">
                <a:solidFill>
                  <a:schemeClr val="tx2"/>
                </a:solidFill>
              </a:rPr>
              <a:t>                      </a:t>
            </a:r>
            <a:r>
              <a:rPr lang="en-US" sz="2400" b="1"/>
              <a:t>-  </a:t>
            </a:r>
            <a:r>
              <a:rPr lang="en-US" sz="2400" b="1">
                <a:solidFill>
                  <a:srgbClr val="663300"/>
                </a:solidFill>
              </a:rPr>
              <a:t>Surface reactivity</a:t>
            </a:r>
            <a:endParaRPr lang="en-US" sz="2400" b="1">
              <a:solidFill>
                <a:schemeClr val="tx2"/>
              </a:solidFill>
            </a:endParaRPr>
          </a:p>
          <a:p>
            <a:r>
              <a:rPr lang="en-US" b="1"/>
              <a:t>	              </a:t>
            </a:r>
            <a:r>
              <a:rPr lang="en-US" sz="2400" b="1"/>
              <a:t>-  </a:t>
            </a:r>
            <a:r>
              <a:rPr lang="en-US" sz="2400" b="1">
                <a:solidFill>
                  <a:srgbClr val="008000"/>
                </a:solidFill>
              </a:rPr>
              <a:t>Specific heat</a:t>
            </a:r>
            <a:endParaRPr lang="en-US" sz="2400" b="1"/>
          </a:p>
          <a:p>
            <a:endParaRPr lang="en-US" sz="2400" b="1"/>
          </a:p>
          <a:p>
            <a:r>
              <a:rPr lang="en-US" b="1"/>
              <a:t>•  </a:t>
            </a:r>
            <a:r>
              <a:rPr lang="en-US" sz="2400" b="1">
                <a:solidFill>
                  <a:srgbClr val="A50021"/>
                </a:solidFill>
              </a:rPr>
              <a:t>Even when such nanoparticles are consolidated    </a:t>
            </a:r>
          </a:p>
          <a:p>
            <a:r>
              <a:rPr lang="en-US" sz="2400" b="1">
                <a:solidFill>
                  <a:srgbClr val="A50021"/>
                </a:solidFill>
              </a:rPr>
              <a:t>   into macroscale solids, new properties of bulk  </a:t>
            </a:r>
          </a:p>
          <a:p>
            <a:r>
              <a:rPr lang="en-US" sz="2400" b="1">
                <a:solidFill>
                  <a:srgbClr val="A50021"/>
                </a:solidFill>
              </a:rPr>
              <a:t>   materials are possible.</a:t>
            </a:r>
          </a:p>
          <a:p>
            <a:r>
              <a:rPr lang="en-US" sz="2400" b="1">
                <a:solidFill>
                  <a:srgbClr val="A50021"/>
                </a:solidFill>
              </a:rPr>
              <a:t>   </a:t>
            </a:r>
            <a:r>
              <a:rPr lang="en-US" sz="2400" b="1">
                <a:solidFill>
                  <a:srgbClr val="008000"/>
                </a:solidFill>
              </a:rPr>
              <a:t>Example:  enhanced strength levels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132099" name="WordArt 3"/>
          <p:cNvSpPr>
            <a:spLocks noChangeArrowheads="1" noChangeShapeType="1" noTextEdit="1"/>
          </p:cNvSpPr>
          <p:nvPr/>
        </p:nvSpPr>
        <p:spPr bwMode="auto">
          <a:xfrm>
            <a:off x="1143000" y="685800"/>
            <a:ext cx="7086600" cy="742950"/>
          </a:xfrm>
          <a:prstGeom prst="rect">
            <a:avLst/>
          </a:prstGeom>
        </p:spPr>
        <p:txBody>
          <a:bodyPr wrap="none" fromWordArt="1">
            <a:prstTxWarp prst="textPlain">
              <a:avLst>
                <a:gd name="adj" fmla="val 50000"/>
              </a:avLst>
            </a:prstTxWarp>
          </a:bodyPr>
          <a:lstStyle/>
          <a:p>
            <a:pPr algn="ctr"/>
            <a:r>
              <a:rPr lang="en-US" sz="2400" kern="10">
                <a:ln w="9525">
                  <a:noFill/>
                  <a:round/>
                  <a:headEnd/>
                  <a:tailEnd/>
                </a:ln>
                <a:gradFill rotWithShape="0">
                  <a:gsLst>
                    <a:gs pos="0">
                      <a:srgbClr val="5B87F2"/>
                    </a:gs>
                    <a:gs pos="100000">
                      <a:srgbClr val="000080"/>
                    </a:gs>
                  </a:gsLst>
                  <a:path path="rect">
                    <a:fillToRect l="50000" t="50000" r="50000" b="50000"/>
                  </a:path>
                </a:gradFill>
                <a:effectLst>
                  <a:outerShdw dist="35921" dir="2700000" algn="ctr" rotWithShape="0">
                    <a:srgbClr val="C0C0C0"/>
                  </a:outerShdw>
                </a:effectLst>
                <a:latin typeface="Impact"/>
              </a:rPr>
              <a:t>Melting Point Dependence on</a:t>
            </a:r>
          </a:p>
          <a:p>
            <a:pPr algn="ctr"/>
            <a:r>
              <a:rPr lang="en-US" sz="2400" kern="10">
                <a:ln w="9525">
                  <a:noFill/>
                  <a:round/>
                  <a:headEnd/>
                  <a:tailEnd/>
                </a:ln>
                <a:gradFill rotWithShape="0">
                  <a:gsLst>
                    <a:gs pos="0">
                      <a:srgbClr val="5B87F2"/>
                    </a:gs>
                    <a:gs pos="100000">
                      <a:srgbClr val="000080"/>
                    </a:gs>
                  </a:gsLst>
                  <a:path path="rect">
                    <a:fillToRect l="50000" t="50000" r="50000" b="50000"/>
                  </a:path>
                </a:gradFill>
                <a:effectLst>
                  <a:outerShdw dist="35921" dir="2700000" algn="ctr" rotWithShape="0">
                    <a:srgbClr val="C0C0C0"/>
                  </a:outerShdw>
                </a:effectLst>
                <a:latin typeface="Impact"/>
              </a:rPr>
              <a:t>Particle Size</a:t>
            </a:r>
          </a:p>
        </p:txBody>
      </p:sp>
      <p:sp>
        <p:nvSpPr>
          <p:cNvPr id="132100" name="Text Box 4"/>
          <p:cNvSpPr txBox="1">
            <a:spLocks noChangeArrowheads="1"/>
          </p:cNvSpPr>
          <p:nvPr/>
        </p:nvSpPr>
        <p:spPr bwMode="auto">
          <a:xfrm>
            <a:off x="304800" y="2425700"/>
            <a:ext cx="8534400" cy="1917700"/>
          </a:xfrm>
          <a:prstGeom prst="rect">
            <a:avLst/>
          </a:prstGeom>
          <a:noFill/>
          <a:ln w="9525">
            <a:noFill/>
            <a:miter lim="800000"/>
            <a:headEnd/>
            <a:tailEnd/>
          </a:ln>
          <a:effectLst/>
        </p:spPr>
        <p:txBody>
          <a:bodyPr lIns="91429" tIns="45714" rIns="91429" bIns="45714">
            <a:spAutoFit/>
          </a:bodyPr>
          <a:lstStyle/>
          <a:p>
            <a:pPr>
              <a:tabLst>
                <a:tab pos="346075" algn="l"/>
              </a:tabLst>
            </a:pPr>
            <a:r>
              <a:rPr lang="en-US" sz="2400" b="1">
                <a:solidFill>
                  <a:srgbClr val="A50021"/>
                </a:solidFill>
              </a:rPr>
              <a:t>•	Lowering of the melting point is proportional to 1/r</a:t>
            </a:r>
          </a:p>
          <a:p>
            <a:pPr>
              <a:tabLst>
                <a:tab pos="346075" algn="l"/>
              </a:tabLst>
            </a:pPr>
            <a:endParaRPr lang="en-US" sz="2400" b="1">
              <a:solidFill>
                <a:srgbClr val="A50021"/>
              </a:solidFill>
            </a:endParaRPr>
          </a:p>
          <a:p>
            <a:pPr>
              <a:tabLst>
                <a:tab pos="346075" algn="l"/>
              </a:tabLst>
            </a:pPr>
            <a:r>
              <a:rPr lang="en-US" sz="2400" b="1">
                <a:solidFill>
                  <a:srgbClr val="008000"/>
                </a:solidFill>
              </a:rPr>
              <a:t>•	</a:t>
            </a:r>
            <a:r>
              <a:rPr lang="en-US" sz="2400" b="1">
                <a:solidFill>
                  <a:srgbClr val="008000"/>
                </a:solidFill>
                <a:sym typeface="Symbol" pitchFamily="18" charset="2"/>
              </a:rPr>
              <a:t> can be as large as couple of hundred degrees </a:t>
            </a:r>
          </a:p>
          <a:p>
            <a:pPr>
              <a:tabLst>
                <a:tab pos="346075" algn="l"/>
              </a:tabLst>
            </a:pPr>
            <a:r>
              <a:rPr lang="en-US" sz="2400" b="1">
                <a:solidFill>
                  <a:srgbClr val="008000"/>
                </a:solidFill>
                <a:sym typeface="Symbol" pitchFamily="18" charset="2"/>
              </a:rPr>
              <a:t>    when  the particle size gets below 10 nm!</a:t>
            </a:r>
          </a:p>
          <a:p>
            <a:pPr>
              <a:tabLst>
                <a:tab pos="346075" algn="l"/>
              </a:tabLst>
            </a:pPr>
            <a:endParaRPr lang="en-US" sz="2400" b="1">
              <a:solidFill>
                <a:srgbClr val="008000"/>
              </a:solidFill>
              <a:sym typeface="Symbol" pitchFamily="18" charset="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6530"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99331" name="WordArt 3"/>
          <p:cNvSpPr>
            <a:spLocks noChangeArrowheads="1" noChangeShapeType="1" noTextEdit="1"/>
          </p:cNvSpPr>
          <p:nvPr/>
        </p:nvSpPr>
        <p:spPr bwMode="auto">
          <a:xfrm>
            <a:off x="2828925" y="304800"/>
            <a:ext cx="3800475" cy="428625"/>
          </a:xfrm>
          <a:prstGeom prst="rect">
            <a:avLst/>
          </a:prstGeom>
        </p:spPr>
        <p:txBody>
          <a:bodyPr wrap="none" fromWordArt="1">
            <a:prstTxWarp prst="textPlain">
              <a:avLst>
                <a:gd name="adj" fmla="val 50000"/>
              </a:avLst>
            </a:prstTxWarp>
          </a:bodyPr>
          <a:lstStyle/>
          <a:p>
            <a:pPr algn="ctr"/>
            <a:r>
              <a:rPr lang="en-US" sz="2800" kern="10">
                <a:ln w="9525">
                  <a:solidFill>
                    <a:schemeClr val="folHlink"/>
                  </a:solidFill>
                  <a:round/>
                  <a:headEnd/>
                  <a:tailEnd/>
                </a:ln>
                <a:effectLst>
                  <a:outerShdw dist="45791" dir="2021404" algn="ctr" rotWithShape="0">
                    <a:srgbClr val="B2B2B2">
                      <a:alpha val="80000"/>
                    </a:srgbClr>
                  </a:outerShdw>
                </a:effectLst>
                <a:latin typeface="Times New Roman"/>
                <a:cs typeface="Times New Roman"/>
              </a:rPr>
              <a:t>Surface to Bulk Atom Ratio</a:t>
            </a:r>
          </a:p>
        </p:txBody>
      </p:sp>
      <p:sp>
        <p:nvSpPr>
          <p:cNvPr id="99332" name="Text Box 4"/>
          <p:cNvSpPr txBox="1">
            <a:spLocks noChangeArrowheads="1"/>
          </p:cNvSpPr>
          <p:nvPr/>
        </p:nvSpPr>
        <p:spPr bwMode="auto">
          <a:xfrm>
            <a:off x="2582863" y="5699125"/>
            <a:ext cx="4351337" cy="1311275"/>
          </a:xfrm>
          <a:prstGeom prst="rect">
            <a:avLst/>
          </a:prstGeom>
          <a:noFill/>
          <a:ln w="9525">
            <a:noFill/>
            <a:miter lim="800000"/>
            <a:headEnd/>
            <a:tailEnd/>
          </a:ln>
          <a:effectLst/>
        </p:spPr>
        <p:txBody>
          <a:bodyPr wrap="none" lIns="91429" tIns="45714" rIns="91429" bIns="45714">
            <a:spAutoFit/>
          </a:bodyPr>
          <a:lstStyle/>
          <a:p>
            <a:pPr>
              <a:tabLst>
                <a:tab pos="338138" algn="l"/>
              </a:tabLst>
            </a:pPr>
            <a:r>
              <a:rPr lang="en-US" sz="2800" b="1">
                <a:latin typeface="Times" pitchFamily="18" charset="0"/>
              </a:rPr>
              <a:t>Spherical iron nanocrystals</a:t>
            </a:r>
          </a:p>
          <a:p>
            <a:pPr>
              <a:tabLst>
                <a:tab pos="338138" algn="l"/>
              </a:tabLst>
            </a:pPr>
            <a:r>
              <a:rPr lang="en-US" sz="2800" b="1">
                <a:latin typeface="Times" pitchFamily="18" charset="0"/>
              </a:rPr>
              <a:t/>
            </a:r>
            <a:br>
              <a:rPr lang="en-US" sz="2800" b="1">
                <a:latin typeface="Times" pitchFamily="18" charset="0"/>
              </a:rPr>
            </a:br>
            <a:r>
              <a:rPr lang="en-US" sz="2400">
                <a:latin typeface="Times" pitchFamily="18" charset="0"/>
              </a:rPr>
              <a:t>	</a:t>
            </a:r>
          </a:p>
        </p:txBody>
      </p:sp>
      <p:pic>
        <p:nvPicPr>
          <p:cNvPr id="99333" name="Picture 5"/>
          <p:cNvPicPr>
            <a:picLocks noChangeAspect="1" noChangeArrowheads="1"/>
          </p:cNvPicPr>
          <p:nvPr/>
        </p:nvPicPr>
        <p:blipFill>
          <a:blip r:embed="rId2"/>
          <a:srcRect/>
          <a:stretch>
            <a:fillRect/>
          </a:stretch>
        </p:blipFill>
        <p:spPr bwMode="auto">
          <a:xfrm>
            <a:off x="2362200" y="914400"/>
            <a:ext cx="4800600" cy="4876800"/>
          </a:xfrm>
          <a:prstGeom prst="rect">
            <a:avLst/>
          </a:prstGeom>
          <a:noFill/>
        </p:spPr>
      </p:pic>
      <p:sp>
        <p:nvSpPr>
          <p:cNvPr id="99334" name="Text Box 6"/>
          <p:cNvSpPr txBox="1">
            <a:spLocks noChangeArrowheads="1"/>
          </p:cNvSpPr>
          <p:nvPr/>
        </p:nvSpPr>
        <p:spPr bwMode="auto">
          <a:xfrm>
            <a:off x="4708525" y="6369050"/>
            <a:ext cx="4816475" cy="641350"/>
          </a:xfrm>
          <a:prstGeom prst="rect">
            <a:avLst/>
          </a:prstGeom>
          <a:noFill/>
          <a:ln w="9525">
            <a:noFill/>
            <a:miter lim="800000"/>
            <a:headEnd/>
            <a:tailEnd/>
          </a:ln>
          <a:effectLst/>
        </p:spPr>
        <p:txBody>
          <a:bodyPr lIns="91429" tIns="45714" rIns="91429" bIns="45714">
            <a:spAutoFit/>
          </a:bodyPr>
          <a:lstStyle/>
          <a:p>
            <a:r>
              <a:rPr lang="en-US" b="1" i="1"/>
              <a:t>J. Phys. Chem. 1996, Vol. 100, p. 12142</a:t>
            </a:r>
          </a:p>
          <a:p>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533400" y="733425"/>
            <a:ext cx="8229600" cy="1552575"/>
          </a:xfrm>
          <a:prstGeom prst="rect">
            <a:avLst/>
          </a:prstGeom>
          <a:noFill/>
          <a:ln w="9525">
            <a:noFill/>
            <a:miter lim="800000"/>
            <a:headEnd/>
            <a:tailEnd/>
          </a:ln>
          <a:effectLst/>
        </p:spPr>
        <p:txBody>
          <a:bodyPr lIns="91429" tIns="45714" rIns="91429" bIns="45714">
            <a:spAutoFit/>
          </a:bodyPr>
          <a:lstStyle/>
          <a:p>
            <a:pPr>
              <a:buFont typeface="Wingdings" pitchFamily="2" charset="2"/>
              <a:buChar char="§"/>
            </a:pPr>
            <a:r>
              <a:rPr lang="en-US" sz="2400" b="1">
                <a:latin typeface="Comic Sans MS" pitchFamily="66" charset="0"/>
              </a:rPr>
              <a:t> </a:t>
            </a:r>
            <a:r>
              <a:rPr lang="en-US" sz="2400" b="1"/>
              <a:t>When the </a:t>
            </a:r>
            <a:r>
              <a:rPr lang="en-US" sz="2400" b="1">
                <a:solidFill>
                  <a:srgbClr val="008000"/>
                </a:solidFill>
              </a:rPr>
              <a:t>mean thermal displacement</a:t>
            </a:r>
            <a:r>
              <a:rPr lang="en-US" sz="2400" b="1"/>
              <a:t> (d) of the  </a:t>
            </a:r>
          </a:p>
          <a:p>
            <a:pPr>
              <a:buFont typeface="Wingdings" pitchFamily="2" charset="2"/>
              <a:buNone/>
            </a:pPr>
            <a:r>
              <a:rPr lang="en-US" sz="2400" b="1"/>
              <a:t>   atoms becomes larger than some fraction of the   </a:t>
            </a:r>
          </a:p>
          <a:p>
            <a:pPr>
              <a:buFont typeface="Wingdings" pitchFamily="2" charset="2"/>
              <a:buNone/>
            </a:pPr>
            <a:r>
              <a:rPr lang="en-US" sz="2400" b="1"/>
              <a:t>   interatomic distance, the material melts</a:t>
            </a:r>
          </a:p>
          <a:p>
            <a:endParaRPr lang="en-US" sz="2400" b="1"/>
          </a:p>
        </p:txBody>
      </p:sp>
      <p:sp>
        <p:nvSpPr>
          <p:cNvPr id="101379" name="Text Box 3"/>
          <p:cNvSpPr txBox="1">
            <a:spLocks noChangeArrowheads="1"/>
          </p:cNvSpPr>
          <p:nvPr/>
        </p:nvSpPr>
        <p:spPr bwMode="auto">
          <a:xfrm>
            <a:off x="533400" y="2241550"/>
            <a:ext cx="8382000" cy="1857375"/>
          </a:xfrm>
          <a:prstGeom prst="rect">
            <a:avLst/>
          </a:prstGeom>
          <a:noFill/>
          <a:ln w="9525">
            <a:noFill/>
            <a:miter lim="800000"/>
            <a:headEnd/>
            <a:tailEnd/>
          </a:ln>
          <a:effectLst/>
        </p:spPr>
        <p:txBody>
          <a:bodyPr lIns="91429" tIns="45714" rIns="91429" bIns="45714">
            <a:spAutoFit/>
          </a:bodyPr>
          <a:lstStyle/>
          <a:p>
            <a:pPr>
              <a:buFont typeface="Wingdings" pitchFamily="2" charset="2"/>
              <a:buChar char="§"/>
            </a:pPr>
            <a:r>
              <a:rPr lang="en-US" sz="2400" b="1">
                <a:latin typeface="Comic Sans MS" pitchFamily="66" charset="0"/>
              </a:rPr>
              <a:t> </a:t>
            </a:r>
            <a:r>
              <a:rPr lang="en-US" sz="2400" b="1"/>
              <a:t>When the surface/volume ratio increases, the mean</a:t>
            </a:r>
          </a:p>
          <a:p>
            <a:r>
              <a:rPr lang="en-US" sz="2400" b="1"/>
              <a:t>   displacement increase, and the melting point </a:t>
            </a:r>
          </a:p>
          <a:p>
            <a:r>
              <a:rPr lang="en-US" sz="2400" b="1"/>
              <a:t>   decreases</a:t>
            </a:r>
          </a:p>
          <a:p>
            <a:pPr algn="ctr"/>
            <a:endParaRPr lang="en-US" sz="2400" b="1">
              <a:latin typeface="Comic Sans MS" pitchFamily="66" charset="0"/>
            </a:endParaRPr>
          </a:p>
          <a:p>
            <a:pPr algn="ctr"/>
            <a:endParaRPr lang="en-US" sz="2000">
              <a:latin typeface="Comic Sans MS" pitchFamily="66" charset="0"/>
            </a:endParaRPr>
          </a:p>
        </p:txBody>
      </p:sp>
      <p:sp>
        <p:nvSpPr>
          <p:cNvPr id="101380" name="Text Box 4"/>
          <p:cNvSpPr txBox="1">
            <a:spLocks noChangeArrowheads="1"/>
          </p:cNvSpPr>
          <p:nvPr/>
        </p:nvSpPr>
        <p:spPr bwMode="auto">
          <a:xfrm>
            <a:off x="600075" y="198438"/>
            <a:ext cx="3657600" cy="457200"/>
          </a:xfrm>
          <a:prstGeom prst="rect">
            <a:avLst/>
          </a:prstGeom>
          <a:noFill/>
          <a:ln w="9525">
            <a:noFill/>
            <a:miter lim="800000"/>
            <a:headEnd/>
            <a:tailEnd/>
          </a:ln>
          <a:effectLst/>
        </p:spPr>
        <p:txBody>
          <a:bodyPr wrap="none" lIns="91429" tIns="45714" rIns="91429" bIns="45714">
            <a:spAutoFit/>
          </a:bodyPr>
          <a:lstStyle/>
          <a:p>
            <a:pPr algn="ctr"/>
            <a:r>
              <a:rPr lang="en-US" sz="2400" b="1">
                <a:solidFill>
                  <a:srgbClr val="800080"/>
                </a:solidFill>
                <a:latin typeface="Comic Sans MS" pitchFamily="66" charset="0"/>
              </a:rPr>
              <a:t>Effect on Melting Point</a:t>
            </a:r>
          </a:p>
        </p:txBody>
      </p:sp>
      <p:pic>
        <p:nvPicPr>
          <p:cNvPr id="101381" name="Picture 5"/>
          <p:cNvPicPr>
            <a:picLocks noChangeAspect="1" noChangeArrowheads="1"/>
          </p:cNvPicPr>
          <p:nvPr/>
        </p:nvPicPr>
        <p:blipFill>
          <a:blip r:embed="rId2">
            <a:lum bright="-18000"/>
          </a:blip>
          <a:srcRect/>
          <a:stretch>
            <a:fillRect/>
          </a:stretch>
        </p:blipFill>
        <p:spPr bwMode="auto">
          <a:xfrm>
            <a:off x="3276600" y="3321050"/>
            <a:ext cx="4572000" cy="3384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nano13"/>
          <p:cNvPicPr>
            <a:picLocks noChangeAspect="1" noChangeArrowheads="1"/>
          </p:cNvPicPr>
          <p:nvPr/>
        </p:nvPicPr>
        <p:blipFill>
          <a:blip r:embed="rId2"/>
          <a:srcRect t="19144" r="-691" b="14491"/>
          <a:stretch>
            <a:fillRect/>
          </a:stretch>
        </p:blipFill>
        <p:spPr bwMode="auto">
          <a:xfrm>
            <a:off x="533400" y="838200"/>
            <a:ext cx="8275638" cy="5062538"/>
          </a:xfrm>
          <a:prstGeom prst="rect">
            <a:avLst/>
          </a:prstGeom>
          <a:noFill/>
        </p:spPr>
      </p:pic>
      <p:sp>
        <p:nvSpPr>
          <p:cNvPr id="144387" name="Text Box 3"/>
          <p:cNvSpPr txBox="1">
            <a:spLocks noChangeArrowheads="1"/>
          </p:cNvSpPr>
          <p:nvPr/>
        </p:nvSpPr>
        <p:spPr bwMode="auto">
          <a:xfrm>
            <a:off x="3048000" y="5867400"/>
            <a:ext cx="3048000" cy="457200"/>
          </a:xfrm>
          <a:prstGeom prst="rect">
            <a:avLst/>
          </a:prstGeom>
          <a:noFill/>
          <a:ln w="9525">
            <a:noFill/>
            <a:miter lim="800000"/>
            <a:headEnd/>
            <a:tailEnd/>
          </a:ln>
          <a:effectLst/>
        </p:spPr>
        <p:txBody>
          <a:bodyPr lIns="91429" tIns="45714" rIns="91429" bIns="45714">
            <a:spAutoFit/>
          </a:bodyPr>
          <a:lstStyle/>
          <a:p>
            <a:pPr algn="ctr" eaLnBrk="1" hangingPunct="1">
              <a:spcBef>
                <a:spcPct val="50000"/>
              </a:spcBef>
            </a:pPr>
            <a:r>
              <a:rPr lang="en-US" sz="1200"/>
              <a:t>Chad Mirkin, Northwestern University, in NYTimes article by K. Chang - 2005</a:t>
            </a:r>
          </a:p>
        </p:txBody>
      </p:sp>
      <p:sp>
        <p:nvSpPr>
          <p:cNvPr id="144388" name="Rectangle 4"/>
          <p:cNvSpPr>
            <a:spLocks noChangeArrowheads="1"/>
          </p:cNvSpPr>
          <p:nvPr/>
        </p:nvSpPr>
        <p:spPr bwMode="auto">
          <a:xfrm>
            <a:off x="0" y="0"/>
            <a:ext cx="8915400" cy="946150"/>
          </a:xfrm>
          <a:prstGeom prst="rect">
            <a:avLst/>
          </a:prstGeom>
          <a:noFill/>
          <a:ln w="9525" algn="ctr">
            <a:noFill/>
            <a:miter lim="800000"/>
            <a:headEnd/>
            <a:tailEnd/>
          </a:ln>
          <a:effectLst/>
        </p:spPr>
        <p:txBody>
          <a:bodyPr lIns="91429" tIns="45714" rIns="91429" bIns="45714">
            <a:spAutoFit/>
          </a:bodyPr>
          <a:lstStyle/>
          <a:p>
            <a:pPr algn="ctr" eaLnBrk="1" hangingPunct="1">
              <a:spcBef>
                <a:spcPct val="50000"/>
              </a:spcBef>
            </a:pPr>
            <a:r>
              <a:rPr lang="en-US" sz="2800" b="1">
                <a:solidFill>
                  <a:srgbClr val="FF0000"/>
                </a:solidFill>
                <a:latin typeface="Comic Sans MS" pitchFamily="66" charset="0"/>
              </a:rPr>
              <a:t>The color of gold changes as the particle size changes at the nanometer scale.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p:cNvPicPr>
            <a:picLocks noChangeAspect="1" noChangeArrowheads="1"/>
          </p:cNvPicPr>
          <p:nvPr/>
        </p:nvPicPr>
        <p:blipFill>
          <a:blip r:embed="rId2"/>
          <a:srcRect/>
          <a:stretch>
            <a:fillRect/>
          </a:stretch>
        </p:blipFill>
        <p:spPr bwMode="auto">
          <a:xfrm>
            <a:off x="-19050" y="385763"/>
            <a:ext cx="9182100" cy="6086475"/>
          </a:xfrm>
          <a:prstGeom prst="rect">
            <a:avLst/>
          </a:prstGeom>
          <a:noFill/>
          <a:ln w="9525">
            <a:noFill/>
            <a:miter lim="800000"/>
            <a:headEnd/>
            <a:tailEnd/>
          </a:ln>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a:srcRect/>
          <a:stretch>
            <a:fillRect/>
          </a:stretch>
        </p:blipFill>
        <p:spPr bwMode="auto">
          <a:xfrm>
            <a:off x="152400" y="1295400"/>
            <a:ext cx="8839200" cy="5410200"/>
          </a:xfrm>
          <a:prstGeom prst="rect">
            <a:avLst/>
          </a:prstGeom>
          <a:noFill/>
          <a:ln w="9525">
            <a:noFill/>
            <a:miter lim="800000"/>
            <a:headEnd/>
            <a:tailEnd/>
          </a:ln>
          <a:effectLst/>
        </p:spPr>
      </p:pic>
      <p:sp>
        <p:nvSpPr>
          <p:cNvPr id="146435" name="Rectangle 3"/>
          <p:cNvSpPr>
            <a:spLocks noChangeArrowheads="1"/>
          </p:cNvSpPr>
          <p:nvPr/>
        </p:nvSpPr>
        <p:spPr bwMode="auto">
          <a:xfrm>
            <a:off x="209550" y="228600"/>
            <a:ext cx="8726488" cy="641350"/>
          </a:xfrm>
          <a:prstGeom prst="rect">
            <a:avLst/>
          </a:prstGeom>
          <a:noFill/>
          <a:ln w="9525">
            <a:noFill/>
            <a:miter lim="800000"/>
            <a:headEnd/>
            <a:tailEnd/>
          </a:ln>
          <a:effectLst/>
        </p:spPr>
        <p:txBody>
          <a:bodyPr wrap="none" lIns="91429" tIns="45714" rIns="91429" bIns="45714">
            <a:spAutoFit/>
          </a:bodyPr>
          <a:lstStyle/>
          <a:p>
            <a:pPr algn="ctr"/>
            <a:r>
              <a:rPr lang="en-US" sz="3600" b="1" u="sng">
                <a:solidFill>
                  <a:schemeClr val="tx2"/>
                </a:solidFill>
                <a:latin typeface="Comic Sans MS" pitchFamily="66" charset="0"/>
              </a:rPr>
              <a:t>Size dependence of Optical Properties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264195" name="WordArt 3"/>
          <p:cNvSpPr>
            <a:spLocks noChangeArrowheads="1" noChangeShapeType="1" noTextEdit="1"/>
          </p:cNvSpPr>
          <p:nvPr/>
        </p:nvSpPr>
        <p:spPr bwMode="auto">
          <a:xfrm>
            <a:off x="1143000" y="609600"/>
            <a:ext cx="4210050" cy="476250"/>
          </a:xfrm>
          <a:prstGeom prst="rect">
            <a:avLst/>
          </a:prstGeom>
        </p:spPr>
        <p:txBody>
          <a:bodyPr wrap="none" fromWordArt="1">
            <a:prstTxWarp prst="textPlain">
              <a:avLst>
                <a:gd name="adj" fmla="val 50000"/>
              </a:avLst>
            </a:prstTxWarp>
          </a:bodyPr>
          <a:lstStyle/>
          <a:p>
            <a:pPr algn="ctr"/>
            <a:r>
              <a:rPr lang="en-US" sz="2800" kern="10">
                <a:ln w="9525">
                  <a:noFill/>
                  <a:round/>
                  <a:headEnd/>
                  <a:tailEnd/>
                </a:ln>
                <a:solidFill>
                  <a:srgbClr val="3366FF"/>
                </a:solidFill>
                <a:effectLst>
                  <a:outerShdw dist="35921" dir="2700000" algn="ctr" rotWithShape="0">
                    <a:srgbClr val="C0C0C0"/>
                  </a:outerShdw>
                </a:effectLst>
                <a:latin typeface="Impact"/>
              </a:rPr>
              <a:t>Nanomaterials in Catalysis</a:t>
            </a:r>
          </a:p>
        </p:txBody>
      </p:sp>
      <p:pic>
        <p:nvPicPr>
          <p:cNvPr id="264196" name="Picture 4"/>
          <p:cNvPicPr>
            <a:picLocks noChangeAspect="1" noChangeArrowheads="1"/>
          </p:cNvPicPr>
          <p:nvPr/>
        </p:nvPicPr>
        <p:blipFill>
          <a:blip r:embed="rId2"/>
          <a:srcRect/>
          <a:stretch>
            <a:fillRect/>
          </a:stretch>
        </p:blipFill>
        <p:spPr bwMode="auto">
          <a:xfrm>
            <a:off x="4267200" y="2949575"/>
            <a:ext cx="4733925" cy="3679825"/>
          </a:xfrm>
          <a:prstGeom prst="rect">
            <a:avLst/>
          </a:prstGeom>
          <a:noFill/>
        </p:spPr>
      </p:pic>
      <p:sp>
        <p:nvSpPr>
          <p:cNvPr id="264197" name="Text Box 5"/>
          <p:cNvSpPr txBox="1">
            <a:spLocks noChangeArrowheads="1"/>
          </p:cNvSpPr>
          <p:nvPr/>
        </p:nvSpPr>
        <p:spPr bwMode="auto">
          <a:xfrm>
            <a:off x="-15875" y="1431925"/>
            <a:ext cx="9083675" cy="5462588"/>
          </a:xfrm>
          <a:prstGeom prst="rect">
            <a:avLst/>
          </a:prstGeom>
          <a:noFill/>
          <a:ln w="9525">
            <a:solidFill>
              <a:srgbClr val="006600"/>
            </a:solidFill>
            <a:miter lim="800000"/>
            <a:headEnd/>
            <a:tailEnd/>
          </a:ln>
          <a:effectLst/>
        </p:spPr>
        <p:txBody>
          <a:bodyPr>
            <a:spAutoFit/>
          </a:bodyPr>
          <a:lstStyle/>
          <a:p>
            <a:pPr>
              <a:tabLst>
                <a:tab pos="282575" algn="l"/>
                <a:tab pos="577850" algn="l"/>
              </a:tabLst>
            </a:pPr>
            <a:r>
              <a:rPr lang="en-US" sz="3200">
                <a:latin typeface="Times" pitchFamily="18" charset="0"/>
              </a:rPr>
              <a:t>•</a:t>
            </a:r>
            <a:r>
              <a:rPr lang="en-US" sz="2000">
                <a:latin typeface="Times" pitchFamily="18" charset="0"/>
              </a:rPr>
              <a:t>	</a:t>
            </a:r>
            <a:r>
              <a:rPr lang="en-US" sz="2400" b="1">
                <a:solidFill>
                  <a:srgbClr val="008000"/>
                </a:solidFill>
              </a:rPr>
              <a:t>Surface chemistry is important in catalysis    </a:t>
            </a:r>
          </a:p>
          <a:p>
            <a:pPr>
              <a:tabLst>
                <a:tab pos="282575" algn="l"/>
                <a:tab pos="577850" algn="l"/>
              </a:tabLst>
            </a:pPr>
            <a:r>
              <a:rPr lang="en-US" sz="2400" b="1">
                <a:solidFill>
                  <a:srgbClr val="008000"/>
                </a:solidFill>
              </a:rPr>
              <a:t>   </a:t>
            </a:r>
          </a:p>
          <a:p>
            <a:pPr>
              <a:tabLst>
                <a:tab pos="282575" algn="l"/>
                <a:tab pos="577850" algn="l"/>
              </a:tabLst>
            </a:pPr>
            <a:r>
              <a:rPr lang="en-US" sz="2400" b="1">
                <a:solidFill>
                  <a:srgbClr val="A50021"/>
                </a:solidFill>
              </a:rPr>
              <a:t>Nanostructured materials have some advantage in catalysis</a:t>
            </a:r>
          </a:p>
          <a:p>
            <a:pPr>
              <a:tabLst>
                <a:tab pos="282575" algn="l"/>
                <a:tab pos="577850" algn="l"/>
              </a:tabLst>
            </a:pPr>
            <a:r>
              <a:rPr lang="en-US" sz="2000">
                <a:latin typeface="Times" pitchFamily="18" charset="0"/>
              </a:rPr>
              <a:t>    </a:t>
            </a:r>
          </a:p>
          <a:p>
            <a:pPr>
              <a:tabLst>
                <a:tab pos="282575" algn="l"/>
                <a:tab pos="577850" algn="l"/>
              </a:tabLst>
            </a:pPr>
            <a:r>
              <a:rPr lang="en-US" sz="2000">
                <a:latin typeface="Times" pitchFamily="18" charset="0"/>
              </a:rPr>
              <a:t>    </a:t>
            </a:r>
            <a:r>
              <a:rPr lang="en-US" sz="2400">
                <a:solidFill>
                  <a:srgbClr val="006600"/>
                </a:solidFill>
                <a:latin typeface="Times" pitchFamily="18" charset="0"/>
              </a:rPr>
              <a:t>▪</a:t>
            </a:r>
            <a:r>
              <a:rPr lang="en-US" sz="2000">
                <a:solidFill>
                  <a:srgbClr val="006600"/>
                </a:solidFill>
              </a:rPr>
              <a:t>	</a:t>
            </a:r>
            <a:r>
              <a:rPr lang="en-US" sz="2000">
                <a:solidFill>
                  <a:srgbClr val="006600"/>
                </a:solidFill>
                <a:latin typeface="Times" pitchFamily="18" charset="0"/>
              </a:rPr>
              <a:t> </a:t>
            </a:r>
            <a:r>
              <a:rPr lang="en-US" sz="2000" b="1">
                <a:solidFill>
                  <a:srgbClr val="006600"/>
                </a:solidFill>
              </a:rPr>
              <a:t>Huge surface area and hence large </a:t>
            </a:r>
          </a:p>
          <a:p>
            <a:pPr>
              <a:tabLst>
                <a:tab pos="282575" algn="l"/>
                <a:tab pos="577850" algn="l"/>
              </a:tabLst>
            </a:pPr>
            <a:r>
              <a:rPr lang="en-US" sz="2000" b="1">
                <a:solidFill>
                  <a:srgbClr val="006600"/>
                </a:solidFill>
              </a:rPr>
              <a:t>         proportion of atoms on the surface</a:t>
            </a:r>
          </a:p>
          <a:p>
            <a:pPr>
              <a:tabLst>
                <a:tab pos="282575" algn="l"/>
                <a:tab pos="577850" algn="l"/>
              </a:tabLst>
            </a:pPr>
            <a:r>
              <a:rPr lang="en-US" sz="2400"/>
              <a:t>   </a:t>
            </a:r>
          </a:p>
          <a:p>
            <a:pPr>
              <a:tabLst>
                <a:tab pos="282575" algn="l"/>
                <a:tab pos="577850" algn="l"/>
              </a:tabLst>
            </a:pPr>
            <a:r>
              <a:rPr lang="en-US" sz="2400"/>
              <a:t>   ▪</a:t>
            </a:r>
            <a:r>
              <a:rPr lang="en-US" sz="2000" b="1"/>
              <a:t>    </a:t>
            </a:r>
            <a:r>
              <a:rPr lang="en-US" sz="2000" b="1">
                <a:solidFill>
                  <a:srgbClr val="0000CC"/>
                </a:solidFill>
              </a:rPr>
              <a:t>Enhanced </a:t>
            </a:r>
            <a:r>
              <a:rPr lang="en-US" sz="2000" b="1">
                <a:solidFill>
                  <a:srgbClr val="A50021"/>
                </a:solidFill>
              </a:rPr>
              <a:t>intrinsic chemical activity</a:t>
            </a:r>
          </a:p>
          <a:p>
            <a:pPr>
              <a:tabLst>
                <a:tab pos="282575" algn="l"/>
                <a:tab pos="577850" algn="l"/>
              </a:tabLst>
            </a:pPr>
            <a:r>
              <a:rPr lang="en-US" sz="2000" b="1">
                <a:solidFill>
                  <a:srgbClr val="0000CC"/>
                </a:solidFill>
              </a:rPr>
              <a:t>         as size gets smaller which is </a:t>
            </a:r>
          </a:p>
          <a:p>
            <a:pPr>
              <a:tabLst>
                <a:tab pos="282575" algn="l"/>
                <a:tab pos="577850" algn="l"/>
              </a:tabLst>
            </a:pPr>
            <a:r>
              <a:rPr lang="en-US" sz="2000" b="1">
                <a:solidFill>
                  <a:srgbClr val="0000CC"/>
                </a:solidFill>
              </a:rPr>
              <a:t>         likely due to changes in crystal shape</a:t>
            </a:r>
          </a:p>
          <a:p>
            <a:pPr>
              <a:tabLst>
                <a:tab pos="282575" algn="l"/>
                <a:tab pos="577850" algn="l"/>
              </a:tabLst>
            </a:pPr>
            <a:r>
              <a:rPr lang="en-US" sz="2000" b="1"/>
              <a:t>  	    </a:t>
            </a:r>
          </a:p>
          <a:p>
            <a:pPr>
              <a:tabLst>
                <a:tab pos="282575" algn="l"/>
                <a:tab pos="577850" algn="l"/>
              </a:tabLst>
            </a:pPr>
            <a:r>
              <a:rPr lang="en-US" sz="2000" b="1"/>
              <a:t>        </a:t>
            </a:r>
            <a:r>
              <a:rPr lang="en-US" sz="2000" b="1">
                <a:solidFill>
                  <a:srgbClr val="660066"/>
                </a:solidFill>
              </a:rPr>
              <a:t>(Ex:  When the shape changes from </a:t>
            </a:r>
          </a:p>
          <a:p>
            <a:pPr>
              <a:tabLst>
                <a:tab pos="282575" algn="l"/>
                <a:tab pos="577850" algn="l"/>
              </a:tabLst>
            </a:pPr>
            <a:r>
              <a:rPr lang="en-US" sz="2000" b="1">
                <a:solidFill>
                  <a:srgbClr val="660066"/>
                </a:solidFill>
              </a:rPr>
              <a:t>        cubic to polyhedral, the number of </a:t>
            </a:r>
          </a:p>
          <a:p>
            <a:pPr>
              <a:tabLst>
                <a:tab pos="282575" algn="l"/>
                <a:tab pos="577850" algn="l"/>
              </a:tabLst>
            </a:pPr>
            <a:r>
              <a:rPr lang="en-US" sz="2000" b="1">
                <a:solidFill>
                  <a:srgbClr val="660066"/>
                </a:solidFill>
              </a:rPr>
              <a:t>        edges and corner sites goes up</a:t>
            </a:r>
          </a:p>
          <a:p>
            <a:pPr>
              <a:tabLst>
                <a:tab pos="282575" algn="l"/>
                <a:tab pos="577850" algn="l"/>
              </a:tabLst>
            </a:pPr>
            <a:r>
              <a:rPr lang="en-US" sz="2000" b="1">
                <a:solidFill>
                  <a:srgbClr val="660066"/>
                </a:solidFill>
              </a:rPr>
              <a:t>        significantly)</a:t>
            </a:r>
          </a:p>
          <a:p>
            <a:pPr>
              <a:tabLst>
                <a:tab pos="282575" algn="l"/>
                <a:tab pos="577850" algn="l"/>
              </a:tabLst>
            </a:pPr>
            <a:r>
              <a:rPr lang="en-US" sz="2000">
                <a:latin typeface="Times" pitchFamily="18" charset="0"/>
              </a:rPr>
              <a:t>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0" y="-76200"/>
            <a:ext cx="9144000" cy="6858000"/>
          </a:xfrm>
          <a:prstGeom prst="rect">
            <a:avLst/>
          </a:prstGeom>
          <a:noFill/>
          <a:ln w="9525">
            <a:solidFill>
              <a:schemeClr val="tx1"/>
            </a:solidFill>
            <a:miter lim="800000"/>
            <a:headEnd/>
            <a:tailEnd/>
          </a:ln>
          <a:effectLst/>
        </p:spPr>
        <p:txBody>
          <a:bodyPr wrap="none" anchor="ctr"/>
          <a:lstStyle/>
          <a:p>
            <a:endParaRPr lang="en-US"/>
          </a:p>
        </p:txBody>
      </p:sp>
      <p:sp>
        <p:nvSpPr>
          <p:cNvPr id="134147" name="WordArt 3"/>
          <p:cNvSpPr>
            <a:spLocks noChangeArrowheads="1" noChangeShapeType="1" noTextEdit="1"/>
          </p:cNvSpPr>
          <p:nvPr/>
        </p:nvSpPr>
        <p:spPr bwMode="auto">
          <a:xfrm>
            <a:off x="1143000" y="638175"/>
            <a:ext cx="3190875" cy="428625"/>
          </a:xfrm>
          <a:prstGeom prst="rect">
            <a:avLst/>
          </a:prstGeom>
        </p:spPr>
        <p:txBody>
          <a:bodyPr wrap="none" fromWordArt="1">
            <a:prstTxWarp prst="textPlain">
              <a:avLst>
                <a:gd name="adj" fmla="val 50000"/>
              </a:avLst>
            </a:prstTxWarp>
          </a:bodyPr>
          <a:lstStyle/>
          <a:p>
            <a:pPr algn="ctr"/>
            <a:r>
              <a:rPr lang="en-US" sz="2800" kern="10">
                <a:ln w="9525">
                  <a:noFill/>
                  <a:round/>
                  <a:headEnd/>
                  <a:tailEnd/>
                </a:ln>
                <a:gradFill rotWithShape="0">
                  <a:gsLst>
                    <a:gs pos="0">
                      <a:srgbClr val="3399FF"/>
                    </a:gs>
                    <a:gs pos="100000">
                      <a:srgbClr val="0033CC"/>
                    </a:gs>
                  </a:gsLst>
                  <a:path path="rect">
                    <a:fillToRect l="50000" t="50000" r="50000" b="50000"/>
                  </a:path>
                </a:gradFill>
                <a:effectLst>
                  <a:outerShdw dist="35921" dir="2700000" algn="ctr" rotWithShape="0">
                    <a:srgbClr val="C0C0C0"/>
                  </a:outerShdw>
                </a:effectLst>
                <a:latin typeface="Impact"/>
              </a:rPr>
              <a:t>Nanoporous Materials</a:t>
            </a:r>
          </a:p>
        </p:txBody>
      </p:sp>
      <p:sp>
        <p:nvSpPr>
          <p:cNvPr id="134148" name="Text Box 4"/>
          <p:cNvSpPr txBox="1">
            <a:spLocks noChangeArrowheads="1"/>
          </p:cNvSpPr>
          <p:nvPr/>
        </p:nvSpPr>
        <p:spPr bwMode="auto">
          <a:xfrm>
            <a:off x="212725" y="1584325"/>
            <a:ext cx="8702675" cy="4291013"/>
          </a:xfrm>
          <a:prstGeom prst="rect">
            <a:avLst/>
          </a:prstGeom>
          <a:noFill/>
          <a:ln w="12700">
            <a:noFill/>
            <a:miter lim="800000"/>
            <a:headEnd/>
            <a:tailEnd/>
          </a:ln>
          <a:effectLst/>
        </p:spPr>
        <p:txBody>
          <a:bodyPr lIns="91429" tIns="45714" rIns="91429" bIns="45714">
            <a:spAutoFit/>
          </a:bodyPr>
          <a:lstStyle/>
          <a:p>
            <a:pPr>
              <a:tabLst>
                <a:tab pos="349250" algn="l"/>
                <a:tab pos="850900" algn="l"/>
                <a:tab pos="1144588" algn="l"/>
              </a:tabLst>
            </a:pPr>
            <a:r>
              <a:rPr lang="en-US" sz="2400" b="1"/>
              <a:t>•</a:t>
            </a:r>
            <a:r>
              <a:rPr lang="en-US"/>
              <a:t> </a:t>
            </a:r>
            <a:r>
              <a:rPr lang="en-US" sz="2400">
                <a:latin typeface="Times" pitchFamily="18" charset="0"/>
              </a:rPr>
              <a:t>	</a:t>
            </a:r>
            <a:r>
              <a:rPr lang="en-US" sz="2400" b="1">
                <a:solidFill>
                  <a:srgbClr val="663300"/>
                </a:solidFill>
              </a:rPr>
              <a:t>Zeolite is the best example of nanoporous materials  </a:t>
            </a:r>
          </a:p>
          <a:p>
            <a:pPr>
              <a:tabLst>
                <a:tab pos="349250" algn="l"/>
                <a:tab pos="850900" algn="l"/>
                <a:tab pos="1144588" algn="l"/>
              </a:tabLst>
            </a:pPr>
            <a:r>
              <a:rPr lang="en-US" sz="2400" b="1">
                <a:solidFill>
                  <a:srgbClr val="663300"/>
                </a:solidFill>
              </a:rPr>
              <a:t>    which is used  by petroleum industry as catalysts</a:t>
            </a:r>
          </a:p>
          <a:p>
            <a:pPr>
              <a:lnSpc>
                <a:spcPct val="50000"/>
              </a:lnSpc>
              <a:tabLst>
                <a:tab pos="349250" algn="l"/>
                <a:tab pos="850900" algn="l"/>
                <a:tab pos="1144588" algn="l"/>
              </a:tabLst>
            </a:pPr>
            <a:endParaRPr lang="en-US" sz="2400" b="1"/>
          </a:p>
          <a:p>
            <a:pPr>
              <a:tabLst>
                <a:tab pos="349250" algn="l"/>
                <a:tab pos="850900" algn="l"/>
                <a:tab pos="1144588" algn="l"/>
              </a:tabLst>
            </a:pPr>
            <a:r>
              <a:rPr lang="en-US" sz="2400" b="1"/>
              <a:t>•	</a:t>
            </a:r>
            <a:r>
              <a:rPr lang="en-US" sz="2400" b="1">
                <a:solidFill>
                  <a:srgbClr val="008000"/>
                </a:solidFill>
              </a:rPr>
              <a:t>The effective surface area of a solid increases when it </a:t>
            </a:r>
          </a:p>
          <a:p>
            <a:pPr>
              <a:tabLst>
                <a:tab pos="349250" algn="l"/>
                <a:tab pos="850900" algn="l"/>
                <a:tab pos="1144588" algn="l"/>
              </a:tabLst>
            </a:pPr>
            <a:r>
              <a:rPr lang="en-US" sz="2400" b="1">
                <a:solidFill>
                  <a:srgbClr val="008000"/>
                </a:solidFill>
              </a:rPr>
              <a:t>    becomes nanoporous; this improves catalytic effects </a:t>
            </a:r>
          </a:p>
          <a:p>
            <a:pPr>
              <a:tabLst>
                <a:tab pos="349250" algn="l"/>
                <a:tab pos="850900" algn="l"/>
                <a:tab pos="1144588" algn="l"/>
              </a:tabLst>
            </a:pPr>
            <a:r>
              <a:rPr lang="en-US" sz="2400" b="1">
                <a:solidFill>
                  <a:srgbClr val="008000"/>
                </a:solidFill>
              </a:rPr>
              <a:t>    and adsorption properties</a:t>
            </a:r>
          </a:p>
          <a:p>
            <a:pPr>
              <a:lnSpc>
                <a:spcPct val="50000"/>
              </a:lnSpc>
              <a:tabLst>
                <a:tab pos="349250" algn="l"/>
                <a:tab pos="850900" algn="l"/>
                <a:tab pos="1144588" algn="l"/>
              </a:tabLst>
            </a:pPr>
            <a:endParaRPr lang="en-US" sz="2400" b="1"/>
          </a:p>
          <a:p>
            <a:pPr>
              <a:lnSpc>
                <a:spcPct val="50000"/>
              </a:lnSpc>
              <a:tabLst>
                <a:tab pos="349250" algn="l"/>
                <a:tab pos="850900" algn="l"/>
                <a:tab pos="1144588" algn="l"/>
              </a:tabLst>
            </a:pPr>
            <a:endParaRPr lang="en-US" sz="2400" b="1"/>
          </a:p>
          <a:p>
            <a:pPr>
              <a:tabLst>
                <a:tab pos="349250" algn="l"/>
                <a:tab pos="850900" algn="l"/>
                <a:tab pos="1144588" algn="l"/>
              </a:tabLst>
            </a:pPr>
            <a:r>
              <a:rPr lang="en-US" sz="2400" b="1"/>
              <a:t>•	</a:t>
            </a:r>
            <a:r>
              <a:rPr lang="en-US" sz="2400" b="1">
                <a:solidFill>
                  <a:srgbClr val="0000CC"/>
                </a:solidFill>
              </a:rPr>
              <a:t>How to make nanopores?</a:t>
            </a:r>
          </a:p>
          <a:p>
            <a:pPr>
              <a:tabLst>
                <a:tab pos="349250" algn="l"/>
                <a:tab pos="850900" algn="l"/>
                <a:tab pos="1144588" algn="l"/>
              </a:tabLst>
            </a:pPr>
            <a:r>
              <a:rPr lang="en-US" sz="2400" b="1">
                <a:solidFill>
                  <a:srgbClr val="0000CC"/>
                </a:solidFill>
              </a:rPr>
              <a:t>		-	lithography followed by etching</a:t>
            </a:r>
          </a:p>
          <a:p>
            <a:pPr>
              <a:tabLst>
                <a:tab pos="349250" algn="l"/>
                <a:tab pos="850900" algn="l"/>
                <a:tab pos="1144588" algn="l"/>
              </a:tabLst>
            </a:pPr>
            <a:r>
              <a:rPr lang="en-US" sz="2400" b="1">
                <a:solidFill>
                  <a:srgbClr val="0000CC"/>
                </a:solidFill>
              </a:rPr>
              <a:t>		-	ion beam etching/milling</a:t>
            </a:r>
          </a:p>
          <a:p>
            <a:pPr>
              <a:tabLst>
                <a:tab pos="349250" algn="l"/>
                <a:tab pos="850900" algn="l"/>
                <a:tab pos="1144588" algn="l"/>
              </a:tabLst>
            </a:pPr>
            <a:r>
              <a:rPr lang="en-US" sz="2400" b="1">
                <a:solidFill>
                  <a:srgbClr val="0000CC"/>
                </a:solidFill>
              </a:rPr>
              <a:t>		-	electrochemical techniques</a:t>
            </a:r>
          </a:p>
          <a:p>
            <a:pPr>
              <a:tabLst>
                <a:tab pos="349250" algn="l"/>
                <a:tab pos="850900" algn="l"/>
                <a:tab pos="1144588" algn="l"/>
              </a:tabLst>
            </a:pPr>
            <a:r>
              <a:rPr lang="en-US" sz="2400" b="1">
                <a:solidFill>
                  <a:srgbClr val="0000CC"/>
                </a:solidFill>
              </a:rPr>
              <a:t>		-	sol-gel techniques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0"/>
            <a:ext cx="9144000" cy="6858000"/>
          </a:xfrm>
          <a:prstGeom prst="rect">
            <a:avLst/>
          </a:prstGeom>
          <a:noFill/>
          <a:ln w="12700">
            <a:solidFill>
              <a:schemeClr val="tx1"/>
            </a:solidFill>
            <a:miter lim="800000"/>
            <a:headEnd/>
            <a:tailEnd/>
          </a:ln>
          <a:effectLst/>
        </p:spPr>
        <p:txBody>
          <a:bodyPr wrap="none" anchor="ctr"/>
          <a:lstStyle/>
          <a:p>
            <a:endParaRPr lang="en-US"/>
          </a:p>
        </p:txBody>
      </p:sp>
      <p:sp>
        <p:nvSpPr>
          <p:cNvPr id="136195" name="Text Box 3"/>
          <p:cNvSpPr txBox="1">
            <a:spLocks noChangeArrowheads="1"/>
          </p:cNvSpPr>
          <p:nvPr/>
        </p:nvSpPr>
        <p:spPr bwMode="auto">
          <a:xfrm>
            <a:off x="0" y="685800"/>
            <a:ext cx="9144000" cy="6818313"/>
          </a:xfrm>
          <a:prstGeom prst="rect">
            <a:avLst/>
          </a:prstGeom>
          <a:noFill/>
          <a:ln w="9525">
            <a:noFill/>
            <a:miter lim="800000"/>
            <a:headEnd/>
            <a:tailEnd/>
          </a:ln>
        </p:spPr>
        <p:txBody>
          <a:bodyPr lIns="91429" tIns="45714" rIns="91429" bIns="45714">
            <a:spAutoFit/>
          </a:bodyPr>
          <a:lstStyle/>
          <a:p>
            <a:pPr>
              <a:tabLst>
                <a:tab pos="346075" algn="l"/>
                <a:tab pos="2228850" algn="l"/>
                <a:tab pos="2403475" algn="l"/>
                <a:tab pos="5145088" algn="l"/>
              </a:tabLst>
            </a:pPr>
            <a:r>
              <a:rPr lang="en-US" sz="2400" b="1">
                <a:solidFill>
                  <a:srgbClr val="0000CC"/>
                </a:solidFill>
                <a:latin typeface="Impact" pitchFamily="34" charset="0"/>
                <a:ea typeface="ＭＳ Ｐゴシック" pitchFamily="8" charset="-128"/>
              </a:rPr>
              <a:t>Application	  Particles required	Nanotechnology advantages</a:t>
            </a:r>
          </a:p>
          <a:p>
            <a:pPr>
              <a:lnSpc>
                <a:spcPct val="50000"/>
              </a:lnSpc>
              <a:tabLst>
                <a:tab pos="346075" algn="l"/>
                <a:tab pos="2228850" algn="l"/>
                <a:tab pos="2403475" algn="l"/>
                <a:tab pos="5145088" algn="l"/>
              </a:tabLst>
            </a:pPr>
            <a:endParaRPr lang="en-US" sz="1600">
              <a:latin typeface="Times New Roman" pitchFamily="18" charset="0"/>
              <a:ea typeface="ＭＳ Ｐゴシック" pitchFamily="8" charset="-128"/>
            </a:endParaRPr>
          </a:p>
          <a:p>
            <a:pPr>
              <a:tabLst>
                <a:tab pos="346075" algn="l"/>
                <a:tab pos="2228850" algn="l"/>
                <a:tab pos="2403475" algn="l"/>
                <a:tab pos="5145088" algn="l"/>
              </a:tabLst>
            </a:pPr>
            <a:r>
              <a:rPr lang="en-US" sz="2400" b="1">
                <a:solidFill>
                  <a:srgbClr val="003300"/>
                </a:solidFill>
                <a:ea typeface="ＭＳ Ｐゴシック" pitchFamily="8" charset="-128"/>
              </a:rPr>
              <a:t>Polishing</a:t>
            </a:r>
            <a:r>
              <a:rPr lang="en-US" sz="2400">
                <a:solidFill>
                  <a:srgbClr val="003300"/>
                </a:solidFill>
                <a:ea typeface="ＭＳ Ｐゴシック" pitchFamily="8" charset="-128"/>
              </a:rPr>
              <a:t> </a:t>
            </a:r>
            <a:r>
              <a:rPr lang="en-US" sz="1400">
                <a:solidFill>
                  <a:srgbClr val="003300"/>
                </a:solidFill>
                <a:ea typeface="ＭＳ Ｐゴシック" pitchFamily="8" charset="-128"/>
              </a:rPr>
              <a:t>	    </a:t>
            </a:r>
            <a:r>
              <a:rPr lang="en-US" sz="2400" b="1">
                <a:solidFill>
                  <a:srgbClr val="003300"/>
                </a:solidFill>
                <a:ea typeface="ＭＳ Ｐゴシック" pitchFamily="8" charset="-128"/>
              </a:rPr>
              <a:t>Aluminum </a:t>
            </a:r>
            <a:r>
              <a:rPr lang="en-US" sz="1400">
                <a:solidFill>
                  <a:srgbClr val="003300"/>
                </a:solidFill>
                <a:ea typeface="ＭＳ Ｐゴシック" pitchFamily="8" charset="-128"/>
              </a:rPr>
              <a:t>	</a:t>
            </a:r>
            <a:r>
              <a:rPr lang="en-US" sz="2400" b="1">
                <a:solidFill>
                  <a:srgbClr val="003300"/>
                </a:solidFill>
                <a:ea typeface="ＭＳ Ｐゴシック" pitchFamily="8" charset="-128"/>
              </a:rPr>
              <a:t>Faster rate of</a:t>
            </a:r>
            <a:r>
              <a:rPr lang="en-US" sz="1400">
                <a:solidFill>
                  <a:srgbClr val="003300"/>
                </a:solidFill>
                <a:ea typeface="ＭＳ Ｐゴシック" pitchFamily="8" charset="-128"/>
              </a:rPr>
              <a:t> </a:t>
            </a:r>
            <a:r>
              <a:rPr lang="en-US" sz="2400" b="1">
                <a:solidFill>
                  <a:srgbClr val="003300"/>
                </a:solidFill>
                <a:ea typeface="ＭＳ Ｐゴシック" pitchFamily="8" charset="-128"/>
              </a:rPr>
              <a:t>surface </a:t>
            </a:r>
            <a:r>
              <a:rPr lang="en-US" sz="2400" b="1">
                <a:solidFill>
                  <a:srgbClr val="003300"/>
                </a:solidFill>
              </a:rPr>
              <a:t>Slurries</a:t>
            </a:r>
            <a:r>
              <a:rPr lang="en-US">
                <a:solidFill>
                  <a:srgbClr val="003300"/>
                </a:solidFill>
              </a:rPr>
              <a:t> </a:t>
            </a:r>
            <a:r>
              <a:rPr lang="en-US" sz="1400">
                <a:solidFill>
                  <a:srgbClr val="003300"/>
                </a:solidFill>
                <a:ea typeface="ＭＳ Ｐゴシック" pitchFamily="8" charset="-128"/>
              </a:rPr>
              <a:t>	</a:t>
            </a:r>
            <a:r>
              <a:rPr lang="en-US" sz="2400" b="1">
                <a:solidFill>
                  <a:srgbClr val="003300"/>
                </a:solidFill>
                <a:ea typeface="ＭＳ Ｐゴシック" pitchFamily="8" charset="-128"/>
              </a:rPr>
              <a:t>  </a:t>
            </a:r>
            <a:r>
              <a:rPr lang="en-US" sz="2400" b="1">
                <a:solidFill>
                  <a:srgbClr val="003300"/>
                </a:solidFill>
              </a:rPr>
              <a:t>Oxide </a:t>
            </a:r>
            <a:r>
              <a:rPr lang="en-US" sz="1400">
                <a:solidFill>
                  <a:srgbClr val="003300"/>
                </a:solidFill>
                <a:ea typeface="ＭＳ Ｐゴシック" pitchFamily="8" charset="-128"/>
              </a:rPr>
              <a:t>	</a:t>
            </a:r>
            <a:r>
              <a:rPr lang="en-US" sz="2400" b="1">
                <a:solidFill>
                  <a:srgbClr val="003300"/>
                </a:solidFill>
              </a:rPr>
              <a:t>removal reduces</a:t>
            </a:r>
            <a:r>
              <a:rPr lang="en-US">
                <a:solidFill>
                  <a:srgbClr val="003300"/>
                </a:solidFill>
              </a:rPr>
              <a:t>  </a:t>
            </a:r>
          </a:p>
          <a:p>
            <a:pPr>
              <a:tabLst>
                <a:tab pos="346075" algn="l"/>
                <a:tab pos="2228850" algn="l"/>
                <a:tab pos="2403475" algn="l"/>
                <a:tab pos="5145088" algn="l"/>
              </a:tabLst>
            </a:pPr>
            <a:r>
              <a:rPr lang="en-US">
                <a:solidFill>
                  <a:srgbClr val="003300"/>
                </a:solidFill>
              </a:rPr>
              <a:t>                                                                                 </a:t>
            </a:r>
            <a:r>
              <a:rPr lang="en-US" sz="2400" b="1">
                <a:solidFill>
                  <a:srgbClr val="003300"/>
                </a:solidFill>
                <a:ea typeface="ＭＳ Ｐゴシック" pitchFamily="8" charset="-128"/>
              </a:rPr>
              <a:t>operating costs</a:t>
            </a:r>
            <a:r>
              <a:rPr lang="en-US" sz="1400">
                <a:solidFill>
                  <a:srgbClr val="003300"/>
                </a:solidFill>
                <a:ea typeface="ＭＳ Ｐゴシック" pitchFamily="8" charset="-128"/>
              </a:rPr>
              <a:t>	</a:t>
            </a:r>
          </a:p>
          <a:p>
            <a:pPr>
              <a:lnSpc>
                <a:spcPct val="50000"/>
              </a:lnSpc>
              <a:tabLst>
                <a:tab pos="346075" algn="l"/>
                <a:tab pos="2228850" algn="l"/>
                <a:tab pos="2403475" algn="l"/>
                <a:tab pos="5145088" algn="l"/>
              </a:tabLst>
            </a:pPr>
            <a:r>
              <a:rPr lang="en-US" sz="1400">
                <a:solidFill>
                  <a:srgbClr val="003300"/>
                </a:solidFill>
                <a:latin typeface="Times New Roman" pitchFamily="18" charset="0"/>
                <a:ea typeface="ＭＳ Ｐゴシック" pitchFamily="8" charset="-128"/>
              </a:rPr>
              <a:t>			</a:t>
            </a:r>
          </a:p>
          <a:p>
            <a:pPr>
              <a:tabLst>
                <a:tab pos="346075" algn="l"/>
                <a:tab pos="2228850" algn="l"/>
                <a:tab pos="2403475" algn="l"/>
                <a:tab pos="5145088" algn="l"/>
              </a:tabLst>
            </a:pPr>
            <a:r>
              <a:rPr lang="en-US" sz="1400">
                <a:solidFill>
                  <a:srgbClr val="003300"/>
                </a:solidFill>
                <a:latin typeface="Times New Roman" pitchFamily="18" charset="0"/>
                <a:ea typeface="ＭＳ Ｐゴシック" pitchFamily="8" charset="-128"/>
              </a:rPr>
              <a:t>				</a:t>
            </a:r>
          </a:p>
          <a:p>
            <a:pPr>
              <a:tabLst>
                <a:tab pos="346075" algn="l"/>
                <a:tab pos="2228850" algn="l"/>
                <a:tab pos="2403475" algn="l"/>
                <a:tab pos="5145088" algn="l"/>
              </a:tabLst>
            </a:pPr>
            <a:r>
              <a:rPr lang="en-US" sz="1400">
                <a:solidFill>
                  <a:srgbClr val="003300"/>
                </a:solidFill>
                <a:latin typeface="Times New Roman" pitchFamily="18" charset="0"/>
                <a:ea typeface="ＭＳ Ｐゴシック" pitchFamily="8" charset="-128"/>
              </a:rPr>
              <a:t>			</a:t>
            </a:r>
            <a:r>
              <a:rPr lang="en-US" sz="2400" b="1">
                <a:solidFill>
                  <a:srgbClr val="003300"/>
                </a:solidFill>
                <a:ea typeface="ＭＳ Ｐゴシック" pitchFamily="8" charset="-128"/>
              </a:rPr>
              <a:t>Tin Oxide	Better finishing due to  </a:t>
            </a:r>
          </a:p>
          <a:p>
            <a:pPr>
              <a:tabLst>
                <a:tab pos="346075" algn="l"/>
                <a:tab pos="2228850" algn="l"/>
                <a:tab pos="2403475" algn="l"/>
                <a:tab pos="5145088" algn="l"/>
              </a:tabLst>
            </a:pPr>
            <a:r>
              <a:rPr lang="en-US" sz="2400" b="1">
                <a:solidFill>
                  <a:srgbClr val="003300"/>
                </a:solidFill>
                <a:ea typeface="ＭＳ Ｐゴシック" pitchFamily="8" charset="-128"/>
              </a:rPr>
              <a:t>                                                             finer particles</a:t>
            </a:r>
          </a:p>
          <a:p>
            <a:pPr>
              <a:lnSpc>
                <a:spcPct val="50000"/>
              </a:lnSpc>
              <a:tabLst>
                <a:tab pos="346075" algn="l"/>
                <a:tab pos="2228850" algn="l"/>
                <a:tab pos="2403475" algn="l"/>
                <a:tab pos="5145088" algn="l"/>
              </a:tabLst>
            </a:pPr>
            <a:endParaRPr lang="en-US" sz="2400" b="1">
              <a:ea typeface="ＭＳ Ｐゴシック" pitchFamily="8" charset="-128"/>
            </a:endParaRPr>
          </a:p>
          <a:p>
            <a:pPr>
              <a:tabLst>
                <a:tab pos="346075" algn="l"/>
                <a:tab pos="2228850" algn="l"/>
                <a:tab pos="2403475" algn="l"/>
                <a:tab pos="5145088" algn="l"/>
              </a:tabLst>
            </a:pPr>
            <a:r>
              <a:rPr lang="en-US" sz="2400" b="1">
                <a:solidFill>
                  <a:srgbClr val="A50021"/>
                </a:solidFill>
                <a:ea typeface="ＭＳ Ｐゴシック" pitchFamily="8" charset="-128"/>
              </a:rPr>
              <a:t>Capacitors		Barium Titanate	Less material required  </a:t>
            </a:r>
          </a:p>
          <a:p>
            <a:pPr>
              <a:tabLst>
                <a:tab pos="346075" algn="l"/>
                <a:tab pos="2228850" algn="l"/>
                <a:tab pos="2403475" algn="l"/>
                <a:tab pos="5145088" algn="l"/>
              </a:tabLst>
            </a:pPr>
            <a:r>
              <a:rPr lang="en-US" sz="2400" b="1">
                <a:solidFill>
                  <a:srgbClr val="A50021"/>
                </a:solidFill>
                <a:ea typeface="ＭＳ Ｐゴシック" pitchFamily="8" charset="-128"/>
              </a:rPr>
              <a:t>                                                             for a given level of 					capacitance</a:t>
            </a:r>
          </a:p>
          <a:p>
            <a:pPr>
              <a:lnSpc>
                <a:spcPct val="50000"/>
              </a:lnSpc>
              <a:tabLst>
                <a:tab pos="346075" algn="l"/>
                <a:tab pos="2228850" algn="l"/>
                <a:tab pos="2403475" algn="l"/>
                <a:tab pos="5145088" algn="l"/>
              </a:tabLst>
            </a:pPr>
            <a:endParaRPr lang="en-US" sz="2400" b="1">
              <a:solidFill>
                <a:srgbClr val="A50021"/>
              </a:solidFill>
              <a:ea typeface="ＭＳ Ｐゴシック" pitchFamily="8" charset="-128"/>
            </a:endParaRPr>
          </a:p>
          <a:p>
            <a:pPr>
              <a:tabLst>
                <a:tab pos="346075" algn="l"/>
                <a:tab pos="2228850" algn="l"/>
                <a:tab pos="2403475" algn="l"/>
                <a:tab pos="5145088" algn="l"/>
              </a:tabLst>
            </a:pPr>
            <a:r>
              <a:rPr lang="en-US" sz="1400">
                <a:solidFill>
                  <a:srgbClr val="A50021"/>
                </a:solidFill>
                <a:latin typeface="Times New Roman" pitchFamily="18" charset="0"/>
                <a:ea typeface="ＭＳ Ｐゴシック" pitchFamily="8" charset="-128"/>
              </a:rPr>
              <a:t>			</a:t>
            </a:r>
            <a:r>
              <a:rPr lang="en-US" sz="2400" b="1">
                <a:solidFill>
                  <a:srgbClr val="A50021"/>
                </a:solidFill>
                <a:ea typeface="ＭＳ Ｐゴシック" pitchFamily="8" charset="-128"/>
              </a:rPr>
              <a:t>Tantalum	High capacitance due to  </a:t>
            </a:r>
          </a:p>
          <a:p>
            <a:pPr>
              <a:tabLst>
                <a:tab pos="346075" algn="l"/>
                <a:tab pos="2228850" algn="l"/>
                <a:tab pos="2403475" algn="l"/>
                <a:tab pos="5145088" algn="l"/>
              </a:tabLst>
            </a:pPr>
            <a:r>
              <a:rPr lang="en-US" sz="2400" b="1">
                <a:solidFill>
                  <a:srgbClr val="A50021"/>
                </a:solidFill>
                <a:ea typeface="ＭＳ Ｐゴシック" pitchFamily="8" charset="-128"/>
              </a:rPr>
              <a:t>                                                             reduction in layer</a:t>
            </a:r>
          </a:p>
          <a:p>
            <a:pPr>
              <a:tabLst>
                <a:tab pos="346075" algn="l"/>
                <a:tab pos="2228850" algn="l"/>
                <a:tab pos="2403475" algn="l"/>
                <a:tab pos="5145088" algn="l"/>
              </a:tabLst>
            </a:pPr>
            <a:r>
              <a:rPr lang="en-US" sz="1400">
                <a:solidFill>
                  <a:srgbClr val="A50021"/>
                </a:solidFill>
                <a:latin typeface="Times New Roman" pitchFamily="18" charset="0"/>
                <a:ea typeface="ＭＳ Ｐゴシック" pitchFamily="8" charset="-128"/>
              </a:rPr>
              <a:t>			 </a:t>
            </a:r>
            <a:r>
              <a:rPr lang="en-US" sz="2400" b="1">
                <a:solidFill>
                  <a:srgbClr val="A50021"/>
                </a:solidFill>
              </a:rPr>
              <a:t>Alumina </a:t>
            </a:r>
            <a:r>
              <a:rPr lang="en-US" sz="2400" b="1">
                <a:solidFill>
                  <a:srgbClr val="A50021"/>
                </a:solidFill>
                <a:ea typeface="ＭＳ Ｐゴシック" pitchFamily="8" charset="-128"/>
              </a:rPr>
              <a:t>	thickness and increased </a:t>
            </a:r>
          </a:p>
          <a:p>
            <a:pPr>
              <a:tabLst>
                <a:tab pos="346075" algn="l"/>
                <a:tab pos="2228850" algn="l"/>
                <a:tab pos="2403475" algn="l"/>
                <a:tab pos="5145088" algn="l"/>
              </a:tabLst>
            </a:pPr>
            <a:r>
              <a:rPr lang="en-US" sz="2400" b="1">
                <a:solidFill>
                  <a:srgbClr val="A50021"/>
                </a:solidFill>
                <a:ea typeface="ＭＳ Ｐゴシック" pitchFamily="8" charset="-128"/>
              </a:rPr>
              <a:t>                                                             surface area resulting  </a:t>
            </a:r>
          </a:p>
          <a:p>
            <a:pPr>
              <a:tabLst>
                <a:tab pos="346075" algn="l"/>
                <a:tab pos="2228850" algn="l"/>
                <a:tab pos="2403475" algn="l"/>
                <a:tab pos="5145088" algn="l"/>
              </a:tabLst>
            </a:pPr>
            <a:r>
              <a:rPr lang="en-US" sz="2400" b="1">
                <a:solidFill>
                  <a:srgbClr val="A50021"/>
                </a:solidFill>
                <a:ea typeface="ＭＳ Ｐゴシック" pitchFamily="8" charset="-128"/>
              </a:rPr>
              <a:t>                                                             from smaller particle size</a:t>
            </a:r>
          </a:p>
          <a:p>
            <a:pPr>
              <a:tabLst>
                <a:tab pos="346075" algn="l"/>
                <a:tab pos="2228850" algn="l"/>
                <a:tab pos="2403475" algn="l"/>
                <a:tab pos="5145088" algn="l"/>
              </a:tabLst>
            </a:pPr>
            <a:r>
              <a:rPr lang="en-US" sz="1400">
                <a:latin typeface="Times New Roman" pitchFamily="18" charset="0"/>
                <a:ea typeface="ＭＳ Ｐゴシック" pitchFamily="8" charset="-128"/>
              </a:rPr>
              <a:t>		</a:t>
            </a:r>
            <a:br>
              <a:rPr lang="en-US" sz="1400">
                <a:latin typeface="Times New Roman" pitchFamily="18" charset="0"/>
                <a:ea typeface="ＭＳ Ｐゴシック" pitchFamily="8" charset="-128"/>
              </a:rPr>
            </a:br>
            <a:r>
              <a:rPr lang="en-US" sz="1400">
                <a:latin typeface="Times New Roman" pitchFamily="18" charset="0"/>
                <a:ea typeface="ＭＳ Ｐゴシック" pitchFamily="8" charset="-128"/>
              </a:rPr>
              <a:t>				</a:t>
            </a:r>
          </a:p>
          <a:p>
            <a:pPr>
              <a:lnSpc>
                <a:spcPct val="80000"/>
              </a:lnSpc>
              <a:tabLst>
                <a:tab pos="346075" algn="l"/>
                <a:tab pos="2228850" algn="l"/>
                <a:tab pos="2403475" algn="l"/>
                <a:tab pos="5145088" algn="l"/>
              </a:tabLst>
            </a:pPr>
            <a:endParaRPr lang="en-US" sz="1400">
              <a:latin typeface="Times New Roman" pitchFamily="18" charset="0"/>
              <a:ea typeface="ＭＳ Ｐゴシック" pitchFamily="8" charset="-128"/>
            </a:endParaRPr>
          </a:p>
          <a:p>
            <a:pPr>
              <a:tabLst>
                <a:tab pos="346075" algn="l"/>
                <a:tab pos="2228850" algn="l"/>
                <a:tab pos="2403475" algn="l"/>
                <a:tab pos="5145088" algn="l"/>
              </a:tabLst>
            </a:pPr>
            <a:endParaRPr lang="en-US" sz="1400">
              <a:latin typeface="Times New Roman" pitchFamily="18" charset="0"/>
              <a:ea typeface="ＭＳ Ｐゴシック" pitchFamily="8" charset="-128"/>
            </a:endParaRPr>
          </a:p>
        </p:txBody>
      </p:sp>
      <p:sp>
        <p:nvSpPr>
          <p:cNvPr id="136196" name="WordArt 4"/>
          <p:cNvSpPr>
            <a:spLocks noChangeArrowheads="1" noChangeShapeType="1" noTextEdit="1"/>
          </p:cNvSpPr>
          <p:nvPr/>
        </p:nvSpPr>
        <p:spPr bwMode="auto">
          <a:xfrm>
            <a:off x="3609975" y="76200"/>
            <a:ext cx="2028825" cy="428625"/>
          </a:xfrm>
          <a:prstGeom prst="rect">
            <a:avLst/>
          </a:prstGeom>
        </p:spPr>
        <p:txBody>
          <a:bodyPr wrap="none" fromWordArt="1">
            <a:prstTxWarp prst="textPlain">
              <a:avLst>
                <a:gd name="adj" fmla="val 50000"/>
              </a:avLst>
            </a:prstTxWarp>
          </a:bodyPr>
          <a:lstStyle/>
          <a:p>
            <a:pPr algn="ctr"/>
            <a:r>
              <a:rPr lang="en-US" sz="2800" kern="10">
                <a:ln w="9525">
                  <a:noFill/>
                  <a:round/>
                  <a:headEnd/>
                  <a:tailEnd/>
                </a:ln>
                <a:gradFill rotWithShape="0">
                  <a:gsLst>
                    <a:gs pos="0">
                      <a:srgbClr val="0080FF"/>
                    </a:gs>
                    <a:gs pos="100000">
                      <a:srgbClr val="000080"/>
                    </a:gs>
                  </a:gsLst>
                  <a:path path="rect">
                    <a:fillToRect l="50000" t="50000" r="50000" b="50000"/>
                  </a:path>
                </a:gradFill>
                <a:effectLst>
                  <a:outerShdw dist="35921" dir="2700000" algn="ctr" rotWithShape="0">
                    <a:srgbClr val="C0C0C0"/>
                  </a:outerShdw>
                </a:effectLst>
                <a:latin typeface="Impact"/>
              </a:rPr>
              <a:t>Nanoparticles</a:t>
            </a:r>
          </a:p>
        </p:txBody>
      </p:sp>
      <p:sp>
        <p:nvSpPr>
          <p:cNvPr id="136197" name="Text Box 5"/>
          <p:cNvSpPr txBox="1">
            <a:spLocks noChangeArrowheads="1"/>
          </p:cNvSpPr>
          <p:nvPr/>
        </p:nvSpPr>
        <p:spPr bwMode="auto">
          <a:xfrm>
            <a:off x="3505200" y="457200"/>
            <a:ext cx="2209800" cy="304800"/>
          </a:xfrm>
          <a:prstGeom prst="rect">
            <a:avLst/>
          </a:prstGeom>
          <a:noFill/>
          <a:ln w="9525">
            <a:noFill/>
            <a:miter lim="800000"/>
            <a:headEnd/>
            <a:tailEnd/>
          </a:ln>
        </p:spPr>
        <p:txBody>
          <a:bodyPr lIns="91429" tIns="45714" rIns="91429" bIns="45714">
            <a:spAutoFit/>
          </a:bodyPr>
          <a:lstStyle/>
          <a:p>
            <a:pPr>
              <a:spcBef>
                <a:spcPct val="50000"/>
              </a:spcBef>
            </a:pPr>
            <a:r>
              <a:rPr lang="en-US" sz="1400" b="1">
                <a:solidFill>
                  <a:srgbClr val="FF0000"/>
                </a:solidFill>
                <a:latin typeface="Times New Roman" pitchFamily="18" charset="0"/>
                <a:ea typeface="ＭＳ Ｐゴシック" pitchFamily="8" charset="-128"/>
              </a:rPr>
              <a:t>Source: Wilson et al 2002</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0" y="2154238"/>
            <a:ext cx="9144000" cy="4932362"/>
          </a:xfrm>
          <a:prstGeom prst="rect">
            <a:avLst/>
          </a:prstGeom>
          <a:noFill/>
          <a:ln w="9525">
            <a:noFill/>
            <a:miter lim="800000"/>
            <a:headEnd/>
            <a:tailEnd/>
          </a:ln>
          <a:effectLst/>
        </p:spPr>
        <p:txBody>
          <a:bodyPr lIns="91429" tIns="45714" rIns="91429" bIns="45714">
            <a:spAutoFit/>
          </a:bodyPr>
          <a:lstStyle/>
          <a:p>
            <a:r>
              <a:rPr lang="en-US" sz="2400" b="1">
                <a:solidFill>
                  <a:srgbClr val="663300"/>
                </a:solidFill>
              </a:rPr>
              <a:t>Catalysts	        Titanium Dioxide	Increased activity due  </a:t>
            </a:r>
          </a:p>
          <a:p>
            <a:r>
              <a:rPr lang="en-US" sz="2400" b="1">
                <a:solidFill>
                  <a:srgbClr val="663300"/>
                </a:solidFill>
              </a:rPr>
              <a:t>                                                                 to smaller particle size</a:t>
            </a:r>
            <a:r>
              <a:rPr lang="en-US">
                <a:solidFill>
                  <a:srgbClr val="663300"/>
                </a:solidFill>
              </a:rPr>
              <a:t>	</a:t>
            </a:r>
          </a:p>
          <a:p>
            <a:r>
              <a:rPr lang="en-US">
                <a:solidFill>
                  <a:srgbClr val="663300"/>
                </a:solidFill>
              </a:rPr>
              <a:t>		           </a:t>
            </a:r>
            <a:r>
              <a:rPr lang="en-US" sz="2400" b="1">
                <a:solidFill>
                  <a:srgbClr val="663300"/>
                </a:solidFill>
              </a:rPr>
              <a:t>Cerium Oxide            Increased wear </a:t>
            </a:r>
          </a:p>
          <a:p>
            <a:r>
              <a:rPr lang="en-US" sz="2400" b="1">
                <a:solidFill>
                  <a:srgbClr val="663300"/>
                </a:solidFill>
              </a:rPr>
              <a:t>                              Alumina                     resistance</a:t>
            </a:r>
          </a:p>
          <a:p>
            <a:r>
              <a:rPr lang="en-US" sz="2400" b="1"/>
              <a:t>			</a:t>
            </a:r>
            <a:endParaRPr lang="en-US"/>
          </a:p>
          <a:p>
            <a:r>
              <a:rPr lang="en-US" sz="2400" b="1">
                <a:solidFill>
                  <a:srgbClr val="0000FF"/>
                </a:solidFill>
              </a:rPr>
              <a:t>Hard Coatings     Tungsten Carbide    Thin coatings reduce  </a:t>
            </a:r>
          </a:p>
          <a:p>
            <a:r>
              <a:rPr lang="en-US" sz="2400" b="1">
                <a:solidFill>
                  <a:srgbClr val="0000FF"/>
                </a:solidFill>
              </a:rPr>
              <a:t>                              Alumina                     the amount of material </a:t>
            </a:r>
          </a:p>
          <a:p>
            <a:r>
              <a:rPr lang="en-US" sz="2400" b="1">
                <a:solidFill>
                  <a:srgbClr val="0000FF"/>
                </a:solidFill>
              </a:rPr>
              <a:t>                                                                 required</a:t>
            </a:r>
          </a:p>
          <a:p>
            <a:r>
              <a:rPr lang="en-US"/>
              <a:t>	</a:t>
            </a:r>
          </a:p>
          <a:p>
            <a:r>
              <a:rPr lang="en-US" sz="2400" b="1">
                <a:solidFill>
                  <a:srgbClr val="003300"/>
                </a:solidFill>
              </a:rPr>
              <a:t>Conductive          Silver</a:t>
            </a:r>
            <a:r>
              <a:rPr lang="en-US">
                <a:solidFill>
                  <a:srgbClr val="003300"/>
                </a:solidFill>
              </a:rPr>
              <a:t>	                             </a:t>
            </a:r>
            <a:r>
              <a:rPr lang="en-US" sz="2400" b="1">
                <a:solidFill>
                  <a:srgbClr val="003300"/>
                </a:solidFill>
              </a:rPr>
              <a:t>Increased conductivity,                  </a:t>
            </a:r>
          </a:p>
          <a:p>
            <a:r>
              <a:rPr lang="en-US" sz="2400" b="1">
                <a:solidFill>
                  <a:srgbClr val="003300"/>
                </a:solidFill>
              </a:rPr>
              <a:t>Inks                                                          reduces</a:t>
            </a:r>
            <a:r>
              <a:rPr lang="en-US">
                <a:solidFill>
                  <a:srgbClr val="003300"/>
                </a:solidFill>
              </a:rPr>
              <a:t> </a:t>
            </a:r>
            <a:r>
              <a:rPr lang="en-US" sz="2400" b="1">
                <a:solidFill>
                  <a:srgbClr val="003300"/>
                </a:solidFill>
              </a:rPr>
              <a:t>consumption  </a:t>
            </a:r>
          </a:p>
          <a:p>
            <a:r>
              <a:rPr lang="en-US" sz="2400" b="1">
                <a:solidFill>
                  <a:srgbClr val="003300"/>
                </a:solidFill>
              </a:rPr>
              <a:t>                                                                 of valuable metals</a:t>
            </a:r>
          </a:p>
          <a:p>
            <a:r>
              <a:rPr lang="en-US"/>
              <a:t>			</a:t>
            </a:r>
          </a:p>
        </p:txBody>
      </p:sp>
      <p:sp>
        <p:nvSpPr>
          <p:cNvPr id="138243" name="WordArt 3"/>
          <p:cNvSpPr>
            <a:spLocks noChangeArrowheads="1" noChangeShapeType="1" noTextEdit="1"/>
          </p:cNvSpPr>
          <p:nvPr/>
        </p:nvSpPr>
        <p:spPr bwMode="auto">
          <a:xfrm>
            <a:off x="3076575" y="638175"/>
            <a:ext cx="2990850" cy="428625"/>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Nanoparticles [cont.]</a:t>
            </a:r>
          </a:p>
        </p:txBody>
      </p:sp>
      <p:sp>
        <p:nvSpPr>
          <p:cNvPr id="138244" name="Rectangle 4"/>
          <p:cNvSpPr>
            <a:spLocks noGrp="1" noChangeArrowheads="1"/>
          </p:cNvSpPr>
          <p:nvPr>
            <p:ph type="title"/>
          </p:nvPr>
        </p:nvSpPr>
        <p:spPr>
          <a:xfrm>
            <a:off x="0" y="1524000"/>
            <a:ext cx="9296400" cy="1143000"/>
          </a:xfrm>
        </p:spPr>
        <p:txBody>
          <a:bodyPr/>
          <a:lstStyle/>
          <a:p>
            <a:r>
              <a:rPr lang="en-US" sz="3000" b="1">
                <a:solidFill>
                  <a:srgbClr val="0000CC"/>
                </a:solidFill>
                <a:latin typeface="Impact" pitchFamily="34" charset="0"/>
              </a:rPr>
              <a:t>Application                   Particles required	Nanotechnology advantages</a:t>
            </a:r>
            <a:r>
              <a:rPr lang="en-US" sz="4000" b="1">
                <a:solidFill>
                  <a:srgbClr val="0000CC"/>
                </a:solidFill>
              </a:rPr>
              <a:t/>
            </a:r>
            <a:br>
              <a:rPr lang="en-US" sz="4000" b="1">
                <a:solidFill>
                  <a:srgbClr val="0000CC"/>
                </a:solidFill>
              </a:rPr>
            </a:br>
            <a:endParaRPr lang="en-US" sz="4000" b="1">
              <a:solidFill>
                <a:srgbClr val="0000CC"/>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0" y="0"/>
            <a:ext cx="9144000" cy="6858000"/>
          </a:xfrm>
          <a:prstGeom prst="rect">
            <a:avLst/>
          </a:prstGeom>
          <a:noFill/>
          <a:ln w="12700">
            <a:solidFill>
              <a:schemeClr val="tx1"/>
            </a:solidFill>
            <a:miter lim="800000"/>
            <a:headEnd/>
            <a:tailEnd/>
          </a:ln>
          <a:effectLst/>
        </p:spPr>
        <p:txBody>
          <a:bodyPr wrap="none" anchor="ctr"/>
          <a:lstStyle/>
          <a:p>
            <a:endParaRPr lang="en-US"/>
          </a:p>
        </p:txBody>
      </p:sp>
      <p:sp>
        <p:nvSpPr>
          <p:cNvPr id="140291" name="Text Box 3"/>
          <p:cNvSpPr txBox="1">
            <a:spLocks noChangeArrowheads="1"/>
          </p:cNvSpPr>
          <p:nvPr/>
        </p:nvSpPr>
        <p:spPr bwMode="auto">
          <a:xfrm>
            <a:off x="152400" y="4222750"/>
            <a:ext cx="8839200" cy="2895600"/>
          </a:xfrm>
          <a:prstGeom prst="rect">
            <a:avLst/>
          </a:prstGeom>
          <a:noFill/>
          <a:ln w="9525">
            <a:noFill/>
            <a:miter lim="800000"/>
            <a:headEnd/>
            <a:tailEnd/>
          </a:ln>
        </p:spPr>
        <p:txBody>
          <a:bodyPr lIns="91429" tIns="45714" rIns="91429" bIns="45714">
            <a:spAutoFit/>
          </a:bodyPr>
          <a:lstStyle/>
          <a:p>
            <a:pPr>
              <a:tabLst>
                <a:tab pos="346075" algn="l"/>
                <a:tab pos="2228850" algn="l"/>
                <a:tab pos="2403475" algn="l"/>
                <a:tab pos="5145088" algn="l"/>
              </a:tabLst>
            </a:pPr>
            <a:r>
              <a:rPr lang="en-US" sz="2400" b="1">
                <a:solidFill>
                  <a:srgbClr val="A50021"/>
                </a:solidFill>
                <a:ea typeface="ＭＳ Ｐゴシック" pitchFamily="8" charset="-128"/>
              </a:rPr>
              <a:t>Structural     Aluminium               </a:t>
            </a:r>
            <a:r>
              <a:rPr lang="en-US" sz="2400" b="1">
                <a:solidFill>
                  <a:srgbClr val="A50021"/>
                </a:solidFill>
              </a:rPr>
              <a:t>Improved mechanical                    </a:t>
            </a:r>
          </a:p>
          <a:p>
            <a:pPr>
              <a:tabLst>
                <a:tab pos="346075" algn="l"/>
                <a:tab pos="2228850" algn="l"/>
                <a:tab pos="2403475" algn="l"/>
                <a:tab pos="5145088" algn="l"/>
              </a:tabLst>
            </a:pPr>
            <a:r>
              <a:rPr lang="en-US" sz="2400" b="1">
                <a:solidFill>
                  <a:srgbClr val="A50021"/>
                </a:solidFill>
              </a:rPr>
              <a:t>Ceramics      Oxide                       properties</a:t>
            </a:r>
            <a:endParaRPr lang="en-US" sz="2400" b="1">
              <a:solidFill>
                <a:srgbClr val="A50021"/>
              </a:solidFill>
              <a:ea typeface="ＭＳ Ｐゴシック" pitchFamily="8" charset="-128"/>
            </a:endParaRPr>
          </a:p>
          <a:p>
            <a:pPr>
              <a:tabLst>
                <a:tab pos="346075" algn="l"/>
                <a:tab pos="2228850" algn="l"/>
                <a:tab pos="2403475" algn="l"/>
                <a:tab pos="5145088" algn="l"/>
              </a:tabLst>
            </a:pPr>
            <a:r>
              <a:rPr lang="en-US" sz="1600">
                <a:solidFill>
                  <a:srgbClr val="A50021"/>
                </a:solidFill>
                <a:ea typeface="ＭＳ Ｐゴシック" pitchFamily="8" charset="-128"/>
              </a:rPr>
              <a:t>	</a:t>
            </a:r>
          </a:p>
          <a:p>
            <a:pPr>
              <a:tabLst>
                <a:tab pos="346075" algn="l"/>
                <a:tab pos="2228850" algn="l"/>
                <a:tab pos="2403475" algn="l"/>
                <a:tab pos="5145088" algn="l"/>
              </a:tabLst>
            </a:pPr>
            <a:r>
              <a:rPr lang="en-US" sz="1600">
                <a:solidFill>
                  <a:srgbClr val="A50021"/>
                </a:solidFill>
                <a:ea typeface="ＭＳ Ｐゴシック" pitchFamily="8" charset="-128"/>
              </a:rPr>
              <a:t>	                          </a:t>
            </a:r>
            <a:r>
              <a:rPr lang="en-US" sz="2400" b="1">
                <a:solidFill>
                  <a:srgbClr val="A50021"/>
                </a:solidFill>
                <a:ea typeface="ＭＳ Ｐゴシック" pitchFamily="8" charset="-128"/>
              </a:rPr>
              <a:t>Aluminium               Reduced production costs </a:t>
            </a:r>
          </a:p>
          <a:p>
            <a:pPr>
              <a:tabLst>
                <a:tab pos="346075" algn="l"/>
                <a:tab pos="2228850" algn="l"/>
                <a:tab pos="2403475" algn="l"/>
                <a:tab pos="5145088" algn="l"/>
              </a:tabLst>
            </a:pPr>
            <a:r>
              <a:rPr lang="en-US" sz="2400" b="1">
                <a:solidFill>
                  <a:srgbClr val="A50021"/>
                </a:solidFill>
              </a:rPr>
              <a:t>                      Titanate</a:t>
            </a:r>
            <a:r>
              <a:rPr lang="en-US">
                <a:solidFill>
                  <a:srgbClr val="A50021"/>
                </a:solidFill>
              </a:rPr>
              <a:t>                          </a:t>
            </a:r>
            <a:r>
              <a:rPr lang="en-US" sz="2400" b="1">
                <a:solidFill>
                  <a:srgbClr val="A50021"/>
                </a:solidFill>
                <a:ea typeface="ＭＳ Ｐゴシック" pitchFamily="8" charset="-128"/>
              </a:rPr>
              <a:t>due to lower sintering </a:t>
            </a:r>
          </a:p>
          <a:p>
            <a:pPr>
              <a:tabLst>
                <a:tab pos="346075" algn="l"/>
                <a:tab pos="2228850" algn="l"/>
                <a:tab pos="2403475" algn="l"/>
                <a:tab pos="5145088" algn="l"/>
              </a:tabLst>
            </a:pPr>
            <a:r>
              <a:rPr lang="en-US" sz="2400" b="1">
                <a:solidFill>
                  <a:srgbClr val="A50021"/>
                </a:solidFill>
              </a:rPr>
              <a:t>                      Zirconium Oxide</a:t>
            </a:r>
            <a:r>
              <a:rPr lang="en-US" sz="2400" b="1">
                <a:solidFill>
                  <a:srgbClr val="A50021"/>
                </a:solidFill>
                <a:ea typeface="ＭＳ Ｐゴシック" pitchFamily="8" charset="-128"/>
              </a:rPr>
              <a:t>     temperatures</a:t>
            </a:r>
          </a:p>
          <a:p>
            <a:pPr>
              <a:tabLst>
                <a:tab pos="346075" algn="l"/>
                <a:tab pos="2228850" algn="l"/>
                <a:tab pos="2403475" algn="l"/>
                <a:tab pos="5145088" algn="l"/>
              </a:tabLst>
            </a:pPr>
            <a:r>
              <a:rPr lang="en-US" sz="1600">
                <a:solidFill>
                  <a:srgbClr val="A50021"/>
                </a:solidFill>
                <a:ea typeface="ＭＳ Ｐゴシック" pitchFamily="8" charset="-128"/>
              </a:rPr>
              <a:t>	</a:t>
            </a:r>
            <a:endParaRPr lang="en-US" sz="2400" b="1">
              <a:solidFill>
                <a:srgbClr val="A50021"/>
              </a:solidFill>
              <a:ea typeface="ＭＳ Ｐゴシック" pitchFamily="8" charset="-128"/>
            </a:endParaRPr>
          </a:p>
          <a:p>
            <a:pPr>
              <a:tabLst>
                <a:tab pos="346075" algn="l"/>
                <a:tab pos="2228850" algn="l"/>
                <a:tab pos="2403475" algn="l"/>
                <a:tab pos="5145088" algn="l"/>
              </a:tabLst>
            </a:pPr>
            <a:endParaRPr lang="en-US" sz="1600">
              <a:solidFill>
                <a:srgbClr val="A50021"/>
              </a:solidFill>
              <a:latin typeface="Times New Roman" pitchFamily="18" charset="0"/>
              <a:ea typeface="ＭＳ Ｐゴシック" pitchFamily="8" charset="-128"/>
            </a:endParaRPr>
          </a:p>
          <a:p>
            <a:pPr>
              <a:tabLst>
                <a:tab pos="346075" algn="l"/>
                <a:tab pos="2228850" algn="l"/>
                <a:tab pos="2403475" algn="l"/>
                <a:tab pos="5145088" algn="l"/>
              </a:tabLst>
            </a:pPr>
            <a:endParaRPr lang="en-US" sz="1600">
              <a:latin typeface="Times New Roman" pitchFamily="18" charset="0"/>
              <a:ea typeface="ＭＳ Ｐゴシック" pitchFamily="8" charset="-128"/>
            </a:endParaRPr>
          </a:p>
        </p:txBody>
      </p:sp>
      <p:sp>
        <p:nvSpPr>
          <p:cNvPr id="140292" name="WordArt 4"/>
          <p:cNvSpPr>
            <a:spLocks noChangeArrowheads="1" noChangeShapeType="1" noTextEdit="1"/>
          </p:cNvSpPr>
          <p:nvPr/>
        </p:nvSpPr>
        <p:spPr bwMode="auto">
          <a:xfrm>
            <a:off x="2895600" y="76200"/>
            <a:ext cx="3048000" cy="428625"/>
          </a:xfrm>
          <a:prstGeom prst="rect">
            <a:avLst/>
          </a:prstGeom>
        </p:spPr>
        <p:txBody>
          <a:bodyPr wrap="none" fromWordArt="1">
            <a:prstTxWarp prst="textPlain">
              <a:avLst>
                <a:gd name="adj" fmla="val 50000"/>
              </a:avLst>
            </a:prstTxWarp>
          </a:bodyPr>
          <a:lstStyle/>
          <a:p>
            <a:pPr algn="ctr"/>
            <a:r>
              <a:rPr lang="en-US" sz="2800" kern="10">
                <a:ln w="9525">
                  <a:noFill/>
                  <a:round/>
                  <a:headEnd/>
                  <a:tailEnd/>
                </a:ln>
                <a:gradFill rotWithShape="0">
                  <a:gsLst>
                    <a:gs pos="0">
                      <a:srgbClr val="0080FF"/>
                    </a:gs>
                    <a:gs pos="100000">
                      <a:srgbClr val="000080"/>
                    </a:gs>
                  </a:gsLst>
                  <a:path path="rect">
                    <a:fillToRect l="50000" t="50000" r="50000" b="50000"/>
                  </a:path>
                </a:gradFill>
                <a:effectLst>
                  <a:outerShdw dist="35921" dir="2700000" algn="ctr" rotWithShape="0">
                    <a:srgbClr val="C0C0C0"/>
                  </a:outerShdw>
                </a:effectLst>
                <a:latin typeface="Impact"/>
              </a:rPr>
              <a:t>Nanoparticles (Cont.)</a:t>
            </a:r>
          </a:p>
        </p:txBody>
      </p:sp>
      <p:sp>
        <p:nvSpPr>
          <p:cNvPr id="140293" name="Text Box 5"/>
          <p:cNvSpPr txBox="1">
            <a:spLocks noChangeArrowheads="1"/>
          </p:cNvSpPr>
          <p:nvPr/>
        </p:nvSpPr>
        <p:spPr bwMode="auto">
          <a:xfrm>
            <a:off x="3352800" y="457200"/>
            <a:ext cx="2209800" cy="304800"/>
          </a:xfrm>
          <a:prstGeom prst="rect">
            <a:avLst/>
          </a:prstGeom>
          <a:noFill/>
          <a:ln w="9525">
            <a:noFill/>
            <a:miter lim="800000"/>
            <a:headEnd/>
            <a:tailEnd/>
          </a:ln>
        </p:spPr>
        <p:txBody>
          <a:bodyPr lIns="91429" tIns="45714" rIns="91429" bIns="45714">
            <a:spAutoFit/>
          </a:bodyPr>
          <a:lstStyle/>
          <a:p>
            <a:pPr>
              <a:spcBef>
                <a:spcPct val="50000"/>
              </a:spcBef>
            </a:pPr>
            <a:r>
              <a:rPr lang="en-US" sz="1400" b="1">
                <a:solidFill>
                  <a:srgbClr val="FF0000"/>
                </a:solidFill>
                <a:latin typeface="Times New Roman" pitchFamily="18" charset="0"/>
                <a:ea typeface="ＭＳ Ｐゴシック" pitchFamily="8" charset="-128"/>
              </a:rPr>
              <a:t>Source: Wilson et al 2002</a:t>
            </a:r>
          </a:p>
        </p:txBody>
      </p:sp>
      <p:sp>
        <p:nvSpPr>
          <p:cNvPr id="140294" name="Rectangle 6"/>
          <p:cNvSpPr>
            <a:spLocks noChangeArrowheads="1"/>
          </p:cNvSpPr>
          <p:nvPr/>
        </p:nvSpPr>
        <p:spPr bwMode="auto">
          <a:xfrm>
            <a:off x="228600" y="1220788"/>
            <a:ext cx="8610600" cy="3198812"/>
          </a:xfrm>
          <a:prstGeom prst="rect">
            <a:avLst/>
          </a:prstGeom>
          <a:noFill/>
          <a:ln w="9525">
            <a:noFill/>
            <a:miter lim="800000"/>
            <a:headEnd/>
            <a:tailEnd/>
          </a:ln>
          <a:effectLst/>
        </p:spPr>
        <p:txBody>
          <a:bodyPr lIns="91429" tIns="45714" rIns="91429" bIns="45714">
            <a:spAutoFit/>
          </a:bodyPr>
          <a:lstStyle/>
          <a:p>
            <a:r>
              <a:rPr lang="en-US" sz="2400" b="1">
                <a:solidFill>
                  <a:srgbClr val="008000"/>
                </a:solidFill>
              </a:rPr>
              <a:t>Pigments	Iron Oxide               Lower material costs, as  </a:t>
            </a:r>
          </a:p>
          <a:p>
            <a:r>
              <a:rPr lang="en-US" sz="2400" b="1">
                <a:solidFill>
                  <a:srgbClr val="008000"/>
                </a:solidFill>
              </a:rPr>
              <a:t>                                                       opacity is obtained with </a:t>
            </a:r>
          </a:p>
          <a:p>
            <a:r>
              <a:rPr lang="en-US" sz="2400" b="1">
                <a:solidFill>
                  <a:srgbClr val="008000"/>
                </a:solidFill>
              </a:rPr>
              <a:t>                                                       smaller particles</a:t>
            </a:r>
          </a:p>
          <a:p>
            <a:r>
              <a:rPr lang="en-US">
                <a:solidFill>
                  <a:srgbClr val="008000"/>
                </a:solidFill>
              </a:rPr>
              <a:t>	</a:t>
            </a:r>
          </a:p>
          <a:p>
            <a:r>
              <a:rPr lang="en-US">
                <a:solidFill>
                  <a:srgbClr val="008000"/>
                </a:solidFill>
              </a:rPr>
              <a:t>		</a:t>
            </a:r>
            <a:r>
              <a:rPr lang="en-US" sz="2400" b="1">
                <a:solidFill>
                  <a:srgbClr val="008000"/>
                </a:solidFill>
              </a:rPr>
              <a:t>Zirconium Silicate	 Better physical-optical  </a:t>
            </a:r>
          </a:p>
          <a:p>
            <a:r>
              <a:rPr lang="en-US" sz="2400" b="1">
                <a:solidFill>
                  <a:srgbClr val="008000"/>
                </a:solidFill>
              </a:rPr>
              <a:t>                      Titanium Dioxide    properties due to </a:t>
            </a:r>
          </a:p>
          <a:p>
            <a:r>
              <a:rPr lang="en-US" sz="2400" b="1">
                <a:solidFill>
                  <a:srgbClr val="008000"/>
                </a:solidFill>
              </a:rPr>
              <a:t>                                                       enhanced control over </a:t>
            </a:r>
          </a:p>
          <a:p>
            <a:r>
              <a:rPr lang="en-US" sz="2400" b="1">
                <a:solidFill>
                  <a:srgbClr val="008000"/>
                </a:solidFill>
              </a:rPr>
              <a:t>                                                       particles</a:t>
            </a:r>
          </a:p>
          <a:p>
            <a:pPr>
              <a:lnSpc>
                <a:spcPct val="80000"/>
              </a:lnSpc>
              <a:spcBef>
                <a:spcPct val="50000"/>
              </a:spcBef>
            </a:pPr>
            <a:endParaRPr lang="en-US" sz="1400">
              <a:latin typeface="Times New Roman" pitchFamily="18" charset="0"/>
              <a:ea typeface="ＭＳ Ｐゴシック" pitchFamily="8" charset="-128"/>
            </a:endParaRPr>
          </a:p>
        </p:txBody>
      </p:sp>
      <p:sp>
        <p:nvSpPr>
          <p:cNvPr id="140295" name="Rectangle 7"/>
          <p:cNvSpPr>
            <a:spLocks noChangeArrowheads="1"/>
          </p:cNvSpPr>
          <p:nvPr/>
        </p:nvSpPr>
        <p:spPr bwMode="auto">
          <a:xfrm>
            <a:off x="228600" y="758825"/>
            <a:ext cx="8321675" cy="457200"/>
          </a:xfrm>
          <a:prstGeom prst="rect">
            <a:avLst/>
          </a:prstGeom>
          <a:noFill/>
          <a:ln w="9525">
            <a:noFill/>
            <a:miter lim="800000"/>
            <a:headEnd/>
            <a:tailEnd/>
          </a:ln>
          <a:effectLst/>
        </p:spPr>
        <p:txBody>
          <a:bodyPr wrap="none" lIns="91429" tIns="45714" rIns="91429" bIns="45714">
            <a:spAutoFit/>
          </a:bodyPr>
          <a:lstStyle/>
          <a:p>
            <a:r>
              <a:rPr lang="en-US" sz="2400" b="1">
                <a:solidFill>
                  <a:srgbClr val="0000CC"/>
                </a:solidFill>
                <a:latin typeface="Impact" pitchFamily="34" charset="0"/>
              </a:rPr>
              <a:t>Application	Particles required	Nanotechnology advantages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Compass</Template>
  <TotalTime>981</TotalTime>
  <Words>5728</Words>
  <Application>Microsoft PowerPoint</Application>
  <PresentationFormat>On-screen Show (4:3)</PresentationFormat>
  <Paragraphs>1137</Paragraphs>
  <Slides>190</Slides>
  <Notes>13</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5</vt:i4>
      </vt:variant>
      <vt:variant>
        <vt:lpstr>Slide Titles</vt:lpstr>
      </vt:variant>
      <vt:variant>
        <vt:i4>190</vt:i4>
      </vt:variant>
    </vt:vector>
  </HeadingPairs>
  <TitlesOfParts>
    <vt:vector size="210" baseType="lpstr">
      <vt:lpstr>Arial</vt:lpstr>
      <vt:lpstr>Comic Sans MS</vt:lpstr>
      <vt:lpstr>Impact</vt:lpstr>
      <vt:lpstr>Times New Roman</vt:lpstr>
      <vt:lpstr>Wingdings</vt:lpstr>
      <vt:lpstr>ＭＳ Ｐゴシック</vt:lpstr>
      <vt:lpstr>Helvetica Neue</vt:lpstr>
      <vt:lpstr>Times</vt:lpstr>
      <vt:lpstr>Symbol</vt:lpstr>
      <vt:lpstr>Helvetica</vt:lpstr>
      <vt:lpstr>Batang</vt:lpstr>
      <vt:lpstr>PMingLiU</vt:lpstr>
      <vt:lpstr>Verdana</vt:lpstr>
      <vt:lpstr>宋体</vt:lpstr>
      <vt:lpstr>Default Design</vt:lpstr>
      <vt:lpstr>Clip</vt:lpstr>
      <vt:lpstr>Bitmap Image</vt:lpstr>
      <vt:lpstr>Photo Editor Photo</vt:lpstr>
      <vt:lpstr>Document</vt:lpstr>
      <vt:lpstr>Imagen de mapa de bits</vt:lpstr>
      <vt:lpstr>Slide 1</vt:lpstr>
      <vt:lpstr>Slide 2</vt:lpstr>
      <vt:lpstr>Slide 3</vt:lpstr>
      <vt:lpstr>Slide 4</vt:lpstr>
      <vt:lpstr>Slide 5</vt:lpstr>
      <vt:lpstr>Slide 6</vt:lpstr>
      <vt:lpstr>We All Should Care!   The Nanotechnology Revolution is Underway</vt:lpstr>
      <vt:lpstr>Slide 8</vt:lpstr>
      <vt:lpstr>Slide 9</vt:lpstr>
      <vt:lpstr>Slide 10</vt:lpstr>
      <vt:lpstr>Slide 11</vt:lpstr>
      <vt:lpstr>Slide 12</vt:lpstr>
      <vt:lpstr>What is Nano?</vt:lpstr>
      <vt:lpstr>Definition of Nanotechnology </vt:lpstr>
      <vt:lpstr>Why Nanotechnology?</vt:lpstr>
      <vt:lpstr>In Other Words….</vt:lpstr>
      <vt:lpstr>Why Now?</vt:lpstr>
      <vt:lpstr>Why Now?</vt:lpstr>
      <vt:lpstr>Benefits of Nanotechnology</vt:lpstr>
      <vt:lpstr>Forbes Top 10 Nanotech Products--2003</vt:lpstr>
      <vt:lpstr>Forbes Top 10 Nanotech Products--2004</vt:lpstr>
      <vt:lpstr>Forbes Top 10 Nanotech Products--2005</vt:lpstr>
      <vt:lpstr>Slide 23</vt:lpstr>
      <vt:lpstr>History</vt:lpstr>
      <vt:lpstr>Slide 25</vt:lpstr>
      <vt:lpstr>What is Nanoscale?</vt:lpstr>
      <vt:lpstr>Slide 27</vt:lpstr>
      <vt:lpstr>Slide 28</vt:lpstr>
      <vt:lpstr>Slide 29</vt:lpstr>
      <vt:lpstr>Slide 30</vt:lpstr>
      <vt:lpstr>Slide 31</vt:lpstr>
      <vt:lpstr>Slide 32</vt:lpstr>
      <vt:lpstr>Slide 33</vt:lpstr>
      <vt:lpstr>Compared to Human Hair</vt:lpstr>
      <vt:lpstr>Slide 35</vt:lpstr>
      <vt:lpstr>Integrated Circuits and Nanotech</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Are there any nanotechnologies in use today?</vt:lpstr>
      <vt:lpstr>Nanotech Companies</vt:lpstr>
      <vt:lpstr>Nanotech Companies</vt:lpstr>
      <vt:lpstr>Slide 54</vt:lpstr>
      <vt:lpstr>Slide 55</vt:lpstr>
      <vt:lpstr>Slide 56</vt:lpstr>
      <vt:lpstr>Slide 57</vt:lpstr>
      <vt:lpstr> </vt:lpstr>
      <vt:lpstr>Slide 59</vt:lpstr>
      <vt:lpstr> Nano Coatings</vt:lpstr>
      <vt:lpstr>Clothing Products</vt:lpstr>
      <vt:lpstr>Slide 62</vt:lpstr>
      <vt:lpstr> Anti Stain Coatings</vt:lpstr>
      <vt:lpstr> Behr Paints Offers NanoGuard</vt:lpstr>
      <vt:lpstr> Automotive Paint – Mercedes-Benz</vt:lpstr>
      <vt:lpstr> Nanolight of Norman</vt:lpstr>
      <vt:lpstr> Self Healing Composites</vt:lpstr>
      <vt:lpstr>Slide 68</vt:lpstr>
      <vt:lpstr>Slide 69</vt:lpstr>
      <vt:lpstr>Slide 70</vt:lpstr>
      <vt:lpstr>Slide 71</vt:lpstr>
      <vt:lpstr>Slide 72</vt:lpstr>
      <vt:lpstr>Electronics Products</vt:lpstr>
      <vt:lpstr>Slide 74</vt:lpstr>
      <vt:lpstr>What Other Nanotechnologies are Coming Soon?</vt:lpstr>
      <vt:lpstr>Slide 76</vt:lpstr>
      <vt:lpstr>Slide 77</vt:lpstr>
      <vt:lpstr>Slide 78</vt:lpstr>
      <vt:lpstr>Slide 79</vt:lpstr>
      <vt:lpstr>Slide 80</vt:lpstr>
      <vt:lpstr>Slide 81</vt:lpstr>
      <vt:lpstr>Slide 82</vt:lpstr>
      <vt:lpstr>  Classification of Nanomaterials</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Application                   Particles required Nanotechnology advantages </vt:lpstr>
      <vt:lpstr>Slide 99</vt:lpstr>
      <vt:lpstr>Slide 100</vt:lpstr>
      <vt:lpstr>Health and Medicine Products</vt:lpstr>
      <vt:lpstr>Slide 102</vt:lpstr>
      <vt:lpstr>Slide 103</vt:lpstr>
      <vt:lpstr>Slide 104</vt:lpstr>
      <vt:lpstr>Cosmetics Products</vt:lpstr>
      <vt:lpstr>Slide 106</vt:lpstr>
      <vt:lpstr>Slide 107</vt:lpstr>
      <vt:lpstr>Products with Protective Coatings</vt:lpstr>
      <vt:lpstr>Slide 109</vt:lpstr>
      <vt:lpstr>Nanostructured Bulk Materials</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Top down Approach in Producing Layered Structures</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        Sol-gel Process</vt:lpstr>
      <vt:lpstr>Slide 140</vt:lpstr>
      <vt:lpstr>Slide 141</vt:lpstr>
      <vt:lpstr>Slide 142</vt:lpstr>
      <vt:lpstr>Slide 143</vt:lpstr>
      <vt:lpstr>Slide 144</vt:lpstr>
      <vt:lpstr>Slide 145</vt:lpstr>
      <vt:lpstr> Advantages of Microemulsion Technique</vt:lpstr>
      <vt:lpstr>Slide 147</vt:lpstr>
      <vt:lpstr>Chemical self-assembly</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Carbon Nanotubes</vt:lpstr>
      <vt:lpstr>What’s the big deal about carbon nanotubes???</vt:lpstr>
      <vt:lpstr>Slide 176</vt:lpstr>
      <vt:lpstr>Slide 177</vt:lpstr>
      <vt:lpstr>Slide 178</vt:lpstr>
      <vt:lpstr>Slide 179</vt:lpstr>
      <vt:lpstr>Slide 180</vt:lpstr>
      <vt:lpstr>Slide 181</vt:lpstr>
      <vt:lpstr>Nano Electronics and Computing</vt:lpstr>
      <vt:lpstr> What is Nanoelectronics?</vt:lpstr>
      <vt:lpstr>Slide 184</vt:lpstr>
      <vt:lpstr> Nanoelectronics approaches</vt:lpstr>
      <vt:lpstr>Slide 186</vt:lpstr>
      <vt:lpstr>Slide 187</vt:lpstr>
      <vt:lpstr>Slide 188</vt:lpstr>
      <vt:lpstr>Slide 189</vt:lpstr>
      <vt:lpstr>Slide 190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gauravavasthi</cp:lastModifiedBy>
  <cp:revision>146</cp:revision>
  <cp:lastPrinted>1601-01-01T00:00:00Z</cp:lastPrinted>
  <dcterms:created xsi:type="dcterms:W3CDTF">1601-01-01T00:00:00Z</dcterms:created>
  <dcterms:modified xsi:type="dcterms:W3CDTF">2017-01-09T10:24:13Z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