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8" r:id="rId5"/>
    <p:sldId id="260" r:id="rId6"/>
    <p:sldId id="261" r:id="rId7"/>
    <p:sldId id="262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11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26-Sep-19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E3A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26-Sep-19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E3A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26-Sep-19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E3A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26-Sep-19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26-Sep-19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761" y="761"/>
            <a:ext cx="0" cy="6857365"/>
          </a:xfrm>
          <a:custGeom>
            <a:avLst/>
            <a:gdLst/>
            <a:ahLst/>
            <a:cxnLst/>
            <a:rect l="l" t="t" r="r" b="b"/>
            <a:pathLst>
              <a:path h="6857365">
                <a:moveTo>
                  <a:pt x="0" y="0"/>
                </a:moveTo>
                <a:lnTo>
                  <a:pt x="0" y="6857235"/>
                </a:lnTo>
              </a:path>
            </a:pathLst>
          </a:custGeom>
          <a:ln w="38100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7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6018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03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853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6C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9821" y="3590"/>
                </a:lnTo>
                <a:lnTo>
                  <a:pt x="187610" y="13985"/>
                </a:lnTo>
                <a:lnTo>
                  <a:pt x="148250" y="30619"/>
                </a:lnTo>
                <a:lnTo>
                  <a:pt x="112306" y="52929"/>
                </a:lnTo>
                <a:lnTo>
                  <a:pt x="80343" y="80348"/>
                </a:lnTo>
                <a:lnTo>
                  <a:pt x="52925" y="112312"/>
                </a:lnTo>
                <a:lnTo>
                  <a:pt x="30617" y="148256"/>
                </a:lnTo>
                <a:lnTo>
                  <a:pt x="13984" y="187615"/>
                </a:lnTo>
                <a:lnTo>
                  <a:pt x="3590" y="229824"/>
                </a:lnTo>
                <a:lnTo>
                  <a:pt x="0" y="274319"/>
                </a:lnTo>
                <a:lnTo>
                  <a:pt x="909" y="296817"/>
                </a:lnTo>
                <a:lnTo>
                  <a:pt x="7971" y="340240"/>
                </a:lnTo>
                <a:lnTo>
                  <a:pt x="21556" y="381095"/>
                </a:lnTo>
                <a:lnTo>
                  <a:pt x="41097" y="418818"/>
                </a:lnTo>
                <a:lnTo>
                  <a:pt x="66030" y="452842"/>
                </a:lnTo>
                <a:lnTo>
                  <a:pt x="95792" y="482604"/>
                </a:lnTo>
                <a:lnTo>
                  <a:pt x="129816" y="507539"/>
                </a:lnTo>
                <a:lnTo>
                  <a:pt x="167538" y="527081"/>
                </a:lnTo>
                <a:lnTo>
                  <a:pt x="208395" y="540667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40244" y="540667"/>
                </a:lnTo>
                <a:lnTo>
                  <a:pt x="381101" y="527081"/>
                </a:lnTo>
                <a:lnTo>
                  <a:pt x="418823" y="507539"/>
                </a:lnTo>
                <a:lnTo>
                  <a:pt x="452847" y="482604"/>
                </a:lnTo>
                <a:lnTo>
                  <a:pt x="482609" y="452842"/>
                </a:lnTo>
                <a:lnTo>
                  <a:pt x="507542" y="418818"/>
                </a:lnTo>
                <a:lnTo>
                  <a:pt x="527083" y="381095"/>
                </a:lnTo>
                <a:lnTo>
                  <a:pt x="540668" y="340240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0668" y="208399"/>
                </a:lnTo>
                <a:lnTo>
                  <a:pt x="527083" y="167544"/>
                </a:lnTo>
                <a:lnTo>
                  <a:pt x="507542" y="129821"/>
                </a:lnTo>
                <a:lnTo>
                  <a:pt x="482609" y="95797"/>
                </a:lnTo>
                <a:lnTo>
                  <a:pt x="452847" y="66035"/>
                </a:lnTo>
                <a:lnTo>
                  <a:pt x="418823" y="41100"/>
                </a:lnTo>
                <a:lnTo>
                  <a:pt x="381101" y="21558"/>
                </a:lnTo>
                <a:lnTo>
                  <a:pt x="340244" y="7972"/>
                </a:lnTo>
                <a:lnTo>
                  <a:pt x="296819" y="909"/>
                </a:lnTo>
                <a:lnTo>
                  <a:pt x="274320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2718" y="519437"/>
            <a:ext cx="7198563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E3A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96370"/>
            <a:ext cx="8072119" cy="4268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26-Sep-19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335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7999"/>
                </a:moveTo>
                <a:lnTo>
                  <a:pt x="47243" y="6857999"/>
                </a:lnTo>
                <a:lnTo>
                  <a:pt x="4724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6C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396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7999"/>
                </a:moveTo>
                <a:lnTo>
                  <a:pt x="3047" y="6857999"/>
                </a:lnTo>
                <a:lnTo>
                  <a:pt x="3047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6C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7999"/>
                </a:moveTo>
                <a:lnTo>
                  <a:pt x="443484" y="6857999"/>
                </a:lnTo>
                <a:lnTo>
                  <a:pt x="44348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6C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0" y="6858000"/>
                </a:moveTo>
                <a:lnTo>
                  <a:pt x="105156" y="6858000"/>
                </a:lnTo>
                <a:lnTo>
                  <a:pt x="105156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8DF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7999"/>
                </a:moveTo>
                <a:lnTo>
                  <a:pt x="150875" y="6857999"/>
                </a:lnTo>
                <a:lnTo>
                  <a:pt x="1508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8DF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7999"/>
                </a:moveTo>
                <a:lnTo>
                  <a:pt x="76200" y="6857999"/>
                </a:lnTo>
                <a:lnTo>
                  <a:pt x="762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BE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1475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7999"/>
                </a:moveTo>
                <a:lnTo>
                  <a:pt x="77724" y="6857999"/>
                </a:lnTo>
                <a:lnTo>
                  <a:pt x="777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BE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8"/>
                </a:lnTo>
              </a:path>
            </a:pathLst>
          </a:custGeom>
          <a:ln w="57912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544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57912" y="6857998"/>
                </a:moveTo>
                <a:lnTo>
                  <a:pt x="57912" y="0"/>
                </a:lnTo>
                <a:lnTo>
                  <a:pt x="0" y="0"/>
                </a:lnTo>
                <a:lnTo>
                  <a:pt x="0" y="6857998"/>
                </a:lnTo>
                <a:lnTo>
                  <a:pt x="57912" y="6857998"/>
                </a:lnTo>
              </a:path>
            </a:pathLst>
          </a:custGeom>
          <a:solidFill>
            <a:srgbClr val="FBE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4483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57912" y="6857998"/>
                </a:moveTo>
                <a:lnTo>
                  <a:pt x="57912" y="0"/>
                </a:lnTo>
                <a:lnTo>
                  <a:pt x="0" y="0"/>
                </a:lnTo>
                <a:lnTo>
                  <a:pt x="0" y="6857998"/>
                </a:lnTo>
                <a:lnTo>
                  <a:pt x="57912" y="6857998"/>
                </a:lnTo>
              </a:path>
            </a:pathLst>
          </a:custGeom>
          <a:solidFill>
            <a:srgbClr val="F6C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27454" y="761"/>
            <a:ext cx="0" cy="6857365"/>
          </a:xfrm>
          <a:custGeom>
            <a:avLst/>
            <a:gdLst/>
            <a:ahLst/>
            <a:cxnLst/>
            <a:rect l="l" t="t" r="r" b="b"/>
            <a:pathLst>
              <a:path h="6857365">
                <a:moveTo>
                  <a:pt x="0" y="0"/>
                </a:moveTo>
                <a:lnTo>
                  <a:pt x="0" y="6857235"/>
                </a:lnTo>
              </a:path>
            </a:pathLst>
          </a:custGeom>
          <a:ln w="28956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2507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6068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034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826">
            <a:solidFill>
              <a:srgbClr val="F6C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6C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700" y="0"/>
                </a:move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9116" y="4866132"/>
            <a:ext cx="641985" cy="641985"/>
          </a:xfrm>
          <a:custGeom>
            <a:avLst/>
            <a:gdLst/>
            <a:ahLst/>
            <a:cxnLst/>
            <a:rect l="l" t="t" r="r" b="b"/>
            <a:pathLst>
              <a:path w="641985" h="641985">
                <a:moveTo>
                  <a:pt x="320802" y="0"/>
                </a:moveTo>
                <a:lnTo>
                  <a:pt x="268768" y="4199"/>
                </a:lnTo>
                <a:lnTo>
                  <a:pt x="219407" y="16355"/>
                </a:lnTo>
                <a:lnTo>
                  <a:pt x="173379" y="35809"/>
                </a:lnTo>
                <a:lnTo>
                  <a:pt x="131344" y="61898"/>
                </a:lnTo>
                <a:lnTo>
                  <a:pt x="93964" y="93964"/>
                </a:lnTo>
                <a:lnTo>
                  <a:pt x="61898" y="131344"/>
                </a:lnTo>
                <a:lnTo>
                  <a:pt x="35809" y="173379"/>
                </a:lnTo>
                <a:lnTo>
                  <a:pt x="16355" y="219407"/>
                </a:lnTo>
                <a:lnTo>
                  <a:pt x="4199" y="268768"/>
                </a:lnTo>
                <a:lnTo>
                  <a:pt x="0" y="320802"/>
                </a:lnTo>
                <a:lnTo>
                  <a:pt x="1063" y="347111"/>
                </a:lnTo>
                <a:lnTo>
                  <a:pt x="9323" y="397891"/>
                </a:lnTo>
                <a:lnTo>
                  <a:pt x="25211" y="445668"/>
                </a:lnTo>
                <a:lnTo>
                  <a:pt x="48065" y="489782"/>
                </a:lnTo>
                <a:lnTo>
                  <a:pt x="77225" y="529572"/>
                </a:lnTo>
                <a:lnTo>
                  <a:pt x="112031" y="564378"/>
                </a:lnTo>
                <a:lnTo>
                  <a:pt x="151821" y="593538"/>
                </a:lnTo>
                <a:lnTo>
                  <a:pt x="195935" y="616392"/>
                </a:lnTo>
                <a:lnTo>
                  <a:pt x="243712" y="632280"/>
                </a:lnTo>
                <a:lnTo>
                  <a:pt x="294492" y="640540"/>
                </a:lnTo>
                <a:lnTo>
                  <a:pt x="320802" y="641604"/>
                </a:lnTo>
                <a:lnTo>
                  <a:pt x="347111" y="640540"/>
                </a:lnTo>
                <a:lnTo>
                  <a:pt x="397891" y="632280"/>
                </a:lnTo>
                <a:lnTo>
                  <a:pt x="445668" y="616392"/>
                </a:lnTo>
                <a:lnTo>
                  <a:pt x="489782" y="593538"/>
                </a:lnTo>
                <a:lnTo>
                  <a:pt x="529572" y="564378"/>
                </a:lnTo>
                <a:lnTo>
                  <a:pt x="564378" y="529572"/>
                </a:lnTo>
                <a:lnTo>
                  <a:pt x="593538" y="489782"/>
                </a:lnTo>
                <a:lnTo>
                  <a:pt x="616392" y="445668"/>
                </a:lnTo>
                <a:lnTo>
                  <a:pt x="632280" y="397891"/>
                </a:lnTo>
                <a:lnTo>
                  <a:pt x="640540" y="347111"/>
                </a:lnTo>
                <a:lnTo>
                  <a:pt x="641604" y="320802"/>
                </a:lnTo>
                <a:lnTo>
                  <a:pt x="640540" y="294492"/>
                </a:lnTo>
                <a:lnTo>
                  <a:pt x="632280" y="243712"/>
                </a:lnTo>
                <a:lnTo>
                  <a:pt x="616392" y="195935"/>
                </a:lnTo>
                <a:lnTo>
                  <a:pt x="593538" y="151821"/>
                </a:lnTo>
                <a:lnTo>
                  <a:pt x="564378" y="112031"/>
                </a:lnTo>
                <a:lnTo>
                  <a:pt x="529572" y="77225"/>
                </a:lnTo>
                <a:lnTo>
                  <a:pt x="489782" y="48065"/>
                </a:lnTo>
                <a:lnTo>
                  <a:pt x="445668" y="25211"/>
                </a:lnTo>
                <a:lnTo>
                  <a:pt x="397891" y="9323"/>
                </a:lnTo>
                <a:lnTo>
                  <a:pt x="347111" y="1063"/>
                </a:lnTo>
                <a:lnTo>
                  <a:pt x="320802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1183" y="5500743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59" h="135889">
                <a:moveTo>
                  <a:pt x="59269" y="0"/>
                </a:moveTo>
                <a:lnTo>
                  <a:pt x="21891" y="17731"/>
                </a:lnTo>
                <a:lnTo>
                  <a:pt x="1526" y="53504"/>
                </a:lnTo>
                <a:lnTo>
                  <a:pt x="0" y="67952"/>
                </a:lnTo>
                <a:lnTo>
                  <a:pt x="154" y="72585"/>
                </a:lnTo>
                <a:lnTo>
                  <a:pt x="14008" y="108451"/>
                </a:lnTo>
                <a:lnTo>
                  <a:pt x="47903" y="131148"/>
                </a:lnTo>
                <a:lnTo>
                  <a:pt x="79957" y="135589"/>
                </a:lnTo>
                <a:lnTo>
                  <a:pt x="93345" y="131888"/>
                </a:lnTo>
                <a:lnTo>
                  <a:pt x="124852" y="106484"/>
                </a:lnTo>
                <a:lnTo>
                  <a:pt x="137103" y="65138"/>
                </a:lnTo>
                <a:lnTo>
                  <a:pt x="135219" y="51822"/>
                </a:lnTo>
                <a:lnTo>
                  <a:pt x="114882" y="18636"/>
                </a:lnTo>
                <a:lnTo>
                  <a:pt x="75762" y="1124"/>
                </a:lnTo>
                <a:lnTo>
                  <a:pt x="59269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4207" y="5788210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3107" y="0"/>
                </a:moveTo>
                <a:lnTo>
                  <a:pt x="90917" y="7939"/>
                </a:lnTo>
                <a:lnTo>
                  <a:pt x="54362" y="27759"/>
                </a:lnTo>
                <a:lnTo>
                  <a:pt x="25593" y="57318"/>
                </a:lnTo>
                <a:lnTo>
                  <a:pt x="6756" y="94479"/>
                </a:lnTo>
                <a:lnTo>
                  <a:pt x="0" y="137101"/>
                </a:lnTo>
                <a:lnTo>
                  <a:pt x="536" y="149289"/>
                </a:lnTo>
                <a:lnTo>
                  <a:pt x="10385" y="189179"/>
                </a:lnTo>
                <a:lnTo>
                  <a:pt x="31486" y="223510"/>
                </a:lnTo>
                <a:lnTo>
                  <a:pt x="62324" y="250357"/>
                </a:lnTo>
                <a:lnTo>
                  <a:pt x="101389" y="267796"/>
                </a:lnTo>
                <a:lnTo>
                  <a:pt x="147168" y="273900"/>
                </a:lnTo>
                <a:lnTo>
                  <a:pt x="161163" y="272156"/>
                </a:lnTo>
                <a:lnTo>
                  <a:pt x="200024" y="258826"/>
                </a:lnTo>
                <a:lnTo>
                  <a:pt x="232658" y="234645"/>
                </a:lnTo>
                <a:lnTo>
                  <a:pt x="257077" y="201276"/>
                </a:lnTo>
                <a:lnTo>
                  <a:pt x="271295" y="160382"/>
                </a:lnTo>
                <a:lnTo>
                  <a:pt x="274126" y="129760"/>
                </a:lnTo>
                <a:lnTo>
                  <a:pt x="272624" y="115502"/>
                </a:lnTo>
                <a:lnTo>
                  <a:pt x="259816" y="75867"/>
                </a:lnTo>
                <a:lnTo>
                  <a:pt x="236018" y="42530"/>
                </a:lnTo>
                <a:lnTo>
                  <a:pt x="203108" y="17540"/>
                </a:lnTo>
                <a:lnTo>
                  <a:pt x="162963" y="2944"/>
                </a:lnTo>
                <a:lnTo>
                  <a:pt x="133107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0"/>
                </a:moveTo>
                <a:lnTo>
                  <a:pt x="138943" y="5317"/>
                </a:lnTo>
                <a:lnTo>
                  <a:pt x="98852" y="20419"/>
                </a:lnTo>
                <a:lnTo>
                  <a:pt x="63878" y="44034"/>
                </a:lnTo>
                <a:lnTo>
                  <a:pt x="35295" y="74889"/>
                </a:lnTo>
                <a:lnTo>
                  <a:pt x="14376" y="111710"/>
                </a:lnTo>
                <a:lnTo>
                  <a:pt x="2394" y="153224"/>
                </a:lnTo>
                <a:lnTo>
                  <a:pt x="0" y="182880"/>
                </a:lnTo>
                <a:lnTo>
                  <a:pt x="606" y="197874"/>
                </a:lnTo>
                <a:lnTo>
                  <a:pt x="9326" y="240670"/>
                </a:lnTo>
                <a:lnTo>
                  <a:pt x="27408" y="279197"/>
                </a:lnTo>
                <a:lnTo>
                  <a:pt x="53578" y="312181"/>
                </a:lnTo>
                <a:lnTo>
                  <a:pt x="86562" y="338351"/>
                </a:lnTo>
                <a:lnTo>
                  <a:pt x="125089" y="356433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40670" y="356433"/>
                </a:lnTo>
                <a:lnTo>
                  <a:pt x="279197" y="338351"/>
                </a:lnTo>
                <a:lnTo>
                  <a:pt x="312181" y="312181"/>
                </a:lnTo>
                <a:lnTo>
                  <a:pt x="338351" y="279197"/>
                </a:lnTo>
                <a:lnTo>
                  <a:pt x="356433" y="240670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56433" y="125089"/>
                </a:lnTo>
                <a:lnTo>
                  <a:pt x="338351" y="86562"/>
                </a:lnTo>
                <a:lnTo>
                  <a:pt x="312181" y="53578"/>
                </a:lnTo>
                <a:lnTo>
                  <a:pt x="279197" y="27408"/>
                </a:lnTo>
                <a:lnTo>
                  <a:pt x="240670" y="9326"/>
                </a:lnTo>
                <a:lnTo>
                  <a:pt x="197874" y="606"/>
                </a:lnTo>
                <a:lnTo>
                  <a:pt x="182880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364994" y="4381046"/>
            <a:ext cx="5089525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006FC0"/>
                </a:solidFill>
                <a:latin typeface="Arial"/>
                <a:cs typeface="Arial"/>
              </a:rPr>
              <a:t>BOI</a:t>
            </a:r>
            <a:r>
              <a:rPr sz="4400" b="1" spc="-15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4400" b="1" dirty="0">
                <a:solidFill>
                  <a:srgbClr val="006FC0"/>
                </a:solidFill>
                <a:latin typeface="Arial"/>
                <a:cs typeface="Arial"/>
              </a:rPr>
              <a:t>ER DRAU</a:t>
            </a:r>
            <a:r>
              <a:rPr sz="4400" b="1" spc="-15" dirty="0">
                <a:solidFill>
                  <a:srgbClr val="006FC0"/>
                </a:solidFill>
                <a:latin typeface="Arial"/>
                <a:cs typeface="Arial"/>
              </a:rPr>
              <a:t>G</a:t>
            </a:r>
            <a:r>
              <a:rPr sz="4400" b="1" dirty="0">
                <a:solidFill>
                  <a:srgbClr val="006FC0"/>
                </a:solidFill>
                <a:latin typeface="Arial"/>
                <a:cs typeface="Arial"/>
              </a:rPr>
              <a:t>HT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417320">
              <a:lnSpc>
                <a:spcPts val="3570"/>
              </a:lnSpc>
            </a:pPr>
            <a:r>
              <a:rPr dirty="0"/>
              <a:t>FORC</a:t>
            </a:r>
            <a:r>
              <a:rPr spc="5" dirty="0"/>
              <a:t>E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D</a:t>
            </a:r>
            <a:r>
              <a:rPr spc="5" dirty="0"/>
              <a:t>R</a:t>
            </a:r>
            <a:r>
              <a:rPr dirty="0"/>
              <a:t>A</a:t>
            </a:r>
            <a:r>
              <a:rPr spc="5" dirty="0"/>
              <a:t>U</a:t>
            </a:r>
            <a:r>
              <a:rPr dirty="0"/>
              <a:t>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755" cy="301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tive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pressure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fan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lled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base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boiler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before grate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whi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forces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outside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air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bed, </a:t>
            </a:r>
            <a:r>
              <a:rPr sz="2400" dirty="0">
                <a:latin typeface="Arial"/>
                <a:cs typeface="Arial"/>
              </a:rPr>
              <a:t>furnace 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pre-he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ter 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then 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gases 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passa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econ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mizer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enclo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ure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furnace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has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tightly sealed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2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at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gases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om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furnace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29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ot</a:t>
            </a:r>
            <a:r>
              <a:rPr sz="2400" spc="3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ak </a:t>
            </a:r>
            <a:r>
              <a:rPr sz="2400" spc="-5" dirty="0">
                <a:latin typeface="Arial"/>
                <a:cs typeface="Arial"/>
              </a:rPr>
              <a:t>ou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hous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355090">
              <a:lnSpc>
                <a:spcPts val="3570"/>
              </a:lnSpc>
            </a:pPr>
            <a:r>
              <a:rPr dirty="0"/>
              <a:t>IND</a:t>
            </a:r>
            <a:r>
              <a:rPr spc="5" dirty="0"/>
              <a:t>U</a:t>
            </a:r>
            <a:r>
              <a:rPr dirty="0"/>
              <a:t>C</a:t>
            </a:r>
            <a:r>
              <a:rPr spc="5" dirty="0"/>
              <a:t>E</a:t>
            </a:r>
            <a:r>
              <a:rPr dirty="0"/>
              <a:t>D</a:t>
            </a:r>
            <a:r>
              <a:rPr spc="-40" dirty="0"/>
              <a:t> </a:t>
            </a:r>
            <a:r>
              <a:rPr dirty="0"/>
              <a:t>D</a:t>
            </a:r>
            <a:r>
              <a:rPr spc="5" dirty="0"/>
              <a:t>R</a:t>
            </a:r>
            <a:r>
              <a:rPr dirty="0"/>
              <a:t>A</a:t>
            </a:r>
            <a:r>
              <a:rPr spc="5" dirty="0"/>
              <a:t>U</a:t>
            </a:r>
            <a:r>
              <a:rPr dirty="0"/>
              <a:t>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1390" cy="338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985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In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this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em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fan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ower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ated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near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base 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chi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ney 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ich 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creates 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partial vacuum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furnace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passa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66395" algn="l"/>
              </a:tabLst>
            </a:pPr>
            <a:r>
              <a:rPr sz="2400" dirty="0">
                <a:latin typeface="Arial"/>
                <a:cs typeface="Arial"/>
              </a:rPr>
              <a:t>Thus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drawn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 boiler 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25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2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para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iv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ly  </a:t>
            </a:r>
            <a:r>
              <a:rPr sz="2400" spc="-2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her  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pressure  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outsi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convenient 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produce 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induc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 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like 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forced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ght,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type </a:t>
            </a:r>
            <a:r>
              <a:rPr sz="2400" spc="-3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fan/blower 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 use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195070">
              <a:lnSpc>
                <a:spcPts val="3570"/>
              </a:lnSpc>
            </a:pPr>
            <a:r>
              <a:rPr dirty="0"/>
              <a:t>BAL</a:t>
            </a:r>
            <a:r>
              <a:rPr spc="5" dirty="0"/>
              <a:t>A</a:t>
            </a:r>
            <a:r>
              <a:rPr dirty="0"/>
              <a:t>N</a:t>
            </a:r>
            <a:r>
              <a:rPr spc="5" dirty="0"/>
              <a:t>C</a:t>
            </a:r>
            <a:r>
              <a:rPr dirty="0"/>
              <a:t>ED D</a:t>
            </a:r>
            <a:r>
              <a:rPr spc="-10" dirty="0"/>
              <a:t>R</a:t>
            </a:r>
            <a:r>
              <a:rPr dirty="0"/>
              <a:t>AUGHT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1390" cy="346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combin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tion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forced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duc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draught.</a:t>
            </a:r>
            <a:endParaRPr sz="2400">
              <a:latin typeface="Arial"/>
              <a:cs typeface="Arial"/>
            </a:endParaRPr>
          </a:p>
          <a:p>
            <a:pPr marL="287020" marR="889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Forced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aught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overcomes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resista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air pre-he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gra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Induc</a:t>
            </a:r>
            <a:r>
              <a:rPr sz="2400" spc="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raught </a:t>
            </a:r>
            <a:r>
              <a:rPr sz="2400" spc="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fan 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overcom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 </a:t>
            </a:r>
            <a:r>
              <a:rPr sz="2400" spc="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sses through  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ile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miz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  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 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ng  </a:t>
            </a:r>
            <a:r>
              <a:rPr sz="2400" spc="-25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passa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Dep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 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type 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fuel 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burnt 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type 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boile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ower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type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radi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0933" y="1003726"/>
            <a:ext cx="7268209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sz="2800" spc="-20" dirty="0">
                <a:solidFill>
                  <a:srgbClr val="4E3A2F"/>
                </a:solidFill>
                <a:latin typeface="Arial"/>
                <a:cs typeface="Arial"/>
              </a:rPr>
              <a:t>AD</a:t>
            </a:r>
            <a:r>
              <a:rPr sz="2800" spc="-229" dirty="0">
                <a:solidFill>
                  <a:srgbClr val="4E3A2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4E3A2F"/>
                </a:solidFill>
                <a:latin typeface="Arial"/>
                <a:cs typeface="Arial"/>
              </a:rPr>
              <a:t>AN</a:t>
            </a:r>
            <a:r>
              <a:rPr sz="2800" spc="-229" dirty="0">
                <a:solidFill>
                  <a:srgbClr val="4E3A2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4E3A2F"/>
                </a:solidFill>
                <a:latin typeface="Arial"/>
                <a:cs typeface="Arial"/>
              </a:rPr>
              <a:t>AGES</a:t>
            </a:r>
            <a:r>
              <a:rPr sz="2800" spc="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E3A2F"/>
                </a:solidFill>
                <a:latin typeface="Arial"/>
                <a:cs typeface="Arial"/>
              </a:rPr>
              <a:t>OF</a:t>
            </a:r>
            <a:r>
              <a:rPr sz="2800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E3A2F"/>
                </a:solidFill>
                <a:latin typeface="Arial"/>
                <a:cs typeface="Arial"/>
              </a:rPr>
              <a:t>MECHANICAL</a:t>
            </a:r>
            <a:r>
              <a:rPr sz="2800" spc="-6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E3A2F"/>
                </a:solidFill>
                <a:latin typeface="Arial"/>
                <a:cs typeface="Arial"/>
              </a:rPr>
              <a:t>DRAUGHT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755" cy="426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more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econ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mical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its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control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eas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Desir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2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value 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 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2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2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</a:t>
            </a:r>
            <a:r>
              <a:rPr sz="2400" spc="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ced 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mechanic</a:t>
            </a:r>
            <a:r>
              <a:rPr sz="2400" spc="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 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means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ich 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cann</a:t>
            </a:r>
            <a:r>
              <a:rPr sz="2400" spc="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produced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means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natural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421640" algn="l"/>
                <a:tab pos="725805" algn="l"/>
                <a:tab pos="2164715" algn="l"/>
                <a:tab pos="2722880" algn="l"/>
                <a:tab pos="3383915" algn="l"/>
                <a:tab pos="3772535" algn="l"/>
                <a:tab pos="5466080" algn="l"/>
                <a:tab pos="5923280" algn="l"/>
                <a:tab pos="6838315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	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creas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	the	rate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comb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stion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	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ich	low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grade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fuel can 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 use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reduces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oke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el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increases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eat 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ansfer  </a:t>
            </a:r>
            <a:r>
              <a:rPr sz="2400" spc="27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-e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ficient  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  </a:t>
            </a:r>
            <a:r>
              <a:rPr sz="2400" spc="2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 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2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side  </a:t>
            </a:r>
            <a:r>
              <a:rPr sz="2400" spc="2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thus 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creases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ther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al e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ficie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saves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rgy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nd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heat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gases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 best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util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zed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4570" marR="5080" indent="-2262505">
              <a:lnSpc>
                <a:spcPct val="100000"/>
              </a:lnSpc>
            </a:pPr>
            <a:r>
              <a:rPr dirty="0"/>
              <a:t>DISA</a:t>
            </a:r>
            <a:r>
              <a:rPr spc="5" dirty="0"/>
              <a:t>D</a:t>
            </a:r>
            <a:r>
              <a:rPr spc="-225" dirty="0"/>
              <a:t>V</a:t>
            </a:r>
            <a:r>
              <a:rPr dirty="0"/>
              <a:t>A</a:t>
            </a:r>
            <a:r>
              <a:rPr spc="5" dirty="0"/>
              <a:t>N</a:t>
            </a:r>
            <a:r>
              <a:rPr spc="-225" dirty="0"/>
              <a:t>T</a:t>
            </a:r>
            <a:r>
              <a:rPr dirty="0"/>
              <a:t>AGES</a:t>
            </a:r>
            <a:r>
              <a:rPr spc="-15" dirty="0"/>
              <a:t> </a:t>
            </a:r>
            <a:r>
              <a:rPr dirty="0"/>
              <a:t>OF ME</a:t>
            </a:r>
            <a:r>
              <a:rPr spc="5" dirty="0"/>
              <a:t>C</a:t>
            </a:r>
            <a:r>
              <a:rPr dirty="0"/>
              <a:t>H</a:t>
            </a:r>
            <a:r>
              <a:rPr spc="5" dirty="0"/>
              <a:t>A</a:t>
            </a:r>
            <a:r>
              <a:rPr dirty="0"/>
              <a:t>NIC</a:t>
            </a:r>
            <a:r>
              <a:rPr spc="5" dirty="0"/>
              <a:t>A</a:t>
            </a:r>
            <a:r>
              <a:rPr dirty="0"/>
              <a:t>L D</a:t>
            </a:r>
            <a:r>
              <a:rPr spc="5" dirty="0"/>
              <a:t>R</a:t>
            </a:r>
            <a:r>
              <a:rPr dirty="0"/>
              <a:t>A</a:t>
            </a:r>
            <a:r>
              <a:rPr spc="5" dirty="0"/>
              <a:t>U</a:t>
            </a:r>
            <a:r>
              <a:rPr dirty="0"/>
              <a:t>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755" cy="272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Initial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5" dirty="0">
                <a:latin typeface="Arial"/>
                <a:cs typeface="Arial"/>
              </a:rPr>
              <a:t> 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mechan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 system are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433705" algn="l"/>
              </a:tabLst>
            </a:pP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nning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 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so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due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requ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ment 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electricity 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eas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ly 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mpensat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savi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fuel consumptio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Maintenance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</a:t>
            </a:r>
            <a:r>
              <a:rPr sz="2400" spc="-10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s 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 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464184" algn="l"/>
              </a:tabLst>
            </a:pPr>
            <a:r>
              <a:rPr sz="2400" dirty="0">
                <a:latin typeface="Arial"/>
                <a:cs typeface="Arial"/>
              </a:rPr>
              <a:t>Noise 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el 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boiler 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so 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high 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ue 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isy fan/blo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er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176655">
              <a:lnSpc>
                <a:spcPts val="3570"/>
              </a:lnSpc>
            </a:pPr>
            <a:r>
              <a:rPr dirty="0"/>
              <a:t>ST</a:t>
            </a:r>
            <a:r>
              <a:rPr spc="5" dirty="0"/>
              <a:t>E</a:t>
            </a:r>
            <a:r>
              <a:rPr dirty="0"/>
              <a:t>AM JET</a:t>
            </a:r>
            <a:r>
              <a:rPr spc="-50" dirty="0"/>
              <a:t> </a:t>
            </a:r>
            <a:r>
              <a:rPr dirty="0"/>
              <a:t>DR</a:t>
            </a:r>
            <a:r>
              <a:rPr spc="5" dirty="0"/>
              <a:t>A</a:t>
            </a:r>
            <a:r>
              <a:rPr dirty="0"/>
              <a:t>UGHT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755" cy="3826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762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simp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nd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easy 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method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od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ing artificial 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aught 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out 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 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ectric moto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Steam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unde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pressure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ava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2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When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small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rtion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steam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ed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through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jet 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nozz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e, 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pressure 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rgy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converts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kinetic en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rgy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steam comes </a:t>
            </a:r>
            <a:r>
              <a:rPr sz="2400" spc="-5" dirty="0">
                <a:latin typeface="Arial"/>
                <a:cs typeface="Arial"/>
              </a:rPr>
              <a:t>ou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gh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cit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Th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igh 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velocity 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eam 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carries, 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ong 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 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it,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mass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ue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nd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makes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flow 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83670"/>
            <a:ext cx="7312025" cy="3043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8255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Steam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jet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rect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towards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rection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carri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its en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rgy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etic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creates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ome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vacu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its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surroun</a:t>
            </a:r>
            <a:r>
              <a:rPr sz="2400" spc="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ings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so </a:t>
            </a:r>
            <a:r>
              <a:rPr sz="2400" dirty="0">
                <a:latin typeface="Arial"/>
                <a:cs typeface="Arial"/>
              </a:rPr>
              <a:t>attra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ts the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ither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carryi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alo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 w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t.</a:t>
            </a:r>
            <a:endParaRPr sz="2400">
              <a:latin typeface="Arial"/>
              <a:cs typeface="Arial"/>
            </a:endParaRPr>
          </a:p>
          <a:p>
            <a:pPr marL="287020" marR="762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Thu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capac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ty 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make 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flow 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ither  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  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arryi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  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 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ducing  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towards chimne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125" y="1524000"/>
            <a:ext cx="6226988" cy="358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9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18770">
              <a:lnSpc>
                <a:spcPts val="3570"/>
              </a:lnSpc>
            </a:pPr>
            <a:r>
              <a:rPr dirty="0"/>
              <a:t>FORC</a:t>
            </a:r>
            <a:r>
              <a:rPr spc="5" dirty="0"/>
              <a:t>E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ST</a:t>
            </a:r>
            <a:r>
              <a:rPr spc="5" dirty="0"/>
              <a:t>E</a:t>
            </a:r>
            <a:r>
              <a:rPr dirty="0"/>
              <a:t>AM JET</a:t>
            </a:r>
            <a:r>
              <a:rPr spc="-50" dirty="0"/>
              <a:t> </a:t>
            </a:r>
            <a:r>
              <a:rPr dirty="0"/>
              <a:t>DR</a:t>
            </a:r>
            <a:r>
              <a:rPr spc="5" dirty="0"/>
              <a:t>A</a:t>
            </a:r>
            <a:r>
              <a:rPr dirty="0"/>
              <a:t>UGHT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2659" cy="338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Steam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om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ler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fter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having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been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a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pressure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.5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suppli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jet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nozz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stall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ash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steam 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emerging 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nozz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es 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 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great velocity 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drags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</a:t>
            </a:r>
            <a:r>
              <a:rPr sz="2400" spc="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ng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3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fuel 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bed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furnac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passa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chimne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Here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jet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forcing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air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flow 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through 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forced 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steam 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 draugh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256540">
              <a:lnSpc>
                <a:spcPts val="3570"/>
              </a:lnSpc>
            </a:pPr>
            <a:r>
              <a:rPr dirty="0"/>
              <a:t>IND</a:t>
            </a:r>
            <a:r>
              <a:rPr spc="5" dirty="0"/>
              <a:t>U</a:t>
            </a:r>
            <a:r>
              <a:rPr dirty="0"/>
              <a:t>C</a:t>
            </a:r>
            <a:r>
              <a:rPr spc="5" dirty="0"/>
              <a:t>E</a:t>
            </a:r>
            <a:r>
              <a:rPr dirty="0"/>
              <a:t>D</a:t>
            </a:r>
            <a:r>
              <a:rPr spc="-40" dirty="0"/>
              <a:t> </a:t>
            </a:r>
            <a:r>
              <a:rPr dirty="0"/>
              <a:t>ST</a:t>
            </a:r>
            <a:r>
              <a:rPr spc="5" dirty="0"/>
              <a:t>E</a:t>
            </a:r>
            <a:r>
              <a:rPr dirty="0"/>
              <a:t>AM J</a:t>
            </a:r>
            <a:r>
              <a:rPr spc="5" dirty="0"/>
              <a:t>E</a:t>
            </a:r>
            <a:r>
              <a:rPr dirty="0"/>
              <a:t>T</a:t>
            </a:r>
            <a:r>
              <a:rPr spc="-45" dirty="0"/>
              <a:t> </a:t>
            </a:r>
            <a:r>
              <a:rPr dirty="0"/>
              <a:t>DR</a:t>
            </a:r>
            <a:r>
              <a:rPr spc="5" dirty="0"/>
              <a:t>A</a:t>
            </a:r>
            <a:r>
              <a:rPr dirty="0"/>
              <a:t>UGHT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755" cy="3826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66395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jet 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team 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verted 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into 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smoke 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dirty="0">
                <a:latin typeface="Arial"/>
                <a:cs typeface="Arial"/>
              </a:rPr>
              <a:t>chimne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kinetic </a:t>
            </a:r>
            <a:r>
              <a:rPr sz="2400" spc="-5" dirty="0">
                <a:latin typeface="Arial"/>
                <a:cs typeface="Arial"/>
              </a:rPr>
              <a:t> hea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steam 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high 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10" dirty="0">
                <a:latin typeface="Arial"/>
                <a:cs typeface="Arial"/>
              </a:rPr>
              <a:t> s</a:t>
            </a:r>
            <a:r>
              <a:rPr sz="2400" dirty="0">
                <a:latin typeface="Arial"/>
                <a:cs typeface="Arial"/>
              </a:rPr>
              <a:t>ta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ic head 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ates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vacu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10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h draws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 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grate,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ash 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t,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flues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then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motor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chimne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Th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type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arran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ent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employed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omotive 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re 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cking 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 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s Induced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Steam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2138680">
              <a:lnSpc>
                <a:spcPts val="3570"/>
              </a:lnSpc>
            </a:pPr>
            <a:r>
              <a:rPr dirty="0"/>
              <a:t>D</a:t>
            </a:r>
            <a:r>
              <a:rPr spc="5" dirty="0"/>
              <a:t>E</a:t>
            </a:r>
            <a:r>
              <a:rPr dirty="0"/>
              <a:t>FINITI</a:t>
            </a:r>
            <a:r>
              <a:rPr spc="-15" dirty="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1390" cy="3750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Boiler 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ug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t  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may  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defined  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all 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ference</a:t>
            </a:r>
            <a:r>
              <a:rPr sz="2400" spc="2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between</a:t>
            </a:r>
            <a:r>
              <a:rPr sz="2400" spc="2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pressure</a:t>
            </a:r>
            <a:r>
              <a:rPr sz="2400" spc="2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2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outsi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within 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furnace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chimney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grate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l,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ich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causes</a:t>
            </a:r>
            <a:r>
              <a:rPr sz="2400" spc="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flow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hot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gases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take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ace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</a:p>
          <a:p>
            <a:pPr marL="287020" marR="635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 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ssary 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rce 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ugh 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fuel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bed</a:t>
            </a:r>
            <a:r>
              <a:rPr sz="2400" dirty="0">
                <a:latin typeface="Arial"/>
                <a:cs typeface="Arial"/>
              </a:rPr>
              <a:t>/ 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grate</a:t>
            </a:r>
            <a:r>
              <a:rPr sz="2400" spc="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proper</a:t>
            </a:r>
            <a:r>
              <a:rPr sz="2400" spc="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combustion 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3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remove 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products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bustion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  <a:tab pos="838835" algn="l"/>
                <a:tab pos="1475740" algn="l"/>
                <a:tab pos="2435860" algn="l"/>
                <a:tab pos="2834005" algn="l"/>
                <a:tab pos="3403600" algn="l"/>
                <a:tab pos="5160010" algn="l"/>
                <a:tab pos="5912485" algn="l"/>
                <a:tab pos="6635115" algn="l"/>
              </a:tabLst>
            </a:pP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	flue	gases	to	the	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mosphere	a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ter	they	have</a:t>
            </a:r>
          </a:p>
          <a:p>
            <a:pPr marL="286385">
              <a:lnSpc>
                <a:spcPts val="2855"/>
              </a:lnSpc>
            </a:pPr>
            <a:r>
              <a:rPr sz="2400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evaporated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b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943735">
              <a:lnSpc>
                <a:spcPts val="3570"/>
              </a:lnSpc>
            </a:pPr>
            <a:r>
              <a:rPr dirty="0"/>
              <a:t>A</a:t>
            </a:r>
            <a:r>
              <a:rPr spc="5" dirty="0"/>
              <a:t>D</a:t>
            </a:r>
            <a:r>
              <a:rPr spc="-225" dirty="0"/>
              <a:t>V</a:t>
            </a:r>
            <a:r>
              <a:rPr dirty="0"/>
              <a:t>A</a:t>
            </a:r>
            <a:r>
              <a:rPr spc="5" dirty="0"/>
              <a:t>N</a:t>
            </a:r>
            <a:r>
              <a:rPr spc="-225" dirty="0"/>
              <a:t>T</a:t>
            </a:r>
            <a:r>
              <a:rPr dirty="0"/>
              <a:t>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120" cy="288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qu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simp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chea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s 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capa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ity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grade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fuel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occup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es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spac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Initial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</a:t>
            </a:r>
            <a:r>
              <a:rPr sz="2400" spc="-5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s 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13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tena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</a:t>
            </a:r>
            <a:r>
              <a:rPr sz="2400" spc="-10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s 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140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Ex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ust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am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from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ine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turb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used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eas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Steam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4500" rIns="0" bIns="0" rtlCol="0">
            <a:spAutoFit/>
          </a:bodyPr>
          <a:lstStyle/>
          <a:p>
            <a:pPr marL="1624965">
              <a:lnSpc>
                <a:spcPct val="100000"/>
              </a:lnSpc>
            </a:pPr>
            <a:r>
              <a:rPr dirty="0"/>
              <a:t>DISA</a:t>
            </a:r>
            <a:r>
              <a:rPr spc="15" dirty="0"/>
              <a:t>D</a:t>
            </a:r>
            <a:r>
              <a:rPr spc="-225" dirty="0"/>
              <a:t>V</a:t>
            </a:r>
            <a:r>
              <a:rPr dirty="0"/>
              <a:t>A</a:t>
            </a:r>
            <a:r>
              <a:rPr spc="5" dirty="0"/>
              <a:t>N</a:t>
            </a:r>
            <a:r>
              <a:rPr spc="-225" dirty="0"/>
              <a:t>T</a:t>
            </a:r>
            <a:r>
              <a:rPr dirty="0"/>
              <a:t>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7844"/>
            <a:ext cx="21590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0" dirty="0">
                <a:solidFill>
                  <a:srgbClr val="EFA12D"/>
                </a:solidFill>
                <a:latin typeface="Wingdings"/>
                <a:cs typeface="Wingdings"/>
              </a:rPr>
              <a:t>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1683670"/>
            <a:ext cx="396087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9100" algn="l"/>
                <a:tab pos="1149350" algn="l"/>
                <a:tab pos="2420620" algn="l"/>
                <a:tab pos="3219450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	can	op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rate	only	when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47740" y="1683670"/>
            <a:ext cx="7708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some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32244" y="1683670"/>
            <a:ext cx="13119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79500" algn="l"/>
              </a:tabLst>
            </a:pP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am	</a:t>
            </a:r>
            <a:r>
              <a:rPr sz="2400" spc="-5" dirty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049811"/>
            <a:ext cx="4485005" cy="77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ge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erated.</a:t>
            </a:r>
          </a:p>
          <a:p>
            <a:pPr marL="455930" indent="-44323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456565" algn="l"/>
              </a:tabLst>
            </a:pPr>
            <a:r>
              <a:rPr sz="2400" dirty="0">
                <a:latin typeface="Arial"/>
                <a:cs typeface="Arial"/>
              </a:rPr>
              <a:t>Drau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very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140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463040">
              <a:lnSpc>
                <a:spcPts val="3570"/>
              </a:lnSpc>
            </a:pPr>
            <a:r>
              <a:rPr dirty="0"/>
              <a:t>D</a:t>
            </a:r>
            <a:r>
              <a:rPr spc="15" dirty="0"/>
              <a:t>R</a:t>
            </a:r>
            <a:r>
              <a:rPr dirty="0"/>
              <a:t>A</a:t>
            </a:r>
            <a:r>
              <a:rPr spc="5" dirty="0"/>
              <a:t>U</a:t>
            </a:r>
            <a:r>
              <a:rPr dirty="0"/>
              <a:t>GHT</a:t>
            </a:r>
            <a:r>
              <a:rPr spc="-70" dirty="0"/>
              <a:t> </a:t>
            </a:r>
            <a:r>
              <a:rPr dirty="0"/>
              <a:t>LOSSES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755" cy="426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Loss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ictio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resist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nce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fered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</a:t>
            </a:r>
            <a:r>
              <a:rPr sz="2400" spc="-5" dirty="0">
                <a:latin typeface="Arial"/>
                <a:cs typeface="Arial"/>
              </a:rPr>
              <a:t>ga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passa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flow</a:t>
            </a:r>
            <a:r>
              <a:rPr sz="2400" spc="-5" dirty="0">
                <a:latin typeface="Arial"/>
                <a:cs typeface="Arial"/>
              </a:rPr>
              <a:t> 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gase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Loss 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2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bend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28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ga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 </a:t>
            </a:r>
            <a:r>
              <a:rPr sz="2400" spc="-2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circu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t, </a:t>
            </a:r>
            <a:r>
              <a:rPr sz="2400" spc="-2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which </a:t>
            </a:r>
            <a:r>
              <a:rPr sz="2400" spc="-2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o o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 flow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resistanc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2110" indent="-35941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  <a:tab pos="1198245" algn="l"/>
                <a:tab pos="1890395" algn="l"/>
                <a:tab pos="2326005" algn="l"/>
                <a:tab pos="3406775" algn="l"/>
                <a:tab pos="4267835" algn="l"/>
                <a:tab pos="4688840" algn="l"/>
                <a:tab pos="5652135" algn="l"/>
              </a:tabLst>
            </a:pPr>
            <a:r>
              <a:rPr sz="2400" dirty="0">
                <a:latin typeface="Arial"/>
                <a:cs typeface="Arial"/>
              </a:rPr>
              <a:t>Loss	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e	to	frict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on	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dirty="0">
                <a:latin typeface="Arial"/>
                <a:cs typeface="Arial"/>
              </a:rPr>
              <a:t>d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grate,	ec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mize</a:t>
            </a:r>
            <a:r>
              <a:rPr sz="2400" spc="-13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super 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Loss 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flow resistance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chimne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Loss</a:t>
            </a:r>
            <a:r>
              <a:rPr sz="2400" spc="1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imparting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some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velocity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s, which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required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crease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at</a:t>
            </a:r>
            <a:r>
              <a:rPr sz="2400" spc="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sfer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o 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throw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away  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 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gases  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 chimne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83670"/>
            <a:ext cx="7308850" cy="150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Draught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lso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provides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ity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ases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 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creases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ansfer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-e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ficie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2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ght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ess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ntial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ired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boiler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can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 produced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number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metho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classification of draught"/>
          <p:cNvSpPr>
            <a:spLocks noChangeAspect="1" noChangeArrowheads="1"/>
          </p:cNvSpPr>
          <p:nvPr/>
        </p:nvSpPr>
        <p:spPr bwMode="auto">
          <a:xfrm>
            <a:off x="228600" y="761999"/>
            <a:ext cx="3429000" cy="342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63676"/>
            <a:ext cx="8153400" cy="462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9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1353185">
              <a:lnSpc>
                <a:spcPts val="3570"/>
              </a:lnSpc>
            </a:pPr>
            <a:r>
              <a:rPr dirty="0"/>
              <a:t>N</a:t>
            </a:r>
            <a:r>
              <a:rPr spc="-220" dirty="0"/>
              <a:t>A</a:t>
            </a:r>
            <a:r>
              <a:rPr dirty="0"/>
              <a:t>T</a:t>
            </a:r>
            <a:r>
              <a:rPr spc="5" dirty="0"/>
              <a:t>U</a:t>
            </a:r>
            <a:r>
              <a:rPr dirty="0"/>
              <a:t>R</a:t>
            </a:r>
            <a:r>
              <a:rPr spc="5" dirty="0"/>
              <a:t>A</a:t>
            </a:r>
            <a:r>
              <a:rPr dirty="0"/>
              <a:t>L</a:t>
            </a:r>
            <a:r>
              <a:rPr spc="-140" dirty="0"/>
              <a:t> </a:t>
            </a:r>
            <a:r>
              <a:rPr dirty="0"/>
              <a:t>D</a:t>
            </a:r>
            <a:r>
              <a:rPr spc="5" dirty="0"/>
              <a:t>R</a:t>
            </a:r>
            <a:r>
              <a:rPr dirty="0"/>
              <a:t>A</a:t>
            </a:r>
            <a:r>
              <a:rPr spc="5" dirty="0"/>
              <a:t>U</a:t>
            </a:r>
            <a:r>
              <a:rPr dirty="0"/>
              <a:t>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6370"/>
            <a:ext cx="7310755" cy="3826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Natural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obta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ned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ly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a chimne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Ch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ey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shape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vertic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tub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steel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dirty="0">
                <a:latin typeface="Arial"/>
                <a:cs typeface="Arial"/>
              </a:rPr>
              <a:t>masonry  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 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concre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ructu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having  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rge he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ght.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66395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ases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after </a:t>
            </a:r>
            <a:r>
              <a:rPr sz="2400" spc="-2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ansferri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 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their 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25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boiler 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guided 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chimney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considera</a:t>
            </a:r>
            <a:r>
              <a:rPr sz="2400" spc="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le he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ght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the atmosph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chimney 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hei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ht 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 outl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om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rema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47094"/>
            <a:ext cx="7311390" cy="3446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 algn="just">
              <a:lnSpc>
                <a:spcPct val="901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66395" algn="l"/>
              </a:tabLst>
            </a:pPr>
            <a:r>
              <a:rPr sz="2400" dirty="0">
                <a:latin typeface="Arial"/>
                <a:cs typeface="Arial"/>
              </a:rPr>
              <a:t>These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exha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st 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gases,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howe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er 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have 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iven 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ir 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water 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3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boile</a:t>
            </a:r>
            <a:r>
              <a:rPr sz="2400" spc="-12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3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still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tter</a:t>
            </a:r>
            <a:r>
              <a:rPr sz="2400" spc="3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bo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room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13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Due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this,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5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ust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lighter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weight than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outside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p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naturally 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ch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ey 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ly 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esca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3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out </a:t>
            </a:r>
            <a:r>
              <a:rPr sz="2400" spc="-3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atmosphere 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om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top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chimne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6350" indent="-274320" algn="just">
              <a:lnSpc>
                <a:spcPts val="2590"/>
              </a:lnSpc>
              <a:spcBef>
                <a:spcPts val="64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p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the ch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mne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 more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gases 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om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fuel 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ards 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imney 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ke 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their p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168550"/>
            <a:ext cx="3232150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259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  <a:tab pos="1236345" algn="l"/>
                <a:tab pos="1388745" algn="l"/>
                <a:tab pos="1948180" algn="l"/>
                <a:tab pos="2066925" algn="l"/>
                <a:tab pos="2489200" algn="l"/>
              </a:tabLst>
            </a:pP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ing		th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	process, boiler	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	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5763" y="5168550"/>
            <a:ext cx="39001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9305" algn="l"/>
                <a:tab pos="1483360" algn="l"/>
                <a:tab pos="2226945" algn="l"/>
                <a:tab pos="3463290" algn="l"/>
              </a:tabLst>
            </a:pPr>
            <a:r>
              <a:rPr sz="2400" dirty="0">
                <a:latin typeface="Arial"/>
                <a:cs typeface="Arial"/>
              </a:rPr>
              <a:t>they	first	flow	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	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9439" y="5497683"/>
            <a:ext cx="42068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0395" algn="l"/>
                <a:tab pos="1077595" algn="l"/>
                <a:tab pos="2280285" algn="l"/>
                <a:tab pos="2737485" algn="l"/>
                <a:tab pos="3685540" algn="l"/>
              </a:tabLst>
            </a:pPr>
            <a:r>
              <a:rPr sz="2400" dirty="0">
                <a:latin typeface="Arial"/>
                <a:cs typeface="Arial"/>
              </a:rPr>
              <a:t>j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b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hea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ter	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5826867"/>
            <a:ext cx="21285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produce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steam.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83670"/>
            <a:ext cx="7312659" cy="4141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flow 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 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boiler </a:t>
            </a:r>
            <a:r>
              <a:rPr sz="2400" spc="25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then 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chimne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fresh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ir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outsi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naturally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nters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boiler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help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ning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fuel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duction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ho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 marL="287020" marR="6985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So, 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sma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 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pressure 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ference 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naturally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created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between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chimney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the 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3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let </a:t>
            </a:r>
            <a:r>
              <a:rPr sz="2400" spc="3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nt </a:t>
            </a:r>
            <a:r>
              <a:rPr sz="2400" spc="3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2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boiler 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becau</a:t>
            </a:r>
            <a:r>
              <a:rPr sz="2400" spc="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3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sity 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ference  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betw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  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t  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  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inside  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chimney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esh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col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outsi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  <a:tab pos="1003300" algn="l"/>
                <a:tab pos="2330450" algn="l"/>
                <a:tab pos="3804920" algn="l"/>
                <a:tab pos="4165600" algn="l"/>
                <a:tab pos="5103495" algn="l"/>
                <a:tab pos="6176010" algn="l"/>
              </a:tabLst>
            </a:pP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is	press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re	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ference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ca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led	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tural	draught,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bec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use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produced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natural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62000"/>
            <a:ext cx="6172200" cy="521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5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4500" rIns="0" bIns="0" rtlCol="0">
            <a:spAutoFit/>
          </a:bodyPr>
          <a:lstStyle/>
          <a:p>
            <a:pPr marL="1203960">
              <a:lnSpc>
                <a:spcPct val="100000"/>
              </a:lnSpc>
            </a:pPr>
            <a:r>
              <a:rPr dirty="0"/>
              <a:t>A</a:t>
            </a:r>
            <a:r>
              <a:rPr spc="-40" dirty="0"/>
              <a:t>R</a:t>
            </a:r>
            <a:r>
              <a:rPr dirty="0"/>
              <a:t>TIFICIAL</a:t>
            </a:r>
            <a:r>
              <a:rPr spc="-114" dirty="0"/>
              <a:t> </a:t>
            </a:r>
            <a:r>
              <a:rPr dirty="0"/>
              <a:t>DR</a:t>
            </a:r>
            <a:r>
              <a:rPr spc="5" dirty="0"/>
              <a:t>A</a:t>
            </a:r>
            <a:r>
              <a:rPr dirty="0"/>
              <a:t>UGHT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26011"/>
            <a:ext cx="7312659" cy="3043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 algn="just">
              <a:lnSpc>
                <a:spcPct val="100000"/>
              </a:lnSpc>
              <a:buClr>
                <a:srgbClr val="EFA12D"/>
              </a:buClr>
              <a:buSzPct val="68750"/>
              <a:buFont typeface="Wingdings"/>
              <a:buChar char=""/>
              <a:tabLst>
                <a:tab pos="372745" algn="l"/>
              </a:tabLst>
            </a:pPr>
            <a:r>
              <a:rPr sz="2400" dirty="0">
                <a:latin typeface="Arial"/>
                <a:cs typeface="Arial"/>
              </a:rPr>
              <a:t>When 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 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produced 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some 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5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l agency 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mechan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al 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fan/blower </a:t>
            </a:r>
            <a:r>
              <a:rPr sz="2400" spc="-2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eam 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jet itself,</a:t>
            </a:r>
            <a:r>
              <a:rPr sz="2400" spc="-5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s cal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artificial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370840" algn="l"/>
              </a:tabLst>
            </a:pPr>
            <a:r>
              <a:rPr sz="2400" dirty="0">
                <a:latin typeface="Arial"/>
                <a:cs typeface="Arial"/>
              </a:rPr>
              <a:t>In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rn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commercial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bo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s,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more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alue  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draught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ir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crease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ansfer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- e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ficie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al e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ficienc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7020" marR="8890" indent="-274320" algn="just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tificial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draught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overcome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flow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resistance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ed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rge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flue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passa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</TotalTime>
  <Words>1133</Words>
  <Application>Microsoft Office PowerPoint</Application>
  <PresentationFormat>On-screen Show (4:3)</PresentationFormat>
  <Paragraphs>91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PowerPoint Presentation</vt:lpstr>
      <vt:lpstr>DEFINITION</vt:lpstr>
      <vt:lpstr>PowerPoint Presentation</vt:lpstr>
      <vt:lpstr>PowerPoint Presentation</vt:lpstr>
      <vt:lpstr>NATURAL DRAUGHT</vt:lpstr>
      <vt:lpstr>PowerPoint Presentation</vt:lpstr>
      <vt:lpstr>PowerPoint Presentation</vt:lpstr>
      <vt:lpstr>PowerPoint Presentation</vt:lpstr>
      <vt:lpstr>ARTIFICIAL DRAUGHT</vt:lpstr>
      <vt:lpstr>FORCED DRAUGHT</vt:lpstr>
      <vt:lpstr>INDUCED DRAUGHT</vt:lpstr>
      <vt:lpstr>BALANCED DRAUGHT</vt:lpstr>
      <vt:lpstr>PowerPoint Presentation</vt:lpstr>
      <vt:lpstr>DISADVANTAGES OF MECHANICAL DRAUGHT</vt:lpstr>
      <vt:lpstr>STEAM JET DRAUGHT</vt:lpstr>
      <vt:lpstr>PowerPoint Presentation</vt:lpstr>
      <vt:lpstr>PowerPoint Presentation</vt:lpstr>
      <vt:lpstr>FORCED STEAM JET DRAUGHT</vt:lpstr>
      <vt:lpstr>INDUCED STEAM JET DRAUGHT</vt:lpstr>
      <vt:lpstr>ADVANTAGES</vt:lpstr>
      <vt:lpstr>DISADVANTAGES</vt:lpstr>
      <vt:lpstr>DRAUGHT LOSSES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Krunal</cp:lastModifiedBy>
  <cp:revision>3</cp:revision>
  <dcterms:created xsi:type="dcterms:W3CDTF">2019-09-26T22:02:29Z</dcterms:created>
  <dcterms:modified xsi:type="dcterms:W3CDTF">2019-09-26T16:54:55Z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LastSaved">
    <vt:filetime>2019-09-26T00:00:00Z</vt:filetime>
  </property>
</Properties>
</file>