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6" r:id="rId15"/>
    <p:sldId id="271" r:id="rId16"/>
    <p:sldId id="272" r:id="rId17"/>
    <p:sldId id="273" r:id="rId18"/>
    <p:sldId id="274" r:id="rId19"/>
    <p:sldId id="275" r:id="rId20"/>
    <p:sldId id="279" r:id="rId21"/>
    <p:sldId id="280" r:id="rId22"/>
    <p:sldId id="281" r:id="rId23"/>
    <p:sldId id="284" r:id="rId24"/>
    <p:sldId id="285" r:id="rId25"/>
    <p:sldId id="286" r:id="rId26"/>
    <p:sldId id="277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rgbClr val="FF33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rgbClr val="FF33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rgbClr val="FF33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rgbClr val="FF33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rgbClr val="FF33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3300"/>
    <a:srgbClr val="3366CC"/>
    <a:srgbClr val="339933"/>
    <a:srgbClr val="00CC00"/>
    <a:srgbClr val="FFCC00"/>
    <a:srgbClr val="FFCC66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484" autoAdjust="0"/>
    <p:restoredTop sz="90929"/>
  </p:normalViewPr>
  <p:slideViewPr>
    <p:cSldViewPr>
      <p:cViewPr>
        <p:scale>
          <a:sx n="75" d="100"/>
          <a:sy n="75" d="100"/>
        </p:scale>
        <p:origin x="-276" y="9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B91078-C4BE-42C0-ABFA-BE4987769E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997C39-344F-4D0F-982C-CFCE8B9CA5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8C285-2529-42BE-ACDA-3FDFB0A45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6CCF5-6363-4EB6-8903-1D8EE654D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787F9-68D1-4281-967C-0647655948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B3616-07F3-4193-8581-859744E500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5388C-61E4-4023-94BF-DE1EF3FAC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5E50E-4656-4A01-B26E-AB0222F7D2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C8130-A507-4B70-BCB3-4BAC9DB6C7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9DD4E-5BF9-42BF-A966-70E8461C16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386F0-0C59-42AE-B749-27895C702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22E5D707-9891-42CA-BE81-1CEB547ABE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Scanning Probe Microscopy—the Scanning Tunneling Microscope</a:t>
            </a:r>
            <a:endParaRPr lang="en-US">
              <a:solidFill>
                <a:srgbClr val="00CC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2438400" y="35814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400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3352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48006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54864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Arc 10"/>
          <p:cNvSpPr>
            <a:spLocks/>
          </p:cNvSpPr>
          <p:nvPr/>
        </p:nvSpPr>
        <p:spPr bwMode="auto">
          <a:xfrm>
            <a:off x="2667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Arc 11"/>
          <p:cNvSpPr>
            <a:spLocks/>
          </p:cNvSpPr>
          <p:nvPr/>
        </p:nvSpPr>
        <p:spPr bwMode="auto">
          <a:xfrm flipH="1">
            <a:off x="21336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Arc 12"/>
          <p:cNvSpPr>
            <a:spLocks/>
          </p:cNvSpPr>
          <p:nvPr/>
        </p:nvSpPr>
        <p:spPr bwMode="auto">
          <a:xfrm rot="10800000">
            <a:off x="2971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Arc 13"/>
          <p:cNvSpPr>
            <a:spLocks/>
          </p:cNvSpPr>
          <p:nvPr/>
        </p:nvSpPr>
        <p:spPr bwMode="auto">
          <a:xfrm rot="5400000">
            <a:off x="33909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Arc 14"/>
          <p:cNvSpPr>
            <a:spLocks/>
          </p:cNvSpPr>
          <p:nvPr/>
        </p:nvSpPr>
        <p:spPr bwMode="auto">
          <a:xfrm flipH="1">
            <a:off x="38100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Arc 15"/>
          <p:cNvSpPr>
            <a:spLocks/>
          </p:cNvSpPr>
          <p:nvPr/>
        </p:nvSpPr>
        <p:spPr bwMode="auto">
          <a:xfrm>
            <a:off x="42672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Arc 16"/>
          <p:cNvSpPr>
            <a:spLocks/>
          </p:cNvSpPr>
          <p:nvPr/>
        </p:nvSpPr>
        <p:spPr bwMode="auto">
          <a:xfrm rot="10800000">
            <a:off x="4572000" y="38100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Arc 17"/>
          <p:cNvSpPr>
            <a:spLocks/>
          </p:cNvSpPr>
          <p:nvPr/>
        </p:nvSpPr>
        <p:spPr bwMode="auto">
          <a:xfrm rot="5400000">
            <a:off x="4914900" y="38481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Arc 18"/>
          <p:cNvSpPr>
            <a:spLocks/>
          </p:cNvSpPr>
          <p:nvPr/>
        </p:nvSpPr>
        <p:spPr bwMode="auto">
          <a:xfrm flipH="1">
            <a:off x="52578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Arc 19"/>
          <p:cNvSpPr>
            <a:spLocks/>
          </p:cNvSpPr>
          <p:nvPr/>
        </p:nvSpPr>
        <p:spPr bwMode="auto">
          <a:xfrm>
            <a:off x="5715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Arc 20"/>
          <p:cNvSpPr>
            <a:spLocks/>
          </p:cNvSpPr>
          <p:nvPr/>
        </p:nvSpPr>
        <p:spPr bwMode="auto">
          <a:xfrm rot="10800000">
            <a:off x="6019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3" name="Arc 21"/>
          <p:cNvSpPr>
            <a:spLocks/>
          </p:cNvSpPr>
          <p:nvPr/>
        </p:nvSpPr>
        <p:spPr bwMode="auto">
          <a:xfrm rot="5400000">
            <a:off x="17907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4" name="AutoShape 22"/>
          <p:cNvSpPr>
            <a:spLocks/>
          </p:cNvSpPr>
          <p:nvPr/>
        </p:nvSpPr>
        <p:spPr bwMode="auto">
          <a:xfrm>
            <a:off x="6705600" y="35052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  <a:p>
            <a:pPr>
              <a:spcBef>
                <a:spcPct val="50000"/>
              </a:spcBef>
            </a:pPr>
            <a:r>
              <a:rPr lang="en-US"/>
              <a:t>atoms</a:t>
            </a:r>
          </a:p>
        </p:txBody>
      </p:sp>
      <p:sp>
        <p:nvSpPr>
          <p:cNvPr id="13336" name="AutoShape 24"/>
          <p:cNvSpPr>
            <a:spLocks/>
          </p:cNvSpPr>
          <p:nvPr/>
        </p:nvSpPr>
        <p:spPr bwMode="auto">
          <a:xfrm>
            <a:off x="6705600" y="22098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7315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STM tip</a:t>
            </a:r>
          </a:p>
        </p:txBody>
      </p:sp>
      <p:sp>
        <p:nvSpPr>
          <p:cNvPr id="13338" name="Rectangle 26"/>
          <p:cNvSpPr>
            <a:spLocks noChangeArrowheads="1"/>
          </p:cNvSpPr>
          <p:nvPr/>
        </p:nvSpPr>
        <p:spPr bwMode="auto">
          <a:xfrm>
            <a:off x="1752600" y="5410200"/>
            <a:ext cx="1066800" cy="6858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>
            <a:off x="26670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0" name="Line 28"/>
          <p:cNvSpPr>
            <a:spLocks noChangeShapeType="1"/>
          </p:cNvSpPr>
          <p:nvPr/>
        </p:nvSpPr>
        <p:spPr bwMode="auto">
          <a:xfrm>
            <a:off x="23622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0574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19050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>
            <a:off x="25146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22098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H="1">
            <a:off x="838200" y="5715000"/>
            <a:ext cx="9144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V="1">
            <a:off x="838200" y="1828800"/>
            <a:ext cx="0" cy="38862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838200" y="1828800"/>
            <a:ext cx="21336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2819400" y="5715000"/>
            <a:ext cx="15240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 flipV="1">
            <a:off x="4343400" y="4343400"/>
            <a:ext cx="0" cy="13716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0" name="Text Box 38"/>
          <p:cNvSpPr txBox="1">
            <a:spLocks noChangeArrowheads="1"/>
          </p:cNvSpPr>
          <p:nvPr/>
        </p:nvSpPr>
        <p:spPr bwMode="auto">
          <a:xfrm>
            <a:off x="4419600" y="5410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Battery powered circuit</a:t>
            </a:r>
          </a:p>
        </p:txBody>
      </p:sp>
      <p:sp>
        <p:nvSpPr>
          <p:cNvPr id="13351" name="Freeform 39"/>
          <p:cNvSpPr>
            <a:spLocks/>
          </p:cNvSpPr>
          <p:nvPr/>
        </p:nvSpPr>
        <p:spPr bwMode="auto">
          <a:xfrm>
            <a:off x="2863850" y="2090738"/>
            <a:ext cx="723900" cy="12922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2" name="Freeform 40"/>
          <p:cNvSpPr>
            <a:spLocks/>
          </p:cNvSpPr>
          <p:nvPr/>
        </p:nvSpPr>
        <p:spPr bwMode="auto">
          <a:xfrm>
            <a:off x="2819400" y="2057400"/>
            <a:ext cx="800100" cy="1422400"/>
          </a:xfrm>
          <a:custGeom>
            <a:avLst/>
            <a:gdLst/>
            <a:ahLst/>
            <a:cxnLst>
              <a:cxn ang="0">
                <a:pos x="32" y="144"/>
              </a:cxn>
              <a:cxn ang="0">
                <a:pos x="32" y="624"/>
              </a:cxn>
              <a:cxn ang="0">
                <a:pos x="32" y="720"/>
              </a:cxn>
              <a:cxn ang="0">
                <a:pos x="224" y="816"/>
              </a:cxn>
              <a:cxn ang="0">
                <a:pos x="464" y="240"/>
              </a:cxn>
              <a:cxn ang="0">
                <a:pos x="464" y="0"/>
              </a:cxn>
            </a:cxnLst>
            <a:rect l="0" t="0" r="r" b="b"/>
            <a:pathLst>
              <a:path w="504" h="896">
                <a:moveTo>
                  <a:pt x="32" y="144"/>
                </a:moveTo>
                <a:cubicBezTo>
                  <a:pt x="32" y="336"/>
                  <a:pt x="32" y="528"/>
                  <a:pt x="32" y="624"/>
                </a:cubicBezTo>
                <a:cubicBezTo>
                  <a:pt x="32" y="720"/>
                  <a:pt x="0" y="688"/>
                  <a:pt x="32" y="720"/>
                </a:cubicBezTo>
                <a:cubicBezTo>
                  <a:pt x="64" y="752"/>
                  <a:pt x="152" y="896"/>
                  <a:pt x="224" y="816"/>
                </a:cubicBezTo>
                <a:cubicBezTo>
                  <a:pt x="296" y="736"/>
                  <a:pt x="424" y="376"/>
                  <a:pt x="464" y="240"/>
                </a:cubicBezTo>
                <a:cubicBezTo>
                  <a:pt x="504" y="104"/>
                  <a:pt x="484" y="52"/>
                  <a:pt x="464" y="0"/>
                </a:cubicBezTo>
              </a:path>
            </a:pathLst>
          </a:custGeom>
          <a:noFill/>
          <a:ln w="38100" cmpd="sng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3" name="Line 41"/>
          <p:cNvSpPr>
            <a:spLocks noChangeShapeType="1"/>
          </p:cNvSpPr>
          <p:nvPr/>
        </p:nvSpPr>
        <p:spPr bwMode="auto">
          <a:xfrm>
            <a:off x="2971800" y="1828800"/>
            <a:ext cx="0" cy="6096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 flipH="1">
            <a:off x="990600" y="57150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5" name="Line 43"/>
          <p:cNvSpPr>
            <a:spLocks noChangeShapeType="1"/>
          </p:cNvSpPr>
          <p:nvPr/>
        </p:nvSpPr>
        <p:spPr bwMode="auto">
          <a:xfrm flipV="1">
            <a:off x="838200" y="3124200"/>
            <a:ext cx="0" cy="2362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6" name="Line 44"/>
          <p:cNvSpPr>
            <a:spLocks noChangeShapeType="1"/>
          </p:cNvSpPr>
          <p:nvPr/>
        </p:nvSpPr>
        <p:spPr bwMode="auto">
          <a:xfrm>
            <a:off x="990600" y="1828800"/>
            <a:ext cx="1371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7" name="Line 45"/>
          <p:cNvSpPr>
            <a:spLocks noChangeShapeType="1"/>
          </p:cNvSpPr>
          <p:nvPr/>
        </p:nvSpPr>
        <p:spPr bwMode="auto">
          <a:xfrm>
            <a:off x="4343400" y="4419600"/>
            <a:ext cx="0" cy="1066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8" name="Line 46"/>
          <p:cNvSpPr>
            <a:spLocks noChangeShapeType="1"/>
          </p:cNvSpPr>
          <p:nvPr/>
        </p:nvSpPr>
        <p:spPr bwMode="auto">
          <a:xfrm flipH="1">
            <a:off x="3048000" y="5715000"/>
            <a:ext cx="990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59" name="Freeform 47"/>
          <p:cNvSpPr>
            <a:spLocks/>
          </p:cNvSpPr>
          <p:nvPr/>
        </p:nvSpPr>
        <p:spPr bwMode="auto">
          <a:xfrm>
            <a:off x="3124200" y="3429000"/>
            <a:ext cx="266700" cy="533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68" h="336">
                <a:moveTo>
                  <a:pt x="144" y="0"/>
                </a:moveTo>
                <a:cubicBezTo>
                  <a:pt x="156" y="44"/>
                  <a:pt x="168" y="88"/>
                  <a:pt x="144" y="144"/>
                </a:cubicBezTo>
                <a:cubicBezTo>
                  <a:pt x="120" y="200"/>
                  <a:pt x="24" y="304"/>
                  <a:pt x="0" y="336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60" name="Text Box 48"/>
          <p:cNvSpPr txBox="1">
            <a:spLocks noChangeArrowheads="1"/>
          </p:cNvSpPr>
          <p:nvPr/>
        </p:nvSpPr>
        <p:spPr bwMode="auto">
          <a:xfrm>
            <a:off x="3429000" y="31242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?</a:t>
            </a:r>
            <a:r>
              <a:rPr lang="en-US"/>
              <a:t> </a:t>
            </a:r>
            <a:r>
              <a:rPr lang="en-US" sz="2000"/>
              <a:t>[gap]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How does the tip detect the surface?  Electron tunneling (a quantum mechanical effect).</a:t>
            </a:r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819400" y="3429000"/>
            <a:ext cx="4267200" cy="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3657600" y="3429000"/>
            <a:ext cx="0" cy="9144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1905000" y="4343400"/>
            <a:ext cx="17526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1905000" y="3048000"/>
            <a:ext cx="0" cy="12954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1600200" y="30480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V="1">
            <a:off x="1752600" y="2895600"/>
            <a:ext cx="3048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V="1">
            <a:off x="1905000" y="1752600"/>
            <a:ext cx="0" cy="1143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1905000" y="1752600"/>
            <a:ext cx="22860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4191000" y="1752600"/>
            <a:ext cx="0" cy="762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flipV="1">
            <a:off x="4114800" y="2362200"/>
            <a:ext cx="228600" cy="762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4191000" y="3048000"/>
            <a:ext cx="0" cy="381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4419600" y="29718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TUNNELING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343400" y="220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TIP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867400" y="3429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33400" y="609600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How does the tip detect the surface?  Electron tunneling (a quantum mechanical effect).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819400" y="3429000"/>
            <a:ext cx="4267200" cy="0"/>
          </a:xfrm>
          <a:prstGeom prst="line">
            <a:avLst/>
          </a:prstGeom>
          <a:noFill/>
          <a:ln w="57150">
            <a:solidFill>
              <a:srgbClr val="FF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657600" y="3429000"/>
            <a:ext cx="0" cy="9144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H="1">
            <a:off x="1905000" y="4343400"/>
            <a:ext cx="17526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905000" y="3048000"/>
            <a:ext cx="0" cy="12954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600200" y="30480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V="1">
            <a:off x="1752600" y="2895600"/>
            <a:ext cx="3048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1905000" y="1752600"/>
            <a:ext cx="0" cy="1143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905000" y="1752600"/>
            <a:ext cx="22860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4191000" y="1752600"/>
            <a:ext cx="0" cy="762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 flipV="1">
            <a:off x="4114800" y="2362200"/>
            <a:ext cx="228600" cy="762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4191000" y="3048000"/>
            <a:ext cx="0" cy="3810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4419600" y="29718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TUNNELING</a:t>
            </a: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4343400" y="2209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TIP</a:t>
            </a:r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5867400" y="3429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SURFACE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33400" y="4953000"/>
            <a:ext cx="80772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Electrons tunnel from the STM tip to the surface because it is energetically possible for them to do this.  So…</a:t>
            </a:r>
          </a:p>
          <a:p>
            <a:pPr>
              <a:spcBef>
                <a:spcPct val="50000"/>
              </a:spcBef>
            </a:pPr>
            <a:r>
              <a:rPr lang="en-US"/>
              <a:t>What electric potential does the electron in the STM tip see?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1752600" y="2743200"/>
            <a:ext cx="5334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486400" y="4114800"/>
            <a:ext cx="11430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5486400" y="1066800"/>
            <a:ext cx="0" cy="36576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0" name="Oval 16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7"/>
          <p:cNvSpPr>
            <a:spLocks noChangeArrowheads="1"/>
          </p:cNvSpPr>
          <p:nvPr/>
        </p:nvSpPr>
        <p:spPr bwMode="auto">
          <a:xfrm>
            <a:off x="5867400" y="45720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2" name="Oval 18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Oval 19"/>
          <p:cNvSpPr>
            <a:spLocks noChangeArrowheads="1"/>
          </p:cNvSpPr>
          <p:nvPr/>
        </p:nvSpPr>
        <p:spPr bwMode="auto">
          <a:xfrm>
            <a:off x="5867400" y="5410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1066800" y="4572000"/>
            <a:ext cx="990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1066800" y="4572000"/>
            <a:ext cx="0" cy="14478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10668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0" name="Line 26"/>
          <p:cNvSpPr>
            <a:spLocks noChangeShapeType="1"/>
          </p:cNvSpPr>
          <p:nvPr/>
        </p:nvSpPr>
        <p:spPr bwMode="auto">
          <a:xfrm>
            <a:off x="3048000" y="6019800"/>
            <a:ext cx="2895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5943600" y="5867400"/>
            <a:ext cx="0" cy="1524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>
            <a:off x="3505200" y="1371600"/>
            <a:ext cx="1981200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72390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Z</a:t>
            </a:r>
          </a:p>
        </p:txBody>
      </p:sp>
      <p:sp>
        <p:nvSpPr>
          <p:cNvPr id="16417" name="Line 33"/>
          <p:cNvSpPr>
            <a:spLocks noChangeShapeType="1"/>
          </p:cNvSpPr>
          <p:nvPr/>
        </p:nvSpPr>
        <p:spPr bwMode="auto">
          <a:xfrm>
            <a:off x="22860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971800" y="58674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3048000" y="57150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8" name="Line 34"/>
          <p:cNvSpPr>
            <a:spLocks noChangeShapeType="1"/>
          </p:cNvSpPr>
          <p:nvPr/>
        </p:nvSpPr>
        <p:spPr bwMode="auto">
          <a:xfrm rot="2685615" flipH="1">
            <a:off x="1817688" y="5816600"/>
            <a:ext cx="609600" cy="1588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Freeform 12"/>
          <p:cNvSpPr>
            <a:spLocks/>
          </p:cNvSpPr>
          <p:nvPr/>
        </p:nvSpPr>
        <p:spPr bwMode="auto">
          <a:xfrm rot="-5400000">
            <a:off x="2265363" y="3678237"/>
            <a:ext cx="876300" cy="15970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3581400" y="381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Gap between tip &amp; surface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2057400" y="5181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open</a:t>
            </a:r>
          </a:p>
        </p:txBody>
      </p:sp>
      <p:sp>
        <p:nvSpPr>
          <p:cNvPr id="16442" name="Oval 58"/>
          <p:cNvSpPr>
            <a:spLocks noChangeAspect="1" noChangeArrowheads="1"/>
          </p:cNvSpPr>
          <p:nvPr/>
        </p:nvSpPr>
        <p:spPr bwMode="auto">
          <a:xfrm>
            <a:off x="2743200" y="44958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Line 2"/>
          <p:cNvSpPr>
            <a:spLocks noChangeShapeType="1"/>
          </p:cNvSpPr>
          <p:nvPr/>
        </p:nvSpPr>
        <p:spPr bwMode="auto">
          <a:xfrm>
            <a:off x="1752600" y="2743200"/>
            <a:ext cx="5334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5" name="Arc 3"/>
          <p:cNvSpPr>
            <a:spLocks/>
          </p:cNvSpPr>
          <p:nvPr/>
        </p:nvSpPr>
        <p:spPr bwMode="auto">
          <a:xfrm rot="10800000" flipV="1">
            <a:off x="3505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3962400" y="2743200"/>
            <a:ext cx="1143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7" name="Arc 5"/>
          <p:cNvSpPr>
            <a:spLocks/>
          </p:cNvSpPr>
          <p:nvPr/>
        </p:nvSpPr>
        <p:spPr bwMode="auto">
          <a:xfrm rot="-10800000" flipH="1" flipV="1">
            <a:off x="5029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486400" y="3124200"/>
            <a:ext cx="76200" cy="3810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9" name="Arc 7"/>
          <p:cNvSpPr>
            <a:spLocks/>
          </p:cNvSpPr>
          <p:nvPr/>
        </p:nvSpPr>
        <p:spPr bwMode="auto">
          <a:xfrm flipH="1" flipV="1">
            <a:off x="55626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6019800" y="3886200"/>
            <a:ext cx="609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486400" y="4114800"/>
            <a:ext cx="11430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5486400" y="1066800"/>
            <a:ext cx="0" cy="36576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5867400" y="45720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Oval 15"/>
          <p:cNvSpPr>
            <a:spLocks noChangeArrowheads="1"/>
          </p:cNvSpPr>
          <p:nvPr/>
        </p:nvSpPr>
        <p:spPr bwMode="auto">
          <a:xfrm>
            <a:off x="5867400" y="5410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1066800" y="4572000"/>
            <a:ext cx="990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1066800" y="4572000"/>
            <a:ext cx="0" cy="14478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>
            <a:off x="10668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3048000" y="6019800"/>
            <a:ext cx="2895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2" name="Line 20"/>
          <p:cNvSpPr>
            <a:spLocks noChangeShapeType="1"/>
          </p:cNvSpPr>
          <p:nvPr/>
        </p:nvSpPr>
        <p:spPr bwMode="auto">
          <a:xfrm flipV="1">
            <a:off x="5943600" y="5867400"/>
            <a:ext cx="0" cy="1524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3" name="Line 21"/>
          <p:cNvSpPr>
            <a:spLocks noChangeShapeType="1"/>
          </p:cNvSpPr>
          <p:nvPr/>
        </p:nvSpPr>
        <p:spPr bwMode="auto">
          <a:xfrm>
            <a:off x="3505200" y="1371600"/>
            <a:ext cx="1981200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4" name="Text Box 22"/>
          <p:cNvSpPr txBox="1">
            <a:spLocks noChangeArrowheads="1"/>
          </p:cNvSpPr>
          <p:nvPr/>
        </p:nvSpPr>
        <p:spPr bwMode="auto">
          <a:xfrm>
            <a:off x="72390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Z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8382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CC00"/>
                </a:solidFill>
              </a:rPr>
              <a:t>V</a:t>
            </a:r>
            <a:r>
              <a:rPr lang="en-US" baseline="-25000">
                <a:solidFill>
                  <a:srgbClr val="00CC00"/>
                </a:solidFill>
              </a:rPr>
              <a:t>ELECTRIC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23576" name="AutoShape 24"/>
          <p:cNvSpPr>
            <a:spLocks/>
          </p:cNvSpPr>
          <p:nvPr/>
        </p:nvSpPr>
        <p:spPr bwMode="auto">
          <a:xfrm>
            <a:off x="228600" y="1957388"/>
            <a:ext cx="1143000" cy="708025"/>
          </a:xfrm>
          <a:prstGeom prst="callout1">
            <a:avLst>
              <a:gd name="adj1" fmla="val 110764"/>
              <a:gd name="adj2" fmla="val 10000"/>
              <a:gd name="adj3" fmla="val 110764"/>
              <a:gd name="adj4" fmla="val 135556"/>
            </a:avLst>
          </a:prstGeom>
          <a:noFill/>
          <a:ln w="952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0 is the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energy at z = </a:t>
            </a:r>
            <a:r>
              <a:rPr lang="en-US" sz="1600">
                <a:solidFill>
                  <a:srgbClr val="3366CC"/>
                </a:solidFill>
                <a:sym typeface="Symbol" pitchFamily="18" charset="2"/>
              </a:rPr>
              <a:t></a:t>
            </a:r>
            <a:endParaRPr lang="en-US" sz="1600">
              <a:solidFill>
                <a:srgbClr val="3366CC"/>
              </a:solidFill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22860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8" name="Line 26"/>
          <p:cNvSpPr>
            <a:spLocks noChangeShapeType="1"/>
          </p:cNvSpPr>
          <p:nvPr/>
        </p:nvSpPr>
        <p:spPr bwMode="auto">
          <a:xfrm>
            <a:off x="2971800" y="58674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79" name="Line 27"/>
          <p:cNvSpPr>
            <a:spLocks noChangeShapeType="1"/>
          </p:cNvSpPr>
          <p:nvPr/>
        </p:nvSpPr>
        <p:spPr bwMode="auto">
          <a:xfrm>
            <a:off x="3048000" y="57150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0" name="Line 28"/>
          <p:cNvSpPr>
            <a:spLocks noChangeShapeType="1"/>
          </p:cNvSpPr>
          <p:nvPr/>
        </p:nvSpPr>
        <p:spPr bwMode="auto">
          <a:xfrm rot="2685615" flipH="1">
            <a:off x="1817688" y="5816600"/>
            <a:ext cx="609600" cy="1588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1" name="Freeform 29"/>
          <p:cNvSpPr>
            <a:spLocks/>
          </p:cNvSpPr>
          <p:nvPr/>
        </p:nvSpPr>
        <p:spPr bwMode="auto">
          <a:xfrm rot="-5400000">
            <a:off x="2265363" y="3678237"/>
            <a:ext cx="876300" cy="15970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2" name="Text Box 30"/>
          <p:cNvSpPr txBox="1">
            <a:spLocks noChangeArrowheads="1"/>
          </p:cNvSpPr>
          <p:nvPr/>
        </p:nvSpPr>
        <p:spPr bwMode="auto">
          <a:xfrm>
            <a:off x="3581400" y="381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Gap between tip &amp; surface</a:t>
            </a:r>
          </a:p>
        </p:txBody>
      </p:sp>
      <p:sp>
        <p:nvSpPr>
          <p:cNvPr id="23583" name="Text Box 31"/>
          <p:cNvSpPr txBox="1">
            <a:spLocks noChangeArrowheads="1"/>
          </p:cNvSpPr>
          <p:nvPr/>
        </p:nvSpPr>
        <p:spPr bwMode="auto">
          <a:xfrm>
            <a:off x="2057400" y="5181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open</a:t>
            </a:r>
          </a:p>
        </p:txBody>
      </p:sp>
      <p:sp>
        <p:nvSpPr>
          <p:cNvPr id="23584" name="Line 32"/>
          <p:cNvSpPr>
            <a:spLocks noChangeShapeType="1"/>
          </p:cNvSpPr>
          <p:nvPr/>
        </p:nvSpPr>
        <p:spPr bwMode="auto">
          <a:xfrm flipH="1">
            <a:off x="1066800" y="2743200"/>
            <a:ext cx="609600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1828800" y="3886200"/>
            <a:ext cx="1219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6" name="Arc 34"/>
          <p:cNvSpPr>
            <a:spLocks/>
          </p:cNvSpPr>
          <p:nvPr/>
        </p:nvSpPr>
        <p:spPr bwMode="auto">
          <a:xfrm flipV="1">
            <a:off x="30480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V="1">
            <a:off x="3505200" y="3048000"/>
            <a:ext cx="0" cy="4572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8" name="Line 36"/>
          <p:cNvSpPr>
            <a:spLocks noChangeShapeType="1"/>
          </p:cNvSpPr>
          <p:nvPr/>
        </p:nvSpPr>
        <p:spPr bwMode="auto">
          <a:xfrm>
            <a:off x="18288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 flipV="1">
            <a:off x="1828800" y="1219200"/>
            <a:ext cx="0" cy="2743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 flipH="1">
            <a:off x="990600" y="3429000"/>
            <a:ext cx="83820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1" name="AutoShape 39"/>
          <p:cNvSpPr>
            <a:spLocks/>
          </p:cNvSpPr>
          <p:nvPr/>
        </p:nvSpPr>
        <p:spPr bwMode="auto">
          <a:xfrm>
            <a:off x="1143000" y="27432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2" name="Text Box 40"/>
          <p:cNvSpPr txBox="1">
            <a:spLocks noChangeArrowheads="1"/>
          </p:cNvSpPr>
          <p:nvPr/>
        </p:nvSpPr>
        <p:spPr bwMode="auto">
          <a:xfrm>
            <a:off x="228600" y="2819400"/>
            <a:ext cx="1219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66CC"/>
                </a:solidFill>
              </a:rPr>
              <a:t>Work function for Tip metal</a:t>
            </a:r>
          </a:p>
        </p:txBody>
      </p:sp>
      <p:sp>
        <p:nvSpPr>
          <p:cNvPr id="23595" name="Line 43"/>
          <p:cNvSpPr>
            <a:spLocks noChangeShapeType="1"/>
          </p:cNvSpPr>
          <p:nvPr/>
        </p:nvSpPr>
        <p:spPr bwMode="auto">
          <a:xfrm>
            <a:off x="3505200" y="3429000"/>
            <a:ext cx="2133600" cy="0"/>
          </a:xfrm>
          <a:prstGeom prst="line">
            <a:avLst/>
          </a:prstGeom>
          <a:noFill/>
          <a:ln w="28575">
            <a:solidFill>
              <a:srgbClr val="33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96" name="Oval 44"/>
          <p:cNvSpPr>
            <a:spLocks noChangeAspect="1" noChangeArrowheads="1"/>
          </p:cNvSpPr>
          <p:nvPr/>
        </p:nvSpPr>
        <p:spPr bwMode="auto">
          <a:xfrm>
            <a:off x="2743200" y="44958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7" name="Oval 45"/>
          <p:cNvSpPr>
            <a:spLocks noChangeAspect="1" noChangeArrowheads="1"/>
          </p:cNvSpPr>
          <p:nvPr/>
        </p:nvSpPr>
        <p:spPr bwMode="auto">
          <a:xfrm>
            <a:off x="2743200" y="30480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98" name="AutoShape 46"/>
          <p:cNvSpPr>
            <a:spLocks/>
          </p:cNvSpPr>
          <p:nvPr/>
        </p:nvSpPr>
        <p:spPr bwMode="auto">
          <a:xfrm>
            <a:off x="1828800" y="1676400"/>
            <a:ext cx="1447800" cy="914400"/>
          </a:xfrm>
          <a:prstGeom prst="callout3">
            <a:avLst>
              <a:gd name="adj1" fmla="val 12500"/>
              <a:gd name="adj2" fmla="val 105264"/>
              <a:gd name="adj3" fmla="val 12500"/>
              <a:gd name="adj4" fmla="val 106690"/>
              <a:gd name="adj5" fmla="val 80384"/>
              <a:gd name="adj6" fmla="val 106690"/>
              <a:gd name="adj7" fmla="val 148264"/>
              <a:gd name="adj8" fmla="val 77630"/>
            </a:avLst>
          </a:prstGeom>
          <a:noFill/>
          <a:ln w="1905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Conduction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in Tip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1752600" y="2743200"/>
            <a:ext cx="5334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1828800" y="3886200"/>
            <a:ext cx="1219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Arc 4"/>
          <p:cNvSpPr>
            <a:spLocks/>
          </p:cNvSpPr>
          <p:nvPr/>
        </p:nvSpPr>
        <p:spPr bwMode="auto">
          <a:xfrm flipV="1">
            <a:off x="30480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Arc 5"/>
          <p:cNvSpPr>
            <a:spLocks/>
          </p:cNvSpPr>
          <p:nvPr/>
        </p:nvSpPr>
        <p:spPr bwMode="auto">
          <a:xfrm rot="10800000" flipV="1">
            <a:off x="3505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3962400" y="2743200"/>
            <a:ext cx="11430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Arc 7"/>
          <p:cNvSpPr>
            <a:spLocks/>
          </p:cNvSpPr>
          <p:nvPr/>
        </p:nvSpPr>
        <p:spPr bwMode="auto">
          <a:xfrm rot="-10800000" flipH="1" flipV="1">
            <a:off x="5029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5486400" y="3124200"/>
            <a:ext cx="76200" cy="3810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Arc 9"/>
          <p:cNvSpPr>
            <a:spLocks/>
          </p:cNvSpPr>
          <p:nvPr/>
        </p:nvSpPr>
        <p:spPr bwMode="auto">
          <a:xfrm flipH="1" flipV="1">
            <a:off x="55626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019800" y="3886200"/>
            <a:ext cx="609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5486400" y="4114800"/>
            <a:ext cx="11430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486400" y="1066800"/>
            <a:ext cx="0" cy="36576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3" name="Oval 15"/>
          <p:cNvSpPr>
            <a:spLocks noChangeArrowheads="1"/>
          </p:cNvSpPr>
          <p:nvPr/>
        </p:nvSpPr>
        <p:spPr bwMode="auto">
          <a:xfrm>
            <a:off x="5867400" y="45720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5" name="Oval 17"/>
          <p:cNvSpPr>
            <a:spLocks noChangeArrowheads="1"/>
          </p:cNvSpPr>
          <p:nvPr/>
        </p:nvSpPr>
        <p:spPr bwMode="auto">
          <a:xfrm>
            <a:off x="5867400" y="5410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18288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1828800" y="1219200"/>
            <a:ext cx="0" cy="2743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1066800" y="4572000"/>
            <a:ext cx="990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1066800" y="4572000"/>
            <a:ext cx="0" cy="14478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10668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3048000" y="6019800"/>
            <a:ext cx="2895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V="1">
            <a:off x="5943600" y="5867400"/>
            <a:ext cx="0" cy="1524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3505200" y="1371600"/>
            <a:ext cx="1981200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72390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Z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8382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CC00"/>
                </a:solidFill>
              </a:rPr>
              <a:t>V</a:t>
            </a:r>
            <a:r>
              <a:rPr lang="en-US" baseline="-25000">
                <a:solidFill>
                  <a:srgbClr val="00CC00"/>
                </a:solidFill>
              </a:rPr>
              <a:t>ELECTRIC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17436" name="AutoShape 28"/>
          <p:cNvSpPr>
            <a:spLocks/>
          </p:cNvSpPr>
          <p:nvPr/>
        </p:nvSpPr>
        <p:spPr bwMode="auto">
          <a:xfrm>
            <a:off x="228600" y="1957388"/>
            <a:ext cx="1143000" cy="708025"/>
          </a:xfrm>
          <a:prstGeom prst="callout1">
            <a:avLst>
              <a:gd name="adj1" fmla="val 110764"/>
              <a:gd name="adj2" fmla="val 10000"/>
              <a:gd name="adj3" fmla="val 110764"/>
              <a:gd name="adj4" fmla="val 135556"/>
            </a:avLst>
          </a:prstGeom>
          <a:noFill/>
          <a:ln w="952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0 is the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energy at z = </a:t>
            </a:r>
            <a:r>
              <a:rPr lang="en-US" sz="1600">
                <a:solidFill>
                  <a:srgbClr val="3366CC"/>
                </a:solidFill>
                <a:sym typeface="Symbol" pitchFamily="18" charset="2"/>
              </a:rPr>
              <a:t></a:t>
            </a:r>
            <a:endParaRPr lang="en-US" sz="1600">
              <a:solidFill>
                <a:srgbClr val="3366CC"/>
              </a:solidFill>
            </a:endParaRPr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2286000" y="6019800"/>
            <a:ext cx="6858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2971800" y="58674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/>
        </p:nvSpPr>
        <p:spPr bwMode="auto">
          <a:xfrm>
            <a:off x="3048000" y="57150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/>
        </p:nvSpPr>
        <p:spPr bwMode="auto">
          <a:xfrm rot="2685615" flipH="1">
            <a:off x="1817688" y="5816600"/>
            <a:ext cx="609600" cy="1588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1" name="Freeform 33"/>
          <p:cNvSpPr>
            <a:spLocks/>
          </p:cNvSpPr>
          <p:nvPr/>
        </p:nvSpPr>
        <p:spPr bwMode="auto">
          <a:xfrm rot="-5400000">
            <a:off x="2265363" y="3678237"/>
            <a:ext cx="876300" cy="15970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581400" y="381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Gap between tip &amp; surface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057400" y="5181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open</a:t>
            </a:r>
          </a:p>
        </p:txBody>
      </p:sp>
      <p:sp>
        <p:nvSpPr>
          <p:cNvPr id="17444" name="Line 36"/>
          <p:cNvSpPr>
            <a:spLocks noChangeShapeType="1"/>
          </p:cNvSpPr>
          <p:nvPr/>
        </p:nvSpPr>
        <p:spPr bwMode="auto">
          <a:xfrm flipH="1">
            <a:off x="990600" y="3429000"/>
            <a:ext cx="83820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228600" y="2819400"/>
            <a:ext cx="1219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66CC"/>
                </a:solidFill>
              </a:rPr>
              <a:t>Work function for Tip metal</a:t>
            </a:r>
          </a:p>
        </p:txBody>
      </p:sp>
      <p:sp>
        <p:nvSpPr>
          <p:cNvPr id="17448" name="Line 40"/>
          <p:cNvSpPr>
            <a:spLocks noChangeShapeType="1"/>
          </p:cNvSpPr>
          <p:nvPr/>
        </p:nvSpPr>
        <p:spPr bwMode="auto">
          <a:xfrm flipH="1">
            <a:off x="1066800" y="2743200"/>
            <a:ext cx="609600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49" name="Oval 41"/>
          <p:cNvSpPr>
            <a:spLocks noChangeAspect="1" noChangeArrowheads="1"/>
          </p:cNvSpPr>
          <p:nvPr/>
        </p:nvSpPr>
        <p:spPr bwMode="auto">
          <a:xfrm>
            <a:off x="2743200" y="30480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AutoShape 42"/>
          <p:cNvSpPr>
            <a:spLocks/>
          </p:cNvSpPr>
          <p:nvPr/>
        </p:nvSpPr>
        <p:spPr bwMode="auto">
          <a:xfrm>
            <a:off x="1828800" y="1676400"/>
            <a:ext cx="1447800" cy="914400"/>
          </a:xfrm>
          <a:prstGeom prst="callout3">
            <a:avLst>
              <a:gd name="adj1" fmla="val 12500"/>
              <a:gd name="adj2" fmla="val 105264"/>
              <a:gd name="adj3" fmla="val 12500"/>
              <a:gd name="adj4" fmla="val 106690"/>
              <a:gd name="adj5" fmla="val 80384"/>
              <a:gd name="adj6" fmla="val 106690"/>
              <a:gd name="adj7" fmla="val 148264"/>
              <a:gd name="adj8" fmla="val 77630"/>
            </a:avLst>
          </a:prstGeom>
          <a:noFill/>
          <a:ln w="19050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Conduction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in Tip</a:t>
            </a:r>
          </a:p>
        </p:txBody>
      </p:sp>
      <p:sp>
        <p:nvSpPr>
          <p:cNvPr id="17451" name="Line 43"/>
          <p:cNvSpPr>
            <a:spLocks noChangeShapeType="1"/>
          </p:cNvSpPr>
          <p:nvPr/>
        </p:nvSpPr>
        <p:spPr bwMode="auto">
          <a:xfrm>
            <a:off x="3505200" y="3429000"/>
            <a:ext cx="2133600" cy="0"/>
          </a:xfrm>
          <a:prstGeom prst="line">
            <a:avLst/>
          </a:prstGeom>
          <a:noFill/>
          <a:ln w="28575">
            <a:solidFill>
              <a:srgbClr val="33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6248400" y="533400"/>
            <a:ext cx="236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open and no electrons </a:t>
            </a:r>
            <a:r>
              <a:rPr lang="en-US">
                <a:solidFill>
                  <a:schemeClr val="accent2"/>
                </a:solidFill>
              </a:rPr>
              <a:t>tunnel</a:t>
            </a:r>
            <a:r>
              <a:rPr lang="en-US"/>
              <a:t> across the gap.</a:t>
            </a:r>
          </a:p>
        </p:txBody>
      </p:sp>
      <p:sp>
        <p:nvSpPr>
          <p:cNvPr id="17453" name="Line 45"/>
          <p:cNvSpPr>
            <a:spLocks noChangeShapeType="1"/>
          </p:cNvSpPr>
          <p:nvPr/>
        </p:nvSpPr>
        <p:spPr bwMode="auto">
          <a:xfrm flipV="1">
            <a:off x="3505200" y="3048000"/>
            <a:ext cx="0" cy="4572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54" name="AutoShape 46"/>
          <p:cNvSpPr>
            <a:spLocks/>
          </p:cNvSpPr>
          <p:nvPr/>
        </p:nvSpPr>
        <p:spPr bwMode="auto">
          <a:xfrm>
            <a:off x="1143000" y="27432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Oval 47"/>
          <p:cNvSpPr>
            <a:spLocks noChangeAspect="1" noChangeArrowheads="1"/>
          </p:cNvSpPr>
          <p:nvPr/>
        </p:nvSpPr>
        <p:spPr bwMode="auto">
          <a:xfrm>
            <a:off x="2743200" y="44958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1752600" y="2743200"/>
            <a:ext cx="5334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1828800" y="3886200"/>
            <a:ext cx="1219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0" name="Arc 4"/>
          <p:cNvSpPr>
            <a:spLocks/>
          </p:cNvSpPr>
          <p:nvPr/>
        </p:nvSpPr>
        <p:spPr bwMode="auto">
          <a:xfrm flipV="1">
            <a:off x="30480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 rot="10800000" flipV="1">
            <a:off x="3505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962400" y="2743200"/>
            <a:ext cx="1600200" cy="685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flipH="1" flipV="1">
            <a:off x="5562600" y="3429000"/>
            <a:ext cx="457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6019800" y="3886200"/>
            <a:ext cx="609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5486400" y="4114800"/>
            <a:ext cx="11430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5486400" y="1066800"/>
            <a:ext cx="0" cy="36576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Oval 15"/>
          <p:cNvSpPr>
            <a:spLocks noChangeArrowheads="1"/>
          </p:cNvSpPr>
          <p:nvPr/>
        </p:nvSpPr>
        <p:spPr bwMode="auto">
          <a:xfrm>
            <a:off x="5867400" y="45720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Oval 16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3" name="Oval 17"/>
          <p:cNvSpPr>
            <a:spLocks noChangeArrowheads="1"/>
          </p:cNvSpPr>
          <p:nvPr/>
        </p:nvSpPr>
        <p:spPr bwMode="auto">
          <a:xfrm>
            <a:off x="5867400" y="5410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8288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 flipV="1">
            <a:off x="1828800" y="1219200"/>
            <a:ext cx="0" cy="2743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 flipH="1">
            <a:off x="1066800" y="4572000"/>
            <a:ext cx="990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066800" y="4572000"/>
            <a:ext cx="0" cy="14478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3048000" y="6019800"/>
            <a:ext cx="2895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5943600" y="5867400"/>
            <a:ext cx="0" cy="1524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3505200" y="1371600"/>
            <a:ext cx="1981200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72390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Z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8382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CC00"/>
                </a:solidFill>
              </a:rPr>
              <a:t>V</a:t>
            </a:r>
            <a:r>
              <a:rPr lang="en-US" baseline="-25000">
                <a:solidFill>
                  <a:srgbClr val="00CC00"/>
                </a:solidFill>
              </a:rPr>
              <a:t>ELECTRIC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19484" name="AutoShape 28"/>
          <p:cNvSpPr>
            <a:spLocks/>
          </p:cNvSpPr>
          <p:nvPr/>
        </p:nvSpPr>
        <p:spPr bwMode="auto">
          <a:xfrm>
            <a:off x="228600" y="1957388"/>
            <a:ext cx="1143000" cy="708025"/>
          </a:xfrm>
          <a:prstGeom prst="callout1">
            <a:avLst>
              <a:gd name="adj1" fmla="val 110764"/>
              <a:gd name="adj2" fmla="val 10000"/>
              <a:gd name="adj3" fmla="val 110764"/>
              <a:gd name="adj4" fmla="val 135556"/>
            </a:avLst>
          </a:prstGeom>
          <a:noFill/>
          <a:ln w="952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0 is the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energy at z = </a:t>
            </a:r>
            <a:r>
              <a:rPr lang="en-US" sz="1600">
                <a:solidFill>
                  <a:srgbClr val="3366CC"/>
                </a:solidFill>
                <a:sym typeface="Symbol" pitchFamily="18" charset="2"/>
              </a:rPr>
              <a:t></a:t>
            </a:r>
            <a:endParaRPr lang="en-US" sz="1600">
              <a:solidFill>
                <a:srgbClr val="3366CC"/>
              </a:solidFill>
            </a:endParaRPr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1066800" y="6019800"/>
            <a:ext cx="19050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2971800" y="58674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3048000" y="57150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89" name="Freeform 33"/>
          <p:cNvSpPr>
            <a:spLocks/>
          </p:cNvSpPr>
          <p:nvPr/>
        </p:nvSpPr>
        <p:spPr bwMode="auto">
          <a:xfrm rot="-5400000">
            <a:off x="2265363" y="3678237"/>
            <a:ext cx="876300" cy="15970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3581400" y="381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Gap between tip &amp; surface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1905000" y="5181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closed</a:t>
            </a:r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 flipH="1">
            <a:off x="990600" y="3429000"/>
            <a:ext cx="83820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3" name="Text Box 37"/>
          <p:cNvSpPr txBox="1">
            <a:spLocks noChangeArrowheads="1"/>
          </p:cNvSpPr>
          <p:nvPr/>
        </p:nvSpPr>
        <p:spPr bwMode="auto">
          <a:xfrm>
            <a:off x="228600" y="2819400"/>
            <a:ext cx="1219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66CC"/>
                </a:solidFill>
              </a:rPr>
              <a:t>Work function for Tip metal</a:t>
            </a:r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 flipH="1">
            <a:off x="1066800" y="2743200"/>
            <a:ext cx="609600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7" name="Line 41"/>
          <p:cNvSpPr>
            <a:spLocks noChangeShapeType="1"/>
          </p:cNvSpPr>
          <p:nvPr/>
        </p:nvSpPr>
        <p:spPr bwMode="auto">
          <a:xfrm>
            <a:off x="3505200" y="3429000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98" name="Text Box 42"/>
          <p:cNvSpPr txBox="1">
            <a:spLocks noChangeArrowheads="1"/>
          </p:cNvSpPr>
          <p:nvPr/>
        </p:nvSpPr>
        <p:spPr bwMode="auto">
          <a:xfrm>
            <a:off x="6248400" y="533400"/>
            <a:ext cx="236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closed and electrons </a:t>
            </a:r>
            <a:r>
              <a:rPr lang="en-US">
                <a:solidFill>
                  <a:schemeClr val="accent2"/>
                </a:solidFill>
              </a:rPr>
              <a:t>tunnel</a:t>
            </a:r>
            <a:r>
              <a:rPr lang="en-US"/>
              <a:t> across the gap.</a:t>
            </a:r>
          </a:p>
        </p:txBody>
      </p:sp>
      <p:sp>
        <p:nvSpPr>
          <p:cNvPr id="19499" name="Line 43"/>
          <p:cNvSpPr>
            <a:spLocks noChangeShapeType="1"/>
          </p:cNvSpPr>
          <p:nvPr/>
        </p:nvSpPr>
        <p:spPr bwMode="auto">
          <a:xfrm flipV="1">
            <a:off x="3505200" y="3048000"/>
            <a:ext cx="0" cy="4572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0" name="AutoShape 44"/>
          <p:cNvSpPr>
            <a:spLocks/>
          </p:cNvSpPr>
          <p:nvPr/>
        </p:nvSpPr>
        <p:spPr bwMode="auto">
          <a:xfrm>
            <a:off x="1143000" y="27432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Line 45"/>
          <p:cNvSpPr>
            <a:spLocks noChangeShapeType="1"/>
          </p:cNvSpPr>
          <p:nvPr/>
        </p:nvSpPr>
        <p:spPr bwMode="auto">
          <a:xfrm>
            <a:off x="55626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502" name="Oval 46"/>
          <p:cNvSpPr>
            <a:spLocks noChangeAspect="1" noChangeArrowheads="1"/>
          </p:cNvSpPr>
          <p:nvPr/>
        </p:nvSpPr>
        <p:spPr bwMode="auto">
          <a:xfrm>
            <a:off x="5562600" y="30480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AutoShape 47"/>
          <p:cNvSpPr>
            <a:spLocks/>
          </p:cNvSpPr>
          <p:nvPr/>
        </p:nvSpPr>
        <p:spPr bwMode="auto">
          <a:xfrm>
            <a:off x="7162800" y="2971800"/>
            <a:ext cx="1600200" cy="609600"/>
          </a:xfrm>
          <a:prstGeom prst="callout1">
            <a:avLst>
              <a:gd name="adj1" fmla="val 18750"/>
              <a:gd name="adj2" fmla="val -4764"/>
              <a:gd name="adj3" fmla="val 18750"/>
              <a:gd name="adj4" fmla="val -84921"/>
            </a:avLst>
          </a:prstGeom>
          <a:solidFill>
            <a:schemeClr val="bg1"/>
          </a:solidFill>
          <a:ln w="2857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Conduction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in surface</a:t>
            </a:r>
          </a:p>
        </p:txBody>
      </p:sp>
      <p:sp>
        <p:nvSpPr>
          <p:cNvPr id="19504" name="Oval 48"/>
          <p:cNvSpPr>
            <a:spLocks noChangeAspect="1" noChangeArrowheads="1"/>
          </p:cNvSpPr>
          <p:nvPr/>
        </p:nvSpPr>
        <p:spPr bwMode="auto">
          <a:xfrm>
            <a:off x="5562600" y="50292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Line 49"/>
          <p:cNvSpPr>
            <a:spLocks noChangeShapeType="1"/>
          </p:cNvSpPr>
          <p:nvPr/>
        </p:nvSpPr>
        <p:spPr bwMode="auto">
          <a:xfrm>
            <a:off x="3505200" y="4800600"/>
            <a:ext cx="18288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1752600" y="2743200"/>
            <a:ext cx="53340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1828800" y="3886200"/>
            <a:ext cx="12192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4" name="Arc 4"/>
          <p:cNvSpPr>
            <a:spLocks/>
          </p:cNvSpPr>
          <p:nvPr/>
        </p:nvSpPr>
        <p:spPr bwMode="auto">
          <a:xfrm flipV="1">
            <a:off x="3048000" y="3505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Arc 5"/>
          <p:cNvSpPr>
            <a:spLocks/>
          </p:cNvSpPr>
          <p:nvPr/>
        </p:nvSpPr>
        <p:spPr bwMode="auto">
          <a:xfrm rot="10800000" flipV="1">
            <a:off x="3505200" y="27432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962400" y="2743200"/>
            <a:ext cx="1600200" cy="6858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Arc 7"/>
          <p:cNvSpPr>
            <a:spLocks/>
          </p:cNvSpPr>
          <p:nvPr/>
        </p:nvSpPr>
        <p:spPr bwMode="auto">
          <a:xfrm flipH="1" flipV="1">
            <a:off x="5562600" y="3429000"/>
            <a:ext cx="457200" cy="4572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019800" y="3886200"/>
            <a:ext cx="609600" cy="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>
            <a:off x="3505200" y="1143000"/>
            <a:ext cx="0" cy="35814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486400" y="4114800"/>
            <a:ext cx="1143000" cy="1752600"/>
          </a:xfrm>
          <a:prstGeom prst="rect">
            <a:avLst/>
          </a:prstGeom>
          <a:noFill/>
          <a:ln w="38100">
            <a:solidFill>
              <a:srgbClr val="FF0000"/>
            </a:solidFill>
            <a:prstDash val="lg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5486400" y="1066800"/>
            <a:ext cx="0" cy="365760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Oval 12"/>
          <p:cNvSpPr>
            <a:spLocks noChangeArrowheads="1"/>
          </p:cNvSpPr>
          <p:nvPr/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3" name="Oval 13"/>
          <p:cNvSpPr>
            <a:spLocks noChangeArrowheads="1"/>
          </p:cNvSpPr>
          <p:nvPr/>
        </p:nvSpPr>
        <p:spPr bwMode="auto">
          <a:xfrm>
            <a:off x="5867400" y="45720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4" name="Oval 14"/>
          <p:cNvSpPr>
            <a:spLocks noChangeArrowheads="1"/>
          </p:cNvSpPr>
          <p:nvPr/>
        </p:nvSpPr>
        <p:spPr bwMode="auto">
          <a:xfrm>
            <a:off x="5486400" y="5029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5" name="Oval 15"/>
          <p:cNvSpPr>
            <a:spLocks noChangeArrowheads="1"/>
          </p:cNvSpPr>
          <p:nvPr/>
        </p:nvSpPr>
        <p:spPr bwMode="auto">
          <a:xfrm>
            <a:off x="5867400" y="5410200"/>
            <a:ext cx="457200" cy="457200"/>
          </a:xfrm>
          <a:prstGeom prst="ellipse">
            <a:avLst/>
          </a:prstGeom>
          <a:solidFill>
            <a:srgbClr val="FF0000"/>
          </a:solidFill>
          <a:ln w="22225">
            <a:solidFill>
              <a:srgbClr val="99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18288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V="1">
            <a:off x="1828800" y="1219200"/>
            <a:ext cx="0" cy="27432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H="1">
            <a:off x="1066800" y="4572000"/>
            <a:ext cx="990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1066800" y="4572000"/>
            <a:ext cx="0" cy="14478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3048000" y="6019800"/>
            <a:ext cx="28956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 flipV="1">
            <a:off x="5943600" y="5867400"/>
            <a:ext cx="0" cy="15240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>
            <a:off x="3505200" y="1371600"/>
            <a:ext cx="1981200" cy="0"/>
          </a:xfrm>
          <a:prstGeom prst="line">
            <a:avLst/>
          </a:prstGeom>
          <a:noFill/>
          <a:ln w="28575">
            <a:solidFill>
              <a:srgbClr val="3366CC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7239000" y="243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Z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838200" y="838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CC00"/>
                </a:solidFill>
              </a:rPr>
              <a:t>V</a:t>
            </a:r>
            <a:r>
              <a:rPr lang="en-US" baseline="-25000">
                <a:solidFill>
                  <a:srgbClr val="00CC00"/>
                </a:solidFill>
              </a:rPr>
              <a:t>ELECTRIC</a:t>
            </a:r>
            <a:endParaRPr lang="en-US">
              <a:solidFill>
                <a:srgbClr val="00CC00"/>
              </a:solidFill>
            </a:endParaRPr>
          </a:p>
        </p:txBody>
      </p:sp>
      <p:sp>
        <p:nvSpPr>
          <p:cNvPr id="20505" name="AutoShape 25"/>
          <p:cNvSpPr>
            <a:spLocks/>
          </p:cNvSpPr>
          <p:nvPr/>
        </p:nvSpPr>
        <p:spPr bwMode="auto">
          <a:xfrm>
            <a:off x="228600" y="1957388"/>
            <a:ext cx="1143000" cy="708025"/>
          </a:xfrm>
          <a:prstGeom prst="callout1">
            <a:avLst>
              <a:gd name="adj1" fmla="val 110764"/>
              <a:gd name="adj2" fmla="val 10000"/>
              <a:gd name="adj3" fmla="val 110764"/>
              <a:gd name="adj4" fmla="val 135556"/>
            </a:avLst>
          </a:prstGeom>
          <a:noFill/>
          <a:ln w="952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0 is the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energy at z = </a:t>
            </a:r>
            <a:r>
              <a:rPr lang="en-US" sz="1600">
                <a:solidFill>
                  <a:srgbClr val="3366CC"/>
                </a:solidFill>
                <a:sym typeface="Symbol" pitchFamily="18" charset="2"/>
              </a:rPr>
              <a:t></a:t>
            </a:r>
            <a:endParaRPr lang="en-US" sz="1600">
              <a:solidFill>
                <a:srgbClr val="3366CC"/>
              </a:solidFill>
            </a:endParaRPr>
          </a:p>
        </p:txBody>
      </p:sp>
      <p:sp>
        <p:nvSpPr>
          <p:cNvPr id="20506" name="Line 26"/>
          <p:cNvSpPr>
            <a:spLocks noChangeShapeType="1"/>
          </p:cNvSpPr>
          <p:nvPr/>
        </p:nvSpPr>
        <p:spPr bwMode="auto">
          <a:xfrm>
            <a:off x="1066800" y="6019800"/>
            <a:ext cx="1905000" cy="0"/>
          </a:xfrm>
          <a:prstGeom prst="line">
            <a:avLst/>
          </a:prstGeom>
          <a:noFill/>
          <a:ln w="38100">
            <a:solidFill>
              <a:srgbClr val="FFCC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7" name="Line 27"/>
          <p:cNvSpPr>
            <a:spLocks noChangeShapeType="1"/>
          </p:cNvSpPr>
          <p:nvPr/>
        </p:nvSpPr>
        <p:spPr bwMode="auto">
          <a:xfrm>
            <a:off x="2971800" y="58674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8" name="Line 28"/>
          <p:cNvSpPr>
            <a:spLocks noChangeShapeType="1"/>
          </p:cNvSpPr>
          <p:nvPr/>
        </p:nvSpPr>
        <p:spPr bwMode="auto">
          <a:xfrm>
            <a:off x="3048000" y="5715000"/>
            <a:ext cx="0" cy="685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09" name="Freeform 29"/>
          <p:cNvSpPr>
            <a:spLocks/>
          </p:cNvSpPr>
          <p:nvPr/>
        </p:nvSpPr>
        <p:spPr bwMode="auto">
          <a:xfrm rot="-5400000">
            <a:off x="2265363" y="3678237"/>
            <a:ext cx="876300" cy="15970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3581400" y="381000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Gap between tip &amp; surface</a:t>
            </a: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905000" y="5181600"/>
            <a:ext cx="190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closed</a:t>
            </a:r>
          </a:p>
        </p:txBody>
      </p:sp>
      <p:sp>
        <p:nvSpPr>
          <p:cNvPr id="20512" name="Line 32"/>
          <p:cNvSpPr>
            <a:spLocks noChangeShapeType="1"/>
          </p:cNvSpPr>
          <p:nvPr/>
        </p:nvSpPr>
        <p:spPr bwMode="auto">
          <a:xfrm flipH="1">
            <a:off x="990600" y="3429000"/>
            <a:ext cx="838200" cy="0"/>
          </a:xfrm>
          <a:prstGeom prst="line">
            <a:avLst/>
          </a:prstGeom>
          <a:noFill/>
          <a:ln w="25400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28600" y="2819400"/>
            <a:ext cx="12192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solidFill>
                  <a:srgbClr val="3366CC"/>
                </a:solidFill>
              </a:rPr>
              <a:t>Work function for Tip metal</a:t>
            </a:r>
          </a:p>
        </p:txBody>
      </p:sp>
      <p:sp>
        <p:nvSpPr>
          <p:cNvPr id="20514" name="Line 34"/>
          <p:cNvSpPr>
            <a:spLocks noChangeShapeType="1"/>
          </p:cNvSpPr>
          <p:nvPr/>
        </p:nvSpPr>
        <p:spPr bwMode="auto">
          <a:xfrm flipH="1">
            <a:off x="1066800" y="2743200"/>
            <a:ext cx="609600" cy="0"/>
          </a:xfrm>
          <a:prstGeom prst="line">
            <a:avLst/>
          </a:prstGeom>
          <a:noFill/>
          <a:ln w="28575">
            <a:solidFill>
              <a:srgbClr val="FF9933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3505200" y="3429000"/>
            <a:ext cx="1828800" cy="0"/>
          </a:xfrm>
          <a:prstGeom prst="line">
            <a:avLst/>
          </a:prstGeom>
          <a:noFill/>
          <a:ln w="38100">
            <a:solidFill>
              <a:schemeClr val="accent2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6248400" y="533400"/>
            <a:ext cx="2362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Circuit switch is closed and electrons </a:t>
            </a:r>
            <a:r>
              <a:rPr lang="en-US">
                <a:solidFill>
                  <a:schemeClr val="accent2"/>
                </a:solidFill>
              </a:rPr>
              <a:t>tunnel </a:t>
            </a:r>
            <a:r>
              <a:rPr lang="en-US"/>
              <a:t>across the gap.</a:t>
            </a:r>
          </a:p>
        </p:txBody>
      </p:sp>
      <p:sp>
        <p:nvSpPr>
          <p:cNvPr id="20517" name="Line 37"/>
          <p:cNvSpPr>
            <a:spLocks noChangeShapeType="1"/>
          </p:cNvSpPr>
          <p:nvPr/>
        </p:nvSpPr>
        <p:spPr bwMode="auto">
          <a:xfrm flipV="1">
            <a:off x="3505200" y="3048000"/>
            <a:ext cx="0" cy="457200"/>
          </a:xfrm>
          <a:prstGeom prst="line">
            <a:avLst/>
          </a:prstGeom>
          <a:noFill/>
          <a:ln w="38100">
            <a:solidFill>
              <a:srgbClr val="00CC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18" name="AutoShape 38"/>
          <p:cNvSpPr>
            <a:spLocks/>
          </p:cNvSpPr>
          <p:nvPr/>
        </p:nvSpPr>
        <p:spPr bwMode="auto">
          <a:xfrm>
            <a:off x="1143000" y="27432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38100">
            <a:solidFill>
              <a:srgbClr val="3366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9" name="Line 39"/>
          <p:cNvSpPr>
            <a:spLocks noChangeShapeType="1"/>
          </p:cNvSpPr>
          <p:nvPr/>
        </p:nvSpPr>
        <p:spPr bwMode="auto">
          <a:xfrm>
            <a:off x="5562600" y="3429000"/>
            <a:ext cx="1676400" cy="0"/>
          </a:xfrm>
          <a:prstGeom prst="line">
            <a:avLst/>
          </a:prstGeom>
          <a:noFill/>
          <a:ln w="38100">
            <a:solidFill>
              <a:srgbClr val="3399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2" name="Oval 42"/>
          <p:cNvSpPr>
            <a:spLocks noChangeAspect="1" noChangeArrowheads="1"/>
          </p:cNvSpPr>
          <p:nvPr/>
        </p:nvSpPr>
        <p:spPr bwMode="auto">
          <a:xfrm>
            <a:off x="5562600" y="50292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3" name="Text Box 43"/>
          <p:cNvSpPr txBox="1">
            <a:spLocks noChangeArrowheads="1"/>
          </p:cNvSpPr>
          <p:nvPr/>
        </p:nvSpPr>
        <p:spPr bwMode="auto">
          <a:xfrm>
            <a:off x="6858000" y="3962400"/>
            <a:ext cx="19050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Tunneling probability 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     e</a:t>
            </a:r>
            <a:r>
              <a:rPr lang="en-US" baseline="30000">
                <a:sym typeface="Symbol" pitchFamily="18" charset="2"/>
              </a:rPr>
              <a:t>-Az</a:t>
            </a:r>
            <a:r>
              <a:rPr lang="en-US">
                <a:sym typeface="Symbol" pitchFamily="18" charset="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>
                <a:sym typeface="Symbol" pitchFamily="18" charset="2"/>
              </a:rPr>
              <a:t>where constant A depends on gap geometry.</a:t>
            </a:r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3505200" y="4800600"/>
            <a:ext cx="1828800" cy="0"/>
          </a:xfrm>
          <a:prstGeom prst="line">
            <a:avLst/>
          </a:prstGeom>
          <a:noFill/>
          <a:ln w="38100">
            <a:solidFill>
              <a:srgbClr val="339933"/>
            </a:solidFill>
            <a:prstDash val="lg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25" name="Oval 45"/>
          <p:cNvSpPr>
            <a:spLocks noChangeAspect="1" noChangeArrowheads="1"/>
          </p:cNvSpPr>
          <p:nvPr/>
        </p:nvSpPr>
        <p:spPr bwMode="auto">
          <a:xfrm>
            <a:off x="5562600" y="3048000"/>
            <a:ext cx="128588" cy="130175"/>
          </a:xfrm>
          <a:prstGeom prst="ellipse">
            <a:avLst/>
          </a:prstGeom>
          <a:solidFill>
            <a:srgbClr val="339933"/>
          </a:solidFill>
          <a:ln w="28575">
            <a:solidFill>
              <a:srgbClr val="FF99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6" name="AutoShape 46"/>
          <p:cNvSpPr>
            <a:spLocks/>
          </p:cNvSpPr>
          <p:nvPr/>
        </p:nvSpPr>
        <p:spPr bwMode="auto">
          <a:xfrm>
            <a:off x="7162800" y="2971800"/>
            <a:ext cx="1600200" cy="609600"/>
          </a:xfrm>
          <a:prstGeom prst="callout1">
            <a:avLst>
              <a:gd name="adj1" fmla="val 18750"/>
              <a:gd name="adj2" fmla="val -4764"/>
              <a:gd name="adj3" fmla="val 18750"/>
              <a:gd name="adj4" fmla="val -84921"/>
            </a:avLst>
          </a:prstGeom>
          <a:solidFill>
            <a:schemeClr val="bg1"/>
          </a:solidFill>
          <a:ln w="28575">
            <a:solidFill>
              <a:srgbClr val="3366CC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600">
                <a:solidFill>
                  <a:srgbClr val="3366CC"/>
                </a:solidFill>
              </a:rPr>
              <a:t>Conduction e</a:t>
            </a:r>
            <a:r>
              <a:rPr lang="en-US" sz="1600" baseline="30000">
                <a:solidFill>
                  <a:srgbClr val="3366CC"/>
                </a:solidFill>
              </a:rPr>
              <a:t>-</a:t>
            </a:r>
            <a:r>
              <a:rPr lang="en-US" sz="1600">
                <a:solidFill>
                  <a:srgbClr val="3366CC"/>
                </a:solidFill>
              </a:rPr>
              <a:t> in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“S” in STM stands for “scanning” which means that the STM Tip moves back and forth across the sample’s surface: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0" name="Arc 6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2" name="Arc 8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4" name="Arc 10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6" name="Arc 12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18" name="Arc 14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0" name="Arc 16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522" name="Arc 18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4800600" y="16764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picture at left shows the Tip’s path, as seen looking toward (into) the surface.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reeform 2"/>
          <p:cNvSpPr>
            <a:spLocks/>
          </p:cNvSpPr>
          <p:nvPr/>
        </p:nvSpPr>
        <p:spPr bwMode="auto">
          <a:xfrm>
            <a:off x="7391400" y="4724400"/>
            <a:ext cx="723900" cy="12922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609600" y="533400"/>
            <a:ext cx="8001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“S” in STM stands for “scanning” which means that the STM Tip moves back and forth across the sample’s surface: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4" name="Arc 6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6" name="Arc 8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38" name="Arc 10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0" name="Arc 12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2" name="Arc 14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4" name="Arc 16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46" name="Arc 18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4800600" y="1676400"/>
            <a:ext cx="3581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picture at left shows the Tip’s path, as seen looking toward (into) the surface.</a:t>
            </a: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914400" y="4572000"/>
            <a:ext cx="51054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This means that the tip must move.  This is accomplished by three “piezo-electric” crystals attached to the tip. 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</a:rPr>
              <a:t>Each crystal distorts when a voltage is applied across it </a:t>
            </a:r>
            <a:r>
              <a:rPr lang="en-US">
                <a:solidFill>
                  <a:srgbClr val="CC0066"/>
                </a:solidFill>
                <a:sym typeface="Symbol" pitchFamily="18" charset="2"/>
              </a:rPr>
              <a:t> the STM Tip moves a small distance.</a:t>
            </a:r>
            <a:endParaRPr lang="en-US">
              <a:solidFill>
                <a:srgbClr val="CC0066"/>
              </a:solidFill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467600" y="4114800"/>
            <a:ext cx="762000" cy="552450"/>
          </a:xfrm>
          <a:prstGeom prst="rect">
            <a:avLst/>
          </a:prstGeom>
          <a:noFill/>
          <a:ln w="349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66"/>
                </a:solidFill>
              </a:rPr>
              <a:t>Piezo Z-axis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6629400" y="4419600"/>
            <a:ext cx="762000" cy="552450"/>
          </a:xfrm>
          <a:prstGeom prst="rect">
            <a:avLst/>
          </a:prstGeom>
          <a:solidFill>
            <a:schemeClr val="bg1"/>
          </a:solidFill>
          <a:ln w="349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66"/>
                </a:solidFill>
              </a:rPr>
              <a:t>Piezo X-axis</a:t>
            </a: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7467600" y="4724400"/>
            <a:ext cx="762000" cy="552450"/>
          </a:xfrm>
          <a:prstGeom prst="rect">
            <a:avLst/>
          </a:prstGeom>
          <a:solidFill>
            <a:schemeClr val="bg1"/>
          </a:solidFill>
          <a:ln w="34925">
            <a:solidFill>
              <a:srgbClr val="CC00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CC0066"/>
                </a:solidFill>
              </a:rPr>
              <a:t>Piezo Y-axis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6324600" y="4648200"/>
            <a:ext cx="304800" cy="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V="1">
            <a:off x="7848600" y="3810000"/>
            <a:ext cx="0" cy="304800"/>
          </a:xfrm>
          <a:prstGeom prst="line">
            <a:avLst/>
          </a:prstGeom>
          <a:noFill/>
          <a:ln w="38100">
            <a:solidFill>
              <a:srgbClr val="CC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8229600" y="4800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0066"/>
                </a:solidFill>
                <a:sym typeface="Symbol" pitchFamily="18" charset="2"/>
              </a:rPr>
              <a:t></a:t>
            </a:r>
            <a:endParaRPr lang="en-US">
              <a:solidFill>
                <a:srgbClr val="CC0066"/>
              </a:solidFill>
            </a:endParaRPr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8253413" y="4879975"/>
            <a:ext cx="228600" cy="228600"/>
          </a:xfrm>
          <a:prstGeom prst="ellipse">
            <a:avLst/>
          </a:prstGeom>
          <a:noFill/>
          <a:ln w="38100">
            <a:solidFill>
              <a:srgbClr val="CC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533400"/>
            <a:ext cx="8153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Scanning Probe Microscopy—the Scanning Tunneling Microscope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best optical microscopes can see structures in the 200 – 400 nm range, at their limits of resolution.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STM can “see” structures on the order of 0.1 nm [atoms!]—another SPM, the AFM—can distinguish things on the order of 100 nm [large molecules].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Arc 6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Arc 8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Arc 10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6" name="Arc 12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8" name="Arc 14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0" name="Arc 16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2" name="Arc 18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Text Box 28"/>
          <p:cNvSpPr txBox="1">
            <a:spLocks noChangeArrowheads="1"/>
          </p:cNvSpPr>
          <p:nvPr/>
        </p:nvSpPr>
        <p:spPr bwMode="auto">
          <a:xfrm>
            <a:off x="2895600" y="533400"/>
            <a:ext cx="5257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voltage values applied across the three piezo-electric crystals are used to determine where the STM tip is during its scans.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3" name="Arc 5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5" name="Arc 7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8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7" name="Arc 9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59" name="Arc 11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1" name="Arc 13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3" name="Arc 15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Line 16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65" name="Arc 17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Text Box 25"/>
          <p:cNvSpPr txBox="1">
            <a:spLocks noChangeArrowheads="1"/>
          </p:cNvSpPr>
          <p:nvPr/>
        </p:nvSpPr>
        <p:spPr bwMode="auto">
          <a:xfrm>
            <a:off x="2895600" y="533400"/>
            <a:ext cx="5257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voltage values applied across the three piezo-electric crystals are used to determine where the STM tip is during its scans.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7674" name="Line 26"/>
          <p:cNvSpPr>
            <a:spLocks noChangeShapeType="1"/>
          </p:cNvSpPr>
          <p:nvPr/>
        </p:nvSpPr>
        <p:spPr bwMode="auto">
          <a:xfrm>
            <a:off x="6477000" y="1676400"/>
            <a:ext cx="0" cy="45720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5181600" y="2286000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Voltages [i.e., tip location] and tunneling current strength allow a computer to reconstruct the surface shape, atom by atom.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7" name="Arc 5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79" name="Arc 7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1" name="Arc 9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3" name="Arc 11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5" name="Arc 13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7" name="Arc 15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89" name="Arc 17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Text Box 25"/>
          <p:cNvSpPr txBox="1">
            <a:spLocks noChangeArrowheads="1"/>
          </p:cNvSpPr>
          <p:nvPr/>
        </p:nvSpPr>
        <p:spPr bwMode="auto">
          <a:xfrm>
            <a:off x="2895600" y="533400"/>
            <a:ext cx="5257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voltage values applied across the three piezo-electric crystals are used to determine where the STM tip is during its scans.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8698" name="Line 26"/>
          <p:cNvSpPr>
            <a:spLocks noChangeShapeType="1"/>
          </p:cNvSpPr>
          <p:nvPr/>
        </p:nvSpPr>
        <p:spPr bwMode="auto">
          <a:xfrm>
            <a:off x="6477000" y="1676400"/>
            <a:ext cx="0" cy="45720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99" name="Text Box 27"/>
          <p:cNvSpPr txBox="1">
            <a:spLocks noChangeArrowheads="1"/>
          </p:cNvSpPr>
          <p:nvPr/>
        </p:nvSpPr>
        <p:spPr bwMode="auto">
          <a:xfrm>
            <a:off x="5181600" y="2286000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Voltages [i.e., tip location] and tunneling current strength allow a computer to reconstruct the surface shape, atom by atom.</a:t>
            </a:r>
          </a:p>
        </p:txBody>
      </p:sp>
      <p:sp>
        <p:nvSpPr>
          <p:cNvPr id="28700" name="Text Box 28"/>
          <p:cNvSpPr txBox="1">
            <a:spLocks noChangeArrowheads="1"/>
          </p:cNvSpPr>
          <p:nvPr/>
        </p:nvSpPr>
        <p:spPr bwMode="auto">
          <a:xfrm>
            <a:off x="457200" y="4572000"/>
            <a:ext cx="822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The STM tip can scan one of two ways: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48" name="Arc 4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0" name="Arc 6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2" name="Arc 8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4" name="Arc 10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6" name="Arc 12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8" name="Arc 14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0" name="Arc 16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2895600" y="533400"/>
            <a:ext cx="5257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voltage values applied across the three piezo-electric crystals are used to determine where the STM tip is during its scans.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6477000" y="1676400"/>
            <a:ext cx="0" cy="45720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5181600" y="2286000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Voltages [i.e., tip location] and tunneling current strength allow a computer to reconstruct the surface shape, atom by atom.</a:t>
            </a:r>
          </a:p>
        </p:txBody>
      </p:sp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457200" y="4572000"/>
            <a:ext cx="82296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The STM tip can scan one of two ways: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rgbClr val="CC3300"/>
                </a:solidFill>
              </a:rPr>
              <a:t>Keeping the tunneling current constant by moving closer or farther from the surface as the surface “falls” or “rises” during a scan.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143000" y="1752600"/>
            <a:ext cx="3429000" cy="2514600"/>
          </a:xfrm>
          <a:prstGeom prst="rect">
            <a:avLst/>
          </a:prstGeom>
          <a:solidFill>
            <a:srgbClr val="FFCC00"/>
          </a:solidFill>
          <a:ln w="38100">
            <a:solidFill>
              <a:srgbClr val="FFCC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 flipV="1">
            <a:off x="1143000" y="1905000"/>
            <a:ext cx="0" cy="22860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2" name="Arc 4"/>
          <p:cNvSpPr>
            <a:spLocks/>
          </p:cNvSpPr>
          <p:nvPr/>
        </p:nvSpPr>
        <p:spPr bwMode="auto">
          <a:xfrm rot="5272980" flipV="1">
            <a:off x="10175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12954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4" name="Arc 6"/>
          <p:cNvSpPr>
            <a:spLocks/>
          </p:cNvSpPr>
          <p:nvPr/>
        </p:nvSpPr>
        <p:spPr bwMode="auto">
          <a:xfrm rot="16327020">
            <a:off x="11699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4478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6" name="Arc 8"/>
          <p:cNvSpPr>
            <a:spLocks/>
          </p:cNvSpPr>
          <p:nvPr/>
        </p:nvSpPr>
        <p:spPr bwMode="auto">
          <a:xfrm rot="5272980" flipV="1">
            <a:off x="13223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6002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78" name="Arc 10"/>
          <p:cNvSpPr>
            <a:spLocks/>
          </p:cNvSpPr>
          <p:nvPr/>
        </p:nvSpPr>
        <p:spPr bwMode="auto">
          <a:xfrm rot="16327020">
            <a:off x="14747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V="1">
            <a:off x="17526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0" name="Arc 12"/>
          <p:cNvSpPr>
            <a:spLocks/>
          </p:cNvSpPr>
          <p:nvPr/>
        </p:nvSpPr>
        <p:spPr bwMode="auto">
          <a:xfrm rot="5272980" flipV="1">
            <a:off x="16271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1905000" y="2057400"/>
            <a:ext cx="0" cy="2133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2" name="Arc 14"/>
          <p:cNvSpPr>
            <a:spLocks/>
          </p:cNvSpPr>
          <p:nvPr/>
        </p:nvSpPr>
        <p:spPr bwMode="auto">
          <a:xfrm rot="16327020">
            <a:off x="1779588" y="40116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V="1">
            <a:off x="2057400" y="1905000"/>
            <a:ext cx="0" cy="22098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4" name="Arc 16"/>
          <p:cNvSpPr>
            <a:spLocks/>
          </p:cNvSpPr>
          <p:nvPr/>
        </p:nvSpPr>
        <p:spPr bwMode="auto">
          <a:xfrm rot="5272980" flipV="1">
            <a:off x="1931988" y="1801812"/>
            <a:ext cx="395288" cy="144463"/>
          </a:xfrm>
          <a:custGeom>
            <a:avLst/>
            <a:gdLst>
              <a:gd name="G0" fmla="+- 21600 0 0"/>
              <a:gd name="G1" fmla="+- 21447 0 0"/>
              <a:gd name="G2" fmla="+- 21600 0 0"/>
              <a:gd name="T0" fmla="*/ 37055 w 37055"/>
              <a:gd name="T1" fmla="*/ 36537 h 43047"/>
              <a:gd name="T2" fmla="*/ 19035 w 37055"/>
              <a:gd name="T3" fmla="*/ 0 h 43047"/>
              <a:gd name="T4" fmla="*/ 21600 w 37055"/>
              <a:gd name="T5" fmla="*/ 21447 h 430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5" h="43047" fill="none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</a:path>
              <a:path w="37055" h="43047" stroke="0" extrusionOk="0">
                <a:moveTo>
                  <a:pt x="37054" y="36536"/>
                </a:moveTo>
                <a:cubicBezTo>
                  <a:pt x="32990" y="40699"/>
                  <a:pt x="27418" y="43046"/>
                  <a:pt x="21600" y="43047"/>
                </a:cubicBezTo>
                <a:cubicBezTo>
                  <a:pt x="9670" y="43047"/>
                  <a:pt x="0" y="33376"/>
                  <a:pt x="0" y="21447"/>
                </a:cubicBezTo>
                <a:cubicBezTo>
                  <a:pt x="-1" y="10509"/>
                  <a:pt x="8175" y="1298"/>
                  <a:pt x="19034" y="-1"/>
                </a:cubicBezTo>
                <a:lnTo>
                  <a:pt x="21600" y="21447"/>
                </a:lnTo>
                <a:close/>
              </a:path>
            </a:pathLst>
          </a:custGeom>
          <a:noFill/>
          <a:ln w="38100">
            <a:solidFill>
              <a:srgbClr val="3366CC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895600" y="533400"/>
            <a:ext cx="5257800" cy="132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voltage values applied across the three piezo-electric crystals are used to determine where the STM tip is during its scans.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2786" name="Line 18"/>
          <p:cNvSpPr>
            <a:spLocks noChangeShapeType="1"/>
          </p:cNvSpPr>
          <p:nvPr/>
        </p:nvSpPr>
        <p:spPr bwMode="auto">
          <a:xfrm>
            <a:off x="6477000" y="1676400"/>
            <a:ext cx="0" cy="457200"/>
          </a:xfrm>
          <a:prstGeom prst="line">
            <a:avLst/>
          </a:prstGeom>
          <a:noFill/>
          <a:ln w="76200">
            <a:solidFill>
              <a:srgbClr val="3399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787" name="Text Box 19"/>
          <p:cNvSpPr txBox="1">
            <a:spLocks noChangeArrowheads="1"/>
          </p:cNvSpPr>
          <p:nvPr/>
        </p:nvSpPr>
        <p:spPr bwMode="auto">
          <a:xfrm>
            <a:off x="5181600" y="2286000"/>
            <a:ext cx="3276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Voltages [i.e., tip location] and tunneling current strength allow a computer to reconstruct the surface shape, atom by atom.</a:t>
            </a:r>
          </a:p>
        </p:txBody>
      </p:sp>
      <p:sp>
        <p:nvSpPr>
          <p:cNvPr id="32788" name="Text Box 20"/>
          <p:cNvSpPr txBox="1">
            <a:spLocks noChangeArrowheads="1"/>
          </p:cNvSpPr>
          <p:nvPr/>
        </p:nvSpPr>
        <p:spPr bwMode="auto">
          <a:xfrm>
            <a:off x="457200" y="4572000"/>
            <a:ext cx="8229600" cy="174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The STM tip can scan one of two ways: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rgbClr val="CC3300"/>
                </a:solidFill>
              </a:rPr>
              <a:t>Keeping the tunneling current constant by moving closer or farther from the surface as the surface “falls” or “rises” during a scan.</a:t>
            </a: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r>
              <a:rPr lang="en-US">
                <a:solidFill>
                  <a:srgbClr val="CC3300"/>
                </a:solidFill>
              </a:rPr>
              <a:t>Keeping at a constant distance above the surface, using the changes in tunneling current strength to determine surface topography.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>
                <a:solidFill>
                  <a:srgbClr val="339933"/>
                </a:solidFill>
                <a:latin typeface="Arial" charset="0"/>
              </a:rPr>
              <a:t>Using the STM in lab—</a:t>
            </a:r>
          </a:p>
        </p:txBody>
      </p:sp>
      <p:sp>
        <p:nvSpPr>
          <p:cNvPr id="3380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800" b="1">
              <a:solidFill>
                <a:srgbClr val="339933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9933"/>
                </a:solidFill>
                <a:latin typeface="Arial" charset="0"/>
              </a:rPr>
              <a:t>Place the STM tip near the sample surface, by hand;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9933"/>
                </a:solidFill>
                <a:latin typeface="Arial" charset="0"/>
              </a:rPr>
              <a:t>Use the z-axis piezo electric motor to bring the tip close to the surface (within an atomic radius)—so that tunneling begins;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339933"/>
                </a:solidFill>
                <a:latin typeface="Arial" charset="0"/>
              </a:rPr>
              <a:t>Use the x-axis and y-axis piezo-electric motors to move the tip over a scan area.</a:t>
            </a:r>
          </a:p>
          <a:p>
            <a:pPr>
              <a:lnSpc>
                <a:spcPct val="90000"/>
              </a:lnSpc>
            </a:pPr>
            <a:endParaRPr lang="en-US" sz="2800">
              <a:solidFill>
                <a:srgbClr val="339933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270510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4578" name="Picture 2" descr="Regents Inverse FFTdav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57200"/>
            <a:ext cx="3733800" cy="37338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705100" y="156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3200400" y="914400"/>
            <a:ext cx="1905000" cy="10668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3200400" y="2819400"/>
            <a:ext cx="1905000" cy="990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685800" y="4648200"/>
            <a:ext cx="46482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STM image of a graphite surface—taken during Fall 2005 by Davenne Mavour, with image processing by Chuck Pelton.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35280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4585" name="Picture 9" descr="000_050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267200"/>
            <a:ext cx="1544638" cy="2052638"/>
          </a:xfrm>
          <a:prstGeom prst="rect">
            <a:avLst/>
          </a:prstGeom>
          <a:noFill/>
        </p:spPr>
      </p:pic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352800" y="167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24587" name="Picture 11" descr="000_050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4267200"/>
            <a:ext cx="1538288" cy="2052638"/>
          </a:xfrm>
          <a:prstGeom prst="rect">
            <a:avLst/>
          </a:prstGeom>
          <a:noFill/>
        </p:spPr>
      </p:pic>
      <p:pic>
        <p:nvPicPr>
          <p:cNvPr id="24580" name="Picture 4" descr="Regents Inverse F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9200" y="914400"/>
            <a:ext cx="2895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429000"/>
            <a:ext cx="18526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590800" y="2971800"/>
            <a:ext cx="24384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Optical microscopes are “diffraction limited”—the wavelength range of visible light (400-750 nm) sets the size of the smallest thing that can be imaged: ~ 400 nm.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57200" y="533400"/>
            <a:ext cx="8153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Scanning Probe Microscopy—the Scanning Tunneling Microscope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best optical microscopes can see structures in the 200 – 400 nm range, at their limits of resolution.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STM can “see” structures on the order of 0.1 nm [atoms!]—another SPM, the AFM—can distinguish things on the order of 100 nm [large molecules].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200400"/>
            <a:ext cx="157162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86200" y="3200400"/>
            <a:ext cx="2667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9933"/>
                </a:solidFill>
              </a:rPr>
              <a:t>Scanning Probe Microscopes don’t use visible light—they depend on measuring intermolecular forces or measuring quantum tunneling.  The resolution limits are at the </a:t>
            </a:r>
            <a:r>
              <a:rPr lang="en-US" u="sng">
                <a:solidFill>
                  <a:srgbClr val="339933"/>
                </a:solidFill>
              </a:rPr>
              <a:t>quantum scale</a:t>
            </a:r>
            <a:r>
              <a:rPr lang="en-US">
                <a:solidFill>
                  <a:srgbClr val="339933"/>
                </a:solidFill>
              </a:rPr>
              <a:t> (atoms &amp; molecules).</a:t>
            </a: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3429000"/>
            <a:ext cx="18526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457200" y="533400"/>
            <a:ext cx="8153400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Scanning Probe Microscopy—the Scanning Tunneling Microscope 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best optical microscopes can see structures in the 200 – 400 nm range, at their limits of resolution.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FF9933"/>
                </a:solidFill>
              </a:rPr>
              <a:t>The STM can “see” structures on the order of 0.1 nm [atoms!]—another SPM, the AFM—can distinguish things on the order of 100 nm [large molecules].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  <p:sp>
        <p:nvSpPr>
          <p:cNvPr id="9219" name="Oval 3"/>
          <p:cNvSpPr>
            <a:spLocks noChangeArrowheads="1"/>
          </p:cNvSpPr>
          <p:nvPr/>
        </p:nvSpPr>
        <p:spPr bwMode="auto">
          <a:xfrm>
            <a:off x="2438400" y="35814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6400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3352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48006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54864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AutoShape 22"/>
          <p:cNvSpPr>
            <a:spLocks/>
          </p:cNvSpPr>
          <p:nvPr/>
        </p:nvSpPr>
        <p:spPr bwMode="auto">
          <a:xfrm>
            <a:off x="6705600" y="35052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  <a:p>
            <a:pPr>
              <a:spcBef>
                <a:spcPct val="50000"/>
              </a:spcBef>
            </a:pPr>
            <a:r>
              <a:rPr lang="en-US"/>
              <a:t>atoms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2438400" y="35814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Oval 5"/>
          <p:cNvSpPr>
            <a:spLocks noChangeArrowheads="1"/>
          </p:cNvSpPr>
          <p:nvPr/>
        </p:nvSpPr>
        <p:spPr bwMode="auto">
          <a:xfrm>
            <a:off x="6400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Oval 6"/>
          <p:cNvSpPr>
            <a:spLocks noChangeArrowheads="1"/>
          </p:cNvSpPr>
          <p:nvPr/>
        </p:nvSpPr>
        <p:spPr bwMode="auto">
          <a:xfrm>
            <a:off x="3352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8006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54864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Arc 10"/>
          <p:cNvSpPr>
            <a:spLocks/>
          </p:cNvSpPr>
          <p:nvPr/>
        </p:nvSpPr>
        <p:spPr bwMode="auto">
          <a:xfrm>
            <a:off x="2667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1" name="Arc 11"/>
          <p:cNvSpPr>
            <a:spLocks/>
          </p:cNvSpPr>
          <p:nvPr/>
        </p:nvSpPr>
        <p:spPr bwMode="auto">
          <a:xfrm flipH="1">
            <a:off x="21336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Arc 12"/>
          <p:cNvSpPr>
            <a:spLocks/>
          </p:cNvSpPr>
          <p:nvPr/>
        </p:nvSpPr>
        <p:spPr bwMode="auto">
          <a:xfrm rot="10800000">
            <a:off x="2971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Arc 13"/>
          <p:cNvSpPr>
            <a:spLocks/>
          </p:cNvSpPr>
          <p:nvPr/>
        </p:nvSpPr>
        <p:spPr bwMode="auto">
          <a:xfrm rot="5400000">
            <a:off x="33909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Arc 14"/>
          <p:cNvSpPr>
            <a:spLocks/>
          </p:cNvSpPr>
          <p:nvPr/>
        </p:nvSpPr>
        <p:spPr bwMode="auto">
          <a:xfrm flipH="1">
            <a:off x="38100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Arc 15"/>
          <p:cNvSpPr>
            <a:spLocks/>
          </p:cNvSpPr>
          <p:nvPr/>
        </p:nvSpPr>
        <p:spPr bwMode="auto">
          <a:xfrm>
            <a:off x="42672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Arc 16"/>
          <p:cNvSpPr>
            <a:spLocks/>
          </p:cNvSpPr>
          <p:nvPr/>
        </p:nvSpPr>
        <p:spPr bwMode="auto">
          <a:xfrm rot="10800000">
            <a:off x="4572000" y="38100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Arc 17"/>
          <p:cNvSpPr>
            <a:spLocks/>
          </p:cNvSpPr>
          <p:nvPr/>
        </p:nvSpPr>
        <p:spPr bwMode="auto">
          <a:xfrm rot="5400000">
            <a:off x="4914900" y="38481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rc 18"/>
          <p:cNvSpPr>
            <a:spLocks/>
          </p:cNvSpPr>
          <p:nvPr/>
        </p:nvSpPr>
        <p:spPr bwMode="auto">
          <a:xfrm flipH="1">
            <a:off x="52578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Arc 19"/>
          <p:cNvSpPr>
            <a:spLocks/>
          </p:cNvSpPr>
          <p:nvPr/>
        </p:nvSpPr>
        <p:spPr bwMode="auto">
          <a:xfrm>
            <a:off x="5715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Arc 20"/>
          <p:cNvSpPr>
            <a:spLocks/>
          </p:cNvSpPr>
          <p:nvPr/>
        </p:nvSpPr>
        <p:spPr bwMode="auto">
          <a:xfrm rot="10800000">
            <a:off x="6019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Arc 21"/>
          <p:cNvSpPr>
            <a:spLocks/>
          </p:cNvSpPr>
          <p:nvPr/>
        </p:nvSpPr>
        <p:spPr bwMode="auto">
          <a:xfrm rot="5400000">
            <a:off x="17907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AutoShape 22"/>
          <p:cNvSpPr>
            <a:spLocks/>
          </p:cNvSpPr>
          <p:nvPr/>
        </p:nvSpPr>
        <p:spPr bwMode="auto">
          <a:xfrm>
            <a:off x="6705600" y="35052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  <a:p>
            <a:pPr>
              <a:spcBef>
                <a:spcPct val="50000"/>
              </a:spcBef>
            </a:pPr>
            <a:r>
              <a:rPr lang="en-US"/>
              <a:t>atoms</a:t>
            </a:r>
          </a:p>
        </p:txBody>
      </p:sp>
      <p:sp>
        <p:nvSpPr>
          <p:cNvPr id="10265" name="AutoShape 25"/>
          <p:cNvSpPr>
            <a:spLocks/>
          </p:cNvSpPr>
          <p:nvPr/>
        </p:nvSpPr>
        <p:spPr bwMode="auto">
          <a:xfrm>
            <a:off x="6705600" y="22098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7315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STM tip</a:t>
            </a:r>
          </a:p>
        </p:txBody>
      </p:sp>
      <p:sp>
        <p:nvSpPr>
          <p:cNvPr id="10269" name="Freeform 29"/>
          <p:cNvSpPr>
            <a:spLocks/>
          </p:cNvSpPr>
          <p:nvPr/>
        </p:nvSpPr>
        <p:spPr bwMode="auto">
          <a:xfrm>
            <a:off x="2863850" y="2090738"/>
            <a:ext cx="723900" cy="12922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0" name="Freeform 30"/>
          <p:cNvSpPr>
            <a:spLocks/>
          </p:cNvSpPr>
          <p:nvPr/>
        </p:nvSpPr>
        <p:spPr bwMode="auto">
          <a:xfrm>
            <a:off x="2819400" y="2057400"/>
            <a:ext cx="800100" cy="1422400"/>
          </a:xfrm>
          <a:custGeom>
            <a:avLst/>
            <a:gdLst/>
            <a:ahLst/>
            <a:cxnLst>
              <a:cxn ang="0">
                <a:pos x="32" y="144"/>
              </a:cxn>
              <a:cxn ang="0">
                <a:pos x="32" y="624"/>
              </a:cxn>
              <a:cxn ang="0">
                <a:pos x="32" y="720"/>
              </a:cxn>
              <a:cxn ang="0">
                <a:pos x="224" y="816"/>
              </a:cxn>
              <a:cxn ang="0">
                <a:pos x="464" y="240"/>
              </a:cxn>
              <a:cxn ang="0">
                <a:pos x="464" y="0"/>
              </a:cxn>
            </a:cxnLst>
            <a:rect l="0" t="0" r="r" b="b"/>
            <a:pathLst>
              <a:path w="504" h="896">
                <a:moveTo>
                  <a:pt x="32" y="144"/>
                </a:moveTo>
                <a:cubicBezTo>
                  <a:pt x="32" y="336"/>
                  <a:pt x="32" y="528"/>
                  <a:pt x="32" y="624"/>
                </a:cubicBezTo>
                <a:cubicBezTo>
                  <a:pt x="32" y="720"/>
                  <a:pt x="0" y="688"/>
                  <a:pt x="32" y="720"/>
                </a:cubicBezTo>
                <a:cubicBezTo>
                  <a:pt x="64" y="752"/>
                  <a:pt x="152" y="896"/>
                  <a:pt x="224" y="816"/>
                </a:cubicBezTo>
                <a:cubicBezTo>
                  <a:pt x="296" y="736"/>
                  <a:pt x="424" y="376"/>
                  <a:pt x="464" y="240"/>
                </a:cubicBezTo>
                <a:cubicBezTo>
                  <a:pt x="504" y="104"/>
                  <a:pt x="484" y="52"/>
                  <a:pt x="464" y="0"/>
                </a:cubicBezTo>
              </a:path>
            </a:pathLst>
          </a:custGeom>
          <a:noFill/>
          <a:ln w="38100" cmpd="sng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2438400" y="35814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Oval 4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6400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3352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8006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54864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rc 10"/>
          <p:cNvSpPr>
            <a:spLocks/>
          </p:cNvSpPr>
          <p:nvPr/>
        </p:nvSpPr>
        <p:spPr bwMode="auto">
          <a:xfrm>
            <a:off x="2667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rc 11"/>
          <p:cNvSpPr>
            <a:spLocks/>
          </p:cNvSpPr>
          <p:nvPr/>
        </p:nvSpPr>
        <p:spPr bwMode="auto">
          <a:xfrm flipH="1">
            <a:off x="21336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rc 12"/>
          <p:cNvSpPr>
            <a:spLocks/>
          </p:cNvSpPr>
          <p:nvPr/>
        </p:nvSpPr>
        <p:spPr bwMode="auto">
          <a:xfrm rot="10800000">
            <a:off x="2971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Arc 13"/>
          <p:cNvSpPr>
            <a:spLocks/>
          </p:cNvSpPr>
          <p:nvPr/>
        </p:nvSpPr>
        <p:spPr bwMode="auto">
          <a:xfrm rot="5400000">
            <a:off x="33909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8" name="Arc 14"/>
          <p:cNvSpPr>
            <a:spLocks/>
          </p:cNvSpPr>
          <p:nvPr/>
        </p:nvSpPr>
        <p:spPr bwMode="auto">
          <a:xfrm flipH="1">
            <a:off x="38100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9" name="Arc 15"/>
          <p:cNvSpPr>
            <a:spLocks/>
          </p:cNvSpPr>
          <p:nvPr/>
        </p:nvSpPr>
        <p:spPr bwMode="auto">
          <a:xfrm>
            <a:off x="42672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 rot="10800000">
            <a:off x="4572000" y="38100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 rot="5400000">
            <a:off x="4914900" y="38481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flipH="1">
            <a:off x="52578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>
            <a:off x="5715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4" name="Arc 20"/>
          <p:cNvSpPr>
            <a:spLocks/>
          </p:cNvSpPr>
          <p:nvPr/>
        </p:nvSpPr>
        <p:spPr bwMode="auto">
          <a:xfrm rot="10800000">
            <a:off x="6019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5" name="Arc 21"/>
          <p:cNvSpPr>
            <a:spLocks/>
          </p:cNvSpPr>
          <p:nvPr/>
        </p:nvSpPr>
        <p:spPr bwMode="auto">
          <a:xfrm rot="5400000">
            <a:off x="17907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6" name="AutoShape 22"/>
          <p:cNvSpPr>
            <a:spLocks/>
          </p:cNvSpPr>
          <p:nvPr/>
        </p:nvSpPr>
        <p:spPr bwMode="auto">
          <a:xfrm>
            <a:off x="6705600" y="35052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  <a:p>
            <a:pPr>
              <a:spcBef>
                <a:spcPct val="50000"/>
              </a:spcBef>
            </a:pPr>
            <a:r>
              <a:rPr lang="en-US"/>
              <a:t>atoms</a:t>
            </a:r>
          </a:p>
        </p:txBody>
      </p:sp>
      <p:sp>
        <p:nvSpPr>
          <p:cNvPr id="11289" name="AutoShape 25"/>
          <p:cNvSpPr>
            <a:spLocks/>
          </p:cNvSpPr>
          <p:nvPr/>
        </p:nvSpPr>
        <p:spPr bwMode="auto">
          <a:xfrm>
            <a:off x="6705600" y="22098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7315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STM tip</a:t>
            </a:r>
          </a:p>
        </p:txBody>
      </p:sp>
      <p:sp>
        <p:nvSpPr>
          <p:cNvPr id="11291" name="Rectangle 27"/>
          <p:cNvSpPr>
            <a:spLocks noChangeArrowheads="1"/>
          </p:cNvSpPr>
          <p:nvPr/>
        </p:nvSpPr>
        <p:spPr bwMode="auto">
          <a:xfrm>
            <a:off x="1752600" y="5410200"/>
            <a:ext cx="1066800" cy="6858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26670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Line 29"/>
          <p:cNvSpPr>
            <a:spLocks noChangeShapeType="1"/>
          </p:cNvSpPr>
          <p:nvPr/>
        </p:nvSpPr>
        <p:spPr bwMode="auto">
          <a:xfrm>
            <a:off x="23622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>
            <a:off x="20574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19050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25146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>
            <a:off x="22098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H="1">
            <a:off x="838200" y="5715000"/>
            <a:ext cx="9144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838200" y="1828800"/>
            <a:ext cx="0" cy="3886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>
            <a:off x="838200" y="1828800"/>
            <a:ext cx="21336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2" name="Line 38"/>
          <p:cNvSpPr>
            <a:spLocks noChangeShapeType="1"/>
          </p:cNvSpPr>
          <p:nvPr/>
        </p:nvSpPr>
        <p:spPr bwMode="auto">
          <a:xfrm>
            <a:off x="2819400" y="57150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3" name="Line 39"/>
          <p:cNvSpPr>
            <a:spLocks noChangeShapeType="1"/>
          </p:cNvSpPr>
          <p:nvPr/>
        </p:nvSpPr>
        <p:spPr bwMode="auto">
          <a:xfrm flipV="1">
            <a:off x="4343400" y="4343400"/>
            <a:ext cx="0" cy="1371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4419600" y="5410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Battery powered circuit</a:t>
            </a:r>
          </a:p>
        </p:txBody>
      </p:sp>
      <p:sp>
        <p:nvSpPr>
          <p:cNvPr id="11308" name="Freeform 44"/>
          <p:cNvSpPr>
            <a:spLocks/>
          </p:cNvSpPr>
          <p:nvPr/>
        </p:nvSpPr>
        <p:spPr bwMode="auto">
          <a:xfrm>
            <a:off x="2863850" y="2090738"/>
            <a:ext cx="723900" cy="12922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8" name="Freeform 24"/>
          <p:cNvSpPr>
            <a:spLocks/>
          </p:cNvSpPr>
          <p:nvPr/>
        </p:nvSpPr>
        <p:spPr bwMode="auto">
          <a:xfrm>
            <a:off x="2819400" y="2057400"/>
            <a:ext cx="800100" cy="1422400"/>
          </a:xfrm>
          <a:custGeom>
            <a:avLst/>
            <a:gdLst/>
            <a:ahLst/>
            <a:cxnLst>
              <a:cxn ang="0">
                <a:pos x="32" y="144"/>
              </a:cxn>
              <a:cxn ang="0">
                <a:pos x="32" y="624"/>
              </a:cxn>
              <a:cxn ang="0">
                <a:pos x="32" y="720"/>
              </a:cxn>
              <a:cxn ang="0">
                <a:pos x="224" y="816"/>
              </a:cxn>
              <a:cxn ang="0">
                <a:pos x="464" y="240"/>
              </a:cxn>
              <a:cxn ang="0">
                <a:pos x="464" y="0"/>
              </a:cxn>
            </a:cxnLst>
            <a:rect l="0" t="0" r="r" b="b"/>
            <a:pathLst>
              <a:path w="504" h="896">
                <a:moveTo>
                  <a:pt x="32" y="144"/>
                </a:moveTo>
                <a:cubicBezTo>
                  <a:pt x="32" y="336"/>
                  <a:pt x="32" y="528"/>
                  <a:pt x="32" y="624"/>
                </a:cubicBezTo>
                <a:cubicBezTo>
                  <a:pt x="32" y="720"/>
                  <a:pt x="0" y="688"/>
                  <a:pt x="32" y="720"/>
                </a:cubicBezTo>
                <a:cubicBezTo>
                  <a:pt x="64" y="752"/>
                  <a:pt x="152" y="896"/>
                  <a:pt x="224" y="816"/>
                </a:cubicBezTo>
                <a:cubicBezTo>
                  <a:pt x="296" y="736"/>
                  <a:pt x="424" y="376"/>
                  <a:pt x="464" y="240"/>
                </a:cubicBezTo>
                <a:cubicBezTo>
                  <a:pt x="504" y="104"/>
                  <a:pt x="484" y="52"/>
                  <a:pt x="464" y="0"/>
                </a:cubicBezTo>
              </a:path>
            </a:pathLst>
          </a:custGeom>
          <a:noFill/>
          <a:ln w="38100" cmpd="sng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301" name="Line 37"/>
          <p:cNvSpPr>
            <a:spLocks noChangeShapeType="1"/>
          </p:cNvSpPr>
          <p:nvPr/>
        </p:nvSpPr>
        <p:spPr bwMode="auto">
          <a:xfrm>
            <a:off x="2971800" y="1828800"/>
            <a:ext cx="0" cy="6096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609600"/>
            <a:ext cx="8458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Scanning Tunneling Microscope (STM)—measures the shape of a surface to within atomic lengths.</a:t>
            </a:r>
          </a:p>
        </p:txBody>
      </p:sp>
      <p:sp>
        <p:nvSpPr>
          <p:cNvPr id="12291" name="Oval 3"/>
          <p:cNvSpPr>
            <a:spLocks noChangeArrowheads="1"/>
          </p:cNvSpPr>
          <p:nvPr/>
        </p:nvSpPr>
        <p:spPr bwMode="auto">
          <a:xfrm>
            <a:off x="2438400" y="35814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2" name="Oval 4"/>
          <p:cNvSpPr>
            <a:spLocks noChangeArrowheads="1"/>
          </p:cNvSpPr>
          <p:nvPr/>
        </p:nvSpPr>
        <p:spPr bwMode="auto">
          <a:xfrm>
            <a:off x="16764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6400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Oval 6"/>
          <p:cNvSpPr>
            <a:spLocks noChangeArrowheads="1"/>
          </p:cNvSpPr>
          <p:nvPr/>
        </p:nvSpPr>
        <p:spPr bwMode="auto">
          <a:xfrm>
            <a:off x="33528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800600" y="4419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40386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5486400" y="3657600"/>
            <a:ext cx="304800" cy="304800"/>
          </a:xfrm>
          <a:prstGeom prst="ellipse">
            <a:avLst/>
          </a:prstGeom>
          <a:solidFill>
            <a:srgbClr val="FF9933"/>
          </a:solidFill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rc 10"/>
          <p:cNvSpPr>
            <a:spLocks/>
          </p:cNvSpPr>
          <p:nvPr/>
        </p:nvSpPr>
        <p:spPr bwMode="auto">
          <a:xfrm>
            <a:off x="2667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rc 11"/>
          <p:cNvSpPr>
            <a:spLocks/>
          </p:cNvSpPr>
          <p:nvPr/>
        </p:nvSpPr>
        <p:spPr bwMode="auto">
          <a:xfrm flipH="1">
            <a:off x="21336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rc 12"/>
          <p:cNvSpPr>
            <a:spLocks/>
          </p:cNvSpPr>
          <p:nvPr/>
        </p:nvSpPr>
        <p:spPr bwMode="auto">
          <a:xfrm rot="10800000">
            <a:off x="2971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rc 13"/>
          <p:cNvSpPr>
            <a:spLocks/>
          </p:cNvSpPr>
          <p:nvPr/>
        </p:nvSpPr>
        <p:spPr bwMode="auto">
          <a:xfrm rot="5400000">
            <a:off x="33909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rc 14"/>
          <p:cNvSpPr>
            <a:spLocks/>
          </p:cNvSpPr>
          <p:nvPr/>
        </p:nvSpPr>
        <p:spPr bwMode="auto">
          <a:xfrm flipH="1">
            <a:off x="38100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rc 15"/>
          <p:cNvSpPr>
            <a:spLocks/>
          </p:cNvSpPr>
          <p:nvPr/>
        </p:nvSpPr>
        <p:spPr bwMode="auto">
          <a:xfrm>
            <a:off x="42672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Arc 16"/>
          <p:cNvSpPr>
            <a:spLocks/>
          </p:cNvSpPr>
          <p:nvPr/>
        </p:nvSpPr>
        <p:spPr bwMode="auto">
          <a:xfrm rot="10800000">
            <a:off x="4572000" y="38100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5" name="Arc 17"/>
          <p:cNvSpPr>
            <a:spLocks/>
          </p:cNvSpPr>
          <p:nvPr/>
        </p:nvSpPr>
        <p:spPr bwMode="auto">
          <a:xfrm rot="5400000">
            <a:off x="4914900" y="38481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6" name="Arc 18"/>
          <p:cNvSpPr>
            <a:spLocks/>
          </p:cNvSpPr>
          <p:nvPr/>
        </p:nvSpPr>
        <p:spPr bwMode="auto">
          <a:xfrm flipH="1">
            <a:off x="5257800" y="3505200"/>
            <a:ext cx="381000" cy="304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7" name="Arc 19"/>
          <p:cNvSpPr>
            <a:spLocks/>
          </p:cNvSpPr>
          <p:nvPr/>
        </p:nvSpPr>
        <p:spPr bwMode="auto">
          <a:xfrm>
            <a:off x="5715000" y="3505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8" name="Arc 20"/>
          <p:cNvSpPr>
            <a:spLocks/>
          </p:cNvSpPr>
          <p:nvPr/>
        </p:nvSpPr>
        <p:spPr bwMode="auto">
          <a:xfrm rot="10800000">
            <a:off x="6019800" y="38862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9" name="Arc 21"/>
          <p:cNvSpPr>
            <a:spLocks/>
          </p:cNvSpPr>
          <p:nvPr/>
        </p:nvSpPr>
        <p:spPr bwMode="auto">
          <a:xfrm rot="5400000">
            <a:off x="1790700" y="3924300"/>
            <a:ext cx="3048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5010"/>
              <a:gd name="T2" fmla="*/ 21329 w 21600"/>
              <a:gd name="T3" fmla="*/ 25010 h 25010"/>
              <a:gd name="T4" fmla="*/ 0 w 21600"/>
              <a:gd name="T5" fmla="*/ 21600 h 250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1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</a:path>
              <a:path w="21600" h="2501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742"/>
                  <a:pt x="21509" y="23882"/>
                  <a:pt x="21329" y="2501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339966"/>
            </a:solidFill>
            <a:prstDash val="lg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0" name="AutoShape 22"/>
          <p:cNvSpPr>
            <a:spLocks/>
          </p:cNvSpPr>
          <p:nvPr/>
        </p:nvSpPr>
        <p:spPr bwMode="auto">
          <a:xfrm>
            <a:off x="6705600" y="35052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7315200" y="3733800"/>
            <a:ext cx="11430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Surface</a:t>
            </a:r>
          </a:p>
          <a:p>
            <a:pPr>
              <a:spcBef>
                <a:spcPct val="50000"/>
              </a:spcBef>
            </a:pPr>
            <a:r>
              <a:rPr lang="en-US"/>
              <a:t>atoms</a:t>
            </a:r>
          </a:p>
        </p:txBody>
      </p:sp>
      <p:sp>
        <p:nvSpPr>
          <p:cNvPr id="12312" name="AutoShape 24"/>
          <p:cNvSpPr>
            <a:spLocks/>
          </p:cNvSpPr>
          <p:nvPr/>
        </p:nvSpPr>
        <p:spPr bwMode="auto">
          <a:xfrm>
            <a:off x="6705600" y="2209800"/>
            <a:ext cx="533400" cy="1219200"/>
          </a:xfrm>
          <a:prstGeom prst="rightBrace">
            <a:avLst>
              <a:gd name="adj1" fmla="val 19048"/>
              <a:gd name="adj2" fmla="val 50000"/>
            </a:avLst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7315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3366CC"/>
                </a:solidFill>
              </a:rPr>
              <a:t>STM tip</a:t>
            </a:r>
          </a:p>
        </p:txBody>
      </p:sp>
      <p:sp>
        <p:nvSpPr>
          <p:cNvPr id="12314" name="Rectangle 26"/>
          <p:cNvSpPr>
            <a:spLocks noChangeArrowheads="1"/>
          </p:cNvSpPr>
          <p:nvPr/>
        </p:nvSpPr>
        <p:spPr bwMode="auto">
          <a:xfrm>
            <a:off x="1752600" y="5410200"/>
            <a:ext cx="1066800" cy="685800"/>
          </a:xfrm>
          <a:prstGeom prst="rect">
            <a:avLst/>
          </a:prstGeom>
          <a:solidFill>
            <a:srgbClr val="FFCC99"/>
          </a:solidFill>
          <a:ln w="38100">
            <a:solidFill>
              <a:srgbClr val="FF7C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>
            <a:off x="26670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23622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057400" y="5486400"/>
            <a:ext cx="0" cy="533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8" name="Line 30"/>
          <p:cNvSpPr>
            <a:spLocks noChangeShapeType="1"/>
          </p:cNvSpPr>
          <p:nvPr/>
        </p:nvSpPr>
        <p:spPr bwMode="auto">
          <a:xfrm>
            <a:off x="19050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19" name="Line 31"/>
          <p:cNvSpPr>
            <a:spLocks noChangeShapeType="1"/>
          </p:cNvSpPr>
          <p:nvPr/>
        </p:nvSpPr>
        <p:spPr bwMode="auto">
          <a:xfrm>
            <a:off x="25146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0" name="Line 32"/>
          <p:cNvSpPr>
            <a:spLocks noChangeShapeType="1"/>
          </p:cNvSpPr>
          <p:nvPr/>
        </p:nvSpPr>
        <p:spPr bwMode="auto">
          <a:xfrm>
            <a:off x="2209800" y="5562600"/>
            <a:ext cx="0" cy="3048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 flipH="1">
            <a:off x="838200" y="5715000"/>
            <a:ext cx="9144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2" name="Line 34"/>
          <p:cNvSpPr>
            <a:spLocks noChangeShapeType="1"/>
          </p:cNvSpPr>
          <p:nvPr/>
        </p:nvSpPr>
        <p:spPr bwMode="auto">
          <a:xfrm flipV="1">
            <a:off x="838200" y="1828800"/>
            <a:ext cx="0" cy="38862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3" name="Line 35"/>
          <p:cNvSpPr>
            <a:spLocks noChangeShapeType="1"/>
          </p:cNvSpPr>
          <p:nvPr/>
        </p:nvSpPr>
        <p:spPr bwMode="auto">
          <a:xfrm>
            <a:off x="838200" y="1828800"/>
            <a:ext cx="21336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>
            <a:off x="2819400" y="5715000"/>
            <a:ext cx="1524000" cy="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 flipV="1">
            <a:off x="4343400" y="4343400"/>
            <a:ext cx="0" cy="13716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4419600" y="5410200"/>
            <a:ext cx="2057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CC3300"/>
                </a:solidFill>
              </a:rPr>
              <a:t>Battery powered circuit</a:t>
            </a:r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2863850" y="2090738"/>
            <a:ext cx="723900" cy="1292225"/>
          </a:xfrm>
          <a:custGeom>
            <a:avLst/>
            <a:gdLst/>
            <a:ahLst/>
            <a:cxnLst>
              <a:cxn ang="0">
                <a:pos x="16" y="123"/>
              </a:cxn>
              <a:cxn ang="0">
                <a:pos x="4" y="323"/>
              </a:cxn>
              <a:cxn ang="0">
                <a:pos x="0" y="663"/>
              </a:cxn>
              <a:cxn ang="0">
                <a:pos x="4" y="691"/>
              </a:cxn>
              <a:cxn ang="0">
                <a:pos x="16" y="695"/>
              </a:cxn>
              <a:cxn ang="0">
                <a:pos x="20" y="707"/>
              </a:cxn>
              <a:cxn ang="0">
                <a:pos x="44" y="723"/>
              </a:cxn>
              <a:cxn ang="0">
                <a:pos x="76" y="767"/>
              </a:cxn>
              <a:cxn ang="0">
                <a:pos x="104" y="799"/>
              </a:cxn>
              <a:cxn ang="0">
                <a:pos x="128" y="807"/>
              </a:cxn>
              <a:cxn ang="0">
                <a:pos x="140" y="811"/>
              </a:cxn>
              <a:cxn ang="0">
                <a:pos x="188" y="803"/>
              </a:cxn>
              <a:cxn ang="0">
                <a:pos x="192" y="791"/>
              </a:cxn>
              <a:cxn ang="0">
                <a:pos x="204" y="783"/>
              </a:cxn>
              <a:cxn ang="0">
                <a:pos x="260" y="687"/>
              </a:cxn>
              <a:cxn ang="0">
                <a:pos x="288" y="603"/>
              </a:cxn>
              <a:cxn ang="0">
                <a:pos x="328" y="519"/>
              </a:cxn>
              <a:cxn ang="0">
                <a:pos x="340" y="471"/>
              </a:cxn>
              <a:cxn ang="0">
                <a:pos x="400" y="311"/>
              </a:cxn>
              <a:cxn ang="0">
                <a:pos x="432" y="227"/>
              </a:cxn>
              <a:cxn ang="0">
                <a:pos x="436" y="179"/>
              </a:cxn>
              <a:cxn ang="0">
                <a:pos x="452" y="175"/>
              </a:cxn>
              <a:cxn ang="0">
                <a:pos x="456" y="155"/>
              </a:cxn>
              <a:cxn ang="0">
                <a:pos x="448" y="59"/>
              </a:cxn>
              <a:cxn ang="0">
                <a:pos x="444" y="27"/>
              </a:cxn>
              <a:cxn ang="0">
                <a:pos x="436" y="3"/>
              </a:cxn>
              <a:cxn ang="0">
                <a:pos x="380" y="11"/>
              </a:cxn>
              <a:cxn ang="0">
                <a:pos x="280" y="39"/>
              </a:cxn>
              <a:cxn ang="0">
                <a:pos x="144" y="71"/>
              </a:cxn>
              <a:cxn ang="0">
                <a:pos x="16" y="123"/>
              </a:cxn>
            </a:cxnLst>
            <a:rect l="0" t="0" r="r" b="b"/>
            <a:pathLst>
              <a:path w="456" h="814">
                <a:moveTo>
                  <a:pt x="16" y="123"/>
                </a:moveTo>
                <a:cubicBezTo>
                  <a:pt x="11" y="190"/>
                  <a:pt x="9" y="256"/>
                  <a:pt x="4" y="323"/>
                </a:cubicBezTo>
                <a:cubicBezTo>
                  <a:pt x="7" y="436"/>
                  <a:pt x="13" y="550"/>
                  <a:pt x="0" y="663"/>
                </a:cubicBezTo>
                <a:cubicBezTo>
                  <a:pt x="1" y="672"/>
                  <a:pt x="0" y="683"/>
                  <a:pt x="4" y="691"/>
                </a:cubicBezTo>
                <a:cubicBezTo>
                  <a:pt x="6" y="695"/>
                  <a:pt x="13" y="692"/>
                  <a:pt x="16" y="695"/>
                </a:cubicBezTo>
                <a:cubicBezTo>
                  <a:pt x="19" y="698"/>
                  <a:pt x="17" y="704"/>
                  <a:pt x="20" y="707"/>
                </a:cubicBezTo>
                <a:cubicBezTo>
                  <a:pt x="27" y="714"/>
                  <a:pt x="44" y="723"/>
                  <a:pt x="44" y="723"/>
                </a:cubicBezTo>
                <a:cubicBezTo>
                  <a:pt x="51" y="743"/>
                  <a:pt x="59" y="756"/>
                  <a:pt x="76" y="767"/>
                </a:cubicBezTo>
                <a:cubicBezTo>
                  <a:pt x="86" y="782"/>
                  <a:pt x="88" y="792"/>
                  <a:pt x="104" y="799"/>
                </a:cubicBezTo>
                <a:cubicBezTo>
                  <a:pt x="112" y="802"/>
                  <a:pt x="120" y="804"/>
                  <a:pt x="128" y="807"/>
                </a:cubicBezTo>
                <a:cubicBezTo>
                  <a:pt x="132" y="808"/>
                  <a:pt x="140" y="811"/>
                  <a:pt x="140" y="811"/>
                </a:cubicBezTo>
                <a:cubicBezTo>
                  <a:pt x="156" y="809"/>
                  <a:pt x="177" y="814"/>
                  <a:pt x="188" y="803"/>
                </a:cubicBezTo>
                <a:cubicBezTo>
                  <a:pt x="191" y="800"/>
                  <a:pt x="189" y="794"/>
                  <a:pt x="192" y="791"/>
                </a:cubicBezTo>
                <a:cubicBezTo>
                  <a:pt x="195" y="787"/>
                  <a:pt x="200" y="786"/>
                  <a:pt x="204" y="783"/>
                </a:cubicBezTo>
                <a:cubicBezTo>
                  <a:pt x="225" y="751"/>
                  <a:pt x="245" y="721"/>
                  <a:pt x="260" y="687"/>
                </a:cubicBezTo>
                <a:cubicBezTo>
                  <a:pt x="271" y="662"/>
                  <a:pt x="273" y="626"/>
                  <a:pt x="288" y="603"/>
                </a:cubicBezTo>
                <a:cubicBezTo>
                  <a:pt x="300" y="586"/>
                  <a:pt x="322" y="539"/>
                  <a:pt x="328" y="519"/>
                </a:cubicBezTo>
                <a:cubicBezTo>
                  <a:pt x="332" y="504"/>
                  <a:pt x="332" y="485"/>
                  <a:pt x="340" y="471"/>
                </a:cubicBezTo>
                <a:cubicBezTo>
                  <a:pt x="368" y="420"/>
                  <a:pt x="382" y="366"/>
                  <a:pt x="400" y="311"/>
                </a:cubicBezTo>
                <a:cubicBezTo>
                  <a:pt x="410" y="282"/>
                  <a:pt x="423" y="255"/>
                  <a:pt x="432" y="227"/>
                </a:cubicBezTo>
                <a:cubicBezTo>
                  <a:pt x="433" y="211"/>
                  <a:pt x="430" y="194"/>
                  <a:pt x="436" y="179"/>
                </a:cubicBezTo>
                <a:cubicBezTo>
                  <a:pt x="438" y="174"/>
                  <a:pt x="448" y="179"/>
                  <a:pt x="452" y="175"/>
                </a:cubicBezTo>
                <a:cubicBezTo>
                  <a:pt x="456" y="170"/>
                  <a:pt x="455" y="162"/>
                  <a:pt x="456" y="155"/>
                </a:cubicBezTo>
                <a:cubicBezTo>
                  <a:pt x="454" y="125"/>
                  <a:pt x="451" y="89"/>
                  <a:pt x="448" y="59"/>
                </a:cubicBezTo>
                <a:cubicBezTo>
                  <a:pt x="447" y="48"/>
                  <a:pt x="446" y="38"/>
                  <a:pt x="444" y="27"/>
                </a:cubicBezTo>
                <a:cubicBezTo>
                  <a:pt x="442" y="19"/>
                  <a:pt x="436" y="3"/>
                  <a:pt x="436" y="3"/>
                </a:cubicBezTo>
                <a:cubicBezTo>
                  <a:pt x="405" y="13"/>
                  <a:pt x="447" y="0"/>
                  <a:pt x="380" y="11"/>
                </a:cubicBezTo>
                <a:cubicBezTo>
                  <a:pt x="346" y="16"/>
                  <a:pt x="314" y="32"/>
                  <a:pt x="280" y="39"/>
                </a:cubicBezTo>
                <a:cubicBezTo>
                  <a:pt x="234" y="48"/>
                  <a:pt x="189" y="60"/>
                  <a:pt x="144" y="71"/>
                </a:cubicBezTo>
                <a:cubicBezTo>
                  <a:pt x="97" y="83"/>
                  <a:pt x="52" y="87"/>
                  <a:pt x="16" y="123"/>
                </a:cubicBezTo>
                <a:close/>
              </a:path>
            </a:pathLst>
          </a:custGeom>
          <a:gradFill rotWithShape="0">
            <a:gsLst>
              <a:gs pos="0">
                <a:srgbClr val="CCFFFF"/>
              </a:gs>
              <a:gs pos="100000">
                <a:srgbClr val="3366CC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8" name="Freeform 40"/>
          <p:cNvSpPr>
            <a:spLocks/>
          </p:cNvSpPr>
          <p:nvPr/>
        </p:nvSpPr>
        <p:spPr bwMode="auto">
          <a:xfrm>
            <a:off x="2819400" y="2057400"/>
            <a:ext cx="800100" cy="1422400"/>
          </a:xfrm>
          <a:custGeom>
            <a:avLst/>
            <a:gdLst/>
            <a:ahLst/>
            <a:cxnLst>
              <a:cxn ang="0">
                <a:pos x="32" y="144"/>
              </a:cxn>
              <a:cxn ang="0">
                <a:pos x="32" y="624"/>
              </a:cxn>
              <a:cxn ang="0">
                <a:pos x="32" y="720"/>
              </a:cxn>
              <a:cxn ang="0">
                <a:pos x="224" y="816"/>
              </a:cxn>
              <a:cxn ang="0">
                <a:pos x="464" y="240"/>
              </a:cxn>
              <a:cxn ang="0">
                <a:pos x="464" y="0"/>
              </a:cxn>
            </a:cxnLst>
            <a:rect l="0" t="0" r="r" b="b"/>
            <a:pathLst>
              <a:path w="504" h="896">
                <a:moveTo>
                  <a:pt x="32" y="144"/>
                </a:moveTo>
                <a:cubicBezTo>
                  <a:pt x="32" y="336"/>
                  <a:pt x="32" y="528"/>
                  <a:pt x="32" y="624"/>
                </a:cubicBezTo>
                <a:cubicBezTo>
                  <a:pt x="32" y="720"/>
                  <a:pt x="0" y="688"/>
                  <a:pt x="32" y="720"/>
                </a:cubicBezTo>
                <a:cubicBezTo>
                  <a:pt x="64" y="752"/>
                  <a:pt x="152" y="896"/>
                  <a:pt x="224" y="816"/>
                </a:cubicBezTo>
                <a:cubicBezTo>
                  <a:pt x="296" y="736"/>
                  <a:pt x="424" y="376"/>
                  <a:pt x="464" y="240"/>
                </a:cubicBezTo>
                <a:cubicBezTo>
                  <a:pt x="504" y="104"/>
                  <a:pt x="484" y="52"/>
                  <a:pt x="464" y="0"/>
                </a:cubicBezTo>
              </a:path>
            </a:pathLst>
          </a:custGeom>
          <a:noFill/>
          <a:ln w="38100" cmpd="sng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29" name="Line 41"/>
          <p:cNvSpPr>
            <a:spLocks noChangeShapeType="1"/>
          </p:cNvSpPr>
          <p:nvPr/>
        </p:nvSpPr>
        <p:spPr bwMode="auto">
          <a:xfrm>
            <a:off x="2971800" y="1828800"/>
            <a:ext cx="0" cy="609600"/>
          </a:xfrm>
          <a:prstGeom prst="line">
            <a:avLst/>
          </a:prstGeom>
          <a:noFill/>
          <a:ln w="38100">
            <a:solidFill>
              <a:srgbClr val="FF7C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 flipH="1">
            <a:off x="990600" y="5715000"/>
            <a:ext cx="609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2" name="Line 44"/>
          <p:cNvSpPr>
            <a:spLocks noChangeShapeType="1"/>
          </p:cNvSpPr>
          <p:nvPr/>
        </p:nvSpPr>
        <p:spPr bwMode="auto">
          <a:xfrm flipV="1">
            <a:off x="838200" y="3124200"/>
            <a:ext cx="0" cy="23622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>
            <a:off x="990600" y="1828800"/>
            <a:ext cx="1371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>
            <a:off x="4343400" y="4419600"/>
            <a:ext cx="0" cy="106680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 flipH="1">
            <a:off x="3048000" y="5715000"/>
            <a:ext cx="9906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336" name="Freeform 48"/>
          <p:cNvSpPr>
            <a:spLocks/>
          </p:cNvSpPr>
          <p:nvPr/>
        </p:nvSpPr>
        <p:spPr bwMode="auto">
          <a:xfrm>
            <a:off x="3124200" y="3429000"/>
            <a:ext cx="266700" cy="533400"/>
          </a:xfrm>
          <a:custGeom>
            <a:avLst/>
            <a:gdLst/>
            <a:ahLst/>
            <a:cxnLst>
              <a:cxn ang="0">
                <a:pos x="144" y="0"/>
              </a:cxn>
              <a:cxn ang="0">
                <a:pos x="144" y="144"/>
              </a:cxn>
              <a:cxn ang="0">
                <a:pos x="0" y="336"/>
              </a:cxn>
            </a:cxnLst>
            <a:rect l="0" t="0" r="r" b="b"/>
            <a:pathLst>
              <a:path w="168" h="336">
                <a:moveTo>
                  <a:pt x="144" y="0"/>
                </a:moveTo>
                <a:cubicBezTo>
                  <a:pt x="156" y="44"/>
                  <a:pt x="168" y="88"/>
                  <a:pt x="144" y="144"/>
                </a:cubicBezTo>
                <a:cubicBezTo>
                  <a:pt x="120" y="200"/>
                  <a:pt x="24" y="304"/>
                  <a:pt x="0" y="336"/>
                </a:cubicBezTo>
              </a:path>
            </a:pathLst>
          </a:custGeom>
          <a:noFill/>
          <a:ln w="57150" cmpd="sng">
            <a:solidFill>
              <a:srgbClr val="CC33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rgbClr val="FF33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1156</Words>
  <Application>Microsoft PowerPoint</Application>
  <PresentationFormat>On-screen Show (4:3)</PresentationFormat>
  <Paragraphs>114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Times New Roman</vt:lpstr>
      <vt:lpstr>Arial</vt:lpstr>
      <vt:lpstr>Symbol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Using the STM in lab—</vt:lpstr>
      <vt:lpstr>Slide 26</vt:lpstr>
    </vt:vector>
  </TitlesOfParts>
  <Company>University of Northern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Cliff Chancey</dc:creator>
  <cp:lastModifiedBy>gauravavasthi</cp:lastModifiedBy>
  <cp:revision>35</cp:revision>
  <dcterms:created xsi:type="dcterms:W3CDTF">2006-01-02T22:48:01Z</dcterms:created>
  <dcterms:modified xsi:type="dcterms:W3CDTF">2017-04-26T05:31:12Z</dcterms:modified>
</cp:coreProperties>
</file>