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76" r:id="rId2"/>
  </p:sldMasterIdLst>
  <p:notesMasterIdLst>
    <p:notesMasterId r:id="rId55"/>
  </p:notesMasterIdLst>
  <p:sldIdLst>
    <p:sldId id="256" r:id="rId3"/>
    <p:sldId id="393" r:id="rId4"/>
    <p:sldId id="307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395" r:id="rId15"/>
    <p:sldId id="405" r:id="rId16"/>
    <p:sldId id="406" r:id="rId17"/>
    <p:sldId id="309" r:id="rId18"/>
    <p:sldId id="310" r:id="rId19"/>
    <p:sldId id="308" r:id="rId20"/>
    <p:sldId id="311" r:id="rId21"/>
    <p:sldId id="312" r:id="rId22"/>
    <p:sldId id="316" r:id="rId23"/>
    <p:sldId id="313" r:id="rId24"/>
    <p:sldId id="314" r:id="rId25"/>
    <p:sldId id="315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7" r:id="rId36"/>
    <p:sldId id="326" r:id="rId37"/>
    <p:sldId id="328" r:id="rId38"/>
    <p:sldId id="329" r:id="rId39"/>
    <p:sldId id="331" r:id="rId40"/>
    <p:sldId id="333" r:id="rId41"/>
    <p:sldId id="332" r:id="rId42"/>
    <p:sldId id="330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CC8E111-C62B-4FB9-BF04-FC21C2171B9B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EC8AA97-910D-4924-9B1E-50B940A77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7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C5C3-5791-4F1B-8A07-03D7D2E13F42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80EB-E92F-41EA-BE74-B3E456FBA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4AB78-673A-4903-A47B-10D4597518FE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06BA0-5BE0-4FD1-B0B0-E32D0D3C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22D4E-7FA2-4B78-8243-7AB4A617F5E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4477-D8F4-4450-AE8C-F47EBB11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B76A-77E3-4812-B290-D02B2D366CDB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4E8A-C7E5-4238-8539-2FF21770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EE1A-C61E-4703-B35A-2C7617026B3E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25336-8479-4BBE-90C1-8E096296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B84B-1474-4C15-98AD-9DCA8EEC3F90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529A-B3D7-4659-A39B-7062A60AC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C9E65-7740-45E4-95B2-14270A16C07B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405CA-27D7-4817-AEB5-DDEDDEFE7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B8C4-FF2B-461E-AB29-FE1A91FB898F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3572-FCBD-427B-8136-D4126A4B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947B-E3FA-4793-B2E2-5FEEEBF92A6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4B5F-C037-40EE-923F-C6691CCDF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DA7A2-FE90-4CD3-B6B4-FC57903DF730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BA92-0B12-48A7-9754-E9CC70FCF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F29B-E511-47E7-A86F-E6C315F69E01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CFD9-195E-4BBF-B39A-06CB4E0FF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B0EA-6263-45EB-B357-54A6A111B6B0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9409-FE1E-440C-B029-0FFDB570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774F-57BE-46C8-8CF1-C63E2F2032F0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C3A99-063F-4946-A64E-A1176E078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832FA-6469-485E-9944-5082F62A1505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1A28-EAE5-40F6-9688-2DE7A205D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51D2-5B82-4D6F-97EF-3999B9BFEB29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029A-3F1B-4AE8-8980-45CC5E96E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9322-CD80-4662-8BD3-C6EC37CE959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583A9-CE0A-4091-AC27-09B649D9E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3D19-E0B9-4C83-A656-9B3174AA94A8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AEB4-7E51-44B7-B0D7-35B6B18F1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1519-77E8-41ED-ACAF-C6C8335CDAF7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1EE4-6230-4509-905D-CC9D25ADB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3FD8F-A5A0-42ED-BCDA-17B664D4E209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FC9A-F719-4A0D-ABDD-959AAD0D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0937-9ECB-4CDB-BA62-78C41B6B0417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9088-1AD8-461D-B43F-6C3305620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4207-9D34-4BDC-9CCD-1A86B0CC7DD7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C1B6-32F0-4197-A54A-DD15112BF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5E4B-C1F3-48AF-92AB-E213E8DD215A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E95A-9993-4B3E-879E-D60407E2B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A3F38ACD-5B10-4FE9-B5DD-EFFE41167C54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645346-95F0-420D-9A17-0DF91E4AC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197" r:id="rId2"/>
    <p:sldLayoutId id="2147484214" r:id="rId3"/>
    <p:sldLayoutId id="2147484198" r:id="rId4"/>
    <p:sldLayoutId id="2147484215" r:id="rId5"/>
    <p:sldLayoutId id="2147484216" r:id="rId6"/>
    <p:sldLayoutId id="2147484217" r:id="rId7"/>
    <p:sldLayoutId id="2147484199" r:id="rId8"/>
    <p:sldLayoutId id="2147484218" r:id="rId9"/>
  </p:sldLayoutIdLst>
  <p:transition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E97665A-36F4-4A45-B191-BCAEB36FC98D}" type="datetime1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S Tandon                               Mineral processing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0A1934-CD43-4C41-A357-EED5D68E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</p:sldLayoutIdLst>
  <p:transition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1000" y="685800"/>
            <a:ext cx="8305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“Principle of Mineral Processing”</a:t>
            </a:r>
          </a:p>
          <a:p>
            <a:pPr algn="ctr"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A0573E2-68FA-4139-A8C6-341D763925F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946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ED3E3B-4155-4825-B1E2-7A3EFD8627DB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1946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8458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Galena density 7.5 , Quartz density 2.5 in water </a:t>
            </a:r>
          </a:p>
          <a:p>
            <a:endParaRPr lang="en-US" sz="2400"/>
          </a:p>
          <a:p>
            <a:r>
              <a:rPr lang="en-US" sz="2400"/>
              <a:t>Free Settling ratio for small particles {( 7.5-1)/ (2.65-1)}</a:t>
            </a:r>
            <a:r>
              <a:rPr lang="en-US" sz="2400" baseline="30000"/>
              <a:t>1/2</a:t>
            </a:r>
            <a:r>
              <a:rPr lang="en-US" sz="2400"/>
              <a:t> =1.99 = dq/dg</a:t>
            </a:r>
          </a:p>
          <a:p>
            <a:endParaRPr lang="en-US" sz="2400"/>
          </a:p>
          <a:p>
            <a:r>
              <a:rPr lang="en-US" sz="2400"/>
              <a:t>Free settling ratio for large particles dq/dg = (7.5-1)/(2.65-1) =3.94    </a:t>
            </a:r>
          </a:p>
          <a:p>
            <a:endParaRPr lang="en-US" sz="2400"/>
          </a:p>
          <a:p>
            <a:r>
              <a:rPr lang="en-US" sz="2400"/>
              <a:t>So -Density difference more pronounced for coarser particle</a:t>
            </a:r>
          </a:p>
          <a:p>
            <a:endParaRPr lang="en-US" sz="2400"/>
          </a:p>
          <a:p>
            <a:r>
              <a:rPr lang="en-US" sz="2400"/>
              <a:t>General expression  n =0.5 for small , n=1 for large </a:t>
            </a:r>
          </a:p>
          <a:p>
            <a:endParaRPr lang="en-US" sz="2400"/>
          </a:p>
          <a:p>
            <a:r>
              <a:rPr lang="en-US" sz="2400"/>
              <a:t>Between n=0.5 &amp; 1 , particle size 50 micron – 0.5 cm</a:t>
            </a:r>
          </a:p>
          <a:p>
            <a:endParaRPr lang="en-US" sz="24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F9C3AC5-BB2F-4BF1-968E-337664F22B83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0484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A0E2324-391B-4B11-B716-99BDB6E32F6F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2048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381000" y="533400"/>
            <a:ext cx="8458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Hindered Settling – higher % of solid in pulp – system behaves as heavy liquid – particles fall under turbulent resistance  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Newtons law  modified  V = K { d(Ds-Dp)}^1/2  where Dp –pulp density – size &amp; density affect  falling velocity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 u="sng"/>
              <a:t>Hindered settling reduces effect of size &amp; while increasing effect of density</a:t>
            </a:r>
          </a:p>
          <a:p>
            <a:pPr>
              <a:buFont typeface="Arial" charset="0"/>
              <a:buChar char="•"/>
            </a:pPr>
            <a:endParaRPr lang="en-US" sz="2400" u="sng"/>
          </a:p>
          <a:p>
            <a:pPr>
              <a:buFont typeface="Arial" charset="0"/>
              <a:buChar char="•"/>
            </a:pPr>
            <a:r>
              <a:rPr lang="en-US" sz="2400"/>
              <a:t>Hindered settling ratio dq/dg= (7.5-1.5) / 2.65-1.5) = 5.22</a:t>
            </a:r>
          </a:p>
          <a:p>
            <a:r>
              <a:rPr lang="en-US" sz="2400"/>
              <a:t>where Dp=1.5 </a:t>
            </a:r>
          </a:p>
          <a:p>
            <a:endParaRPr lang="en-US" sz="2400"/>
          </a:p>
          <a:p>
            <a:r>
              <a:rPr lang="en-US" sz="2400"/>
              <a:t>Rhs &gt; Rfs - denser the pulp , higher the dia ratio </a:t>
            </a:r>
          </a:p>
          <a:p>
            <a:r>
              <a:rPr lang="en-US" sz="2400"/>
              <a:t>Free settling –size factor , Hindered settling –density factor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E5B6B44-FBB3-403B-A7C0-6EFDA2972272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150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C87E87A-DB19-47FB-836E-7C619873B813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Gravity Concentration</a:t>
            </a:r>
          </a:p>
        </p:txBody>
      </p:sp>
      <p:sp>
        <p:nvSpPr>
          <p:cNvPr id="2151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381000" y="533400"/>
            <a:ext cx="8458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It is used to separate large variety of materials  Galena (7.50 to coal ( 1.3) at a particle size &lt; 50 micron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This method separates minerals of different  density by relative movement  in response to gravity &amp; fluid resistance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Marked density difference between mineral &amp; gangue gives better separation 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Concentration criterion (Dh-Df) / (Dl-Df) &gt; 2.5 ( +/-) 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Efficiency of gravity process increase with particle size – ensure close size control of feed for gravity process required to reduce size effect  and make relative motion sp gr dependent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C716FB1-F695-4E1B-BEF7-7932BFE04771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2532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CA7DAB-B323-4B8B-8171-B31D81F0ED54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Gravity concentration ( Verticle currents)</a:t>
            </a:r>
          </a:p>
        </p:txBody>
      </p:sp>
      <p:sp>
        <p:nvSpPr>
          <p:cNvPr id="2253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020154315"/>
              </p:ext>
            </p:extLst>
          </p:nvPr>
        </p:nvGraphicFramePr>
        <p:xfrm>
          <a:off x="228600" y="457200"/>
          <a:ext cx="8305800" cy="60960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Jigging ( one of oldest method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-Hindered settling – stratification of particles into   layers due to upward &amp; downward current of fluid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Pulsator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force water up through screen – particles in suspension and then suction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-During cycle - fine dense particle trickle through big ones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Three products during jigging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-Gangue tailing over weir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-Concentrate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Middlings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dense fines at the bottom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06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D18441E-E1D2-4286-A0F7-2239C1502140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355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EC0F93-4EDF-4F7A-A781-AB6D182B160E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Gravity Concentration</a:t>
            </a:r>
          </a:p>
        </p:txBody>
      </p:sp>
      <p:sp>
        <p:nvSpPr>
          <p:cNvPr id="2355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381000" y="533400"/>
            <a:ext cx="8458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Jig bed ( over screen) consists of coarse &amp; heavy particles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Heavy particles penetrate through screen and drawn off as concentrate 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If feed particles are larger than screen apertures, jigging </a:t>
            </a:r>
          </a:p>
          <a:p>
            <a:endParaRPr lang="en-US" sz="2400"/>
          </a:p>
          <a:p>
            <a:r>
              <a:rPr lang="en-US" sz="2400"/>
              <a:t>‘over the screen’ is used and concentrate grade is partly </a:t>
            </a:r>
          </a:p>
          <a:p>
            <a:endParaRPr lang="en-US" sz="2400"/>
          </a:p>
          <a:p>
            <a:r>
              <a:rPr lang="en-US" sz="2400"/>
              <a:t>governed by thickness of bottom layer – rate of withdrawal of </a:t>
            </a:r>
          </a:p>
          <a:p>
            <a:endParaRPr lang="en-US" sz="2400"/>
          </a:p>
          <a:p>
            <a:r>
              <a:rPr lang="en-US" sz="2400"/>
              <a:t>concentrae through discharge port –Harz / Denver jigs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endParaRPr lang="en-US" sz="24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2568E5D-4B35-4571-88CD-D648FF1D473B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458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3D28DA-0828-4652-A711-9679C6BB243F}" type="slidenum">
              <a:rPr lang="en-US" sz="1400"/>
              <a:pPr algn="r"/>
              <a:t>15</a:t>
            </a:fld>
            <a:endParaRPr lang="en-US" sz="14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Gravity Concentration</a:t>
            </a:r>
          </a:p>
        </p:txBody>
      </p:sp>
      <p:sp>
        <p:nvSpPr>
          <p:cNvPr id="2458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381000" y="533400"/>
            <a:ext cx="8458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Jigging Action - </a:t>
            </a:r>
          </a:p>
          <a:p>
            <a:r>
              <a:rPr lang="en-US" sz="2400"/>
              <a:t>   </a:t>
            </a:r>
          </a:p>
          <a:p>
            <a:r>
              <a:rPr lang="en-US" sz="2400"/>
              <a:t>  mdx/dt = mg-m1g-D  </a:t>
            </a:r>
          </a:p>
          <a:p>
            <a:r>
              <a:rPr lang="en-US" sz="2400"/>
              <a:t>  </a:t>
            </a:r>
          </a:p>
          <a:p>
            <a:r>
              <a:rPr lang="en-US" sz="2400"/>
              <a:t>or dx/dt = (m-m1)g/m </a:t>
            </a:r>
          </a:p>
          <a:p>
            <a:endParaRPr lang="en-US" sz="2400"/>
          </a:p>
          <a:p>
            <a:r>
              <a:rPr lang="en-US" sz="2400"/>
              <a:t>( D=negligible   during begining as it is function of velocity )</a:t>
            </a:r>
          </a:p>
          <a:p>
            <a:endParaRPr lang="en-US" sz="2400"/>
          </a:p>
          <a:p>
            <a:r>
              <a:rPr lang="en-US" sz="2400"/>
              <a:t>For equal volume of particle &amp; displaced fluid </a:t>
            </a:r>
          </a:p>
          <a:p>
            <a:endParaRPr lang="en-US" sz="2400"/>
          </a:p>
          <a:p>
            <a:r>
              <a:rPr lang="en-US" sz="2400"/>
              <a:t>dx/dt = (Ds-Df)g/Ds  </a:t>
            </a:r>
          </a:p>
          <a:p>
            <a:endParaRPr lang="en-US" sz="2400"/>
          </a:p>
          <a:p>
            <a:r>
              <a:rPr lang="en-US" sz="2400"/>
              <a:t>So , initial acceleration of mineral grain is independent of size  and dependent  densities of solid &amp; fluid . For short jigging cycle , terminal velocity ie size will not be effective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5EE30-6E31-4456-83CF-B88A89537D7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560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1FB2520-B894-4961-AE3E-8A3BB4325AF2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Jigging</a:t>
            </a:r>
          </a:p>
        </p:txBody>
      </p:sp>
      <p:sp>
        <p:nvSpPr>
          <p:cNvPr id="2560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4009" name="Group 41"/>
          <p:cNvGraphicFramePr>
            <a:graphicFrameLocks noGrp="1"/>
          </p:cNvGraphicFramePr>
          <p:nvPr>
            <p:ph sz="half" idx="4294967295"/>
          </p:nvPr>
        </p:nvGraphicFramePr>
        <p:xfrm>
          <a:off x="381000" y="533400"/>
          <a:ext cx="8458200" cy="5961888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or terminal settling velocity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 settling time , initial velocity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particle with low SG -----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Smaller particle with high SG ____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short settling time – Heavy particles travel more than light particles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higher settling time – separation of small heavy particle &amp; large light particles difficult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Jigging ratio – ratio of diameters of two types of particles separated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 range of feed – short settling time for better separation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>
            <a:off x="6324600" y="838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6324600" y="220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Freeform 26"/>
          <p:cNvSpPr>
            <a:spLocks/>
          </p:cNvSpPr>
          <p:nvPr/>
        </p:nvSpPr>
        <p:spPr bwMode="auto">
          <a:xfrm>
            <a:off x="6324600" y="1143000"/>
            <a:ext cx="1752600" cy="1066800"/>
          </a:xfrm>
          <a:custGeom>
            <a:avLst/>
            <a:gdLst>
              <a:gd name="T0" fmla="*/ 0 w 1064"/>
              <a:gd name="T1" fmla="*/ 2147483647 h 784"/>
              <a:gd name="T2" fmla="*/ 2147483647 w 1064"/>
              <a:gd name="T3" fmla="*/ 2147483647 h 784"/>
              <a:gd name="T4" fmla="*/ 2147483647 w 1064"/>
              <a:gd name="T5" fmla="*/ 2147483647 h 784"/>
              <a:gd name="T6" fmla="*/ 2147483647 w 1064"/>
              <a:gd name="T7" fmla="*/ 2147483647 h 784"/>
              <a:gd name="T8" fmla="*/ 2147483647 w 1064"/>
              <a:gd name="T9" fmla="*/ 2147483647 h 784"/>
              <a:gd name="T10" fmla="*/ 2147483647 w 1064"/>
              <a:gd name="T11" fmla="*/ 2147483647 h 784"/>
              <a:gd name="T12" fmla="*/ 2147483647 w 1064"/>
              <a:gd name="T13" fmla="*/ 2147483647 h 784"/>
              <a:gd name="T14" fmla="*/ 2147483647 w 1064"/>
              <a:gd name="T15" fmla="*/ 2147483647 h 784"/>
              <a:gd name="T16" fmla="*/ 2147483647 w 1064"/>
              <a:gd name="T17" fmla="*/ 2147483647 h 7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4"/>
              <a:gd name="T28" fmla="*/ 0 h 784"/>
              <a:gd name="T29" fmla="*/ 1064 w 1064"/>
              <a:gd name="T30" fmla="*/ 784 h 7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4" h="784">
                <a:moveTo>
                  <a:pt x="0" y="784"/>
                </a:moveTo>
                <a:cubicBezTo>
                  <a:pt x="16" y="700"/>
                  <a:pt x="32" y="616"/>
                  <a:pt x="48" y="544"/>
                </a:cubicBezTo>
                <a:cubicBezTo>
                  <a:pt x="64" y="472"/>
                  <a:pt x="80" y="400"/>
                  <a:pt x="96" y="352"/>
                </a:cubicBezTo>
                <a:cubicBezTo>
                  <a:pt x="112" y="304"/>
                  <a:pt x="128" y="280"/>
                  <a:pt x="144" y="256"/>
                </a:cubicBezTo>
                <a:cubicBezTo>
                  <a:pt x="160" y="232"/>
                  <a:pt x="160" y="224"/>
                  <a:pt x="192" y="208"/>
                </a:cubicBezTo>
                <a:cubicBezTo>
                  <a:pt x="224" y="192"/>
                  <a:pt x="296" y="176"/>
                  <a:pt x="336" y="160"/>
                </a:cubicBezTo>
                <a:cubicBezTo>
                  <a:pt x="376" y="144"/>
                  <a:pt x="328" y="136"/>
                  <a:pt x="432" y="112"/>
                </a:cubicBezTo>
                <a:cubicBezTo>
                  <a:pt x="536" y="88"/>
                  <a:pt x="856" y="32"/>
                  <a:pt x="960" y="16"/>
                </a:cubicBezTo>
                <a:cubicBezTo>
                  <a:pt x="1064" y="0"/>
                  <a:pt x="1060" y="8"/>
                  <a:pt x="1056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Freeform 28"/>
          <p:cNvSpPr>
            <a:spLocks/>
          </p:cNvSpPr>
          <p:nvPr/>
        </p:nvSpPr>
        <p:spPr bwMode="auto">
          <a:xfrm>
            <a:off x="6324600" y="914400"/>
            <a:ext cx="1752600" cy="1295400"/>
          </a:xfrm>
          <a:custGeom>
            <a:avLst/>
            <a:gdLst>
              <a:gd name="T0" fmla="*/ 0 w 960"/>
              <a:gd name="T1" fmla="*/ 2147483647 h 680"/>
              <a:gd name="T2" fmla="*/ 2147483647 w 960"/>
              <a:gd name="T3" fmla="*/ 2147483647 h 680"/>
              <a:gd name="T4" fmla="*/ 2147483647 w 960"/>
              <a:gd name="T5" fmla="*/ 2147483647 h 680"/>
              <a:gd name="T6" fmla="*/ 2147483647 w 960"/>
              <a:gd name="T7" fmla="*/ 2147483647 h 680"/>
              <a:gd name="T8" fmla="*/ 2147483647 w 960"/>
              <a:gd name="T9" fmla="*/ 2147483647 h 680"/>
              <a:gd name="T10" fmla="*/ 2147483647 w 960"/>
              <a:gd name="T11" fmla="*/ 2147483647 h 680"/>
              <a:gd name="T12" fmla="*/ 2147483647 w 960"/>
              <a:gd name="T13" fmla="*/ 2147483647 h 680"/>
              <a:gd name="T14" fmla="*/ 2147483647 w 960"/>
              <a:gd name="T15" fmla="*/ 2147483647 h 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0"/>
              <a:gd name="T25" fmla="*/ 0 h 680"/>
              <a:gd name="T26" fmla="*/ 960 w 960"/>
              <a:gd name="T27" fmla="*/ 680 h 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0" h="680">
                <a:moveTo>
                  <a:pt x="0" y="680"/>
                </a:moveTo>
                <a:cubicBezTo>
                  <a:pt x="16" y="628"/>
                  <a:pt x="32" y="576"/>
                  <a:pt x="48" y="536"/>
                </a:cubicBezTo>
                <a:cubicBezTo>
                  <a:pt x="64" y="496"/>
                  <a:pt x="56" y="504"/>
                  <a:pt x="96" y="440"/>
                </a:cubicBezTo>
                <a:cubicBezTo>
                  <a:pt x="136" y="376"/>
                  <a:pt x="232" y="216"/>
                  <a:pt x="288" y="152"/>
                </a:cubicBezTo>
                <a:cubicBezTo>
                  <a:pt x="344" y="88"/>
                  <a:pt x="384" y="72"/>
                  <a:pt x="432" y="56"/>
                </a:cubicBezTo>
                <a:cubicBezTo>
                  <a:pt x="480" y="40"/>
                  <a:pt x="512" y="64"/>
                  <a:pt x="576" y="56"/>
                </a:cubicBezTo>
                <a:cubicBezTo>
                  <a:pt x="640" y="48"/>
                  <a:pt x="752" y="16"/>
                  <a:pt x="816" y="8"/>
                </a:cubicBezTo>
                <a:cubicBezTo>
                  <a:pt x="880" y="0"/>
                  <a:pt x="920" y="4"/>
                  <a:pt x="960" y="8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29"/>
          <p:cNvSpPr>
            <a:spLocks noChangeShapeType="1"/>
          </p:cNvSpPr>
          <p:nvPr/>
        </p:nvSpPr>
        <p:spPr bwMode="auto">
          <a:xfrm>
            <a:off x="6858000" y="838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30"/>
          <p:cNvSpPr>
            <a:spLocks noChangeShapeType="1"/>
          </p:cNvSpPr>
          <p:nvPr/>
        </p:nvSpPr>
        <p:spPr bwMode="auto">
          <a:xfrm>
            <a:off x="7543800" y="838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31"/>
          <p:cNvSpPr>
            <a:spLocks noChangeShapeType="1"/>
          </p:cNvSpPr>
          <p:nvPr/>
        </p:nvSpPr>
        <p:spPr bwMode="auto">
          <a:xfrm>
            <a:off x="8077200" y="838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Text Box 32"/>
          <p:cNvSpPr txBox="1">
            <a:spLocks noChangeArrowheads="1"/>
          </p:cNvSpPr>
          <p:nvPr/>
        </p:nvSpPr>
        <p:spPr bwMode="auto">
          <a:xfrm>
            <a:off x="5410200" y="144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sp>
        <p:nvSpPr>
          <p:cNvPr id="25623" name="Text Box 33"/>
          <p:cNvSpPr txBox="1">
            <a:spLocks noChangeArrowheads="1"/>
          </p:cNvSpPr>
          <p:nvPr/>
        </p:nvSpPr>
        <p:spPr bwMode="auto">
          <a:xfrm>
            <a:off x="6858000" y="2286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5624" name="Text Box 34"/>
          <p:cNvSpPr txBox="1">
            <a:spLocks noChangeArrowheads="1"/>
          </p:cNvSpPr>
          <p:nvPr/>
        </p:nvSpPr>
        <p:spPr bwMode="auto">
          <a:xfrm>
            <a:off x="61722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</a:t>
            </a:r>
          </a:p>
        </p:txBody>
      </p:sp>
      <p:sp>
        <p:nvSpPr>
          <p:cNvPr id="25625" name="Text Box 36"/>
          <p:cNvSpPr txBox="1">
            <a:spLocks noChangeArrowheads="1"/>
          </p:cNvSpPr>
          <p:nvPr/>
        </p:nvSpPr>
        <p:spPr bwMode="auto">
          <a:xfrm>
            <a:off x="80010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t3</a:t>
            </a:r>
          </a:p>
        </p:txBody>
      </p:sp>
      <p:sp>
        <p:nvSpPr>
          <p:cNvPr id="25626" name="Text Box 37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1F8C4-569C-4568-9E74-3E2B4DFD7B8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627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7CB903F-A74E-4B74-99EC-F6D1DBA33F1F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Jigging</a:t>
            </a:r>
          </a:p>
        </p:txBody>
      </p:sp>
      <p:sp>
        <p:nvSpPr>
          <p:cNvPr id="2663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5028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216569496"/>
              </p:ext>
            </p:extLst>
          </p:nvPr>
        </p:nvGraphicFramePr>
        <p:xfrm>
          <a:off x="381000" y="533400"/>
          <a:ext cx="8458200" cy="585216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affecting stratification during repeated cycle of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&amp; suction ( Batch &amp; continuous type)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 range of total load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Size, shape &amp; SG of particles affecting the frictional force in a crowded water column ( hindered settling)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Amount of water rising and falling through screen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effective jigging - size of feed 3-10 mm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Jigging cycle (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Suction rate)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removal of heavy particle across jig bed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9" name="Text Box 25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00F06-FBDF-4976-8078-1424827B2FD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9D74A14-1F8E-465A-B8CB-7DA5B124CC50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Jigging</a:t>
            </a:r>
          </a:p>
        </p:txBody>
      </p:sp>
      <p:sp>
        <p:nvSpPr>
          <p:cNvPr id="2765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2963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304800" y="533400"/>
          <a:ext cx="8229600" cy="57150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2" name="Picture 15"/>
          <p:cNvPicPr>
            <a:picLocks noChangeAspect="1" noChangeArrowheads="1"/>
          </p:cNvPicPr>
          <p:nvPr/>
        </p:nvPicPr>
        <p:blipFill>
          <a:blip r:embed="rId2"/>
          <a:srcRect r="2222"/>
          <a:stretch>
            <a:fillRect/>
          </a:stretch>
        </p:blipFill>
        <p:spPr bwMode="auto">
          <a:xfrm>
            <a:off x="6629400" y="819150"/>
            <a:ext cx="2362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-62547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65" name="Text Box 21"/>
          <p:cNvSpPr txBox="1">
            <a:spLocks noChangeArrowheads="1"/>
          </p:cNvSpPr>
          <p:nvPr/>
        </p:nvSpPr>
        <p:spPr bwMode="auto">
          <a:xfrm>
            <a:off x="228600" y="2667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b="1"/>
              <a:t>Jig Cycle ( low &amp; high density)</a:t>
            </a:r>
          </a:p>
        </p:txBody>
      </p:sp>
      <p:sp>
        <p:nvSpPr>
          <p:cNvPr id="27666" name="Text Box 22"/>
          <p:cNvSpPr txBox="1">
            <a:spLocks noChangeArrowheads="1"/>
          </p:cNvSpPr>
          <p:nvPr/>
        </p:nvSpPr>
        <p:spPr bwMode="auto">
          <a:xfrm>
            <a:off x="5105400" y="4876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JIG</a:t>
            </a:r>
          </a:p>
        </p:txBody>
      </p:sp>
      <p:pic>
        <p:nvPicPr>
          <p:cNvPr id="2766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6324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8" name="Text Box 24"/>
          <p:cNvSpPr txBox="1">
            <a:spLocks noChangeArrowheads="1"/>
          </p:cNvSpPr>
          <p:nvPr/>
        </p:nvSpPr>
        <p:spPr bwMode="auto">
          <a:xfrm>
            <a:off x="7467600" y="2376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Jig Cycle</a:t>
            </a:r>
          </a:p>
        </p:txBody>
      </p:sp>
      <p:sp>
        <p:nvSpPr>
          <p:cNvPr id="27669" name="Text Box 25"/>
          <p:cNvSpPr txBox="1">
            <a:spLocks noChangeArrowheads="1"/>
          </p:cNvSpPr>
          <p:nvPr/>
        </p:nvSpPr>
        <p:spPr bwMode="auto">
          <a:xfrm>
            <a:off x="3048000" y="83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JIG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DE3C9-BC4B-4269-8130-28D9994BB48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8675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A590256-37E3-46AD-BA58-A437ED26280B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Jigging</a:t>
            </a:r>
          </a:p>
        </p:txBody>
      </p:sp>
      <p:sp>
        <p:nvSpPr>
          <p:cNvPr id="2867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6040" name="Group 2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411297791"/>
              </p:ext>
            </p:extLst>
          </p:nvPr>
        </p:nvGraphicFramePr>
        <p:xfrm>
          <a:off x="365125" y="448310"/>
          <a:ext cx="8458200" cy="603504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During jigging cycle when screen is open (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pulsion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Coarse heavy grains  at the bottom , the fine –light grains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the top , coarse –light &amp; small –heavy in the middle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screen is close ( suction 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 –heavy grains at the bottom , coarse –light grains at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top and coarse- heavy and fine –light grains in the middle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Consolidation trickling – small particles pack the voids between the large ones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6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3</a:t>
            </a:r>
          </a:p>
          <a:p>
            <a:pPr algn="ctr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Gravity concentration methods, Tabling, Jigging, Heavy media separation,</a:t>
            </a:r>
          </a:p>
          <a:p>
            <a:pPr>
              <a:defRPr/>
            </a:pPr>
            <a:r>
              <a:rPr lang="en-US" dirty="0"/>
              <a:t>Separation in vertical and streaming currents, Sedimentation, Dewatering</a:t>
            </a:r>
          </a:p>
          <a:p>
            <a:pPr>
              <a:defRPr/>
            </a:pPr>
            <a:r>
              <a:rPr lang="en-US" dirty="0"/>
              <a:t>techniques, Thickener, Filtration and Drying, Stokes and Newton's law, Motion of solid in fluid Free and hindered settling, Thickening, Batch and continuous settling Chambers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8FF20-66F1-49B3-8EE7-9D82DB9B4DF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969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CAE2DD0-2343-4512-8E99-06C86D8FC86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Jigs </a:t>
            </a:r>
          </a:p>
        </p:txBody>
      </p:sp>
      <p:sp>
        <p:nvSpPr>
          <p:cNvPr id="2970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7055" name="Group 15"/>
          <p:cNvGraphicFramePr>
            <a:graphicFrameLocks noGrp="1"/>
          </p:cNvGraphicFramePr>
          <p:nvPr>
            <p:ph sz="half" idx="4294967295"/>
          </p:nvPr>
        </p:nvGraphicFramePr>
        <p:xfrm>
          <a:off x="381000" y="533400"/>
          <a:ext cx="8458200" cy="5638801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515778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Screen Plunger Jigs – Feed size 0.025 to 3.5 cm –, Cap  -10-40 T/m2 of screen area, metallic ores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screen diaphragm – Plunger sealed to frame - rubber diaphragm  - no leakage around plunger, high speed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0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381000" y="324485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Fixed Screen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4648200" y="1995488"/>
            <a:ext cx="419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 Fixed Screen Diaphragm Jig</a:t>
            </a:r>
          </a:p>
        </p:txBody>
      </p:sp>
      <p:pic>
        <p:nvPicPr>
          <p:cNvPr id="2971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2200"/>
            <a:ext cx="4229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4774A-6CF2-4777-867E-ED9BEC4F18F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072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EF74660-31B4-4357-9EF5-161D9BB043BB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Jigging</a:t>
            </a:r>
          </a:p>
        </p:txBody>
      </p:sp>
      <p:sp>
        <p:nvSpPr>
          <p:cNvPr id="3072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1159" name="Group 2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656655542"/>
              </p:ext>
            </p:extLst>
          </p:nvPr>
        </p:nvGraphicFramePr>
        <p:xfrm>
          <a:off x="365125" y="505749"/>
          <a:ext cx="8458200" cy="603504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 of Fixed screen type: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Feed charged gently at head of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compartment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amplitude in the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comp. &amp; least in the 4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grade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at bottom of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comp.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Lighter fraction  upward – to last box as tailing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Opening of hutch discharge – control over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pulsion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/suction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Tailing ( upper layer) – discharge to weir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Concentrate ( lower layer) discharge – to gate ( feed coarser than screen size) OR to hutch valve ( feed finer than screen size)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642F9-7760-4DCD-8E74-E720828FCC5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1747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E212D92-E068-4BE5-B834-914FE3C62667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Jigs </a:t>
            </a:r>
          </a:p>
        </p:txBody>
      </p:sp>
      <p:sp>
        <p:nvSpPr>
          <p:cNvPr id="3175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8097" name="Group 33"/>
          <p:cNvGraphicFramePr>
            <a:graphicFrameLocks noGrp="1"/>
          </p:cNvGraphicFramePr>
          <p:nvPr>
            <p:ph sz="half" idx="4294967295"/>
          </p:nvPr>
        </p:nvGraphicFramePr>
        <p:xfrm>
          <a:off x="381000" y="601663"/>
          <a:ext cx="8458200" cy="5888736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Sieve Air Pulse Jig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water pulsing by compressed air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-Treatment of 0.06 to 15 cm particle – cleaning of coal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Movable screen jig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-Screen box moved upward &amp; downward – different compartments ( conc, middlings , tailing) - small amount of ore treated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Pneumatic Jigs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-Air used for startification – inferior separation due to lower fluid density ( low fluidisation )– sulphide ore concentration – closer feed range suitable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8EB031-3830-470B-A191-4AA0DF917D3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1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C57F8A1-FCEF-48B8-9EDE-219679E096E8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Jigs ( Merits &amp; Demerits) </a:t>
            </a:r>
          </a:p>
        </p:txBody>
      </p:sp>
      <p:sp>
        <p:nvSpPr>
          <p:cNvPr id="3277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9120" name="Group 32"/>
          <p:cNvGraphicFramePr>
            <a:graphicFrameLocks noGrp="1"/>
          </p:cNvGraphicFramePr>
          <p:nvPr>
            <p:ph sz="half" idx="4294967295"/>
          </p:nvPr>
        </p:nvGraphicFramePr>
        <p:xfrm>
          <a:off x="381000" y="601663"/>
          <a:ext cx="8458200" cy="5522976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Pneumatic jigs –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-Dry finished product – e.g. Fine coal , Desert countries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–Dust removal required, multiple jigs to treat range of 200 microns to 4 cm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Hydraulic Jigs –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Simple &amp; cheap, easy maintenance , flexibility of using heavy suspension ( in place of water) for coarse material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–Large quantity of water, Fines not treatable ,concentrate separated not clean ,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4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85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5DA760-902B-4C5C-B990-76FF65DAB9D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3795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0E4534D-F500-4BA6-8980-D3F63B9F292E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Jigging</a:t>
            </a:r>
          </a:p>
        </p:txBody>
      </p:sp>
      <p:sp>
        <p:nvSpPr>
          <p:cNvPr id="3379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0143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584499636"/>
              </p:ext>
            </p:extLst>
          </p:nvPr>
        </p:nvGraphicFramePr>
        <p:xfrm>
          <a:off x="342900" y="573218"/>
          <a:ext cx="8458200" cy="603504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 Control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Gravity of Coarse particles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Thickness of bedding material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flow &amp; quantity , Rate of feed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of concentrate removal (heavy product)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Suitable bedding material for proper hutch product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Suitable to application –heavy minerals (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sulphides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) or light minerals ( coal) for optimum jig volume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– coal cleaning &amp; non-magnetic Iron ores , tin &amp; tungsten ores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more for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sulphide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minerals due to flotation process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5E6CE-DE93-41DA-A12C-438E9D1CB03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2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E561DFF-9008-4C9A-9D45-247F4B613E06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Gravity Concentration ( Streaming currents)</a:t>
            </a:r>
          </a:p>
        </p:txBody>
      </p:sp>
      <p:sp>
        <p:nvSpPr>
          <p:cNvPr id="103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2177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381000" y="601663"/>
          <a:ext cx="8458200" cy="5343525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Flowing film concentration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Classification on flatish surface ( sluice , shaking table ) by flowing film of fluid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 exposed to flow – concentration degree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Separation of particles having same density but different shape &amp; size 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1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2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3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26" name="Object 386"/>
          <p:cNvGraphicFramePr>
            <a:graphicFrameLocks noChangeAspect="1"/>
          </p:cNvGraphicFramePr>
          <p:nvPr/>
        </p:nvGraphicFramePr>
        <p:xfrm>
          <a:off x="457200" y="3429000"/>
          <a:ext cx="3733800" cy="2209800"/>
        </p:xfrm>
        <a:graphic>
          <a:graphicData uri="http://schemas.openxmlformats.org/presentationml/2006/ole">
            <p:oleObj spid="_x0000_s1030" name="Worksheet" r:id="rId3" imgW="3733800" imgH="2209800" progId="Excel.Sheet.8">
              <p:embed/>
            </p:oleObj>
          </a:graphicData>
        </a:graphic>
      </p:graphicFrame>
      <p:graphicFrame>
        <p:nvGraphicFramePr>
          <p:cNvPr id="1027" name="Object 387"/>
          <p:cNvGraphicFramePr>
            <a:graphicFrameLocks noChangeAspect="1"/>
          </p:cNvGraphicFramePr>
          <p:nvPr/>
        </p:nvGraphicFramePr>
        <p:xfrm>
          <a:off x="5105400" y="3657600"/>
          <a:ext cx="3057525" cy="1666875"/>
        </p:xfrm>
        <a:graphic>
          <a:graphicData uri="http://schemas.openxmlformats.org/presentationml/2006/ole">
            <p:oleObj spid="_x0000_s1031" name="Worksheet" r:id="rId4" imgW="3057525" imgH="1666875" progId="Excel.Sheet.8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E2248-8406-4CE6-B578-F40ADEF4D1F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481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A5F93BE-6438-4F8B-B2D8-FA697B796B3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Gravity Concentration ( Streaming currents)</a:t>
            </a:r>
          </a:p>
        </p:txBody>
      </p:sp>
      <p:sp>
        <p:nvSpPr>
          <p:cNvPr id="3482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3210" name="Group 2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485632161"/>
              </p:ext>
            </p:extLst>
          </p:nvPr>
        </p:nvGraphicFramePr>
        <p:xfrm>
          <a:off x="365125" y="500248"/>
          <a:ext cx="8458200" cy="5961888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Shape important for ease of rolling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Flattest flake , cube , sphere – increasing order of roll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Riffles – turbulence &amp; vortex formation – lighter particle climbing over obstacle &amp; heavier ones into the pocket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Separation factors – Water film thickness , roughness of separating surface , pulp density, shape &amp; size of particles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 without riffles -particle size &lt; film thickness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Riffle-decked table – particle size equal to riffle depth and 1/3 of riffle width to avoid bridging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84D40-8CC9-441E-BC5A-97DD0EA5B7D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584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E49993C-DB51-408D-83D8-254C1DE5CC7D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Flowing Film Concentration -Types</a:t>
            </a:r>
          </a:p>
        </p:txBody>
      </p:sp>
      <p:sp>
        <p:nvSpPr>
          <p:cNvPr id="3584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4254" name="Group 4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77524682"/>
              </p:ext>
            </p:extLst>
          </p:nvPr>
        </p:nvGraphicFramePr>
        <p:xfrm>
          <a:off x="38100" y="508854"/>
          <a:ext cx="6629400" cy="6047232"/>
        </p:xfrm>
        <a:graphic>
          <a:graphicData uri="http://schemas.openxmlformats.org/drawingml/2006/table">
            <a:tbl>
              <a:tblPr/>
              <a:tblGrid>
                <a:gridCol w="6629400"/>
              </a:tblGrid>
              <a:tr h="508627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Devices with Stationary Surface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-Particles agitated by water flowing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-Heavier particles settle into catch pockets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e.g. Inclined table , Sluice box , Humphreys spiral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Humphrey spiral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-Five-six turns , Radius / slope more with density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-Separation affected -centrifugal &amp; partially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sink-float action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-Heavy/ coarse at  bottom flat , lighter/ fines to side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Pulp density ( 50 %) for coarse  &amp; &lt; 30% for fines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99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6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5858" name="Picture 44"/>
          <p:cNvPicPr>
            <a:picLocks noChangeAspect="1" noChangeArrowheads="1"/>
          </p:cNvPicPr>
          <p:nvPr/>
        </p:nvPicPr>
        <p:blipFill>
          <a:blip r:embed="rId2"/>
          <a:srcRect l="19000" r="17999"/>
          <a:stretch>
            <a:fillRect/>
          </a:stretch>
        </p:blipFill>
        <p:spPr bwMode="auto">
          <a:xfrm>
            <a:off x="6019800" y="838200"/>
            <a:ext cx="312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Text Box 47"/>
          <p:cNvSpPr txBox="1">
            <a:spLocks noChangeArrowheads="1"/>
          </p:cNvSpPr>
          <p:nvPr/>
        </p:nvSpPr>
        <p:spPr bwMode="auto">
          <a:xfrm>
            <a:off x="5943600" y="5476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Humphrey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19D544-8D32-4F06-8FAE-46F433FAFA4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6867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E74E3FC-10FD-4F72-B443-23C10DEF541C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Flowing Film Concentration -Types</a:t>
            </a:r>
          </a:p>
        </p:txBody>
      </p:sp>
      <p:sp>
        <p:nvSpPr>
          <p:cNvPr id="3687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5256" name="Group 2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612698289"/>
              </p:ext>
            </p:extLst>
          </p:nvPr>
        </p:nvGraphicFramePr>
        <p:xfrm>
          <a:off x="266700" y="722313"/>
          <a:ext cx="8610600" cy="585216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 with moving surface –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Vanners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Rotating Cylinders, Jerking Tables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Vanners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Flanged belt moving on rollers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inclined plane , heavier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partilcle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Left on rubber surface – Tin ore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Rotating cylinder – lining on wall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 corrugated rubber ( slope 5 deg),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Heavier particle collect in corrugation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Jerking table – Deck with or without riffles , shaken in the direction of length , table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inclinded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water flow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 &lt; 10-20 microns not suitable , low recovery , flotation is preferred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1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688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DB0BC-3213-4CA9-8598-CEAA99A2C51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7891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2784074-5D71-4E2C-AD2A-4A87C94C9087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Flowing Film Concentration – Shaking Table</a:t>
            </a:r>
          </a:p>
        </p:txBody>
      </p:sp>
      <p:sp>
        <p:nvSpPr>
          <p:cNvPr id="3789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6284" name="Group 28"/>
          <p:cNvGraphicFramePr>
            <a:graphicFrameLocks noGrp="1"/>
          </p:cNvGraphicFramePr>
          <p:nvPr>
            <p:ph sz="half" idx="4294967295"/>
          </p:nvPr>
        </p:nvGraphicFramePr>
        <p:xfrm>
          <a:off x="152400" y="742950"/>
          <a:ext cx="8077200" cy="5742432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Flat surface ( Deck) inclined ( 5 deg)  - both front to back &amp; left to right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roughened or riffles formed  2 cm wide / 1 cm height at starting point and tapering down to zero at lowest end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Motion is parallel or at an angle to the channels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Riffles – spread entering feed , in between channels - place for hindered settling &amp; consolidation trickling , exposing of top layer to cross flow down the deck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1BD9BEB-1D6E-4207-B516-CF4DB5DCB87E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2292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F28EFCD-A6C0-49B8-9903-5B3AC0E10E83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1229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578476140"/>
              </p:ext>
            </p:extLst>
          </p:nvPr>
        </p:nvGraphicFramePr>
        <p:xfrm>
          <a:off x="228600" y="371855"/>
          <a:ext cx="8305800" cy="6349619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879973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Classificaton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separating mixtures on the basis of velocity falling through a medium ( air /water)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Since velocity of particles not only depends on size but also on shape &amp; sp. gravity , principles of classification are important in mineral separation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utilising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gravity concentration methods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Principles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a lump of lead and feather – in vacuum ?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viscous medium ( air / water) – when fluid resistance &amp; gravitational force equal- V constant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64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7ACD9-E18C-4215-878A-A5987C0C36F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8915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205261C-761C-4098-9B73-85361795CC7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Flowing Film Concentration – Shaking Table</a:t>
            </a:r>
          </a:p>
        </p:txBody>
      </p:sp>
      <p:sp>
        <p:nvSpPr>
          <p:cNvPr id="3891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7297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742950"/>
          <a:ext cx="8077200" cy="5343525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Rolling under gravitational pull &amp; water flow stream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forward motion &amp; rapid return motion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The lighter materials -over the riffles down to exit on the tailings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Wash water at top of table at right angles to direction of table movement , particles diagonally across the deck from the feed end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962400"/>
            <a:ext cx="487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11F41-A2F5-4334-8A94-C136E966C09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993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319D299-0B95-47D1-A18D-8E7A00876F48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Flowing Film Concentration – Shaking Table</a:t>
            </a:r>
          </a:p>
        </p:txBody>
      </p:sp>
      <p:sp>
        <p:nvSpPr>
          <p:cNvPr id="3994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3994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8325" name="Group 21"/>
          <p:cNvGraphicFramePr>
            <a:graphicFrameLocks noGrp="1"/>
          </p:cNvGraphicFramePr>
          <p:nvPr>
            <p:ph sz="half" idx="4294967295"/>
          </p:nvPr>
        </p:nvGraphicFramePr>
        <p:xfrm>
          <a:off x="152400" y="742950"/>
          <a:ext cx="8077200" cy="5388864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Fastest moving along riffles ( less horizontal movement ) –Coarse light grains ( Usually gangue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moving – Fine light &amp; coarse heavy  ( Middlings)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Slowest moving ( Fine heavy ) – maximum horizontal movement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Movement of particle – table slope, velocity &amp; quantity of water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Best particle range 3  mm to 50 microns &amp; high density minerals such as Gold , Garnet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A9D863-6412-454B-9751-D330C17B45B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096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8FAE447-F619-4CEE-BE4F-0C17C6734928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Flowing Film Concentration – Shaking Table</a:t>
            </a:r>
          </a:p>
        </p:txBody>
      </p:sp>
      <p:sp>
        <p:nvSpPr>
          <p:cNvPr id="409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9346" name="Group 18"/>
          <p:cNvGraphicFramePr>
            <a:graphicFrameLocks noGrp="1"/>
          </p:cNvGraphicFramePr>
          <p:nvPr>
            <p:ph sz="half" idx="4294967295"/>
          </p:nvPr>
        </p:nvGraphicFramePr>
        <p:xfrm>
          <a:off x="152400" y="742950"/>
          <a:ext cx="8077200" cy="5535168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 used in series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Ist group  -low grade concentrate &amp; tailing – Roughing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-Treatment of low grade on smaller table – Cleaning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-Tailing during cleaning sent to Roughing feed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Roughing operation - High feed rate , more tilt &amp; riffles,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Cleaning – less water , less feed , shorter stroke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Wilfley table – Higher capacity ,Riffles for coarser material &amp;  rugged head motion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-Riffles in parallel with long axis  and tapered , deck tilted transversely , 2/3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of deck riffled, cleats 1.5 cm H /0.75 W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8E30E4-0FE7-40E5-A3C3-4AAC12F0298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1987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C74BD00-C8F0-4F81-82E1-E254C9982674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Wilfley Table</a:t>
            </a:r>
          </a:p>
        </p:txBody>
      </p:sp>
      <p:sp>
        <p:nvSpPr>
          <p:cNvPr id="4199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199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0369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742950"/>
          <a:ext cx="8077200" cy="5282565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200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3810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685800"/>
            <a:ext cx="4705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FFBFFE-F431-4160-895E-47A72C7735A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3011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702F075-A0B6-4E32-B18E-F015FF8FCBF6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Dry Table</a:t>
            </a:r>
          </a:p>
        </p:txBody>
      </p:sp>
      <p:sp>
        <p:nvSpPr>
          <p:cNvPr id="4301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301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2417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742950"/>
          <a:ext cx="8763000" cy="528256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Perforated riffled decks , air blow upwards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Feed introduced at the top , lighter particle move  downward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Oscillating motion cause heavier particle  close  to surface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 upward and discharge at higher end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3528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0B335F-8710-4EAB-B9E2-876862E37AF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4035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9F0A69A-7D17-4FFD-9618-2AB6DE62FA8C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Shaking Table</a:t>
            </a:r>
          </a:p>
        </p:txBody>
      </p:sp>
      <p:sp>
        <p:nvSpPr>
          <p:cNvPr id="4403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404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1411" name="Group 3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078417456"/>
              </p:ext>
            </p:extLst>
          </p:nvPr>
        </p:nvGraphicFramePr>
        <p:xfrm>
          <a:off x="304800" y="620505"/>
          <a:ext cx="8534400" cy="5827776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48863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Demerits of Wet Tabling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of large amount of water , product property affected due to soluble salts , additional cost of dry of product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Difference Wet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Dry Table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Wet – Particle size increase &amp; density decrease from top of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band towards tailing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Dry – Particle size &amp; density decrease from top end to tailing similar to hydraulic classification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 : Galena /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Sphalerite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Barytes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Fluorsapar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Gold ores , non-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metallics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Silica sand , Chromite ores, Iron ores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6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8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49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B4E5F-8827-40F3-BAF8-553062CA14B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505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F15A3C9-EAF2-4628-BEB9-7DFDE4C5C14D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Heavy ( Dense) Media Separation </a:t>
            </a:r>
          </a:p>
        </p:txBody>
      </p:sp>
      <p:sp>
        <p:nvSpPr>
          <p:cNvPr id="4506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3446" name="Group 2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547445380"/>
              </p:ext>
            </p:extLst>
          </p:nvPr>
        </p:nvGraphicFramePr>
        <p:xfrm>
          <a:off x="365125" y="578612"/>
          <a:ext cx="8534400" cy="5904738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Also known as Sink &amp; Float , Heavy Liquid Separation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Based largely on SG  of Minerals &amp; media ( Gravity pull &amp; resistance to viscous shear of media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Separation under quiet bath , agitation , centrifugal action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Minerals                Media bath            Minerals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SG &lt;1.5                SG =1.5                 SG &gt; 1.5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Float                                                   Sink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Heavy liquid -Organic liquids ( SG 1.5 to 3.5), aq. solution of salts, heavy pseudo liquids ( solid suspension in water 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Applicable to minerals with wide densities ( size 2 mm -8 cm)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Separation of Tungsten ,Uranium , Vanadium minerals from calcite &amp; quartz , coal from ash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72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073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4FFDF5-DCCA-403C-A898-90C177311CF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608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ED822CC-9260-4545-9DB2-E42015E1F328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Media  </a:t>
            </a:r>
          </a:p>
        </p:txBody>
      </p:sp>
      <p:sp>
        <p:nvSpPr>
          <p:cNvPr id="4608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4470" name="Group 22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831586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Soluble salts ( 1.3-1.4) – ZnCl2 , CaCl2 – cleaning of coal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Organic Liquids ( SG 1.4 -3) – CHBr3 (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Bromoform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2.89) , Ch2Br2 ( Methylene Bromide 2.48 )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 suspension for producing dense media :</a:t>
                      </a:r>
                    </a:p>
                    <a:p>
                      <a:pPr marL="0" marR="0" lvl="0" indent="571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Soild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–hard , unbreakable ,non wear , non corrosive ,  resulting viscosity of media low , stable pulp with coarse particle as fine material result in high viscosity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-Galena ( SG 7.4-7.6) for lead –zinc ores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Ferro silicon ( magnetic , non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oxidising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,SG 6.7-7) used for suspension having &gt;3.2 SG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5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6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25427-A7AB-42EE-AD5B-E6B538F85AD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7107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C0EC911-3E6B-4150-9538-96E1822CAC14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DMS process  </a:t>
            </a:r>
          </a:p>
        </p:txBody>
      </p:sp>
      <p:sp>
        <p:nvSpPr>
          <p:cNvPr id="4711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711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6515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831586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 using heavy liquids – organic&amp; salt solution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-Lessing &amp; Bertand process ( coal / CaCl2 / 1.4)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Du Pont Process ( Organic media – Halogenated Hydrocarbon ) , uneconomical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 using solids for suspension – Galena , Fe-Si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-Vooys Process ( Coal /Clay &amp; Baryte /1.5)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-Differential Density Process ( Cyanamide Process) – Conical separating tank , media used – magnetite or Fe-Si, Cap 200 t/day , Stirring mechanism present, Fe-Si particle size ( 150 -200 microns) , Fine Ore separation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665FBF-2B7B-43A8-A010-08DA57835D9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8131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C7CCD0E-95DD-466D-B00E-BD63547A7E45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DMS process  </a:t>
            </a:r>
          </a:p>
        </p:txBody>
      </p:sp>
      <p:sp>
        <p:nvSpPr>
          <p:cNvPr id="4813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813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8561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Counter Current Dense Media Separator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-Media used Clay , Barytes, Magnetite , Fe-Si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-suitable  for large size Coal &amp; Ore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2BA8A87-92DC-46A4-AB2F-DA5414EB4D1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331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AA01F4-152A-48E9-AABA-C2B373DC1DB2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1331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228600" y="533400"/>
          <a:ext cx="8305800" cy="5754624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Nature of fluid resistance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at low velocity of particle-fluid in contact moves with adjacent fluid motionless – shear forces – viscous resistance ( laminar flow 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-at high velocity –resistance due to displacement of fluid by body – turbulent resistance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-whether viscous/turbulent , acceleration reduces &amp; terminal velocity is reached quickly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1BDD80-E490-4F13-A50E-C6CA279BB03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9155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27F6114-711B-4836-8A89-5C404258C2AD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Types of DMS process  </a:t>
            </a:r>
          </a:p>
        </p:txBody>
      </p:sp>
      <p:sp>
        <p:nvSpPr>
          <p:cNvPr id="4915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4916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7549" name="Group 29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4876800" cy="6016752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4822825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 Developments :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Heavy Media Cyclone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swirling action increase SG &amp; viscosity of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media, decrease in velocity at walls due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friction, higher linear velocites –better    gravity conditions , medium as magnetite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Fe-Si , For Coal size ( 0.4 -10 mm)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-Dry Fluid Bed Separator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fluidised media of F-Si to effect sink &amp;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float ,For heavy metals Cu, Brass ,Pb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from scrap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7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69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70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9171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762000"/>
            <a:ext cx="2857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971800"/>
            <a:ext cx="1428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3" name="Text Box 30"/>
          <p:cNvSpPr txBox="1">
            <a:spLocks noChangeArrowheads="1"/>
          </p:cNvSpPr>
          <p:nvPr/>
        </p:nvSpPr>
        <p:spPr bwMode="auto">
          <a:xfrm>
            <a:off x="6324600" y="5105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Heavy Media Cyclone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CA1A8-F55D-4DE0-89C9-55DEA4234AE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017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A07364B-0AB4-4C54-BBB1-DAC4A8814ACF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Solid Fluid separation </a:t>
            </a:r>
          </a:p>
        </p:txBody>
      </p:sp>
      <p:sp>
        <p:nvSpPr>
          <p:cNvPr id="5018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5498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686800" cy="5827776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Sedimentation ( Thickening ) – either increasing solid or decreasing solid ( clarification) to produce liquid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– flocculation of fine particles, separation  &amp; compaction of flocs , withdrawal of fluid &amp; thickened slurry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Flocculation – fine particles grouped together to form flocules ( flocs) of large size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Mechanism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-Finely divided mineral particle in water , variety of ions associated with water present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-Ions &amp; water molecules attach /detach from mineral particles 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91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92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93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D4C25-D8FA-46E2-BBCE-E3ABE3F0350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120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EF83CE1-D9A2-4C30-A892-04EF746126A6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Solid Fluid separation </a:t>
            </a:r>
          </a:p>
        </p:txBody>
      </p:sp>
      <p:sp>
        <p:nvSpPr>
          <p:cNvPr id="5120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120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1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9585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Interfacial area reduced due to flocculation – Surface energy reduced ( spontaneous reaction lead to entropy increase)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Particles with ionised surface of similar charge –repulsive force on approach and vice versa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tension higher – more cohesion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14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15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16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17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1242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22955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133C1-3FCB-4137-B40B-F2B2381AAE9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2227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D228131-DCB2-4EB2-8A04-46FC3266D97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Solid Fluid separation </a:t>
            </a:r>
          </a:p>
        </p:txBody>
      </p:sp>
      <p:sp>
        <p:nvSpPr>
          <p:cNvPr id="5223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223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3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0614" name="Group 22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904738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Favourable condition for flocculation – Electrical Neutrality of particles – Iso –electric point – pH ~7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Near iso-electric point of particles , a colloid coagulates &amp; pulp tends to flocculate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-surface tension between particles 7 aqueous phase of pulp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-high pulp density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-Low temp reduce stirring effect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-pH ( measure of ionisation or electrical charge) –addition of electrolyte providing opposite ions , increase in ionic valency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-Mix of coarse and fines help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38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40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41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23890F-7BD8-49BA-9F3A-70E2EFF0666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3251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3269D7E-E835-41B4-8ED8-3752F779815E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Solid Fluid separation </a:t>
            </a:r>
          </a:p>
        </p:txBody>
      </p:sp>
      <p:sp>
        <p:nvSpPr>
          <p:cNvPr id="5325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325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1642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831586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Flocculants – Glues, Starch , lime , H2SO4, Alum , Gypsum , CuSO4, Sodium Aluminate ( trivalent ions more effective)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Floccules –aggregate of soild particles with interstitial fluid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Dewatering in thickening by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Free settling of flocs – possible in water clarification only , velocity of slow settling flocs decides rate of dewatering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-Hindered settling of flocs –Fast settling flocs retarded by slow settling flocs , velocity is more than in free settling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Exudation of water from settled flocs under pulp pressure – after hindered settling -Flocs  rigid – further dewater- filtration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2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63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64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65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258ED1-0362-4FF2-A16D-508CAEBDD92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4275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4375C61-F5B7-42EF-B9C3-A1E6B2FA469B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Thickening ( Sedimentation) Equipment </a:t>
            </a:r>
          </a:p>
        </p:txBody>
      </p:sp>
      <p:sp>
        <p:nvSpPr>
          <p:cNvPr id="5427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2657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Thickener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88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89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429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476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09600"/>
            <a:ext cx="4400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65500"/>
            <a:ext cx="3581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3528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9AD43-E8B5-430F-A2B6-9B9655E5280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529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AD8623B-C5E7-4CA0-9765-23198C50E595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Filtration </a:t>
            </a:r>
          </a:p>
        </p:txBody>
      </p:sp>
      <p:sp>
        <p:nvSpPr>
          <p:cNvPr id="5530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530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3682" name="Group 18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61213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 of separating solid particle from fluid through membrane , cloth , synthetic porous material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filter bed derived from suspension subjected to filtration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bridging of pore by solids – diameter of coarsest particle &gt; 1/3 of pore size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Porosity of filter bed decrease with time resulting in clean filtrate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of filtration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Filtering area , pressure difference , no of pores per unit area, thickness of filtered cake layer , higher pulp temperature , slow rate for fines , slow rate for dispersed cake ( pores rapidly clogged by finer particles ) , high rate for flocculated cake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10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11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12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367BBC-918D-4521-9282-30FC01F5B24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632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BFF565A-1A3E-4D71-AC81-1BA4CBC0AFC4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Filtration Equipment</a:t>
            </a:r>
          </a:p>
        </p:txBody>
      </p:sp>
      <p:sp>
        <p:nvSpPr>
          <p:cNvPr id="5632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632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4705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Based on types of force of action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Gravity , Pressure , Vacuum &amp; Centrifugal Filters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Gravity Filters – Filtration on sand bed in the leaching tanks , two clarified liquors – one overflowing the rim of tank &amp; other as filtrate from porous bed – control of operation by skimming upper layer of sand bed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 Filters –Slurry (pulp) pushed inside vessel till a set pressure ( air/mechanical pressure applied) , plate &amp; frame type, no of frames in series – used in Hydrometallurgical /chemical plants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35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36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37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CD80DC-E44E-4F7A-851F-19D89680526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7347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7AA5701-676F-4D76-9A1B-3C6498EDEAE6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Filtration Equipment</a:t>
            </a:r>
          </a:p>
        </p:txBody>
      </p:sp>
      <p:sp>
        <p:nvSpPr>
          <p:cNvPr id="5735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5722" name="Group 10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Filter Press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58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59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61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7362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0C43D-DFEF-4C1E-B768-7DB9772A761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8371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3A05071-526E-46B8-8874-26F5AB00FA3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algn="l" eaLnBrk="1" hangingPunct="1"/>
            <a:r>
              <a:rPr lang="en-US" sz="2800" smtClean="0"/>
              <a:t>      Filter press</a:t>
            </a:r>
          </a:p>
        </p:txBody>
      </p:sp>
      <p:sp>
        <p:nvSpPr>
          <p:cNvPr id="5837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837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6746" name="Group 10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 sequence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3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4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85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8386" name="Group 20"/>
          <p:cNvGrpSpPr>
            <a:grpSpLocks/>
          </p:cNvGrpSpPr>
          <p:nvPr/>
        </p:nvGrpSpPr>
        <p:grpSpPr bwMode="auto">
          <a:xfrm>
            <a:off x="609600" y="1219200"/>
            <a:ext cx="7239000" cy="5029200"/>
            <a:chOff x="609600" y="1219200"/>
            <a:chExt cx="7239000" cy="5029200"/>
          </a:xfrm>
        </p:grpSpPr>
        <p:pic>
          <p:nvPicPr>
            <p:cNvPr id="58388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219200"/>
              <a:ext cx="3352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9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1295400"/>
              <a:ext cx="35052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0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810000"/>
              <a:ext cx="329565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1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9600" y="3886200"/>
              <a:ext cx="3429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387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52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1E2FD49-D503-4288-95D2-EF90AA2E72FF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434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36D4B-2472-4A16-BFCF-FC6F4CE3B043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1434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873249141"/>
              </p:ext>
            </p:extLst>
          </p:nvPr>
        </p:nvGraphicFramePr>
        <p:xfrm>
          <a:off x="381000" y="454210"/>
          <a:ext cx="8305800" cy="6266688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456286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Terminal velocities greater /lesser than upward fluid flow –separates particles -overflow/underflow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Equation of motion of particle in viscous fluid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Consider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-Particle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d , Ds – density)  falling under free settling condition in a fluid having density as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-three forces – gravitational ,buoyant force due to displaced fluid , drag force D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Particle mass as m, fluid displaced mass as m1, x is the velocity of particle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403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A611CE-4BE9-4B65-921C-2FA16C8FE9C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9395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97585DD-E8DB-4680-AF48-19C4DE6942DA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Filtration Equipment</a:t>
            </a:r>
          </a:p>
        </p:txBody>
      </p:sp>
      <p:sp>
        <p:nvSpPr>
          <p:cNvPr id="5939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5940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7770" name="Group 10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Vacuum Filters – commonly known as Drum / disc filters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-Consisting of cloth covered drums/disc with agitator to maintain slurry in suspension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Three sections – cake building &amp; dewatering zone (under vacuum) , discharge zone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Slurry feeding ,  Drum/disc revolving with cake emerging from slurry and liquid withdrawal by vacuum inside drum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408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409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941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05200"/>
            <a:ext cx="3400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8B3720-DFBA-4405-8574-8DA39941565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0419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E2C6A3A-4C08-4A6D-9AA1-DD547EC97BC9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Filtration Equipment</a:t>
            </a:r>
          </a:p>
        </p:txBody>
      </p:sp>
      <p:sp>
        <p:nvSpPr>
          <p:cNvPr id="6042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60425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8809" name="Group 25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Centrifugal filters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Horizontal / vertical basket of cylindrical or cylindroconical shape rotating at high speed, pulp introduced at the centre , liquid pass through filtering surface ( cloth ,membrane)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for dewatering granular coal &amp; metal powders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for small scale / chemical plants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30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1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0433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1833C2-AC42-4021-B423-E44C9D00155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1443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1409068-159E-49BD-AF4B-412A8C6B429C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De watering by Drying</a:t>
            </a:r>
          </a:p>
        </p:txBody>
      </p:sp>
      <p:sp>
        <p:nvSpPr>
          <p:cNvPr id="6144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6144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33137" name="Group 17"/>
          <p:cNvGraphicFramePr>
            <a:graphicFrameLocks noGrp="1"/>
          </p:cNvGraphicFramePr>
          <p:nvPr>
            <p:ph sz="half" idx="4294967295"/>
          </p:nvPr>
        </p:nvGraphicFramePr>
        <p:xfrm>
          <a:off x="152400" y="685800"/>
          <a:ext cx="8534400" cy="558165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51816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-Evaporation of liquid by heating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Flash Drying – hot gases dry the dropped wet material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Rotary Drying – Horizontal cylinder in rotation – hot gas in contact with wet material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Hearth Drying – Hot gases with mechanical turning over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54" name="Text Box 13"/>
          <p:cNvSpPr txBox="1">
            <a:spLocks noChangeArrowheads="1"/>
          </p:cNvSpPr>
          <p:nvPr/>
        </p:nvSpPr>
        <p:spPr bwMode="auto">
          <a:xfrm>
            <a:off x="3651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Text Box 14"/>
          <p:cNvSpPr txBox="1">
            <a:spLocks noChangeArrowheads="1"/>
          </p:cNvSpPr>
          <p:nvPr/>
        </p:nvSpPr>
        <p:spPr bwMode="auto">
          <a:xfrm>
            <a:off x="70707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Text Box 15"/>
          <p:cNvSpPr txBox="1">
            <a:spLocks noChangeArrowheads="1"/>
          </p:cNvSpPr>
          <p:nvPr/>
        </p:nvSpPr>
        <p:spPr bwMode="auto">
          <a:xfrm>
            <a:off x="762000" y="594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57" name="Text Box 16"/>
          <p:cNvSpPr txBox="1">
            <a:spLocks noChangeArrowheads="1"/>
          </p:cNvSpPr>
          <p:nvPr/>
        </p:nvSpPr>
        <p:spPr bwMode="auto">
          <a:xfrm>
            <a:off x="57753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8D075686-E316-42F3-AF2F-F42CFA26D93A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5364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A061DF-F9F3-4DA3-B4A9-73A3A7A72237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Gravity concentration ( Verticle currents)</a:t>
            </a:r>
          </a:p>
        </p:txBody>
      </p:sp>
      <p:sp>
        <p:nvSpPr>
          <p:cNvPr id="15366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228600" y="533400"/>
          <a:ext cx="8305800" cy="57150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Equation :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mg-m1g-D = 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dx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terminal velocity is reached 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dx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=0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Hence  D = (m-m1)g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= 4/3 pi (d/2)^3 ( 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g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per stokes , D ( drag force) on spherical particle to entirely viscous resistance D = 3 pi d n v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=fluid viscosity , v terminal velocity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4B59173-CE66-46E1-BAE6-CA6DE6919FB4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638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B2C1611-52CC-4871-8025-1A46E0FE5583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1639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228600" y="533400"/>
          <a:ext cx="8305800" cy="57150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pi d n v = pi/6 gd^3 ( 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V( terminal velocity) = gd^2 (Ds-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)/18 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is stokes’ law ( free settling – low velocity)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Newton ‘s drag force due to turbulent resistance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 =0.055 pi d^2 v^2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V( terminal velocity) =  {3gd(Ds-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)/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}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This is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Newtons’law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particle motion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F7BF3FA-BF2A-4C85-9B44-5341EDF9D8BD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7412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18DA062-FE32-495D-922A-9D6635B3AB00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17414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228600" y="533400"/>
          <a:ext cx="8305800" cy="57150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pi d n v = pi/6 gd^3 ( 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V( terminal velocity) = gd^2 (Ds-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)/18 n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is stokes’ law ( free settling – low velocity)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Newton ‘s drag force due to turbulent resistance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 =0.055 pi d^2 v^2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V( terminal velocity) =  {3gd(Ds-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)/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}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This is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Newtons’law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particle motion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66B77A2-F9FA-4305-8102-C559FEF21A3B}" type="datetime1">
              <a:rPr lang="en-US" sz="1400"/>
              <a:pPr/>
              <a:t>8/29/2016</a:t>
            </a:fld>
            <a:endParaRPr lang="en-US" sz="1400"/>
          </a:p>
        </p:txBody>
      </p:sp>
      <p:sp>
        <p:nvSpPr>
          <p:cNvPr id="1843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A2ED27-4FB4-4F2C-A3C0-0CB3CE30BD3C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258762"/>
          </a:xfrm>
        </p:spPr>
        <p:txBody>
          <a:bodyPr/>
          <a:lstStyle/>
          <a:p>
            <a:pPr eaLnBrk="1" hangingPunct="1"/>
            <a:r>
              <a:rPr lang="en-US" sz="2800" smtClean="0"/>
              <a:t>Settling</a:t>
            </a:r>
          </a:p>
        </p:txBody>
      </p:sp>
      <p:sp>
        <p:nvSpPr>
          <p:cNvPr id="18438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cs typeface="Arial" charset="0"/>
              </a:rPr>
              <a:t>						</a:t>
            </a:r>
            <a:endParaRPr lang="el-GR" sz="2000" smtClean="0">
              <a:cs typeface="Arial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3" name="Group 23"/>
          <p:cNvGraphicFramePr>
            <a:graphicFrameLocks noGrp="1"/>
          </p:cNvGraphicFramePr>
          <p:nvPr>
            <p:ph sz="half" idx="4294967295"/>
          </p:nvPr>
        </p:nvGraphicFramePr>
        <p:xfrm>
          <a:off x="228600" y="533400"/>
          <a:ext cx="8305800" cy="571500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52578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Simplifying both the laws , we find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 ( T )  = K1 d^2 (Ds-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(T) = K2 {d ( Ds-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)}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Two mineral particles –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, Db (density) 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db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Stokes  expression  da^2 (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Da-Df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= db^2 ( Db-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settling ratio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/db to fall at equal rates </a:t>
                      </a:r>
                    </a:p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{(Db-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)/ (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Da-Df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} 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½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571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5704</TotalTime>
  <Words>3663</Words>
  <Application>Microsoft Office PowerPoint</Application>
  <PresentationFormat>On-screen Show (4:3)</PresentationFormat>
  <Paragraphs>623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Trek</vt:lpstr>
      <vt:lpstr>Default Design</vt:lpstr>
      <vt:lpstr>Worksheet</vt:lpstr>
      <vt:lpstr>Slide 1</vt:lpstr>
      <vt:lpstr>Slide 2</vt:lpstr>
      <vt:lpstr>Settling</vt:lpstr>
      <vt:lpstr>Settling</vt:lpstr>
      <vt:lpstr>Settling</vt:lpstr>
      <vt:lpstr>Gravity concentration ( Verticle currents)</vt:lpstr>
      <vt:lpstr>Settling</vt:lpstr>
      <vt:lpstr>Settling</vt:lpstr>
      <vt:lpstr>Settling</vt:lpstr>
      <vt:lpstr>Settling</vt:lpstr>
      <vt:lpstr>Settling</vt:lpstr>
      <vt:lpstr>Gravity Concentration</vt:lpstr>
      <vt:lpstr>Gravity concentration ( Verticle currents)</vt:lpstr>
      <vt:lpstr>Gravity Concentration</vt:lpstr>
      <vt:lpstr>Gravity Concentration</vt:lpstr>
      <vt:lpstr>Jigging</vt:lpstr>
      <vt:lpstr>Jigging</vt:lpstr>
      <vt:lpstr>Jigging</vt:lpstr>
      <vt:lpstr>Jigging</vt:lpstr>
      <vt:lpstr>Types of Jigs </vt:lpstr>
      <vt:lpstr>Jigging</vt:lpstr>
      <vt:lpstr>Types of Jigs </vt:lpstr>
      <vt:lpstr>Jigs ( Merits &amp; Demerits) </vt:lpstr>
      <vt:lpstr>Jigging</vt:lpstr>
      <vt:lpstr>Gravity Concentration ( Streaming currents)</vt:lpstr>
      <vt:lpstr>Gravity Concentration ( Streaming currents)</vt:lpstr>
      <vt:lpstr>Flowing Film Concentration -Types</vt:lpstr>
      <vt:lpstr>Flowing Film Concentration -Types</vt:lpstr>
      <vt:lpstr>Flowing Film Concentration – Shaking Table</vt:lpstr>
      <vt:lpstr>Flowing Film Concentration – Shaking Table</vt:lpstr>
      <vt:lpstr>Flowing Film Concentration – Shaking Table</vt:lpstr>
      <vt:lpstr>Flowing Film Concentration – Shaking Table</vt:lpstr>
      <vt:lpstr>Wilfley Table</vt:lpstr>
      <vt:lpstr>Dry Table</vt:lpstr>
      <vt:lpstr>Shaking Table</vt:lpstr>
      <vt:lpstr>Heavy ( Dense) Media Separation </vt:lpstr>
      <vt:lpstr>Types of Media  </vt:lpstr>
      <vt:lpstr>Types of DMS process  </vt:lpstr>
      <vt:lpstr>Types of DMS process  </vt:lpstr>
      <vt:lpstr>Types of DMS process  </vt:lpstr>
      <vt:lpstr>Solid Fluid separation </vt:lpstr>
      <vt:lpstr>Solid Fluid separation </vt:lpstr>
      <vt:lpstr>Solid Fluid separation </vt:lpstr>
      <vt:lpstr>Solid Fluid separation </vt:lpstr>
      <vt:lpstr>Thickening ( Sedimentation) Equipment </vt:lpstr>
      <vt:lpstr>Filtration </vt:lpstr>
      <vt:lpstr>Filtration Equipment</vt:lpstr>
      <vt:lpstr>Filtration Equipment</vt:lpstr>
      <vt:lpstr>      Filter press</vt:lpstr>
      <vt:lpstr>Filtration Equipment</vt:lpstr>
      <vt:lpstr>Filtration Equipment</vt:lpstr>
      <vt:lpstr>De watering by Drying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 Mineral Dressing</dc:title>
  <dc:creator>standon</dc:creator>
  <cp:lastModifiedBy>gauravavasthi</cp:lastModifiedBy>
  <cp:revision>293</cp:revision>
  <dcterms:created xsi:type="dcterms:W3CDTF">2010-04-21T10:03:30Z</dcterms:created>
  <dcterms:modified xsi:type="dcterms:W3CDTF">2016-08-29T06:15:40Z</dcterms:modified>
</cp:coreProperties>
</file>