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0" d="100"/>
          <a:sy n="60" d="100"/>
        </p:scale>
        <p:origin x="81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10DA-8AFF-41F1-86CB-6E37EEAEA2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77623-A30D-402A-AE2B-E1B6B4660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C67E0C-DBC3-44AA-98CE-D05B3BFD1618}"/>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A614DC88-8C6B-4975-96E2-54D56B8D6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208E-3C3B-4417-A4F7-D580E90404A3}"/>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274358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1E47-7A05-46AA-907F-8888008C3A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D424A4-15D4-4050-9569-E22D9C5436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47CCC-F10C-42DA-BC2C-95546385467E}"/>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F4D2A5D1-1808-49F2-9200-DD9024C50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5D4AC-2052-4AEA-AB54-7FCF66F718D2}"/>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3152221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4E959F-7826-499E-B884-89283A3277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38D11-743C-40B3-AB7E-E5B19324C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F9562-3F92-4BFE-9085-D5FD26D48739}"/>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2A70FB75-6303-4E9E-847C-477F09F7C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6AB9F-7CB5-449B-B85D-1C30E69FAB20}"/>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259157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FD5B-01D5-4145-AE27-91EECFF943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EB9826-7A18-46EB-92ED-100BA597FB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A4081-0F83-4847-921A-A6CE5ADE541F}"/>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EDF8CAC9-3157-41DD-BD47-02AA83250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63A93-91E5-413F-B4E5-199D4F1D97B2}"/>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367638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FDBF-3716-41E9-8EA1-93DB012F25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0AC7D9-9F9D-41D6-B771-B5C27057F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DB2D04-C946-4E07-BC51-EE47A5F9F478}"/>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E0C3217C-C379-4F79-8692-77760B937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08B32-5361-4337-A89C-B037AFE6E124}"/>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311639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ED4D-8BDD-4DD1-A8A0-343412DAA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31C74F-45EF-4D41-924F-F27B8AA5C6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C85EE-08C5-4257-ADA7-2FCABADFBC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013609-E33A-4DE0-842B-6033E8957C51}"/>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6" name="Footer Placeholder 5">
            <a:extLst>
              <a:ext uri="{FF2B5EF4-FFF2-40B4-BE49-F238E27FC236}">
                <a16:creationId xmlns:a16="http://schemas.microsoft.com/office/drawing/2014/main" id="{BF75F531-2DB9-4A06-BB79-6B42F2F4D3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57AD66-55B6-414F-BEE5-7EE93D4543B1}"/>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148435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D489-A01C-4DE0-B834-99550B26A4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AB013-366C-47B0-96A2-9370DE358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AAA489-2E6A-45EE-8553-CE344DD7CA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C1AD17-55A8-4585-A0DE-939C8CD0F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D01DFA-F722-4903-90FB-B9B86834C5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41DF57-7312-4701-825E-6044A60B307E}"/>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8" name="Footer Placeholder 7">
            <a:extLst>
              <a:ext uri="{FF2B5EF4-FFF2-40B4-BE49-F238E27FC236}">
                <a16:creationId xmlns:a16="http://schemas.microsoft.com/office/drawing/2014/main" id="{37D787B7-D7B7-43D9-B7F2-5265E5CC7F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17D3B9-1ADF-45DE-A517-B179953568EF}"/>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63906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67EE-D7A6-4988-A4F8-1CD00D94AB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21396C-19C2-4897-9C34-8C60E882C724}"/>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4" name="Footer Placeholder 3">
            <a:extLst>
              <a:ext uri="{FF2B5EF4-FFF2-40B4-BE49-F238E27FC236}">
                <a16:creationId xmlns:a16="http://schemas.microsoft.com/office/drawing/2014/main" id="{4D26CA0C-8DDE-4B7D-9D84-29FB79C2CB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85624C-313F-4E1E-A8C7-B65D58A9E1CA}"/>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83231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0D0E12-9170-4C68-BD06-AF4BAD604949}"/>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3" name="Footer Placeholder 2">
            <a:extLst>
              <a:ext uri="{FF2B5EF4-FFF2-40B4-BE49-F238E27FC236}">
                <a16:creationId xmlns:a16="http://schemas.microsoft.com/office/drawing/2014/main" id="{2CDC80A1-BAD2-4AAF-AC73-2AE22A4753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46381B-B6B7-4067-A168-FC856E639B59}"/>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65815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FFF7-445E-41BF-A165-00CE55A77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27210E-5B13-46FE-B395-2A6E9FB26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621149-0703-4975-997F-63E05C431A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BF0296-620A-4105-9382-508EA08DAC3C}"/>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6" name="Footer Placeholder 5">
            <a:extLst>
              <a:ext uri="{FF2B5EF4-FFF2-40B4-BE49-F238E27FC236}">
                <a16:creationId xmlns:a16="http://schemas.microsoft.com/office/drawing/2014/main" id="{A5F703B1-FD05-46A9-B1C6-853B00665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82D107-5255-422C-A9D2-FDA8C6549D2C}"/>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421251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5CBF-DF6B-46F6-9262-35D2F46EB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9583E8-8C57-42EF-BD33-A0B7CBEFB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64663A-2783-488A-95E0-1C528DE8C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D7ED09-1AFD-4F60-B832-80BF851FA18D}"/>
              </a:ext>
            </a:extLst>
          </p:cNvPr>
          <p:cNvSpPr>
            <a:spLocks noGrp="1"/>
          </p:cNvSpPr>
          <p:nvPr>
            <p:ph type="dt" sz="half" idx="10"/>
          </p:nvPr>
        </p:nvSpPr>
        <p:spPr/>
        <p:txBody>
          <a:bodyPr/>
          <a:lstStyle/>
          <a:p>
            <a:fld id="{B4CDD403-A5C8-496A-A25A-8AD1B026CF31}" type="datetimeFigureOut">
              <a:rPr lang="en-US" smtClean="0"/>
              <a:t>4/14/2020</a:t>
            </a:fld>
            <a:endParaRPr lang="en-US"/>
          </a:p>
        </p:txBody>
      </p:sp>
      <p:sp>
        <p:nvSpPr>
          <p:cNvPr id="6" name="Footer Placeholder 5">
            <a:extLst>
              <a:ext uri="{FF2B5EF4-FFF2-40B4-BE49-F238E27FC236}">
                <a16:creationId xmlns:a16="http://schemas.microsoft.com/office/drawing/2014/main" id="{C2C09BF4-0DCE-4DDF-AC5D-85B8BFCA1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41D012-9F6D-4F6D-B7F3-4CA93F3D8578}"/>
              </a:ext>
            </a:extLst>
          </p:cNvPr>
          <p:cNvSpPr>
            <a:spLocks noGrp="1"/>
          </p:cNvSpPr>
          <p:nvPr>
            <p:ph type="sldNum" sz="quarter" idx="12"/>
          </p:nvPr>
        </p:nvSpPr>
        <p:spPr/>
        <p:txBody>
          <a:bodyPr/>
          <a:lstStyle/>
          <a:p>
            <a:fld id="{DD0E5845-FBDC-442B-A1AD-EE3E1FED62CF}" type="slidenum">
              <a:rPr lang="en-US" smtClean="0"/>
              <a:t>‹#›</a:t>
            </a:fld>
            <a:endParaRPr lang="en-US"/>
          </a:p>
        </p:txBody>
      </p:sp>
    </p:spTree>
    <p:extLst>
      <p:ext uri="{BB962C8B-B14F-4D97-AF65-F5344CB8AC3E}">
        <p14:creationId xmlns:p14="http://schemas.microsoft.com/office/powerpoint/2010/main" val="326325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8C4496-7EF5-4126-B091-AF53547131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86F12A-BED4-474C-9550-566881CFA5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86686D-AE1F-4194-9EED-7C4EF0E520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DD403-A5C8-496A-A25A-8AD1B026CF31}" type="datetimeFigureOut">
              <a:rPr lang="en-US" smtClean="0"/>
              <a:t>4/14/2020</a:t>
            </a:fld>
            <a:endParaRPr lang="en-US"/>
          </a:p>
        </p:txBody>
      </p:sp>
      <p:sp>
        <p:nvSpPr>
          <p:cNvPr id="5" name="Footer Placeholder 4">
            <a:extLst>
              <a:ext uri="{FF2B5EF4-FFF2-40B4-BE49-F238E27FC236}">
                <a16:creationId xmlns:a16="http://schemas.microsoft.com/office/drawing/2014/main" id="{0EB56856-E1FA-437B-B5A6-774B7C787B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F70B3C-AF8A-434C-ACC0-0232728AE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E5845-FBDC-442B-A1AD-EE3E1FED62CF}" type="slidenum">
              <a:rPr lang="en-US" smtClean="0"/>
              <a:t>‹#›</a:t>
            </a:fld>
            <a:endParaRPr lang="en-US"/>
          </a:p>
        </p:txBody>
      </p:sp>
    </p:spTree>
    <p:extLst>
      <p:ext uri="{BB962C8B-B14F-4D97-AF65-F5344CB8AC3E}">
        <p14:creationId xmlns:p14="http://schemas.microsoft.com/office/powerpoint/2010/main" val="196719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2.0%20Airport%20Rescue%20and%20Firefighting%20_ACI.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Impact_of_aviatio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4BE1D-1877-497F-8EC0-BB9FDDA2DA8D}"/>
              </a:ext>
            </a:extLst>
          </p:cNvPr>
          <p:cNvSpPr>
            <a:spLocks noGrp="1"/>
          </p:cNvSpPr>
          <p:nvPr>
            <p:ph type="ctrTitle"/>
          </p:nvPr>
        </p:nvSpPr>
        <p:spPr/>
        <p:txBody>
          <a:bodyPr/>
          <a:lstStyle/>
          <a:p>
            <a:r>
              <a:rPr lang="en-US" dirty="0"/>
              <a:t>Environmental issues and security </a:t>
            </a:r>
          </a:p>
        </p:txBody>
      </p:sp>
      <p:sp>
        <p:nvSpPr>
          <p:cNvPr id="3" name="Subtitle 2">
            <a:extLst>
              <a:ext uri="{FF2B5EF4-FFF2-40B4-BE49-F238E27FC236}">
                <a16:creationId xmlns:a16="http://schemas.microsoft.com/office/drawing/2014/main" id="{37808D87-D07F-45CF-9A2C-4A7EA4B14C6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553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CEDFB4-1D94-479D-A155-12FFB97F8923}"/>
              </a:ext>
            </a:extLst>
          </p:cNvPr>
          <p:cNvSpPr>
            <a:spLocks noGrp="1"/>
          </p:cNvSpPr>
          <p:nvPr>
            <p:ph idx="1"/>
          </p:nvPr>
        </p:nvSpPr>
        <p:spPr>
          <a:xfrm>
            <a:off x="838200" y="669851"/>
            <a:ext cx="10515600" cy="6060558"/>
          </a:xfrm>
        </p:spPr>
        <p:txBody>
          <a:bodyPr>
            <a:normAutofit fontScale="85000" lnSpcReduction="10000"/>
          </a:bodyPr>
          <a:lstStyle/>
          <a:p>
            <a:pPr marL="0" indent="0" algn="just">
              <a:buNone/>
            </a:pPr>
            <a:r>
              <a:rPr lang="en-US" b="1" dirty="0"/>
              <a:t>5. </a:t>
            </a:r>
            <a:r>
              <a:rPr lang="en-US" i="1" dirty="0"/>
              <a:t>Plan Preparation</a:t>
            </a:r>
            <a:r>
              <a:rPr lang="en-US" dirty="0"/>
              <a:t>. Development of the AEP includes:</a:t>
            </a:r>
          </a:p>
          <a:p>
            <a:pPr marL="0" indent="0" algn="just">
              <a:buNone/>
            </a:pPr>
            <a:r>
              <a:rPr lang="en-US" dirty="0"/>
              <a:t>• A rough draft of all elements to serve the planning team </a:t>
            </a:r>
          </a:p>
          <a:p>
            <a:pPr marL="0" indent="0" algn="just">
              <a:buNone/>
            </a:pPr>
            <a:r>
              <a:rPr lang="en-US" dirty="0"/>
              <a:t>• Committees to manage the AEP sections, through developing timelines, tasks, and schedules for follow-up meetings </a:t>
            </a:r>
          </a:p>
          <a:p>
            <a:pPr marL="0" indent="0" algn="just">
              <a:buNone/>
            </a:pPr>
            <a:r>
              <a:rPr lang="en-US" dirty="0"/>
              <a:t>• Liaising with airport stakeholders, agencies, and committee </a:t>
            </a:r>
          </a:p>
          <a:p>
            <a:pPr marL="0" indent="0" algn="just">
              <a:buNone/>
            </a:pPr>
            <a:r>
              <a:rPr lang="en-US" dirty="0"/>
              <a:t>• Preparing standardized graphics, charts, maps, etc.,</a:t>
            </a:r>
          </a:p>
          <a:p>
            <a:pPr marL="0" indent="0" algn="just">
              <a:buNone/>
            </a:pPr>
            <a:r>
              <a:rPr lang="en-US" dirty="0"/>
              <a:t>• Producing the AEP document and circulating it to the stakeholder representatives on the planning team</a:t>
            </a:r>
          </a:p>
          <a:p>
            <a:pPr marL="0" indent="0" algn="just">
              <a:buNone/>
            </a:pPr>
            <a:r>
              <a:rPr lang="en-US" dirty="0"/>
              <a:t>• Prepare airport facilities’ plans and drawings based on the current and updated</a:t>
            </a:r>
            <a:br>
              <a:rPr lang="en-US" dirty="0"/>
            </a:br>
            <a:r>
              <a:rPr lang="en-US" dirty="0"/>
              <a:t>airport master plan and related engineering drawings.</a:t>
            </a:r>
          </a:p>
          <a:p>
            <a:pPr marL="0" indent="0" algn="just">
              <a:buNone/>
            </a:pPr>
            <a:r>
              <a:rPr lang="en-US" dirty="0"/>
              <a:t>• Obtaining concurrence from agencies, airport stakeholders, and associated</a:t>
            </a:r>
            <a:br>
              <a:rPr lang="en-US" dirty="0"/>
            </a:br>
            <a:r>
              <a:rPr lang="en-US" dirty="0"/>
              <a:t>organizations with identified responsibilities for AEP implementation</a:t>
            </a:r>
          </a:p>
          <a:p>
            <a:pPr marL="0" indent="0" algn="just">
              <a:buNone/>
            </a:pPr>
            <a:r>
              <a:rPr lang="en-US" dirty="0"/>
              <a:t>• Presenting the AEP document to the appropriate executives for promulgation </a:t>
            </a:r>
          </a:p>
          <a:p>
            <a:pPr marL="0" indent="0" algn="just">
              <a:buNone/>
            </a:pPr>
            <a:r>
              <a:rPr lang="en-US" dirty="0"/>
              <a:t>• Distributing the AEP to all parties with duties and responsibilities under the</a:t>
            </a:r>
            <a:br>
              <a:rPr lang="en-US" dirty="0"/>
            </a:br>
            <a:r>
              <a:rPr lang="en-US" dirty="0"/>
              <a:t>plan. Records are kept on AEP distribution, which should be limited and on need-to-know basis.</a:t>
            </a:r>
          </a:p>
        </p:txBody>
      </p:sp>
    </p:spTree>
    <p:extLst>
      <p:ext uri="{BB962C8B-B14F-4D97-AF65-F5344CB8AC3E}">
        <p14:creationId xmlns:p14="http://schemas.microsoft.com/office/powerpoint/2010/main" val="580024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4993D-C03C-4DAC-944D-069A719209CF}"/>
              </a:ext>
            </a:extLst>
          </p:cNvPr>
          <p:cNvSpPr>
            <a:spLocks noGrp="1"/>
          </p:cNvSpPr>
          <p:nvPr>
            <p:ph idx="1"/>
          </p:nvPr>
        </p:nvSpPr>
        <p:spPr>
          <a:xfrm>
            <a:off x="838200" y="680484"/>
            <a:ext cx="10515600" cy="5496479"/>
          </a:xfrm>
        </p:spPr>
        <p:txBody>
          <a:bodyPr>
            <a:normAutofit fontScale="85000" lnSpcReduction="10000"/>
          </a:bodyPr>
          <a:lstStyle/>
          <a:p>
            <a:r>
              <a:rPr lang="en-US" b="1" dirty="0"/>
              <a:t>6. </a:t>
            </a:r>
            <a:r>
              <a:rPr lang="en-US" i="1" dirty="0"/>
              <a:t>Verification of Conformity. </a:t>
            </a:r>
            <a:r>
              <a:rPr lang="en-US" dirty="0"/>
              <a:t>The complete and endorsed AEP should always be</a:t>
            </a:r>
            <a:br>
              <a:rPr lang="en-US" dirty="0"/>
            </a:br>
            <a:r>
              <a:rPr lang="en-US" dirty="0"/>
              <a:t>checked for conformity to the applicable laws, regulation(s), and standards and</a:t>
            </a:r>
            <a:br>
              <a:rPr lang="en-US" dirty="0"/>
            </a:br>
            <a:r>
              <a:rPr lang="en-US" dirty="0"/>
              <a:t>to ensure that it functions as planned. Verification and validation of the AEP</a:t>
            </a:r>
            <a:br>
              <a:rPr lang="en-US" dirty="0"/>
            </a:br>
            <a:r>
              <a:rPr lang="en-US" dirty="0"/>
              <a:t>are done through consultation with the stakeholders’ emergency management</a:t>
            </a:r>
            <a:br>
              <a:rPr lang="en-US" dirty="0"/>
            </a:br>
            <a:r>
              <a:rPr lang="en-US" dirty="0"/>
              <a:t>officials regarding its review cycle. As part of this process, full-scale exercises</a:t>
            </a:r>
            <a:br>
              <a:rPr lang="en-US" dirty="0"/>
            </a:br>
            <a:r>
              <a:rPr lang="en-US" dirty="0"/>
              <a:t>are conducted to offer the best option to determine if an AEP actually works</a:t>
            </a:r>
            <a:br>
              <a:rPr lang="en-US" dirty="0"/>
            </a:br>
            <a:r>
              <a:rPr lang="en-US" dirty="0"/>
              <a:t>and is understood.</a:t>
            </a:r>
            <a:br>
              <a:rPr lang="en-US" dirty="0"/>
            </a:br>
            <a:r>
              <a:rPr lang="en-US" b="1" dirty="0"/>
              <a:t>7. </a:t>
            </a:r>
            <a:r>
              <a:rPr lang="en-US" i="1" dirty="0"/>
              <a:t>AEP Familiarization. </a:t>
            </a:r>
            <a:r>
              <a:rPr lang="en-US" dirty="0"/>
              <a:t>On- and off-airport personnel familiarization with each</a:t>
            </a:r>
            <a:br>
              <a:rPr lang="en-US" dirty="0"/>
            </a:br>
            <a:r>
              <a:rPr lang="en-US" dirty="0"/>
              <a:t>other’s equipment and facilities’ plans must be part of the plan. Off-airport personnel need to become familiar with the unique operating environment of an</a:t>
            </a:r>
            <a:br>
              <a:rPr lang="en-US" dirty="0"/>
            </a:br>
            <a:r>
              <a:rPr lang="en-US" dirty="0"/>
              <a:t>airport, and this is particularly critical during nighttime and low visibility. Manpower and staff assigned to support the AEP must get fully familiar with their</a:t>
            </a:r>
            <a:br>
              <a:rPr lang="en-US" dirty="0"/>
            </a:br>
            <a:r>
              <a:rPr lang="en-US" dirty="0"/>
              <a:t>roles and responsibilities and sufficiently tested through drills and exercises.</a:t>
            </a:r>
            <a:br>
              <a:rPr lang="en-US" dirty="0"/>
            </a:br>
            <a:br>
              <a:rPr lang="en-US" dirty="0"/>
            </a:br>
            <a:endParaRPr lang="en-US" dirty="0"/>
          </a:p>
        </p:txBody>
      </p:sp>
    </p:spTree>
    <p:extLst>
      <p:ext uri="{BB962C8B-B14F-4D97-AF65-F5344CB8AC3E}">
        <p14:creationId xmlns:p14="http://schemas.microsoft.com/office/powerpoint/2010/main" val="163221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73B7B-E026-4315-9D59-2B60B20A79F1}"/>
              </a:ext>
            </a:extLst>
          </p:cNvPr>
          <p:cNvSpPr>
            <a:spLocks noGrp="1"/>
          </p:cNvSpPr>
          <p:nvPr>
            <p:ph idx="1"/>
          </p:nvPr>
        </p:nvSpPr>
        <p:spPr>
          <a:xfrm>
            <a:off x="838200" y="691116"/>
            <a:ext cx="10515600" cy="5485847"/>
          </a:xfrm>
        </p:spPr>
        <p:txBody>
          <a:bodyPr>
            <a:normAutofit fontScale="77500" lnSpcReduction="20000"/>
          </a:bodyPr>
          <a:lstStyle/>
          <a:p>
            <a:pPr algn="just"/>
            <a:r>
              <a:rPr lang="en-US" b="1" dirty="0"/>
              <a:t>8. </a:t>
            </a:r>
            <a:r>
              <a:rPr lang="en-US" i="1" dirty="0"/>
              <a:t>AEP Training Programs. </a:t>
            </a:r>
            <a:r>
              <a:rPr lang="en-US" dirty="0"/>
              <a:t>The above is achieved through proper training. Personnel’s knowledge of the AEP, its facilities, equipment and vehicles, and the emergency response organizations’ (e.g., fire, medical, and police) knowledge of their responsibilities relative to the AEP, its facilities, equipment, and vehicles should follow rigorous training programs. </a:t>
            </a:r>
          </a:p>
          <a:p>
            <a:pPr algn="just"/>
            <a:r>
              <a:rPr lang="en-US" dirty="0"/>
              <a:t>For initial training, airport personnel should be primarily devoted to standard operating procedures (SOPs), and general training should be provided to </a:t>
            </a:r>
            <a:r>
              <a:rPr lang="en-US" i="1" dirty="0"/>
              <a:t>all </a:t>
            </a:r>
            <a:r>
              <a:rPr lang="en-US" dirty="0"/>
              <a:t>airport employees.</a:t>
            </a:r>
            <a:br>
              <a:rPr lang="en-US" dirty="0"/>
            </a:br>
            <a:r>
              <a:rPr lang="en-US" dirty="0"/>
              <a:t>Emergency response personnel should receive specialized training based on their individual job responsibilities. Furthermore, periodic training should be scheduled in order to prevent loss of knowledge and skills over time. Training should familiarize the personnel with:</a:t>
            </a:r>
          </a:p>
          <a:p>
            <a:pPr marL="0" indent="0" algn="just">
              <a:buNone/>
            </a:pPr>
            <a:r>
              <a:rPr lang="en-US" dirty="0"/>
              <a:t>• Standard operating procedures</a:t>
            </a:r>
          </a:p>
          <a:p>
            <a:pPr marL="0" indent="0" algn="just">
              <a:buNone/>
            </a:pPr>
            <a:r>
              <a:rPr lang="en-US" dirty="0"/>
              <a:t>• The airport layout plan (ALP) and facilities’ plans and engineering drawings</a:t>
            </a:r>
            <a:br>
              <a:rPr lang="en-US" dirty="0"/>
            </a:br>
            <a:r>
              <a:rPr lang="en-US" dirty="0"/>
              <a:t>of the current airport master plan. </a:t>
            </a:r>
          </a:p>
          <a:p>
            <a:pPr marL="0" indent="0" algn="just">
              <a:buNone/>
            </a:pPr>
            <a:r>
              <a:rPr lang="en-US" dirty="0"/>
              <a:t>• Communications, IT, and utilities’ systems and equipment, including cabling, circuit drawings, location of equipment, and routing of lines </a:t>
            </a:r>
          </a:p>
          <a:p>
            <a:pPr marL="0" indent="0" algn="just">
              <a:buNone/>
            </a:pPr>
            <a:r>
              <a:rPr lang="en-US" dirty="0"/>
              <a:t>• Emergency equipment</a:t>
            </a:r>
          </a:p>
          <a:p>
            <a:pPr marL="0" indent="0" algn="just">
              <a:buNone/>
            </a:pPr>
            <a:r>
              <a:rPr lang="en-US" dirty="0"/>
              <a:t>• Reporting systems</a:t>
            </a:r>
          </a:p>
        </p:txBody>
      </p:sp>
    </p:spTree>
    <p:extLst>
      <p:ext uri="{BB962C8B-B14F-4D97-AF65-F5344CB8AC3E}">
        <p14:creationId xmlns:p14="http://schemas.microsoft.com/office/powerpoint/2010/main" val="369146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C66C07-D6E4-4EFC-932D-C62EBAC93B98}"/>
              </a:ext>
            </a:extLst>
          </p:cNvPr>
          <p:cNvSpPr>
            <a:spLocks noGrp="1"/>
          </p:cNvSpPr>
          <p:nvPr>
            <p:ph idx="1"/>
          </p:nvPr>
        </p:nvSpPr>
        <p:spPr>
          <a:xfrm>
            <a:off x="838200" y="733647"/>
            <a:ext cx="10515600" cy="5443316"/>
          </a:xfrm>
        </p:spPr>
        <p:txBody>
          <a:bodyPr>
            <a:normAutofit fontScale="85000" lnSpcReduction="10000"/>
          </a:bodyPr>
          <a:lstStyle/>
          <a:p>
            <a:pPr algn="just"/>
            <a:r>
              <a:rPr lang="en-US" b="1" dirty="0"/>
              <a:t>9. </a:t>
            </a:r>
            <a:r>
              <a:rPr lang="en-US" i="1" dirty="0"/>
              <a:t>Training Methods and Equipment. </a:t>
            </a:r>
            <a:r>
              <a:rPr lang="en-US" dirty="0"/>
              <a:t>As part of the AEP, an emergency training handbook with formal methods for training personnel should be prepared. </a:t>
            </a:r>
          </a:p>
          <a:p>
            <a:pPr algn="just"/>
            <a:r>
              <a:rPr lang="en-US" dirty="0"/>
              <a:t>Formal methods include, but are not limited to, classroom instruction, on-site familiarization, emergency training drills (for airport personnel, emergency</a:t>
            </a:r>
            <a:br>
              <a:rPr lang="en-US" dirty="0"/>
            </a:br>
            <a:r>
              <a:rPr lang="en-US" dirty="0"/>
              <a:t>response personnel, and the public), audiovisual (AV) training programs, and</a:t>
            </a:r>
            <a:br>
              <a:rPr lang="en-US" dirty="0"/>
            </a:br>
            <a:r>
              <a:rPr lang="en-US" dirty="0"/>
              <a:t>simulations (computer as well as live simulations). </a:t>
            </a:r>
          </a:p>
          <a:p>
            <a:pPr algn="just"/>
            <a:r>
              <a:rPr lang="en-US" dirty="0"/>
              <a:t>The handbook should also include such training methods as orientation seminars, drills, tabletop exercises, functional exercise, and full-scale exercises as well as the steps taken to develop them. </a:t>
            </a:r>
          </a:p>
          <a:p>
            <a:pPr algn="just"/>
            <a:r>
              <a:rPr lang="en-US" dirty="0"/>
              <a:t>These steps include needs assessment, definition of the scope</a:t>
            </a:r>
            <a:br>
              <a:rPr lang="en-US" dirty="0"/>
            </a:br>
            <a:r>
              <a:rPr lang="en-US" dirty="0"/>
              <a:t>and statement of purpose, identification of the goals and objectives, building</a:t>
            </a:r>
            <a:br>
              <a:rPr lang="en-US" dirty="0"/>
            </a:br>
            <a:r>
              <a:rPr lang="en-US" dirty="0"/>
              <a:t>scenarios, problem statements, and assessment of the success of the exercise.</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407780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2D972-0235-4866-A184-BFE26C5F2D54}"/>
              </a:ext>
            </a:extLst>
          </p:cNvPr>
          <p:cNvSpPr>
            <a:spLocks noGrp="1"/>
          </p:cNvSpPr>
          <p:nvPr>
            <p:ph idx="1"/>
          </p:nvPr>
        </p:nvSpPr>
        <p:spPr/>
        <p:txBody>
          <a:bodyPr>
            <a:normAutofit fontScale="85000" lnSpcReduction="20000"/>
          </a:bodyPr>
          <a:lstStyle/>
          <a:p>
            <a:pPr algn="just"/>
            <a:r>
              <a:rPr lang="en-US" b="1" dirty="0"/>
              <a:t>10. </a:t>
            </a:r>
            <a:r>
              <a:rPr lang="en-US" i="1" dirty="0"/>
              <a:t>Hazard Control during AEP Routine and Periodic Training</a:t>
            </a:r>
            <a:r>
              <a:rPr lang="en-US" dirty="0"/>
              <a:t>. Because of the intense activity characteristic of most full-scale exercises, if not managed carefully, the exercise itself can cause accidents. </a:t>
            </a:r>
          </a:p>
          <a:p>
            <a:pPr algn="just"/>
            <a:r>
              <a:rPr lang="en-US" dirty="0"/>
              <a:t>Potential hazards during mounting AEP exercises at normal airport operation may occur and should be avoided.</a:t>
            </a:r>
          </a:p>
          <a:p>
            <a:pPr algn="just"/>
            <a:r>
              <a:rPr lang="en-US" dirty="0"/>
              <a:t>For operation-based exercises, since participants may be unfamiliar with aircraft operations, some could unintentionally interfere with the operation and</a:t>
            </a:r>
            <a:br>
              <a:rPr lang="en-US" dirty="0"/>
            </a:br>
            <a:r>
              <a:rPr lang="en-US" dirty="0"/>
              <a:t>accidents may result. </a:t>
            </a:r>
          </a:p>
          <a:p>
            <a:pPr algn="just"/>
            <a:r>
              <a:rPr lang="en-US" dirty="0"/>
              <a:t>The AEP should therefore include preventive actions and awareness measures. </a:t>
            </a:r>
          </a:p>
          <a:p>
            <a:pPr algn="just"/>
            <a:r>
              <a:rPr lang="en-US" dirty="0"/>
              <a:t>Other preventive measures of the AEP are related to potential injuries during exercise, victim training instructions, liability issues, public awareness and notification of the exercise through media, and undertaking corrective actions.</a:t>
            </a:r>
            <a:br>
              <a:rPr lang="en-US" dirty="0"/>
            </a:br>
            <a:br>
              <a:rPr lang="en-US" dirty="0"/>
            </a:br>
            <a:endParaRPr lang="en-US" dirty="0"/>
          </a:p>
        </p:txBody>
      </p:sp>
    </p:spTree>
    <p:extLst>
      <p:ext uri="{BB962C8B-B14F-4D97-AF65-F5344CB8AC3E}">
        <p14:creationId xmlns:p14="http://schemas.microsoft.com/office/powerpoint/2010/main" val="166177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1599-1C8B-4429-94F2-D1E12FF0F3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9BAF04-4292-440E-9686-09C308350A0D}"/>
              </a:ext>
            </a:extLst>
          </p:cNvPr>
          <p:cNvSpPr>
            <a:spLocks noGrp="1"/>
          </p:cNvSpPr>
          <p:nvPr>
            <p:ph idx="1"/>
          </p:nvPr>
        </p:nvSpPr>
        <p:spPr/>
        <p:txBody>
          <a:bodyPr/>
          <a:lstStyle/>
          <a:p>
            <a:r>
              <a:rPr lang="en-US" b="1" dirty="0">
                <a:hlinkClick r:id="rId2" action="ppaction://hlinkfile"/>
              </a:rPr>
              <a:t>Airport Rescue and Firefighting</a:t>
            </a:r>
            <a:br>
              <a:rPr lang="en-US" dirty="0"/>
            </a:br>
            <a:br>
              <a:rPr lang="en-US" dirty="0"/>
            </a:br>
            <a:endParaRPr lang="en-US" dirty="0"/>
          </a:p>
        </p:txBody>
      </p:sp>
    </p:spTree>
    <p:extLst>
      <p:ext uri="{BB962C8B-B14F-4D97-AF65-F5344CB8AC3E}">
        <p14:creationId xmlns:p14="http://schemas.microsoft.com/office/powerpoint/2010/main" val="101769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A76B-5E49-42C1-BFE0-C179823D28D5}"/>
              </a:ext>
            </a:extLst>
          </p:cNvPr>
          <p:cNvSpPr>
            <a:spLocks noGrp="1"/>
          </p:cNvSpPr>
          <p:nvPr>
            <p:ph type="title"/>
          </p:nvPr>
        </p:nvSpPr>
        <p:spPr/>
        <p:txBody>
          <a:bodyPr/>
          <a:lstStyle/>
          <a:p>
            <a:r>
              <a:rPr lang="en-US" dirty="0"/>
              <a:t>Environmental Impacts of Airports</a:t>
            </a:r>
          </a:p>
        </p:txBody>
      </p:sp>
      <p:sp>
        <p:nvSpPr>
          <p:cNvPr id="3" name="Content Placeholder 2">
            <a:extLst>
              <a:ext uri="{FF2B5EF4-FFF2-40B4-BE49-F238E27FC236}">
                <a16:creationId xmlns:a16="http://schemas.microsoft.com/office/drawing/2014/main" id="{B687FA9A-4B63-40AF-8CFF-DB34F5D1A504}"/>
              </a:ext>
            </a:extLst>
          </p:cNvPr>
          <p:cNvSpPr>
            <a:spLocks noGrp="1"/>
          </p:cNvSpPr>
          <p:nvPr>
            <p:ph idx="1"/>
          </p:nvPr>
        </p:nvSpPr>
        <p:spPr/>
        <p:txBody>
          <a:bodyPr>
            <a:normAutofit/>
          </a:bodyPr>
          <a:lstStyle/>
          <a:p>
            <a:pPr algn="just"/>
            <a:r>
              <a:rPr lang="en-US" dirty="0"/>
              <a:t>Airports are unique entities that have profound economic, social, and environmental effects on a local, regional, and even national level. </a:t>
            </a:r>
          </a:p>
          <a:p>
            <a:pPr algn="just"/>
            <a:r>
              <a:rPr lang="en-US" dirty="0"/>
              <a:t>They provide the means for the efficient movement of passengers and goods to virtually anywhere in the world, playing a vital role in the trend toward “globalization” and the interconnections between international trade and local economies. </a:t>
            </a:r>
          </a:p>
          <a:p>
            <a:pPr algn="just"/>
            <a:r>
              <a:rPr lang="en-US" dirty="0"/>
              <a:t>While the economic benefits of airports and air travel are commonly recognized, there is a social and environmental cost associated with constructing and operating airports.</a:t>
            </a:r>
          </a:p>
        </p:txBody>
      </p:sp>
    </p:spTree>
    <p:extLst>
      <p:ext uri="{BB962C8B-B14F-4D97-AF65-F5344CB8AC3E}">
        <p14:creationId xmlns:p14="http://schemas.microsoft.com/office/powerpoint/2010/main" val="4100764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80C9-CCFD-4433-9563-1176BC11137F}"/>
              </a:ext>
            </a:extLst>
          </p:cNvPr>
          <p:cNvSpPr>
            <a:spLocks noGrp="1"/>
          </p:cNvSpPr>
          <p:nvPr>
            <p:ph type="title"/>
          </p:nvPr>
        </p:nvSpPr>
        <p:spPr/>
        <p:txBody>
          <a:bodyPr/>
          <a:lstStyle/>
          <a:p>
            <a:r>
              <a:rPr lang="pt-BR" dirty="0"/>
              <a:t>Air Emissions / Quality</a:t>
            </a:r>
            <a:endParaRPr lang="en-US" dirty="0"/>
          </a:p>
        </p:txBody>
      </p:sp>
      <p:sp>
        <p:nvSpPr>
          <p:cNvPr id="3" name="Content Placeholder 2">
            <a:extLst>
              <a:ext uri="{FF2B5EF4-FFF2-40B4-BE49-F238E27FC236}">
                <a16:creationId xmlns:a16="http://schemas.microsoft.com/office/drawing/2014/main" id="{5DE0F007-719F-4463-9788-58B46905679A}"/>
              </a:ext>
            </a:extLst>
          </p:cNvPr>
          <p:cNvSpPr>
            <a:spLocks noGrp="1"/>
          </p:cNvSpPr>
          <p:nvPr>
            <p:ph idx="1"/>
          </p:nvPr>
        </p:nvSpPr>
        <p:spPr/>
        <p:txBody>
          <a:bodyPr>
            <a:normAutofit/>
          </a:bodyPr>
          <a:lstStyle/>
          <a:p>
            <a:r>
              <a:rPr lang="en-US" dirty="0"/>
              <a:t>The effects of airports and aircraft on air quality are complex and controversial—effects not only occur in areas immediately surrounding airports but also occur on a regional and global level. </a:t>
            </a:r>
          </a:p>
          <a:p>
            <a:r>
              <a:rPr lang="en-US" dirty="0"/>
              <a:t>Not only do emissions from airports and aircraft affect air quality in areas immediately surrounding airports, but aircraft exhaust is also emitted in the upper atmosphere during flight. </a:t>
            </a:r>
          </a:p>
        </p:txBody>
      </p:sp>
    </p:spTree>
    <p:extLst>
      <p:ext uri="{BB962C8B-B14F-4D97-AF65-F5344CB8AC3E}">
        <p14:creationId xmlns:p14="http://schemas.microsoft.com/office/powerpoint/2010/main" val="2892850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E8FE6-ACF6-43A0-92D2-2D9DD35D125A}"/>
              </a:ext>
            </a:extLst>
          </p:cNvPr>
          <p:cNvSpPr>
            <a:spLocks noGrp="1"/>
          </p:cNvSpPr>
          <p:nvPr>
            <p:ph idx="1"/>
          </p:nvPr>
        </p:nvSpPr>
        <p:spPr>
          <a:xfrm>
            <a:off x="648585" y="457200"/>
            <a:ext cx="10951535" cy="5719763"/>
          </a:xfrm>
        </p:spPr>
        <p:txBody>
          <a:bodyPr>
            <a:normAutofit lnSpcReduction="10000"/>
          </a:bodyPr>
          <a:lstStyle/>
          <a:p>
            <a:pPr marL="0" indent="0" algn="just">
              <a:buNone/>
            </a:pPr>
            <a:r>
              <a:rPr lang="en-US" dirty="0"/>
              <a:t>Emission sources at airports typically include the following:</a:t>
            </a:r>
          </a:p>
          <a:p>
            <a:pPr algn="just"/>
            <a:r>
              <a:rPr lang="en-US" i="1" dirty="0"/>
              <a:t>Aircraft emissions </a:t>
            </a:r>
            <a:r>
              <a:rPr lang="en-US" dirty="0"/>
              <a:t>are a function of the number of annual aircraft operations, the aircraft fleet mix (types of aircraft and engines serving an airport), and the length of time aircraft spend in various modes of the landing and takeoff cycle. Six aircraft operating modes comprise a landing and takeoff (LTO) cycle: approach to the airport, landing roll on the runway, taxi in from the runway to the gate or apron, taxi out from the gate or apron to the runway, takeoff on the runway, and </a:t>
            </a:r>
            <a:r>
              <a:rPr lang="en-US" dirty="0" err="1"/>
              <a:t>climbout</a:t>
            </a:r>
            <a:r>
              <a:rPr lang="en-US" dirty="0"/>
              <a:t> from the airport.</a:t>
            </a:r>
          </a:p>
          <a:p>
            <a:pPr algn="just"/>
            <a:r>
              <a:rPr lang="en-US" dirty="0"/>
              <a:t>• </a:t>
            </a:r>
            <a:r>
              <a:rPr lang="en-US" i="1" dirty="0"/>
              <a:t>An auxiliary power unit </a:t>
            </a:r>
            <a:r>
              <a:rPr lang="en-US" dirty="0"/>
              <a:t>(</a:t>
            </a:r>
            <a:r>
              <a:rPr lang="en-US" i="1" dirty="0"/>
              <a:t>APU</a:t>
            </a:r>
            <a:r>
              <a:rPr lang="en-US" dirty="0"/>
              <a:t>) is a small turbine engine that generates electricity and compressed air to operate aircraft instruments, lights, and ventilation when aircraft are parked at the gate, and the APU can also be used to provide power to start the main aircraft engines. Because jet fuel is used as the power source for APUs, they emit exhaust.</a:t>
            </a:r>
          </a:p>
          <a:p>
            <a:endParaRPr lang="en-US" dirty="0"/>
          </a:p>
        </p:txBody>
      </p:sp>
    </p:spTree>
    <p:extLst>
      <p:ext uri="{BB962C8B-B14F-4D97-AF65-F5344CB8AC3E}">
        <p14:creationId xmlns:p14="http://schemas.microsoft.com/office/powerpoint/2010/main" val="196837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94887-1DBF-426C-B12E-2DF9C6634C9F}"/>
              </a:ext>
            </a:extLst>
          </p:cNvPr>
          <p:cNvSpPr>
            <a:spLocks noGrp="1"/>
          </p:cNvSpPr>
          <p:nvPr>
            <p:ph idx="1"/>
          </p:nvPr>
        </p:nvSpPr>
        <p:spPr>
          <a:xfrm>
            <a:off x="838200" y="701749"/>
            <a:ext cx="10515600" cy="5475214"/>
          </a:xfrm>
        </p:spPr>
        <p:txBody>
          <a:bodyPr>
            <a:normAutofit fontScale="92500"/>
          </a:bodyPr>
          <a:lstStyle/>
          <a:p>
            <a:pPr marL="0" indent="0" algn="just">
              <a:buNone/>
            </a:pPr>
            <a:r>
              <a:rPr lang="en-US" dirty="0"/>
              <a:t>• </a:t>
            </a:r>
            <a:r>
              <a:rPr lang="en-US" i="1" dirty="0"/>
              <a:t>Ground support equipment </a:t>
            </a:r>
            <a:r>
              <a:rPr lang="en-US" dirty="0"/>
              <a:t>such as tugs that haul baggage carts, fuel trucks, and catering trucks also create exhaust. Additionally, passengers, employees, hotel and rental car shuttles, parking shuttles, and suppliers all generate motor vehicle traffic on airport roadways and in parking lots that can be a significant source of pollutant emissions at an airport.</a:t>
            </a:r>
          </a:p>
          <a:p>
            <a:pPr marL="0" indent="0" algn="just">
              <a:buNone/>
            </a:pPr>
            <a:r>
              <a:rPr lang="en-US" dirty="0"/>
              <a:t>• </a:t>
            </a:r>
            <a:r>
              <a:rPr lang="en-US" i="1" dirty="0"/>
              <a:t>Construction emission sources </a:t>
            </a:r>
            <a:r>
              <a:rPr lang="en-US" dirty="0"/>
              <a:t>can include construction vehicles and equipment, land development activities, asphalt paving activities, asphalt batch plants, and painting activities.</a:t>
            </a:r>
          </a:p>
          <a:p>
            <a:pPr marL="0" indent="0" algn="just">
              <a:buNone/>
            </a:pPr>
            <a:r>
              <a:rPr lang="en-US" dirty="0"/>
              <a:t>• </a:t>
            </a:r>
            <a:r>
              <a:rPr lang="en-US" i="1" dirty="0"/>
              <a:t>Stationary sources </a:t>
            </a:r>
            <a:r>
              <a:rPr lang="en-US" dirty="0"/>
              <a:t>can include heating and cooling plants, emergency generators, and other industrial facilities located on airport property.</a:t>
            </a:r>
          </a:p>
          <a:p>
            <a:pPr marL="0" indent="0" algn="just">
              <a:buNone/>
            </a:pPr>
            <a:r>
              <a:rPr lang="en-US" dirty="0"/>
              <a:t>An assessment of air quality effects at an airport needs to consider all of these factors. The vast number and types of activities that can affect air quality make understanding and properly characterizing these effects a complex and challenging process.</a:t>
            </a:r>
          </a:p>
        </p:txBody>
      </p:sp>
    </p:spTree>
    <p:extLst>
      <p:ext uri="{BB962C8B-B14F-4D97-AF65-F5344CB8AC3E}">
        <p14:creationId xmlns:p14="http://schemas.microsoft.com/office/powerpoint/2010/main" val="217840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40B4-4792-4ABF-B296-787DCE1650FB}"/>
              </a:ext>
            </a:extLst>
          </p:cNvPr>
          <p:cNvSpPr>
            <a:spLocks noGrp="1"/>
          </p:cNvSpPr>
          <p:nvPr>
            <p:ph type="title"/>
          </p:nvPr>
        </p:nvSpPr>
        <p:spPr/>
        <p:txBody>
          <a:bodyPr/>
          <a:lstStyle/>
          <a:p>
            <a:r>
              <a:rPr lang="en-US" dirty="0"/>
              <a:t>Safeguarding the Airport</a:t>
            </a:r>
          </a:p>
        </p:txBody>
      </p:sp>
      <p:sp>
        <p:nvSpPr>
          <p:cNvPr id="3" name="Content Placeholder 2">
            <a:extLst>
              <a:ext uri="{FF2B5EF4-FFF2-40B4-BE49-F238E27FC236}">
                <a16:creationId xmlns:a16="http://schemas.microsoft.com/office/drawing/2014/main" id="{E7A07A59-9048-45DE-910C-C9CCD56079A2}"/>
              </a:ext>
            </a:extLst>
          </p:cNvPr>
          <p:cNvSpPr>
            <a:spLocks noGrp="1"/>
          </p:cNvSpPr>
          <p:nvPr>
            <p:ph idx="1"/>
          </p:nvPr>
        </p:nvSpPr>
        <p:spPr>
          <a:xfrm>
            <a:off x="838200" y="1825624"/>
            <a:ext cx="10515600" cy="5032376"/>
          </a:xfrm>
        </p:spPr>
        <p:txBody>
          <a:bodyPr>
            <a:normAutofit fontScale="55000" lnSpcReduction="20000"/>
          </a:bodyPr>
          <a:lstStyle/>
          <a:p>
            <a:r>
              <a:rPr lang="en-US" sz="4400" dirty="0"/>
              <a:t>As the primary transport infrastructure assets in their respective regions, airports must be designed, managed, and operated with maximum protection against diverse and unforeseen hazard emergency circumstances. </a:t>
            </a:r>
          </a:p>
          <a:p>
            <a:r>
              <a:rPr lang="en-US" sz="4400" dirty="0"/>
              <a:t>A well-planned and designed airport may be subjected to exogenous factors that engineers would never anticipate. </a:t>
            </a:r>
          </a:p>
          <a:p>
            <a:r>
              <a:rPr lang="en-US" sz="4400" dirty="0"/>
              <a:t>Airport developers and engineers could prepare a certain situational awareness framework that could be useful in minimizing adverse effects on the airport of such unforeseen situations—it would provide the first line of defense to safeguard the airport. </a:t>
            </a:r>
          </a:p>
          <a:p>
            <a:r>
              <a:rPr lang="en-US" sz="4400" dirty="0"/>
              <a:t>So, what are the elements of this safeguarding framework?</a:t>
            </a:r>
          </a:p>
          <a:p>
            <a:r>
              <a:rPr lang="en-US" sz="4400" dirty="0"/>
              <a:t>Three major parts to an airport safeguarding framework come to the forefront:</a:t>
            </a:r>
          </a:p>
          <a:p>
            <a:pPr lvl="1"/>
            <a:r>
              <a:rPr lang="en-US" sz="3300" dirty="0"/>
              <a:t>safeguarding the airport airspace and airfield and enabling optimal safety awareness,</a:t>
            </a:r>
          </a:p>
          <a:p>
            <a:pPr lvl="1"/>
            <a:r>
              <a:rPr lang="en-US" sz="3300" dirty="0"/>
              <a:t>securing the airport’s public areas against unlawful interference, and </a:t>
            </a:r>
          </a:p>
          <a:p>
            <a:pPr lvl="1"/>
            <a:r>
              <a:rPr lang="en-US" sz="3300" dirty="0"/>
              <a:t>responding to emergencies of all kinds.</a:t>
            </a:r>
            <a:endParaRPr lang="en-US" dirty="0"/>
          </a:p>
        </p:txBody>
      </p:sp>
    </p:spTree>
    <p:extLst>
      <p:ext uri="{BB962C8B-B14F-4D97-AF65-F5344CB8AC3E}">
        <p14:creationId xmlns:p14="http://schemas.microsoft.com/office/powerpoint/2010/main" val="2701972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4155-C04D-45C3-BC78-A489C3F67CD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31EA74B-8499-456D-982E-6C5B2B61A068}"/>
              </a:ext>
            </a:extLst>
          </p:cNvPr>
          <p:cNvSpPr>
            <a:spLocks noGrp="1"/>
          </p:cNvSpPr>
          <p:nvPr>
            <p:ph idx="1"/>
          </p:nvPr>
        </p:nvSpPr>
        <p:spPr/>
        <p:txBody>
          <a:bodyPr/>
          <a:lstStyle/>
          <a:p>
            <a:r>
              <a:rPr lang="en-US" dirty="0">
                <a:hlinkClick r:id="rId2" action="ppaction://hlinkfile"/>
              </a:rPr>
              <a:t>Environmental Impact of Aviation Industry</a:t>
            </a:r>
            <a:br>
              <a:rPr lang="en-US" dirty="0"/>
            </a:br>
            <a:br>
              <a:rPr lang="en-US" dirty="0"/>
            </a:br>
            <a:endParaRPr lang="en-US" dirty="0"/>
          </a:p>
        </p:txBody>
      </p:sp>
    </p:spTree>
    <p:extLst>
      <p:ext uri="{BB962C8B-B14F-4D97-AF65-F5344CB8AC3E}">
        <p14:creationId xmlns:p14="http://schemas.microsoft.com/office/powerpoint/2010/main" val="1198908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8381-2A72-45ED-9A15-D5668ADEE7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00AF76-C04F-4AE6-AD3F-B19431256CE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042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1D24-8D81-4B12-8DC6-60ADAC210741}"/>
              </a:ext>
            </a:extLst>
          </p:cNvPr>
          <p:cNvSpPr>
            <a:spLocks noGrp="1"/>
          </p:cNvSpPr>
          <p:nvPr>
            <p:ph type="title"/>
          </p:nvPr>
        </p:nvSpPr>
        <p:spPr/>
        <p:txBody>
          <a:bodyPr/>
          <a:lstStyle/>
          <a:p>
            <a:r>
              <a:rPr lang="pt-BR" dirty="0"/>
              <a:t>Nature of Aircraft Accidents</a:t>
            </a:r>
            <a:endParaRPr lang="en-US" dirty="0"/>
          </a:p>
        </p:txBody>
      </p:sp>
      <p:sp>
        <p:nvSpPr>
          <p:cNvPr id="3" name="Content Placeholder 2">
            <a:extLst>
              <a:ext uri="{FF2B5EF4-FFF2-40B4-BE49-F238E27FC236}">
                <a16:creationId xmlns:a16="http://schemas.microsoft.com/office/drawing/2014/main" id="{AB69DBE1-7106-46A5-9A03-C28633A3356B}"/>
              </a:ext>
            </a:extLst>
          </p:cNvPr>
          <p:cNvSpPr>
            <a:spLocks noGrp="1"/>
          </p:cNvSpPr>
          <p:nvPr>
            <p:ph idx="1"/>
          </p:nvPr>
        </p:nvSpPr>
        <p:spPr/>
        <p:txBody>
          <a:bodyPr>
            <a:normAutofit fontScale="85000" lnSpcReduction="10000"/>
          </a:bodyPr>
          <a:lstStyle/>
          <a:p>
            <a:r>
              <a:rPr lang="en-US" dirty="0"/>
              <a:t>It is helpful for airport engineers to know where, when, and how aircraft accidents occur. </a:t>
            </a:r>
          </a:p>
          <a:p>
            <a:r>
              <a:rPr lang="en-US" dirty="0"/>
              <a:t>Aircraft accident statistics indicate that only 5% of accidents occur </a:t>
            </a:r>
            <a:r>
              <a:rPr lang="en-US" dirty="0" err="1"/>
              <a:t>en</a:t>
            </a:r>
            <a:r>
              <a:rPr lang="en-US" dirty="0"/>
              <a:t> route. </a:t>
            </a:r>
          </a:p>
          <a:p>
            <a:pPr lvl="1"/>
            <a:r>
              <a:rPr lang="en-US" dirty="0"/>
              <a:t>These are caused typically by structural fatigue, electromechanical failure, violent weather, hitting the ground (controlled flight into terrain, CFIT), or hitting obstructions close to the airport. </a:t>
            </a:r>
          </a:p>
          <a:p>
            <a:r>
              <a:rPr lang="en-US" dirty="0"/>
              <a:t>Another 15% of accidents occur in the proximity (within 15 miles) of the airport arrival or departure areas. </a:t>
            </a:r>
          </a:p>
          <a:p>
            <a:pPr lvl="1"/>
            <a:r>
              <a:rPr lang="en-US" dirty="0"/>
              <a:t>These accidents may be caused by weather, engine failure, or collision with another plane. </a:t>
            </a:r>
          </a:p>
          <a:p>
            <a:pPr lvl="1"/>
            <a:r>
              <a:rPr lang="en-US" dirty="0"/>
              <a:t>These accidents are of primary concern to community emergency services around airports, and emergency response to these accidents are typically done with airports’ emergency services under a mutual aid agreements as discussed later for airport emergency plans.</a:t>
            </a:r>
            <a:br>
              <a:rPr lang="en-US" dirty="0"/>
            </a:br>
            <a:br>
              <a:rPr lang="en-US" dirty="0"/>
            </a:br>
            <a:endParaRPr lang="en-US" dirty="0"/>
          </a:p>
        </p:txBody>
      </p:sp>
    </p:spTree>
    <p:extLst>
      <p:ext uri="{BB962C8B-B14F-4D97-AF65-F5344CB8AC3E}">
        <p14:creationId xmlns:p14="http://schemas.microsoft.com/office/powerpoint/2010/main" val="63102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E110-A34C-4622-B50F-BC6C73FB8752}"/>
              </a:ext>
            </a:extLst>
          </p:cNvPr>
          <p:cNvSpPr>
            <a:spLocks noGrp="1"/>
          </p:cNvSpPr>
          <p:nvPr>
            <p:ph type="title"/>
          </p:nvPr>
        </p:nvSpPr>
        <p:spPr/>
        <p:txBody>
          <a:bodyPr/>
          <a:lstStyle/>
          <a:p>
            <a:r>
              <a:rPr lang="pt-BR" dirty="0"/>
              <a:t>Nature of Aircraft Accidents</a:t>
            </a:r>
            <a:endParaRPr lang="en-US" dirty="0"/>
          </a:p>
        </p:txBody>
      </p:sp>
      <p:sp>
        <p:nvSpPr>
          <p:cNvPr id="3" name="Content Placeholder 2">
            <a:extLst>
              <a:ext uri="{FF2B5EF4-FFF2-40B4-BE49-F238E27FC236}">
                <a16:creationId xmlns:a16="http://schemas.microsoft.com/office/drawing/2014/main" id="{0F018E46-01D6-4ADD-BCD6-98C8D7BF5FEA}"/>
              </a:ext>
            </a:extLst>
          </p:cNvPr>
          <p:cNvSpPr>
            <a:spLocks noGrp="1"/>
          </p:cNvSpPr>
          <p:nvPr>
            <p:ph idx="1"/>
          </p:nvPr>
        </p:nvSpPr>
        <p:spPr/>
        <p:txBody>
          <a:bodyPr>
            <a:normAutofit lnSpcReduction="10000"/>
          </a:bodyPr>
          <a:lstStyle/>
          <a:p>
            <a:pPr algn="just"/>
            <a:r>
              <a:rPr lang="en-US" dirty="0"/>
              <a:t>The remaining 80% of recent accidents occur within the airport active movement areas (i.e., runways, taxiways, and aircraft parking areas), an area 500 ft of the active runway centerline and 3000 ft of its threshold—the critical rescue and fire-fighting response area. </a:t>
            </a:r>
          </a:p>
          <a:p>
            <a:pPr algn="just"/>
            <a:r>
              <a:rPr lang="en-US" dirty="0"/>
              <a:t>It is where human lives get lost or aircraft are damaged in accidents due to unnecessary obstructions and unfortunate crashes. </a:t>
            </a:r>
          </a:p>
          <a:p>
            <a:pPr algn="just"/>
            <a:r>
              <a:rPr lang="en-US" dirty="0"/>
              <a:t>It is here where airport design could be improved and can be more safety conscious and most effective. </a:t>
            </a:r>
          </a:p>
          <a:p>
            <a:pPr algn="just"/>
            <a:r>
              <a:rPr lang="en-US" dirty="0"/>
              <a:t>Measures related to removing any obstruction hazards from runway approach areas would prevent potential damage to aircraft in runway incursion incidents</a:t>
            </a:r>
          </a:p>
        </p:txBody>
      </p:sp>
    </p:spTree>
    <p:extLst>
      <p:ext uri="{BB962C8B-B14F-4D97-AF65-F5344CB8AC3E}">
        <p14:creationId xmlns:p14="http://schemas.microsoft.com/office/powerpoint/2010/main" val="177078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8836-F1BD-4C55-8949-8E63CDFF5854}"/>
              </a:ext>
            </a:extLst>
          </p:cNvPr>
          <p:cNvSpPr>
            <a:spLocks noGrp="1"/>
          </p:cNvSpPr>
          <p:nvPr>
            <p:ph type="title"/>
          </p:nvPr>
        </p:nvSpPr>
        <p:spPr/>
        <p:txBody>
          <a:bodyPr>
            <a:normAutofit/>
          </a:bodyPr>
          <a:lstStyle/>
          <a:p>
            <a:r>
              <a:rPr lang="en-US" dirty="0"/>
              <a:t>Categorization of aircraft incidents</a:t>
            </a:r>
          </a:p>
        </p:txBody>
      </p:sp>
      <p:sp>
        <p:nvSpPr>
          <p:cNvPr id="3" name="Content Placeholder 2">
            <a:extLst>
              <a:ext uri="{FF2B5EF4-FFF2-40B4-BE49-F238E27FC236}">
                <a16:creationId xmlns:a16="http://schemas.microsoft.com/office/drawing/2014/main" id="{7BC7470A-23E9-40A1-8ADC-17A7F3B8FB33}"/>
              </a:ext>
            </a:extLst>
          </p:cNvPr>
          <p:cNvSpPr>
            <a:spLocks noGrp="1"/>
          </p:cNvSpPr>
          <p:nvPr>
            <p:ph idx="1"/>
          </p:nvPr>
        </p:nvSpPr>
        <p:spPr/>
        <p:txBody>
          <a:bodyPr>
            <a:normAutofit fontScale="77500" lnSpcReduction="20000"/>
          </a:bodyPr>
          <a:lstStyle/>
          <a:p>
            <a:r>
              <a:rPr lang="en-US" dirty="0"/>
              <a:t>Airport emergency managers categorize aircraft incidents on airports into:</a:t>
            </a:r>
          </a:p>
          <a:p>
            <a:r>
              <a:rPr lang="en-US" i="1" dirty="0"/>
              <a:t>Undershoots</a:t>
            </a:r>
            <a:r>
              <a:rPr lang="en-US" dirty="0"/>
              <a:t>. Constituting 40% of all incidents, where landing aircraft contact the ground or some elevated obstructions prior to the runway threshold. </a:t>
            </a:r>
          </a:p>
          <a:p>
            <a:r>
              <a:rPr lang="en-US" dirty="0"/>
              <a:t>Due to the relatively high speed of the approach, the aircraft frequently continues its momentum and comes to rest near the runway, with severe structural damage usually occurring to the aircraft. </a:t>
            </a:r>
          </a:p>
          <a:p>
            <a:r>
              <a:rPr lang="en-US" dirty="0"/>
              <a:t>Such accidents are typical of bad weather influence on the pilot’s bad judgment of approach and touch-down area or wind shear and microburst.</a:t>
            </a:r>
          </a:p>
          <a:p>
            <a:r>
              <a:rPr lang="en-US" i="1" dirty="0"/>
              <a:t>Runway Veer-Off</a:t>
            </a:r>
            <a:r>
              <a:rPr lang="en-US" dirty="0"/>
              <a:t>. Constituting 35% of all incidents where the aircraft pilot loses directional control on either landing or takeoff caused by tire or break failure, skidding on a wet or icy runway during strong crosswind conditions. </a:t>
            </a:r>
          </a:p>
          <a:p>
            <a:r>
              <a:rPr lang="en-US" i="1" dirty="0"/>
              <a:t>Runway Overrun</a:t>
            </a:r>
            <a:r>
              <a:rPr lang="en-US" dirty="0"/>
              <a:t>. Constituting 25% of incidents and it occurs on landing caused by hydroplaning on an excessively wet runway, skidding on ice or snow, or excessive landing speed due to pilot error or misjudgment. A rejected takeoff would cause overruns caused by mechanical failure prior to liftoff, excessive aircraft weight, or a blown tire.</a:t>
            </a:r>
          </a:p>
        </p:txBody>
      </p:sp>
    </p:spTree>
    <p:extLst>
      <p:ext uri="{BB962C8B-B14F-4D97-AF65-F5344CB8AC3E}">
        <p14:creationId xmlns:p14="http://schemas.microsoft.com/office/powerpoint/2010/main" val="41671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FCA4-94CC-4FC9-AA01-2D7292655E83}"/>
              </a:ext>
            </a:extLst>
          </p:cNvPr>
          <p:cNvSpPr>
            <a:spLocks noGrp="1"/>
          </p:cNvSpPr>
          <p:nvPr>
            <p:ph type="title"/>
          </p:nvPr>
        </p:nvSpPr>
        <p:spPr/>
        <p:txBody>
          <a:bodyPr/>
          <a:lstStyle/>
          <a:p>
            <a:r>
              <a:rPr lang="en-US" dirty="0"/>
              <a:t>AIRPORT EMERGENCY PLANNING</a:t>
            </a:r>
          </a:p>
        </p:txBody>
      </p:sp>
      <p:sp>
        <p:nvSpPr>
          <p:cNvPr id="3" name="Content Placeholder 2">
            <a:extLst>
              <a:ext uri="{FF2B5EF4-FFF2-40B4-BE49-F238E27FC236}">
                <a16:creationId xmlns:a16="http://schemas.microsoft.com/office/drawing/2014/main" id="{CBC2EE42-F71F-4076-8AAC-4603EC7C1CFC}"/>
              </a:ext>
            </a:extLst>
          </p:cNvPr>
          <p:cNvSpPr>
            <a:spLocks noGrp="1"/>
          </p:cNvSpPr>
          <p:nvPr>
            <p:ph idx="1"/>
          </p:nvPr>
        </p:nvSpPr>
        <p:spPr/>
        <p:txBody>
          <a:bodyPr>
            <a:normAutofit fontScale="77500" lnSpcReduction="20000"/>
          </a:bodyPr>
          <a:lstStyle/>
          <a:p>
            <a:pPr algn="just"/>
            <a:r>
              <a:rPr lang="en-US" dirty="0"/>
              <a:t>The major characteristics and components of a typical AEP include a definition of the scope and purpose, content and function, organization and development framework, training, and communication:</a:t>
            </a:r>
          </a:p>
          <a:p>
            <a:pPr algn="just"/>
            <a:r>
              <a:rPr lang="en-US" b="1" dirty="0"/>
              <a:t>1. </a:t>
            </a:r>
            <a:r>
              <a:rPr lang="en-US" i="1" dirty="0"/>
              <a:t>Definition. </a:t>
            </a:r>
            <a:r>
              <a:rPr lang="en-US" dirty="0"/>
              <a:t>An airport emergency is an occurrence or instance, natural or manmade, which warrants action to protect and save lives, maintain public health, prevent or minimize property and infrastructure damage, and bring the airport back to normal operation and regular business.</a:t>
            </a:r>
          </a:p>
          <a:p>
            <a:pPr algn="just"/>
            <a:r>
              <a:rPr lang="en-US" b="1" dirty="0"/>
              <a:t>2. </a:t>
            </a:r>
            <a:r>
              <a:rPr lang="en-US" i="1" dirty="0"/>
              <a:t>Purpose. </a:t>
            </a:r>
            <a:r>
              <a:rPr lang="en-US" dirty="0"/>
              <a:t>As prerequisite to airport certification, airports shall develop and maintain an AEP designed to minimize the possibility and extent of personal injury and property damage on the airport in an emergency. </a:t>
            </a:r>
          </a:p>
          <a:p>
            <a:pPr algn="just"/>
            <a:r>
              <a:rPr lang="en-US" dirty="0"/>
              <a:t>The AEP must be developed to facilitate the timely and appropriate response to emergencies occurring on or in the immediate vicinity of airports. </a:t>
            </a:r>
          </a:p>
          <a:p>
            <a:pPr algn="just"/>
            <a:r>
              <a:rPr lang="en-US" dirty="0"/>
              <a:t>The principal goal of the AEP is to prepare the organization to render adequate assistance and minimize further injury and damage to persons and property involved in the emergency situation.</a:t>
            </a:r>
          </a:p>
        </p:txBody>
      </p:sp>
    </p:spTree>
    <p:extLst>
      <p:ext uri="{BB962C8B-B14F-4D97-AF65-F5344CB8AC3E}">
        <p14:creationId xmlns:p14="http://schemas.microsoft.com/office/powerpoint/2010/main" val="172033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AE4D1F-1BCE-4CBF-82C6-59303FEC2489}"/>
              </a:ext>
            </a:extLst>
          </p:cNvPr>
          <p:cNvSpPr>
            <a:spLocks noGrp="1"/>
          </p:cNvSpPr>
          <p:nvPr>
            <p:ph idx="1"/>
          </p:nvPr>
        </p:nvSpPr>
        <p:spPr>
          <a:xfrm>
            <a:off x="838200" y="1339701"/>
            <a:ext cx="10515600" cy="4837261"/>
          </a:xfrm>
        </p:spPr>
        <p:txBody>
          <a:bodyPr>
            <a:normAutofit fontScale="92500"/>
          </a:bodyPr>
          <a:lstStyle/>
          <a:p>
            <a:pPr marL="0" indent="0">
              <a:buNone/>
            </a:pPr>
            <a:r>
              <a:rPr lang="en-US" b="1" dirty="0"/>
              <a:t>3. </a:t>
            </a:r>
            <a:r>
              <a:rPr lang="en-US" i="1" dirty="0"/>
              <a:t>Structure and Content. </a:t>
            </a:r>
            <a:r>
              <a:rPr lang="en-US" dirty="0"/>
              <a:t>The AEP must include the procedures for prompt</a:t>
            </a:r>
            <a:br>
              <a:rPr lang="en-US" dirty="0"/>
            </a:br>
            <a:r>
              <a:rPr lang="en-US" dirty="0"/>
              <a:t>response to the emergencies, including:</a:t>
            </a:r>
            <a:br>
              <a:rPr lang="en-US" dirty="0"/>
            </a:br>
            <a:r>
              <a:rPr lang="en-US" dirty="0"/>
              <a:t>• Aircraft incidents and accidents, including bomb incidents, where designated parking areas must be ready for aircraft involved</a:t>
            </a:r>
            <a:br>
              <a:rPr lang="en-US" dirty="0"/>
            </a:br>
            <a:r>
              <a:rPr lang="en-US" dirty="0"/>
              <a:t>• Structural fires</a:t>
            </a:r>
            <a:br>
              <a:rPr lang="en-US" dirty="0"/>
            </a:br>
            <a:r>
              <a:rPr lang="en-US" dirty="0"/>
              <a:t>• Natural disasters</a:t>
            </a:r>
            <a:br>
              <a:rPr lang="en-US" dirty="0"/>
            </a:br>
            <a:r>
              <a:rPr lang="en-US" dirty="0"/>
              <a:t>• Medical and health disasters and radiological incidents</a:t>
            </a:r>
            <a:br>
              <a:rPr lang="en-US" dirty="0"/>
            </a:br>
            <a:r>
              <a:rPr lang="en-US" dirty="0"/>
              <a:t>• Acts of terrorism, sabotage, hijack incidents, and other unlawful interference with operations</a:t>
            </a:r>
            <a:br>
              <a:rPr lang="en-US" dirty="0"/>
            </a:br>
            <a:r>
              <a:rPr lang="en-US" dirty="0"/>
              <a:t>• Catastrophic failure of power</a:t>
            </a:r>
            <a:br>
              <a:rPr lang="en-US" dirty="0"/>
            </a:br>
            <a:r>
              <a:rPr lang="en-US" dirty="0"/>
              <a:t>• Water rescue situations</a:t>
            </a:r>
            <a:br>
              <a:rPr lang="en-US" dirty="0"/>
            </a:br>
            <a:br>
              <a:rPr lang="en-US" dirty="0"/>
            </a:br>
            <a:endParaRPr lang="en-US" dirty="0"/>
          </a:p>
        </p:txBody>
      </p:sp>
    </p:spTree>
    <p:extLst>
      <p:ext uri="{BB962C8B-B14F-4D97-AF65-F5344CB8AC3E}">
        <p14:creationId xmlns:p14="http://schemas.microsoft.com/office/powerpoint/2010/main" val="233968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D2563F-7FA7-435A-BF4D-96BFB14C0AD5}"/>
              </a:ext>
            </a:extLst>
          </p:cNvPr>
          <p:cNvSpPr>
            <a:spLocks noGrp="1"/>
          </p:cNvSpPr>
          <p:nvPr>
            <p:ph idx="1"/>
          </p:nvPr>
        </p:nvSpPr>
        <p:spPr>
          <a:xfrm>
            <a:off x="838200" y="680484"/>
            <a:ext cx="10515600" cy="5496479"/>
          </a:xfrm>
        </p:spPr>
        <p:txBody>
          <a:bodyPr>
            <a:normAutofit fontScale="92500" lnSpcReduction="20000"/>
          </a:bodyPr>
          <a:lstStyle/>
          <a:p>
            <a:pPr marL="0" indent="0">
              <a:buNone/>
            </a:pPr>
            <a:r>
              <a:rPr lang="en-US" b="1" dirty="0"/>
              <a:t>4. </a:t>
            </a:r>
            <a:r>
              <a:rPr lang="en-US" i="1" dirty="0"/>
              <a:t>Function and Organization. </a:t>
            </a:r>
            <a:r>
              <a:rPr lang="en-US" dirty="0"/>
              <a:t>The AEP can provide the functional framework that</a:t>
            </a:r>
            <a:r>
              <a:rPr lang="en-US" b="1" dirty="0"/>
              <a:t>:</a:t>
            </a:r>
          </a:p>
          <a:p>
            <a:pPr marL="0" indent="0" algn="just">
              <a:buNone/>
            </a:pPr>
            <a:r>
              <a:rPr lang="en-US" dirty="0"/>
              <a:t>• Assigns responsibility to organizations and individuals to carry out specific</a:t>
            </a:r>
            <a:br>
              <a:rPr lang="en-US" dirty="0"/>
            </a:br>
            <a:r>
              <a:rPr lang="en-US" dirty="0"/>
              <a:t>actions at projected times and places in responding to a specific emergency</a:t>
            </a:r>
          </a:p>
          <a:p>
            <a:pPr marL="0" indent="0" algn="just">
              <a:buNone/>
            </a:pPr>
            <a:r>
              <a:rPr lang="en-US" dirty="0"/>
              <a:t>• Sets forth lines of authority and organizational relationships and shows how all actions should be coordinated</a:t>
            </a:r>
          </a:p>
          <a:p>
            <a:pPr marL="0" indent="0" algn="just">
              <a:buNone/>
            </a:pPr>
            <a:r>
              <a:rPr lang="en-US" dirty="0"/>
              <a:t>• Describes how people and property will be protected in emergencies and</a:t>
            </a:r>
            <a:br>
              <a:rPr lang="en-US" dirty="0"/>
            </a:br>
            <a:r>
              <a:rPr lang="en-US" dirty="0"/>
              <a:t>disasters</a:t>
            </a:r>
          </a:p>
          <a:p>
            <a:pPr marL="0" indent="0" algn="just">
              <a:buNone/>
            </a:pPr>
            <a:r>
              <a:rPr lang="en-US" dirty="0"/>
              <a:t>• Identifies personnel, equipment, facilities, supplies, and other resources</a:t>
            </a:r>
            <a:br>
              <a:rPr lang="en-US" dirty="0"/>
            </a:br>
            <a:r>
              <a:rPr lang="en-US" dirty="0"/>
              <a:t>available—within the airport or by agreement with other agencies or communities—for use during response and recovery operations </a:t>
            </a:r>
          </a:p>
          <a:p>
            <a:pPr marL="0" indent="0" algn="just">
              <a:buNone/>
            </a:pPr>
            <a:r>
              <a:rPr lang="en-US" dirty="0"/>
              <a:t>• As a public document, cites its legal basis, states objectives, acknowledges</a:t>
            </a:r>
            <a:br>
              <a:rPr lang="en-US" dirty="0"/>
            </a:br>
            <a:r>
              <a:rPr lang="en-US" dirty="0"/>
              <a:t>assumptions, and sets communication links for coordination</a:t>
            </a:r>
          </a:p>
          <a:p>
            <a:pPr marL="0" indent="0" algn="just">
              <a:buNone/>
            </a:pPr>
            <a:r>
              <a:rPr lang="en-US" dirty="0"/>
              <a:t>• Facilitates response and short-term recovery to set the stage for successful</a:t>
            </a:r>
            <a:br>
              <a:rPr lang="en-US" dirty="0"/>
            </a:br>
            <a:r>
              <a:rPr lang="en-US" dirty="0"/>
              <a:t>long-term recovery</a:t>
            </a:r>
          </a:p>
        </p:txBody>
      </p:sp>
    </p:spTree>
    <p:extLst>
      <p:ext uri="{BB962C8B-B14F-4D97-AF65-F5344CB8AC3E}">
        <p14:creationId xmlns:p14="http://schemas.microsoft.com/office/powerpoint/2010/main" val="397449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7F32EA-ED9D-4EC4-9954-57BC6778236F}"/>
              </a:ext>
            </a:extLst>
          </p:cNvPr>
          <p:cNvSpPr>
            <a:spLocks noGrp="1"/>
          </p:cNvSpPr>
          <p:nvPr>
            <p:ph idx="1"/>
          </p:nvPr>
        </p:nvSpPr>
        <p:spPr>
          <a:xfrm>
            <a:off x="838200" y="829340"/>
            <a:ext cx="10515600" cy="5347623"/>
          </a:xfrm>
        </p:spPr>
        <p:txBody>
          <a:bodyPr>
            <a:normAutofit lnSpcReduction="10000"/>
          </a:bodyPr>
          <a:lstStyle/>
          <a:p>
            <a:pPr marL="0" indent="0">
              <a:buNone/>
            </a:pPr>
            <a:r>
              <a:rPr lang="en-US" dirty="0"/>
              <a:t>The functional elements of the AEP are structured into:</a:t>
            </a:r>
          </a:p>
          <a:p>
            <a:r>
              <a:rPr lang="en-US" dirty="0"/>
              <a:t>• Direction, command, and control</a:t>
            </a:r>
          </a:p>
          <a:p>
            <a:r>
              <a:rPr lang="en-US" dirty="0"/>
              <a:t>• Communication</a:t>
            </a:r>
          </a:p>
          <a:p>
            <a:r>
              <a:rPr lang="en-US" dirty="0"/>
              <a:t>• Alert and warning</a:t>
            </a:r>
          </a:p>
          <a:p>
            <a:r>
              <a:rPr lang="en-US" dirty="0"/>
              <a:t>• Emergency public information</a:t>
            </a:r>
          </a:p>
          <a:p>
            <a:r>
              <a:rPr lang="en-US" dirty="0"/>
              <a:t>• Protective actions</a:t>
            </a:r>
          </a:p>
          <a:p>
            <a:r>
              <a:rPr lang="en-US" dirty="0"/>
              <a:t>• Law enforcement</a:t>
            </a:r>
          </a:p>
          <a:p>
            <a:r>
              <a:rPr lang="en-US" dirty="0"/>
              <a:t>• Fire and rescue</a:t>
            </a:r>
          </a:p>
          <a:p>
            <a:r>
              <a:rPr lang="en-US" dirty="0"/>
              <a:t>• Health and medical</a:t>
            </a:r>
          </a:p>
          <a:p>
            <a:r>
              <a:rPr lang="en-US" dirty="0"/>
              <a:t>• Resource management</a:t>
            </a:r>
          </a:p>
          <a:p>
            <a:r>
              <a:rPr lang="en-US" dirty="0"/>
              <a:t>• Airport operations and maintenance</a:t>
            </a:r>
          </a:p>
        </p:txBody>
      </p:sp>
    </p:spTree>
    <p:extLst>
      <p:ext uri="{BB962C8B-B14F-4D97-AF65-F5344CB8AC3E}">
        <p14:creationId xmlns:p14="http://schemas.microsoft.com/office/powerpoint/2010/main" val="2024707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2397</Words>
  <Application>Microsoft Office PowerPoint</Application>
  <PresentationFormat>Widescreen</PresentationFormat>
  <Paragraphs>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Environmental issues and security </vt:lpstr>
      <vt:lpstr>Safeguarding the Airport</vt:lpstr>
      <vt:lpstr>Nature of Aircraft Accidents</vt:lpstr>
      <vt:lpstr>Nature of Aircraft Accidents</vt:lpstr>
      <vt:lpstr>Categorization of aircraft incidents</vt:lpstr>
      <vt:lpstr>AIRPORT EMERGENCY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Environmental Impacts of Airports</vt:lpstr>
      <vt:lpstr>Air Emissions / Quality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issues and security </dc:title>
  <dc:creator>Anurodh Khanuja</dc:creator>
  <cp:lastModifiedBy>Anurodh Khanuja</cp:lastModifiedBy>
  <cp:revision>16</cp:revision>
  <dcterms:created xsi:type="dcterms:W3CDTF">2020-04-14T15:58:42Z</dcterms:created>
  <dcterms:modified xsi:type="dcterms:W3CDTF">2020-04-14T17:55:08Z</dcterms:modified>
</cp:coreProperties>
</file>